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71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356CA-D596-6D4C-AA54-74B718FB3D1F}" type="datetimeFigureOut">
              <a:rPr lang="en-US" smtClean="0"/>
              <a:t>10/8/12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233F5-977F-0A4B-9BC4-B7BBA0CCA9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CED1B-AA12-A249-A920-D478CC25D075}" type="datetimeFigureOut">
              <a:rPr lang="en-US" smtClean="0"/>
              <a:t>10/8/12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213EA-C2CB-A54C-AB41-5121CE01EC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 - ISOC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228600" y="228602"/>
            <a:ext cx="8689975" cy="4763527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600" y="1089406"/>
            <a:ext cx="8686800" cy="618631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599" y="1708038"/>
            <a:ext cx="8689975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327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Divider - Parti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228600" y="2705100"/>
            <a:ext cx="8686800" cy="3924300"/>
          </a:xfrm>
          <a:solidFill>
            <a:srgbClr val="63666A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gray">
          <a:xfrm>
            <a:off x="228600" y="228602"/>
            <a:ext cx="8686800" cy="2355752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1280160"/>
            <a:ext cx="8686800" cy="68580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27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647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313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gray">
          <a:xfrm>
            <a:off x="228600" y="228602"/>
            <a:ext cx="8689975" cy="4763527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3" name="Group 42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6" name="Freeform 45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219200"/>
            <a:ext cx="4341813" cy="1036320"/>
          </a:xfrm>
        </p:spPr>
        <p:txBody>
          <a:bodyPr/>
          <a:lstStyle>
            <a:lvl1pPr>
              <a:spcBef>
                <a:spcPts val="0"/>
              </a:spcBef>
              <a:defRPr sz="1400" b="0" baseline="0"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Optional Telephone Number, </a:t>
            </a:r>
            <a:r>
              <a:rPr lang="en-US" dirty="0" err="1" smtClean="0"/>
              <a:t>eMail</a:t>
            </a:r>
            <a:r>
              <a:rPr lang="en-US" dirty="0" smtClean="0"/>
              <a:t>, etc.</a:t>
            </a:r>
          </a:p>
        </p:txBody>
      </p:sp>
      <p:sp>
        <p:nvSpPr>
          <p:cNvPr id="45" name="Title 44"/>
          <p:cNvSpPr>
            <a:spLocks noGrp="1"/>
          </p:cNvSpPr>
          <p:nvPr>
            <p:ph type="title" hasCustomPrompt="1"/>
          </p:nvPr>
        </p:nvSpPr>
        <p:spPr>
          <a:xfrm>
            <a:off x="228600" y="225425"/>
            <a:ext cx="4343400" cy="461665"/>
          </a:xfrm>
        </p:spPr>
        <p:txBody>
          <a:bodyPr bIns="0">
            <a:spAutoFit/>
          </a:bodyPr>
          <a:lstStyle>
            <a:lvl1pPr>
              <a:defRPr sz="200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Optional Contact Name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687090"/>
            <a:ext cx="4343400" cy="341632"/>
          </a:xfrm>
        </p:spPr>
        <p:txBody>
          <a:bodyPr vert="horz" lIns="228600" tIns="91440" rIns="228600" bIns="0" rtlCol="0" anchor="t" anchorCtr="0">
            <a:spAutoFit/>
          </a:bodyPr>
          <a:lstStyle>
            <a:lvl1pPr>
              <a:defRPr lang="en-US" sz="18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dirty="0" smtClean="0">
                <a:solidFill>
                  <a:schemeClr val="tx1"/>
                </a:solidFill>
              </a:defRPr>
            </a:lvl3pPr>
            <a:lvl4pPr>
              <a:defRPr lang="en-US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Optional Title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361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16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228600" y="228601"/>
            <a:ext cx="8689975" cy="4763527"/>
          </a:xfrm>
          <a:solidFill>
            <a:srgbClr val="63666A"/>
          </a:solidFill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600" y="1089406"/>
            <a:ext cx="8686800" cy="618631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600" y="1708038"/>
            <a:ext cx="8682411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7" name="Freeform 46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200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1143000"/>
            <a:ext cx="8686800" cy="49188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9044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225425"/>
            <a:ext cx="8689974" cy="5836471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248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No Title, Content,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/>
          <p:cNvSpPr>
            <a:spLocks noGrp="1" noChangeAspect="1"/>
          </p:cNvSpPr>
          <p:nvPr>
            <p:ph type="pic" sz="quarter" idx="14" hasCustomPrompt="1"/>
          </p:nvPr>
        </p:nvSpPr>
        <p:spPr bwMode="gray">
          <a:xfrm>
            <a:off x="228600" y="3886200"/>
            <a:ext cx="8686800" cy="1828800"/>
          </a:xfrm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225425"/>
            <a:ext cx="8686800" cy="3660775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5825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Section Divider -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228600" y="225425"/>
            <a:ext cx="8689975" cy="640397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1280160"/>
            <a:ext cx="8686800" cy="68580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5621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Section Divider - Full Ima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228600"/>
            <a:ext cx="8686800" cy="6400800"/>
          </a:xfrm>
          <a:solidFill>
            <a:srgbClr val="63666A"/>
          </a:solidFill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1280160"/>
            <a:ext cx="8686800" cy="68580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178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 - ISOC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228600" y="228602"/>
            <a:ext cx="8689975" cy="4763527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599" y="1089406"/>
            <a:ext cx="8689975" cy="618631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600" y="1708038"/>
            <a:ext cx="8686800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5" name="Group 44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6" name="Freeform 45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0483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Section Divider - Parti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228600" y="2705100"/>
            <a:ext cx="8686800" cy="3924300"/>
          </a:xfrm>
          <a:solidFill>
            <a:srgbClr val="63666A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228600" y="228602"/>
            <a:ext cx="8686800" cy="2355752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1280160"/>
            <a:ext cx="8686800" cy="68580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2767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 bwMode="gray">
          <a:xfrm>
            <a:off x="228600" y="228602"/>
            <a:ext cx="8689975" cy="4763527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 userDrawn="1"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3" name="Group 42"/>
          <p:cNvGrpSpPr>
            <a:grpSpLocks noChangeAspect="1"/>
          </p:cNvGrpSpPr>
          <p:nvPr userDrawn="1"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6" name="Freeform 45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219200"/>
            <a:ext cx="4341813" cy="1036320"/>
          </a:xfrm>
        </p:spPr>
        <p:txBody>
          <a:bodyPr/>
          <a:lstStyle>
            <a:lvl1pPr>
              <a:spcBef>
                <a:spcPts val="0"/>
              </a:spcBef>
              <a:defRPr sz="1400" b="0" baseline="0"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Optional Telephone Number, </a:t>
            </a:r>
            <a:r>
              <a:rPr lang="en-US" dirty="0" err="1" smtClean="0"/>
              <a:t>eMail</a:t>
            </a:r>
            <a:r>
              <a:rPr lang="en-US" dirty="0" smtClean="0"/>
              <a:t>, etc.</a:t>
            </a:r>
          </a:p>
        </p:txBody>
      </p:sp>
      <p:sp>
        <p:nvSpPr>
          <p:cNvPr id="45" name="Title 44"/>
          <p:cNvSpPr>
            <a:spLocks noGrp="1"/>
          </p:cNvSpPr>
          <p:nvPr>
            <p:ph type="title" hasCustomPrompt="1"/>
          </p:nvPr>
        </p:nvSpPr>
        <p:spPr>
          <a:xfrm>
            <a:off x="228600" y="225425"/>
            <a:ext cx="4343400" cy="461665"/>
          </a:xfrm>
        </p:spPr>
        <p:txBody>
          <a:bodyPr bIns="0">
            <a:spAutoFit/>
          </a:bodyPr>
          <a:lstStyle>
            <a:lvl1pPr>
              <a:defRPr sz="200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Optional Contact Name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687090"/>
            <a:ext cx="4343400" cy="341632"/>
          </a:xfrm>
        </p:spPr>
        <p:txBody>
          <a:bodyPr vert="horz" lIns="228600" tIns="91440" rIns="228600" bIns="0" rtlCol="0" anchor="t" anchorCtr="0">
            <a:spAutoFit/>
          </a:bodyPr>
          <a:lstStyle>
            <a:lvl1pPr>
              <a:defRPr lang="en-US" sz="18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dirty="0" smtClean="0">
                <a:solidFill>
                  <a:schemeClr val="tx1"/>
                </a:solidFill>
              </a:defRPr>
            </a:lvl3pPr>
            <a:lvl4pPr>
              <a:defRPr lang="en-US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Optional Title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36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16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228600" y="228601"/>
            <a:ext cx="8689975" cy="4763527"/>
          </a:xfrm>
          <a:solidFill>
            <a:srgbClr val="63666A"/>
          </a:solidFill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600" y="1089406"/>
            <a:ext cx="8686800" cy="618631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600" y="1708038"/>
            <a:ext cx="8682411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6" name="Group 45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7" name="Freeform 46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200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1143000"/>
            <a:ext cx="8686800" cy="49188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904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228600" y="1143001"/>
            <a:ext cx="4267200" cy="491889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648200" y="1143001"/>
            <a:ext cx="4267200" cy="491889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124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UKNOF, October 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225425"/>
            <a:ext cx="8689974" cy="5836471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248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o Title, Content,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/>
          <p:cNvSpPr>
            <a:spLocks noGrp="1" noChangeAspect="1"/>
          </p:cNvSpPr>
          <p:nvPr>
            <p:ph type="pic" sz="quarter" idx="14" hasCustomPrompt="1"/>
          </p:nvPr>
        </p:nvSpPr>
        <p:spPr bwMode="gray">
          <a:xfrm>
            <a:off x="228600" y="3886200"/>
            <a:ext cx="8686800" cy="1828800"/>
          </a:xfrm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UKNOF, October 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225425"/>
            <a:ext cx="8686800" cy="3660775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582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Divider -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228600" y="225425"/>
            <a:ext cx="8689975" cy="640397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1280160"/>
            <a:ext cx="8686800" cy="68580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562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Divider - Full Ima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228600"/>
            <a:ext cx="8686800" cy="6400800"/>
          </a:xfrm>
          <a:solidFill>
            <a:srgbClr val="63666A"/>
          </a:solidFill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1280160"/>
            <a:ext cx="8686800" cy="68580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178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gray">
          <a:xfrm>
            <a:off x="284672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The Internet Society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28600" y="225425"/>
            <a:ext cx="8686800" cy="917575"/>
          </a:xfrm>
          <a:prstGeom prst="rect">
            <a:avLst/>
          </a:prstGeom>
        </p:spPr>
        <p:txBody>
          <a:bodyPr vert="horz" lIns="228600" tIns="182880" rIns="228600" bIns="22860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28600" y="1143000"/>
            <a:ext cx="8686800" cy="4918896"/>
          </a:xfrm>
          <a:prstGeom prst="rect">
            <a:avLst/>
          </a:prstGeom>
        </p:spPr>
        <p:txBody>
          <a:bodyPr vert="horz" lIns="228600" tIns="91440" rIns="228600" bIns="9144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7315200" y="6427113"/>
            <a:ext cx="1828800" cy="430887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GB" smtClean="0"/>
              <a:t>UKNOF, October 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2113472" y="6427114"/>
            <a:ext cx="5201727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lvl1pPr algn="ctr">
              <a:defRPr lang="en-US" sz="1000" dirty="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0" y="6422800"/>
            <a:ext cx="621102" cy="435200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lvl1pPr algn="l">
              <a:defRPr lang="en-US" sz="1000" smtClean="0">
                <a:latin typeface="Arial" pitchFamily="34" charset="0"/>
              </a:defRPr>
            </a:lvl1pPr>
          </a:lstStyle>
          <a:p>
            <a:fld id="{C4D62B78-4118-4F90-ADB6-C738423865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802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677" r:id="rId14"/>
    <p:sldLayoutId id="2147483662" r:id="rId15"/>
    <p:sldLayoutId id="2147483673" r:id="rId16"/>
    <p:sldLayoutId id="2147483674" r:id="rId17"/>
    <p:sldLayoutId id="2147483672" r:id="rId18"/>
    <p:sldLayoutId id="2147483663" r:id="rId19"/>
    <p:sldLayoutId id="2147483671" r:id="rId20"/>
    <p:sldLayoutId id="2147483678" r:id="rId2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24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400" rtl="0" eaLnBrk="1" latinLnBrk="0" hangingPunct="1">
        <a:lnSpc>
          <a:spcPct val="90000"/>
        </a:lnSpc>
        <a:spcBef>
          <a:spcPts val="2400"/>
        </a:spcBef>
        <a:buSzPct val="90000"/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17525" indent="-284163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38" indent="-228600" algn="l" defTabSz="914400" rtl="0" eaLnBrk="1" latinLnBrk="0" hangingPunct="1">
        <a:lnSpc>
          <a:spcPct val="90000"/>
        </a:lnSpc>
        <a:spcBef>
          <a:spcPts val="1200"/>
        </a:spcBef>
        <a:buSzPct val="9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113" indent="-27781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Routing security: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Surveying operational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 Ford</a:t>
            </a:r>
            <a:r>
              <a:rPr lang="en-US" dirty="0" smtClean="0"/>
              <a:t> &lt;</a:t>
            </a:r>
            <a:r>
              <a:rPr lang="en-US" dirty="0" err="1" smtClean="0"/>
              <a:t>ford@</a:t>
            </a:r>
            <a:r>
              <a:rPr lang="en-US" dirty="0" err="1" smtClean="0"/>
              <a:t>isoc.org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05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approach to routing resiliency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Talking to network operators</a:t>
            </a:r>
            <a:endParaRPr lang="ru-RU" dirty="0" smtClean="0"/>
          </a:p>
          <a:p>
            <a:pPr lvl="1"/>
            <a:r>
              <a:rPr lang="en-US" dirty="0" smtClean="0"/>
              <a:t>Understanding needs, incentives</a:t>
            </a:r>
          </a:p>
          <a:p>
            <a:pPr lvl="1"/>
            <a:r>
              <a:rPr lang="en-US" dirty="0" smtClean="0"/>
              <a:t>Fostering good will and collective responsibility</a:t>
            </a:r>
          </a:p>
          <a:p>
            <a:r>
              <a:rPr lang="en-US" dirty="0" smtClean="0"/>
              <a:t>Technology agnostic</a:t>
            </a:r>
          </a:p>
          <a:p>
            <a:pPr lvl="1"/>
            <a:r>
              <a:rPr lang="en-US" dirty="0" smtClean="0"/>
              <a:t>Looking at everything that matters</a:t>
            </a:r>
          </a:p>
          <a:p>
            <a:r>
              <a:rPr lang="en-US" dirty="0" smtClean="0"/>
              <a:t>Raising awareness</a:t>
            </a:r>
          </a:p>
          <a:p>
            <a:pPr lvl="1"/>
            <a:r>
              <a:rPr lang="en-US" dirty="0" smtClean="0"/>
              <a:t>Understanding risks</a:t>
            </a:r>
          </a:p>
          <a:p>
            <a:pPr lvl="1"/>
            <a:r>
              <a:rPr lang="en-US" dirty="0" smtClean="0"/>
              <a:t>Providing factual data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31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operators we talked to indicated the need for global operational statistics in this area</a:t>
            </a:r>
          </a:p>
          <a:p>
            <a:pPr lvl="1"/>
            <a:r>
              <a:rPr lang="en-US" dirty="0" smtClean="0"/>
              <a:t>Better understanding of risks</a:t>
            </a:r>
          </a:p>
          <a:p>
            <a:pPr lvl="1"/>
            <a:r>
              <a:rPr lang="en-US" dirty="0" smtClean="0"/>
              <a:t>Monitoring dynamics/long-term trends</a:t>
            </a:r>
          </a:p>
          <a:p>
            <a:r>
              <a:rPr lang="en-US" dirty="0" smtClean="0"/>
              <a:t>Routing security incidents (route hijacking, other policy violations)</a:t>
            </a:r>
          </a:p>
          <a:p>
            <a:pPr lvl="1"/>
            <a:r>
              <a:rPr lang="en-US" dirty="0" smtClean="0"/>
              <a:t>Type, duration and causes</a:t>
            </a:r>
          </a:p>
          <a:p>
            <a:pPr lvl="1"/>
            <a:r>
              <a:rPr lang="en-US" dirty="0" smtClean="0"/>
              <a:t>Detection </a:t>
            </a:r>
            <a:r>
              <a:rPr lang="en-US" dirty="0" smtClean="0"/>
              <a:t>and remediation </a:t>
            </a:r>
            <a:r>
              <a:rPr lang="en-US" dirty="0" smtClean="0"/>
              <a:t>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97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# and type of registered incidents @NOC</a:t>
            </a:r>
          </a:p>
          <a:p>
            <a:pPr lvl="1"/>
            <a:r>
              <a:rPr lang="en-US" dirty="0" smtClean="0"/>
              <a:t>Your prefix is hijacked</a:t>
            </a:r>
          </a:p>
          <a:p>
            <a:pPr lvl="1"/>
            <a:r>
              <a:rPr lang="en-US" dirty="0" smtClean="0"/>
              <a:t>Your customer’s prefix is hijacked</a:t>
            </a:r>
          </a:p>
          <a:p>
            <a:pPr lvl="1"/>
            <a:r>
              <a:rPr lang="en-US" dirty="0" smtClean="0"/>
              <a:t>Other policy violations</a:t>
            </a:r>
          </a:p>
          <a:p>
            <a:r>
              <a:rPr lang="en-US" dirty="0" smtClean="0"/>
              <a:t>Duration of incidents </a:t>
            </a:r>
          </a:p>
          <a:p>
            <a:r>
              <a:rPr lang="en-US" dirty="0" smtClean="0"/>
              <a:t>Typical causes</a:t>
            </a:r>
          </a:p>
          <a:p>
            <a:r>
              <a:rPr lang="en-US" dirty="0" smtClean="0"/>
              <a:t>Typical</a:t>
            </a:r>
            <a:r>
              <a:rPr lang="en-US" dirty="0" smtClean="0"/>
              <a:t> remediation measures</a:t>
            </a:r>
            <a:endParaRPr lang="en-US" dirty="0" smtClean="0"/>
          </a:p>
          <a:p>
            <a:r>
              <a:rPr lang="en-US" dirty="0" smtClean="0"/>
              <a:t>Captured exceptions from installed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98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input is appreciated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UKNOF, October 9,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etwork operators are not asked to provide data that is strictly company </a:t>
            </a:r>
            <a:r>
              <a:rPr lang="en-US" dirty="0" smtClean="0"/>
              <a:t>confidential</a:t>
            </a:r>
          </a:p>
          <a:p>
            <a:r>
              <a:rPr lang="en-US" dirty="0"/>
              <a:t>A</a:t>
            </a:r>
            <a:r>
              <a:rPr lang="en-US" dirty="0" smtClean="0"/>
              <a:t>ll requested data is in form of statistical information and doesn’t need to reveal specifics, like AS numbers, prefixes, etc.</a:t>
            </a:r>
          </a:p>
          <a:p>
            <a:r>
              <a:rPr lang="en-US" dirty="0"/>
              <a:t>E</a:t>
            </a:r>
            <a:r>
              <a:rPr lang="en-US" dirty="0" smtClean="0"/>
              <a:t>ven if such information is submitted for the discretion of the Internet Society, it will be fully </a:t>
            </a:r>
            <a:r>
              <a:rPr lang="en-US" dirty="0" err="1" smtClean="0"/>
              <a:t>anonymized</a:t>
            </a:r>
            <a:r>
              <a:rPr lang="en-US" dirty="0" smtClean="0"/>
              <a:t> before sharing with anyone, and presented in collated form.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89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19664" y="2379513"/>
            <a:ext cx="4341813" cy="1036320"/>
          </a:xfrm>
        </p:spPr>
        <p:txBody>
          <a:bodyPr/>
          <a:lstStyle/>
          <a:p>
            <a:pPr algn="ctr"/>
            <a:r>
              <a:rPr lang="en-US" sz="2400" dirty="0" smtClean="0"/>
              <a:t>Questions?</a:t>
            </a:r>
          </a:p>
          <a:p>
            <a:pPr algn="ctr"/>
            <a:r>
              <a:rPr lang="en-US" sz="2400" dirty="0" smtClean="0"/>
              <a:t>Feedback?</a:t>
            </a:r>
          </a:p>
          <a:p>
            <a:pPr algn="ctr"/>
            <a:r>
              <a:rPr lang="en-US" sz="2400" dirty="0" smtClean="0"/>
              <a:t>Interest?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robachevsky@</a:t>
            </a:r>
            <a:r>
              <a:rPr lang="en-US" sz="2400" dirty="0" smtClean="0"/>
              <a:t>isoc.org</a:t>
            </a:r>
          </a:p>
          <a:p>
            <a:pPr algn="ctr"/>
            <a:r>
              <a:rPr lang="en-US" sz="2400" dirty="0" err="1" smtClean="0"/>
              <a:t>ford@isoc.org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2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ISOC">
      <a:dk1>
        <a:srgbClr val="000000"/>
      </a:dk1>
      <a:lt1>
        <a:srgbClr val="FFFFFF"/>
      </a:lt1>
      <a:dk2>
        <a:srgbClr val="0033A0"/>
      </a:dk2>
      <a:lt2>
        <a:srgbClr val="FFFFFF"/>
      </a:lt2>
      <a:accent1>
        <a:srgbClr val="0033A0"/>
      </a:accent1>
      <a:accent2>
        <a:srgbClr val="009FDF"/>
      </a:accent2>
      <a:accent3>
        <a:srgbClr val="001489"/>
      </a:accent3>
      <a:accent4>
        <a:srgbClr val="485CC7"/>
      </a:accent4>
      <a:accent5>
        <a:srgbClr val="63666A"/>
      </a:accent5>
      <a:accent6>
        <a:srgbClr val="97999B"/>
      </a:accent6>
      <a:hlink>
        <a:srgbClr val="009FDF"/>
      </a:hlink>
      <a:folHlink>
        <a:srgbClr val="97999B"/>
      </a:folHlink>
    </a:clrScheme>
    <a:fontScheme name="IS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 w="12700" cap="sq">
          <a:noFill/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 cap="sq">
          <a:solidFill>
            <a:schemeClr val="tx1"/>
          </a:solidFill>
          <a:miter lim="800000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1200"/>
          </a:spcBef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3654</TotalTime>
  <Words>243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Routing security: Surveying operational data</vt:lpstr>
      <vt:lpstr>An approach to routing resiliency</vt:lpstr>
      <vt:lpstr>Data is needed</vt:lpstr>
      <vt:lpstr>Type of questions</vt:lpstr>
      <vt:lpstr>Your input is appreciated</vt:lpstr>
      <vt:lpstr>Slide 6</vt:lpstr>
    </vt:vector>
  </TitlesOfParts>
  <Manager/>
  <Company>Internet Society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Andrei Robachevsky</dc:creator>
  <cp:keywords/>
  <dc:description/>
  <cp:lastModifiedBy>Matthew Ford</cp:lastModifiedBy>
  <cp:revision>12</cp:revision>
  <dcterms:created xsi:type="dcterms:W3CDTF">2012-10-08T15:35:24Z</dcterms:created>
  <dcterms:modified xsi:type="dcterms:W3CDTF">2012-10-08T15:54:28Z</dcterms:modified>
  <cp:category/>
</cp:coreProperties>
</file>