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9" r:id="rId4"/>
    <p:sldId id="269" r:id="rId5"/>
    <p:sldId id="277" r:id="rId6"/>
    <p:sldId id="280" r:id="rId7"/>
    <p:sldId id="279" r:id="rId8"/>
    <p:sldId id="283" r:id="rId9"/>
    <p:sldId id="284" r:id="rId10"/>
    <p:sldId id="295" r:id="rId11"/>
    <p:sldId id="275" r:id="rId12"/>
    <p:sldId id="270" r:id="rId13"/>
    <p:sldId id="268" r:id="rId14"/>
    <p:sldId id="320" r:id="rId15"/>
    <p:sldId id="273" r:id="rId16"/>
    <p:sldId id="274" r:id="rId17"/>
    <p:sldId id="272" r:id="rId18"/>
    <p:sldId id="285" r:id="rId19"/>
    <p:sldId id="286" r:id="rId20"/>
    <p:sldId id="322" r:id="rId21"/>
    <p:sldId id="323" r:id="rId22"/>
    <p:sldId id="326" r:id="rId23"/>
    <p:sldId id="288" r:id="rId24"/>
    <p:sldId id="289" r:id="rId25"/>
    <p:sldId id="297" r:id="rId26"/>
    <p:sldId id="263" r:id="rId27"/>
    <p:sldId id="300" r:id="rId28"/>
    <p:sldId id="287" r:id="rId29"/>
    <p:sldId id="324" r:id="rId30"/>
    <p:sldId id="291" r:id="rId31"/>
    <p:sldId id="292" r:id="rId32"/>
    <p:sldId id="293" r:id="rId33"/>
    <p:sldId id="290" r:id="rId34"/>
    <p:sldId id="316" r:id="rId35"/>
    <p:sldId id="315" r:id="rId36"/>
    <p:sldId id="325" r:id="rId37"/>
    <p:sldId id="299" r:id="rId38"/>
    <p:sldId id="302" r:id="rId39"/>
    <p:sldId id="309" r:id="rId40"/>
    <p:sldId id="301" r:id="rId41"/>
    <p:sldId id="307" r:id="rId42"/>
    <p:sldId id="303" r:id="rId43"/>
    <p:sldId id="308" r:id="rId44"/>
    <p:sldId id="306" r:id="rId45"/>
    <p:sldId id="305" r:id="rId46"/>
    <p:sldId id="321" r:id="rId47"/>
    <p:sldId id="310" r:id="rId48"/>
    <p:sldId id="311" r:id="rId49"/>
    <p:sldId id="312" r:id="rId50"/>
    <p:sldId id="314" r:id="rId51"/>
    <p:sldId id="317" r:id="rId52"/>
    <p:sldId id="318" r:id="rId53"/>
    <p:sldId id="296" r:id="rId54"/>
    <p:sldId id="327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11" autoAdjust="0"/>
    <p:restoredTop sz="97956" autoAdjust="0"/>
  </p:normalViewPr>
  <p:slideViewPr>
    <p:cSldViewPr snapToGrid="0" snapToObjects="1">
      <p:cViewPr>
        <p:scale>
          <a:sx n="100" d="100"/>
          <a:sy n="100" d="100"/>
        </p:scale>
        <p:origin x="-32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07/10/2012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07/10/2012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07/10/2012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07/10/2012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07/10/2012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07/10/2012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07/10/2012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07/10/2012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07/10/2012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07/10/2012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07/10/2012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07/10/2012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Relationship Id="rId3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58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0515" y="3440560"/>
            <a:ext cx="6433485" cy="1633016"/>
          </a:xfrm>
        </p:spPr>
        <p:txBody>
          <a:bodyPr>
            <a:noAutofit/>
          </a:bodyPr>
          <a:lstStyle/>
          <a:p>
            <a:pPr algn="r"/>
            <a:r>
              <a:rPr lang="en-US" sz="7200" b="1" dirty="0" smtClean="0"/>
              <a:t>EMFCAMP 2012</a:t>
            </a:r>
            <a:endParaRPr lang="en-US" sz="7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4725487"/>
            <a:ext cx="6400800" cy="2130394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en-US" sz="3600" b="1" dirty="0" smtClean="0"/>
              <a:t>Internet to a field</a:t>
            </a:r>
          </a:p>
          <a:p>
            <a:pPr algn="r"/>
            <a:endParaRPr lang="en-US" dirty="0"/>
          </a:p>
          <a:p>
            <a:pPr algn="r"/>
            <a:r>
              <a:rPr lang="en-US" b="1" dirty="0" smtClean="0"/>
              <a:t>Nat Morris and Will Hargrave</a:t>
            </a:r>
          </a:p>
          <a:p>
            <a:pPr algn="r"/>
            <a:endParaRPr lang="en-US" sz="1900" b="1" dirty="0" smtClean="0"/>
          </a:p>
          <a:p>
            <a:pPr algn="r"/>
            <a:r>
              <a:rPr lang="en-US" sz="1900" b="1" dirty="0" smtClean="0"/>
              <a:t>UKNOF23 9</a:t>
            </a:r>
            <a:r>
              <a:rPr lang="en-US" sz="1900" b="1" baseline="30000" dirty="0" smtClean="0"/>
              <a:t>th</a:t>
            </a:r>
            <a:r>
              <a:rPr lang="en-US" sz="1900" b="1" dirty="0" smtClean="0"/>
              <a:t> October 2012</a:t>
            </a:r>
            <a:endParaRPr lang="en-US" sz="19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9687" y="117505"/>
            <a:ext cx="2647047" cy="264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659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7705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0" y="0"/>
            <a:ext cx="3427771" cy="876565"/>
          </a:xfrm>
          <a:prstGeom prst="roundRect">
            <a:avLst>
              <a:gd name="adj" fmla="val 0"/>
            </a:avLst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200" b="1" dirty="0" smtClean="0"/>
              <a:t>Festival site</a:t>
            </a:r>
            <a:endParaRPr lang="en-US" sz="5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394803" y="6581001"/>
            <a:ext cx="1441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Photo: Russ Garrett</a:t>
            </a:r>
            <a:endParaRPr lang="en-US" sz="1200" b="1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200" y="5918199"/>
            <a:ext cx="5181600" cy="635001"/>
          </a:xfr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Licensed bar under M1 bridge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53374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05528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0" y="0"/>
            <a:ext cx="3427771" cy="876565"/>
          </a:xfrm>
          <a:prstGeom prst="roundRect">
            <a:avLst>
              <a:gd name="adj" fmla="val 0"/>
            </a:avLst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200" b="1" dirty="0" smtClean="0"/>
              <a:t>Festival site</a:t>
            </a:r>
            <a:endParaRPr lang="en-US" sz="5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394803" y="6581001"/>
            <a:ext cx="1710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Photo: Andy </a:t>
            </a:r>
            <a:r>
              <a:rPr lang="en-US" sz="1200" b="1" dirty="0" err="1" smtClean="0"/>
              <a:t>Brockhurst</a:t>
            </a:r>
            <a:endParaRPr lang="en-US" sz="1200" b="1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26950" y="5613242"/>
            <a:ext cx="3281450" cy="635001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Retro gaming tent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54081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" y="0"/>
            <a:ext cx="2173200" cy="1104900"/>
          </a:xfrm>
          <a:prstGeom prst="roundRect">
            <a:avLst>
              <a:gd name="adj" fmla="val 0"/>
            </a:avLst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200" b="1" dirty="0" smtClean="0"/>
              <a:t>Badge</a:t>
            </a:r>
            <a:endParaRPr lang="en-US" sz="5200" b="1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282139" y="3247787"/>
            <a:ext cx="2146571" cy="16857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286327" y="2170569"/>
            <a:ext cx="28576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Atmega328 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Microcontroller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86327" y="5537042"/>
            <a:ext cx="227097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2.4ghz radio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213042" y="6144294"/>
            <a:ext cx="2215668" cy="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83433" y="2958204"/>
            <a:ext cx="18742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MicroUSB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932815" y="3551213"/>
            <a:ext cx="2544555" cy="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219093" y="1878181"/>
            <a:ext cx="95410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IR </a:t>
            </a:r>
            <a:r>
              <a:rPr lang="en-US" sz="3200" b="1" dirty="0" err="1" smtClean="0">
                <a:solidFill>
                  <a:srgbClr val="FF0000"/>
                </a:solidFill>
              </a:rPr>
              <a:t>rx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21" name="Straight Arrow Connector 20"/>
          <p:cNvCxnSpPr>
            <a:stCxn id="20" idx="3"/>
          </p:cNvCxnSpPr>
          <p:nvPr/>
        </p:nvCxnSpPr>
        <p:spPr>
          <a:xfrm flipV="1">
            <a:off x="2173200" y="1573323"/>
            <a:ext cx="1827739" cy="597246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6068840" y="1573323"/>
            <a:ext cx="1213768" cy="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342953" y="1293405"/>
            <a:ext cx="95410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IR </a:t>
            </a:r>
            <a:r>
              <a:rPr lang="en-US" sz="3200" b="1" dirty="0" err="1" smtClean="0">
                <a:solidFill>
                  <a:srgbClr val="FF0000"/>
                </a:solidFill>
              </a:rPr>
              <a:t>tx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394803" y="6581001"/>
            <a:ext cx="17491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Photo</a:t>
            </a:r>
            <a:r>
              <a:rPr lang="en-US" sz="1200" b="1" dirty="0">
                <a:solidFill>
                  <a:schemeClr val="bg1"/>
                </a:solidFill>
              </a:rPr>
              <a:t>: Lionel </a:t>
            </a:r>
            <a:r>
              <a:rPr lang="en-US" sz="1200" b="1" dirty="0" err="1" smtClean="0">
                <a:solidFill>
                  <a:schemeClr val="bg1"/>
                </a:solidFill>
              </a:rPr>
              <a:t>Montrieux</a:t>
            </a:r>
            <a:r>
              <a:rPr lang="en-US" sz="1200" b="1" dirty="0" smtClean="0">
                <a:solidFill>
                  <a:schemeClr val="bg1"/>
                </a:solidFill>
              </a:rPr>
              <a:t> 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426950" y="5613242"/>
            <a:ext cx="3492500" cy="635001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Sponsored by UCL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13751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55240"/>
            <a:ext cx="9144000" cy="692911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565" y="1600200"/>
            <a:ext cx="5911372" cy="4216400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Requirements:</a:t>
            </a:r>
          </a:p>
          <a:p>
            <a:r>
              <a:rPr lang="en-US" dirty="0" smtClean="0"/>
              <a:t>100mbit+</a:t>
            </a:r>
          </a:p>
          <a:p>
            <a:r>
              <a:rPr lang="en-US" dirty="0" smtClean="0"/>
              <a:t>Site-wide wireless</a:t>
            </a:r>
          </a:p>
          <a:p>
            <a:r>
              <a:rPr lang="en-US" dirty="0" smtClean="0"/>
              <a:t>Ethernet + power to </a:t>
            </a:r>
            <a:r>
              <a:rPr lang="en-US" b="1" dirty="0" smtClean="0"/>
              <a:t>every</a:t>
            </a:r>
            <a:r>
              <a:rPr lang="en-US" dirty="0" smtClean="0"/>
              <a:t> tent</a:t>
            </a:r>
          </a:p>
          <a:p>
            <a:r>
              <a:rPr lang="en-US" dirty="0" smtClean="0"/>
              <a:t>Fully dual stack</a:t>
            </a:r>
          </a:p>
          <a:p>
            <a:r>
              <a:rPr lang="en-US" dirty="0" smtClean="0"/>
              <a:t>Visibility of the whole network</a:t>
            </a:r>
          </a:p>
          <a:p>
            <a:r>
              <a:rPr lang="en-US" dirty="0" smtClean="0"/>
              <a:t>Multicast video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" y="-11238"/>
            <a:ext cx="4348330" cy="977708"/>
          </a:xfrm>
          <a:prstGeom prst="roundRect">
            <a:avLst>
              <a:gd name="adj" fmla="val 0"/>
            </a:avLst>
          </a:prstGeom>
          <a:solidFill>
            <a:srgbClr val="000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0" b="1" dirty="0" smtClean="0"/>
              <a:t>Infrastructure</a:t>
            </a:r>
            <a:endParaRPr lang="en-US" sz="5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394803" y="6581001"/>
            <a:ext cx="1710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Photo: Andy </a:t>
            </a:r>
            <a:r>
              <a:rPr lang="en-US" sz="1200" b="1" dirty="0" err="1" smtClean="0"/>
              <a:t>Brockhurst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813751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7269" y="4694243"/>
            <a:ext cx="3244051" cy="21637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78550"/>
            <a:ext cx="1978311" cy="29660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95" y="1214950"/>
            <a:ext cx="2951479" cy="19686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0631" y="270779"/>
            <a:ext cx="2603369" cy="17364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0030" y="3778549"/>
            <a:ext cx="2053969" cy="30794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6851" y="2007206"/>
            <a:ext cx="2892684" cy="28934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301" y="3778550"/>
            <a:ext cx="2053968" cy="30794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4354" y="736572"/>
            <a:ext cx="2101671" cy="248099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" y="-11238"/>
            <a:ext cx="4348330" cy="977708"/>
          </a:xfrm>
          <a:prstGeom prst="roundRect">
            <a:avLst>
              <a:gd name="adj" fmla="val 0"/>
            </a:avLst>
          </a:prstGeom>
          <a:solidFill>
            <a:srgbClr val="000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0" b="1" dirty="0" smtClean="0"/>
              <a:t>Infrastructure</a:t>
            </a:r>
            <a:endParaRPr lang="en-US" sz="5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206075" y="2688719"/>
            <a:ext cx="990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Jasper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01078" y="2610286"/>
            <a:ext cx="988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Benny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87535" y="3778550"/>
            <a:ext cx="916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David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184354" y="6361699"/>
            <a:ext cx="6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Will</a:t>
            </a:r>
            <a:endParaRPr lang="en-US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456620" y="6335310"/>
            <a:ext cx="915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Claire</a:t>
            </a:r>
            <a:endParaRPr lang="en-US" sz="2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594147" y="6248269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Nat</a:t>
            </a:r>
            <a:endParaRPr lang="en-US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828327" y="4285287"/>
            <a:ext cx="712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Mat</a:t>
            </a:r>
            <a:endParaRPr lang="en-U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897875" y="274907"/>
            <a:ext cx="1209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Graham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93655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Attempted to apply for temporary address space from RIPE NCC, sponsored by </a:t>
            </a:r>
            <a:r>
              <a:rPr lang="en-US" dirty="0" err="1" smtClean="0"/>
              <a:t>Goscomb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>
              <a:sym typeface="Wingdings"/>
            </a:endParaRPr>
          </a:p>
          <a:p>
            <a:pPr marL="0" indent="0">
              <a:buNone/>
            </a:pPr>
            <a:r>
              <a:rPr lang="en-US" dirty="0" smtClean="0">
                <a:sym typeface="Wingdings"/>
              </a:rPr>
              <a:t>Issued ASN, v4 + v6 PI then retracted by </a:t>
            </a:r>
            <a:r>
              <a:rPr lang="en-US" dirty="0" err="1" smtClean="0">
                <a:sym typeface="Wingdings"/>
              </a:rPr>
              <a:t>hostmaster</a:t>
            </a:r>
            <a:r>
              <a:rPr lang="en-US" dirty="0" smtClean="0">
                <a:sym typeface="Wingdings"/>
              </a:rPr>
              <a:t> after they realized they could only issue it 7 days before the event. Far too late – equipment was already configured and boxed by then.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RIPE</a:t>
            </a:r>
            <a:r>
              <a:rPr lang="en-US" dirty="0"/>
              <a:t>-526 – broken </a:t>
            </a:r>
            <a:r>
              <a:rPr lang="en-US" dirty="0" smtClean="0">
                <a:sym typeface="Wingdings"/>
              </a:rPr>
              <a:t></a:t>
            </a:r>
          </a:p>
          <a:p>
            <a:pPr marL="0" indent="0">
              <a:buNone/>
            </a:pPr>
            <a:endParaRPr lang="en-US" dirty="0" smtClean="0">
              <a:sym typeface="Wingdings"/>
            </a:endParaRPr>
          </a:p>
          <a:p>
            <a:pPr marL="0" indent="0">
              <a:buNone/>
            </a:pPr>
            <a:r>
              <a:rPr lang="en-US" dirty="0" smtClean="0">
                <a:sym typeface="Wingdings"/>
              </a:rPr>
              <a:t>Going back to address-policy-</a:t>
            </a:r>
            <a:r>
              <a:rPr lang="en-US" dirty="0" err="1" smtClean="0">
                <a:sym typeface="Wingdings"/>
              </a:rPr>
              <a:t>wg</a:t>
            </a:r>
            <a:r>
              <a:rPr lang="en-US" dirty="0" smtClean="0">
                <a:sym typeface="Wingdings"/>
              </a:rPr>
              <a:t> to alter the policy.</a:t>
            </a:r>
            <a:endParaRPr lang="en-US" dirty="0">
              <a:sym typeface="Wingdings"/>
            </a:endParaRP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5" name="Rounded Rectangle 4"/>
          <p:cNvSpPr/>
          <p:nvPr/>
        </p:nvSpPr>
        <p:spPr>
          <a:xfrm>
            <a:off x="0" y="-11238"/>
            <a:ext cx="4619061" cy="977708"/>
          </a:xfrm>
          <a:prstGeom prst="roundRect">
            <a:avLst>
              <a:gd name="adj" fmla="val 0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0" b="1" dirty="0" smtClean="0"/>
              <a:t>Address space</a:t>
            </a:r>
            <a:endParaRPr lang="en-US" sz="5200" b="1" dirty="0"/>
          </a:p>
        </p:txBody>
      </p:sp>
    </p:spTree>
    <p:extLst>
      <p:ext uri="{BB962C8B-B14F-4D97-AF65-F5344CB8AC3E}">
        <p14:creationId xmlns:p14="http://schemas.microsoft.com/office/powerpoint/2010/main" val="1151703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CCC / Chaos Computer Club to the rescue!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Loaned us:</a:t>
            </a:r>
          </a:p>
          <a:p>
            <a:r>
              <a:rPr lang="en-US" dirty="0" smtClean="0">
                <a:sym typeface="Wingdings"/>
              </a:rPr>
              <a:t>AS13020</a:t>
            </a:r>
          </a:p>
          <a:p>
            <a:r>
              <a:rPr lang="en-US" dirty="0">
                <a:sym typeface="Wingdings"/>
              </a:rPr>
              <a:t>2001:067c:20a1::/</a:t>
            </a:r>
            <a:r>
              <a:rPr lang="en-US" dirty="0" smtClean="0">
                <a:sym typeface="Wingdings"/>
              </a:rPr>
              <a:t>48</a:t>
            </a:r>
          </a:p>
          <a:p>
            <a:r>
              <a:rPr lang="en-US" dirty="0">
                <a:sym typeface="Wingdings"/>
              </a:rPr>
              <a:t>94.45.224.0/19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But now Google is in German and BBC website carries adverts – never mind.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-11238"/>
            <a:ext cx="4619061" cy="977708"/>
          </a:xfrm>
          <a:prstGeom prst="roundRect">
            <a:avLst>
              <a:gd name="adj" fmla="val 0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0" b="1" dirty="0" smtClean="0"/>
              <a:t>Address space</a:t>
            </a:r>
            <a:endParaRPr lang="en-US" sz="5200" b="1" dirty="0"/>
          </a:p>
        </p:txBody>
      </p:sp>
    </p:spTree>
    <p:extLst>
      <p:ext uri="{BB962C8B-B14F-4D97-AF65-F5344CB8AC3E}">
        <p14:creationId xmlns:p14="http://schemas.microsoft.com/office/powerpoint/2010/main" val="3494116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10-05 at 01.06.08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3999" cy="685800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7012884" y="1123802"/>
            <a:ext cx="0" cy="107885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1" y="-11238"/>
            <a:ext cx="2888318" cy="977708"/>
          </a:xfrm>
          <a:prstGeom prst="roundRect">
            <a:avLst>
              <a:gd name="adj" fmla="val 0"/>
            </a:avLst>
          </a:prstGeom>
          <a:solidFill>
            <a:srgbClr val="000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0" b="1" dirty="0" smtClean="0"/>
              <a:t>Backhaul</a:t>
            </a:r>
            <a:endParaRPr lang="en-US" sz="5200" b="1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220068" y="2355052"/>
            <a:ext cx="0" cy="107885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37" y="1369396"/>
            <a:ext cx="2535110" cy="9456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9735" y="83791"/>
            <a:ext cx="1006297" cy="1006297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4826000"/>
            <a:ext cx="8229600" cy="1778001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dirty="0"/>
              <a:t>No existing copper or </a:t>
            </a:r>
            <a:r>
              <a:rPr lang="en-US" dirty="0" err="1"/>
              <a:t>fibre</a:t>
            </a:r>
            <a:endParaRPr lang="en-US" dirty="0"/>
          </a:p>
          <a:p>
            <a:r>
              <a:rPr lang="en-US" dirty="0" err="1"/>
              <a:t>BlueSquare</a:t>
            </a:r>
            <a:r>
              <a:rPr lang="en-US" dirty="0"/>
              <a:t> Milton Keynes (now </a:t>
            </a:r>
            <a:r>
              <a:rPr lang="en-US" dirty="0" err="1"/>
              <a:t>Pulsant</a:t>
            </a:r>
            <a:r>
              <a:rPr lang="en-US" dirty="0"/>
              <a:t>)</a:t>
            </a:r>
          </a:p>
          <a:p>
            <a:r>
              <a:rPr lang="en-US" dirty="0"/>
              <a:t>2.9km away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71643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683707"/>
            <a:ext cx="9144000" cy="617429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" y="-11238"/>
            <a:ext cx="2888318" cy="977708"/>
          </a:xfrm>
          <a:prstGeom prst="roundRect">
            <a:avLst>
              <a:gd name="adj" fmla="val 0"/>
            </a:avLst>
          </a:prstGeom>
          <a:solidFill>
            <a:srgbClr val="000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0" b="1" dirty="0" smtClean="0"/>
              <a:t>Backhaul</a:t>
            </a:r>
            <a:endParaRPr lang="en-US" sz="5200" b="1" dirty="0"/>
          </a:p>
        </p:txBody>
      </p:sp>
    </p:spTree>
    <p:extLst>
      <p:ext uri="{BB962C8B-B14F-4D97-AF65-F5344CB8AC3E}">
        <p14:creationId xmlns:p14="http://schemas.microsoft.com/office/powerpoint/2010/main" val="446499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75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10199"/>
            <a:ext cx="8229600" cy="1193801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 dirty="0" smtClean="0"/>
              <a:t>Hired two 30m mobile masts / </a:t>
            </a:r>
            <a:r>
              <a:rPr lang="en-US" dirty="0" err="1" smtClean="0"/>
              <a:t>VersaTowers</a:t>
            </a:r>
            <a:endParaRPr lang="en-US" dirty="0" smtClean="0"/>
          </a:p>
          <a:p>
            <a:pPr lvl="1"/>
            <a:r>
              <a:rPr lang="en-US" dirty="0" smtClean="0"/>
              <a:t>£1,440 for 7 days </a:t>
            </a:r>
            <a:r>
              <a:rPr lang="en-US" dirty="0" err="1" smtClean="0"/>
              <a:t>inc</a:t>
            </a:r>
            <a:r>
              <a:rPr lang="en-US" dirty="0" smtClean="0"/>
              <a:t> delivery + collection</a:t>
            </a:r>
          </a:p>
          <a:p>
            <a:endParaRPr lang="en-US" dirty="0" smtClean="0"/>
          </a:p>
        </p:txBody>
      </p:sp>
      <p:sp>
        <p:nvSpPr>
          <p:cNvPr id="4" name="Rounded Rectangle 3"/>
          <p:cNvSpPr/>
          <p:nvPr/>
        </p:nvSpPr>
        <p:spPr>
          <a:xfrm>
            <a:off x="1" y="-11238"/>
            <a:ext cx="2888318" cy="977708"/>
          </a:xfrm>
          <a:prstGeom prst="roundRect">
            <a:avLst>
              <a:gd name="adj" fmla="val 0"/>
            </a:avLst>
          </a:prstGeom>
          <a:solidFill>
            <a:srgbClr val="000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0" b="1" dirty="0" smtClean="0"/>
              <a:t>Backhaul</a:t>
            </a:r>
            <a:endParaRPr lang="en-US" sz="5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781127" y="6604000"/>
            <a:ext cx="13628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Photo: David Croft</a:t>
            </a:r>
            <a:endParaRPr lang="en-US" sz="1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439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238"/>
            <a:ext cx="9144000" cy="677145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020" y="4762085"/>
            <a:ext cx="6432783" cy="1998133"/>
          </a:xfrm>
          <a:solidFill>
            <a:srgbClr val="800000"/>
          </a:solidFill>
        </p:spPr>
        <p:txBody>
          <a:bodyPr>
            <a:normAutofit fontScale="92500"/>
          </a:bodyPr>
          <a:lstStyle/>
          <a:p>
            <a:r>
              <a:rPr lang="en-US" sz="2800" dirty="0"/>
              <a:t>3</a:t>
            </a:r>
            <a:r>
              <a:rPr lang="en-US" sz="2800" dirty="0" smtClean="0"/>
              <a:t> day festival – Fri 31</a:t>
            </a:r>
            <a:r>
              <a:rPr lang="en-US" sz="2800" baseline="30000" dirty="0" smtClean="0"/>
              <a:t>st</a:t>
            </a:r>
            <a:r>
              <a:rPr lang="en-US" sz="2800" dirty="0" smtClean="0"/>
              <a:t> Aug to Sun 2</a:t>
            </a:r>
            <a:r>
              <a:rPr lang="en-US" sz="2800" baseline="30000" dirty="0" smtClean="0"/>
              <a:t>nd</a:t>
            </a:r>
            <a:r>
              <a:rPr lang="en-US" sz="2800" dirty="0" smtClean="0"/>
              <a:t> Sept</a:t>
            </a:r>
          </a:p>
          <a:p>
            <a:r>
              <a:rPr lang="en-US" sz="2800" dirty="0" smtClean="0"/>
              <a:t>Ran by volunteers</a:t>
            </a:r>
          </a:p>
          <a:p>
            <a:r>
              <a:rPr lang="en-US" sz="2800" dirty="0" smtClean="0"/>
              <a:t>Geeks / hackers / makers</a:t>
            </a:r>
          </a:p>
          <a:p>
            <a:r>
              <a:rPr lang="en-US" sz="2800" dirty="0" smtClean="0"/>
              <a:t>500 licensed capacity – sold out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-11238"/>
            <a:ext cx="7945687" cy="977708"/>
          </a:xfrm>
          <a:prstGeom prst="roundRect">
            <a:avLst>
              <a:gd name="adj" fmla="val 0"/>
            </a:avLst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0" b="1" dirty="0" smtClean="0"/>
              <a:t>What was </a:t>
            </a:r>
            <a:r>
              <a:rPr lang="en-US" sz="5200" b="1" dirty="0" err="1" smtClean="0"/>
              <a:t>EMFCamp</a:t>
            </a:r>
            <a:r>
              <a:rPr lang="en-US" sz="5200" b="1" dirty="0"/>
              <a:t> </a:t>
            </a:r>
            <a:r>
              <a:rPr lang="en-US" sz="5200" b="1" dirty="0" smtClean="0"/>
              <a:t>2012?</a:t>
            </a:r>
            <a:endParaRPr lang="en-US" sz="5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394803" y="6581001"/>
            <a:ext cx="1441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Photo: Russ Garrett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710638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20830_133101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5985" y="0"/>
            <a:ext cx="9209985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" y="-11238"/>
            <a:ext cx="2888318" cy="977708"/>
          </a:xfrm>
          <a:prstGeom prst="roundRect">
            <a:avLst>
              <a:gd name="adj" fmla="val 0"/>
            </a:avLst>
          </a:prstGeom>
          <a:solidFill>
            <a:srgbClr val="000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0" b="1" dirty="0" smtClean="0"/>
              <a:t>Backhaul</a:t>
            </a:r>
            <a:endParaRPr lang="en-US" sz="5200" b="1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965462" y="997922"/>
            <a:ext cx="4021243" cy="647253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Jasper’s cycling jacket</a:t>
            </a:r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7394803" y="6581001"/>
            <a:ext cx="15919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Photo: Jasper Wallace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12778" y="6004193"/>
            <a:ext cx="3306061" cy="64725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b="1" dirty="0" smtClean="0"/>
              <a:t>27m cherry picker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03386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153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" y="-11238"/>
            <a:ext cx="2888318" cy="977708"/>
          </a:xfrm>
          <a:prstGeom prst="roundRect">
            <a:avLst>
              <a:gd name="adj" fmla="val 0"/>
            </a:avLst>
          </a:prstGeom>
          <a:solidFill>
            <a:srgbClr val="000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0" b="1" dirty="0" smtClean="0"/>
              <a:t>Backhaul</a:t>
            </a:r>
            <a:endParaRPr lang="en-US" sz="5200" b="1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483013" y="1585024"/>
            <a:ext cx="1943281" cy="647253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Spotting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7394803" y="6581001"/>
            <a:ext cx="1533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Photo: Mat Burnham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82681" y="5933748"/>
            <a:ext cx="3306061" cy="64725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b="1" dirty="0"/>
              <a:t>1</a:t>
            </a:r>
            <a:r>
              <a:rPr lang="en-US" b="1" dirty="0" smtClean="0"/>
              <a:t>7m cherry picker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10460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201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7396" y="-11238"/>
            <a:ext cx="9191396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" y="-11238"/>
            <a:ext cx="2888318" cy="977708"/>
          </a:xfrm>
          <a:prstGeom prst="roundRect">
            <a:avLst>
              <a:gd name="adj" fmla="val 0"/>
            </a:avLst>
          </a:prstGeom>
          <a:solidFill>
            <a:srgbClr val="000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0" b="1" dirty="0" smtClean="0"/>
              <a:t>Backhaul</a:t>
            </a:r>
            <a:endParaRPr lang="en-US" sz="5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394803" y="6581001"/>
            <a:ext cx="1593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Photo: Rapid Wireless</a:t>
            </a:r>
            <a:endParaRPr lang="en-US" sz="1200" b="1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835400" y="5612523"/>
            <a:ext cx="5308600" cy="45807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b="1" dirty="0" smtClean="0"/>
              <a:t>Looking from the site towards </a:t>
            </a:r>
            <a:r>
              <a:rPr lang="en-US" b="1" dirty="0" err="1" smtClean="0"/>
              <a:t>Pulsant</a:t>
            </a:r>
            <a:endParaRPr lang="en-US" dirty="0" smtClean="0"/>
          </a:p>
        </p:txBody>
      </p:sp>
      <p:pic>
        <p:nvPicPr>
          <p:cNvPr id="9" name="Picture 8" descr="DSC_0201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5631" y="0"/>
            <a:ext cx="3528369" cy="293370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3390900" y="2933700"/>
            <a:ext cx="622300" cy="5588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3390900" y="-11238"/>
            <a:ext cx="2224731" cy="29449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013200" y="2933700"/>
            <a:ext cx="5130800" cy="558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2012-08-30 16.07.00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7396" y="4025021"/>
            <a:ext cx="2405719" cy="2374901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-47396" y="6399922"/>
            <a:ext cx="2405719" cy="45807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b="1" dirty="0" smtClean="0"/>
              <a:t>Frank + </a:t>
            </a:r>
            <a:r>
              <a:rPr lang="en-US" b="1" dirty="0" err="1" smtClean="0"/>
              <a:t>Mervyn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57666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MFcamp 2012_7929909834_l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3999" cy="680296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3932765"/>
            <a:ext cx="6011334" cy="2870201"/>
          </a:xfrm>
          <a:solidFill>
            <a:schemeClr val="bg2">
              <a:lumMod val="75000"/>
            </a:schemeClr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 smtClean="0"/>
              <a:t>Primary link</a:t>
            </a:r>
          </a:p>
          <a:p>
            <a:r>
              <a:rPr lang="en-US" dirty="0" err="1" smtClean="0"/>
              <a:t>DragonWave</a:t>
            </a:r>
            <a:r>
              <a:rPr lang="en-US" dirty="0" smtClean="0"/>
              <a:t> Horizon Compact</a:t>
            </a:r>
          </a:p>
          <a:p>
            <a:r>
              <a:rPr lang="en-US" dirty="0" smtClean="0"/>
              <a:t>400mbit/s full duplex</a:t>
            </a:r>
          </a:p>
          <a:p>
            <a:r>
              <a:rPr lang="en-US" dirty="0" smtClean="0"/>
              <a:t>18ghz OFCOM licensed</a:t>
            </a:r>
          </a:p>
          <a:p>
            <a:r>
              <a:rPr lang="en-US" dirty="0" smtClean="0"/>
              <a:t>Hired from </a:t>
            </a:r>
            <a:r>
              <a:rPr lang="en-US" dirty="0" err="1" smtClean="0"/>
              <a:t>RapidWireless</a:t>
            </a:r>
            <a:r>
              <a:rPr lang="en-US" dirty="0" smtClean="0"/>
              <a:t> - £2,300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" y="-11238"/>
            <a:ext cx="2888318" cy="977708"/>
          </a:xfrm>
          <a:prstGeom prst="roundRect">
            <a:avLst>
              <a:gd name="adj" fmla="val 0"/>
            </a:avLst>
          </a:prstGeom>
          <a:solidFill>
            <a:srgbClr val="000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0" b="1" dirty="0" smtClean="0"/>
              <a:t>Backhaul</a:t>
            </a:r>
            <a:endParaRPr lang="en-US" sz="5200" b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748000" y="1871946"/>
            <a:ext cx="1827739" cy="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394803" y="6581001"/>
            <a:ext cx="14285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Photo: </a:t>
            </a:r>
            <a:r>
              <a:rPr lang="en-US" sz="1200" b="1" dirty="0" err="1" smtClean="0">
                <a:solidFill>
                  <a:srgbClr val="000000"/>
                </a:solidFill>
              </a:rPr>
              <a:t>Nottinghack</a:t>
            </a:r>
            <a:endParaRPr lang="en-US" sz="1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493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MFcamp 2012_7929909834_l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3999" cy="680296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3932765"/>
            <a:ext cx="6011334" cy="2870201"/>
          </a:xfrm>
          <a:solidFill>
            <a:schemeClr val="bg2">
              <a:lumMod val="75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Secondary link</a:t>
            </a:r>
          </a:p>
          <a:p>
            <a:r>
              <a:rPr lang="en-US" dirty="0" err="1" smtClean="0"/>
              <a:t>Ubiquiti</a:t>
            </a:r>
            <a:r>
              <a:rPr lang="en-US" dirty="0" smtClean="0"/>
              <a:t> </a:t>
            </a:r>
            <a:r>
              <a:rPr lang="en-US" dirty="0" err="1" smtClean="0"/>
              <a:t>Nanobridge</a:t>
            </a:r>
            <a:r>
              <a:rPr lang="en-US" dirty="0" smtClean="0"/>
              <a:t> M</a:t>
            </a:r>
          </a:p>
          <a:p>
            <a:r>
              <a:rPr lang="en-US" dirty="0" smtClean="0"/>
              <a:t>100mbit/s</a:t>
            </a:r>
          </a:p>
          <a:p>
            <a:r>
              <a:rPr lang="en-US" dirty="0" smtClean="0"/>
              <a:t>5.4ghz</a:t>
            </a:r>
          </a:p>
          <a:p>
            <a:r>
              <a:rPr lang="en-US" dirty="0" smtClean="0"/>
              <a:t>Bought from </a:t>
            </a:r>
            <a:r>
              <a:rPr lang="en-US" dirty="0" err="1" smtClean="0"/>
              <a:t>Linitx</a:t>
            </a:r>
            <a:r>
              <a:rPr lang="en-US" dirty="0" smtClean="0"/>
              <a:t> - £112 (for 2)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" y="-11238"/>
            <a:ext cx="2888318" cy="977708"/>
          </a:xfrm>
          <a:prstGeom prst="roundRect">
            <a:avLst>
              <a:gd name="adj" fmla="val 0"/>
            </a:avLst>
          </a:prstGeom>
          <a:solidFill>
            <a:srgbClr val="000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0" b="1" dirty="0" smtClean="0"/>
              <a:t>Backhaul</a:t>
            </a:r>
            <a:endParaRPr lang="en-US" sz="5200" b="1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455344" y="491067"/>
            <a:ext cx="1214527" cy="855946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394803" y="6581001"/>
            <a:ext cx="14285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Photo: </a:t>
            </a:r>
            <a:r>
              <a:rPr lang="en-US" sz="1200" b="1" dirty="0" err="1" smtClean="0">
                <a:solidFill>
                  <a:srgbClr val="000000"/>
                </a:solidFill>
              </a:rPr>
              <a:t>Nottinghack</a:t>
            </a:r>
            <a:endParaRPr lang="en-US" sz="1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339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7019" y="-11238"/>
            <a:ext cx="6247706" cy="686923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" y="-11238"/>
            <a:ext cx="2888318" cy="977708"/>
          </a:xfrm>
          <a:prstGeom prst="roundRect">
            <a:avLst>
              <a:gd name="adj" fmla="val 0"/>
            </a:avLst>
          </a:prstGeom>
          <a:solidFill>
            <a:srgbClr val="000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0" b="1" dirty="0" smtClean="0"/>
              <a:t>Backhaul</a:t>
            </a:r>
            <a:endParaRPr lang="en-US" sz="5200" b="1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5901" y="5160253"/>
            <a:ext cx="4686299" cy="1379707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2 x Cisco 7206 NPE-G2</a:t>
            </a:r>
          </a:p>
          <a:p>
            <a:r>
              <a:rPr lang="en-US" dirty="0" smtClean="0"/>
              <a:t>Installed in June / July</a:t>
            </a:r>
          </a:p>
        </p:txBody>
      </p:sp>
    </p:spTree>
    <p:extLst>
      <p:ext uri="{BB962C8B-B14F-4D97-AF65-F5344CB8AC3E}">
        <p14:creationId xmlns:p14="http://schemas.microsoft.com/office/powerpoint/2010/main" val="3236258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>
            <a:stCxn id="6" idx="3"/>
            <a:endCxn id="5" idx="2"/>
          </p:cNvCxnSpPr>
          <p:nvPr/>
        </p:nvCxnSpPr>
        <p:spPr>
          <a:xfrm flipV="1">
            <a:off x="2521016" y="4603611"/>
            <a:ext cx="18355" cy="381356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loud 7"/>
          <p:cNvSpPr/>
          <p:nvPr/>
        </p:nvSpPr>
        <p:spPr>
          <a:xfrm>
            <a:off x="3575631" y="6037862"/>
            <a:ext cx="1496601" cy="820138"/>
          </a:xfrm>
          <a:prstGeom prst="cloud">
            <a:avLst/>
          </a:prstGeom>
          <a:solidFill>
            <a:srgbClr val="FF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/>
              <a:t>Goscomb</a:t>
            </a:r>
            <a:endParaRPr lang="en-US" sz="1600" b="1" dirty="0" smtClean="0"/>
          </a:p>
          <a:p>
            <a:pPr algn="ctr"/>
            <a:r>
              <a:rPr lang="en-US" sz="1600" b="1" dirty="0" smtClean="0"/>
              <a:t>Transit</a:t>
            </a:r>
            <a:endParaRPr lang="en-US" sz="1600" b="1" dirty="0"/>
          </a:p>
        </p:txBody>
      </p:sp>
      <p:cxnSp>
        <p:nvCxnSpPr>
          <p:cNvPr id="9" name="Straight Connector 8"/>
          <p:cNvCxnSpPr>
            <a:stCxn id="8" idx="3"/>
          </p:cNvCxnSpPr>
          <p:nvPr/>
        </p:nvCxnSpPr>
        <p:spPr>
          <a:xfrm flipH="1" flipV="1">
            <a:off x="3162087" y="5603450"/>
            <a:ext cx="1161845" cy="481304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93058" y="4333699"/>
            <a:ext cx="985158" cy="0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39700" y="3621924"/>
            <a:ext cx="5470428" cy="0"/>
          </a:xfrm>
          <a:prstGeom prst="line">
            <a:avLst/>
          </a:prstGeom>
          <a:ln w="76200" cmpd="sng">
            <a:solidFill>
              <a:schemeClr val="tx1">
                <a:lumMod val="6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52" idx="2"/>
            <a:endCxn id="5" idx="0"/>
          </p:cNvCxnSpPr>
          <p:nvPr/>
        </p:nvCxnSpPr>
        <p:spPr>
          <a:xfrm>
            <a:off x="2539371" y="3055814"/>
            <a:ext cx="0" cy="783511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loud 14"/>
          <p:cNvSpPr/>
          <p:nvPr/>
        </p:nvSpPr>
        <p:spPr>
          <a:xfrm>
            <a:off x="10828" y="2242000"/>
            <a:ext cx="1447273" cy="893627"/>
          </a:xfrm>
          <a:prstGeom prst="cloud">
            <a:avLst/>
          </a:prstGeom>
          <a:solidFill>
            <a:srgbClr val="FF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Pulsant</a:t>
            </a:r>
            <a:endParaRPr lang="en-US" b="1" dirty="0" smtClean="0"/>
          </a:p>
          <a:p>
            <a:pPr algn="ctr"/>
            <a:r>
              <a:rPr lang="en-US" b="1" dirty="0" smtClean="0"/>
              <a:t>Transit</a:t>
            </a:r>
            <a:endParaRPr lang="en-US" b="1" dirty="0"/>
          </a:p>
        </p:txBody>
      </p:sp>
      <p:cxnSp>
        <p:nvCxnSpPr>
          <p:cNvPr id="16" name="Straight Connector 15"/>
          <p:cNvCxnSpPr>
            <a:stCxn id="52" idx="1"/>
            <a:endCxn id="15" idx="0"/>
          </p:cNvCxnSpPr>
          <p:nvPr/>
        </p:nvCxnSpPr>
        <p:spPr>
          <a:xfrm flipH="1">
            <a:off x="1456895" y="2673671"/>
            <a:ext cx="270396" cy="15143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498758" y="1295334"/>
            <a:ext cx="1663329" cy="58405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MK L3 Switch</a:t>
            </a:r>
          </a:p>
          <a:p>
            <a:pPr algn="ctr"/>
            <a:r>
              <a:rPr lang="en-US" b="1" dirty="0" smtClean="0"/>
              <a:t>ME3400</a:t>
            </a:r>
            <a:endParaRPr lang="en-US" b="1" dirty="0"/>
          </a:p>
        </p:txBody>
      </p:sp>
      <p:cxnSp>
        <p:nvCxnSpPr>
          <p:cNvPr id="18" name="Straight Connector 17"/>
          <p:cNvCxnSpPr>
            <a:endCxn id="17" idx="2"/>
          </p:cNvCxnSpPr>
          <p:nvPr/>
        </p:nvCxnSpPr>
        <p:spPr>
          <a:xfrm flipV="1">
            <a:off x="2330423" y="1879393"/>
            <a:ext cx="0" cy="592076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610128" y="0"/>
            <a:ext cx="0" cy="6858000"/>
          </a:xfrm>
          <a:prstGeom prst="line">
            <a:avLst/>
          </a:prstGeom>
          <a:ln w="76200" cmpd="sng">
            <a:solidFill>
              <a:schemeClr val="tx1">
                <a:lumMod val="6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898306" y="823078"/>
            <a:ext cx="1375788" cy="42329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/>
              <a:t>DragonWave</a:t>
            </a:r>
            <a:endParaRPr lang="en-US" sz="1600" b="1" dirty="0"/>
          </a:p>
        </p:txBody>
      </p:sp>
      <p:sp>
        <p:nvSpPr>
          <p:cNvPr id="21" name="Rectangle 20"/>
          <p:cNvSpPr/>
          <p:nvPr/>
        </p:nvSpPr>
        <p:spPr>
          <a:xfrm>
            <a:off x="3898306" y="1456096"/>
            <a:ext cx="1375788" cy="42329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/>
              <a:t>Ubiquiti</a:t>
            </a:r>
            <a:endParaRPr lang="en-US" sz="1600" b="1" dirty="0"/>
          </a:p>
        </p:txBody>
      </p:sp>
      <p:cxnSp>
        <p:nvCxnSpPr>
          <p:cNvPr id="22" name="Straight Connector 21"/>
          <p:cNvCxnSpPr>
            <a:stCxn id="20" idx="1"/>
            <a:endCxn id="17" idx="3"/>
          </p:cNvCxnSpPr>
          <p:nvPr/>
        </p:nvCxnSpPr>
        <p:spPr>
          <a:xfrm flipH="1">
            <a:off x="3162087" y="1034727"/>
            <a:ext cx="736219" cy="552637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21" idx="1"/>
            <a:endCxn id="17" idx="3"/>
          </p:cNvCxnSpPr>
          <p:nvPr/>
        </p:nvCxnSpPr>
        <p:spPr>
          <a:xfrm flipH="1" flipV="1">
            <a:off x="3162087" y="1587364"/>
            <a:ext cx="736219" cy="80381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991688" y="1437345"/>
            <a:ext cx="1375788" cy="42329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/>
              <a:t>Ubiquiti</a:t>
            </a:r>
            <a:endParaRPr lang="en-US" sz="1600" b="1" dirty="0"/>
          </a:p>
        </p:txBody>
      </p:sp>
      <p:sp>
        <p:nvSpPr>
          <p:cNvPr id="25" name="Rectangle 24"/>
          <p:cNvSpPr/>
          <p:nvPr/>
        </p:nvSpPr>
        <p:spPr>
          <a:xfrm>
            <a:off x="5991688" y="835648"/>
            <a:ext cx="1375788" cy="42329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/>
              <a:t>DragonWave</a:t>
            </a:r>
            <a:endParaRPr lang="en-US" sz="1600" b="1" dirty="0"/>
          </a:p>
        </p:txBody>
      </p:sp>
      <p:sp>
        <p:nvSpPr>
          <p:cNvPr id="26" name="Rectangle 25"/>
          <p:cNvSpPr/>
          <p:nvPr/>
        </p:nvSpPr>
        <p:spPr>
          <a:xfrm>
            <a:off x="6156270" y="2466192"/>
            <a:ext cx="1071498" cy="7642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Core 1</a:t>
            </a:r>
          </a:p>
          <a:p>
            <a:pPr algn="ctr"/>
            <a:r>
              <a:rPr lang="en-US" b="1" dirty="0" smtClean="0"/>
              <a:t>3750G</a:t>
            </a:r>
            <a:endParaRPr lang="en-US" b="1" dirty="0"/>
          </a:p>
        </p:txBody>
      </p:sp>
      <p:sp>
        <p:nvSpPr>
          <p:cNvPr id="27" name="Rectangle 26"/>
          <p:cNvSpPr/>
          <p:nvPr/>
        </p:nvSpPr>
        <p:spPr>
          <a:xfrm>
            <a:off x="8072502" y="2466192"/>
            <a:ext cx="1071498" cy="7642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Core 2</a:t>
            </a:r>
          </a:p>
          <a:p>
            <a:pPr algn="ctr"/>
            <a:r>
              <a:rPr lang="en-US" b="1" dirty="0" smtClean="0"/>
              <a:t>3750G</a:t>
            </a:r>
            <a:endParaRPr lang="en-US" b="1" dirty="0"/>
          </a:p>
        </p:txBody>
      </p:sp>
      <p:cxnSp>
        <p:nvCxnSpPr>
          <p:cNvPr id="28" name="Straight Connector 27"/>
          <p:cNvCxnSpPr>
            <a:stCxn id="26" idx="0"/>
            <a:endCxn id="24" idx="2"/>
          </p:cNvCxnSpPr>
          <p:nvPr/>
        </p:nvCxnSpPr>
        <p:spPr>
          <a:xfrm flipH="1" flipV="1">
            <a:off x="6679582" y="1860642"/>
            <a:ext cx="12437" cy="605550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27" idx="0"/>
            <a:endCxn id="25" idx="3"/>
          </p:cNvCxnSpPr>
          <p:nvPr/>
        </p:nvCxnSpPr>
        <p:spPr>
          <a:xfrm flipH="1" flipV="1">
            <a:off x="7367476" y="1047297"/>
            <a:ext cx="1240775" cy="1418895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7227768" y="2718994"/>
            <a:ext cx="844735" cy="0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7227767" y="3024251"/>
            <a:ext cx="844735" cy="0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57200" y="3953736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OOB</a:t>
            </a:r>
            <a:endParaRPr lang="en-US" dirty="0"/>
          </a:p>
        </p:txBody>
      </p:sp>
      <p:cxnSp>
        <p:nvCxnSpPr>
          <p:cNvPr id="47" name="Straight Connector 46"/>
          <p:cNvCxnSpPr>
            <a:stCxn id="50" idx="1"/>
          </p:cNvCxnSpPr>
          <p:nvPr/>
        </p:nvCxnSpPr>
        <p:spPr>
          <a:xfrm flipH="1">
            <a:off x="2783166" y="2593989"/>
            <a:ext cx="726981" cy="0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510147" y="2409323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OOB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1727291" y="2291528"/>
            <a:ext cx="1624160" cy="7642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MK Router</a:t>
            </a:r>
          </a:p>
          <a:p>
            <a:pPr algn="ctr"/>
            <a:r>
              <a:rPr lang="en-US" b="1" dirty="0" smtClean="0"/>
              <a:t>7206 NPE-G2</a:t>
            </a:r>
            <a:endParaRPr lang="en-US" b="1" dirty="0"/>
          </a:p>
        </p:txBody>
      </p:sp>
      <p:sp>
        <p:nvSpPr>
          <p:cNvPr id="65" name="Rounded Rectangle 64"/>
          <p:cNvSpPr/>
          <p:nvPr/>
        </p:nvSpPr>
        <p:spPr>
          <a:xfrm>
            <a:off x="1" y="-11238"/>
            <a:ext cx="2888318" cy="977708"/>
          </a:xfrm>
          <a:prstGeom prst="roundRect">
            <a:avLst>
              <a:gd name="adj" fmla="val 0"/>
            </a:avLst>
          </a:prstGeom>
          <a:solidFill>
            <a:srgbClr val="000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0" b="1" dirty="0" smtClean="0"/>
              <a:t>Backhaul</a:t>
            </a:r>
            <a:endParaRPr lang="en-US" sz="5200" b="1" dirty="0"/>
          </a:p>
        </p:txBody>
      </p:sp>
      <p:sp>
        <p:nvSpPr>
          <p:cNvPr id="6" name="Cloud 5"/>
          <p:cNvSpPr/>
          <p:nvPr/>
        </p:nvSpPr>
        <p:spPr>
          <a:xfrm>
            <a:off x="1727291" y="4933369"/>
            <a:ext cx="1587449" cy="902446"/>
          </a:xfrm>
          <a:prstGeom prst="cloud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LONAP</a:t>
            </a:r>
            <a:endParaRPr lang="en-US" b="1" dirty="0"/>
          </a:p>
        </p:txBody>
      </p:sp>
      <p:cxnSp>
        <p:nvCxnSpPr>
          <p:cNvPr id="71" name="Straight Connector 70"/>
          <p:cNvCxnSpPr>
            <a:endCxn id="6" idx="1"/>
          </p:cNvCxnSpPr>
          <p:nvPr/>
        </p:nvCxnSpPr>
        <p:spPr>
          <a:xfrm flipV="1">
            <a:off x="2059031" y="5834854"/>
            <a:ext cx="461985" cy="642944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endCxn id="6" idx="2"/>
          </p:cNvCxnSpPr>
          <p:nvPr/>
        </p:nvCxnSpPr>
        <p:spPr>
          <a:xfrm flipV="1">
            <a:off x="477693" y="5384592"/>
            <a:ext cx="1254522" cy="1093206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loud 40"/>
          <p:cNvSpPr/>
          <p:nvPr/>
        </p:nvSpPr>
        <p:spPr>
          <a:xfrm>
            <a:off x="-45678" y="5908737"/>
            <a:ext cx="1587449" cy="902446"/>
          </a:xfrm>
          <a:prstGeom prst="cloud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V4 + V6</a:t>
            </a:r>
          </a:p>
          <a:p>
            <a:pPr algn="ctr"/>
            <a:r>
              <a:rPr lang="en-US" sz="1600" b="1" dirty="0" smtClean="0"/>
              <a:t>Peering</a:t>
            </a:r>
            <a:endParaRPr lang="en-US" sz="1600" b="1" dirty="0"/>
          </a:p>
        </p:txBody>
      </p:sp>
      <p:sp>
        <p:nvSpPr>
          <p:cNvPr id="42" name="Cloud 41"/>
          <p:cNvSpPr/>
          <p:nvPr/>
        </p:nvSpPr>
        <p:spPr>
          <a:xfrm>
            <a:off x="1689404" y="5955554"/>
            <a:ext cx="1587449" cy="902446"/>
          </a:xfrm>
          <a:prstGeom prst="cloud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V4 Multicast</a:t>
            </a:r>
            <a:endParaRPr lang="en-US" sz="1600" b="1" dirty="0"/>
          </a:p>
        </p:txBody>
      </p:sp>
      <p:sp>
        <p:nvSpPr>
          <p:cNvPr id="5" name="Rectangle 4"/>
          <p:cNvSpPr/>
          <p:nvPr/>
        </p:nvSpPr>
        <p:spPr>
          <a:xfrm>
            <a:off x="1727291" y="3839325"/>
            <a:ext cx="1624160" cy="7642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THDO Router</a:t>
            </a:r>
          </a:p>
          <a:p>
            <a:pPr algn="ctr"/>
            <a:r>
              <a:rPr lang="en-US" b="1" dirty="0" smtClean="0"/>
              <a:t>7206 NPE-G2</a:t>
            </a:r>
            <a:endParaRPr lang="en-US" b="1" dirty="0"/>
          </a:p>
        </p:txBody>
      </p:sp>
      <p:sp>
        <p:nvSpPr>
          <p:cNvPr id="79" name="TextBox 78"/>
          <p:cNvSpPr txBox="1"/>
          <p:nvPr/>
        </p:nvSpPr>
        <p:spPr>
          <a:xfrm>
            <a:off x="3240832" y="882197"/>
            <a:ext cx="419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1G</a:t>
            </a:r>
            <a:endParaRPr lang="en-US" sz="1600" b="1" dirty="0"/>
          </a:p>
        </p:txBody>
      </p:sp>
      <p:sp>
        <p:nvSpPr>
          <p:cNvPr id="80" name="TextBox 79"/>
          <p:cNvSpPr txBox="1"/>
          <p:nvPr/>
        </p:nvSpPr>
        <p:spPr>
          <a:xfrm>
            <a:off x="3222320" y="1667745"/>
            <a:ext cx="675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100M</a:t>
            </a:r>
            <a:endParaRPr lang="en-US" sz="1600" b="1" dirty="0"/>
          </a:p>
        </p:txBody>
      </p:sp>
      <p:sp>
        <p:nvSpPr>
          <p:cNvPr id="81" name="TextBox 80"/>
          <p:cNvSpPr txBox="1"/>
          <p:nvPr/>
        </p:nvSpPr>
        <p:spPr>
          <a:xfrm>
            <a:off x="6016033" y="1911593"/>
            <a:ext cx="675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100M</a:t>
            </a:r>
            <a:endParaRPr lang="en-US" sz="1600" b="1" dirty="0"/>
          </a:p>
        </p:txBody>
      </p:sp>
      <p:sp>
        <p:nvSpPr>
          <p:cNvPr id="82" name="TextBox 81"/>
          <p:cNvSpPr txBox="1"/>
          <p:nvPr/>
        </p:nvSpPr>
        <p:spPr>
          <a:xfrm>
            <a:off x="8024340" y="1437345"/>
            <a:ext cx="419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1G</a:t>
            </a:r>
            <a:endParaRPr lang="en-US" sz="1600" b="1" dirty="0"/>
          </a:p>
        </p:txBody>
      </p:sp>
      <p:sp>
        <p:nvSpPr>
          <p:cNvPr id="83" name="TextBox 82"/>
          <p:cNvSpPr txBox="1"/>
          <p:nvPr/>
        </p:nvSpPr>
        <p:spPr>
          <a:xfrm>
            <a:off x="7457232" y="2380440"/>
            <a:ext cx="419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1G</a:t>
            </a:r>
            <a:endParaRPr lang="en-US" sz="1600" b="1" dirty="0"/>
          </a:p>
        </p:txBody>
      </p:sp>
      <p:sp>
        <p:nvSpPr>
          <p:cNvPr id="84" name="TextBox 83"/>
          <p:cNvSpPr txBox="1"/>
          <p:nvPr/>
        </p:nvSpPr>
        <p:spPr>
          <a:xfrm>
            <a:off x="7544072" y="3025445"/>
            <a:ext cx="419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1G</a:t>
            </a:r>
            <a:endParaRPr lang="en-US" sz="1600" b="1" dirty="0"/>
          </a:p>
        </p:txBody>
      </p:sp>
      <p:sp>
        <p:nvSpPr>
          <p:cNvPr id="85" name="TextBox 84"/>
          <p:cNvSpPr txBox="1"/>
          <p:nvPr/>
        </p:nvSpPr>
        <p:spPr>
          <a:xfrm>
            <a:off x="2342184" y="1911593"/>
            <a:ext cx="419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1G</a:t>
            </a:r>
            <a:endParaRPr lang="en-US" sz="1600" b="1" dirty="0"/>
          </a:p>
        </p:txBody>
      </p:sp>
      <p:sp>
        <p:nvSpPr>
          <p:cNvPr id="88" name="TextBox 87"/>
          <p:cNvSpPr txBox="1"/>
          <p:nvPr/>
        </p:nvSpPr>
        <p:spPr>
          <a:xfrm>
            <a:off x="1370168" y="2342340"/>
            <a:ext cx="419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1G</a:t>
            </a:r>
            <a:endParaRPr lang="en-US" sz="1600" b="1" dirty="0"/>
          </a:p>
        </p:txBody>
      </p:sp>
      <p:sp>
        <p:nvSpPr>
          <p:cNvPr id="89" name="TextBox 88"/>
          <p:cNvSpPr txBox="1"/>
          <p:nvPr/>
        </p:nvSpPr>
        <p:spPr>
          <a:xfrm>
            <a:off x="2557520" y="3194722"/>
            <a:ext cx="419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1G</a:t>
            </a:r>
            <a:endParaRPr lang="en-US" sz="1600" b="1" dirty="0"/>
          </a:p>
        </p:txBody>
      </p:sp>
      <p:sp>
        <p:nvSpPr>
          <p:cNvPr id="93" name="TextBox 92"/>
          <p:cNvSpPr txBox="1"/>
          <p:nvPr/>
        </p:nvSpPr>
        <p:spPr>
          <a:xfrm>
            <a:off x="2573463" y="4610989"/>
            <a:ext cx="419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1G</a:t>
            </a:r>
            <a:endParaRPr lang="en-US" sz="1600" b="1" dirty="0"/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8337" y="2960911"/>
            <a:ext cx="1445336" cy="539133"/>
          </a:xfrm>
          <a:prstGeom prst="rect">
            <a:avLst/>
          </a:prstGeom>
        </p:spPr>
      </p:pic>
      <p:sp>
        <p:nvSpPr>
          <p:cNvPr id="97" name="TextBox 96"/>
          <p:cNvSpPr txBox="1"/>
          <p:nvPr/>
        </p:nvSpPr>
        <p:spPr>
          <a:xfrm>
            <a:off x="3898306" y="3769070"/>
            <a:ext cx="1619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Telehouse</a:t>
            </a:r>
            <a:r>
              <a:rPr lang="en-US" b="1" dirty="0" smtClean="0"/>
              <a:t> East</a:t>
            </a:r>
            <a:endParaRPr lang="en-US" b="1" dirty="0"/>
          </a:p>
        </p:txBody>
      </p:sp>
      <p:sp>
        <p:nvSpPr>
          <p:cNvPr id="98" name="TextBox 97"/>
          <p:cNvSpPr txBox="1"/>
          <p:nvPr/>
        </p:nvSpPr>
        <p:spPr>
          <a:xfrm>
            <a:off x="7544072" y="49002"/>
            <a:ext cx="1511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Pineham</a:t>
            </a:r>
            <a:r>
              <a:rPr lang="en-US" b="1" dirty="0" smtClean="0"/>
              <a:t> Park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3780586" y="4690358"/>
            <a:ext cx="1473040" cy="589217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nap-logo-web-sl-transp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0586" y="4690359"/>
            <a:ext cx="1473040" cy="58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512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27100"/>
            <a:ext cx="9144000" cy="49933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1944" y="6027003"/>
            <a:ext cx="60902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http://</a:t>
            </a:r>
            <a:r>
              <a:rPr lang="en-US" sz="4000" b="1" dirty="0" err="1"/>
              <a:t>tinyurl.com</a:t>
            </a:r>
            <a:r>
              <a:rPr lang="en-US" sz="4000" b="1" dirty="0"/>
              <a:t>/</a:t>
            </a:r>
            <a:r>
              <a:rPr lang="en-US" sz="4000" b="1" dirty="0" err="1"/>
              <a:t>emfcore</a:t>
            </a:r>
            <a:endParaRPr lang="en-US" sz="40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" y="-11238"/>
            <a:ext cx="2888318" cy="977708"/>
          </a:xfrm>
          <a:prstGeom prst="roundRect">
            <a:avLst>
              <a:gd name="adj" fmla="val 0"/>
            </a:avLst>
          </a:prstGeom>
          <a:solidFill>
            <a:srgbClr val="000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0" b="1" dirty="0" smtClean="0"/>
              <a:t>Backhaul</a:t>
            </a:r>
            <a:endParaRPr lang="en-US" sz="5200" b="1" dirty="0"/>
          </a:p>
        </p:txBody>
      </p:sp>
    </p:spTree>
    <p:extLst>
      <p:ext uri="{BB962C8B-B14F-4D97-AF65-F5344CB8AC3E}">
        <p14:creationId xmlns:p14="http://schemas.microsoft.com/office/powerpoint/2010/main" val="1034085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47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2977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" y="0"/>
            <a:ext cx="1593272" cy="923636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200" b="1" dirty="0" smtClean="0"/>
              <a:t>NOC</a:t>
            </a:r>
            <a:endParaRPr lang="en-US" sz="5200" b="1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5918199"/>
            <a:ext cx="4711700" cy="635001"/>
          </a:xfrm>
          <a:solidFill>
            <a:srgbClr val="800000"/>
          </a:solidFill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£25 donation to the Scouts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7290477" y="6581001"/>
            <a:ext cx="13628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Photo: David Croft</a:t>
            </a:r>
            <a:endParaRPr lang="en-US" sz="1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954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59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" y="0"/>
            <a:ext cx="1593272" cy="923636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200" b="1" dirty="0" smtClean="0"/>
              <a:t>NOC</a:t>
            </a:r>
            <a:endParaRPr lang="en-US" sz="5200" b="1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8734" y="5791541"/>
            <a:ext cx="8634129" cy="674367"/>
          </a:xfrm>
          <a:solidFill>
            <a:srgbClr val="800000"/>
          </a:solidFill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3800" dirty="0" smtClean="0"/>
              <a:t>Network required power so ended up running that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42090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2-10-05 at 00.58.48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61"/>
          <a:stretch/>
        </p:blipFill>
        <p:spPr>
          <a:xfrm>
            <a:off x="-344018" y="1"/>
            <a:ext cx="9488018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-11240" y="-11238"/>
            <a:ext cx="4090847" cy="977708"/>
          </a:xfrm>
          <a:prstGeom prst="roundRect">
            <a:avLst>
              <a:gd name="adj" fmla="val 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0" b="1" dirty="0" smtClean="0"/>
              <a:t>Site location</a:t>
            </a:r>
            <a:endParaRPr lang="en-US" sz="5200" b="1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599457" y="651805"/>
            <a:ext cx="919162" cy="1407279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7289" y="274837"/>
            <a:ext cx="808755" cy="80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58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" y="0"/>
            <a:ext cx="1593272" cy="923636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200" b="1" dirty="0" smtClean="0"/>
              <a:t>NOC</a:t>
            </a:r>
            <a:endParaRPr lang="en-US" sz="5200" b="1" dirty="0"/>
          </a:p>
        </p:txBody>
      </p:sp>
    </p:spTree>
    <p:extLst>
      <p:ext uri="{BB962C8B-B14F-4D97-AF65-F5344CB8AC3E}">
        <p14:creationId xmlns:p14="http://schemas.microsoft.com/office/powerpoint/2010/main" val="3961550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" y="0"/>
            <a:ext cx="1593272" cy="923636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200" b="1" dirty="0" smtClean="0"/>
              <a:t>NOC</a:t>
            </a:r>
            <a:endParaRPr lang="en-US" sz="5200" b="1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199" y="5918199"/>
            <a:ext cx="4614333" cy="635001"/>
          </a:xfrm>
          <a:solidFill>
            <a:srgbClr val="800000"/>
          </a:solidFill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Food / work / social area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22549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" y="0"/>
            <a:ext cx="1593272" cy="923636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200" b="1" dirty="0" smtClean="0"/>
              <a:t>NOC</a:t>
            </a:r>
            <a:endParaRPr lang="en-US" sz="5200" b="1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199" y="5918199"/>
            <a:ext cx="4241801" cy="635001"/>
          </a:xfrm>
          <a:solidFill>
            <a:srgbClr val="800000"/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Data </a:t>
            </a:r>
            <a:r>
              <a:rPr lang="en-US" dirty="0" err="1" smtClean="0"/>
              <a:t>centre</a:t>
            </a:r>
            <a:r>
              <a:rPr lang="en-US" dirty="0" smtClean="0"/>
              <a:t> partitioning!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2973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46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2977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" y="0"/>
            <a:ext cx="1593272" cy="923636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200" b="1" dirty="0" smtClean="0"/>
              <a:t>NOC</a:t>
            </a:r>
            <a:endParaRPr lang="en-US" sz="5200" b="1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5918199"/>
            <a:ext cx="1803400" cy="635001"/>
          </a:xfrm>
          <a:solidFill>
            <a:srgbClr val="800000"/>
          </a:solidFill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Core rack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80338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9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2977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" y="0"/>
            <a:ext cx="1593272" cy="923636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200" b="1" dirty="0" smtClean="0"/>
              <a:t>NOC</a:t>
            </a:r>
            <a:endParaRPr lang="en-US" sz="5200" b="1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7212" y="5582214"/>
            <a:ext cx="1576061" cy="635001"/>
          </a:xfrm>
          <a:solidFill>
            <a:srgbClr val="80000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/>
              <a:t>Nagvis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43925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58408"/>
            <a:ext cx="9144000" cy="467978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" y="0"/>
            <a:ext cx="1593272" cy="923636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200" b="1" dirty="0" smtClean="0"/>
              <a:t>NOC</a:t>
            </a:r>
            <a:endParaRPr lang="en-US" sz="5200" b="1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397173" y="5600698"/>
            <a:ext cx="3529372" cy="635001"/>
          </a:xfrm>
          <a:solidFill>
            <a:srgbClr val="80000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Bandwidth monitor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32757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3797300" cy="923636"/>
          </a:xfrm>
          <a:prstGeom prst="roundRect">
            <a:avLst>
              <a:gd name="adj" fmla="val 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200" b="1" dirty="0" smtClean="0"/>
              <a:t>Automation</a:t>
            </a:r>
            <a:endParaRPr lang="en-US" sz="5200" b="1" dirty="0"/>
          </a:p>
        </p:txBody>
      </p:sp>
      <p:pic>
        <p:nvPicPr>
          <p:cNvPr id="5" name="Picture 4" descr="Screen Shot 2012-10-05 at 14.54.5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27" y="1282700"/>
            <a:ext cx="3555273" cy="2705099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44500" y="3886199"/>
            <a:ext cx="2616200" cy="2197100"/>
          </a:xfrm>
          <a:solidFill>
            <a:srgbClr val="984807"/>
          </a:solidFill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4000" dirty="0" smtClean="0"/>
              <a:t>Google Spreadsheet</a:t>
            </a:r>
          </a:p>
          <a:p>
            <a:pPr>
              <a:buFontTx/>
              <a:buChar char="-"/>
            </a:pPr>
            <a:r>
              <a:rPr lang="en-US" sz="4000" dirty="0" smtClean="0"/>
              <a:t>Schedule</a:t>
            </a:r>
          </a:p>
          <a:p>
            <a:pPr>
              <a:buFontTx/>
              <a:buChar char="-"/>
            </a:pPr>
            <a:r>
              <a:rPr lang="en-US" sz="4000" dirty="0" smtClean="0"/>
              <a:t>Budget</a:t>
            </a:r>
          </a:p>
          <a:p>
            <a:pPr>
              <a:buFontTx/>
              <a:buChar char="-"/>
            </a:pPr>
            <a:r>
              <a:rPr lang="en-US" sz="4000" dirty="0" smtClean="0"/>
              <a:t>IP Plan</a:t>
            </a:r>
          </a:p>
          <a:p>
            <a:pPr>
              <a:buFontTx/>
              <a:buChar char="-"/>
            </a:pPr>
            <a:r>
              <a:rPr lang="en-US" sz="4000" dirty="0" smtClean="0"/>
              <a:t>DHCP Scopes</a:t>
            </a:r>
          </a:p>
          <a:p>
            <a:pPr>
              <a:buFontTx/>
              <a:buChar char="-"/>
            </a:pPr>
            <a:r>
              <a:rPr lang="en-US" sz="4000" dirty="0" smtClean="0"/>
              <a:t>Monitoring</a:t>
            </a:r>
          </a:p>
        </p:txBody>
      </p:sp>
      <p:sp>
        <p:nvSpPr>
          <p:cNvPr id="8" name="Process 7"/>
          <p:cNvSpPr/>
          <p:nvPr/>
        </p:nvSpPr>
        <p:spPr>
          <a:xfrm>
            <a:off x="3416300" y="2273300"/>
            <a:ext cx="1701800" cy="774700"/>
          </a:xfrm>
          <a:prstGeom prst="flowChartProcess">
            <a:avLst/>
          </a:prstGeom>
          <a:solidFill>
            <a:srgbClr val="98480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Google Data API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515100" y="40985"/>
            <a:ext cx="2489200" cy="1765301"/>
          </a:xfrm>
          <a:prstGeom prst="rect">
            <a:avLst/>
          </a:prstGeom>
          <a:solidFill>
            <a:srgbClr val="984807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200" dirty="0" smtClean="0"/>
              <a:t>DNS Zones</a:t>
            </a:r>
          </a:p>
          <a:p>
            <a:pPr>
              <a:buFontTx/>
              <a:buChar char="-"/>
            </a:pPr>
            <a:r>
              <a:rPr lang="en-US" sz="2200" dirty="0" smtClean="0"/>
              <a:t>Forward</a:t>
            </a:r>
          </a:p>
          <a:p>
            <a:pPr>
              <a:buFontTx/>
              <a:buChar char="-"/>
            </a:pPr>
            <a:r>
              <a:rPr lang="en-US" sz="2200" dirty="0" smtClean="0"/>
              <a:t>Reverse</a:t>
            </a:r>
          </a:p>
          <a:p>
            <a:pPr>
              <a:buFontTx/>
              <a:buChar char="-"/>
            </a:pPr>
            <a:r>
              <a:rPr lang="en-US" sz="2200" dirty="0" smtClean="0"/>
              <a:t>DNSSEC Signing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245100" y="1511300"/>
            <a:ext cx="1130300" cy="876300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245100" y="2387600"/>
            <a:ext cx="1130300" cy="266700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/>
          <p:cNvSpPr txBox="1">
            <a:spLocks/>
          </p:cNvSpPr>
          <p:nvPr/>
        </p:nvSpPr>
        <p:spPr>
          <a:xfrm>
            <a:off x="6527800" y="2057398"/>
            <a:ext cx="2489200" cy="889001"/>
          </a:xfrm>
          <a:prstGeom prst="rect">
            <a:avLst/>
          </a:prstGeom>
          <a:solidFill>
            <a:srgbClr val="984807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200" dirty="0" smtClean="0"/>
              <a:t>DHCP Scopes</a:t>
            </a:r>
          </a:p>
          <a:p>
            <a:pPr marL="0" indent="0">
              <a:buFont typeface="Arial" pitchFamily="34" charset="0"/>
              <a:buNone/>
            </a:pPr>
            <a:r>
              <a:rPr lang="en-US" sz="2200" dirty="0" smtClean="0"/>
              <a:t>- </a:t>
            </a:r>
            <a:r>
              <a:rPr lang="en-US" sz="2200" dirty="0" err="1" smtClean="0"/>
              <a:t>dhcpd.conf</a:t>
            </a:r>
            <a:endParaRPr lang="en-US" sz="2200" dirty="0" smtClean="0"/>
          </a:p>
          <a:p>
            <a:pPr marL="0" indent="0">
              <a:buFont typeface="Arial" pitchFamily="34" charset="0"/>
              <a:buNone/>
            </a:pPr>
            <a:endParaRPr lang="en-US" sz="2200" dirty="0" smtClean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6527800" y="3301997"/>
            <a:ext cx="2489200" cy="889001"/>
          </a:xfrm>
          <a:prstGeom prst="rect">
            <a:avLst/>
          </a:prstGeom>
          <a:solidFill>
            <a:srgbClr val="984807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200" dirty="0" err="1" smtClean="0"/>
              <a:t>Nagios</a:t>
            </a:r>
            <a:endParaRPr lang="en-US" sz="2200" dirty="0" smtClean="0"/>
          </a:p>
          <a:p>
            <a:pPr marL="0" indent="0">
              <a:buFont typeface="Arial" pitchFamily="34" charset="0"/>
              <a:buNone/>
            </a:pPr>
            <a:r>
              <a:rPr lang="en-US" sz="2200" dirty="0" smtClean="0"/>
              <a:t>- Services per host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257800" y="2946399"/>
            <a:ext cx="1143000" cy="660401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/>
          <p:cNvSpPr txBox="1">
            <a:spLocks/>
          </p:cNvSpPr>
          <p:nvPr/>
        </p:nvSpPr>
        <p:spPr>
          <a:xfrm>
            <a:off x="6527800" y="4648199"/>
            <a:ext cx="2489200" cy="444501"/>
          </a:xfrm>
          <a:prstGeom prst="rect">
            <a:avLst/>
          </a:prstGeom>
          <a:solidFill>
            <a:srgbClr val="984807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200" dirty="0" smtClean="0"/>
              <a:t>Rancid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978400" y="3213099"/>
            <a:ext cx="1422400" cy="1625601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818948" y="6144617"/>
            <a:ext cx="83189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/>
              <a:t>https://</a:t>
            </a:r>
            <a:r>
              <a:rPr lang="en-US" sz="4000" b="1" dirty="0" err="1" smtClean="0"/>
              <a:t>github.com</a:t>
            </a:r>
            <a:r>
              <a:rPr lang="en-US" sz="4000" b="1" dirty="0" smtClean="0"/>
              <a:t>/</a:t>
            </a:r>
            <a:r>
              <a:rPr lang="en-US" sz="4000" b="1" dirty="0" err="1" smtClean="0"/>
              <a:t>emfcamp</a:t>
            </a:r>
            <a:r>
              <a:rPr lang="en-US" sz="4000" b="1" dirty="0" smtClean="0"/>
              <a:t>/</a:t>
            </a:r>
            <a:r>
              <a:rPr lang="en-US" sz="4000" b="1" dirty="0" err="1" smtClean="0"/>
              <a:t>emfnoc</a:t>
            </a:r>
            <a:endParaRPr lang="en-US" sz="4000" b="1" dirty="0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6527800" y="5435599"/>
            <a:ext cx="2489200" cy="444501"/>
          </a:xfrm>
          <a:prstGeom prst="rect">
            <a:avLst/>
          </a:prstGeom>
          <a:solidFill>
            <a:srgbClr val="984807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200" dirty="0" smtClean="0"/>
              <a:t>Switch IOS </a:t>
            </a:r>
            <a:r>
              <a:rPr lang="en-US" sz="2200" dirty="0" err="1" smtClean="0"/>
              <a:t>config</a:t>
            </a:r>
            <a:endParaRPr lang="en-US" sz="2200" dirty="0" smtClean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4699000" y="3213099"/>
            <a:ext cx="1676400" cy="2425701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347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0"/>
            <a:ext cx="3581399" cy="923636"/>
          </a:xfrm>
          <a:prstGeom prst="roundRect">
            <a:avLst>
              <a:gd name="adj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200" b="1" dirty="0" smtClean="0"/>
              <a:t>Distribution</a:t>
            </a:r>
            <a:endParaRPr lang="en-US" sz="5200" b="1" dirty="0"/>
          </a:p>
        </p:txBody>
      </p:sp>
    </p:spTree>
    <p:extLst>
      <p:ext uri="{BB962C8B-B14F-4D97-AF65-F5344CB8AC3E}">
        <p14:creationId xmlns:p14="http://schemas.microsoft.com/office/powerpoint/2010/main" val="1465334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27100"/>
            <a:ext cx="9144000" cy="499337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0" y="0"/>
            <a:ext cx="3581399" cy="923636"/>
          </a:xfrm>
          <a:prstGeom prst="roundRect">
            <a:avLst>
              <a:gd name="adj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200" b="1" dirty="0" smtClean="0"/>
              <a:t>Distribution</a:t>
            </a:r>
            <a:endParaRPr lang="en-US" sz="5200" b="1" dirty="0"/>
          </a:p>
        </p:txBody>
      </p:sp>
      <p:sp>
        <p:nvSpPr>
          <p:cNvPr id="6" name="Rectangle 5"/>
          <p:cNvSpPr/>
          <p:nvPr/>
        </p:nvSpPr>
        <p:spPr>
          <a:xfrm>
            <a:off x="1071944" y="6027003"/>
            <a:ext cx="64010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http://</a:t>
            </a:r>
            <a:r>
              <a:rPr lang="en-US" sz="4000" b="1" dirty="0" err="1"/>
              <a:t>tinyurl.com</a:t>
            </a:r>
            <a:r>
              <a:rPr lang="en-US" sz="4000" b="1" dirty="0" smtClean="0"/>
              <a:t>/</a:t>
            </a:r>
            <a:r>
              <a:rPr lang="en-US" sz="4000" b="1" dirty="0" err="1" smtClean="0"/>
              <a:t>emfdistro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695190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2-08-15 20.53.5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0" y="0"/>
            <a:ext cx="3581399" cy="923636"/>
          </a:xfrm>
          <a:prstGeom prst="roundRect">
            <a:avLst>
              <a:gd name="adj" fmla="val 0"/>
            </a:avLst>
          </a:prstGeom>
          <a:solidFill>
            <a:srgbClr val="4F6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200" b="1" dirty="0" smtClean="0"/>
              <a:t>Distribution</a:t>
            </a:r>
            <a:endParaRPr lang="en-US" sz="5200" b="1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03174" y="5907839"/>
            <a:ext cx="6356449" cy="802439"/>
          </a:xfrm>
          <a:solidFill>
            <a:srgbClr val="4F6228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SFP’s sponsored by </a:t>
            </a:r>
            <a:r>
              <a:rPr lang="en-US" sz="4000" dirty="0" err="1" smtClean="0"/>
              <a:t>FlexOptix</a:t>
            </a:r>
            <a:endParaRPr lang="en-US" sz="4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0" y="0"/>
            <a:ext cx="2032000" cy="7620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655177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10-05 at 01.06.08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3999" cy="685800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-11240" y="-11238"/>
            <a:ext cx="4090847" cy="977708"/>
          </a:xfrm>
          <a:prstGeom prst="roundRect">
            <a:avLst>
              <a:gd name="adj" fmla="val 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0" b="1" dirty="0" smtClean="0"/>
              <a:t>Site location</a:t>
            </a:r>
            <a:endParaRPr lang="en-US" sz="5200" b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124798" y="2202652"/>
            <a:ext cx="1888086" cy="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5879" y="1648932"/>
            <a:ext cx="1107439" cy="1107439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49300" y="5981699"/>
            <a:ext cx="7658100" cy="635001"/>
          </a:xfrm>
          <a:solidFill>
            <a:schemeClr val="bg2">
              <a:lumMod val="50000"/>
            </a:schemeClr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Rented from Milton Keynes Parks Trust - £1,900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84176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27067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0" y="0"/>
            <a:ext cx="3581399" cy="923636"/>
          </a:xfrm>
          <a:prstGeom prst="roundRect">
            <a:avLst>
              <a:gd name="adj" fmla="val 0"/>
            </a:avLst>
          </a:prstGeom>
          <a:solidFill>
            <a:srgbClr val="4F6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200" b="1" dirty="0" smtClean="0"/>
              <a:t>Distribution</a:t>
            </a:r>
            <a:endParaRPr lang="en-US" sz="5200" b="1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704166" y="5105400"/>
            <a:ext cx="5422901" cy="1752600"/>
          </a:xfrm>
          <a:solidFill>
            <a:srgbClr val="4F6228"/>
          </a:solidFill>
        </p:spPr>
        <p:txBody>
          <a:bodyPr>
            <a:normAutofit fontScale="92500"/>
          </a:bodyPr>
          <a:lstStyle/>
          <a:p>
            <a:r>
              <a:rPr lang="en-US" dirty="0" smtClean="0"/>
              <a:t>Staging from June in Nat’s loft</a:t>
            </a:r>
          </a:p>
          <a:p>
            <a:r>
              <a:rPr lang="en-US" dirty="0" smtClean="0"/>
              <a:t>GRE tunneled back to MK</a:t>
            </a:r>
          </a:p>
          <a:p>
            <a:r>
              <a:rPr lang="en-US" dirty="0" err="1" smtClean="0"/>
              <a:t>Config</a:t>
            </a:r>
            <a:r>
              <a:rPr lang="en-US" dirty="0" smtClean="0"/>
              <a:t>, document + monitoring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13289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2400" y="0"/>
            <a:ext cx="6858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0" y="0"/>
            <a:ext cx="3581399" cy="923636"/>
          </a:xfrm>
          <a:prstGeom prst="roundRect">
            <a:avLst>
              <a:gd name="adj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200" b="1" dirty="0" smtClean="0"/>
              <a:t>Distribution</a:t>
            </a:r>
            <a:endParaRPr lang="en-US" sz="5200" b="1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42843" y="5896230"/>
            <a:ext cx="2373852" cy="698500"/>
          </a:xfrm>
          <a:solidFill>
            <a:schemeClr val="accent3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£60/</a:t>
            </a:r>
            <a:r>
              <a:rPr lang="en-US" dirty="0" err="1" smtClean="0"/>
              <a:t>wk</a:t>
            </a:r>
            <a:r>
              <a:rPr lang="en-US" dirty="0" smtClean="0"/>
              <a:t> hire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18977" y="6581001"/>
            <a:ext cx="13388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Photo: Paul Miller</a:t>
            </a:r>
            <a:endParaRPr lang="en-US" sz="1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126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2977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0" y="0"/>
            <a:ext cx="3581399" cy="923636"/>
          </a:xfrm>
          <a:prstGeom prst="roundRect">
            <a:avLst>
              <a:gd name="adj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200" b="1" dirty="0" smtClean="0"/>
              <a:t>Distribution</a:t>
            </a:r>
            <a:endParaRPr lang="en-US" sz="5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718977" y="6581001"/>
            <a:ext cx="13628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Photo: David Croft</a:t>
            </a:r>
            <a:endParaRPr lang="en-US" sz="1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237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9"/>
          <a:stretch/>
        </p:blipFill>
        <p:spPr>
          <a:xfrm>
            <a:off x="-168605" y="2734042"/>
            <a:ext cx="9144000" cy="41239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4341" y="211675"/>
            <a:ext cx="4241054" cy="361173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0" y="0"/>
            <a:ext cx="3581399" cy="923636"/>
          </a:xfrm>
          <a:prstGeom prst="roundRect">
            <a:avLst>
              <a:gd name="adj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200" b="1" dirty="0" smtClean="0"/>
              <a:t>Distribution</a:t>
            </a:r>
            <a:endParaRPr lang="en-US" sz="5200" b="1" dirty="0"/>
          </a:p>
        </p:txBody>
      </p:sp>
    </p:spTree>
    <p:extLst>
      <p:ext uri="{BB962C8B-B14F-4D97-AF65-F5344CB8AC3E}">
        <p14:creationId xmlns:p14="http://schemas.microsoft.com/office/powerpoint/2010/main" val="57261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9789" y="-228600"/>
            <a:ext cx="51435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0"/>
            <a:ext cx="3581399" cy="923636"/>
          </a:xfrm>
          <a:prstGeom prst="roundRect">
            <a:avLst>
              <a:gd name="adj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200" b="1" dirty="0" smtClean="0"/>
              <a:t>Distribution</a:t>
            </a:r>
            <a:endParaRPr lang="en-US" sz="5200" b="1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422400" y="5930900"/>
            <a:ext cx="3225799" cy="698500"/>
          </a:xfrm>
          <a:solidFill>
            <a:schemeClr val="accent3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Typical </a:t>
            </a:r>
            <a:r>
              <a:rPr lang="en-US" dirty="0" err="1" smtClean="0"/>
              <a:t>Datkenklo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9204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799" y="0"/>
            <a:ext cx="51435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0"/>
            <a:ext cx="3581399" cy="923636"/>
          </a:xfrm>
          <a:prstGeom prst="roundRect">
            <a:avLst>
              <a:gd name="adj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200" b="1" dirty="0" smtClean="0"/>
              <a:t>Distribution</a:t>
            </a:r>
            <a:endParaRPr lang="en-US" sz="5200" b="1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422400" y="5930900"/>
            <a:ext cx="3225799" cy="698500"/>
          </a:xfrm>
          <a:solidFill>
            <a:schemeClr val="accent3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Raspberry Pi </a:t>
            </a:r>
            <a:r>
              <a:rPr lang="en-US" dirty="0" err="1" smtClean="0"/>
              <a:t>colo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29276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0-05 at 03.52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404" y="923636"/>
            <a:ext cx="7206863" cy="593436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0"/>
            <a:ext cx="3581399" cy="923636"/>
          </a:xfrm>
          <a:prstGeom prst="roundRect">
            <a:avLst>
              <a:gd name="adj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200" b="1" dirty="0" smtClean="0"/>
              <a:t>Distribution</a:t>
            </a:r>
            <a:endParaRPr lang="en-US" sz="5200" b="1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675124" y="2577234"/>
            <a:ext cx="4354783" cy="1785853"/>
          </a:xfrm>
          <a:solidFill>
            <a:schemeClr val="accent3">
              <a:lumMod val="50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Multicast video</a:t>
            </a:r>
          </a:p>
          <a:p>
            <a:r>
              <a:rPr lang="en-US" dirty="0" smtClean="0"/>
              <a:t>BBC R&amp;D trial over LONAP</a:t>
            </a:r>
          </a:p>
          <a:p>
            <a:r>
              <a:rPr lang="en-US" dirty="0" smtClean="0"/>
              <a:t>On wired + wireless</a:t>
            </a:r>
          </a:p>
          <a:p>
            <a:r>
              <a:rPr lang="en-US" dirty="0" smtClean="0"/>
              <a:t>Local SAP server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606799" y="6210504"/>
            <a:ext cx="5423108" cy="52049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/>
              <a:t>http://</a:t>
            </a:r>
            <a:r>
              <a:rPr lang="en-US" sz="2800" dirty="0" err="1"/>
              <a:t>support.bbc.co.uk</a:t>
            </a:r>
            <a:r>
              <a:rPr lang="en-US" sz="2800" dirty="0"/>
              <a:t>/multicast/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922649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1249" y="0"/>
            <a:ext cx="8192751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0" y="0"/>
            <a:ext cx="2886059" cy="923636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200" b="1" dirty="0" smtClean="0"/>
              <a:t>Wireless</a:t>
            </a:r>
            <a:endParaRPr lang="en-US" sz="5200" b="1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27086" y="5232400"/>
            <a:ext cx="7484515" cy="848634"/>
          </a:xfrm>
          <a:solidFill>
            <a:srgbClr val="C0504D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Dual Cisco WLC 4402 Controllers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675417" y="3925731"/>
            <a:ext cx="404049" cy="1306669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5350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099" y="0"/>
            <a:ext cx="7909891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0" y="0"/>
            <a:ext cx="2886059" cy="923636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200" b="1" dirty="0" smtClean="0"/>
              <a:t>Wireless</a:t>
            </a:r>
            <a:endParaRPr lang="en-US" sz="5200" b="1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238198" y="2154285"/>
            <a:ext cx="3905802" cy="848634"/>
          </a:xfrm>
          <a:solidFill>
            <a:srgbClr val="C0504D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WCS AP mapping</a:t>
            </a:r>
          </a:p>
        </p:txBody>
      </p:sp>
    </p:spTree>
    <p:extLst>
      <p:ext uri="{BB962C8B-B14F-4D97-AF65-F5344CB8AC3E}">
        <p14:creationId xmlns:p14="http://schemas.microsoft.com/office/powerpoint/2010/main" val="3694005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2-10-06 at 14.03.0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6059" y="923636"/>
            <a:ext cx="5231391" cy="51689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0" y="0"/>
            <a:ext cx="2886059" cy="923636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200" b="1" dirty="0" smtClean="0"/>
              <a:t>Wireless</a:t>
            </a:r>
            <a:endParaRPr lang="en-US" sz="5200" b="1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329090" y="4617488"/>
            <a:ext cx="4814910" cy="602212"/>
          </a:xfrm>
          <a:solidFill>
            <a:srgbClr val="C0504D"/>
          </a:solidFill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4000" dirty="0" smtClean="0"/>
              <a:t>Luke’s AP association hack</a:t>
            </a:r>
          </a:p>
        </p:txBody>
      </p:sp>
      <p:sp>
        <p:nvSpPr>
          <p:cNvPr id="3" name="Rectangle 2"/>
          <p:cNvSpPr/>
          <p:nvPr/>
        </p:nvSpPr>
        <p:spPr>
          <a:xfrm>
            <a:off x="50800" y="1976374"/>
            <a:ext cx="9034745" cy="89255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sz="5200" b="1" dirty="0"/>
              <a:t>http://</a:t>
            </a:r>
            <a:r>
              <a:rPr lang="en-US" sz="5200" b="1" dirty="0" err="1"/>
              <a:t>stats.emfcamp.org</a:t>
            </a:r>
            <a:r>
              <a:rPr lang="en-US" sz="5200" b="1" dirty="0"/>
              <a:t>/</a:t>
            </a:r>
            <a:r>
              <a:rPr lang="en-US" sz="5200" b="1" dirty="0" err="1"/>
              <a:t>luke</a:t>
            </a:r>
            <a:r>
              <a:rPr lang="en-US" sz="5200" b="1" dirty="0"/>
              <a:t>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0" y="3073400"/>
            <a:ext cx="2000250" cy="2667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4200" y="5907870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Luke Brookes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91228" y="6256236"/>
            <a:ext cx="1963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Twitter: @</a:t>
            </a:r>
            <a:r>
              <a:rPr lang="en-US" dirty="0" err="1" smtClean="0"/>
              <a:t>propuke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763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0" y="0"/>
            <a:ext cx="3427771" cy="876565"/>
          </a:xfrm>
          <a:prstGeom prst="roundRect">
            <a:avLst>
              <a:gd name="adj" fmla="val 0"/>
            </a:avLst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200" b="1" dirty="0" smtClean="0"/>
              <a:t>Festival site</a:t>
            </a:r>
            <a:endParaRPr lang="en-US" sz="5200" b="1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200" y="5918199"/>
            <a:ext cx="4711700" cy="635001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Talks and presentations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7394803" y="6581001"/>
            <a:ext cx="13535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</a:rPr>
              <a:t>Photo</a:t>
            </a:r>
            <a:r>
              <a:rPr lang="en-US" sz="1200" b="1" dirty="0">
                <a:solidFill>
                  <a:srgbClr val="FFFFFF"/>
                </a:solidFill>
              </a:rPr>
              <a:t>: </a:t>
            </a:r>
            <a:r>
              <a:rPr lang="en-US" sz="1200" b="1" dirty="0" smtClean="0">
                <a:solidFill>
                  <a:srgbClr val="FFFFFF"/>
                </a:solidFill>
              </a:rPr>
              <a:t>Kitty Wong</a:t>
            </a:r>
            <a:endParaRPr lang="en-US" sz="1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904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529" y="1847337"/>
            <a:ext cx="8233547" cy="357117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" y="0"/>
            <a:ext cx="1635434" cy="923636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200" b="1" dirty="0" smtClean="0"/>
              <a:t>Stats</a:t>
            </a:r>
            <a:endParaRPr lang="en-US" sz="5200" b="1" dirty="0"/>
          </a:p>
        </p:txBody>
      </p:sp>
    </p:spTree>
    <p:extLst>
      <p:ext uri="{BB962C8B-B14F-4D97-AF65-F5344CB8AC3E}">
        <p14:creationId xmlns:p14="http://schemas.microsoft.com/office/powerpoint/2010/main" val="59109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" y="0"/>
            <a:ext cx="1635434" cy="923636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200" b="1" dirty="0" smtClean="0"/>
              <a:t>Stats</a:t>
            </a:r>
            <a:endParaRPr lang="en-US" sz="5200" b="1" dirty="0"/>
          </a:p>
        </p:txBody>
      </p:sp>
      <p:sp>
        <p:nvSpPr>
          <p:cNvPr id="6" name="Rectangle 5"/>
          <p:cNvSpPr/>
          <p:nvPr/>
        </p:nvSpPr>
        <p:spPr>
          <a:xfrm>
            <a:off x="1" y="6248874"/>
            <a:ext cx="5150669" cy="523220"/>
          </a:xfrm>
          <a:prstGeom prst="rect">
            <a:avLst/>
          </a:prstGeom>
          <a:solidFill>
            <a:srgbClr val="660066"/>
          </a:solidFill>
        </p:spPr>
        <p:txBody>
          <a:bodyPr wrap="none">
            <a:spAutoFit/>
          </a:bodyPr>
          <a:lstStyle/>
          <a:p>
            <a:r>
              <a:rPr lang="en-US" sz="2800" dirty="0" smtClean="0"/>
              <a:t>More at http</a:t>
            </a:r>
            <a:r>
              <a:rPr lang="en-US" sz="2800" dirty="0"/>
              <a:t>://</a:t>
            </a:r>
            <a:r>
              <a:rPr lang="en-US" sz="2800" dirty="0" err="1" smtClean="0"/>
              <a:t>stats.emfcamp.org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61224">
            <a:off x="44383" y="1528440"/>
            <a:ext cx="3132962" cy="23497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250" y="2718274"/>
            <a:ext cx="6235700" cy="24942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250" y="0"/>
            <a:ext cx="625475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68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9289" y="2722994"/>
            <a:ext cx="6434711" cy="40989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26285"/>
            <a:ext cx="8574792" cy="157560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0" y="0"/>
            <a:ext cx="3427771" cy="876565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200" b="1" dirty="0" smtClean="0"/>
              <a:t>Feedback</a:t>
            </a:r>
            <a:endParaRPr lang="en-US" sz="5200" b="1" dirty="0"/>
          </a:p>
        </p:txBody>
      </p:sp>
    </p:spTree>
    <p:extLst>
      <p:ext uri="{BB962C8B-B14F-4D97-AF65-F5344CB8AC3E}">
        <p14:creationId xmlns:p14="http://schemas.microsoft.com/office/powerpoint/2010/main" val="1556194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dyd_emfsign.jpe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0" y="0"/>
            <a:ext cx="3427771" cy="876565"/>
          </a:xfrm>
          <a:prstGeom prst="roundRect">
            <a:avLst>
              <a:gd name="adj" fmla="val 0"/>
            </a:avLst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200" b="1" dirty="0" smtClean="0"/>
              <a:t>What next?</a:t>
            </a:r>
            <a:endParaRPr lang="en-US" sz="5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394803" y="6581001"/>
            <a:ext cx="16041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Photo: Andy Davidson</a:t>
            </a:r>
            <a:endParaRPr lang="en-US" sz="1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44500" y="1270000"/>
            <a:ext cx="83566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EMF will return in 2014</a:t>
            </a:r>
          </a:p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Aiming for ~1500 capacity</a:t>
            </a:r>
          </a:p>
          <a:p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We need your help!</a:t>
            </a:r>
          </a:p>
          <a:p>
            <a:endParaRPr lang="en-US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571500" indent="-571500">
              <a:buFont typeface="Arial"/>
              <a:buChar char="•"/>
            </a:pP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Telcos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with clue who can help with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fibre</a:t>
            </a:r>
            <a:endParaRPr lang="en-US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571500" indent="-571500">
              <a:buFont typeface="Arial"/>
              <a:buChar char="•"/>
            </a:pP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Network engineers who can brave the sunshine 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sym typeface="Wingdings"/>
              </a:rPr>
              <a:t></a:t>
            </a:r>
            <a:endParaRPr lang="en-US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3141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004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0" y="0"/>
            <a:ext cx="3427771" cy="876565"/>
          </a:xfrm>
          <a:prstGeom prst="roundRect">
            <a:avLst>
              <a:gd name="adj" fmla="val 0"/>
            </a:avLst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200" b="1" dirty="0" smtClean="0"/>
              <a:t>Questions?</a:t>
            </a:r>
            <a:endParaRPr lang="en-US" sz="5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394803" y="6581001"/>
            <a:ext cx="1441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Photo: Russ Garrett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789304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0" y="0"/>
            <a:ext cx="3427771" cy="876565"/>
          </a:xfrm>
          <a:prstGeom prst="roundRect">
            <a:avLst>
              <a:gd name="adj" fmla="val 0"/>
            </a:avLst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200" b="1" dirty="0" smtClean="0"/>
              <a:t>Festival site</a:t>
            </a:r>
            <a:endParaRPr lang="en-US" sz="5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394803" y="6581001"/>
            <a:ext cx="17491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Photo</a:t>
            </a:r>
            <a:r>
              <a:rPr lang="en-US" sz="1200" b="1" dirty="0">
                <a:solidFill>
                  <a:schemeClr val="bg1"/>
                </a:solidFill>
              </a:rPr>
              <a:t>: Lionel </a:t>
            </a:r>
            <a:r>
              <a:rPr lang="en-US" sz="1200" b="1" dirty="0" err="1" smtClean="0">
                <a:solidFill>
                  <a:schemeClr val="bg1"/>
                </a:solidFill>
              </a:rPr>
              <a:t>Montrieux</a:t>
            </a:r>
            <a:r>
              <a:rPr lang="en-US" sz="1200" b="1" dirty="0" smtClean="0">
                <a:solidFill>
                  <a:schemeClr val="bg1"/>
                </a:solidFill>
              </a:rPr>
              <a:t> 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00500" y="5946000"/>
            <a:ext cx="2705100" cy="635001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Balloon launch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91454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903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4055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0" y="0"/>
            <a:ext cx="3427771" cy="876565"/>
          </a:xfrm>
          <a:prstGeom prst="roundRect">
            <a:avLst>
              <a:gd name="adj" fmla="val 0"/>
            </a:avLst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200" b="1" dirty="0" smtClean="0"/>
              <a:t>Festival site</a:t>
            </a:r>
            <a:endParaRPr lang="en-US" sz="5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394803" y="6581001"/>
            <a:ext cx="16182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Photo: Graham Morris</a:t>
            </a:r>
            <a:endParaRPr lang="en-US" sz="1200" b="1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01600" y="6009500"/>
            <a:ext cx="5880100" cy="635001"/>
          </a:xfr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Radio station and video streaming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98801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Fcamp 2012_7929709988_l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0" y="0"/>
            <a:ext cx="3427771" cy="876565"/>
          </a:xfrm>
          <a:prstGeom prst="roundRect">
            <a:avLst>
              <a:gd name="adj" fmla="val 0"/>
            </a:avLst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200" b="1" dirty="0" smtClean="0"/>
              <a:t>Festival site</a:t>
            </a:r>
            <a:endParaRPr lang="en-US" sz="5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394803" y="6581001"/>
            <a:ext cx="14285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Photo: </a:t>
            </a:r>
            <a:r>
              <a:rPr lang="en-US" sz="1200" b="1" dirty="0" err="1" smtClean="0"/>
              <a:t>Nottinghack</a:t>
            </a:r>
            <a:endParaRPr lang="en-US" sz="1200" b="1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52400" y="5600698"/>
            <a:ext cx="2082800" cy="635001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Workshops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90151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0" y="0"/>
            <a:ext cx="3427771" cy="876565"/>
          </a:xfrm>
          <a:prstGeom prst="roundRect">
            <a:avLst>
              <a:gd name="adj" fmla="val 0"/>
            </a:avLst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200" b="1" dirty="0" smtClean="0"/>
              <a:t>Festival site</a:t>
            </a:r>
            <a:endParaRPr lang="en-US" sz="5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394803" y="6581001"/>
            <a:ext cx="1441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Photo: Russ Garrett</a:t>
            </a:r>
            <a:endParaRPr lang="en-US" sz="1200" b="1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200" y="5918199"/>
            <a:ext cx="5181600" cy="635001"/>
          </a:xfr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Licensed bar under M1 bridge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84054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1403</TotalTime>
  <Words>734</Words>
  <Application>Microsoft Macintosh PowerPoint</Application>
  <PresentationFormat>On-screen Show (4:3)</PresentationFormat>
  <Paragraphs>241</Paragraphs>
  <Slides>54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 Black </vt:lpstr>
      <vt:lpstr>EMFCAMP 2012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EMFCamp 2012</dc:title>
  <dc:subject/>
  <dc:creator>Nat Morris</dc:creator>
  <cp:keywords/>
  <dc:description/>
  <cp:lastModifiedBy>Nat Morris</cp:lastModifiedBy>
  <cp:revision>76</cp:revision>
  <dcterms:created xsi:type="dcterms:W3CDTF">2012-10-03T03:55:51Z</dcterms:created>
  <dcterms:modified xsi:type="dcterms:W3CDTF">2012-10-07T20:21:07Z</dcterms:modified>
  <cp:category/>
</cp:coreProperties>
</file>