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48" r:id="rId1"/>
  </p:sldMasterIdLst>
  <p:notesMasterIdLst>
    <p:notesMasterId r:id="rId11"/>
  </p:notesMasterIdLst>
  <p:sldIdLst>
    <p:sldId id="261" r:id="rId2"/>
    <p:sldId id="259" r:id="rId3"/>
    <p:sldId id="298" r:id="rId4"/>
    <p:sldId id="299" r:id="rId5"/>
    <p:sldId id="302" r:id="rId6"/>
    <p:sldId id="303" r:id="rId7"/>
    <p:sldId id="300" r:id="rId8"/>
    <p:sldId id="304" r:id="rId9"/>
    <p:sldId id="29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7229"/>
    <a:srgbClr val="646464"/>
    <a:srgbClr val="E6E6E6"/>
    <a:srgbClr val="4B4B4B"/>
    <a:srgbClr val="555555"/>
    <a:srgbClr val="6E6E6E"/>
    <a:srgbClr val="868686"/>
    <a:srgbClr val="F15D25"/>
    <a:srgbClr val="E76F00"/>
    <a:srgbClr val="76B900"/>
  </p:clrMru>
  <p:extLst>
    <p:ext uri="{E76CE94A-603C-4142-B9EB-6D1370010A27}">
      <p14:discardImageEditData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4660"/>
  </p:normalViewPr>
  <p:slideViewPr>
    <p:cSldViewPr snapToGrid="0" showGuides="1">
      <p:cViewPr varScale="1">
        <p:scale>
          <a:sx n="151" d="100"/>
          <a:sy n="151" d="100"/>
        </p:scale>
        <p:origin x="-472" y="-112"/>
      </p:cViewPr>
      <p:guideLst>
        <p:guide orient="horz" pos="2160"/>
        <p:guide orient="horz" pos="4125"/>
        <p:guide orient="horz" pos="2260"/>
        <p:guide orient="horz" pos="1360"/>
        <p:guide orient="horz" pos="778"/>
        <p:guide pos="2892"/>
        <p:guide pos="252"/>
        <p:guide pos="5440"/>
        <p:guide pos="378"/>
        <p:guide pos="3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99EF66-3674-420E-8DF0-198205C90BA4}" type="datetimeFigureOut">
              <a:rPr lang="en-US" smtClean="0"/>
              <a:pPr/>
              <a:t>10/9/12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36F4A-15D3-40FF-94BA-75A17D4A49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799404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753DB-E2D6-2745-BAB3-B121BC2766A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516011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LNW_PPTcover_r1a.jpg"/>
          <p:cNvPicPr>
            <a:picLocks noChangeAspect="1"/>
          </p:cNvPicPr>
          <p:nvPr userDrawn="1"/>
        </p:nvPicPr>
        <p:blipFill>
          <a:blip r:embed="rId2" cstate="print"/>
          <a:srcRect l="9906" r="314"/>
          <a:stretch>
            <a:fillRect/>
          </a:stretch>
        </p:blipFill>
        <p:spPr>
          <a:xfrm>
            <a:off x="0" y="385965"/>
            <a:ext cx="9144000" cy="6251345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3745814" y="6548250"/>
            <a:ext cx="50292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100" dirty="0" smtClean="0">
                <a:solidFill>
                  <a:schemeClr val="accent4">
                    <a:lumMod val="75000"/>
                  </a:schemeClr>
                </a:solidFill>
              </a:rPr>
              <a:t>© 2011 </a:t>
            </a:r>
            <a:r>
              <a:rPr lang="en-US" sz="1100" smtClean="0">
                <a:solidFill>
                  <a:schemeClr val="accent4">
                    <a:lumMod val="75000"/>
                  </a:schemeClr>
                </a:solidFill>
              </a:rPr>
              <a:t>Limelight Networks. All Rights </a:t>
            </a:r>
            <a:r>
              <a:rPr lang="en-US" sz="1100" baseline="0" smtClean="0">
                <a:solidFill>
                  <a:schemeClr val="accent4">
                    <a:lumMod val="75000"/>
                  </a:schemeClr>
                </a:solidFill>
              </a:rPr>
              <a:t>Reserved.</a:t>
            </a:r>
            <a:endParaRPr lang="en-US" sz="11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9" name="Picture 8" descr="llnw_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97107" y="550128"/>
            <a:ext cx="1802379" cy="3854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4488" y="3469640"/>
            <a:ext cx="8136682" cy="84201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aseline="0">
                <a:solidFill>
                  <a:schemeClr val="bg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</a:defRPr>
            </a:lvl1pPr>
          </a:lstStyle>
          <a:p>
            <a:r>
              <a:rPr lang="en-US" smtClean="0">
                <a:solidFill>
                  <a:schemeClr val="bg2"/>
                </a:solidFill>
              </a:rPr>
              <a:t>Click to Edit Title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4488" y="4318000"/>
            <a:ext cx="8136682" cy="472440"/>
          </a:xfrm>
        </p:spPr>
        <p:txBody>
          <a:bodyPr/>
          <a:lstStyle>
            <a:lvl1pPr marL="0" indent="0" algn="l">
              <a:buNone/>
              <a:defRPr sz="2200" cap="none" baseline="0">
                <a:solidFill>
                  <a:srgbClr val="00722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,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LNW_PPTinterior_r1a.jpg"/>
          <p:cNvPicPr>
            <a:picLocks noChangeAspect="1"/>
          </p:cNvPicPr>
          <p:nvPr userDrawn="1"/>
        </p:nvPicPr>
        <p:blipFill>
          <a:blip r:embed="rId2" cstate="print"/>
          <a:srcRect l="3040" t="9546" b="973"/>
          <a:stretch>
            <a:fillRect/>
          </a:stretch>
        </p:blipFill>
        <p:spPr>
          <a:xfrm>
            <a:off x="740" y="0"/>
            <a:ext cx="914326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1508-0961-48DF-866D-C1689BF763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1409785"/>
            <a:ext cx="8231188" cy="542925"/>
          </a:xfrm>
        </p:spPr>
        <p:txBody>
          <a:bodyPr/>
          <a:lstStyle>
            <a:lvl1pPr marL="0" indent="4763">
              <a:buNone/>
              <a:defRPr sz="1800" cap="none" baseline="0">
                <a:solidFill>
                  <a:srgbClr val="646464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subtitle</a:t>
            </a:r>
            <a:endParaRPr lang="en-US"/>
          </a:p>
        </p:txBody>
      </p:sp>
      <p:pic>
        <p:nvPicPr>
          <p:cNvPr id="7" name="Picture 6" descr="llnw_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01960" y="6344738"/>
            <a:ext cx="1315720" cy="28134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Off-center Title,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LNW_PPTinterior_r1a.jpg"/>
          <p:cNvPicPr>
            <a:picLocks noChangeAspect="1"/>
          </p:cNvPicPr>
          <p:nvPr userDrawn="1"/>
        </p:nvPicPr>
        <p:blipFill>
          <a:blip r:embed="rId2" cstate="print"/>
          <a:srcRect l="3040" t="9546" b="973"/>
          <a:stretch>
            <a:fillRect/>
          </a:stretch>
        </p:blipFill>
        <p:spPr>
          <a:xfrm>
            <a:off x="740" y="0"/>
            <a:ext cx="914326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1960" y="2072640"/>
            <a:ext cx="3774440" cy="935038"/>
          </a:xfrm>
        </p:spPr>
        <p:txBody>
          <a:bodyPr/>
          <a:lstStyle>
            <a:lvl1pPr>
              <a:defRPr>
                <a:solidFill>
                  <a:srgbClr val="6464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1508-0961-48DF-866D-C1689BF763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502072" y="3079115"/>
            <a:ext cx="3525202" cy="542925"/>
          </a:xfrm>
        </p:spPr>
        <p:txBody>
          <a:bodyPr/>
          <a:lstStyle>
            <a:lvl1pPr marL="0" indent="4763">
              <a:buNone/>
              <a:defRPr sz="2200" cap="none" baseline="0">
                <a:solidFill>
                  <a:srgbClr val="007229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subtitle</a:t>
            </a:r>
            <a:endParaRPr lang="en-US"/>
          </a:p>
        </p:txBody>
      </p:sp>
      <p:pic>
        <p:nvPicPr>
          <p:cNvPr id="7" name="Picture 6" descr="llnw_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01960" y="6344738"/>
            <a:ext cx="1315720" cy="28134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LNW_PPTinterior_r1a.jpg"/>
          <p:cNvPicPr>
            <a:picLocks noChangeAspect="1"/>
          </p:cNvPicPr>
          <p:nvPr userDrawn="1"/>
        </p:nvPicPr>
        <p:blipFill>
          <a:blip r:embed="rId2" cstate="print"/>
          <a:srcRect l="3040" t="9546" b="973"/>
          <a:stretch>
            <a:fillRect/>
          </a:stretch>
        </p:blipFill>
        <p:spPr>
          <a:xfrm>
            <a:off x="740" y="0"/>
            <a:ext cx="914326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25720"/>
            <a:ext cx="5486400" cy="782320"/>
          </a:xfrm>
        </p:spPr>
        <p:txBody>
          <a:bodyPr anchor="t" anchorCtr="0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46455"/>
            <a:ext cx="5486400" cy="4114800"/>
          </a:xfrm>
          <a:noFill/>
          <a:ln w="9525">
            <a:noFill/>
            <a:miter lim="800000"/>
            <a:headEnd/>
            <a:tailEnd/>
          </a:ln>
          <a:effectLst>
            <a:outerShdw blurRad="254000" algn="tl" rotWithShape="0">
              <a:srgbClr val="000000">
                <a:alpha val="43137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C9AD-68C4-4766-9E53-FBBB424486C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llnw_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01960" y="6344738"/>
            <a:ext cx="1315720" cy="28134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LNW_PPTbreaker_r1a.jpg"/>
          <p:cNvPicPr>
            <a:picLocks noChangeAspect="1"/>
          </p:cNvPicPr>
          <p:nvPr userDrawn="1"/>
        </p:nvPicPr>
        <p:blipFill>
          <a:blip r:embed="rId2" cstate="print"/>
          <a:srcRect r="398"/>
          <a:stretch>
            <a:fillRect/>
          </a:stretch>
        </p:blipFill>
        <p:spPr>
          <a:xfrm>
            <a:off x="-508" y="3429000"/>
            <a:ext cx="9144508" cy="29352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0484" y="1604862"/>
            <a:ext cx="7401421" cy="1362075"/>
          </a:xfrm>
        </p:spPr>
        <p:txBody>
          <a:bodyPr anchor="b" anchorCtr="0"/>
          <a:lstStyle>
            <a:lvl1pPr algn="r">
              <a:defRPr sz="4800" b="0" cap="none" baseline="0">
                <a:solidFill>
                  <a:srgbClr val="76B900"/>
                </a:solidFill>
              </a:defRPr>
            </a:lvl1pPr>
          </a:lstStyle>
          <a:p>
            <a:r>
              <a:rPr lang="en-US" smtClean="0"/>
              <a:t>Click to Edit Transition Title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1508-0961-48DF-866D-C1689BF763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3659" y="3019642"/>
            <a:ext cx="7401421" cy="472440"/>
          </a:xfrm>
        </p:spPr>
        <p:txBody>
          <a:bodyPr/>
          <a:lstStyle>
            <a:lvl1pPr marL="0" indent="0" algn="r">
              <a:buNone/>
              <a:defRPr sz="2400" b="0" cap="none" baseline="0">
                <a:solidFill>
                  <a:srgbClr val="00722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10" name="Picture 9" descr="llnw_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97107" y="550128"/>
            <a:ext cx="1802379" cy="38541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1508-0961-48DF-866D-C1689BF763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LNW_PPTbreaker_r1a.jpg"/>
          <p:cNvPicPr>
            <a:picLocks noChangeAspect="1"/>
          </p:cNvPicPr>
          <p:nvPr userDrawn="1"/>
        </p:nvPicPr>
        <p:blipFill>
          <a:blip r:embed="rId2" cstate="print"/>
          <a:srcRect r="398"/>
          <a:stretch>
            <a:fillRect/>
          </a:stretch>
        </p:blipFill>
        <p:spPr>
          <a:xfrm>
            <a:off x="-508" y="3429000"/>
            <a:ext cx="9144508" cy="29352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0918" y="1604862"/>
            <a:ext cx="8337550" cy="1362075"/>
          </a:xfrm>
        </p:spPr>
        <p:txBody>
          <a:bodyPr anchor="b" anchorCtr="0"/>
          <a:lstStyle>
            <a:lvl1pPr algn="l">
              <a:defRPr sz="4800" b="0" cap="none" baseline="0">
                <a:solidFill>
                  <a:srgbClr val="76B900"/>
                </a:solidFill>
              </a:defRPr>
            </a:lvl1pPr>
          </a:lstStyle>
          <a:p>
            <a:r>
              <a:rPr lang="en-US" smtClean="0"/>
              <a:t>Click to Edit Transition Title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1508-0961-48DF-866D-C1689BF763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5237" y="3019642"/>
            <a:ext cx="8337550" cy="472440"/>
          </a:xfrm>
        </p:spPr>
        <p:txBody>
          <a:bodyPr/>
          <a:lstStyle>
            <a:lvl1pPr marL="0" indent="0" algn="l">
              <a:buNone/>
              <a:defRPr sz="2200" b="0" cap="none" baseline="0">
                <a:solidFill>
                  <a:srgbClr val="00722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11" name="Picture 10" descr="llnw_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97107" y="550128"/>
            <a:ext cx="1802379" cy="38541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Content slide,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LNW_PPTinterior_r1a.jpg"/>
          <p:cNvPicPr>
            <a:picLocks noChangeAspect="1"/>
          </p:cNvPicPr>
          <p:nvPr userDrawn="1"/>
        </p:nvPicPr>
        <p:blipFill>
          <a:blip r:embed="rId2" cstate="print"/>
          <a:srcRect l="3040" t="9546" b="973"/>
          <a:stretch>
            <a:fillRect/>
          </a:stretch>
        </p:blipFill>
        <p:spPr>
          <a:xfrm>
            <a:off x="740" y="0"/>
            <a:ext cx="9143260" cy="6858000"/>
          </a:xfrm>
          <a:prstGeom prst="rect">
            <a:avLst/>
          </a:prstGeom>
        </p:spPr>
      </p:pic>
      <p:pic>
        <p:nvPicPr>
          <p:cNvPr id="8" name="Picture 7" descr="llnw_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01960" y="6344738"/>
            <a:ext cx="1315720" cy="2813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650" y="403310"/>
            <a:ext cx="8235950" cy="935038"/>
          </a:xfrm>
        </p:spPr>
        <p:txBody>
          <a:bodyPr/>
          <a:lstStyle>
            <a:lvl1pPr>
              <a:defRPr>
                <a:solidFill>
                  <a:srgbClr val="6464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646464"/>
                </a:solidFill>
              </a:defRPr>
            </a:lvl1pPr>
            <a:lvl2pPr>
              <a:defRPr>
                <a:solidFill>
                  <a:srgbClr val="646464"/>
                </a:solidFill>
              </a:defRPr>
            </a:lvl2pPr>
            <a:lvl3pPr>
              <a:defRPr>
                <a:solidFill>
                  <a:srgbClr val="646464"/>
                </a:solidFill>
              </a:defRPr>
            </a:lvl3pPr>
            <a:lvl4pPr>
              <a:defRPr>
                <a:solidFill>
                  <a:srgbClr val="646464"/>
                </a:solidFill>
              </a:defRPr>
            </a:lvl4pPr>
            <a:lvl5pPr>
              <a:defRPr>
                <a:solidFill>
                  <a:srgbClr val="64646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73800"/>
            <a:ext cx="2895600" cy="264795"/>
          </a:xfrm>
        </p:spPr>
        <p:txBody>
          <a:bodyPr lIns="0" tIns="0" rIns="0" bIns="0" anchor="b" anchorCtr="0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1508-0961-48DF-866D-C1689BF763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Content slide, no subtitle, Top 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LNW_PPTinterior_top_r1.png"/>
          <p:cNvPicPr>
            <a:picLocks noChangeAspect="1"/>
          </p:cNvPicPr>
          <p:nvPr userDrawn="1"/>
        </p:nvPicPr>
        <p:blipFill>
          <a:blip r:embed="rId2" cstate="print"/>
          <a:srcRect l="8746" t="55240" r="19303" b="7589"/>
          <a:stretch>
            <a:fillRect/>
          </a:stretch>
        </p:blipFill>
        <p:spPr>
          <a:xfrm>
            <a:off x="0" y="5286"/>
            <a:ext cx="2341508" cy="4968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650" y="403310"/>
            <a:ext cx="8235950" cy="935038"/>
          </a:xfrm>
        </p:spPr>
        <p:txBody>
          <a:bodyPr/>
          <a:lstStyle>
            <a:lvl1pPr>
              <a:defRPr>
                <a:solidFill>
                  <a:srgbClr val="6464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646464"/>
                </a:solidFill>
              </a:defRPr>
            </a:lvl1pPr>
            <a:lvl2pPr>
              <a:defRPr>
                <a:solidFill>
                  <a:srgbClr val="646464"/>
                </a:solidFill>
              </a:defRPr>
            </a:lvl2pPr>
            <a:lvl3pPr>
              <a:defRPr>
                <a:solidFill>
                  <a:srgbClr val="646464"/>
                </a:solidFill>
              </a:defRPr>
            </a:lvl3pPr>
            <a:lvl4pPr>
              <a:defRPr>
                <a:solidFill>
                  <a:srgbClr val="646464"/>
                </a:solidFill>
              </a:defRPr>
            </a:lvl4pPr>
            <a:lvl5pPr>
              <a:defRPr>
                <a:solidFill>
                  <a:srgbClr val="64646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73800"/>
            <a:ext cx="2895600" cy="264795"/>
          </a:xfrm>
        </p:spPr>
        <p:txBody>
          <a:bodyPr lIns="0" tIns="0" rIns="0" bIns="0" anchor="b" anchorCtr="0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1508-0961-48DF-866D-C1689BF7630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llnw_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01960" y="6344738"/>
            <a:ext cx="1315720" cy="28134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Content slide,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LNW_PPTinterior_r1a.jpg"/>
          <p:cNvPicPr>
            <a:picLocks noChangeAspect="1"/>
          </p:cNvPicPr>
          <p:nvPr userDrawn="1"/>
        </p:nvPicPr>
        <p:blipFill>
          <a:blip r:embed="rId2" cstate="print"/>
          <a:srcRect l="3040" t="9546" b="973"/>
          <a:stretch>
            <a:fillRect/>
          </a:stretch>
        </p:blipFill>
        <p:spPr>
          <a:xfrm>
            <a:off x="740" y="0"/>
            <a:ext cx="914326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650" y="2153920"/>
            <a:ext cx="8235950" cy="397224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73800"/>
            <a:ext cx="2895600" cy="264795"/>
          </a:xfrm>
        </p:spPr>
        <p:txBody>
          <a:bodyPr lIns="0" tIns="0" rIns="0" bIns="0" anchor="b" anchorCtr="0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1508-0961-48DF-866D-C1689BF763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1409785"/>
            <a:ext cx="8231188" cy="542925"/>
          </a:xfrm>
        </p:spPr>
        <p:txBody>
          <a:bodyPr/>
          <a:lstStyle>
            <a:lvl1pPr marL="0" indent="4763">
              <a:buNone/>
              <a:defRPr sz="2200" cap="none" baseline="0">
                <a:solidFill>
                  <a:srgbClr val="007229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subtitle</a:t>
            </a:r>
            <a:endParaRPr lang="en-US"/>
          </a:p>
        </p:txBody>
      </p:sp>
      <p:pic>
        <p:nvPicPr>
          <p:cNvPr id="12" name="Picture 11" descr="llnw_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01960" y="6344738"/>
            <a:ext cx="1315720" cy="28134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slide, with subtitle, Top 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650" y="2153920"/>
            <a:ext cx="8235950" cy="397224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73800"/>
            <a:ext cx="2895600" cy="264795"/>
          </a:xfrm>
        </p:spPr>
        <p:txBody>
          <a:bodyPr lIns="0" tIns="0" rIns="0" bIns="0" anchor="b" anchorCtr="0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1508-0961-48DF-866D-C1689BF763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1409785"/>
            <a:ext cx="8231188" cy="542925"/>
          </a:xfrm>
        </p:spPr>
        <p:txBody>
          <a:bodyPr/>
          <a:lstStyle>
            <a:lvl1pPr marL="0" indent="4763">
              <a:buNone/>
              <a:defRPr sz="2200" cap="none" baseline="0">
                <a:solidFill>
                  <a:srgbClr val="007229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subtitle</a:t>
            </a:r>
            <a:endParaRPr lang="en-US"/>
          </a:p>
        </p:txBody>
      </p:sp>
      <p:pic>
        <p:nvPicPr>
          <p:cNvPr id="12" name="Picture 11" descr="LLNW_PPTinterior_top_r1.png"/>
          <p:cNvPicPr>
            <a:picLocks noChangeAspect="1"/>
          </p:cNvPicPr>
          <p:nvPr userDrawn="1"/>
        </p:nvPicPr>
        <p:blipFill>
          <a:blip r:embed="rId2" cstate="print"/>
          <a:srcRect l="8746" t="55240" r="19303" b="7589"/>
          <a:stretch>
            <a:fillRect/>
          </a:stretch>
        </p:blipFill>
        <p:spPr>
          <a:xfrm>
            <a:off x="0" y="5286"/>
            <a:ext cx="2341508" cy="496834"/>
          </a:xfrm>
          <a:prstGeom prst="rect">
            <a:avLst/>
          </a:prstGeom>
        </p:spPr>
      </p:pic>
      <p:pic>
        <p:nvPicPr>
          <p:cNvPr id="11" name="Picture 10" descr="llnw_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01960" y="6344738"/>
            <a:ext cx="1315720" cy="28134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2 column,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LNW_PPTinterior_r1a.jpg"/>
          <p:cNvPicPr>
            <a:picLocks noChangeAspect="1"/>
          </p:cNvPicPr>
          <p:nvPr userDrawn="1"/>
        </p:nvPicPr>
        <p:blipFill>
          <a:blip r:embed="rId2" cstate="print"/>
          <a:srcRect l="3040" t="9546" b="973"/>
          <a:stretch>
            <a:fillRect/>
          </a:stretch>
        </p:blipFill>
        <p:spPr>
          <a:xfrm>
            <a:off x="740" y="0"/>
            <a:ext cx="914326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650" y="403310"/>
            <a:ext cx="8235949" cy="93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650" y="1600200"/>
            <a:ext cx="3816350" cy="4525963"/>
          </a:xfrm>
        </p:spPr>
        <p:txBody>
          <a:bodyPr/>
          <a:lstStyle>
            <a:lvl1pPr>
              <a:defRPr>
                <a:solidFill>
                  <a:srgbClr val="646464"/>
                </a:solidFill>
              </a:defRPr>
            </a:lvl1pPr>
            <a:lvl2pPr>
              <a:defRPr>
                <a:solidFill>
                  <a:srgbClr val="646464"/>
                </a:solidFill>
              </a:defRPr>
            </a:lvl2pPr>
            <a:lvl3pPr>
              <a:defRPr>
                <a:solidFill>
                  <a:srgbClr val="646464"/>
                </a:solidFill>
              </a:defRPr>
            </a:lvl3pPr>
            <a:lvl4pPr>
              <a:defRPr>
                <a:solidFill>
                  <a:srgbClr val="646464"/>
                </a:solidFill>
              </a:defRPr>
            </a:lvl4pPr>
            <a:lvl5pPr>
              <a:defRPr>
                <a:solidFill>
                  <a:srgbClr val="64646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73800"/>
            <a:ext cx="2895600" cy="264795"/>
          </a:xfrm>
        </p:spPr>
        <p:txBody>
          <a:bodyPr lIns="0" tIns="0" rIns="0" bIns="0" anchor="b" anchorCtr="0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1508-0961-48DF-866D-C1689BF763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805680" y="1605280"/>
            <a:ext cx="3813048" cy="4525963"/>
          </a:xfrm>
        </p:spPr>
        <p:txBody>
          <a:bodyPr/>
          <a:lstStyle>
            <a:lvl1pPr>
              <a:defRPr>
                <a:solidFill>
                  <a:srgbClr val="646464"/>
                </a:solidFill>
              </a:defRPr>
            </a:lvl1pPr>
            <a:lvl2pPr>
              <a:defRPr>
                <a:solidFill>
                  <a:srgbClr val="646464"/>
                </a:solidFill>
              </a:defRPr>
            </a:lvl2pPr>
            <a:lvl3pPr>
              <a:defRPr>
                <a:solidFill>
                  <a:srgbClr val="646464"/>
                </a:solidFill>
              </a:defRPr>
            </a:lvl3pPr>
            <a:lvl4pPr>
              <a:defRPr>
                <a:solidFill>
                  <a:srgbClr val="646464"/>
                </a:solidFill>
              </a:defRPr>
            </a:lvl4pPr>
            <a:lvl5pPr>
              <a:defRPr>
                <a:solidFill>
                  <a:srgbClr val="64646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2" name="Picture 11" descr="llnw_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01960" y="6344738"/>
            <a:ext cx="1315720" cy="28134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2 column, 2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LNW_PPTinterior_r1a.jpg"/>
          <p:cNvPicPr>
            <a:picLocks noChangeAspect="1"/>
          </p:cNvPicPr>
          <p:nvPr userDrawn="1"/>
        </p:nvPicPr>
        <p:blipFill>
          <a:blip r:embed="rId2" cstate="print"/>
          <a:srcRect l="3040" t="9546" b="973"/>
          <a:stretch>
            <a:fillRect/>
          </a:stretch>
        </p:blipFill>
        <p:spPr>
          <a:xfrm>
            <a:off x="740" y="0"/>
            <a:ext cx="914326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650" y="403310"/>
            <a:ext cx="8235949" cy="93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650" y="1910080"/>
            <a:ext cx="3816350" cy="4216083"/>
          </a:xfrm>
        </p:spPr>
        <p:txBody>
          <a:bodyPr/>
          <a:lstStyle>
            <a:lvl1pPr>
              <a:defRPr>
                <a:solidFill>
                  <a:srgbClr val="646464"/>
                </a:solidFill>
              </a:defRPr>
            </a:lvl1pPr>
            <a:lvl2pPr>
              <a:defRPr>
                <a:solidFill>
                  <a:srgbClr val="646464"/>
                </a:solidFill>
              </a:defRPr>
            </a:lvl2pPr>
            <a:lvl3pPr>
              <a:defRPr>
                <a:solidFill>
                  <a:srgbClr val="646464"/>
                </a:solidFill>
              </a:defRPr>
            </a:lvl3pPr>
            <a:lvl4pPr>
              <a:defRPr>
                <a:solidFill>
                  <a:srgbClr val="646464"/>
                </a:solidFill>
              </a:defRPr>
            </a:lvl4pPr>
            <a:lvl5pPr>
              <a:defRPr>
                <a:solidFill>
                  <a:srgbClr val="64646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73800"/>
            <a:ext cx="2895600" cy="264795"/>
          </a:xfrm>
        </p:spPr>
        <p:txBody>
          <a:bodyPr lIns="0" tIns="0" rIns="0" bIns="0" anchor="b" anchorCtr="0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1508-0961-48DF-866D-C1689BF763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805680" y="1910080"/>
            <a:ext cx="3813048" cy="4221163"/>
          </a:xfrm>
        </p:spPr>
        <p:txBody>
          <a:bodyPr/>
          <a:lstStyle>
            <a:lvl1pPr>
              <a:defRPr>
                <a:solidFill>
                  <a:srgbClr val="646464"/>
                </a:solidFill>
              </a:defRPr>
            </a:lvl1pPr>
            <a:lvl2pPr>
              <a:defRPr>
                <a:solidFill>
                  <a:srgbClr val="646464"/>
                </a:solidFill>
              </a:defRPr>
            </a:lvl2pPr>
            <a:lvl3pPr>
              <a:defRPr>
                <a:solidFill>
                  <a:srgbClr val="646464"/>
                </a:solidFill>
              </a:defRPr>
            </a:lvl3pPr>
            <a:lvl4pPr>
              <a:defRPr>
                <a:solidFill>
                  <a:srgbClr val="646464"/>
                </a:solidFill>
              </a:defRPr>
            </a:lvl4pPr>
            <a:lvl5pPr>
              <a:defRPr>
                <a:solidFill>
                  <a:srgbClr val="64646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2" name="Picture 11" descr="llnw_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01960" y="6344738"/>
            <a:ext cx="1315720" cy="281349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501650" y="1468438"/>
            <a:ext cx="3821113" cy="381000"/>
          </a:xfrm>
        </p:spPr>
        <p:txBody>
          <a:bodyPr/>
          <a:lstStyle>
            <a:lvl1pPr>
              <a:buNone/>
              <a:defRPr b="1">
                <a:solidFill>
                  <a:schemeClr val="tx1">
                    <a:lumMod val="50000"/>
                  </a:schemeClr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subtitle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4809490" y="1468438"/>
            <a:ext cx="3821113" cy="381000"/>
          </a:xfrm>
        </p:spPr>
        <p:txBody>
          <a:bodyPr/>
          <a:lstStyle>
            <a:lvl1pPr>
              <a:buNone/>
              <a:defRPr b="1">
                <a:solidFill>
                  <a:schemeClr val="tx1">
                    <a:lumMod val="50000"/>
                  </a:schemeClr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subtitle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LNW_PPTinterior_r1a.jpg"/>
          <p:cNvPicPr>
            <a:picLocks noChangeAspect="1"/>
          </p:cNvPicPr>
          <p:nvPr userDrawn="1"/>
        </p:nvPicPr>
        <p:blipFill>
          <a:blip r:embed="rId2" cstate="print"/>
          <a:srcRect l="3040" t="9546" b="973"/>
          <a:stretch>
            <a:fillRect/>
          </a:stretch>
        </p:blipFill>
        <p:spPr>
          <a:xfrm>
            <a:off x="740" y="0"/>
            <a:ext cx="914326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1508-0961-48DF-866D-C1689BF7630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llnw_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01960" y="6344738"/>
            <a:ext cx="1315720" cy="281349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1650" y="403310"/>
            <a:ext cx="8235949" cy="935038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650" y="1600200"/>
            <a:ext cx="823595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2920" y="6544311"/>
            <a:ext cx="604520" cy="21717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chemeClr val="accent5"/>
                </a:solidFill>
              </a:defRPr>
            </a:lvl1pPr>
          </a:lstStyle>
          <a:p>
            <a:fld id="{BDA61508-0961-48DF-866D-C1689BF763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5" r:id="rId4"/>
    <p:sldLayoutId id="2147483652" r:id="rId5"/>
    <p:sldLayoutId id="2147483666" r:id="rId6"/>
    <p:sldLayoutId id="2147483653" r:id="rId7"/>
    <p:sldLayoutId id="2147483667" r:id="rId8"/>
    <p:sldLayoutId id="2147483654" r:id="rId9"/>
    <p:sldLayoutId id="2147483655" r:id="rId10"/>
    <p:sldLayoutId id="2147483663" r:id="rId11"/>
    <p:sldLayoutId id="2147483669" r:id="rId12"/>
    <p:sldLayoutId id="2147483664" r:id="rId13"/>
    <p:sldLayoutId id="2147483668" r:id="rId1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en-US" sz="3600" b="0" i="0" u="none" strike="noStrike" kern="1200" cap="none" spc="0" normalizeH="0" baseline="0" noProof="0">
          <a:ln>
            <a:noFill/>
          </a:ln>
          <a:solidFill>
            <a:srgbClr val="646464"/>
          </a:solidFill>
          <a:effectLst/>
          <a:uLnTx/>
          <a:uFillTx/>
          <a:latin typeface="+mj-lt"/>
          <a:ea typeface="+mj-ea"/>
          <a:cs typeface="+mj-cs"/>
        </a:defRPr>
      </a:lvl1pPr>
    </p:titleStyle>
    <p:bodyStyle>
      <a:lvl1pPr marL="174625" indent="-169863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rgbClr val="646464"/>
          </a:solidFill>
          <a:latin typeface="+mn-lt"/>
          <a:ea typeface="+mn-ea"/>
          <a:cs typeface="+mn-cs"/>
        </a:defRPr>
      </a:lvl1pPr>
      <a:lvl2pPr marL="396875" indent="-193675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646464"/>
          </a:solidFill>
          <a:latin typeface="+mn-lt"/>
          <a:ea typeface="+mn-ea"/>
          <a:cs typeface="+mn-cs"/>
        </a:defRPr>
      </a:lvl2pPr>
      <a:lvl3pPr marL="579438" indent="-173038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646464"/>
          </a:solidFill>
          <a:latin typeface="+mn-lt"/>
          <a:ea typeface="+mn-ea"/>
          <a:cs typeface="+mn-cs"/>
        </a:defRPr>
      </a:lvl3pPr>
      <a:lvl4pPr marL="762000" indent="-173038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646464"/>
          </a:solidFill>
          <a:latin typeface="+mn-lt"/>
          <a:ea typeface="+mn-ea"/>
          <a:cs typeface="+mn-cs"/>
        </a:defRPr>
      </a:lvl4pPr>
      <a:lvl5pPr marL="914400" indent="-136525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64646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bbc.co.uk/blogs/bbcinternet/2012/08/digital_olympics_reach_stream_stats.html" TargetMode="External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Minor Sporting Event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James Blessing</a:t>
            </a:r>
          </a:p>
          <a:p>
            <a:r>
              <a:rPr lang="en-US" dirty="0" smtClean="0"/>
              <a:t>Oct 2012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Agenda	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46464"/>
                </a:solidFill>
              </a:rPr>
              <a:t>Background</a:t>
            </a:r>
          </a:p>
          <a:p>
            <a:r>
              <a:rPr lang="en-US" dirty="0" smtClean="0"/>
              <a:t>Stats</a:t>
            </a:r>
          </a:p>
          <a:p>
            <a:r>
              <a:rPr lang="en-US" dirty="0" smtClean="0">
                <a:solidFill>
                  <a:srgbClr val="646464"/>
                </a:solidFill>
              </a:rPr>
              <a:t>Incidents</a:t>
            </a:r>
          </a:p>
          <a:p>
            <a:r>
              <a:rPr lang="en-US" dirty="0" smtClean="0"/>
              <a:t>Summary</a:t>
            </a:r>
            <a:endParaRPr lang="en-US" dirty="0" smtClean="0">
              <a:solidFill>
                <a:srgbClr val="646464"/>
              </a:solidFill>
            </a:endParaRPr>
          </a:p>
          <a:p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sz="2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1508-0961-48DF-866D-C1689BF763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686704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Background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46464"/>
                </a:solidFill>
              </a:rPr>
              <a:t>Content Delivery Network</a:t>
            </a:r>
          </a:p>
          <a:p>
            <a:pPr lvl="1"/>
            <a:r>
              <a:rPr lang="en-US" dirty="0" smtClean="0"/>
              <a:t>RTMP/E for Flash</a:t>
            </a:r>
          </a:p>
          <a:p>
            <a:pPr lvl="1"/>
            <a:r>
              <a:rPr lang="en-US" dirty="0" smtClean="0">
                <a:solidFill>
                  <a:srgbClr val="646464"/>
                </a:solidFill>
              </a:rPr>
              <a:t>Chunked HTTP – HLS/HDS</a:t>
            </a:r>
          </a:p>
          <a:p>
            <a:pPr lvl="1"/>
            <a:r>
              <a:rPr lang="en-US" dirty="0" smtClean="0"/>
              <a:t>Small object delivery</a:t>
            </a:r>
            <a:endParaRPr lang="en-US" dirty="0" smtClean="0">
              <a:solidFill>
                <a:srgbClr val="646464"/>
              </a:solidFill>
            </a:endParaRPr>
          </a:p>
          <a:p>
            <a:r>
              <a:rPr lang="en-US" dirty="0" smtClean="0"/>
              <a:t>Digital Presence Management</a:t>
            </a:r>
          </a:p>
          <a:p>
            <a:pPr lvl="1"/>
            <a:r>
              <a:rPr lang="en-US" dirty="0" smtClean="0"/>
              <a:t>Limelight Video Portal</a:t>
            </a:r>
          </a:p>
          <a:p>
            <a:pPr lvl="1"/>
            <a:r>
              <a:rPr lang="en-US" dirty="0" smtClean="0"/>
              <a:t>Web Content Management</a:t>
            </a:r>
          </a:p>
          <a:p>
            <a:r>
              <a:rPr lang="en-US" dirty="0" smtClean="0"/>
              <a:t>Agile Storage</a:t>
            </a:r>
          </a:p>
          <a:p>
            <a:r>
              <a:rPr lang="en-US" dirty="0" smtClean="0"/>
              <a:t>Olympics, Euro’s, Queens Jubilee, Wimbledon (and that’s just the UK) </a:t>
            </a:r>
          </a:p>
          <a:p>
            <a:endParaRPr lang="en-US" dirty="0" smtClean="0">
              <a:solidFill>
                <a:srgbClr val="646464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646464"/>
              </a:solidFill>
            </a:endParaRPr>
          </a:p>
          <a:p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… or what did we do during the summer?</a:t>
            </a:r>
            <a:endParaRPr lang="en-US" sz="2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1508-0961-48DF-866D-C1689BF763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686704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Stats	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46464"/>
                </a:solidFill>
              </a:rPr>
              <a:t>21% of all streams view on mobile devices</a:t>
            </a:r>
          </a:p>
          <a:p>
            <a:pPr lvl="1"/>
            <a:r>
              <a:rPr lang="en-US" dirty="0" smtClean="0"/>
              <a:t>But only 45% of those on “mobile networks”</a:t>
            </a:r>
            <a:endParaRPr lang="en-US" dirty="0" smtClean="0">
              <a:solidFill>
                <a:srgbClr val="646464"/>
              </a:solidFill>
            </a:endParaRPr>
          </a:p>
          <a:p>
            <a:r>
              <a:rPr lang="en-US" dirty="0" smtClean="0"/>
              <a:t>Peaks very country specific</a:t>
            </a:r>
          </a:p>
          <a:p>
            <a:pPr lvl="1"/>
            <a:r>
              <a:rPr lang="en-US" dirty="0" smtClean="0"/>
              <a:t>Brazil – beach volleyball</a:t>
            </a:r>
          </a:p>
          <a:p>
            <a:pPr lvl="1"/>
            <a:r>
              <a:rPr lang="en-US" dirty="0" smtClean="0"/>
              <a:t>UK – Bradley </a:t>
            </a:r>
            <a:r>
              <a:rPr lang="en-US" dirty="0" err="1" smtClean="0"/>
              <a:t>Wiggens</a:t>
            </a:r>
            <a:endParaRPr lang="en-US" dirty="0" smtClean="0"/>
          </a:p>
          <a:p>
            <a:pPr lvl="1"/>
            <a:r>
              <a:rPr lang="en-US" dirty="0" smtClean="0"/>
              <a:t>France – Judo</a:t>
            </a:r>
          </a:p>
          <a:p>
            <a:r>
              <a:rPr lang="en-US" dirty="0" err="1" smtClean="0"/>
              <a:t>AsiaPac</a:t>
            </a:r>
            <a:r>
              <a:rPr lang="en-US" dirty="0" smtClean="0"/>
              <a:t> weren’t really engaged online</a:t>
            </a:r>
          </a:p>
          <a:p>
            <a:endParaRPr lang="en-US" dirty="0" smtClean="0">
              <a:solidFill>
                <a:srgbClr val="646464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646464"/>
              </a:solidFill>
            </a:endParaRPr>
          </a:p>
          <a:p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200" dirty="0" smtClean="0"/>
              <a:t>(we all like numbers don’t we)</a:t>
            </a:r>
            <a:endParaRPr lang="en-US" sz="2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1508-0961-48DF-866D-C1689BF763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686704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/>
            </a:r>
            <a:br>
              <a:rPr lang="en-US" dirty="0" smtClean="0">
                <a:hlinkClick r:id="rId2"/>
              </a:rPr>
            </a:br>
            <a:r>
              <a:rPr lang="en-US" dirty="0" smtClean="0">
                <a:hlinkClick r:id="rId2"/>
              </a:rPr>
              <a:t/>
            </a:r>
            <a:br>
              <a:rPr lang="en-US" dirty="0" smtClean="0">
                <a:hlinkClick r:id="rId2"/>
              </a:rPr>
            </a:br>
            <a:r>
              <a:rPr lang="en-US" dirty="0" smtClean="0">
                <a:hlinkClick r:id="rId2"/>
              </a:rPr>
              <a:t/>
            </a:r>
            <a:br>
              <a:rPr lang="en-US" dirty="0" smtClean="0">
                <a:hlinkClick r:id="rId2"/>
              </a:rPr>
            </a:br>
            <a:r>
              <a:rPr lang="en-US" dirty="0" smtClean="0">
                <a:hlinkClick r:id="rId2"/>
              </a:rPr>
              <a:t/>
            </a:r>
            <a:br>
              <a:rPr lang="en-US" dirty="0" smtClean="0">
                <a:hlinkClick r:id="rId2"/>
              </a:rPr>
            </a:br>
            <a:r>
              <a:rPr lang="en-US" dirty="0" smtClean="0">
                <a:hlinkClick r:id="rId2"/>
              </a:rPr>
              <a:t/>
            </a:r>
            <a:br>
              <a:rPr lang="en-US" dirty="0" smtClean="0">
                <a:hlinkClick r:id="rId2"/>
              </a:rPr>
            </a:br>
            <a:endParaRPr lang="en-US" dirty="0" smtClean="0">
              <a:hlinkClick r:id="rId2"/>
            </a:endParaRPr>
          </a:p>
          <a:p>
            <a:pPr>
              <a:buNone/>
            </a:pPr>
            <a:endParaRPr lang="en-US" sz="1000" dirty="0" smtClean="0">
              <a:hlinkClick r:id="rId2"/>
            </a:endParaRPr>
          </a:p>
          <a:p>
            <a:pPr>
              <a:buNone/>
            </a:pPr>
            <a:endParaRPr lang="en-US" sz="1000" dirty="0" smtClean="0">
              <a:hlinkClick r:id="rId2"/>
            </a:endParaRPr>
          </a:p>
          <a:p>
            <a:pPr>
              <a:buNone/>
            </a:pPr>
            <a:endParaRPr lang="en-US" sz="1000" dirty="0" smtClean="0">
              <a:hlinkClick r:id="rId2"/>
            </a:endParaRPr>
          </a:p>
          <a:p>
            <a:pPr>
              <a:buNone/>
            </a:pPr>
            <a:endParaRPr lang="en-US" sz="1000" dirty="0" smtClean="0">
              <a:hlinkClick r:id="rId2"/>
            </a:endParaRPr>
          </a:p>
          <a:p>
            <a:pPr>
              <a:buNone/>
            </a:pPr>
            <a:endParaRPr lang="en-US" sz="1000" dirty="0" smtClean="0">
              <a:hlinkClick r:id="rId2"/>
            </a:endParaRPr>
          </a:p>
          <a:p>
            <a:pPr>
              <a:buNone/>
            </a:pPr>
            <a:endParaRPr lang="en-US" sz="1000" dirty="0" smtClean="0">
              <a:hlinkClick r:id="rId2"/>
            </a:endParaRPr>
          </a:p>
          <a:p>
            <a:pPr>
              <a:buNone/>
            </a:pPr>
            <a:endParaRPr lang="en-US" sz="1000" dirty="0" smtClean="0">
              <a:hlinkClick r:id="rId2"/>
            </a:endParaRPr>
          </a:p>
          <a:p>
            <a:pPr>
              <a:buNone/>
            </a:pPr>
            <a:r>
              <a:rPr lang="en-US" sz="1000" dirty="0" smtClean="0">
                <a:hlinkClick r:id="rId2"/>
              </a:rPr>
              <a:t>http</a:t>
            </a:r>
            <a:r>
              <a:rPr lang="en-US" sz="1000" dirty="0" smtClean="0">
                <a:hlinkClick r:id="rId2"/>
              </a:rPr>
              <a:t>://www.bbc.co.uk/blogs/bbcinternet/2012/08/</a:t>
            </a:r>
            <a:r>
              <a:rPr lang="en-US" sz="1000" dirty="0" smtClean="0">
                <a:hlinkClick r:id="rId2"/>
              </a:rPr>
              <a:t>digital_olympics_reach_stream_stats.html</a:t>
            </a:r>
            <a:endParaRPr lang="en-US" sz="1000" dirty="0" smtClean="0"/>
          </a:p>
          <a:p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sz="2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1508-0961-48DF-866D-C1689BF763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185" y="1553457"/>
            <a:ext cx="5533720" cy="37201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510" y="758408"/>
            <a:ext cx="6921602" cy="465317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686704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Incidents	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646464"/>
                </a:solidFill>
              </a:rPr>
              <a:t>DISCLAIMER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646464"/>
                </a:solidFill>
              </a:rPr>
              <a:t>The following represent a series of networks around the world that made their own decisions for commercial or technical reasons and the impact of those decisions. The names have </a:t>
            </a:r>
            <a:r>
              <a:rPr lang="en-US" dirty="0" smtClean="0"/>
              <a:t>be changed to protect the guilty.</a:t>
            </a:r>
            <a:r>
              <a:rPr lang="en-US" dirty="0" smtClean="0">
                <a:solidFill>
                  <a:srgbClr val="646464"/>
                </a:solidFill>
              </a:rPr>
              <a:t> </a:t>
            </a:r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… because nothing ever goes to plan</a:t>
            </a:r>
            <a:endParaRPr lang="en-US" sz="2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1508-0961-48DF-866D-C1689BF763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686704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Incidents	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1650" y="1825156"/>
            <a:ext cx="8244968" cy="4297946"/>
          </a:xfrm>
        </p:spPr>
        <p:txBody>
          <a:bodyPr/>
          <a:lstStyle/>
          <a:p>
            <a:r>
              <a:rPr lang="en-US" dirty="0" smtClean="0">
                <a:solidFill>
                  <a:srgbClr val="646464"/>
                </a:solidFill>
              </a:rPr>
              <a:t>Not enough capacity</a:t>
            </a:r>
          </a:p>
          <a:p>
            <a:pPr lvl="1"/>
            <a:r>
              <a:rPr lang="en-US" dirty="0" smtClean="0"/>
              <a:t>Network 1 upgraded one of their transit links but not their backup</a:t>
            </a:r>
            <a:endParaRPr lang="en-US" dirty="0" smtClean="0">
              <a:solidFill>
                <a:srgbClr val="646464"/>
              </a:solidFill>
            </a:endParaRPr>
          </a:p>
          <a:p>
            <a:r>
              <a:rPr lang="en-US" dirty="0" smtClean="0"/>
              <a:t>Traffic Shaping</a:t>
            </a:r>
          </a:p>
          <a:p>
            <a:pPr lvl="1"/>
            <a:r>
              <a:rPr lang="en-US" dirty="0" smtClean="0"/>
              <a:t>Network 2 decided to limit impact by shaping to 900kbps</a:t>
            </a:r>
          </a:p>
          <a:p>
            <a:pPr lvl="1"/>
            <a:r>
              <a:rPr lang="en-US" dirty="0" smtClean="0"/>
              <a:t>Network 3 had variable shaping for peak, but configured it to go to 120kbps</a:t>
            </a:r>
          </a:p>
          <a:p>
            <a:r>
              <a:rPr lang="en-US" dirty="0" smtClean="0">
                <a:solidFill>
                  <a:srgbClr val="646464"/>
                </a:solidFill>
              </a:rPr>
              <a:t>Cutting it fine</a:t>
            </a:r>
          </a:p>
          <a:p>
            <a:pPr lvl="1"/>
            <a:r>
              <a:rPr lang="en-US" dirty="0" smtClean="0"/>
              <a:t>Network 4 were adding additional capacity on the day of the opening ceremony</a:t>
            </a:r>
          </a:p>
          <a:p>
            <a:r>
              <a:rPr lang="en-US" dirty="0" err="1" smtClean="0">
                <a:solidFill>
                  <a:srgbClr val="646464"/>
                </a:solidFill>
              </a:rPr>
              <a:t>VPNs</a:t>
            </a:r>
            <a:endParaRPr lang="en-US" dirty="0" smtClean="0">
              <a:solidFill>
                <a:srgbClr val="646464"/>
              </a:solidFill>
            </a:endParaRPr>
          </a:p>
          <a:p>
            <a:pPr lvl="1"/>
            <a:r>
              <a:rPr lang="en-US" dirty="0" smtClean="0"/>
              <a:t>A lot of traffic seen to be going to companies that host VPN Servers in the UK</a:t>
            </a:r>
            <a:endParaRPr lang="en-US" dirty="0" smtClean="0">
              <a:solidFill>
                <a:srgbClr val="646464"/>
              </a:solidFill>
            </a:endParaRPr>
          </a:p>
          <a:p>
            <a:endParaRPr lang="en-US" dirty="0" smtClean="0">
              <a:solidFill>
                <a:srgbClr val="646464"/>
              </a:solidFill>
            </a:endParaRPr>
          </a:p>
          <a:p>
            <a:endParaRPr lang="en-US" dirty="0" smtClean="0">
              <a:solidFill>
                <a:srgbClr val="646464"/>
              </a:solidFill>
            </a:endParaRPr>
          </a:p>
          <a:p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… because nothing ever goes to plan</a:t>
            </a:r>
            <a:endParaRPr lang="en-US" sz="2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1508-0961-48DF-866D-C1689BF763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686704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Summary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Mobile devices are becoming more prevalent (even if they are using them on </a:t>
            </a:r>
            <a:r>
              <a:rPr lang="en-US" dirty="0" err="1" smtClean="0"/>
              <a:t>WiFi</a:t>
            </a:r>
            <a:r>
              <a:rPr lang="en-US" dirty="0" smtClean="0"/>
              <a:t> networks)</a:t>
            </a:r>
          </a:p>
          <a:p>
            <a:r>
              <a:rPr lang="en-US" dirty="0" smtClean="0"/>
              <a:t>Traffic wasn’t quite as high as predicted, but was still much larger than previous events</a:t>
            </a:r>
          </a:p>
          <a:p>
            <a:r>
              <a:rPr lang="en-US" dirty="0" smtClean="0">
                <a:solidFill>
                  <a:srgbClr val="646464"/>
                </a:solidFill>
              </a:rPr>
              <a:t>Stuff happens</a:t>
            </a:r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sz="2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1508-0961-48DF-866D-C1689BF763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686704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Thank You</a:t>
            </a:r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98240" y="6548250"/>
            <a:ext cx="50292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100" dirty="0" smtClean="0">
                <a:solidFill>
                  <a:schemeClr val="accent4">
                    <a:lumMod val="75000"/>
                  </a:schemeClr>
                </a:solidFill>
                <a:sym typeface="Verdana" pitchFamily="34" charset="0"/>
              </a:rPr>
              <a:t>TM and ©</a:t>
            </a:r>
            <a:r>
              <a:rPr lang="en-US" sz="1100" dirty="0" smtClean="0">
                <a:solidFill>
                  <a:schemeClr val="accent4">
                    <a:lumMod val="75000"/>
                  </a:schemeClr>
                </a:solidFill>
                <a:sym typeface="Verdana" pitchFamily="34" charset="0"/>
              </a:rPr>
              <a:t> 2012 Limelight </a:t>
            </a:r>
            <a:r>
              <a:rPr lang="en-US" sz="1100" dirty="0" smtClean="0">
                <a:solidFill>
                  <a:schemeClr val="accent4">
                    <a:lumMod val="75000"/>
                  </a:schemeClr>
                </a:solidFill>
                <a:sym typeface="Verdana" pitchFamily="34" charset="0"/>
              </a:rPr>
              <a:t>Networks. All rights reserved.</a:t>
            </a: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9371567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LNW_Template">
  <a:themeElements>
    <a:clrScheme name="Limelight 2011 B">
      <a:dk1>
        <a:srgbClr val="868686"/>
      </a:dk1>
      <a:lt1>
        <a:srgbClr val="FFFFFF"/>
      </a:lt1>
      <a:dk2>
        <a:srgbClr val="868686"/>
      </a:dk2>
      <a:lt2>
        <a:srgbClr val="FFFFFF"/>
      </a:lt2>
      <a:accent1>
        <a:srgbClr val="C9DA2A"/>
      </a:accent1>
      <a:accent2>
        <a:srgbClr val="1B4081"/>
      </a:accent2>
      <a:accent3>
        <a:srgbClr val="FCE000"/>
      </a:accent3>
      <a:accent4>
        <a:srgbClr val="76B900"/>
      </a:accent4>
      <a:accent5>
        <a:srgbClr val="E76E00"/>
      </a:accent5>
      <a:accent6>
        <a:srgbClr val="5EB4E0"/>
      </a:accent6>
      <a:hlink>
        <a:srgbClr val="007229"/>
      </a:hlink>
      <a:folHlink>
        <a:srgbClr val="F15D25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LLNW_Template</Template>
  <TotalTime>32</TotalTime>
  <Words>327</Words>
  <Application>Microsoft Macintosh PowerPoint</Application>
  <PresentationFormat>On-screen Show (4:3)</PresentationFormat>
  <Paragraphs>71</Paragraphs>
  <Slides>9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LLNW_Template</vt:lpstr>
      <vt:lpstr>Minor Sporting Event</vt:lpstr>
      <vt:lpstr>Agenda </vt:lpstr>
      <vt:lpstr>Background</vt:lpstr>
      <vt:lpstr>Stats </vt:lpstr>
      <vt:lpstr> </vt:lpstr>
      <vt:lpstr>Incidents </vt:lpstr>
      <vt:lpstr>Incidents </vt:lpstr>
      <vt:lpstr>Summary</vt:lpstr>
      <vt:lpstr>Thank You</vt:lpstr>
    </vt:vector>
  </TitlesOfParts>
  <Company>Limelight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Template</dc:title>
  <dc:creator>aflores</dc:creator>
  <cp:lastModifiedBy>James Blessing</cp:lastModifiedBy>
  <cp:revision>4</cp:revision>
  <dcterms:created xsi:type="dcterms:W3CDTF">2012-10-09T06:52:33Z</dcterms:created>
  <dcterms:modified xsi:type="dcterms:W3CDTF">2012-10-09T07:24:58Z</dcterms:modified>
</cp:coreProperties>
</file>