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86" r:id="rId4"/>
    <p:sldId id="259" r:id="rId5"/>
    <p:sldId id="260" r:id="rId6"/>
    <p:sldId id="287" r:id="rId7"/>
    <p:sldId id="288" r:id="rId8"/>
    <p:sldId id="289" r:id="rId9"/>
    <p:sldId id="290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Euro-ix:TRAFFIC:TRAFFIC%20STATS%202012:Traffic%20History_dec%20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bijalsanghani:Desktop:Euro-IX%20report%20Bijal%20Working%20Mai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bijalsanghani:Desktop:Euro-IX%20report%20Bijal%20Working%20Mai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bijalsanghani:Desktop:Euro-IX%20report%20Bijal%20Working%20Mai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Euro-IX Membership Traffic (Gbps)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12 Months over the Public Peering LAN</a:t>
            </a:r>
          </a:p>
        </c:rich>
      </c:tx>
      <c:layout/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cat>
            <c:numRef>
              <c:f>'The sheet'!$DX$232:$EI$232</c:f>
              <c:numCache>
                <c:formatCode>mmm\-yy</c:formatCode>
                <c:ptCount val="12"/>
                <c:pt idx="0">
                  <c:v>39447.0</c:v>
                </c:pt>
                <c:pt idx="1">
                  <c:v>39478.0</c:v>
                </c:pt>
                <c:pt idx="2">
                  <c:v>39507.0</c:v>
                </c:pt>
                <c:pt idx="3">
                  <c:v>39538.0</c:v>
                </c:pt>
                <c:pt idx="4">
                  <c:v>39568.0</c:v>
                </c:pt>
                <c:pt idx="5">
                  <c:v>39599.0</c:v>
                </c:pt>
                <c:pt idx="6">
                  <c:v>39629.0</c:v>
                </c:pt>
                <c:pt idx="7">
                  <c:v>39660.0</c:v>
                </c:pt>
                <c:pt idx="8">
                  <c:v>39691.0</c:v>
                </c:pt>
                <c:pt idx="9">
                  <c:v>39721.0</c:v>
                </c:pt>
                <c:pt idx="10">
                  <c:v>39752.0</c:v>
                </c:pt>
                <c:pt idx="11">
                  <c:v>39782.0</c:v>
                </c:pt>
              </c:numCache>
            </c:numRef>
          </c:cat>
          <c:val>
            <c:numRef>
              <c:f>'The sheet'!$DX$233:$EI$233</c:f>
              <c:numCache>
                <c:formatCode>General</c:formatCode>
                <c:ptCount val="12"/>
                <c:pt idx="0">
                  <c:v>7643.225</c:v>
                </c:pt>
                <c:pt idx="1">
                  <c:v>7780.39</c:v>
                </c:pt>
                <c:pt idx="2">
                  <c:v>7631.73</c:v>
                </c:pt>
                <c:pt idx="3">
                  <c:v>7449.335</c:v>
                </c:pt>
                <c:pt idx="4">
                  <c:v>7585.73</c:v>
                </c:pt>
                <c:pt idx="5">
                  <c:v>7732.631</c:v>
                </c:pt>
                <c:pt idx="6">
                  <c:v>7597.912</c:v>
                </c:pt>
                <c:pt idx="7">
                  <c:v>7885.98</c:v>
                </c:pt>
                <c:pt idx="8">
                  <c:v>8586.436</c:v>
                </c:pt>
                <c:pt idx="9">
                  <c:v>9277.94</c:v>
                </c:pt>
                <c:pt idx="10">
                  <c:v>9686.84</c:v>
                </c:pt>
                <c:pt idx="11">
                  <c:v>9197.309999999999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165880"/>
        <c:axId val="2099168952"/>
      </c:areaChart>
      <c:dateAx>
        <c:axId val="2099165880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nextTo"/>
        <c:crossAx val="2099168952"/>
        <c:crossesAt val="6000.0"/>
        <c:auto val="1"/>
        <c:lblOffset val="100"/>
        <c:baseTimeUnit val="months"/>
      </c:dateAx>
      <c:valAx>
        <c:axId val="2099168952"/>
        <c:scaling>
          <c:orientation val="minMax"/>
          <c:max val="10000.0"/>
          <c:min val="6000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99165880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 Section 4'!$D$123</c:f>
              <c:strCache>
                <c:ptCount val="1"/>
                <c:pt idx="0">
                  <c:v>Market share [%]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>
                <c:manualLayout>
                  <c:x val="0.0614920166229222"/>
                  <c:y val="0.088251440271401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Brocade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1085083114611"/>
                  <c:y val="-0.15685212730372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Cisco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0918591426071741"/>
                  <c:y val="-0.055859697536076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Extreme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0047334864391951"/>
                  <c:y val="-0.012816672632487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Force10
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521640419947506"/>
                  <c:y val="-0.0091553143738904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Juniper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0351651356080489"/>
                  <c:y val="-0.029958370011228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HP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0313589238845144"/>
                  <c:y val="-0.029958370011228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Arista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06193788276465"/>
                  <c:y val="-0.00017545696091914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Dell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 Section 4'!$B$124:$B$131</c:f>
              <c:strCache>
                <c:ptCount val="8"/>
                <c:pt idx="0">
                  <c:v>Brocade</c:v>
                </c:pt>
                <c:pt idx="1">
                  <c:v>Cisco</c:v>
                </c:pt>
                <c:pt idx="2">
                  <c:v>Extreme</c:v>
                </c:pt>
                <c:pt idx="3">
                  <c:v>Force10</c:v>
                </c:pt>
                <c:pt idx="4">
                  <c:v>Juniper</c:v>
                </c:pt>
                <c:pt idx="5">
                  <c:v>HP</c:v>
                </c:pt>
                <c:pt idx="6">
                  <c:v>Arista</c:v>
                </c:pt>
                <c:pt idx="7">
                  <c:v>Dell</c:v>
                </c:pt>
              </c:strCache>
            </c:strRef>
          </c:cat>
          <c:val>
            <c:numRef>
              <c:f>' Section 4'!$D$124:$D$131</c:f>
              <c:numCache>
                <c:formatCode>0%</c:formatCode>
                <c:ptCount val="8"/>
                <c:pt idx="0">
                  <c:v>0.402061855670103</c:v>
                </c:pt>
                <c:pt idx="1">
                  <c:v>0.309278350515464</c:v>
                </c:pt>
                <c:pt idx="2">
                  <c:v>0.123711340206186</c:v>
                </c:pt>
                <c:pt idx="3">
                  <c:v>0.0902061855670103</c:v>
                </c:pt>
                <c:pt idx="4">
                  <c:v>0.0541237113402062</c:v>
                </c:pt>
                <c:pt idx="5">
                  <c:v>0.0103092783505155</c:v>
                </c:pt>
                <c:pt idx="6">
                  <c:v>0.00515463917525773</c:v>
                </c:pt>
                <c:pt idx="7">
                  <c:v>0.00515463917525773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0394840412454554"/>
                  <c:y val="0.0187046594186684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Cisco IOS
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"/>
                  <c:y val="-0.25815174198280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/>
                      <a:t>Debian/Linux
35%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527140498027907"/>
                  <c:y val="0.016734700825741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Fedora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098380628175515"/>
                  <c:y val="-0.066188967944743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FreeBSD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00490957715546961"/>
                  <c:y val="-0.147386538691484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Gentoo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007517085879295"/>
                  <c:y val="-0.050061354826972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/>
                      <a:t>OpenBSD</a:t>
                    </a:r>
                    <a:r>
                      <a:rPr lang="en-US" sz="1400" dirty="0"/>
                      <a:t>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/>
                      <a:t>Ubuntu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 Section 4'!$B$42:$B$48</c:f>
              <c:strCache>
                <c:ptCount val="7"/>
                <c:pt idx="0">
                  <c:v>Cisco IOS</c:v>
                </c:pt>
                <c:pt idx="1">
                  <c:v>Debian/Linux</c:v>
                </c:pt>
                <c:pt idx="2">
                  <c:v>Fedora</c:v>
                </c:pt>
                <c:pt idx="3">
                  <c:v>FreeBSD</c:v>
                </c:pt>
                <c:pt idx="4">
                  <c:v>Gentoo</c:v>
                </c:pt>
                <c:pt idx="5">
                  <c:v>OpenBSD</c:v>
                </c:pt>
                <c:pt idx="6">
                  <c:v>Ubuntu</c:v>
                </c:pt>
              </c:strCache>
            </c:strRef>
          </c:cat>
          <c:val>
            <c:numRef>
              <c:f>' Section 4'!$C$42:$C$48</c:f>
              <c:numCache>
                <c:formatCode>General</c:formatCode>
                <c:ptCount val="7"/>
                <c:pt idx="0">
                  <c:v>9.0</c:v>
                </c:pt>
                <c:pt idx="1">
                  <c:v>23.0</c:v>
                </c:pt>
                <c:pt idx="2">
                  <c:v>1.0</c:v>
                </c:pt>
                <c:pt idx="3">
                  <c:v>13.0</c:v>
                </c:pt>
                <c:pt idx="4">
                  <c:v>4.0</c:v>
                </c:pt>
                <c:pt idx="5">
                  <c:v>15.0</c:v>
                </c:pt>
                <c:pt idx="6">
                  <c:v>1.0</c:v>
                </c:pt>
              </c:numCache>
            </c:numRef>
          </c:val>
        </c:ser>
        <c:ser>
          <c:idx val="1"/>
          <c:order val="1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 Section 4'!$B$42:$B$48</c:f>
              <c:strCache>
                <c:ptCount val="7"/>
                <c:pt idx="0">
                  <c:v>Cisco IOS</c:v>
                </c:pt>
                <c:pt idx="1">
                  <c:v>Debian/Linux</c:v>
                </c:pt>
                <c:pt idx="2">
                  <c:v>Fedora</c:v>
                </c:pt>
                <c:pt idx="3">
                  <c:v>FreeBSD</c:v>
                </c:pt>
                <c:pt idx="4">
                  <c:v>Gentoo</c:v>
                </c:pt>
                <c:pt idx="5">
                  <c:v>OpenBSD</c:v>
                </c:pt>
                <c:pt idx="6">
                  <c:v>Ubuntu</c:v>
                </c:pt>
              </c:strCache>
            </c:strRef>
          </c:cat>
          <c:val>
            <c:numRef>
              <c:f>' Section 4'!$D$42:$D$48</c:f>
              <c:numCache>
                <c:formatCode>0%</c:formatCode>
                <c:ptCount val="7"/>
                <c:pt idx="0">
                  <c:v>0.2</c:v>
                </c:pt>
                <c:pt idx="1">
                  <c:v>0.52</c:v>
                </c:pt>
                <c:pt idx="2">
                  <c:v>0.02</c:v>
                </c:pt>
                <c:pt idx="3">
                  <c:v>0.3</c:v>
                </c:pt>
                <c:pt idx="4">
                  <c:v>0.09</c:v>
                </c:pt>
                <c:pt idx="5">
                  <c:v>0.34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0.0467948192624553"/>
                  <c:y val="-0.088894717180456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BIRD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9212966563646"/>
                  <c:y val="-0.01641862289723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Cisco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304602959929303"/>
                  <c:y val="-0.0323619393479674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/>
                      <a:t>OpenBGPD
22%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dirty="0"/>
                      <a:t>Other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000667936291522709"/>
                  <c:y val="-0.050831745587341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/>
                      <a:t>Quagga
22%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 Section 4'!$B$16:$B$20</c:f>
              <c:strCache>
                <c:ptCount val="5"/>
                <c:pt idx="0">
                  <c:v>BIRD</c:v>
                </c:pt>
                <c:pt idx="1">
                  <c:v>Cisco</c:v>
                </c:pt>
                <c:pt idx="2">
                  <c:v>OpenBGPD</c:v>
                </c:pt>
                <c:pt idx="3">
                  <c:v>Other</c:v>
                </c:pt>
                <c:pt idx="4">
                  <c:v>Quagga</c:v>
                </c:pt>
              </c:strCache>
            </c:strRef>
          </c:cat>
          <c:val>
            <c:numRef>
              <c:f>' Section 4'!$C$16:$C$20</c:f>
              <c:numCache>
                <c:formatCode>General</c:formatCode>
                <c:ptCount val="5"/>
                <c:pt idx="0">
                  <c:v>15.0</c:v>
                </c:pt>
                <c:pt idx="1">
                  <c:v>5.0</c:v>
                </c:pt>
                <c:pt idx="2">
                  <c:v>8.0</c:v>
                </c:pt>
                <c:pt idx="3">
                  <c:v>1.0</c:v>
                </c:pt>
                <c:pt idx="4">
                  <c:v>8.0</c:v>
                </c:pt>
              </c:numCache>
            </c:numRef>
          </c:val>
        </c:ser>
        <c:ser>
          <c:idx val="1"/>
          <c:order val="1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 Section 4'!$B$16:$B$20</c:f>
              <c:strCache>
                <c:ptCount val="5"/>
                <c:pt idx="0">
                  <c:v>BIRD</c:v>
                </c:pt>
                <c:pt idx="1">
                  <c:v>Cisco</c:v>
                </c:pt>
                <c:pt idx="2">
                  <c:v>OpenBGPD</c:v>
                </c:pt>
                <c:pt idx="3">
                  <c:v>Other</c:v>
                </c:pt>
                <c:pt idx="4">
                  <c:v>Quagga</c:v>
                </c:pt>
              </c:strCache>
            </c:strRef>
          </c:cat>
          <c:val>
            <c:numRef>
              <c:f>' Section 4'!$D$16:$D$20</c:f>
              <c:numCache>
                <c:formatCode>0%</c:formatCode>
                <c:ptCount val="5"/>
                <c:pt idx="0">
                  <c:v>0.41</c:v>
                </c:pt>
                <c:pt idx="1">
                  <c:v>0.14</c:v>
                </c:pt>
                <c:pt idx="2">
                  <c:v>0.22</c:v>
                </c:pt>
                <c:pt idx="3">
                  <c:v>0.03</c:v>
                </c:pt>
                <c:pt idx="4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2997-10F5-8B47-9EB2-76B5EF290056}" type="datetimeFigureOut">
              <a:rPr lang="en-US" smtClean="0"/>
              <a:t>17/01/2013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37FB8-BBF7-7843-B889-A51ACE87BA8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ijal@euro-ix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Euro-IX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UKNOF 24 – 17</a:t>
            </a:r>
            <a:r>
              <a:rPr lang="en-US" baseline="30000" dirty="0" smtClean="0"/>
              <a:t>th</a:t>
            </a:r>
            <a:r>
              <a:rPr lang="en-US" dirty="0" smtClean="0"/>
              <a:t> Jan 2013</a:t>
            </a:r>
          </a:p>
          <a:p>
            <a:r>
              <a:rPr lang="en-US" dirty="0" smtClean="0"/>
              <a:t>Bijal Sanghani</a:t>
            </a:r>
          </a:p>
          <a:p>
            <a:r>
              <a:rPr lang="en-US" dirty="0" smtClean="0">
                <a:hlinkClick r:id="rId2"/>
              </a:rPr>
              <a:t>bijal@euro-ix.net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 err="1" smtClean="0"/>
              <a:t>euroix</a:t>
            </a:r>
            <a:r>
              <a:rPr lang="en-US" dirty="0" smtClean="0"/>
              <a:t> #</a:t>
            </a:r>
            <a:r>
              <a:rPr lang="en-US" dirty="0" err="1" smtClean="0"/>
              <a:t>bijalsanghani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7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Questions? </a:t>
            </a:r>
            <a:r>
              <a:rPr lang="en-US" sz="4800" smtClean="0"/>
              <a:t>And Thank </a:t>
            </a:r>
            <a:r>
              <a:rPr lang="en-US" sz="4800" dirty="0" smtClean="0"/>
              <a:t>You!!</a:t>
            </a:r>
            <a:endParaRPr lang="en-US" sz="4800" dirty="0"/>
          </a:p>
          <a:p>
            <a:pPr marL="0" indent="0" algn="ctr">
              <a:buNone/>
            </a:pPr>
            <a:r>
              <a:rPr lang="en-US" dirty="0" smtClean="0"/>
              <a:t>#</a:t>
            </a:r>
            <a:r>
              <a:rPr lang="en-US" dirty="0" err="1" smtClean="0"/>
              <a:t>euroix</a:t>
            </a:r>
            <a:r>
              <a:rPr lang="en-US" dirty="0" smtClean="0"/>
              <a:t> #</a:t>
            </a:r>
            <a:r>
              <a:rPr lang="en-US" dirty="0" err="1" smtClean="0"/>
              <a:t>bijalsanghani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2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Euro-IX Affiliates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762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72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 smtClean="0">
                <a:ea typeface="+mn-ea"/>
                <a:cs typeface="+mn-cs"/>
              </a:rPr>
              <a:t>67 </a:t>
            </a:r>
            <a:r>
              <a:rPr lang="en-US" sz="9600" dirty="0">
                <a:ea typeface="+mn-ea"/>
                <a:cs typeface="+mn-cs"/>
              </a:rPr>
              <a:t>affiliated IXPs </a:t>
            </a:r>
            <a:r>
              <a:rPr lang="en-US" sz="9600" dirty="0" smtClean="0">
                <a:ea typeface="+mn-ea"/>
                <a:cs typeface="+mn-cs"/>
              </a:rPr>
              <a:t>:</a:t>
            </a:r>
            <a:endParaRPr lang="en-US" sz="9600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7200" dirty="0">
                <a:ea typeface="+mn-ea"/>
              </a:rPr>
              <a:t>51 IXPs in Europe (30 Countries</a:t>
            </a:r>
            <a:r>
              <a:rPr lang="en-US" sz="7200" dirty="0" smtClean="0">
                <a:ea typeface="+mn-ea"/>
              </a:rPr>
              <a:t>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 smtClean="0">
                <a:ea typeface="+mn-ea"/>
              </a:rPr>
              <a:t>Operating over 70 Internet exchanges</a:t>
            </a:r>
            <a:endParaRPr lang="en-US" sz="72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7200" dirty="0" smtClean="0">
                <a:ea typeface="+mn-ea"/>
              </a:rPr>
              <a:t>16 </a:t>
            </a:r>
            <a:r>
              <a:rPr lang="en-US" sz="7200" dirty="0">
                <a:ea typeface="+mn-ea"/>
              </a:rPr>
              <a:t>IXPs from the rest of the </a:t>
            </a:r>
            <a:r>
              <a:rPr lang="en-US" sz="7200" dirty="0" smtClean="0">
                <a:ea typeface="+mn-ea"/>
              </a:rPr>
              <a:t>world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600" dirty="0" smtClean="0">
                <a:ea typeface="+mn-ea"/>
                <a:cs typeface="+mn-cs"/>
              </a:rPr>
              <a:t>10 affiliated patrons: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>
                <a:ea typeface="+mn-ea"/>
              </a:rPr>
              <a:t>ADVA Optical Networking		</a:t>
            </a:r>
            <a:r>
              <a:rPr lang="en-US" sz="6600" dirty="0" smtClean="0"/>
              <a:t>Cisco</a:t>
            </a:r>
            <a:endParaRPr lang="en-US" sz="6400" dirty="0" smtClean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 smtClean="0">
                <a:ea typeface="+mn-ea"/>
              </a:rPr>
              <a:t>Brocade			</a:t>
            </a:r>
            <a:r>
              <a:rPr lang="en-US" sz="7200" dirty="0" smtClean="0"/>
              <a:t>Force10 now DELL</a:t>
            </a:r>
            <a:endParaRPr lang="en-US" sz="7200" dirty="0" smtClean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 smtClean="0">
                <a:ea typeface="+mn-ea"/>
              </a:rPr>
              <a:t>Extreme Networks		</a:t>
            </a:r>
            <a:r>
              <a:rPr lang="en-US" sz="7200" dirty="0"/>
              <a:t>Juniper Networks</a:t>
            </a:r>
            <a:endParaRPr lang="en-US" sz="7200" dirty="0" smtClean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 smtClean="0">
                <a:ea typeface="+mn-ea"/>
              </a:rPr>
              <a:t>Interxion			</a:t>
            </a:r>
            <a:r>
              <a:rPr lang="en-US" sz="7200" dirty="0"/>
              <a:t>Telecity</a:t>
            </a:r>
            <a:endParaRPr lang="en-US" sz="7200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 smtClean="0">
                <a:ea typeface="+mn-ea"/>
              </a:rPr>
              <a:t>MRV				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7200" dirty="0" smtClean="0">
                <a:ea typeface="+mn-ea"/>
              </a:rPr>
              <a:t>Telehouse			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200" dirty="0" smtClean="0">
                <a:ea typeface="+mn-ea"/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66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What </a:t>
            </a:r>
            <a:r>
              <a:rPr lang="en-US" dirty="0" smtClean="0">
                <a:latin typeface="Calibri" charset="0"/>
              </a:rPr>
              <a:t>does </a:t>
            </a:r>
            <a:r>
              <a:rPr lang="en-US" dirty="0">
                <a:latin typeface="Calibri" charset="0"/>
              </a:rPr>
              <a:t>Euro-IX do	</a:t>
            </a:r>
            <a:endParaRPr lang="en-US" dirty="0">
              <a:latin typeface="Corbel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739900"/>
            <a:ext cx="8229600" cy="4927600"/>
          </a:xfrm>
        </p:spPr>
        <p:txBody>
          <a:bodyPr>
            <a:normAutofit fontScale="92500" lnSpcReduction="20000"/>
          </a:bodyPr>
          <a:lstStyle/>
          <a:p>
            <a:endParaRPr lang="en-US" sz="2000" dirty="0">
              <a:latin typeface="Corbel" charset="0"/>
            </a:endParaRPr>
          </a:p>
          <a:p>
            <a:r>
              <a:rPr lang="en-US" sz="2000" dirty="0">
                <a:latin typeface="Corbel" charset="0"/>
              </a:rPr>
              <a:t>2 Forums a year </a:t>
            </a:r>
          </a:p>
          <a:p>
            <a:r>
              <a:rPr lang="en-US" sz="2000" dirty="0">
                <a:latin typeface="Corbel" charset="0"/>
              </a:rPr>
              <a:t>Maintains the Website, database and tools</a:t>
            </a:r>
          </a:p>
          <a:p>
            <a:r>
              <a:rPr lang="en-US" sz="2000" dirty="0">
                <a:latin typeface="Corbel" charset="0"/>
              </a:rPr>
              <a:t>Mailing Lists</a:t>
            </a:r>
          </a:p>
          <a:p>
            <a:r>
              <a:rPr lang="en-US" sz="2000" dirty="0">
                <a:latin typeface="Corbel" charset="0"/>
              </a:rPr>
              <a:t>Working Groups and Task Forces</a:t>
            </a:r>
          </a:p>
          <a:p>
            <a:r>
              <a:rPr lang="en-US" sz="2000" dirty="0">
                <a:latin typeface="Corbel" charset="0"/>
              </a:rPr>
              <a:t>Euro-IX </a:t>
            </a:r>
            <a:r>
              <a:rPr lang="en-US" sz="2000" dirty="0" smtClean="0">
                <a:latin typeface="Corbel" charset="0"/>
              </a:rPr>
              <a:t>Board and Forum Program Committee</a:t>
            </a:r>
          </a:p>
          <a:p>
            <a:r>
              <a:rPr lang="en-US" sz="2000" dirty="0" smtClean="0">
                <a:latin typeface="Corbel" charset="0"/>
              </a:rPr>
              <a:t>Euro-IX Twinning Program</a:t>
            </a:r>
            <a:endParaRPr lang="en-US" sz="2000" dirty="0">
              <a:latin typeface="Corbel" charset="0"/>
            </a:endParaRPr>
          </a:p>
          <a:p>
            <a:r>
              <a:rPr lang="en-US" sz="2000" dirty="0" smtClean="0">
                <a:latin typeface="Corbel" charset="0"/>
              </a:rPr>
              <a:t>IX-F (APIX, LAC-IX and </a:t>
            </a:r>
            <a:r>
              <a:rPr lang="en-US" sz="2000" dirty="0" err="1" smtClean="0">
                <a:latin typeface="Corbel" charset="0"/>
              </a:rPr>
              <a:t>Af</a:t>
            </a:r>
            <a:r>
              <a:rPr lang="en-US" sz="2000" dirty="0" smtClean="0">
                <a:latin typeface="Corbel" charset="0"/>
              </a:rPr>
              <a:t>-IX)</a:t>
            </a:r>
            <a:endParaRPr lang="en-US" sz="2000" dirty="0">
              <a:latin typeface="Corbel" charset="0"/>
            </a:endParaRPr>
          </a:p>
          <a:p>
            <a:r>
              <a:rPr lang="en-US" sz="2000" dirty="0">
                <a:latin typeface="Corbel" charset="0"/>
              </a:rPr>
              <a:t>Euro-IX BMC  - Benchmarking </a:t>
            </a:r>
            <a:r>
              <a:rPr lang="en-US" sz="2000" dirty="0" smtClean="0">
                <a:latin typeface="Corbel" charset="0"/>
              </a:rPr>
              <a:t>Club</a:t>
            </a:r>
          </a:p>
          <a:p>
            <a:r>
              <a:rPr lang="en-US" sz="2000" dirty="0">
                <a:latin typeface="Corbel" charset="0"/>
              </a:rPr>
              <a:t>Annual European IXP </a:t>
            </a:r>
            <a:r>
              <a:rPr lang="en-US" sz="2000" dirty="0" smtClean="0">
                <a:latin typeface="Corbel" charset="0"/>
              </a:rPr>
              <a:t>Report</a:t>
            </a:r>
            <a:endParaRPr lang="en-US" sz="2000" dirty="0">
              <a:latin typeface="Corbel" charset="0"/>
            </a:endParaRPr>
          </a:p>
          <a:p>
            <a:r>
              <a:rPr lang="en-US" sz="2000" dirty="0">
                <a:latin typeface="Corbel" charset="0"/>
              </a:rPr>
              <a:t>Other project, e.g., Euro 2012 CL with RIPE NCC</a:t>
            </a:r>
          </a:p>
          <a:p>
            <a:endParaRPr lang="en-US" sz="2000" dirty="0">
              <a:latin typeface="Corbel" charset="0"/>
            </a:endParaRPr>
          </a:p>
          <a:p>
            <a:endParaRPr lang="en-US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49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-2111375" y="9953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400"/>
            <a:ext cx="9144000" cy="551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1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Euro-IX Membership Traffic (</a:t>
            </a:r>
            <a:r>
              <a:rPr lang="en-US" sz="4000" dirty="0" err="1" smtClean="0"/>
              <a:t>Gbps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r>
              <a:rPr lang="en-US" sz="2700" dirty="0" smtClean="0"/>
              <a:t>12 months over the Public Peering LAN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457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05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2167391"/>
          <a:ext cx="9144000" cy="4690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/>
              <a:t>Euro-IX Database</a:t>
            </a:r>
          </a:p>
          <a:p>
            <a:pPr algn="ctr" eaLnBrk="1" hangingPunct="1"/>
            <a:r>
              <a:rPr lang="en-US" sz="3200"/>
              <a:t>Market share of switch/router vendors among European IXPs [%]</a:t>
            </a:r>
          </a:p>
        </p:txBody>
      </p:sp>
    </p:spTree>
    <p:extLst>
      <p:ext uri="{BB962C8B-B14F-4D97-AF65-F5344CB8AC3E}">
        <p14:creationId xmlns:p14="http://schemas.microsoft.com/office/powerpoint/2010/main" val="254735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594513" y="1538673"/>
          <a:ext cx="7988468" cy="48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323850"/>
            <a:ext cx="9144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prstClr val="white"/>
                </a:solidFill>
                <a:latin typeface="+mn-lt"/>
                <a:ea typeface="+mn-ea"/>
                <a:cs typeface="+mn-cs"/>
              </a:rPr>
              <a:t>Route server operating systems in use [%]</a:t>
            </a:r>
          </a:p>
        </p:txBody>
      </p:sp>
    </p:spTree>
    <p:extLst>
      <p:ext uri="{BB962C8B-B14F-4D97-AF65-F5344CB8AC3E}">
        <p14:creationId xmlns:p14="http://schemas.microsoft.com/office/powerpoint/2010/main" val="291933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08640" y="1364507"/>
          <a:ext cx="7663156" cy="491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08038" y="298450"/>
            <a:ext cx="7866062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prstClr val="white"/>
                </a:solidFill>
                <a:latin typeface="+mn-lt"/>
                <a:ea typeface="+mn-ea"/>
                <a:cs typeface="+mn-cs"/>
              </a:rPr>
              <a:t>Route server daemons in Use [%]</a:t>
            </a:r>
          </a:p>
        </p:txBody>
      </p:sp>
    </p:spTree>
    <p:extLst>
      <p:ext uri="{BB962C8B-B14F-4D97-AF65-F5344CB8AC3E}">
        <p14:creationId xmlns:p14="http://schemas.microsoft.com/office/powerpoint/2010/main" val="149814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			</a:t>
            </a:r>
            <a:r>
              <a:rPr lang="en-US" sz="5400" dirty="0" smtClean="0"/>
              <a:t>Demo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4694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wilight">
    <a:dk1>
      <a:sysClr val="windowText" lastClr="000000"/>
    </a:dk1>
    <a:lt1>
      <a:sysClr val="window" lastClr="FFFFFF"/>
    </a:lt1>
    <a:dk2>
      <a:srgbClr val="24213E"/>
    </a:dk2>
    <a:lt2>
      <a:srgbClr val="E9EAF0"/>
    </a:lt2>
    <a:accent1>
      <a:srgbClr val="E8BC4A"/>
    </a:accent1>
    <a:accent2>
      <a:srgbClr val="83C1C6"/>
    </a:accent2>
    <a:accent3>
      <a:srgbClr val="E78D35"/>
    </a:accent3>
    <a:accent4>
      <a:srgbClr val="909CE1"/>
    </a:accent4>
    <a:accent5>
      <a:srgbClr val="839C41"/>
    </a:accent5>
    <a:accent6>
      <a:srgbClr val="CC5439"/>
    </a:accent6>
    <a:hlink>
      <a:srgbClr val="1C6CF1"/>
    </a:hlink>
    <a:folHlink>
      <a:srgbClr val="C649E0"/>
    </a:folHlink>
  </a:clrScheme>
  <a:fontScheme name="Twilight">
    <a:majorFont>
      <a:latin typeface="Corbel"/>
      <a:ea typeface=""/>
      <a:cs typeface=""/>
      <a:font script="Jpan" typeface="ヒラギノ角ゴ Pro W3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ヒラギノ角ゴ Pro W3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wilight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 fov="600000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300000"/>
            </a:schemeClr>
          </a:gs>
          <a:gs pos="31000">
            <a:schemeClr val="bg1">
              <a:tint val="100000"/>
              <a:satMod val="300000"/>
            </a:schemeClr>
          </a:gs>
          <a:gs pos="62000">
            <a:schemeClr val="phClr">
              <a:tint val="100000"/>
              <a:shade val="100000"/>
              <a:satMod val="100000"/>
            </a:schemeClr>
          </a:gs>
          <a:gs pos="100000">
            <a:schemeClr val="phClr">
              <a:shade val="100000"/>
              <a:hueMod val="93000"/>
              <a:satMod val="50000"/>
              <a:lumMod val="200000"/>
            </a:schemeClr>
          </a:gs>
        </a:gsLst>
        <a:lin ang="5400000" scaled="0"/>
      </a:gradFill>
      <a:gradFill rotWithShape="1">
        <a:gsLst>
          <a:gs pos="0">
            <a:schemeClr val="phClr">
              <a:tint val="100000"/>
              <a:satMod val="100000"/>
            </a:schemeClr>
          </a:gs>
          <a:gs pos="100000">
            <a:schemeClr val="phClr">
              <a:tint val="100000"/>
              <a:shade val="100000"/>
              <a:alpha val="100000"/>
              <a:hueMod val="100000"/>
              <a:satMod val="150000"/>
              <a:lumMod val="5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wilight">
    <a:dk1>
      <a:sysClr val="windowText" lastClr="000000"/>
    </a:dk1>
    <a:lt1>
      <a:sysClr val="window" lastClr="FFFFFF"/>
    </a:lt1>
    <a:dk2>
      <a:srgbClr val="24213E"/>
    </a:dk2>
    <a:lt2>
      <a:srgbClr val="E9EAF0"/>
    </a:lt2>
    <a:accent1>
      <a:srgbClr val="E8BC4A"/>
    </a:accent1>
    <a:accent2>
      <a:srgbClr val="83C1C6"/>
    </a:accent2>
    <a:accent3>
      <a:srgbClr val="E78D35"/>
    </a:accent3>
    <a:accent4>
      <a:srgbClr val="909CE1"/>
    </a:accent4>
    <a:accent5>
      <a:srgbClr val="839C41"/>
    </a:accent5>
    <a:accent6>
      <a:srgbClr val="CC5439"/>
    </a:accent6>
    <a:hlink>
      <a:srgbClr val="1C6CF1"/>
    </a:hlink>
    <a:folHlink>
      <a:srgbClr val="C649E0"/>
    </a:folHlink>
  </a:clrScheme>
  <a:fontScheme name="Twilight">
    <a:majorFont>
      <a:latin typeface="Corbel"/>
      <a:ea typeface=""/>
      <a:cs typeface=""/>
      <a:font script="Jpan" typeface="ヒラギノ角ゴ Pro W3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ヒラギノ角ゴ Pro W3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wilight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 fov="600000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300000"/>
            </a:schemeClr>
          </a:gs>
          <a:gs pos="31000">
            <a:schemeClr val="bg1">
              <a:tint val="100000"/>
              <a:satMod val="300000"/>
            </a:schemeClr>
          </a:gs>
          <a:gs pos="62000">
            <a:schemeClr val="phClr">
              <a:tint val="100000"/>
              <a:shade val="100000"/>
              <a:satMod val="100000"/>
            </a:schemeClr>
          </a:gs>
          <a:gs pos="100000">
            <a:schemeClr val="phClr">
              <a:shade val="100000"/>
              <a:hueMod val="93000"/>
              <a:satMod val="50000"/>
              <a:lumMod val="200000"/>
            </a:schemeClr>
          </a:gs>
        </a:gsLst>
        <a:lin ang="5400000" scaled="0"/>
      </a:gradFill>
      <a:gradFill rotWithShape="1">
        <a:gsLst>
          <a:gs pos="0">
            <a:schemeClr val="phClr">
              <a:tint val="100000"/>
              <a:satMod val="100000"/>
            </a:schemeClr>
          </a:gs>
          <a:gs pos="100000">
            <a:schemeClr val="phClr">
              <a:tint val="100000"/>
              <a:shade val="100000"/>
              <a:alpha val="100000"/>
              <a:hueMod val="100000"/>
              <a:satMod val="150000"/>
              <a:lumMod val="5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wilight">
    <a:dk1>
      <a:sysClr val="windowText" lastClr="000000"/>
    </a:dk1>
    <a:lt1>
      <a:sysClr val="window" lastClr="FFFFFF"/>
    </a:lt1>
    <a:dk2>
      <a:srgbClr val="24213E"/>
    </a:dk2>
    <a:lt2>
      <a:srgbClr val="E9EAF0"/>
    </a:lt2>
    <a:accent1>
      <a:srgbClr val="E8BC4A"/>
    </a:accent1>
    <a:accent2>
      <a:srgbClr val="83C1C6"/>
    </a:accent2>
    <a:accent3>
      <a:srgbClr val="E78D35"/>
    </a:accent3>
    <a:accent4>
      <a:srgbClr val="909CE1"/>
    </a:accent4>
    <a:accent5>
      <a:srgbClr val="839C41"/>
    </a:accent5>
    <a:accent6>
      <a:srgbClr val="CC5439"/>
    </a:accent6>
    <a:hlink>
      <a:srgbClr val="1C6CF1"/>
    </a:hlink>
    <a:folHlink>
      <a:srgbClr val="C649E0"/>
    </a:folHlink>
  </a:clrScheme>
  <a:fontScheme name="Twilight">
    <a:majorFont>
      <a:latin typeface="Corbel"/>
      <a:ea typeface=""/>
      <a:cs typeface=""/>
      <a:font script="Jpan" typeface="ヒラギノ角ゴ Pro W3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/>
      <a:ea typeface=""/>
      <a:cs typeface=""/>
      <a:font script="Jpan" typeface="ヒラギノ角ゴ Pro W3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wilight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 fov="600000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300000"/>
            </a:schemeClr>
          </a:gs>
          <a:gs pos="31000">
            <a:schemeClr val="bg1">
              <a:tint val="100000"/>
              <a:satMod val="300000"/>
            </a:schemeClr>
          </a:gs>
          <a:gs pos="62000">
            <a:schemeClr val="phClr">
              <a:tint val="100000"/>
              <a:shade val="100000"/>
              <a:satMod val="100000"/>
            </a:schemeClr>
          </a:gs>
          <a:gs pos="100000">
            <a:schemeClr val="phClr">
              <a:shade val="100000"/>
              <a:hueMod val="93000"/>
              <a:satMod val="50000"/>
              <a:lumMod val="200000"/>
            </a:schemeClr>
          </a:gs>
        </a:gsLst>
        <a:lin ang="5400000" scaled="0"/>
      </a:gradFill>
      <a:gradFill rotWithShape="1">
        <a:gsLst>
          <a:gs pos="0">
            <a:schemeClr val="phClr">
              <a:tint val="100000"/>
              <a:satMod val="100000"/>
            </a:schemeClr>
          </a:gs>
          <a:gs pos="100000">
            <a:schemeClr val="phClr">
              <a:tint val="100000"/>
              <a:shade val="100000"/>
              <a:alpha val="100000"/>
              <a:hueMod val="100000"/>
              <a:satMod val="150000"/>
              <a:lumMod val="5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2194</TotalTime>
  <Words>223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Euro-IX Update</vt:lpstr>
      <vt:lpstr>Euro-IX Affiliates</vt:lpstr>
      <vt:lpstr>What does Euro-IX do </vt:lpstr>
      <vt:lpstr>PowerPoint Presentation</vt:lpstr>
      <vt:lpstr>Euro-IX Membership Traffic (Gbps) 12 months over the Public Peering 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AMS-IX BV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IXP Traffic During Sporting Events</dc:title>
  <dc:creator>Bijal Sanghani</dc:creator>
  <cp:lastModifiedBy>Bijal Sanghani</cp:lastModifiedBy>
  <cp:revision>23</cp:revision>
  <dcterms:created xsi:type="dcterms:W3CDTF">2013-01-09T21:49:56Z</dcterms:created>
  <dcterms:modified xsi:type="dcterms:W3CDTF">2013-01-17T10:44:39Z</dcterms:modified>
</cp:coreProperties>
</file>