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86" r:id="rId2"/>
    <p:sldId id="522" r:id="rId3"/>
    <p:sldId id="353" r:id="rId4"/>
    <p:sldId id="355" r:id="rId5"/>
    <p:sldId id="351" r:id="rId6"/>
    <p:sldId id="563" r:id="rId7"/>
    <p:sldId id="546" r:id="rId8"/>
    <p:sldId id="571" r:id="rId9"/>
    <p:sldId id="496" r:id="rId10"/>
    <p:sldId id="497" r:id="rId11"/>
    <p:sldId id="498" r:id="rId12"/>
    <p:sldId id="515" r:id="rId13"/>
    <p:sldId id="517" r:id="rId14"/>
    <p:sldId id="519" r:id="rId15"/>
    <p:sldId id="516" r:id="rId16"/>
    <p:sldId id="508" r:id="rId17"/>
    <p:sldId id="514" r:id="rId18"/>
    <p:sldId id="499" r:id="rId19"/>
    <p:sldId id="532" r:id="rId20"/>
    <p:sldId id="500" r:id="rId21"/>
    <p:sldId id="501" r:id="rId22"/>
    <p:sldId id="504" r:id="rId23"/>
    <p:sldId id="551" r:id="rId24"/>
    <p:sldId id="572" r:id="rId25"/>
    <p:sldId id="432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F251"/>
    <a:srgbClr val="FF0000"/>
    <a:srgbClr val="000000"/>
    <a:srgbClr val="008DF6"/>
    <a:srgbClr val="4CF624"/>
    <a:srgbClr val="F7F7F7"/>
    <a:srgbClr val="D3E436"/>
    <a:srgbClr val="737D11"/>
    <a:srgbClr val="92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8010" autoAdjust="0"/>
  </p:normalViewPr>
  <p:slideViewPr>
    <p:cSldViewPr>
      <p:cViewPr varScale="1">
        <p:scale>
          <a:sx n="88" d="100"/>
          <a:sy n="88" d="100"/>
        </p:scale>
        <p:origin x="-1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astien%20Lahtinen\Documents\LONAP\AGM%202011\20111024%20LONAP%20Membershi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astien%20Lahtinen\Documents\LONAP\AGM%202011\20111024%20LONAP%20Ports%202010-2011%20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'Membership Growth'!$B$172</c:f>
              <c:strCache>
                <c:ptCount val="1"/>
                <c:pt idx="0">
                  <c:v>Members</c:v>
                </c:pt>
              </c:strCache>
            </c:strRef>
          </c:tx>
          <c:marker>
            <c:symbol val="none"/>
          </c:marker>
          <c:trendline>
            <c:spPr>
              <a:ln w="0">
                <a:solidFill>
                  <a:schemeClr val="accent1">
                    <a:alpha val="1000"/>
                  </a:schemeClr>
                </a:solidFill>
              </a:ln>
              <a:effectLst>
                <a:glow rad="431800">
                  <a:schemeClr val="accent1">
                    <a:satMod val="175000"/>
                    <a:alpha val="44000"/>
                  </a:schemeClr>
                </a:glow>
              </a:effectLst>
            </c:spPr>
            <c:trendlineType val="linear"/>
            <c:dispRSqr val="0"/>
            <c:dispEq val="0"/>
          </c:trendline>
          <c:cat>
            <c:numRef>
              <c:f>('Membership Growth'!$C$171:$O$171,'Membership Growth'!$Q$171:$R$171)</c:f>
              <c:numCache>
                <c:formatCode>yyyy</c:formatCode>
                <c:ptCount val="15"/>
                <c:pt idx="0">
                  <c:v>36160.0</c:v>
                </c:pt>
                <c:pt idx="1">
                  <c:v>36525.0</c:v>
                </c:pt>
                <c:pt idx="2">
                  <c:v>36891.0</c:v>
                </c:pt>
                <c:pt idx="3">
                  <c:v>37256.0</c:v>
                </c:pt>
                <c:pt idx="4">
                  <c:v>37621.0</c:v>
                </c:pt>
                <c:pt idx="5">
                  <c:v>37986.0</c:v>
                </c:pt>
                <c:pt idx="6">
                  <c:v>38352.0</c:v>
                </c:pt>
                <c:pt idx="7">
                  <c:v>38717.0</c:v>
                </c:pt>
                <c:pt idx="8">
                  <c:v>39082.0</c:v>
                </c:pt>
                <c:pt idx="9">
                  <c:v>39447.0</c:v>
                </c:pt>
                <c:pt idx="10">
                  <c:v>39813.0</c:v>
                </c:pt>
                <c:pt idx="11">
                  <c:v>40178.0</c:v>
                </c:pt>
                <c:pt idx="12">
                  <c:v>40543.0</c:v>
                </c:pt>
                <c:pt idx="13">
                  <c:v>40908.0</c:v>
                </c:pt>
                <c:pt idx="14">
                  <c:v>41274.0</c:v>
                </c:pt>
              </c:numCache>
            </c:numRef>
          </c:cat>
          <c:val>
            <c:numRef>
              <c:f>('Membership Growth'!$C$172:$O$172,'Membership Growth'!$Q$172:$R$172)</c:f>
              <c:numCache>
                <c:formatCode>General</c:formatCode>
                <c:ptCount val="15"/>
                <c:pt idx="0">
                  <c:v>3.0</c:v>
                </c:pt>
                <c:pt idx="1">
                  <c:v>10.0</c:v>
                </c:pt>
                <c:pt idx="2">
                  <c:v>17.0</c:v>
                </c:pt>
                <c:pt idx="3">
                  <c:v>25.0</c:v>
                </c:pt>
                <c:pt idx="4">
                  <c:v>30.0</c:v>
                </c:pt>
                <c:pt idx="5">
                  <c:v>45.0</c:v>
                </c:pt>
                <c:pt idx="6">
                  <c:v>44.0</c:v>
                </c:pt>
                <c:pt idx="7">
                  <c:v>53.0</c:v>
                </c:pt>
                <c:pt idx="8">
                  <c:v>67.0</c:v>
                </c:pt>
                <c:pt idx="9">
                  <c:v>73.0</c:v>
                </c:pt>
                <c:pt idx="10">
                  <c:v>88.0</c:v>
                </c:pt>
                <c:pt idx="11">
                  <c:v>88.0</c:v>
                </c:pt>
                <c:pt idx="12">
                  <c:v>102.0</c:v>
                </c:pt>
                <c:pt idx="13">
                  <c:v>112.0</c:v>
                </c:pt>
                <c:pt idx="14">
                  <c:v>124.0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9765032"/>
        <c:axId val="-2099759656"/>
      </c:lineChart>
      <c:dateAx>
        <c:axId val="-2099765032"/>
        <c:scaling>
          <c:orientation val="minMax"/>
          <c:max val="41274.0"/>
          <c:min val="3613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layout/>
          <c:overlay val="0"/>
        </c:title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9759656"/>
        <c:crosses val="autoZero"/>
        <c:auto val="1"/>
        <c:lblOffset val="100"/>
        <c:baseTimeUnit val="years"/>
        <c:majorUnit val="1.0"/>
        <c:majorTimeUnit val="years"/>
      </c:dateAx>
      <c:valAx>
        <c:axId val="-2099759656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No.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99765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2"/>
          <c:order val="0"/>
          <c:tx>
            <c:strRef>
              <c:f>pvPortTypesPie!$F$15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pvPortTypesPie!$B$16:$B$18</c:f>
              <c:strCache>
                <c:ptCount val="3"/>
                <c:pt idx="0">
                  <c:v>FE</c:v>
                </c:pt>
                <c:pt idx="1">
                  <c:v>GE</c:v>
                </c:pt>
                <c:pt idx="2">
                  <c:v>10GE</c:v>
                </c:pt>
              </c:strCache>
            </c:strRef>
          </c:cat>
          <c:val>
            <c:numRef>
              <c:f>pvPortTypesPie!$F$16:$F$18</c:f>
              <c:numCache>
                <c:formatCode>0%</c:formatCode>
                <c:ptCount val="3"/>
                <c:pt idx="0">
                  <c:v>0.16</c:v>
                </c:pt>
                <c:pt idx="1">
                  <c:v>0.79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pvPortTypesPie!$E$15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pvPortTypesPie!$B$16:$B$18</c:f>
              <c:strCache>
                <c:ptCount val="3"/>
                <c:pt idx="0">
                  <c:v>FE</c:v>
                </c:pt>
                <c:pt idx="1">
                  <c:v>GE</c:v>
                </c:pt>
                <c:pt idx="2">
                  <c:v>10GE</c:v>
                </c:pt>
              </c:strCache>
            </c:strRef>
          </c:cat>
          <c:val>
            <c:numRef>
              <c:f>pvPortTypesPie!$E$16:$E$18</c:f>
              <c:numCache>
                <c:formatCode>0%</c:formatCode>
                <c:ptCount val="3"/>
                <c:pt idx="0">
                  <c:v>0.0867052023121387</c:v>
                </c:pt>
                <c:pt idx="1">
                  <c:v>0.855491329479769</c:v>
                </c:pt>
                <c:pt idx="2">
                  <c:v>0.0578034682080925</c:v>
                </c:pt>
              </c:numCache>
            </c:numRef>
          </c:val>
        </c:ser>
        <c:ser>
          <c:idx val="0"/>
          <c:order val="2"/>
          <c:tx>
            <c:strRef>
              <c:f>pvPortTypesPie!$D$15</c:f>
              <c:strCache>
                <c:ptCount val="1"/>
                <c:pt idx="0">
                  <c:v>2011</c:v>
                </c:pt>
              </c:strCache>
            </c:strRef>
          </c:tx>
          <c:dPt>
            <c:idx val="0"/>
            <c:bubble3D val="0"/>
          </c:dPt>
          <c:dPt>
            <c:idx val="2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pvPortTypesPie!$B$16:$B$18</c:f>
              <c:strCache>
                <c:ptCount val="3"/>
                <c:pt idx="0">
                  <c:v>FE</c:v>
                </c:pt>
                <c:pt idx="1">
                  <c:v>GE</c:v>
                </c:pt>
                <c:pt idx="2">
                  <c:v>10GE</c:v>
                </c:pt>
              </c:strCache>
            </c:strRef>
          </c:cat>
          <c:val>
            <c:numRef>
              <c:f>pvPortTypesPie!$D$16:$D$18</c:f>
              <c:numCache>
                <c:formatCode>0%</c:formatCode>
                <c:ptCount val="3"/>
                <c:pt idx="0">
                  <c:v>0.0338983050847458</c:v>
                </c:pt>
                <c:pt idx="1">
                  <c:v>0.892655367231638</c:v>
                </c:pt>
                <c:pt idx="2">
                  <c:v>0.0734463276836158</c:v>
                </c:pt>
              </c:numCache>
            </c:numRef>
          </c:val>
        </c:ser>
        <c:ser>
          <c:idx val="3"/>
          <c:order val="3"/>
          <c:tx>
            <c:strRef>
              <c:f>pvPortTypesPie!$C$15</c:f>
              <c:strCache>
                <c:ptCount val="1"/>
                <c:pt idx="0">
                  <c:v>2012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pvPortTypesPie!$C$16:$C$18</c:f>
              <c:numCache>
                <c:formatCode>0%</c:formatCode>
                <c:ptCount val="3"/>
                <c:pt idx="0">
                  <c:v>0.01</c:v>
                </c:pt>
                <c:pt idx="1">
                  <c:v>0.86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Sheet3!$B$15:$B$17</c:f>
              <c:strCache>
                <c:ptCount val="3"/>
                <c:pt idx="0">
                  <c:v>RS1</c:v>
                </c:pt>
                <c:pt idx="1">
                  <c:v>RS2</c:v>
                </c:pt>
                <c:pt idx="2">
                  <c:v>Not Connected</c:v>
                </c:pt>
              </c:strCache>
            </c:strRef>
          </c:cat>
          <c:val>
            <c:numRef>
              <c:f>Sheet3!$C$15:$C$17</c:f>
              <c:numCache>
                <c:formatCode>General</c:formatCode>
                <c:ptCount val="3"/>
                <c:pt idx="0">
                  <c:v>85.0</c:v>
                </c:pt>
                <c:pt idx="1">
                  <c:v>84.0</c:v>
                </c:pt>
                <c:pt idx="2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23"/>
        <c:axId val="-2144110792"/>
        <c:axId val="2096064152"/>
      </c:barChart>
      <c:valAx>
        <c:axId val="2096064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4110792"/>
        <c:crosses val="autoZero"/>
        <c:crossBetween val="between"/>
      </c:valAx>
      <c:catAx>
        <c:axId val="-2144110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6064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21F5414-4594-456B-9C86-F5627AD87A89}" type="datetimeFigureOut">
              <a:rPr lang="en-US" smtClean="0"/>
              <a:pPr/>
              <a:t>16/01/2013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0E5858-390A-42CE-A90C-1C20173F92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7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Talk about bundling.. 100Mbps</a:t>
            </a:r>
            <a:r>
              <a:rPr lang="en-GB" baseline="0" dirty="0" smtClean="0"/>
              <a:t> AMSIX, 250Mbps LONAP, 250Mbps Transit, etc..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9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why no voting</a:t>
            </a:r>
          </a:p>
          <a:p>
            <a:endParaRPr lang="en-GB" dirty="0" smtClean="0"/>
          </a:p>
          <a:p>
            <a:r>
              <a:rPr lang="en-GB" dirty="0" smtClean="0"/>
              <a:t>Explain</a:t>
            </a:r>
            <a:r>
              <a:rPr lang="en-GB" baseline="0" dirty="0" smtClean="0"/>
              <a:t> ‘reseller capable’ port can be any existing 10G port..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05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Incentivising</a:t>
            </a:r>
            <a:r>
              <a:rPr lang="en-GB" baseline="0" dirty="0" smtClean="0"/>
              <a:t> connections/promotions.. PREPARE FOR Q</a:t>
            </a:r>
          </a:p>
          <a:p>
            <a:endParaRPr lang="en-GB" baseline="0" dirty="0" smtClean="0"/>
          </a:p>
          <a:p>
            <a:pPr marL="0" lvl="1" defTabSz="990478">
              <a:defRPr/>
            </a:pPr>
            <a:r>
              <a:rPr lang="en-US" dirty="0" smtClean="0"/>
              <a:t>We only have 3 x FE ports remaining on LONAP</a:t>
            </a:r>
            <a:r>
              <a:rPr lang="en-GB" baseline="0" dirty="0" smtClean="0"/>
              <a:t> – not about to start introducing more!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9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this isn’t anything new.. AMS-IX,</a:t>
            </a:r>
            <a:r>
              <a:rPr lang="en-GB" baseline="0" dirty="0" smtClean="0"/>
              <a:t> LINX and various other exchanges have done it..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.. So w</a:t>
            </a:r>
            <a:r>
              <a:rPr lang="en-GB" dirty="0" smtClean="0"/>
              <a:t>e started</a:t>
            </a:r>
            <a:r>
              <a:rPr lang="en-GB" baseline="0" dirty="0" smtClean="0"/>
              <a:t> thinking…</a:t>
            </a:r>
          </a:p>
          <a:p>
            <a:r>
              <a:rPr lang="en-GB" baseline="0" dirty="0" smtClean="0"/>
              <a:t>…is there an opportunity not just to bring in more members to LONAP,</a:t>
            </a:r>
          </a:p>
          <a:p>
            <a:r>
              <a:rPr lang="en-GB" baseline="0" dirty="0" smtClean="0"/>
              <a:t>But help LONAP members get more value out of their ports.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talked before about operating shared </a:t>
            </a:r>
            <a:r>
              <a:rPr lang="en-GB" baseline="0" dirty="0" err="1" smtClean="0"/>
              <a:t>vlans</a:t>
            </a:r>
            <a:r>
              <a:rPr lang="en-GB" baseline="0" dirty="0" smtClean="0"/>
              <a:t> with other IXPs…</a:t>
            </a:r>
          </a:p>
          <a:p>
            <a:r>
              <a:rPr lang="en-GB" baseline="0" dirty="0" smtClean="0"/>
              <a:t>…but this involved a lot of risk to LONAP (financial at least)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5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..and then we thought, how about looking at this not just as a one-way</a:t>
            </a:r>
            <a:r>
              <a:rPr lang="en-GB" baseline="0" dirty="0" smtClean="0"/>
              <a:t> programme..</a:t>
            </a:r>
          </a:p>
          <a:p>
            <a:r>
              <a:rPr lang="en-GB" baseline="0" dirty="0" smtClean="0"/>
              <a:t>..but a two-way one?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We’re calling this..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31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..the LONAP Marketplace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31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LONAP to provide value</a:t>
            </a:r>
            <a:r>
              <a:rPr lang="en-GB" baseline="0" dirty="0" smtClean="0"/>
              <a:t> added services..</a:t>
            </a:r>
          </a:p>
          <a:p>
            <a:r>
              <a:rPr lang="en-GB" baseline="0" dirty="0" smtClean="0"/>
              <a:t>..such as connecting to another IXP</a:t>
            </a:r>
          </a:p>
          <a:p>
            <a:endParaRPr lang="en-GB" baseline="0" dirty="0" smtClean="0"/>
          </a:p>
          <a:p>
            <a:r>
              <a:rPr lang="en-GB" dirty="0" smtClean="0"/>
              <a:t>***</a:t>
            </a:r>
            <a:r>
              <a:rPr lang="en-GB" baseline="0" dirty="0" smtClean="0"/>
              <a:t> NOTE: This isn’t restricted to connecting to other IXPs but that’s a possible use case ***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07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Previously</a:t>
            </a:r>
            <a:r>
              <a:rPr lang="en-GB" baseline="0" dirty="0" smtClean="0"/>
              <a:t> not possible..</a:t>
            </a:r>
          </a:p>
          <a:p>
            <a:endParaRPr lang="en-GB" dirty="0" smtClean="0"/>
          </a:p>
          <a:p>
            <a:pPr marL="185715" indent="-185715">
              <a:buFont typeface="Arial" charset="0"/>
              <a:buChar char="•"/>
            </a:pPr>
            <a:r>
              <a:rPr lang="en-GB" dirty="0" smtClean="0"/>
              <a:t>Number of MACs (AMS-IX bridges to LONAP *</a:t>
            </a:r>
            <a:r>
              <a:rPr lang="en-GB" baseline="0" dirty="0" smtClean="0"/>
              <a:t> n times would be a problem)</a:t>
            </a:r>
          </a:p>
          <a:p>
            <a:pPr marL="185715" indent="-185715">
              <a:buFont typeface="Arial" charset="0"/>
              <a:buChar char="•"/>
            </a:pPr>
            <a:r>
              <a:rPr lang="en-GB" dirty="0" smtClean="0"/>
              <a:t>CAM table size</a:t>
            </a:r>
          </a:p>
          <a:p>
            <a:pPr marL="185715" indent="-185715">
              <a:buFont typeface="Arial" charset="0"/>
              <a:buChar char="•"/>
            </a:pPr>
            <a:r>
              <a:rPr lang="en-GB" dirty="0" smtClean="0"/>
              <a:t>Port Security Model (1 mac</a:t>
            </a:r>
            <a:r>
              <a:rPr lang="en-GB" baseline="0" dirty="0" smtClean="0"/>
              <a:t> per port)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79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 PCs with traffic generation,</a:t>
            </a:r>
            <a:r>
              <a:rPr lang="en-GB" baseline="0" dirty="0" smtClean="0"/>
              <a:t> sampling and other tools, Ostinato, </a:t>
            </a:r>
            <a:r>
              <a:rPr lang="en-GB" baseline="0" dirty="0" err="1" smtClean="0"/>
              <a:t>iperf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tcpdump</a:t>
            </a:r>
            <a:r>
              <a:rPr lang="en-GB" baseline="0" dirty="0" smtClean="0"/>
              <a:t> etc.</a:t>
            </a:r>
          </a:p>
          <a:p>
            <a:r>
              <a:rPr lang="en-GB" baseline="0" dirty="0" smtClean="0"/>
              <a:t>Various routers and switches and switches to create “members” and various </a:t>
            </a:r>
            <a:r>
              <a:rPr lang="en-GB" baseline="0" dirty="0" err="1" smtClean="0"/>
              <a:t>config</a:t>
            </a:r>
            <a:r>
              <a:rPr lang="en-GB" baseline="0" dirty="0" smtClean="0"/>
              <a:t> situations.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8BAE-1D61-4DF8-8185-370C9684EC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79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8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Handling </a:t>
            </a:r>
            <a:r>
              <a:rPr lang="en-GB" b="1" dirty="0" smtClean="0"/>
              <a:t>500 tickets per year</a:t>
            </a:r>
            <a:r>
              <a:rPr lang="en-GB" b="1" baseline="0" dirty="0" smtClean="0"/>
              <a:t> </a:t>
            </a:r>
            <a:r>
              <a:rPr lang="en-GB" dirty="0" smtClean="0"/>
              <a:t>(mostly</a:t>
            </a:r>
            <a:r>
              <a:rPr lang="en-GB" baseline="0" dirty="0" smtClean="0"/>
              <a:t> technical; much of accounts work happens outside ticketing system)</a:t>
            </a:r>
          </a:p>
          <a:p>
            <a:r>
              <a:rPr lang="en-GB" b="1" baseline="0" dirty="0" smtClean="0"/>
              <a:t>Includes</a:t>
            </a:r>
            <a:r>
              <a:rPr lang="en-GB" baseline="0" dirty="0" smtClean="0"/>
              <a:t> provisioning of ports / port changes / decommissioning of ports</a:t>
            </a:r>
          </a:p>
          <a:p>
            <a:r>
              <a:rPr lang="en-GB" b="1" baseline="0" dirty="0" smtClean="0"/>
              <a:t>Includes</a:t>
            </a:r>
            <a:r>
              <a:rPr lang="en-GB" baseline="0" dirty="0" smtClean="0"/>
              <a:t> port </a:t>
            </a:r>
            <a:r>
              <a:rPr lang="en-GB" baseline="0" dirty="0" err="1" smtClean="0"/>
              <a:t>config</a:t>
            </a:r>
            <a:r>
              <a:rPr lang="en-GB" baseline="0" dirty="0" smtClean="0"/>
              <a:t> changes / support requests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(Mean) </a:t>
            </a:r>
            <a:r>
              <a:rPr lang="en-GB" b="1" baseline="0" dirty="0" smtClean="0"/>
              <a:t>Average ticket resolution times reduced by 67% (60 to 20 days).. </a:t>
            </a:r>
            <a:r>
              <a:rPr lang="en-GB" b="1" u="sng" baseline="0" dirty="0" smtClean="0"/>
              <a:t>Includes member delays</a:t>
            </a:r>
            <a:r>
              <a:rPr lang="en-GB" baseline="0" dirty="0" smtClean="0"/>
              <a:t>; some tickets are open very long because we’re waiting on member responses.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2012, the </a:t>
            </a:r>
            <a:r>
              <a:rPr lang="en-GB" b="1" u="sng" baseline="0" dirty="0" smtClean="0"/>
              <a:t>MEDIAN RESOLUTION TIME is 5 days</a:t>
            </a:r>
            <a:r>
              <a:rPr lang="en-GB" baseline="0" dirty="0" smtClean="0"/>
              <a:t>; </a:t>
            </a:r>
            <a:r>
              <a:rPr lang="en-GB" b="1" baseline="0" dirty="0" smtClean="0"/>
              <a:t>compared to 14 days in 2011 </a:t>
            </a:r>
            <a:r>
              <a:rPr lang="en-GB" baseline="0" dirty="0" smtClean="0"/>
              <a:t>and 21 days in 2010!</a:t>
            </a:r>
          </a:p>
          <a:p>
            <a:endParaRPr lang="en-GB" baseline="0" dirty="0" smtClean="0"/>
          </a:p>
          <a:p>
            <a:r>
              <a:rPr lang="en-GB" dirty="0" smtClean="0"/>
              <a:t>Kelly joined LONAP </a:t>
            </a:r>
            <a:r>
              <a:rPr lang="en-GB" baseline="0" dirty="0" smtClean="0"/>
              <a:t>in March 2011</a:t>
            </a:r>
          </a:p>
          <a:p>
            <a:endParaRPr lang="en-GB" baseline="0" dirty="0" smtClean="0"/>
          </a:p>
          <a:p>
            <a:pPr marL="185715" indent="-185715">
              <a:buFont typeface="Arial" charset="0"/>
              <a:buChar char="•"/>
            </a:pPr>
            <a:r>
              <a:rPr lang="en-GB" baseline="0" dirty="0" smtClean="0"/>
              <a:t>Works a </a:t>
            </a:r>
            <a:r>
              <a:rPr lang="en-GB" b="1" baseline="0" dirty="0" smtClean="0"/>
              <a:t>couple of days a week</a:t>
            </a:r>
          </a:p>
          <a:p>
            <a:pPr marL="185715" indent="-185715">
              <a:buFont typeface="Arial" charset="0"/>
              <a:buChar char="•"/>
            </a:pPr>
            <a:r>
              <a:rPr lang="en-GB" baseline="0" dirty="0" smtClean="0"/>
              <a:t>She has </a:t>
            </a:r>
            <a:r>
              <a:rPr lang="en-GB" b="1" baseline="0" dirty="0" smtClean="0"/>
              <a:t>significantly reduced the load on </a:t>
            </a:r>
            <a:r>
              <a:rPr lang="en-GB" b="1" baseline="0" dirty="0" err="1" smtClean="0"/>
              <a:t>Seb</a:t>
            </a:r>
            <a:r>
              <a:rPr lang="en-GB" b="1" baseline="0" dirty="0" smtClean="0"/>
              <a:t> </a:t>
            </a:r>
            <a:r>
              <a:rPr lang="en-GB" baseline="0" dirty="0" smtClean="0"/>
              <a:t>by taking over all invoicing functions</a:t>
            </a:r>
          </a:p>
          <a:p>
            <a:pPr marL="185715" indent="-185715">
              <a:buFont typeface="Arial" charset="0"/>
              <a:buChar char="•"/>
            </a:pPr>
            <a:r>
              <a:rPr lang="en-GB" baseline="0" dirty="0" smtClean="0"/>
              <a:t>Kelly took over all </a:t>
            </a:r>
            <a:r>
              <a:rPr lang="en-GB" b="1" baseline="0" dirty="0" smtClean="0"/>
              <a:t>accounts receivable functions from Andy </a:t>
            </a:r>
            <a:r>
              <a:rPr lang="en-GB" baseline="0" dirty="0" smtClean="0"/>
              <a:t>at the same time</a:t>
            </a:r>
          </a:p>
          <a:p>
            <a:pPr marL="185715" indent="-185715">
              <a:buFont typeface="Arial" charset="0"/>
              <a:buChar char="•"/>
            </a:pPr>
            <a:r>
              <a:rPr lang="en-GB" baseline="0" dirty="0" smtClean="0"/>
              <a:t>Kelly also handles all </a:t>
            </a:r>
            <a:r>
              <a:rPr lang="en-GB" b="1" baseline="0" dirty="0" smtClean="0"/>
              <a:t>new member joining requests </a:t>
            </a:r>
            <a:r>
              <a:rPr lang="en-GB" baseline="0" dirty="0" smtClean="0"/>
              <a:t>to the point where the port is ready for connection</a:t>
            </a:r>
          </a:p>
          <a:p>
            <a:pPr marL="185715" indent="-185715">
              <a:buFont typeface="Arial" charset="0"/>
              <a:buChar char="•"/>
            </a:pPr>
            <a:endParaRPr lang="en-GB" baseline="0" dirty="0" smtClean="0"/>
          </a:p>
          <a:p>
            <a:pPr marL="185715" indent="-185715">
              <a:buFont typeface="Arial" charset="0"/>
              <a:buChar char="•"/>
            </a:pPr>
            <a:r>
              <a:rPr lang="en-GB" baseline="0" dirty="0" smtClean="0"/>
              <a:t>This means, in conjunction with Rob </a:t>
            </a:r>
            <a:r>
              <a:rPr lang="en-GB" b="1" baseline="0" dirty="0" smtClean="0"/>
              <a:t>getting members plugged in quicker</a:t>
            </a:r>
            <a:r>
              <a:rPr lang="en-GB" baseline="0" dirty="0" smtClean="0"/>
              <a:t>, we get to bill members sooner, increasing revenue.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en-GB" baseline="0" dirty="0" smtClean="0"/>
              <a:t>Faster response times also help present a more </a:t>
            </a:r>
            <a:r>
              <a:rPr lang="en-GB" b="1" baseline="0" dirty="0" smtClean="0"/>
              <a:t>professional image for LONAP</a:t>
            </a:r>
            <a:endParaRPr lang="en-GB" b="1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We’re continuing to grow at a rate of 10-12%</a:t>
            </a:r>
            <a:r>
              <a:rPr lang="en-GB" baseline="0" dirty="0" smtClean="0"/>
              <a:t> per year (net additions; i.e. new members less leavers) but this continues to be an area of frustration along with bandwidth growth.</a:t>
            </a:r>
          </a:p>
          <a:p>
            <a:r>
              <a:rPr lang="en-GB" baseline="0" dirty="0" smtClean="0"/>
              <a:t>Andy will be talking about new products/services which we’re hoping will help this.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GRAPH DOES NOT SHOW MEMBERS IN JOINING PROCESS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We’ve had 21 new members recently (includes 5 in the joining process – outlined in yellow)..</a:t>
            </a:r>
          </a:p>
          <a:p>
            <a:endParaRPr lang="en-GB" baseline="0" dirty="0" smtClean="0">
              <a:sym typeface="Wingdings" pitchFamily="2" charset="2"/>
            </a:endParaRPr>
          </a:p>
          <a:p>
            <a:r>
              <a:rPr lang="en-GB" baseline="0" dirty="0" smtClean="0">
                <a:sym typeface="Wingdings" pitchFamily="2" charset="2"/>
              </a:rPr>
              <a:t>... many of our new members express an interest early on but take a year or longer to connect</a:t>
            </a:r>
          </a:p>
          <a:p>
            <a:r>
              <a:rPr lang="en-GB" baseline="0" dirty="0" smtClean="0">
                <a:sym typeface="Wingdings" pitchFamily="2" charset="2"/>
              </a:rPr>
              <a:t>… we’re going to address that by putting in more resource into regular follow-up of leads in our CRM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3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baseline="0" dirty="0" smtClean="0"/>
              <a:t>We’ve seen a significant growth in 10GE ports and a reduction in FE ports.</a:t>
            </a:r>
          </a:p>
          <a:p>
            <a:r>
              <a:rPr lang="en-GB" baseline="0" dirty="0" smtClean="0"/>
              <a:t>We now have only 3 FE ports connected and we’re working to get those upgraded to GigE..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8BAE-1D61-4DF8-8185-370C9684EC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9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As of yesterday 9/1/2013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8BAE-1D61-4DF8-8185-370C9684EC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9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8BAE-1D61-4DF8-8185-370C9684EC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9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Remote connections to LONAP</a:t>
            </a:r>
          </a:p>
          <a:p>
            <a:pPr marL="185715" indent="-185715">
              <a:buFont typeface="Arial" charset="0"/>
              <a:buChar char="•"/>
            </a:pPr>
            <a:r>
              <a:rPr lang="en-GB" dirty="0" smtClean="0"/>
              <a:t>Allows networks not present in our sites to connect to LONAP via reseller to peer</a:t>
            </a:r>
          </a:p>
          <a:p>
            <a:pPr marL="185715" indent="-185715">
              <a:buFont typeface="Arial" charset="0"/>
              <a:buChar char="•"/>
            </a:pPr>
            <a:endParaRPr lang="en-GB" dirty="0" smtClean="0"/>
          </a:p>
          <a:p>
            <a:pPr marL="185715" indent="-185715">
              <a:buFont typeface="Arial" charset="0"/>
              <a:buChar char="•"/>
            </a:pPr>
            <a:endParaRPr lang="en-GB" dirty="0" smtClean="0"/>
          </a:p>
          <a:p>
            <a:pPr marL="185715" indent="-185715">
              <a:buFont typeface="Arial" charset="0"/>
              <a:buChar char="•"/>
            </a:pPr>
            <a:r>
              <a:rPr lang="en-GB" dirty="0" smtClean="0"/>
              <a:t>Apologies for terminology.. We’re still working those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5858-390A-42CE-A90C-1C20173F92C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0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1039" name="Picture 15" descr="Z:\seb-Photos\general\lonap-logo\lonap-logo-reversed-transpar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8" y="785795"/>
            <a:ext cx="3797221" cy="13756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02266"/>
            <a:ext cx="9180512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504053"/>
            <a:ext cx="7807680" cy="1143480"/>
          </a:xfr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2480" y="1906762"/>
            <a:ext cx="3834720" cy="4524955"/>
          </a:xfr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441" y="1906762"/>
            <a:ext cx="3834720" cy="4524955"/>
          </a:xfr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8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02266"/>
            <a:ext cx="9684568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24" y="1395660"/>
            <a:ext cx="5718048" cy="390268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2920"/>
            <a:ext cx="9144000" cy="1214447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24" y="681282"/>
            <a:ext cx="8156448" cy="642943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02266"/>
            <a:ext cx="9684568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9180512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09750"/>
            <a:ext cx="4041775" cy="639763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459038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402266"/>
            <a:ext cx="9180512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7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0CA063F-F474-491A-9CB8-2DB2F1FAB2B1}" type="datetimeFigureOut">
              <a:rPr lang="en-US" smtClean="0"/>
              <a:pPr/>
              <a:t>16/01/2013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7158" y="6416677"/>
            <a:ext cx="6119842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7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FF6A652-6F6C-4A50-BFA6-99D032BBE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49"/>
            <a:ext cx="8229600" cy="1162051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02266"/>
            <a:ext cx="9180512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3" y="1219201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3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3" y="1371601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90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1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0CA063F-F474-491A-9CB8-2DB2F1FAB2B1}" type="datetimeFigureOut">
              <a:rPr lang="en-US" smtClean="0"/>
              <a:pPr/>
              <a:t>16/01/2013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1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1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FF6A652-6F6C-4A50-BFA6-99D032BBE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329642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7158" y="1783560"/>
            <a:ext cx="8329642" cy="478871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y@lonap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hyperlink" Target="mailto:andy@lonap.net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73016"/>
            <a:ext cx="7772400" cy="864096"/>
          </a:xfrm>
        </p:spPr>
        <p:txBody>
          <a:bodyPr/>
          <a:lstStyle/>
          <a:p>
            <a:pPr algn="ctr"/>
            <a:r>
              <a:rPr lang="en-GB" dirty="0" smtClean="0"/>
              <a:t>Activity update </a:t>
            </a:r>
            <a:r>
              <a:rPr lang="en-GB" dirty="0" err="1" smtClean="0"/>
              <a:t>january</a:t>
            </a:r>
            <a:r>
              <a:rPr lang="en-GB" dirty="0" smtClean="0"/>
              <a:t> 2013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661248"/>
            <a:ext cx="5243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__________________________________________</a:t>
            </a:r>
          </a:p>
          <a:p>
            <a:r>
              <a:rPr lang="en-US" dirty="0" smtClean="0"/>
              <a:t>Andy Davidson                                     </a:t>
            </a:r>
            <a:r>
              <a:rPr lang="en-US" dirty="0" smtClean="0">
                <a:hlinkClick r:id="rId3"/>
              </a:rPr>
              <a:t>andy@lonap.net</a:t>
            </a:r>
            <a:endParaRPr lang="en-US" dirty="0" smtClean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January 2013                                 UKNOF, Newark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035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560" y="2492896"/>
            <a:ext cx="818896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“I need the </a:t>
            </a:r>
            <a:r>
              <a:rPr lang="en-US" sz="3600" b="1" dirty="0" smtClean="0">
                <a:solidFill>
                  <a:srgbClr val="4CF624"/>
                </a:solidFill>
              </a:rPr>
              <a:t>more value </a:t>
            </a:r>
            <a:r>
              <a:rPr lang="en-US" sz="3600" dirty="0" smtClean="0"/>
              <a:t>from all parts of </a:t>
            </a:r>
          </a:p>
          <a:p>
            <a:pPr algn="ctr"/>
            <a:r>
              <a:rPr lang="en-US" sz="3600" dirty="0" smtClean="0"/>
              <a:t>my infrastructure, so LONAP should do </a:t>
            </a:r>
          </a:p>
          <a:p>
            <a:pPr algn="ctr"/>
            <a:r>
              <a:rPr lang="en-US" sz="3600" dirty="0" smtClean="0"/>
              <a:t>everything to </a:t>
            </a:r>
            <a:r>
              <a:rPr lang="en-US" sz="3600" b="1" dirty="0" smtClean="0">
                <a:solidFill>
                  <a:srgbClr val="00F251"/>
                </a:solidFill>
              </a:rPr>
              <a:t>grow my peering potential</a:t>
            </a:r>
            <a:r>
              <a:rPr lang="en-US" sz="3600" dirty="0" smtClean="0"/>
              <a:t>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63174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5675" y="2708920"/>
            <a:ext cx="6542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/>
              <a:t>“</a:t>
            </a:r>
            <a:r>
              <a:rPr lang="en-US" sz="7200" b="1" dirty="0" smtClean="0">
                <a:solidFill>
                  <a:srgbClr val="FF0000"/>
                </a:solidFill>
              </a:rPr>
              <a:t>Don’t break it!</a:t>
            </a:r>
            <a:r>
              <a:rPr lang="en-US" sz="7200" dirty="0" smtClean="0"/>
              <a:t>”</a:t>
            </a:r>
          </a:p>
          <a:p>
            <a:pPr algn="r"/>
            <a:r>
              <a:rPr lang="en-US" sz="2400" dirty="0" smtClean="0"/>
              <a:t>- Brandon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62324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683" y="2780675"/>
            <a:ext cx="7342937" cy="10657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Reseller Partner</a:t>
            </a:r>
          </a:p>
          <a:p>
            <a:pPr algn="ctr"/>
            <a:r>
              <a:rPr lang="en-US" dirty="0" smtClean="0"/>
              <a:t>(a “LONAP Member”)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2683" y="4276207"/>
            <a:ext cx="7342937" cy="10657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</a:rPr>
              <a:t>LON</a:t>
            </a:r>
            <a:r>
              <a:rPr lang="en-US" sz="6000" b="1" u="sng" dirty="0" smtClean="0">
                <a:solidFill>
                  <a:srgbClr val="008DF6"/>
                </a:solidFill>
              </a:rPr>
              <a:t>AP</a:t>
            </a:r>
            <a:endParaRPr lang="en-US" sz="4400" b="1" u="sng" dirty="0">
              <a:solidFill>
                <a:srgbClr val="008DF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683" y="1268760"/>
            <a:ext cx="7342937" cy="10657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Remotely Connected member</a:t>
            </a:r>
          </a:p>
          <a:p>
            <a:pPr algn="ctr"/>
            <a:r>
              <a:rPr lang="en-US" dirty="0" smtClean="0"/>
              <a:t>(an “Associate LONAP Member”)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34904" y="1598133"/>
            <a:ext cx="0" cy="3475538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59632" y="3379585"/>
            <a:ext cx="1440160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n*</a:t>
            </a:r>
            <a:r>
              <a:rPr lang="en-GB" sz="2200" b="1" dirty="0" smtClean="0"/>
              <a:t>10GE</a:t>
            </a:r>
            <a:endParaRPr lang="en-GB" sz="2200" b="1" dirty="0"/>
          </a:p>
        </p:txBody>
      </p:sp>
      <p:sp>
        <p:nvSpPr>
          <p:cNvPr id="10" name="Oval 9"/>
          <p:cNvSpPr/>
          <p:nvPr/>
        </p:nvSpPr>
        <p:spPr>
          <a:xfrm>
            <a:off x="1259632" y="1801632"/>
            <a:ext cx="1440160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Various</a:t>
            </a:r>
          </a:p>
          <a:p>
            <a:pPr algn="ctr"/>
            <a:r>
              <a:rPr lang="en-GB" sz="2000" b="1" dirty="0" smtClean="0"/>
              <a:t>speeds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13231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020272" y="2589137"/>
            <a:ext cx="1440160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Other Services</a:t>
            </a:r>
            <a:endParaRPr lang="en-GB" sz="22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07228" y="3309217"/>
            <a:ext cx="2357060" cy="0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23728" y="2846712"/>
            <a:ext cx="2683500" cy="10657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Reseller Partner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5118936"/>
            <a:ext cx="2683500" cy="10657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</a:rPr>
              <a:t>LON</a:t>
            </a:r>
            <a:r>
              <a:rPr lang="en-US" sz="6000" b="1" u="sng" dirty="0" smtClean="0">
                <a:solidFill>
                  <a:srgbClr val="008DF6"/>
                </a:solidFill>
              </a:rPr>
              <a:t>AP</a:t>
            </a:r>
            <a:endParaRPr lang="en-US" sz="4400" b="1" u="sng" dirty="0">
              <a:solidFill>
                <a:srgbClr val="008DF6"/>
              </a:solidFill>
            </a:endParaRP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>
            <a:off x="1403648" y="1650471"/>
            <a:ext cx="1103362" cy="1346481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62894" y="1880828"/>
            <a:ext cx="612068" cy="6120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1GE</a:t>
            </a:r>
            <a:endParaRPr lang="en-GB" sz="12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65478" y="3912457"/>
            <a:ext cx="0" cy="1206479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6830" y="426012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x 10GE</a:t>
            </a:r>
            <a:r>
              <a:rPr lang="en-GB" dirty="0"/>
              <a:t> </a:t>
            </a:r>
            <a:r>
              <a:rPr lang="en-GB" dirty="0" smtClean="0"/>
              <a:t>Port (or LAG)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51226" y="1484784"/>
            <a:ext cx="1152129" cy="1512168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65478" y="1484784"/>
            <a:ext cx="0" cy="1512168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3568" y="584726"/>
            <a:ext cx="1440160" cy="10657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Remotely Connected member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5398" y="548679"/>
            <a:ext cx="1440160" cy="10657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Remotely Connected member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1508" y="548679"/>
            <a:ext cx="1440160" cy="10657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Remotely Connected member</a:t>
            </a:r>
          </a:p>
        </p:txBody>
      </p:sp>
      <p:sp>
        <p:nvSpPr>
          <p:cNvPr id="34" name="Oval 33"/>
          <p:cNvSpPr/>
          <p:nvPr/>
        </p:nvSpPr>
        <p:spPr>
          <a:xfrm>
            <a:off x="3159444" y="1880828"/>
            <a:ext cx="612068" cy="6120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500</a:t>
            </a:r>
            <a:r>
              <a:rPr lang="en-GB" sz="800" b="1" dirty="0" smtClean="0"/>
              <a:t>Mbps</a:t>
            </a:r>
            <a:endParaRPr lang="en-GB" sz="1200" b="1" dirty="0"/>
          </a:p>
        </p:txBody>
      </p:sp>
      <p:sp>
        <p:nvSpPr>
          <p:cNvPr id="35" name="Oval 34"/>
          <p:cNvSpPr/>
          <p:nvPr/>
        </p:nvSpPr>
        <p:spPr>
          <a:xfrm>
            <a:off x="4807228" y="1880828"/>
            <a:ext cx="612068" cy="6120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2GE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712820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020272" y="2589137"/>
            <a:ext cx="1440160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e.g. AMS-IX</a:t>
            </a:r>
            <a:endParaRPr lang="en-GB" sz="28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07228" y="3309217"/>
            <a:ext cx="2357060" cy="0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4" idx="2"/>
          </p:cNvCxnSpPr>
          <p:nvPr/>
        </p:nvCxnSpPr>
        <p:spPr>
          <a:xfrm>
            <a:off x="1403648" y="1650471"/>
            <a:ext cx="1103362" cy="1346481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62894" y="1880828"/>
            <a:ext cx="612068" cy="6120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1GE</a:t>
            </a:r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4774" y="426012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x 10GE</a:t>
            </a:r>
            <a:r>
              <a:rPr lang="en-GB" dirty="0"/>
              <a:t> </a:t>
            </a:r>
            <a:r>
              <a:rPr lang="en-GB" dirty="0" smtClean="0"/>
              <a:t>Port (or LAG)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65478" y="1484784"/>
            <a:ext cx="0" cy="1512168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3568" y="584726"/>
            <a:ext cx="1440160" cy="10657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Remotely Connected member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5398" y="548679"/>
            <a:ext cx="1440160" cy="10657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Remotely Connected member</a:t>
            </a:r>
          </a:p>
        </p:txBody>
      </p:sp>
      <p:sp>
        <p:nvSpPr>
          <p:cNvPr id="34" name="Oval 33"/>
          <p:cNvSpPr/>
          <p:nvPr/>
        </p:nvSpPr>
        <p:spPr>
          <a:xfrm>
            <a:off x="3159444" y="1880828"/>
            <a:ext cx="612068" cy="6120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500</a:t>
            </a:r>
            <a:r>
              <a:rPr lang="en-GB" sz="800" b="1" dirty="0" smtClean="0"/>
              <a:t>Mbps</a:t>
            </a:r>
            <a:endParaRPr lang="en-GB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-108520" y="-148808"/>
            <a:ext cx="9361040" cy="7178208"/>
          </a:xfrm>
          <a:prstGeom prst="rect">
            <a:avLst/>
          </a:prstGeom>
          <a:solidFill>
            <a:srgbClr val="0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123728" y="2846712"/>
            <a:ext cx="2683500" cy="10657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Reseller</a:t>
            </a:r>
          </a:p>
          <a:p>
            <a:pPr algn="ctr"/>
            <a:r>
              <a:rPr lang="en-US" sz="2400" dirty="0" smtClean="0"/>
              <a:t>Partner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5118936"/>
            <a:ext cx="2683500" cy="10657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</a:rPr>
              <a:t>LON</a:t>
            </a:r>
            <a:r>
              <a:rPr lang="en-US" sz="6000" b="1" u="sng" dirty="0" smtClean="0">
                <a:solidFill>
                  <a:srgbClr val="008DF6"/>
                </a:solidFill>
              </a:rPr>
              <a:t>AP</a:t>
            </a:r>
            <a:endParaRPr lang="en-US" sz="4400" b="1" u="sng" dirty="0">
              <a:solidFill>
                <a:srgbClr val="008DF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65478" y="3912457"/>
            <a:ext cx="0" cy="1206479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51226" y="1484784"/>
            <a:ext cx="1152129" cy="1512168"/>
          </a:xfrm>
          <a:prstGeom prst="straightConnector1">
            <a:avLst/>
          </a:prstGeom>
          <a:ln w="101600">
            <a:solidFill>
              <a:srgbClr val="FFFFFF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41508" y="548679"/>
            <a:ext cx="1440160" cy="10657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Remotely Connected member</a:t>
            </a:r>
          </a:p>
        </p:txBody>
      </p:sp>
      <p:sp>
        <p:nvSpPr>
          <p:cNvPr id="35" name="Oval 34"/>
          <p:cNvSpPr/>
          <p:nvPr/>
        </p:nvSpPr>
        <p:spPr>
          <a:xfrm>
            <a:off x="4807228" y="1880828"/>
            <a:ext cx="612068" cy="6120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2GE</a:t>
            </a:r>
            <a:endParaRPr lang="en-GB" sz="1200" b="1" dirty="0"/>
          </a:p>
        </p:txBody>
      </p:sp>
      <p:sp>
        <p:nvSpPr>
          <p:cNvPr id="17" name="Freeform 16"/>
          <p:cNvSpPr/>
          <p:nvPr/>
        </p:nvSpPr>
        <p:spPr>
          <a:xfrm>
            <a:off x="3771512" y="1614424"/>
            <a:ext cx="1341750" cy="3504511"/>
          </a:xfrm>
          <a:custGeom>
            <a:avLst/>
            <a:gdLst>
              <a:gd name="connsiteX0" fmla="*/ 1771650 w 1771650"/>
              <a:gd name="connsiteY0" fmla="*/ 0 h 3895725"/>
              <a:gd name="connsiteX1" fmla="*/ 352425 w 1771650"/>
              <a:gd name="connsiteY1" fmla="*/ 1752600 h 3895725"/>
              <a:gd name="connsiteX2" fmla="*/ 0 w 1771650"/>
              <a:gd name="connsiteY2" fmla="*/ 3895725 h 3895725"/>
              <a:gd name="connsiteX3" fmla="*/ 0 w 1771650"/>
              <a:gd name="connsiteY3" fmla="*/ 389572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1650" h="3895725">
                <a:moveTo>
                  <a:pt x="1771650" y="0"/>
                </a:moveTo>
                <a:cubicBezTo>
                  <a:pt x="1209675" y="551656"/>
                  <a:pt x="647700" y="1103312"/>
                  <a:pt x="352425" y="1752600"/>
                </a:cubicBezTo>
                <a:cubicBezTo>
                  <a:pt x="57150" y="2401888"/>
                  <a:pt x="0" y="3895725"/>
                  <a:pt x="0" y="3895725"/>
                </a:cubicBezTo>
                <a:lnTo>
                  <a:pt x="0" y="3895725"/>
                </a:lnTo>
              </a:path>
            </a:pathLst>
          </a:custGeom>
          <a:noFill/>
          <a:ln w="63500">
            <a:solidFill>
              <a:srgbClr val="FF0000">
                <a:alpha val="75000"/>
              </a:srgbClr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13416" y="4146364"/>
            <a:ext cx="3096344" cy="36933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 w="57150">
            <a:solidFill>
              <a:srgbClr val="FF0000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e.g. 500Mbps VLAN to LONAP</a:t>
            </a:r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4666174" y="1562100"/>
            <a:ext cx="2610926" cy="2124075"/>
          </a:xfrm>
          <a:custGeom>
            <a:avLst/>
            <a:gdLst>
              <a:gd name="connsiteX0" fmla="*/ 1296476 w 2610926"/>
              <a:gd name="connsiteY0" fmla="*/ 0 h 2124075"/>
              <a:gd name="connsiteX1" fmla="*/ 39176 w 2610926"/>
              <a:gd name="connsiteY1" fmla="*/ 1543050 h 2124075"/>
              <a:gd name="connsiteX2" fmla="*/ 2610926 w 2610926"/>
              <a:gd name="connsiteY2" fmla="*/ 2124075 h 2124075"/>
              <a:gd name="connsiteX3" fmla="*/ 2610926 w 2610926"/>
              <a:gd name="connsiteY3" fmla="*/ 2124075 h 2124075"/>
              <a:gd name="connsiteX4" fmla="*/ 2610926 w 2610926"/>
              <a:gd name="connsiteY4" fmla="*/ 2124075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926" h="2124075">
                <a:moveTo>
                  <a:pt x="1296476" y="0"/>
                </a:moveTo>
                <a:cubicBezTo>
                  <a:pt x="558288" y="594519"/>
                  <a:pt x="-179899" y="1189038"/>
                  <a:pt x="39176" y="1543050"/>
                </a:cubicBezTo>
                <a:cubicBezTo>
                  <a:pt x="258251" y="1897062"/>
                  <a:pt x="2610926" y="2124075"/>
                  <a:pt x="2610926" y="2124075"/>
                </a:cubicBezTo>
                <a:lnTo>
                  <a:pt x="2610926" y="2124075"/>
                </a:lnTo>
                <a:lnTo>
                  <a:pt x="2610926" y="2124075"/>
                </a:lnTo>
              </a:path>
            </a:pathLst>
          </a:custGeom>
          <a:noFill/>
          <a:ln w="60325">
            <a:solidFill>
              <a:srgbClr val="FF0000">
                <a:alpha val="75000"/>
              </a:srgbClr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073005" y="2624137"/>
            <a:ext cx="3096344" cy="36933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 w="57150">
            <a:solidFill>
              <a:srgbClr val="FF0000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e.g. 100Mbps VLAN to AMS-IX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569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Commercial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800"/>
            <a:ext cx="860733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Reseller Partner</a:t>
            </a:r>
            <a:endParaRPr lang="en-GB" b="1" dirty="0"/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Must be “full member” of LONAP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Available on 10GE ports only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Must sign reseller agreement &amp; comply to tech standards</a:t>
            </a:r>
          </a:p>
          <a:p>
            <a:pPr marL="454914" lvl="1" indent="0">
              <a:buNone/>
            </a:pPr>
            <a:endParaRPr lang="en-GB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b="1" dirty="0" smtClean="0"/>
              <a:t>Remotely Connected Member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“Associate Member”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Does </a:t>
            </a:r>
            <a:r>
              <a:rPr lang="en-GB" u="sng" dirty="0" smtClean="0">
                <a:solidFill>
                  <a:schemeClr val="tx1">
                    <a:lumMod val="75000"/>
                  </a:schemeClr>
                </a:solidFill>
              </a:rPr>
              <a:t>not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 confer privileges of a ‘full member’ (e.g. voting)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Must sign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end-user 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agreement &amp; comply to tech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standards</a:t>
            </a:r>
          </a:p>
          <a:p>
            <a:pPr marL="454914" lvl="1" indent="0">
              <a:buNone/>
            </a:pPr>
            <a:endParaRPr lang="en-GB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b="1" dirty="0" smtClean="0"/>
              <a:t>LONAP Bills Reseller Partner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Reseller Partner Membership fee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Reseller Partner 10GE port(s) fees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Fee for each Remotely Connected Member</a:t>
            </a:r>
          </a:p>
        </p:txBody>
      </p:sp>
    </p:spTree>
    <p:extLst>
      <p:ext uri="{BB962C8B-B14F-4D97-AF65-F5344CB8AC3E}">
        <p14:creationId xmlns:p14="http://schemas.microsoft.com/office/powerpoint/2010/main" val="8519546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Focussing LONAP on quality..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connections…</a:t>
            </a:r>
            <a:endParaRPr lang="en-US" dirty="0"/>
          </a:p>
          <a:p>
            <a:pPr lvl="1"/>
            <a:r>
              <a:rPr lang="en-US" dirty="0" smtClean="0"/>
              <a:t>Entry level resold product = </a:t>
            </a:r>
            <a:r>
              <a:rPr lang="en-US" b="1" dirty="0" smtClean="0">
                <a:solidFill>
                  <a:srgbClr val="FFC000"/>
                </a:solidFill>
              </a:rPr>
              <a:t>250 Mbps</a:t>
            </a:r>
          </a:p>
          <a:p>
            <a:pPr lvl="1"/>
            <a:r>
              <a:rPr lang="en-US" dirty="0" smtClean="0"/>
              <a:t>Most other reseller </a:t>
            </a:r>
            <a:r>
              <a:rPr lang="en-US" dirty="0" err="1" smtClean="0"/>
              <a:t>programmes</a:t>
            </a:r>
            <a:r>
              <a:rPr lang="en-US" dirty="0" smtClean="0"/>
              <a:t> begin at 100 Mbps</a:t>
            </a:r>
          </a:p>
          <a:p>
            <a:pPr lvl="1"/>
            <a:r>
              <a:rPr lang="en-US" dirty="0" smtClean="0"/>
              <a:t>Follows LONAP mantra of larger ports at lower cost</a:t>
            </a:r>
          </a:p>
          <a:p>
            <a:pPr lvl="1"/>
            <a:r>
              <a:rPr lang="en-US" dirty="0" smtClean="0"/>
              <a:t>100Mbps Broadband access circuits becoming common so 100 Mbps peering is sub-optimal</a:t>
            </a:r>
          </a:p>
          <a:p>
            <a:r>
              <a:rPr lang="en-US" dirty="0" smtClean="0"/>
              <a:t>Enticing pricing to encourage promotion</a:t>
            </a:r>
          </a:p>
          <a:p>
            <a:r>
              <a:rPr lang="en-US" dirty="0" smtClean="0"/>
              <a:t>Help grow LONAP to new markets </a:t>
            </a:r>
          </a:p>
        </p:txBody>
      </p:sp>
    </p:spTree>
    <p:extLst>
      <p:ext uri="{BB962C8B-B14F-4D97-AF65-F5344CB8AC3E}">
        <p14:creationId xmlns:p14="http://schemas.microsoft.com/office/powerpoint/2010/main" val="4112438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9868" y="2492896"/>
            <a:ext cx="637084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…but can we do something</a:t>
            </a:r>
          </a:p>
          <a:p>
            <a:pPr algn="ctr"/>
            <a:r>
              <a:rPr lang="en-US" sz="7200" b="1" dirty="0" smtClean="0">
                <a:solidFill>
                  <a:srgbClr val="4CF624"/>
                </a:solidFill>
              </a:rPr>
              <a:t>different</a:t>
            </a:r>
            <a:r>
              <a:rPr lang="en-US" sz="7200" dirty="0" smtClean="0"/>
              <a:t>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02088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19556983-6488920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8430" r="6934" b="5523"/>
          <a:stretch/>
        </p:blipFill>
        <p:spPr>
          <a:xfrm>
            <a:off x="2843808" y="836713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36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19556983-6488920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8430" r="6934" b="5523"/>
          <a:stretch/>
        </p:blipFill>
        <p:spPr>
          <a:xfrm>
            <a:off x="2843808" y="836713"/>
            <a:ext cx="3528392" cy="3528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100427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</a:rPr>
              <a:t>LONAP MARKETPLACE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950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Faces 2012/3</a:t>
            </a:r>
            <a:endParaRPr lang="en-GB" dirty="0"/>
          </a:p>
        </p:txBody>
      </p:sp>
      <p:pic>
        <p:nvPicPr>
          <p:cNvPr id="11" name="Picture 2" descr="http://photos.dreamtime.org/d/19677-2/img_12928-mod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5425"/>
          <a:stretch/>
        </p:blipFill>
        <p:spPr bwMode="auto">
          <a:xfrm>
            <a:off x="251520" y="2492896"/>
            <a:ext cx="249248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48562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ref_twitt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808312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517232"/>
            <a:ext cx="55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551723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Kelly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551723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13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2683" y="2000100"/>
            <a:ext cx="7342937" cy="10657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Marketplace Supplier</a:t>
            </a:r>
            <a:endParaRPr lang="en-US" dirty="0" smtClean="0"/>
          </a:p>
          <a:p>
            <a:pPr algn="ctr"/>
            <a:r>
              <a:rPr lang="en-US" dirty="0" smtClean="0"/>
              <a:t>(a LONAP Member)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2683" y="3495632"/>
            <a:ext cx="7342937" cy="10657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</a:rPr>
              <a:t>LON</a:t>
            </a:r>
            <a:r>
              <a:rPr lang="en-US" sz="6000" b="1" u="sng" dirty="0" smtClean="0">
                <a:solidFill>
                  <a:srgbClr val="008DF6"/>
                </a:solidFill>
              </a:rPr>
              <a:t>AP</a:t>
            </a:r>
            <a:endParaRPr lang="en-US" sz="4400" b="1" u="sng" dirty="0">
              <a:solidFill>
                <a:srgbClr val="008DF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683" y="488185"/>
            <a:ext cx="7342937" cy="10657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$anotherIXP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2683" y="4991162"/>
            <a:ext cx="7342937" cy="10657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Marketplace Customer</a:t>
            </a:r>
          </a:p>
          <a:p>
            <a:pPr algn="ctr"/>
            <a:r>
              <a:rPr lang="en-US" dirty="0" smtClean="0"/>
              <a:t>(a ‘directly connected’ LONAP member wanting to connect to $anotherIXP)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34904" y="817558"/>
            <a:ext cx="0" cy="4788556"/>
          </a:xfrm>
          <a:prstGeom prst="straightConnector1">
            <a:avLst/>
          </a:prstGeom>
          <a:ln w="101600">
            <a:solidFill>
              <a:srgbClr val="FFFFFF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184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Previously not possible...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3560"/>
            <a:ext cx="8329642" cy="1789456"/>
          </a:xfrm>
        </p:spPr>
        <p:txBody>
          <a:bodyPr/>
          <a:lstStyle/>
          <a:p>
            <a:r>
              <a:rPr lang="en-GB" dirty="0" smtClean="0"/>
              <a:t>Number of MACs</a:t>
            </a:r>
          </a:p>
          <a:p>
            <a:r>
              <a:rPr lang="en-GB" dirty="0" smtClean="0"/>
              <a:t>CAM table size</a:t>
            </a:r>
          </a:p>
          <a:p>
            <a:r>
              <a:rPr lang="en-GB" dirty="0" smtClean="0"/>
              <a:t>Port Security Model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3861048"/>
            <a:ext cx="8329642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err="1" smtClean="0"/>
              <a:t>Pseudowire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988528"/>
            <a:ext cx="8329642" cy="1717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/>
              <a:t>See no MACs</a:t>
            </a:r>
          </a:p>
          <a:p>
            <a:r>
              <a:rPr lang="en-GB" smtClean="0"/>
              <a:t>No CAM table issue</a:t>
            </a:r>
          </a:p>
          <a:p>
            <a:r>
              <a:rPr lang="en-GB" smtClean="0"/>
              <a:t>No Port Security 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3792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Open to direct members </a:t>
            </a:r>
            <a:r>
              <a:rPr lang="en-GB" dirty="0" smtClean="0"/>
              <a:t>only</a:t>
            </a:r>
          </a:p>
          <a:p>
            <a:pPr lvl="1"/>
            <a:r>
              <a:rPr lang="en-GB" dirty="0" smtClean="0"/>
              <a:t>Encourages new members to join</a:t>
            </a:r>
          </a:p>
          <a:p>
            <a:pPr lvl="1"/>
            <a:r>
              <a:rPr lang="en-GB" dirty="0" smtClean="0"/>
              <a:t>Enhances benefit of ‘full membership’ over remote connections</a:t>
            </a:r>
          </a:p>
          <a:p>
            <a:r>
              <a:rPr lang="en-GB" dirty="0" smtClean="0"/>
              <a:t>Increased </a:t>
            </a:r>
            <a:r>
              <a:rPr lang="en-GB" dirty="0"/>
              <a:t>returns on</a:t>
            </a:r>
          </a:p>
          <a:p>
            <a:pPr lvl="1"/>
            <a:r>
              <a:rPr lang="en-GB" dirty="0"/>
              <a:t>LONAP fees</a:t>
            </a:r>
          </a:p>
          <a:p>
            <a:pPr lvl="1"/>
            <a:r>
              <a:rPr lang="en-GB" dirty="0" smtClean="0"/>
              <a:t>Datacentre cross-connect costs</a:t>
            </a:r>
          </a:p>
          <a:p>
            <a:pPr lvl="1"/>
            <a:r>
              <a:rPr lang="en-GB" dirty="0" smtClean="0"/>
              <a:t>Router port costs</a:t>
            </a:r>
          </a:p>
          <a:p>
            <a:r>
              <a:rPr lang="en-GB" dirty="0" smtClean="0"/>
              <a:t>Not a replacement for L2 services across sites </a:t>
            </a:r>
          </a:p>
          <a:p>
            <a:r>
              <a:rPr lang="en-GB" dirty="0" smtClean="0"/>
              <a:t>Designed not to compete with members’ L2 services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1253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Well Tested Platform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364841" cy="50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67391"/>
      </p:ext>
    </p:extLst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Special 10GE pricing promotion</a:t>
            </a:r>
          </a:p>
          <a:p>
            <a:pPr lvl="1"/>
            <a:r>
              <a:rPr lang="en-US" dirty="0" smtClean="0"/>
              <a:t>Waived setup fee, saving £2,500 NRC</a:t>
            </a:r>
          </a:p>
          <a:p>
            <a:pPr lvl="1"/>
            <a:r>
              <a:rPr lang="en-US" dirty="0" smtClean="0"/>
              <a:t>3 months promotional rate</a:t>
            </a:r>
          </a:p>
          <a:p>
            <a:pPr lvl="1"/>
            <a:endParaRPr lang="en-US" dirty="0"/>
          </a:p>
          <a:p>
            <a:r>
              <a:rPr lang="en-US" dirty="0" smtClean="0"/>
              <a:t>Regular pricing remains market leading</a:t>
            </a:r>
          </a:p>
          <a:p>
            <a:pPr lvl="1"/>
            <a:r>
              <a:rPr lang="en-US" dirty="0" smtClean="0"/>
              <a:t>£2,000 per year membership, includes GE ports</a:t>
            </a:r>
          </a:p>
          <a:p>
            <a:pPr lvl="1"/>
            <a:r>
              <a:rPr lang="en-US" dirty="0" smtClean="0"/>
              <a:t>£2,500 per year 10GE 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77424"/>
      </p:ext>
    </p:extLst>
  </p:cSld>
  <p:clrMapOvr>
    <a:masterClrMapping/>
  </p:clrMapOvr>
  <p:transition xmlns:p14="http://schemas.microsoft.com/office/powerpoint/2010/main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078" y="-35720"/>
            <a:ext cx="10394156" cy="692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56592" y="-171400"/>
            <a:ext cx="10657184" cy="72008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21" name="Rectangle 1"/>
          <p:cNvSpPr>
            <a:spLocks/>
          </p:cNvSpPr>
          <p:nvPr/>
        </p:nvSpPr>
        <p:spPr bwMode="auto">
          <a:xfrm>
            <a:off x="2383590" y="2708918"/>
            <a:ext cx="4495653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200" b="1" dirty="0" smtClean="0">
                <a:ea typeface="Gill Sans" charset="0"/>
                <a:cs typeface="Gill Sans" charset="0"/>
              </a:rPr>
              <a:t>Questions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8386" y="5445224"/>
            <a:ext cx="5078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__________________________________________</a:t>
            </a:r>
          </a:p>
          <a:p>
            <a:r>
              <a:rPr lang="en-US" dirty="0" smtClean="0"/>
              <a:t>Andy Davidson                                     </a:t>
            </a:r>
            <a:r>
              <a:rPr lang="en-US" dirty="0" smtClean="0">
                <a:hlinkClick r:id="rId4"/>
              </a:rPr>
              <a:t>andy@lonap.net</a:t>
            </a:r>
            <a:endParaRPr lang="en-US" dirty="0" smtClean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January 2013                                 UKNOF, Newark</a:t>
            </a:r>
          </a:p>
          <a:p>
            <a:r>
              <a:rPr lang="en-US" dirty="0" smtClean="0"/>
              <a:t>Twitter: @</a:t>
            </a:r>
            <a:r>
              <a:rPr lang="en-US" dirty="0" err="1" smtClean="0"/>
              <a:t>lonap</a:t>
            </a:r>
            <a:r>
              <a:rPr lang="en-US" dirty="0" smtClean="0"/>
              <a:t>  @</a:t>
            </a:r>
            <a:r>
              <a:rPr lang="en-US" dirty="0" err="1" smtClean="0"/>
              <a:t>andyd</a:t>
            </a:r>
            <a:r>
              <a:rPr lang="en-US" dirty="0" smtClean="0"/>
              <a:t>                                               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3068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Membership Trend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64642"/>
              </p:ext>
            </p:extLst>
          </p:nvPr>
        </p:nvGraphicFramePr>
        <p:xfrm>
          <a:off x="539552" y="1628800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2274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GB" dirty="0" smtClean="0"/>
              <a:t>New Members 2012…</a:t>
            </a:r>
            <a:endParaRPr lang="en-GB" dirty="0"/>
          </a:p>
        </p:txBody>
      </p:sp>
      <p:pic>
        <p:nvPicPr>
          <p:cNvPr id="91140" name="Picture 4" descr="Limelight Networks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Limelight Networks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9" y="15876"/>
            <a:ext cx="9525" cy="95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4" name="Picture 8" descr="Limelight Networks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9" y="168276"/>
            <a:ext cx="9525" cy="95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6" name="Picture 10" descr="Limelight Networks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9" y="320675"/>
            <a:ext cx="9525" cy="95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8" name="Picture 12" descr="Limelight Networks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473076"/>
            <a:ext cx="9525" cy="95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0" name="Picture 14" descr="Limelight Networks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9" y="625476"/>
            <a:ext cx="9525" cy="95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4" y="1655183"/>
            <a:ext cx="1807365" cy="84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9" y="2792498"/>
            <a:ext cx="1728192" cy="73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11" y="1544753"/>
            <a:ext cx="2570984" cy="51994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  <a:alpha val="1000"/>
              </a:schemeClr>
            </a:solidFill>
            <a:miter lim="800000"/>
            <a:headEnd/>
            <a:tailEnd/>
          </a:ln>
          <a:effectLst>
            <a:glow rad="1143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48" y="4167241"/>
            <a:ext cx="1402542" cy="780362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  <a:alpha val="1000"/>
              </a:schemeClr>
            </a:solidFill>
            <a:miter lim="800000"/>
            <a:headEnd/>
            <a:tailEnd/>
          </a:ln>
          <a:effectLst>
            <a:glow rad="1143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91" y="2262249"/>
            <a:ext cx="2282056" cy="6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66" y="2455344"/>
            <a:ext cx="2161034" cy="68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72" y="1444634"/>
            <a:ext cx="2612256" cy="66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27" y="2250347"/>
            <a:ext cx="1064766" cy="82244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  <a:alpha val="1000"/>
              </a:schemeClr>
            </a:solidFill>
            <a:miter lim="800000"/>
            <a:headEnd/>
            <a:tailEnd/>
          </a:ln>
          <a:effectLst>
            <a:glow rad="1143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29" y="6165304"/>
            <a:ext cx="3268341" cy="37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6" y="3888442"/>
            <a:ext cx="2252475" cy="5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64" y="3247674"/>
            <a:ext cx="1502916" cy="674205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  <a:alpha val="1000"/>
              </a:schemeClr>
            </a:solidFill>
            <a:miter lim="800000"/>
            <a:headEnd/>
            <a:tailEnd/>
          </a:ln>
          <a:effectLst>
            <a:glow rad="1143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79" y="5962898"/>
            <a:ext cx="1674491" cy="58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50" y="3229294"/>
            <a:ext cx="1614597" cy="55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69" y="3416104"/>
            <a:ext cx="1785425" cy="50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4" y="4798877"/>
            <a:ext cx="2174106" cy="6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88711"/>
            <a:ext cx="928556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7" y="5798164"/>
            <a:ext cx="2360291" cy="65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55" y="5142408"/>
            <a:ext cx="1388741" cy="66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19" y="5016359"/>
            <a:ext cx="1527362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19" y="4167241"/>
            <a:ext cx="2442840" cy="48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57" y="4167241"/>
            <a:ext cx="1042728" cy="9952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27142"/>
              </p:ext>
            </p:extLst>
          </p:nvPr>
        </p:nvGraphicFramePr>
        <p:xfrm>
          <a:off x="666750" y="1412776"/>
          <a:ext cx="78105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 Types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588224" y="2191606"/>
            <a:ext cx="576064" cy="432048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FE</a:t>
            </a:r>
            <a:endParaRPr lang="en-GB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135138" y="1795564"/>
            <a:ext cx="720080" cy="432048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10GE</a:t>
            </a:r>
            <a:endParaRPr lang="en-GB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827584" y="4797152"/>
            <a:ext cx="576064" cy="432048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</a:t>
            </a:r>
            <a:endParaRPr lang="en-GB" b="1" dirty="0"/>
          </a:p>
        </p:txBody>
      </p:sp>
      <p:cxnSp>
        <p:nvCxnSpPr>
          <p:cNvPr id="3" name="Straight Connector 2"/>
          <p:cNvCxnSpPr>
            <a:stCxn id="20" idx="3"/>
          </p:cNvCxnSpPr>
          <p:nvPr/>
        </p:nvCxnSpPr>
        <p:spPr>
          <a:xfrm>
            <a:off x="2855218" y="2011588"/>
            <a:ext cx="678371" cy="265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6" idx="1"/>
          </p:cNvCxnSpPr>
          <p:nvPr/>
        </p:nvCxnSpPr>
        <p:spPr>
          <a:xfrm flipH="1">
            <a:off x="5076056" y="2407630"/>
            <a:ext cx="151216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1" idx="3"/>
          </p:cNvCxnSpPr>
          <p:nvPr/>
        </p:nvCxnSpPr>
        <p:spPr>
          <a:xfrm flipH="1">
            <a:off x="1403648" y="4365104"/>
            <a:ext cx="180020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7944" y="6227733"/>
            <a:ext cx="46569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Inner ring = 2009; Outer ring = 2012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87686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Network: January 2013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9255"/>
            <a:ext cx="7021363" cy="51163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1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Route Servers: ASNs up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68144" y="1600200"/>
            <a:ext cx="3096344" cy="470912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GB" sz="3100" dirty="0" smtClean="0"/>
              <a:t>RS1:</a:t>
            </a:r>
            <a:br>
              <a:rPr lang="en-GB" sz="3100" dirty="0" smtClean="0"/>
            </a:br>
            <a:r>
              <a:rPr lang="en-GB" sz="3100" dirty="0" smtClean="0"/>
              <a:t>85 ASNs (70%)</a:t>
            </a:r>
          </a:p>
          <a:p>
            <a:pPr>
              <a:spcBef>
                <a:spcPts val="2400"/>
              </a:spcBef>
            </a:pPr>
            <a:r>
              <a:rPr lang="en-GB" sz="3100" dirty="0" smtClean="0"/>
              <a:t>RS2:</a:t>
            </a:r>
            <a:br>
              <a:rPr lang="en-GB" sz="3100" dirty="0" smtClean="0"/>
            </a:br>
            <a:r>
              <a:rPr lang="en-GB" sz="3100" dirty="0" smtClean="0"/>
              <a:t>84 ASNs (69%)</a:t>
            </a:r>
          </a:p>
          <a:p>
            <a:pPr>
              <a:spcBef>
                <a:spcPts val="2400"/>
              </a:spcBef>
            </a:pPr>
            <a:r>
              <a:rPr lang="en-GB" dirty="0" smtClean="0">
                <a:sym typeface="Wingdings" pitchFamily="2" charset="2"/>
              </a:rPr>
              <a:t>Check your sessions are configured and up to </a:t>
            </a:r>
            <a:r>
              <a:rPr lang="en-GB" dirty="0" smtClean="0">
                <a:solidFill>
                  <a:srgbClr val="FFFF00"/>
                </a:solidFill>
                <a:sym typeface="Wingdings" pitchFamily="2" charset="2"/>
              </a:rPr>
              <a:t>both route servers</a:t>
            </a:r>
            <a:r>
              <a:rPr lang="en-GB" dirty="0" smtClean="0">
                <a:sym typeface="Wingdings" pitchFamily="2" charset="2"/>
              </a:rPr>
              <a:t>!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91070"/>
              </p:ext>
            </p:extLst>
          </p:nvPr>
        </p:nvGraphicFramePr>
        <p:xfrm>
          <a:off x="323528" y="1484784"/>
          <a:ext cx="56166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8963622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IPv4 - Renumber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Members </a:t>
            </a:r>
            <a:r>
              <a:rPr lang="en-GB" dirty="0"/>
              <a:t>will be asked </a:t>
            </a:r>
            <a:r>
              <a:rPr lang="en-GB" dirty="0" smtClean="0"/>
              <a:t>to:</a:t>
            </a:r>
          </a:p>
          <a:p>
            <a:pPr lvl="1"/>
            <a:r>
              <a:rPr lang="en-GB" dirty="0" smtClean="0"/>
              <a:t>renumber </a:t>
            </a:r>
            <a:r>
              <a:rPr lang="en-GB" dirty="0" smtClean="0">
                <a:solidFill>
                  <a:srgbClr val="FFFF00"/>
                </a:solidFill>
              </a:rPr>
              <a:t>193.203.5.xxx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FFFF00"/>
                </a:solidFill>
              </a:rPr>
              <a:t>5.57.80.xxx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reconfigure /24 </a:t>
            </a:r>
            <a:r>
              <a:rPr lang="en-GB" dirty="0" err="1" smtClean="0"/>
              <a:t>netmask</a:t>
            </a:r>
            <a:r>
              <a:rPr lang="en-GB" dirty="0" smtClean="0"/>
              <a:t> to /23 or /22</a:t>
            </a:r>
          </a:p>
          <a:p>
            <a:endParaRPr lang="en-GB" dirty="0" smtClean="0"/>
          </a:p>
          <a:p>
            <a:r>
              <a:rPr lang="en-GB" dirty="0" smtClean="0"/>
              <a:t>Review your reverse DNS and other settings…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467033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497" y="2492896"/>
            <a:ext cx="732356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“LONAP’s job is to encourage peering</a:t>
            </a:r>
          </a:p>
          <a:p>
            <a:pPr algn="ctr"/>
            <a:r>
              <a:rPr lang="en-US" sz="3600" dirty="0" smtClean="0"/>
              <a:t>and shift my bits </a:t>
            </a:r>
            <a:r>
              <a:rPr lang="en-US" sz="3600" b="1" dirty="0" smtClean="0">
                <a:solidFill>
                  <a:srgbClr val="00F251"/>
                </a:solidFill>
              </a:rPr>
              <a:t>inside London </a:t>
            </a:r>
            <a:r>
              <a:rPr lang="en-US" sz="3600" dirty="0" smtClean="0"/>
              <a:t>only.</a:t>
            </a:r>
          </a:p>
          <a:p>
            <a:pPr algn="ctr"/>
            <a:r>
              <a:rPr lang="en-US" sz="3600" dirty="0" smtClean="0"/>
              <a:t>I am paid to shift bits to other cities.”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87695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nap-2009-powerpoint2007-templat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9294</TotalTime>
  <Words>1262</Words>
  <Application>Microsoft Macintosh PowerPoint</Application>
  <PresentationFormat>On-screen Show (4:3)</PresentationFormat>
  <Paragraphs>216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lonap-2009-powerpoint2007-template</vt:lpstr>
      <vt:lpstr>Activity update january 2013</vt:lpstr>
      <vt:lpstr>New Faces 2012/3</vt:lpstr>
      <vt:lpstr>Membership Trend</vt:lpstr>
      <vt:lpstr>New Members 2012…</vt:lpstr>
      <vt:lpstr>Port Types</vt:lpstr>
      <vt:lpstr>Current Network: January 2013</vt:lpstr>
      <vt:lpstr>Route Servers: ASNs up</vt:lpstr>
      <vt:lpstr>IPv4 - Renumber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Commercial Model</vt:lpstr>
      <vt:lpstr>Focussing LONAP on quality..</vt:lpstr>
      <vt:lpstr>PowerPoint Presentation</vt:lpstr>
      <vt:lpstr>PowerPoint Presentation</vt:lpstr>
      <vt:lpstr>PowerPoint Presentation</vt:lpstr>
      <vt:lpstr>PowerPoint Presentation</vt:lpstr>
      <vt:lpstr>Previously not possible...</vt:lpstr>
      <vt:lpstr>Marketplace</vt:lpstr>
      <vt:lpstr>Well Tested Platform</vt:lpstr>
      <vt:lpstr>Pricing</vt:lpstr>
      <vt:lpstr>PowerPoint Presentation</vt:lpstr>
    </vt:vector>
  </TitlesOfParts>
  <Company>NetConnex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 2009</dc:title>
  <dc:creator>Sebastien Lahtinen</dc:creator>
  <cp:keywords>lonap</cp:keywords>
  <cp:lastModifiedBy>Andy Davidson</cp:lastModifiedBy>
  <cp:revision>349</cp:revision>
  <dcterms:created xsi:type="dcterms:W3CDTF">2009-11-08T17:45:13Z</dcterms:created>
  <dcterms:modified xsi:type="dcterms:W3CDTF">2013-01-16T20:04:59Z</dcterms:modified>
</cp:coreProperties>
</file>