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16"/>
  </p:notesMasterIdLst>
  <p:handoutMasterIdLst>
    <p:handoutMasterId r:id="rId17"/>
  </p:handoutMasterIdLst>
  <p:sldIdLst>
    <p:sldId id="327" r:id="rId2"/>
    <p:sldId id="379" r:id="rId3"/>
    <p:sldId id="388" r:id="rId4"/>
    <p:sldId id="389" r:id="rId5"/>
    <p:sldId id="390" r:id="rId6"/>
    <p:sldId id="391" r:id="rId7"/>
    <p:sldId id="386" r:id="rId8"/>
    <p:sldId id="382" r:id="rId9"/>
    <p:sldId id="392" r:id="rId10"/>
    <p:sldId id="393" r:id="rId11"/>
    <p:sldId id="394" r:id="rId12"/>
    <p:sldId id="395" r:id="rId13"/>
    <p:sldId id="387" r:id="rId14"/>
    <p:sldId id="340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C00"/>
    <a:srgbClr val="66FF66"/>
    <a:srgbClr val="006D31"/>
    <a:srgbClr val="DB0119"/>
    <a:srgbClr val="5EA4DF"/>
    <a:srgbClr val="040B91"/>
    <a:srgbClr val="ADDCF4"/>
    <a:srgbClr val="1E2D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94581" autoAdjust="0"/>
  </p:normalViewPr>
  <p:slideViewPr>
    <p:cSldViewPr>
      <p:cViewPr>
        <p:scale>
          <a:sx n="100" d="100"/>
          <a:sy n="100" d="100"/>
        </p:scale>
        <p:origin x="-2888" y="-1696"/>
      </p:cViewPr>
      <p:guideLst>
        <p:guide orient="horz" pos="2160"/>
        <p:guide pos="2880"/>
        <p:guide pos="234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50" d="100"/>
          <a:sy n="150" d="100"/>
        </p:scale>
        <p:origin x="27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fld id="{DB190F2E-572F-A04A-AAA9-C1BE7E83BA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718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157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57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157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fld id="{D0D7CE03-273D-1246-B437-5B970CF8F1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174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39A367-4B0D-F64C-B9A9-6162167540BB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All 2G and 3G bands can be re-farmed for </a:t>
            </a:r>
            <a:r>
              <a:rPr lang="en-US" dirty="0" smtClean="0"/>
              <a:t>4G</a:t>
            </a:r>
            <a:r>
              <a:rPr lang="en-US" baseline="0" dirty="0" smtClean="0"/>
              <a:t> use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MLL Telecom have a low power GSM license and failed to win 4G spectrum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3UK don’t get EE spectrum until end of 2013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7CE03-273D-1246-B437-5B970CF8F11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592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National audit office to investigate </a:t>
            </a:r>
            <a:r>
              <a:rPr lang="en-US" dirty="0" err="1" smtClean="0"/>
              <a:t>Ofcom</a:t>
            </a:r>
            <a:r>
              <a:rPr lang="en-US" baseline="0" dirty="0" smtClean="0"/>
              <a:t> auction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Actual bids exceeded £5.2bn (but higher bidders only paid slightly higher than next lowest bid – like </a:t>
            </a:r>
            <a:r>
              <a:rPr lang="en-US" baseline="0" dirty="0" err="1" smtClean="0"/>
              <a:t>Ebay</a:t>
            </a:r>
            <a:r>
              <a:rPr lang="en-US" baseline="0" dirty="0" smtClean="0"/>
              <a:t>)</a:t>
            </a:r>
          </a:p>
          <a:p>
            <a:endParaRPr lang="en-US" baseline="0" dirty="0" smtClean="0"/>
          </a:p>
          <a:p>
            <a:r>
              <a:rPr lang="en-US" baseline="0" dirty="0" smtClean="0"/>
              <a:t>£1.2bn Government </a:t>
            </a:r>
            <a:r>
              <a:rPr lang="en-US" baseline="0" dirty="0" err="1" smtClean="0"/>
              <a:t>defficit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7CE03-273D-1246-B437-5B970CF8F11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96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576B80-C37F-2B42-8D99-D74C0EA14EB2}" type="slidenum">
              <a:rPr lang="en-US"/>
              <a:pPr/>
              <a:t>14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Text Box 2"/>
          <p:cNvSpPr txBox="1">
            <a:spLocks noChangeArrowheads="1"/>
          </p:cNvSpPr>
          <p:nvPr/>
        </p:nvSpPr>
        <p:spPr bwMode="auto">
          <a:xfrm>
            <a:off x="854075" y="4767263"/>
            <a:ext cx="1974850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600">
                <a:solidFill>
                  <a:schemeClr val="bg1"/>
                </a:solidFill>
                <a:cs typeface="Arial" charset="0"/>
              </a:rPr>
              <a:t>© Copyright THUS Group plc 2005. All rights reserved.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57250" y="1947863"/>
            <a:ext cx="6427788" cy="936625"/>
          </a:xfrm>
        </p:spPr>
        <p:txBody>
          <a:bodyPr/>
          <a:lstStyle>
            <a:lvl1pPr>
              <a:defRPr sz="4400">
                <a:solidFill>
                  <a:srgbClr val="1F2D8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2273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89000" y="2632075"/>
            <a:ext cx="6426200" cy="534988"/>
          </a:xfrm>
        </p:spPr>
        <p:txBody>
          <a:bodyPr/>
          <a:lstStyle>
            <a:lvl1pPr marL="0" indent="0">
              <a:lnSpc>
                <a:spcPct val="120000"/>
              </a:lnSpc>
              <a:buFont typeface="Wingdings" charset="0"/>
              <a:buNone/>
              <a:defRPr sz="2000">
                <a:solidFill>
                  <a:srgbClr val="1F2D81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pic>
        <p:nvPicPr>
          <p:cNvPr id="227333" name="Picture 5" descr="masthead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2788"/>
            <a:ext cx="9144000" cy="83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334" name="Rectangle 6"/>
          <p:cNvSpPr>
            <a:spLocks noChangeArrowheads="1"/>
          </p:cNvSpPr>
          <p:nvPr/>
        </p:nvSpPr>
        <p:spPr bwMode="auto">
          <a:xfrm>
            <a:off x="0" y="6624638"/>
            <a:ext cx="9144000" cy="228600"/>
          </a:xfrm>
          <a:prstGeom prst="rect">
            <a:avLst/>
          </a:prstGeom>
          <a:solidFill>
            <a:srgbClr val="AECC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19764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1950" y="309563"/>
            <a:ext cx="2146300" cy="5173662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1463" y="309563"/>
            <a:ext cx="6288087" cy="5173662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965529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09348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6272242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4163" y="1143000"/>
            <a:ext cx="4210050" cy="4340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211637" cy="4340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41245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5543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74142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668579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9725544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5745288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Netek UK Map_Plain"/>
          <p:cNvPicPr>
            <a:picLocks noChangeAspect="1" noChangeArrowheads="1"/>
          </p:cNvPicPr>
          <p:nvPr userDrawn="1"/>
        </p:nvPicPr>
        <p:blipFill>
          <a:blip r:embed="rId13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0"/>
            <a:ext cx="4622800" cy="566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306" name="Picture 2" descr="Upp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83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6307" name="Rectangle 3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AECC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noProof="0"/>
          </a:p>
        </p:txBody>
      </p:sp>
      <p:sp>
        <p:nvSpPr>
          <p:cNvPr id="22630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4163" y="1143000"/>
            <a:ext cx="8574087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2630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71463" y="309563"/>
            <a:ext cx="856773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226310" name="Rectangle 6"/>
          <p:cNvSpPr>
            <a:spLocks noChangeArrowheads="1"/>
          </p:cNvSpPr>
          <p:nvPr/>
        </p:nvSpPr>
        <p:spPr bwMode="auto">
          <a:xfrm>
            <a:off x="0" y="6624638"/>
            <a:ext cx="9144000" cy="228600"/>
          </a:xfrm>
          <a:prstGeom prst="rect">
            <a:avLst/>
          </a:prstGeom>
          <a:solidFill>
            <a:srgbClr val="AECC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noProof="0"/>
          </a:p>
        </p:txBody>
      </p:sp>
      <p:pic>
        <p:nvPicPr>
          <p:cNvPr id="226311" name="Picture 7" descr="masthead5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8025"/>
            <a:ext cx="9144000" cy="83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6313" name="Text Box 9"/>
          <p:cNvSpPr txBox="1">
            <a:spLocks noChangeArrowheads="1"/>
          </p:cNvSpPr>
          <p:nvPr/>
        </p:nvSpPr>
        <p:spPr bwMode="auto">
          <a:xfrm>
            <a:off x="7310534" y="6591300"/>
            <a:ext cx="1649316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GB" sz="700" noProof="0" smtClean="0">
                <a:solidFill>
                  <a:srgbClr val="343A3F"/>
                </a:solidFill>
                <a:latin typeface="Arial Narrow" charset="0"/>
                <a:cs typeface="Arial" charset="0"/>
              </a:rPr>
              <a:t>© Copyright NetTek 2011. All rights reserved.</a:t>
            </a:r>
            <a:endParaRPr lang="en-GB" sz="700" noProof="0">
              <a:solidFill>
                <a:srgbClr val="343A3F"/>
              </a:solidFill>
              <a:latin typeface="Arial Narrow" charset="0"/>
              <a:cs typeface="Arial" charset="0"/>
            </a:endParaRPr>
          </a:p>
        </p:txBody>
      </p:sp>
      <p:sp>
        <p:nvSpPr>
          <p:cNvPr id="226316" name="Text Box 12"/>
          <p:cNvSpPr txBox="1">
            <a:spLocks noChangeArrowheads="1"/>
          </p:cNvSpPr>
          <p:nvPr userDrawn="1"/>
        </p:nvSpPr>
        <p:spPr bwMode="auto">
          <a:xfrm>
            <a:off x="271463" y="127000"/>
            <a:ext cx="29289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200" noProof="0" smtClean="0">
                <a:solidFill>
                  <a:srgbClr val="1F2D81"/>
                </a:solidFill>
              </a:rPr>
              <a:t>UK Spectrum Update</a:t>
            </a:r>
            <a:endParaRPr lang="en-GB" sz="1200" noProof="0">
              <a:solidFill>
                <a:srgbClr val="1F2D8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lnSpc>
          <a:spcPct val="140000"/>
        </a:lnSpc>
        <a:spcBef>
          <a:spcPct val="0"/>
        </a:spcBef>
        <a:spcAft>
          <a:spcPct val="0"/>
        </a:spcAft>
        <a:defRPr sz="3200" b="1">
          <a:solidFill>
            <a:srgbClr val="1E2C83"/>
          </a:solidFill>
          <a:latin typeface="+mj-lt"/>
          <a:ea typeface="+mj-ea"/>
          <a:cs typeface="+mj-cs"/>
        </a:defRPr>
      </a:lvl1pPr>
      <a:lvl2pPr algn="l" rtl="0" fontAlgn="base">
        <a:lnSpc>
          <a:spcPct val="140000"/>
        </a:lnSpc>
        <a:spcBef>
          <a:spcPct val="0"/>
        </a:spcBef>
        <a:spcAft>
          <a:spcPct val="0"/>
        </a:spcAft>
        <a:defRPr sz="3200" b="1">
          <a:solidFill>
            <a:srgbClr val="1E2C83"/>
          </a:solidFill>
          <a:latin typeface="Arial Narrow" charset="0"/>
          <a:ea typeface="ＭＳ Ｐゴシック" charset="0"/>
        </a:defRPr>
      </a:lvl2pPr>
      <a:lvl3pPr algn="l" rtl="0" fontAlgn="base">
        <a:lnSpc>
          <a:spcPct val="140000"/>
        </a:lnSpc>
        <a:spcBef>
          <a:spcPct val="0"/>
        </a:spcBef>
        <a:spcAft>
          <a:spcPct val="0"/>
        </a:spcAft>
        <a:defRPr sz="3200" b="1">
          <a:solidFill>
            <a:srgbClr val="1E2C83"/>
          </a:solidFill>
          <a:latin typeface="Arial Narrow" charset="0"/>
          <a:ea typeface="ＭＳ Ｐゴシック" charset="0"/>
        </a:defRPr>
      </a:lvl3pPr>
      <a:lvl4pPr algn="l" rtl="0" fontAlgn="base">
        <a:lnSpc>
          <a:spcPct val="140000"/>
        </a:lnSpc>
        <a:spcBef>
          <a:spcPct val="0"/>
        </a:spcBef>
        <a:spcAft>
          <a:spcPct val="0"/>
        </a:spcAft>
        <a:defRPr sz="3200" b="1">
          <a:solidFill>
            <a:srgbClr val="1E2C83"/>
          </a:solidFill>
          <a:latin typeface="Arial Narrow" charset="0"/>
          <a:ea typeface="ＭＳ Ｐゴシック" charset="0"/>
        </a:defRPr>
      </a:lvl4pPr>
      <a:lvl5pPr algn="l" rtl="0" fontAlgn="base">
        <a:lnSpc>
          <a:spcPct val="140000"/>
        </a:lnSpc>
        <a:spcBef>
          <a:spcPct val="0"/>
        </a:spcBef>
        <a:spcAft>
          <a:spcPct val="0"/>
        </a:spcAft>
        <a:defRPr sz="3200" b="1">
          <a:solidFill>
            <a:srgbClr val="1E2C83"/>
          </a:solidFill>
          <a:latin typeface="Arial Narrow" charset="0"/>
          <a:ea typeface="ＭＳ Ｐゴシック" charset="0"/>
        </a:defRPr>
      </a:lvl5pPr>
      <a:lvl6pPr marL="457200" algn="l" rtl="0" fontAlgn="base">
        <a:lnSpc>
          <a:spcPct val="140000"/>
        </a:lnSpc>
        <a:spcBef>
          <a:spcPct val="0"/>
        </a:spcBef>
        <a:spcAft>
          <a:spcPct val="0"/>
        </a:spcAft>
        <a:defRPr sz="3200" b="1">
          <a:solidFill>
            <a:srgbClr val="1E2C83"/>
          </a:solidFill>
          <a:latin typeface="Arial Narrow" charset="0"/>
          <a:ea typeface="ＭＳ Ｐゴシック" charset="0"/>
        </a:defRPr>
      </a:lvl6pPr>
      <a:lvl7pPr marL="914400" algn="l" rtl="0" fontAlgn="base">
        <a:lnSpc>
          <a:spcPct val="140000"/>
        </a:lnSpc>
        <a:spcBef>
          <a:spcPct val="0"/>
        </a:spcBef>
        <a:spcAft>
          <a:spcPct val="0"/>
        </a:spcAft>
        <a:defRPr sz="3200" b="1">
          <a:solidFill>
            <a:srgbClr val="1E2C83"/>
          </a:solidFill>
          <a:latin typeface="Arial Narrow" charset="0"/>
          <a:ea typeface="ＭＳ Ｐゴシック" charset="0"/>
        </a:defRPr>
      </a:lvl7pPr>
      <a:lvl8pPr marL="1371600" algn="l" rtl="0" fontAlgn="base">
        <a:lnSpc>
          <a:spcPct val="140000"/>
        </a:lnSpc>
        <a:spcBef>
          <a:spcPct val="0"/>
        </a:spcBef>
        <a:spcAft>
          <a:spcPct val="0"/>
        </a:spcAft>
        <a:defRPr sz="3200" b="1">
          <a:solidFill>
            <a:srgbClr val="1E2C83"/>
          </a:solidFill>
          <a:latin typeface="Arial Narrow" charset="0"/>
          <a:ea typeface="ＭＳ Ｐゴシック" charset="0"/>
        </a:defRPr>
      </a:lvl8pPr>
      <a:lvl9pPr marL="1828800" algn="l" rtl="0" fontAlgn="base">
        <a:lnSpc>
          <a:spcPct val="140000"/>
        </a:lnSpc>
        <a:spcBef>
          <a:spcPct val="0"/>
        </a:spcBef>
        <a:spcAft>
          <a:spcPct val="0"/>
        </a:spcAft>
        <a:defRPr sz="3200" b="1">
          <a:solidFill>
            <a:srgbClr val="1E2C83"/>
          </a:solidFill>
          <a:latin typeface="Arial Narrow" charset="0"/>
          <a:ea typeface="ＭＳ Ｐゴシック" charset="0"/>
        </a:defRPr>
      </a:lvl9pPr>
    </p:titleStyle>
    <p:bodyStyle>
      <a:lvl1pPr marL="381000" indent="-3810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1F2D81"/>
        </a:buClr>
        <a:buSzPct val="85000"/>
        <a:buFont typeface="Wingdings" charset="0"/>
        <a:buChar char="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71513" indent="-288925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1F2D81"/>
        </a:buClr>
        <a:buSzPct val="75000"/>
        <a:buFont typeface="Wingdings" charset="0"/>
        <a:buChar char=""/>
        <a:defRPr sz="2000">
          <a:solidFill>
            <a:schemeClr val="tx1"/>
          </a:solidFill>
          <a:latin typeface="+mn-lt"/>
          <a:ea typeface="+mn-ea"/>
        </a:defRPr>
      </a:lvl2pPr>
      <a:lvl3pPr marL="12827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1F2D81"/>
        </a:buClr>
        <a:buSzPct val="85000"/>
        <a:buFont typeface="Wingdings" charset="0"/>
        <a:buChar char=""/>
        <a:defRPr>
          <a:solidFill>
            <a:schemeClr val="tx1"/>
          </a:solidFill>
          <a:latin typeface="+mn-lt"/>
          <a:ea typeface="+mn-ea"/>
        </a:defRPr>
      </a:lvl3pPr>
      <a:lvl4pPr marL="170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1F2D81"/>
        </a:buClr>
        <a:buSzPct val="85000"/>
        <a:buFont typeface="Wingdings" charset="0"/>
        <a:buChar char=""/>
        <a:defRPr sz="1600">
          <a:solidFill>
            <a:schemeClr val="tx1"/>
          </a:solidFill>
          <a:latin typeface="+mn-lt"/>
          <a:ea typeface="+mn-ea"/>
        </a:defRPr>
      </a:lvl4pPr>
      <a:lvl5pPr marL="21209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1F2D81"/>
        </a:buClr>
        <a:buSzPct val="85000"/>
        <a:buFont typeface="Wingdings" charset="0"/>
        <a:buChar char=""/>
        <a:defRPr sz="1600">
          <a:solidFill>
            <a:schemeClr val="tx1"/>
          </a:solidFill>
          <a:latin typeface="+mn-lt"/>
          <a:ea typeface="+mn-ea"/>
        </a:defRPr>
      </a:lvl5pPr>
      <a:lvl6pPr marL="25781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1F2D81"/>
        </a:buClr>
        <a:buSzPct val="85000"/>
        <a:buFont typeface="Wingdings" charset="0"/>
        <a:buChar char=""/>
        <a:defRPr sz="1600">
          <a:solidFill>
            <a:schemeClr val="tx1"/>
          </a:solidFill>
          <a:latin typeface="+mn-lt"/>
          <a:ea typeface="+mn-ea"/>
        </a:defRPr>
      </a:lvl6pPr>
      <a:lvl7pPr marL="30353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1F2D81"/>
        </a:buClr>
        <a:buSzPct val="85000"/>
        <a:buFont typeface="Wingdings" charset="0"/>
        <a:buChar char=""/>
        <a:defRPr sz="1600">
          <a:solidFill>
            <a:schemeClr val="tx1"/>
          </a:solidFill>
          <a:latin typeface="+mn-lt"/>
          <a:ea typeface="+mn-ea"/>
        </a:defRPr>
      </a:lvl7pPr>
      <a:lvl8pPr marL="34925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1F2D81"/>
        </a:buClr>
        <a:buSzPct val="85000"/>
        <a:buFont typeface="Wingdings" charset="0"/>
        <a:buChar char=""/>
        <a:defRPr sz="1600">
          <a:solidFill>
            <a:schemeClr val="tx1"/>
          </a:solidFill>
          <a:latin typeface="+mn-lt"/>
          <a:ea typeface="+mn-ea"/>
        </a:defRPr>
      </a:lvl8pPr>
      <a:lvl9pPr marL="39497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1F2D81"/>
        </a:buClr>
        <a:buSzPct val="85000"/>
        <a:buFont typeface="Wingdings" charset="0"/>
        <a:buChar char="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mailto:steve@nettek.co.u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2286000"/>
            <a:ext cx="8134350" cy="1143000"/>
          </a:xfrm>
        </p:spPr>
        <p:txBody>
          <a:bodyPr/>
          <a:lstStyle/>
          <a:p>
            <a:r>
              <a:rPr lang="en-GB" sz="4800" dirty="0" smtClean="0">
                <a:latin typeface="AkzidenzGroteskBQ-Medium" charset="0"/>
              </a:rPr>
              <a:t>UK Spectrum update</a:t>
            </a:r>
            <a:endParaRPr lang="en-GB" sz="4800" dirty="0">
              <a:latin typeface="AkzidenzGroteskBQ-Medium" charset="0"/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429000"/>
            <a:ext cx="5772150" cy="1752600"/>
          </a:xfrm>
        </p:spPr>
        <p:txBody>
          <a:bodyPr/>
          <a:lstStyle/>
          <a:p>
            <a:r>
              <a:rPr lang="en-GB" sz="1800" b="1" dirty="0">
                <a:latin typeface="AkzidenzGroteskBQ-Regular" charset="0"/>
              </a:rPr>
              <a:t>Steve Kennedy</a:t>
            </a:r>
            <a:endParaRPr lang="en-GB" sz="1800" dirty="0">
              <a:latin typeface="AkzidenzGroteskBQ-Regular" charset="0"/>
            </a:endParaRPr>
          </a:p>
          <a:p>
            <a:r>
              <a:rPr lang="en-GB" sz="1800" dirty="0">
                <a:latin typeface="AkzidenzGroteskBQ-Regular" charset="0"/>
              </a:rPr>
              <a:t>NetTek Ltd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Range Devices to move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Ofcom</a:t>
            </a:r>
            <a:r>
              <a:rPr lang="en-US" dirty="0" smtClean="0"/>
              <a:t> mandate</a:t>
            </a:r>
          </a:p>
          <a:p>
            <a:endParaRPr lang="en-US" dirty="0"/>
          </a:p>
          <a:p>
            <a:r>
              <a:rPr lang="en-US" dirty="0" smtClean="0"/>
              <a:t>Moves from 10.675 </a:t>
            </a:r>
            <a:r>
              <a:rPr lang="en-US" dirty="0"/>
              <a:t>to 10.699 GHz to 10.575 to 10.6 GHz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License Exempt</a:t>
            </a:r>
          </a:p>
          <a:p>
            <a:pPr lvl="1"/>
            <a:r>
              <a:rPr lang="en-US" dirty="0" smtClean="0"/>
              <a:t>Needs WTA change (SI)</a:t>
            </a:r>
          </a:p>
        </p:txBody>
      </p:sp>
    </p:spTree>
    <p:extLst>
      <p:ext uri="{BB962C8B-B14F-4D97-AF65-F5344CB8AC3E}">
        <p14:creationId xmlns:p14="http://schemas.microsoft.com/office/powerpoint/2010/main" val="18495368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PMSE supports high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Programming and Special Events</a:t>
            </a:r>
          </a:p>
          <a:p>
            <a:endParaRPr lang="en-US" dirty="0"/>
          </a:p>
          <a:p>
            <a:r>
              <a:rPr lang="en-US" dirty="0" smtClean="0"/>
              <a:t>Old regulations Channel 38 </a:t>
            </a:r>
            <a:r>
              <a:rPr lang="en-US" dirty="0"/>
              <a:t>for PMSE devices (606 - 614 MHz), but only for low power devices (under 50mW EIRP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Now up to 10W EIRP </a:t>
            </a:r>
            <a:r>
              <a:rPr lang="en-US" dirty="0"/>
              <a:t>to operate in the lower 2 channels (within channel 38), i.e. 606.7 MHz and 607 </a:t>
            </a:r>
            <a:r>
              <a:rPr lang="en-US" dirty="0" smtClean="0"/>
              <a:t>MHz</a:t>
            </a:r>
          </a:p>
        </p:txBody>
      </p:sp>
    </p:spTree>
    <p:extLst>
      <p:ext uri="{BB962C8B-B14F-4D97-AF65-F5344CB8AC3E}">
        <p14:creationId xmlns:p14="http://schemas.microsoft.com/office/powerpoint/2010/main" val="38022864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DTT Multiplex available in 600MHz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License available now for £180,000</a:t>
            </a:r>
          </a:p>
          <a:p>
            <a:pPr lvl="1"/>
            <a:r>
              <a:rPr lang="en-US" dirty="0"/>
              <a:t>600MHz band is actually made up of frequencies from 550-606 MHz in 8MHz channels (known as channels 31 to 37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License lasts until 2018, but </a:t>
            </a:r>
            <a:r>
              <a:rPr lang="en-US" dirty="0" err="1" smtClean="0"/>
              <a:t>Ofcom</a:t>
            </a:r>
            <a:r>
              <a:rPr lang="en-US" dirty="0" smtClean="0"/>
              <a:t> can kill with 12m notice</a:t>
            </a:r>
          </a:p>
          <a:p>
            <a:endParaRPr lang="en-US" dirty="0" smtClean="0"/>
          </a:p>
          <a:p>
            <a:r>
              <a:rPr lang="en-US" dirty="0"/>
              <a:t>DVB-T2 and </a:t>
            </a:r>
            <a:r>
              <a:rPr lang="en-US" dirty="0" smtClean="0"/>
              <a:t>MPEG4</a:t>
            </a:r>
          </a:p>
          <a:p>
            <a:endParaRPr lang="en-US" dirty="0"/>
          </a:p>
          <a:p>
            <a:r>
              <a:rPr lang="en-US" dirty="0" smtClean="0"/>
              <a:t>EU spectrum </a:t>
            </a:r>
            <a:r>
              <a:rPr lang="en-GB" dirty="0" smtClean="0"/>
              <a:t>harmonisation</a:t>
            </a:r>
            <a:r>
              <a:rPr lang="en-US" dirty="0" smtClean="0"/>
              <a:t> means 700MHz band (current DTT) to be cleared by 2018 for wireless broadband use</a:t>
            </a:r>
          </a:p>
        </p:txBody>
      </p:sp>
    </p:spTree>
    <p:extLst>
      <p:ext uri="{BB962C8B-B14F-4D97-AF65-F5344CB8AC3E}">
        <p14:creationId xmlns:p14="http://schemas.microsoft.com/office/powerpoint/2010/main" val="17497494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Ofcom</a:t>
            </a:r>
            <a:r>
              <a:rPr lang="en-US" dirty="0" smtClean="0"/>
              <a:t> FAT available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a LONG document</a:t>
            </a:r>
          </a:p>
          <a:p>
            <a:r>
              <a:rPr lang="en-US" dirty="0"/>
              <a:t>http://</a:t>
            </a:r>
            <a:r>
              <a:rPr lang="en-US" dirty="0" err="1"/>
              <a:t>stakeholders.ofcom.org.uk</a:t>
            </a:r>
            <a:r>
              <a:rPr lang="en-US"/>
              <a:t>/binaries/spectrum/spectrum-information/UKFAT_2013.pdf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77215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435975" cy="1143000"/>
          </a:xfrm>
        </p:spPr>
        <p:txBody>
          <a:bodyPr/>
          <a:lstStyle/>
          <a:p>
            <a:r>
              <a:rPr lang="en-GB" sz="2400">
                <a:latin typeface="AkzidenzGroteskBQ-Bold" charset="0"/>
              </a:rPr>
              <a:t>Thank you for listening!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362950" cy="3844925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GB" sz="1600" dirty="0">
                <a:latin typeface="AkzidenzGroteskBQ-Regular" charset="0"/>
              </a:rPr>
              <a:t>Email: </a:t>
            </a:r>
            <a:r>
              <a:rPr lang="en-GB" sz="1600" dirty="0" err="1">
                <a:latin typeface="AkzidenzGroteskBQ-Regular" charset="0"/>
                <a:hlinkClick r:id="rId3"/>
              </a:rPr>
              <a:t>steve</a:t>
            </a:r>
            <a:r>
              <a:rPr lang="en-GB" sz="1600" dirty="0" err="1" smtClean="0">
                <a:latin typeface="AkzidenzGroteskBQ-Regular" charset="0"/>
                <a:hlinkClick r:id="rId3"/>
              </a:rPr>
              <a:t>@</a:t>
            </a:r>
            <a:r>
              <a:rPr lang="en-GB" sz="1600" dirty="0" err="1" smtClean="0">
                <a:latin typeface="AkzidenzGroteskBQ-Regular" charset="0"/>
              </a:rPr>
              <a:t>gbnet.net</a:t>
            </a:r>
            <a:endParaRPr lang="en-GB" sz="1600" dirty="0" smtClean="0">
              <a:latin typeface="AkzidenzGroteskBQ-Regular" charset="0"/>
            </a:endParaRPr>
          </a:p>
          <a:p>
            <a:pPr>
              <a:buFont typeface="Wingdings" charset="0"/>
              <a:buNone/>
            </a:pPr>
            <a:endParaRPr lang="en-GB" sz="1600" dirty="0">
              <a:latin typeface="AkzidenzGroteskBQ-Regular" charset="0"/>
            </a:endParaRPr>
          </a:p>
          <a:p>
            <a:pPr>
              <a:buFont typeface="Wingdings" charset="0"/>
              <a:buNone/>
            </a:pPr>
            <a:r>
              <a:rPr lang="en-GB" sz="1600" dirty="0" smtClean="0">
                <a:latin typeface="AkzidenzGroteskBQ-Regular" charset="0"/>
              </a:rPr>
              <a:t>	@</a:t>
            </a:r>
            <a:r>
              <a:rPr lang="en-GB" sz="1600" dirty="0" err="1" smtClean="0">
                <a:latin typeface="AkzidenzGroteskBQ-Regular" charset="0"/>
              </a:rPr>
              <a:t>stevekennedyuk</a:t>
            </a:r>
            <a:endParaRPr lang="en-GB" sz="1600" dirty="0" smtClean="0">
              <a:latin typeface="AkzidenzGroteskBQ-Regular" charset="0"/>
            </a:endParaRPr>
          </a:p>
          <a:p>
            <a:pPr>
              <a:buFont typeface="Wingdings" charset="0"/>
              <a:buNone/>
            </a:pPr>
            <a:r>
              <a:rPr lang="en-GB" sz="1600" dirty="0">
                <a:latin typeface="AkzidenzGroteskBQ-Regular" charset="0"/>
              </a:rPr>
              <a:t>	</a:t>
            </a:r>
            <a:r>
              <a:rPr lang="en-GB" sz="1600" dirty="0" smtClean="0">
                <a:latin typeface="AkzidenzGroteskBQ-Regular" charset="0"/>
              </a:rPr>
              <a:t>@</a:t>
            </a:r>
            <a:r>
              <a:rPr lang="en-GB" sz="1600" dirty="0" err="1" smtClean="0">
                <a:latin typeface="AkzidenzGroteskBQ-Regular" charset="0"/>
              </a:rPr>
              <a:t>nettek</a:t>
            </a:r>
            <a:endParaRPr lang="en-GB" sz="1600" dirty="0" smtClean="0">
              <a:latin typeface="AkzidenzGroteskBQ-Regular" charset="0"/>
            </a:endParaRPr>
          </a:p>
          <a:p>
            <a:pPr>
              <a:buFont typeface="Wingdings" charset="0"/>
              <a:buNone/>
            </a:pPr>
            <a:r>
              <a:rPr lang="en-GB" sz="1600" dirty="0">
                <a:latin typeface="AkzidenzGroteskBQ-Regular" charset="0"/>
              </a:rPr>
              <a:t>	</a:t>
            </a:r>
            <a:r>
              <a:rPr lang="en-GB" sz="1600" dirty="0" smtClean="0">
                <a:latin typeface="AkzidenzGroteskBQ-Regular" charset="0"/>
              </a:rPr>
              <a:t>@</a:t>
            </a:r>
            <a:r>
              <a:rPr lang="en-GB" sz="1600" dirty="0" err="1" smtClean="0">
                <a:latin typeface="AkzidenzGroteskBQ-Regular" charset="0"/>
              </a:rPr>
              <a:t>eurotechnews</a:t>
            </a:r>
            <a:endParaRPr lang="en-GB" sz="1600" dirty="0" smtClean="0">
              <a:latin typeface="AkzidenzGroteskBQ-Regular" charset="0"/>
            </a:endParaRPr>
          </a:p>
          <a:p>
            <a:pPr>
              <a:buFont typeface="Wingdings" charset="0"/>
              <a:buNone/>
            </a:pPr>
            <a:r>
              <a:rPr lang="en-GB" sz="1600" dirty="0">
                <a:latin typeface="AkzidenzGroteskBQ-Regular" charset="0"/>
              </a:rPr>
              <a:t>	</a:t>
            </a:r>
            <a:r>
              <a:rPr lang="en-GB" sz="1600" dirty="0" smtClean="0">
                <a:latin typeface="AkzidenzGroteskBQ-Regular" charset="0"/>
              </a:rPr>
              <a:t>@</a:t>
            </a:r>
            <a:r>
              <a:rPr lang="en-GB" sz="1600" dirty="0" err="1" smtClean="0">
                <a:latin typeface="AkzidenzGroteskBQ-Regular" charset="0"/>
              </a:rPr>
              <a:t>citymeetstech</a:t>
            </a:r>
            <a:endParaRPr lang="en-GB" sz="1600" dirty="0">
              <a:latin typeface="AkzidenzGroteskBQ-Regular" charset="0"/>
            </a:endParaRPr>
          </a:p>
        </p:txBody>
      </p:sp>
    </p:spTree>
  </p:cSld>
  <p:clrMapOvr>
    <a:masterClrMapping/>
  </p:clrMapOvr>
  <p:transition xmlns:p14="http://schemas.microsoft.com/office/powerpoint/2010/main">
    <p:comb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800MHz / 2.6GHz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Spectrum auctioned and raised </a:t>
            </a:r>
            <a:r>
              <a:rPr lang="en-US" dirty="0"/>
              <a:t>£2,368,273,322 </a:t>
            </a:r>
            <a:r>
              <a:rPr lang="en-US" dirty="0" smtClean="0"/>
              <a:t>for Treasury</a:t>
            </a:r>
          </a:p>
          <a:p>
            <a:pPr lvl="1"/>
            <a:r>
              <a:rPr lang="en-US" dirty="0" smtClean="0"/>
              <a:t>Below the £3.5bn wanted</a:t>
            </a:r>
          </a:p>
          <a:p>
            <a:r>
              <a:rPr lang="en-US" dirty="0"/>
              <a:t>Everything Everywhere </a:t>
            </a:r>
            <a:r>
              <a:rPr lang="en-US" dirty="0" smtClean="0"/>
              <a:t>Ltd</a:t>
            </a:r>
          </a:p>
          <a:p>
            <a:pPr lvl="1"/>
            <a:r>
              <a:rPr lang="en-US" dirty="0" smtClean="0"/>
              <a:t>2 </a:t>
            </a:r>
            <a:r>
              <a:rPr lang="en-US" dirty="0"/>
              <a:t>x 5 MHz of 800 MHz and 2 x 35 MHz of 2.6 GHz	£</a:t>
            </a:r>
            <a:r>
              <a:rPr lang="en-US" dirty="0" smtClean="0"/>
              <a:t>588,876,000</a:t>
            </a:r>
            <a:endParaRPr lang="en-US" dirty="0"/>
          </a:p>
          <a:p>
            <a:r>
              <a:rPr lang="en-US" dirty="0"/>
              <a:t>Hutchison 3G UK Ltd	</a:t>
            </a:r>
            <a:endParaRPr lang="en-US" dirty="0" smtClean="0"/>
          </a:p>
          <a:p>
            <a:pPr lvl="1"/>
            <a:r>
              <a:rPr lang="en-US" dirty="0" smtClean="0"/>
              <a:t>2 </a:t>
            </a:r>
            <a:r>
              <a:rPr lang="en-US" dirty="0"/>
              <a:t>x 5 MHz of 800 </a:t>
            </a:r>
            <a:r>
              <a:rPr lang="en-US" dirty="0" smtClean="0"/>
              <a:t>MHz			</a:t>
            </a:r>
            <a:r>
              <a:rPr lang="en-US" dirty="0"/>
              <a:t>	£</a:t>
            </a:r>
            <a:r>
              <a:rPr lang="en-US" dirty="0" smtClean="0"/>
              <a:t>225,000,000</a:t>
            </a:r>
            <a:endParaRPr lang="en-US" dirty="0"/>
          </a:p>
          <a:p>
            <a:r>
              <a:rPr lang="en-US" dirty="0"/>
              <a:t>Niche Spectrum </a:t>
            </a:r>
            <a:r>
              <a:rPr lang="en-US" dirty="0" smtClean="0"/>
              <a:t>Ventures</a:t>
            </a:r>
          </a:p>
          <a:p>
            <a:pPr lvl="1"/>
            <a:r>
              <a:rPr lang="en-US" dirty="0" smtClean="0"/>
              <a:t>2 </a:t>
            </a:r>
            <a:r>
              <a:rPr lang="en-US" dirty="0"/>
              <a:t>x 15 MHz of 2.6 GHz and 1 x 20 MHz of 2.6 GHz (unpaired)	£186,476,000	</a:t>
            </a:r>
          </a:p>
          <a:p>
            <a:r>
              <a:rPr lang="en-US" dirty="0" err="1"/>
              <a:t>Telefónica</a:t>
            </a:r>
            <a:r>
              <a:rPr lang="en-US" dirty="0"/>
              <a:t> UK </a:t>
            </a:r>
            <a:r>
              <a:rPr lang="en-US" dirty="0" smtClean="0"/>
              <a:t>Ltd</a:t>
            </a:r>
          </a:p>
          <a:p>
            <a:pPr lvl="1"/>
            <a:r>
              <a:rPr lang="en-US" dirty="0" smtClean="0"/>
              <a:t>2 </a:t>
            </a:r>
            <a:r>
              <a:rPr lang="en-US" dirty="0"/>
              <a:t>x 10 MHz of 800 MHz (coverage obligation lot)	£</a:t>
            </a:r>
            <a:r>
              <a:rPr lang="en-US" dirty="0" smtClean="0"/>
              <a:t>550,000,000</a:t>
            </a:r>
            <a:endParaRPr lang="en-US" dirty="0"/>
          </a:p>
          <a:p>
            <a:r>
              <a:rPr lang="en-US" dirty="0"/>
              <a:t>Vodafone </a:t>
            </a:r>
            <a:r>
              <a:rPr lang="en-US" dirty="0" smtClean="0"/>
              <a:t>Ltd</a:t>
            </a:r>
          </a:p>
          <a:p>
            <a:pPr lvl="1"/>
            <a:r>
              <a:rPr lang="en-US" dirty="0" smtClean="0"/>
              <a:t>2 </a:t>
            </a:r>
            <a:r>
              <a:rPr lang="en-US" dirty="0"/>
              <a:t>x 10 MHz of 800 MHz, 2 x 20 MHz of 2.6 GHz and 1 x 25 MHz of 2.6 GHz (unpaired)	</a:t>
            </a:r>
            <a:r>
              <a:rPr lang="en-US" dirty="0" smtClean="0"/>
              <a:t>				£790,761,000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6248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800MHz / 2.6GHz</a:t>
            </a:r>
            <a:endParaRPr lang="en-GB" dirty="0"/>
          </a:p>
        </p:txBody>
      </p:sp>
      <p:pic>
        <p:nvPicPr>
          <p:cNvPr id="5" name="Picture 4" descr="ukspectrum-pos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09113"/>
            <a:ext cx="7632848" cy="44397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32240" y="5589240"/>
            <a:ext cx="17292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Source: </a:t>
            </a:r>
            <a:r>
              <a:rPr lang="en-US" sz="1100" dirty="0" err="1"/>
              <a:t>Analysys</a:t>
            </a:r>
            <a:r>
              <a:rPr lang="en-US" sz="1100" dirty="0"/>
              <a:t> Mason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9378920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800MHz / 2.6GHz</a:t>
            </a:r>
            <a:endParaRPr lang="en-GB" dirty="0"/>
          </a:p>
        </p:txBody>
      </p:sp>
      <p:pic>
        <p:nvPicPr>
          <p:cNvPr id="3" name="Picture 2" descr="LTE_spectrum_va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64935"/>
            <a:ext cx="7488832" cy="45281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88224" y="5661248"/>
            <a:ext cx="17292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Source: </a:t>
            </a:r>
            <a:r>
              <a:rPr lang="en-US" sz="1100" dirty="0" err="1"/>
              <a:t>Analysys</a:t>
            </a:r>
            <a:r>
              <a:rPr lang="en-US" sz="1100" dirty="0"/>
              <a:t> Mason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1274083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800MHz / 2.6GHz</a:t>
            </a:r>
            <a:endParaRPr lang="en-GB" dirty="0"/>
          </a:p>
        </p:txBody>
      </p:sp>
      <p:pic>
        <p:nvPicPr>
          <p:cNvPr id="4" name="Picture 3" descr="Mobile-spectrum-auction-0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88" y="1209653"/>
            <a:ext cx="7397824" cy="443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6966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800MHz / 2.6GHz</a:t>
            </a:r>
            <a:endParaRPr lang="en-GB" dirty="0"/>
          </a:p>
        </p:txBody>
      </p:sp>
      <p:pic>
        <p:nvPicPr>
          <p:cNvPr id="3" name="Picture 2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24744"/>
            <a:ext cx="4343400" cy="1866900"/>
          </a:xfrm>
          <a:prstGeom prst="rect">
            <a:avLst/>
          </a:prstGeom>
        </p:spPr>
      </p:pic>
      <p:pic>
        <p:nvPicPr>
          <p:cNvPr id="5" name="Picture 4" descr="Unknown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950" y="3416300"/>
            <a:ext cx="57023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9335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Whitespace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Trials underway</a:t>
            </a:r>
          </a:p>
          <a:p>
            <a:r>
              <a:rPr lang="en-GB" dirty="0" smtClean="0"/>
              <a:t>No centralised Ofcom database yet</a:t>
            </a:r>
          </a:p>
          <a:p>
            <a:pPr lvl="1"/>
            <a:r>
              <a:rPr lang="en-GB" dirty="0" smtClean="0"/>
              <a:t>No real roll-</a:t>
            </a:r>
            <a:r>
              <a:rPr lang="en-GB" dirty="0" smtClean="0"/>
              <a:t>outs</a:t>
            </a:r>
          </a:p>
          <a:p>
            <a:pPr lvl="1"/>
            <a:r>
              <a:rPr lang="en-US" dirty="0" err="1"/>
              <a:t>Ofcom</a:t>
            </a:r>
            <a:r>
              <a:rPr lang="en-US" dirty="0"/>
              <a:t> has specified the types of queries and responses, but not how they're implemented as this would be down to the market to implement</a:t>
            </a:r>
            <a:endParaRPr lang="en-GB" dirty="0" smtClean="0"/>
          </a:p>
          <a:p>
            <a:r>
              <a:rPr lang="en-GB" dirty="0" err="1" smtClean="0"/>
              <a:t>Neul</a:t>
            </a:r>
            <a:r>
              <a:rPr lang="en-GB" dirty="0" smtClean="0"/>
              <a:t> have now produced silicon</a:t>
            </a:r>
            <a:endParaRPr lang="en-GB" dirty="0"/>
          </a:p>
          <a:p>
            <a:pPr lvl="1"/>
            <a:r>
              <a:rPr lang="en-GB" dirty="0" err="1" smtClean="0"/>
              <a:t>Iceni</a:t>
            </a:r>
            <a:r>
              <a:rPr lang="en-GB" dirty="0" smtClean="0"/>
              <a:t> – works from 470 – 790 </a:t>
            </a:r>
            <a:r>
              <a:rPr lang="en-GB" dirty="0" smtClean="0"/>
              <a:t>MHz</a:t>
            </a:r>
          </a:p>
          <a:p>
            <a:pPr lvl="1"/>
            <a:r>
              <a:rPr lang="en-GB" dirty="0" smtClean="0"/>
              <a:t>6 or 8MHz channels</a:t>
            </a:r>
            <a:endParaRPr lang="en-GB" dirty="0" smtClean="0"/>
          </a:p>
        </p:txBody>
      </p:sp>
      <p:pic>
        <p:nvPicPr>
          <p:cNvPr id="4" name="Picture 3" descr="Unknown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04664"/>
            <a:ext cx="3744416" cy="1741324"/>
          </a:xfrm>
          <a:prstGeom prst="rect">
            <a:avLst/>
          </a:prstGeom>
        </p:spPr>
      </p:pic>
      <p:pic>
        <p:nvPicPr>
          <p:cNvPr id="5" name="Picture 4" descr="Unknown-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284984"/>
            <a:ext cx="3744416" cy="232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8326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Zigbee</a:t>
            </a:r>
            <a:r>
              <a:rPr lang="en-US" dirty="0" smtClean="0"/>
              <a:t> more Internet friendly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IEEE </a:t>
            </a:r>
            <a:r>
              <a:rPr lang="en-US" dirty="0" smtClean="0"/>
              <a:t>802.15.4</a:t>
            </a:r>
          </a:p>
          <a:p>
            <a:endParaRPr lang="en-US" dirty="0"/>
          </a:p>
          <a:p>
            <a:r>
              <a:rPr lang="en-US" dirty="0" smtClean="0"/>
              <a:t>Now supports IP Direct Connect</a:t>
            </a:r>
          </a:p>
          <a:p>
            <a:pPr lvl="1"/>
            <a:r>
              <a:rPr lang="en-US" dirty="0"/>
              <a:t>automatically </a:t>
            </a:r>
            <a:r>
              <a:rPr lang="en-US" dirty="0" smtClean="0"/>
              <a:t>meshes</a:t>
            </a:r>
          </a:p>
          <a:p>
            <a:pPr lvl="1"/>
            <a:r>
              <a:rPr lang="en-US" dirty="0" smtClean="0"/>
              <a:t>6LoWPAN</a:t>
            </a:r>
          </a:p>
          <a:p>
            <a:pPr lvl="1"/>
            <a:r>
              <a:rPr lang="en-US" dirty="0" smtClean="0"/>
              <a:t>IPv6</a:t>
            </a:r>
          </a:p>
          <a:p>
            <a:pPr lvl="1"/>
            <a:r>
              <a:rPr lang="en-US" dirty="0" smtClean="0"/>
              <a:t>PANA</a:t>
            </a:r>
          </a:p>
          <a:p>
            <a:pPr lvl="1"/>
            <a:r>
              <a:rPr lang="en-US" dirty="0" smtClean="0"/>
              <a:t>RPL</a:t>
            </a:r>
          </a:p>
          <a:p>
            <a:pPr lvl="1"/>
            <a:r>
              <a:rPr lang="en-US" dirty="0" smtClean="0"/>
              <a:t>TCP</a:t>
            </a:r>
          </a:p>
          <a:p>
            <a:pPr lvl="1"/>
            <a:r>
              <a:rPr lang="en-US" dirty="0" smtClean="0"/>
              <a:t>TLS and UDP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nd-to-end encryption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1655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Range Networks support commercial GSM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</a:t>
            </a:r>
            <a:r>
              <a:rPr lang="en-US" dirty="0" err="1" smtClean="0"/>
              <a:t>OpenBTS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Currently 2/2.5G</a:t>
            </a:r>
          </a:p>
          <a:p>
            <a:pPr lvl="1"/>
            <a:r>
              <a:rPr lang="en-US" dirty="0"/>
              <a:t>3G WCDMA and LTE </a:t>
            </a:r>
            <a:r>
              <a:rPr lang="en-US" dirty="0" smtClean="0"/>
              <a:t>networks</a:t>
            </a:r>
          </a:p>
          <a:p>
            <a:endParaRPr lang="en-US" dirty="0"/>
          </a:p>
          <a:p>
            <a:r>
              <a:rPr lang="en-US" dirty="0" smtClean="0"/>
              <a:t>Core GSM network for less than $100,000</a:t>
            </a:r>
          </a:p>
          <a:p>
            <a:endParaRPr lang="en-US" dirty="0"/>
          </a:p>
          <a:p>
            <a:r>
              <a:rPr lang="en-US" dirty="0" err="1" smtClean="0"/>
              <a:t>Basestation</a:t>
            </a:r>
            <a:r>
              <a:rPr lang="en-US" dirty="0" smtClean="0"/>
              <a:t> for around $30,000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8267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etTek_Template_01">
  <a:themeElements>
    <a:clrScheme name="NetTek_Template_01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9933"/>
      </a:accent1>
      <a:accent2>
        <a:srgbClr val="3FBBEF"/>
      </a:accent2>
      <a:accent3>
        <a:srgbClr val="FFFFFF"/>
      </a:accent3>
      <a:accent4>
        <a:srgbClr val="000000"/>
      </a:accent4>
      <a:accent5>
        <a:srgbClr val="FFCAAD"/>
      </a:accent5>
      <a:accent6>
        <a:srgbClr val="38A9D9"/>
      </a:accent6>
      <a:hlink>
        <a:srgbClr val="444E53"/>
      </a:hlink>
      <a:folHlink>
        <a:srgbClr val="005199"/>
      </a:folHlink>
    </a:clrScheme>
    <a:fontScheme name="NetTek_Template_01">
      <a:majorFont>
        <a:latin typeface="Arial Narrow"/>
        <a:ea typeface="ＭＳ Ｐゴシック"/>
        <a:cs typeface=""/>
      </a:majorFont>
      <a:minorFont>
        <a:latin typeface="Arial Narrow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NetTek_Template_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Tek_Template_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Tek_Template_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Tek_Template_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Tek_Template_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Tek_Template_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Tek_Template_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Tek_Template_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Tek_Template_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Tek_Template_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Tek_Template_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Tek_Template_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Tek_Template_0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933"/>
        </a:accent1>
        <a:accent2>
          <a:srgbClr val="3FBBEF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38A9D9"/>
        </a:accent6>
        <a:hlink>
          <a:srgbClr val="454C51"/>
        </a:hlink>
        <a:folHlink>
          <a:srgbClr val="0063D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Tek_Template_01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933"/>
        </a:accent1>
        <a:accent2>
          <a:srgbClr val="3FBBEF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38A9D9"/>
        </a:accent6>
        <a:hlink>
          <a:srgbClr val="444E53"/>
        </a:hlink>
        <a:folHlink>
          <a:srgbClr val="0051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OSX_1138:Applications:Microsoft Office 2004:Templates:My Templates:NetTek_Template_01.pot</Template>
  <TotalTime>8726</TotalTime>
  <Words>435</Words>
  <Application>Microsoft Macintosh PowerPoint</Application>
  <PresentationFormat>On-screen Show (4:3)</PresentationFormat>
  <Paragraphs>94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NetTek_Template_01</vt:lpstr>
      <vt:lpstr>UK Spectrum update</vt:lpstr>
      <vt:lpstr>800MHz / 2.6GHz</vt:lpstr>
      <vt:lpstr>800MHz / 2.6GHz</vt:lpstr>
      <vt:lpstr>800MHz / 2.6GHz</vt:lpstr>
      <vt:lpstr>800MHz / 2.6GHz</vt:lpstr>
      <vt:lpstr>800MHz / 2.6GHz</vt:lpstr>
      <vt:lpstr>Whitespace</vt:lpstr>
      <vt:lpstr>Zigbee more Internet friendly</vt:lpstr>
      <vt:lpstr>Range Networks support commercial GSM</vt:lpstr>
      <vt:lpstr>Short Range Devices to move</vt:lpstr>
      <vt:lpstr>PMSE supports high power</vt:lpstr>
      <vt:lpstr>New DTT Multiplex available in 600MHz</vt:lpstr>
      <vt:lpstr>Ofcom FAT available</vt:lpstr>
      <vt:lpstr>Thank you for listening!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WiMAX - WiNOT?</dc:title>
  <dc:subject/>
  <dc:creator/>
  <cp:keywords/>
  <dc:description/>
  <cp:lastModifiedBy>Steve Karmeinsky</cp:lastModifiedBy>
  <cp:revision>195</cp:revision>
  <dcterms:created xsi:type="dcterms:W3CDTF">2000-04-13T19:06:36Z</dcterms:created>
  <dcterms:modified xsi:type="dcterms:W3CDTF">2013-04-16T19:18:39Z</dcterms:modified>
  <cp:category/>
</cp:coreProperties>
</file>