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362" r:id="rId3"/>
    <p:sldId id="363" r:id="rId4"/>
    <p:sldId id="378" r:id="rId5"/>
    <p:sldId id="364" r:id="rId6"/>
    <p:sldId id="365" r:id="rId7"/>
    <p:sldId id="366" r:id="rId8"/>
    <p:sldId id="392" r:id="rId9"/>
    <p:sldId id="385" r:id="rId10"/>
    <p:sldId id="390" r:id="rId11"/>
    <p:sldId id="391" r:id="rId12"/>
    <p:sldId id="405" r:id="rId13"/>
    <p:sldId id="399" r:id="rId14"/>
    <p:sldId id="400" r:id="rId15"/>
    <p:sldId id="406" r:id="rId16"/>
    <p:sldId id="398" r:id="rId17"/>
    <p:sldId id="387" r:id="rId18"/>
    <p:sldId id="388" r:id="rId19"/>
    <p:sldId id="370" r:id="rId20"/>
    <p:sldId id="371" r:id="rId21"/>
    <p:sldId id="373" r:id="rId22"/>
    <p:sldId id="375" r:id="rId23"/>
    <p:sldId id="381" r:id="rId24"/>
    <p:sldId id="393" r:id="rId25"/>
    <p:sldId id="384" r:id="rId26"/>
    <p:sldId id="367" r:id="rId27"/>
    <p:sldId id="379" r:id="rId28"/>
    <p:sldId id="401" r:id="rId29"/>
    <p:sldId id="403" r:id="rId30"/>
    <p:sldId id="402" r:id="rId31"/>
    <p:sldId id="404" r:id="rId32"/>
    <p:sldId id="368" r:id="rId33"/>
    <p:sldId id="369" r:id="rId34"/>
    <p:sldId id="394" r:id="rId35"/>
    <p:sldId id="395" r:id="rId36"/>
    <p:sldId id="396" r:id="rId37"/>
    <p:sldId id="397" r:id="rId38"/>
    <p:sldId id="377" r:id="rId3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D6"/>
    <a:srgbClr val="0096D7"/>
    <a:srgbClr val="000000"/>
    <a:srgbClr val="00FF00"/>
    <a:srgbClr val="2196C6"/>
    <a:srgbClr val="FF9B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36" autoAdjust="0"/>
    <p:restoredTop sz="99275" autoAdjust="0"/>
  </p:normalViewPr>
  <p:slideViewPr>
    <p:cSldViewPr snapToGrid="0">
      <p:cViewPr varScale="1">
        <p:scale>
          <a:sx n="73" d="100"/>
          <a:sy n="73" d="100"/>
        </p:scale>
        <p:origin x="-96" y="-1392"/>
      </p:cViewPr>
      <p:guideLst>
        <p:guide orient="horz" pos="2592"/>
        <p:guide orient="horz" pos="980"/>
        <p:guide orient="horz" pos="529"/>
        <p:guide pos="4608"/>
        <p:guide pos="485"/>
        <p:guide pos="8768"/>
      </p:guideLst>
    </p:cSldViewPr>
  </p:slideViewPr>
  <p:notesTextViewPr>
    <p:cViewPr>
      <p:scale>
        <a:sx n="100" d="100"/>
        <a:sy n="100" d="100"/>
      </p:scale>
      <p:origin x="0" y="0"/>
    </p:cViewPr>
  </p:notesTextViewPr>
  <p:sorterViewPr>
    <p:cViewPr>
      <p:scale>
        <a:sx n="175" d="100"/>
        <a:sy n="175" d="100"/>
      </p:scale>
      <p:origin x="0" y="2066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E99016-F88A-4BD5-941D-B455B73AB02B}" type="datetimeFigureOut">
              <a:rPr lang="en-US" smtClean="0"/>
              <a:pPr/>
              <a:t>04/17/13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C09F6-2038-456A-9430-D3278C72B9DD}" type="slidenum">
              <a:rPr lang="en-US" smtClean="0"/>
              <a:pPr/>
              <a:t>‹#›</a:t>
            </a:fld>
            <a:endParaRPr lang="en-US" dirty="0"/>
          </a:p>
        </p:txBody>
      </p:sp>
    </p:spTree>
    <p:extLst>
      <p:ext uri="{BB962C8B-B14F-4D97-AF65-F5344CB8AC3E}">
        <p14:creationId xmlns:p14="http://schemas.microsoft.com/office/powerpoint/2010/main" val="2414062692"/>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65580CD6-B51A-3B43-8F86-3ECCBD817A94}" type="slidenum">
              <a:rPr lang="en-US" sz="1200">
                <a:solidFill>
                  <a:schemeClr val="tx1"/>
                </a:solidFill>
                <a:latin typeface="Arial" charset="0"/>
              </a:rPr>
              <a:pPr eaLnBrk="1" hangingPunct="1"/>
              <a:t>2</a:t>
            </a:fld>
            <a:endParaRPr lang="en-US" sz="1200">
              <a:solidFill>
                <a:schemeClr val="tx1"/>
              </a:solidFill>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12</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13</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14</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15</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16</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17</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18</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E6AC773F-8510-714F-BEC4-F4A1072448ED}" type="slidenum">
              <a:rPr lang="en-US" sz="1200">
                <a:solidFill>
                  <a:schemeClr val="tx1"/>
                </a:solidFill>
                <a:latin typeface="Arial" charset="0"/>
              </a:rPr>
              <a:pPr eaLnBrk="1" hangingPunct="1"/>
              <a:t>19</a:t>
            </a:fld>
            <a:endParaRPr lang="en-US" sz="1200">
              <a:solidFill>
                <a:schemeClr val="tx1"/>
              </a:solidFill>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2DD17B3C-625A-0341-B66A-6B6E82AE616A}" type="slidenum">
              <a:rPr lang="en-US" sz="1200">
                <a:solidFill>
                  <a:schemeClr val="tx1"/>
                </a:solidFill>
                <a:latin typeface="Arial" charset="0"/>
              </a:rPr>
              <a:pPr eaLnBrk="1" hangingPunct="1"/>
              <a:t>20</a:t>
            </a:fld>
            <a:endParaRPr lang="en-US" sz="1200">
              <a:solidFill>
                <a:schemeClr val="tx1"/>
              </a:solidFill>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23F32E24-CB9F-6346-AF2A-5F140011DEEE}" type="slidenum">
              <a:rPr lang="en-US" sz="1200">
                <a:solidFill>
                  <a:schemeClr val="tx1"/>
                </a:solidFill>
                <a:latin typeface="Arial" charset="0"/>
              </a:rPr>
              <a:pPr eaLnBrk="1" hangingPunct="1"/>
              <a:t>21</a:t>
            </a:fld>
            <a:endParaRPr lang="en-US" sz="1200">
              <a:solidFill>
                <a:schemeClr val="tx1"/>
              </a:solidFill>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CE4C54B8-A278-AD49-A54D-20D56DFC9C5C}" type="slidenum">
              <a:rPr lang="en-US" sz="1200">
                <a:solidFill>
                  <a:schemeClr val="tx1"/>
                </a:solidFill>
                <a:latin typeface="Arial" charset="0"/>
              </a:rPr>
              <a:pPr eaLnBrk="1" hangingPunct="1"/>
              <a:t>3</a:t>
            </a:fld>
            <a:endParaRPr lang="en-US" sz="1200">
              <a:solidFill>
                <a:schemeClr val="tx1"/>
              </a:solidFill>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50BBA1D0-1CA0-6A45-8983-265E54D1E48C}" type="slidenum">
              <a:rPr lang="en-US" sz="1200">
                <a:solidFill>
                  <a:schemeClr val="tx1"/>
                </a:solidFill>
                <a:latin typeface="Arial" charset="0"/>
              </a:rPr>
              <a:pPr eaLnBrk="1" hangingPunct="1"/>
              <a:t>22</a:t>
            </a:fld>
            <a:endParaRPr lang="en-US" sz="1200">
              <a:solidFill>
                <a:schemeClr val="tx1"/>
              </a:solidFill>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50BBA1D0-1CA0-6A45-8983-265E54D1E48C}" type="slidenum">
              <a:rPr lang="en-US" sz="1200">
                <a:solidFill>
                  <a:schemeClr val="tx1"/>
                </a:solidFill>
                <a:latin typeface="Arial" charset="0"/>
              </a:rPr>
              <a:pPr eaLnBrk="1" hangingPunct="1"/>
              <a:t>23</a:t>
            </a:fld>
            <a:endParaRPr lang="en-US" sz="1200">
              <a:solidFill>
                <a:schemeClr val="tx1"/>
              </a:solidFill>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50BBA1D0-1CA0-6A45-8983-265E54D1E48C}" type="slidenum">
              <a:rPr lang="en-US" sz="1200">
                <a:solidFill>
                  <a:schemeClr val="tx1"/>
                </a:solidFill>
                <a:latin typeface="Arial" charset="0"/>
              </a:rPr>
              <a:pPr eaLnBrk="1" hangingPunct="1"/>
              <a:t>24</a:t>
            </a:fld>
            <a:endParaRPr lang="en-US" sz="1200">
              <a:solidFill>
                <a:schemeClr val="tx1"/>
              </a:solidFill>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168252C0-75AD-D846-B82C-FB8E37F56257}" type="slidenum">
              <a:rPr lang="en-US" sz="1200">
                <a:solidFill>
                  <a:schemeClr val="tx1"/>
                </a:solidFill>
                <a:latin typeface="Arial" charset="0"/>
              </a:rPr>
              <a:pPr eaLnBrk="1" hangingPunct="1"/>
              <a:t>25</a:t>
            </a:fld>
            <a:endParaRPr lang="en-US" sz="1200">
              <a:solidFill>
                <a:schemeClr val="tx1"/>
              </a:solidFill>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0A780E5E-15A4-2548-B237-1CA63D97702F}" type="slidenum">
              <a:rPr lang="en-US" sz="1200">
                <a:solidFill>
                  <a:schemeClr val="tx1"/>
                </a:solidFill>
                <a:latin typeface="Arial" charset="0"/>
              </a:rPr>
              <a:pPr eaLnBrk="1" hangingPunct="1"/>
              <a:t>26</a:t>
            </a:fld>
            <a:endParaRPr lang="en-US" sz="120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0A780E5E-15A4-2548-B237-1CA63D97702F}" type="slidenum">
              <a:rPr lang="en-US" sz="1200">
                <a:solidFill>
                  <a:schemeClr val="tx1"/>
                </a:solidFill>
                <a:latin typeface="Arial" charset="0"/>
              </a:rPr>
              <a:pPr eaLnBrk="1" hangingPunct="1"/>
              <a:t>27</a:t>
            </a:fld>
            <a:endParaRPr lang="en-US" sz="120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0A780E5E-15A4-2548-B237-1CA63D97702F}" type="slidenum">
              <a:rPr lang="en-US" sz="1200">
                <a:solidFill>
                  <a:schemeClr val="tx1"/>
                </a:solidFill>
                <a:latin typeface="Arial" charset="0"/>
              </a:rPr>
              <a:pPr eaLnBrk="1" hangingPunct="1"/>
              <a:t>28</a:t>
            </a:fld>
            <a:endParaRPr lang="en-US" sz="120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0A780E5E-15A4-2548-B237-1CA63D97702F}" type="slidenum">
              <a:rPr lang="en-US" sz="1200">
                <a:solidFill>
                  <a:schemeClr val="tx1"/>
                </a:solidFill>
                <a:latin typeface="Arial" charset="0"/>
              </a:rPr>
              <a:pPr eaLnBrk="1" hangingPunct="1"/>
              <a:t>29</a:t>
            </a:fld>
            <a:endParaRPr lang="en-US" sz="120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0A780E5E-15A4-2548-B237-1CA63D97702F}" type="slidenum">
              <a:rPr lang="en-US" sz="1200">
                <a:solidFill>
                  <a:schemeClr val="tx1"/>
                </a:solidFill>
                <a:latin typeface="Arial" charset="0"/>
              </a:rPr>
              <a:pPr eaLnBrk="1" hangingPunct="1"/>
              <a:t>30</a:t>
            </a:fld>
            <a:endParaRPr lang="en-US" sz="120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0A780E5E-15A4-2548-B237-1CA63D97702F}" type="slidenum">
              <a:rPr lang="en-US" sz="1200">
                <a:solidFill>
                  <a:schemeClr val="tx1"/>
                </a:solidFill>
                <a:latin typeface="Arial" charset="0"/>
              </a:rPr>
              <a:pPr eaLnBrk="1" hangingPunct="1"/>
              <a:t>31</a:t>
            </a:fld>
            <a:endParaRPr lang="en-US" sz="1200">
              <a:solidFill>
                <a:schemeClr val="tx1"/>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947542A7-411E-1640-973A-38ABD2149AC7}" type="slidenum">
              <a:rPr lang="en-US" sz="1200">
                <a:solidFill>
                  <a:schemeClr val="tx1"/>
                </a:solidFill>
                <a:latin typeface="Arial" charset="0"/>
              </a:rPr>
              <a:pPr eaLnBrk="1" hangingPunct="1"/>
              <a:t>5</a:t>
            </a:fld>
            <a:endParaRPr lang="en-US" sz="1200">
              <a:solidFill>
                <a:schemeClr val="tx1"/>
              </a:solidFill>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DE261C1B-C8DF-B44C-8B4A-9D0FBD703EB2}" type="slidenum">
              <a:rPr lang="en-US" sz="1200">
                <a:solidFill>
                  <a:schemeClr val="tx1"/>
                </a:solidFill>
                <a:latin typeface="Arial" charset="0"/>
              </a:rPr>
              <a:pPr eaLnBrk="1" hangingPunct="1"/>
              <a:t>32</a:t>
            </a:fld>
            <a:endParaRPr lang="en-US" sz="1200">
              <a:solidFill>
                <a:schemeClr val="tx1"/>
              </a:solidFill>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65795247-A17C-E643-A798-80DFE9AE03E3}" type="slidenum">
              <a:rPr lang="en-US" sz="1200">
                <a:solidFill>
                  <a:schemeClr val="tx1"/>
                </a:solidFill>
                <a:latin typeface="Arial" charset="0"/>
              </a:rPr>
              <a:pPr eaLnBrk="1" hangingPunct="1"/>
              <a:t>33</a:t>
            </a:fld>
            <a:endParaRPr lang="en-US" sz="1200">
              <a:solidFill>
                <a:schemeClr val="tx1"/>
              </a:solidFill>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906877FE-3AB8-6E45-A596-C147F988A39D}" type="slidenum">
              <a:rPr lang="en-US" sz="1200">
                <a:solidFill>
                  <a:schemeClr val="tx1"/>
                </a:solidFill>
                <a:latin typeface="Arial" charset="0"/>
              </a:rPr>
              <a:pPr eaLnBrk="1" hangingPunct="1"/>
              <a:t>38</a:t>
            </a:fld>
            <a:endParaRPr lang="en-US" sz="1200">
              <a:solidFill>
                <a:schemeClr val="tx1"/>
              </a:solidFill>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6</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3DDF5488-C850-7043-A6AA-F9CB410366F4}" type="slidenum">
              <a:rPr lang="en-US" sz="1200">
                <a:solidFill>
                  <a:schemeClr val="tx1"/>
                </a:solidFill>
                <a:latin typeface="Arial" charset="0"/>
              </a:rPr>
              <a:pPr eaLnBrk="1" hangingPunct="1"/>
              <a:t>7</a:t>
            </a:fld>
            <a:endParaRPr lang="en-US" sz="1200">
              <a:solidFill>
                <a:schemeClr val="tx1"/>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8</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9</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10</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600">
                <a:solidFill>
                  <a:schemeClr val="bg1"/>
                </a:solidFill>
                <a:latin typeface="Verdana" charset="0"/>
                <a:ea typeface="ＭＳ Ｐゴシック" charset="0"/>
                <a:cs typeface="ＭＳ Ｐゴシック" charset="0"/>
              </a:defRPr>
            </a:lvl1pPr>
            <a:lvl2pPr marL="37222402" indent="-36773751" defTabSz="914437"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48650" eaLnBrk="0" fontAlgn="base" hangingPunct="0">
              <a:spcBef>
                <a:spcPct val="0"/>
              </a:spcBef>
              <a:spcAft>
                <a:spcPct val="0"/>
              </a:spcAft>
              <a:defRPr sz="2600">
                <a:solidFill>
                  <a:schemeClr val="bg1"/>
                </a:solidFill>
                <a:latin typeface="Verdana" charset="0"/>
                <a:ea typeface="ＭＳ Ｐゴシック" charset="0"/>
              </a:defRPr>
            </a:lvl6pPr>
            <a:lvl7pPr marL="897301" eaLnBrk="0" fontAlgn="base" hangingPunct="0">
              <a:spcBef>
                <a:spcPct val="0"/>
              </a:spcBef>
              <a:spcAft>
                <a:spcPct val="0"/>
              </a:spcAft>
              <a:defRPr sz="2600">
                <a:solidFill>
                  <a:schemeClr val="bg1"/>
                </a:solidFill>
                <a:latin typeface="Verdana" charset="0"/>
                <a:ea typeface="ＭＳ Ｐゴシック" charset="0"/>
              </a:defRPr>
            </a:lvl7pPr>
            <a:lvl8pPr marL="1345951" eaLnBrk="0" fontAlgn="base" hangingPunct="0">
              <a:spcBef>
                <a:spcPct val="0"/>
              </a:spcBef>
              <a:spcAft>
                <a:spcPct val="0"/>
              </a:spcAft>
              <a:defRPr sz="2600">
                <a:solidFill>
                  <a:schemeClr val="bg1"/>
                </a:solidFill>
                <a:latin typeface="Verdana" charset="0"/>
                <a:ea typeface="ＭＳ Ｐゴシック" charset="0"/>
              </a:defRPr>
            </a:lvl8pPr>
            <a:lvl9pPr marL="1794601" eaLnBrk="0" fontAlgn="base" hangingPunct="0">
              <a:spcBef>
                <a:spcPct val="0"/>
              </a:spcBef>
              <a:spcAft>
                <a:spcPct val="0"/>
              </a:spcAft>
              <a:defRPr sz="2600">
                <a:solidFill>
                  <a:schemeClr val="bg1"/>
                </a:solidFill>
                <a:latin typeface="Verdana" charset="0"/>
                <a:ea typeface="ＭＳ Ｐゴシック" charset="0"/>
              </a:defRPr>
            </a:lvl9pPr>
          </a:lstStyle>
          <a:p>
            <a:pPr eaLnBrk="1" hangingPunct="1"/>
            <a:fld id="{87C8F352-2FC5-FD40-9175-BCA9D0DDF751}" type="slidenum">
              <a:rPr lang="en-US" sz="1200">
                <a:solidFill>
                  <a:schemeClr val="tx1"/>
                </a:solidFill>
                <a:latin typeface="Arial" charset="0"/>
              </a:rPr>
              <a:pPr eaLnBrk="1" hangingPunct="1"/>
              <a:t>11</a:t>
            </a:fld>
            <a:endParaRPr lang="en-US"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PPT_Cover_16x9_BLACK_b2.png"/>
          <p:cNvPicPr>
            <a:picLocks/>
          </p:cNvPicPr>
          <p:nvPr userDrawn="1"/>
        </p:nvPicPr>
        <p:blipFill>
          <a:blip r:embed="rId2" cstate="print"/>
          <a:srcRect t="4727" b="11246"/>
          <a:stretch>
            <a:fillRect/>
          </a:stretch>
        </p:blipFill>
        <p:spPr>
          <a:xfrm>
            <a:off x="0" y="0"/>
            <a:ext cx="14630400" cy="8229600"/>
          </a:xfrm>
          <a:prstGeom prst="rect">
            <a:avLst/>
          </a:prstGeom>
        </p:spPr>
      </p:pic>
      <p:sp>
        <p:nvSpPr>
          <p:cNvPr id="3076" name="Rectangle 4"/>
          <p:cNvSpPr>
            <a:spLocks noGrp="1" noChangeArrowheads="1"/>
          </p:cNvSpPr>
          <p:nvPr>
            <p:ph type="ctrTitle"/>
          </p:nvPr>
        </p:nvSpPr>
        <p:spPr>
          <a:xfrm>
            <a:off x="769938" y="3399778"/>
            <a:ext cx="12435840" cy="662940"/>
          </a:xfrm>
        </p:spPr>
        <p:txBody>
          <a:bodyPr/>
          <a:lstStyle>
            <a:lvl1pPr>
              <a:defRPr sz="3400">
                <a:solidFill>
                  <a:schemeClr val="bg1"/>
                </a:solidFill>
              </a:defRPr>
            </a:lvl1pPr>
          </a:lstStyle>
          <a:p>
            <a:r>
              <a:rPr lang="en-US" dirty="0" smtClean="0"/>
              <a:t>Click to edit Master title style</a:t>
            </a:r>
            <a:endParaRPr lang="en-US" dirty="0"/>
          </a:p>
        </p:txBody>
      </p:sp>
      <p:sp>
        <p:nvSpPr>
          <p:cNvPr id="3077" name="Rectangle 5"/>
          <p:cNvSpPr>
            <a:spLocks noGrp="1" noChangeArrowheads="1"/>
          </p:cNvSpPr>
          <p:nvPr>
            <p:ph type="subTitle" idx="1"/>
          </p:nvPr>
        </p:nvSpPr>
        <p:spPr>
          <a:xfrm>
            <a:off x="769938" y="4254479"/>
            <a:ext cx="6096000" cy="422278"/>
          </a:xfrm>
        </p:spPr>
        <p:txBody>
          <a:bodyPr anchor="ctr" anchorCtr="0"/>
          <a:lstStyle>
            <a:lvl1pPr marL="0" indent="0">
              <a:buFontTx/>
              <a:buNone/>
              <a:defRPr sz="2000">
                <a:solidFill>
                  <a:schemeClr val="bg1"/>
                </a:solidFill>
              </a:defRPr>
            </a:lvl1pPr>
          </a:lstStyle>
          <a:p>
            <a:r>
              <a:rPr lang="en-US" dirty="0" smtClean="0"/>
              <a:t>Click to edit Master subtitle style</a:t>
            </a:r>
            <a:endParaRPr lang="en-US" dirty="0"/>
          </a:p>
        </p:txBody>
      </p:sp>
      <p:pic>
        <p:nvPicPr>
          <p:cNvPr id="10" name="Picture 42" descr="logo"/>
          <p:cNvPicPr>
            <a:picLocks noChangeAspect="1" noChangeArrowheads="1"/>
          </p:cNvPicPr>
          <p:nvPr userDrawn="1"/>
        </p:nvPicPr>
        <p:blipFill>
          <a:blip r:embed="rId3" cstate="print"/>
          <a:srcRect/>
          <a:stretch>
            <a:fillRect/>
          </a:stretch>
        </p:blipFill>
        <p:spPr bwMode="auto">
          <a:xfrm>
            <a:off x="12651591" y="247301"/>
            <a:ext cx="1402842" cy="794639"/>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2600"/>
            </a:lvl2pPr>
            <a:lvl3pPr marL="403658" indent="170081">
              <a:defRPr sz="2600">
                <a:solidFill>
                  <a:schemeClr val="bg1"/>
                </a:solidFill>
              </a:defRPr>
            </a:lvl3pPr>
            <a:lvl4pPr marL="818656" indent="158742">
              <a:tabLst/>
              <a:defRPr sz="2600">
                <a:solidFill>
                  <a:schemeClr val="bg1"/>
                </a:solidFill>
              </a:defRPr>
            </a:lvl4pPr>
            <a:lvl5pPr marL="1147478" indent="242649">
              <a:tabLst/>
              <a:defRPr sz="2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58414" y="1554480"/>
            <a:ext cx="6461760" cy="5796916"/>
          </a:xfrm>
        </p:spPr>
        <p:txBody>
          <a:bodyPr/>
          <a:lstStyle>
            <a:lvl1pPr>
              <a:defRPr sz="3100"/>
            </a:lvl1pPr>
            <a:lvl2pPr>
              <a:defRPr sz="2600"/>
            </a:lvl2pPr>
            <a:lvl3pPr marL="403658" indent="170081">
              <a:defRPr sz="2600">
                <a:solidFill>
                  <a:schemeClr val="bg1"/>
                </a:solidFill>
              </a:defRPr>
            </a:lvl3pPr>
            <a:lvl4pPr marL="818656" indent="158742">
              <a:tabLst/>
              <a:defRPr sz="2600">
                <a:solidFill>
                  <a:schemeClr val="bg1"/>
                </a:solidFill>
              </a:defRPr>
            </a:lvl4pPr>
            <a:lvl5pPr marL="1222315" indent="167813">
              <a:tabLst/>
              <a:defRPr sz="2600">
                <a:solidFill>
                  <a:schemeClr val="bg1"/>
                </a:solidFill>
              </a:defRPr>
            </a:lvl5pPr>
            <a:lvl6pPr>
              <a:defRPr sz="2600"/>
            </a:lvl6pPr>
            <a:lvl7pPr>
              <a:defRPr sz="2600"/>
            </a:lvl7pPr>
            <a:lvl8pPr>
              <a:defRPr sz="2600"/>
            </a:lvl8pPr>
            <a:lvl9pPr>
              <a:defRPr sz="2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315200" y="1554480"/>
            <a:ext cx="6461760" cy="5796916"/>
          </a:xfrm>
        </p:spPr>
        <p:txBody>
          <a:bodyPr/>
          <a:lstStyle>
            <a:lvl1pPr>
              <a:defRPr sz="3100"/>
            </a:lvl1pPr>
            <a:lvl2pPr>
              <a:defRPr sz="2600"/>
            </a:lvl2pPr>
            <a:lvl3pPr marL="403658" indent="170081">
              <a:defRPr sz="2600">
                <a:solidFill>
                  <a:schemeClr val="bg1"/>
                </a:solidFill>
              </a:defRPr>
            </a:lvl3pPr>
            <a:lvl4pPr marL="818656" indent="158742">
              <a:tabLst/>
              <a:defRPr sz="2600">
                <a:solidFill>
                  <a:schemeClr val="bg1"/>
                </a:solidFill>
              </a:defRPr>
            </a:lvl4pPr>
            <a:lvl5pPr marL="1222315" indent="167813">
              <a:tabLst/>
              <a:defRPr sz="2600">
                <a:solidFill>
                  <a:schemeClr val="bg1"/>
                </a:solidFill>
              </a:defRPr>
            </a:lvl5pPr>
            <a:lvl6pPr>
              <a:defRPr sz="2600"/>
            </a:lvl6pPr>
            <a:lvl7pPr>
              <a:defRPr sz="2600"/>
            </a:lvl7pPr>
            <a:lvl8pPr>
              <a:defRPr sz="2600"/>
            </a:lvl8pPr>
            <a:lvl9pPr>
              <a:defRPr sz="2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3"/>
          <p:cNvSpPr>
            <a:spLocks noGrp="1"/>
          </p:cNvSpPr>
          <p:nvPr>
            <p:ph sz="half" idx="2"/>
          </p:nvPr>
        </p:nvSpPr>
        <p:spPr>
          <a:xfrm>
            <a:off x="756174" y="1554480"/>
            <a:ext cx="6461760" cy="5796916"/>
          </a:xfrm>
        </p:spPr>
        <p:txBody>
          <a:bodyPr/>
          <a:lstStyle>
            <a:lvl1pPr>
              <a:defRPr sz="3100"/>
            </a:lvl1pPr>
            <a:lvl2pPr>
              <a:tabLst>
                <a:tab pos="165546" algn="l"/>
              </a:tabLst>
              <a:defRPr sz="2600"/>
            </a:lvl2pPr>
            <a:lvl3pPr marL="403658" indent="170081">
              <a:tabLst/>
              <a:defRPr sz="2600">
                <a:solidFill>
                  <a:schemeClr val="bg1"/>
                </a:solidFill>
              </a:defRPr>
            </a:lvl3pPr>
            <a:lvl4pPr marL="818656" indent="158742">
              <a:tabLst/>
              <a:defRPr sz="2600">
                <a:solidFill>
                  <a:schemeClr val="bg1"/>
                </a:solidFill>
              </a:defRPr>
            </a:lvl4pPr>
            <a:lvl5pPr marL="1222315" indent="167813">
              <a:tabLst/>
              <a:defRPr sz="2600">
                <a:solidFill>
                  <a:schemeClr val="bg1"/>
                </a:solidFill>
              </a:defRPr>
            </a:lvl5pPr>
            <a:lvl6pPr>
              <a:defRPr sz="2600"/>
            </a:lvl6pPr>
            <a:lvl7pPr>
              <a:defRPr sz="2600"/>
            </a:lvl7pPr>
            <a:lvl8pPr>
              <a:defRPr sz="2600"/>
            </a:lvl8pPr>
            <a:lvl9pPr>
              <a:defRPr sz="2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bwMode="auto">
          <a:xfrm>
            <a:off x="428207" y="356839"/>
            <a:ext cx="341414" cy="713678"/>
          </a:xfrm>
          <a:prstGeom prst="rect">
            <a:avLst/>
          </a:prstGeom>
          <a:solidFill>
            <a:schemeClr val="bg1"/>
          </a:solidFill>
          <a:ln w="9525" cap="flat" cmpd="sng" algn="ctr">
            <a:noFill/>
            <a:prstDash val="solid"/>
            <a:round/>
            <a:headEnd type="none" w="med" len="med"/>
            <a:tailEnd type="none" w="med" len="med"/>
          </a:ln>
          <a:effectLst/>
        </p:spPr>
        <p:txBody>
          <a:bodyPr vert="horz" wrap="square" lIns="130622" tIns="65311" rIns="130622" bIns="65311" numCol="1" rtlCol="0" anchor="t" anchorCtr="0" compatLnSpc="1">
            <a:prstTxWarp prst="textNoShape">
              <a:avLst/>
            </a:prstTxWarp>
          </a:bodyPr>
          <a:lstStyle/>
          <a:p>
            <a:pPr marL="0" marR="0" indent="0" algn="l" defTabSz="130622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dirty="0" smtClean="0">
              <a:ln>
                <a:noFill/>
              </a:ln>
              <a:solidFill>
                <a:schemeClr val="tx1"/>
              </a:solidFill>
              <a:effectLst/>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31521" y="1722120"/>
            <a:ext cx="4813301" cy="5629276"/>
          </a:xfrm>
        </p:spPr>
        <p:txBody>
          <a:bodyPr/>
          <a:lstStyle>
            <a:lvl1pPr marL="0" indent="0">
              <a:buNone/>
              <a:defRPr sz="31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dirty="0" smtClean="0"/>
              <a:t>Click to edit Master text styles</a:t>
            </a:r>
          </a:p>
        </p:txBody>
      </p:sp>
      <p:sp>
        <p:nvSpPr>
          <p:cNvPr id="3" name="Content Placeholder 2"/>
          <p:cNvSpPr>
            <a:spLocks noGrp="1"/>
          </p:cNvSpPr>
          <p:nvPr>
            <p:ph idx="1"/>
          </p:nvPr>
        </p:nvSpPr>
        <p:spPr>
          <a:xfrm>
            <a:off x="5741578" y="1737360"/>
            <a:ext cx="8178800" cy="5614036"/>
          </a:xfrm>
        </p:spPr>
        <p:txBody>
          <a:bodyPr/>
          <a:lstStyle>
            <a:lvl1pPr>
              <a:defRPr sz="3100"/>
            </a:lvl1pPr>
            <a:lvl2pPr>
              <a:defRPr sz="2600"/>
            </a:lvl2pPr>
            <a:lvl3pPr marL="403658" indent="170081">
              <a:defRPr sz="2600">
                <a:solidFill>
                  <a:schemeClr val="bg1"/>
                </a:solidFill>
              </a:defRPr>
            </a:lvl3pPr>
            <a:lvl4pPr marL="818656" indent="158742">
              <a:tabLst/>
              <a:defRPr sz="2600">
                <a:solidFill>
                  <a:schemeClr val="bg1"/>
                </a:solidFill>
              </a:defRPr>
            </a:lvl4pPr>
            <a:lvl5pPr marL="1222315" indent="167813">
              <a:tabLst/>
              <a:defRPr sz="2600">
                <a:solidFill>
                  <a:schemeClr val="bg1"/>
                </a:solidFill>
              </a:defRPr>
            </a:lvl5pPr>
            <a:lvl6pPr>
              <a:defRPr sz="2900"/>
            </a:lvl6pPr>
            <a:lvl7pPr>
              <a:defRPr sz="2900"/>
            </a:lvl7pPr>
            <a:lvl8pPr>
              <a:defRPr sz="2900"/>
            </a:lvl8pPr>
            <a:lvl9pPr>
              <a:defRPr sz="2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32461" y="817246"/>
            <a:ext cx="11762739" cy="1371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63320" y="1903096"/>
            <a:ext cx="8778240" cy="4937760"/>
          </a:xfrm>
        </p:spPr>
        <p:txBody>
          <a:bodyPr/>
          <a:lstStyle/>
          <a:p>
            <a:pPr lvl="0"/>
            <a:endParaRPr lang="en-US" noProof="0"/>
          </a:p>
        </p:txBody>
      </p:sp>
    </p:spTree>
    <p:extLst>
      <p:ext uri="{BB962C8B-B14F-4D97-AF65-F5344CB8AC3E}">
        <p14:creationId xmlns:p14="http://schemas.microsoft.com/office/powerpoint/2010/main" val="25781679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1"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4" name="Picture 13" descr="PPT_Bottom_16x9_BLACK.png"/>
          <p:cNvPicPr>
            <a:picLocks noChangeAspect="1"/>
          </p:cNvPicPr>
          <p:nvPr userDrawn="1"/>
        </p:nvPicPr>
        <p:blipFill>
          <a:blip r:embed="rId10" cstate="print"/>
          <a:stretch>
            <a:fillRect/>
          </a:stretch>
        </p:blipFill>
        <p:spPr>
          <a:xfrm>
            <a:off x="0" y="0"/>
            <a:ext cx="14630400" cy="8229600"/>
          </a:xfrm>
          <a:prstGeom prst="rect">
            <a:avLst/>
          </a:prstGeom>
        </p:spPr>
      </p:pic>
      <p:sp>
        <p:nvSpPr>
          <p:cNvPr id="12" name="Rectangle 11"/>
          <p:cNvSpPr/>
          <p:nvPr userDrawn="1"/>
        </p:nvSpPr>
        <p:spPr bwMode="auto">
          <a:xfrm rot="10800000">
            <a:off x="0" y="6481818"/>
            <a:ext cx="14630400" cy="1821459"/>
          </a:xfrm>
          <a:prstGeom prst="rect">
            <a:avLst/>
          </a:prstGeom>
          <a:gradFill>
            <a:gsLst>
              <a:gs pos="0">
                <a:srgbClr val="000000">
                  <a:alpha val="0"/>
                </a:srgbClr>
              </a:gs>
              <a:gs pos="100000">
                <a:srgbClr val="000000"/>
              </a:gs>
            </a:gsLst>
            <a:lin ang="5400000" scaled="0"/>
          </a:gradFill>
          <a:ln w="9525" cap="flat" cmpd="sng" algn="ctr">
            <a:noFill/>
            <a:prstDash val="solid"/>
            <a:round/>
            <a:headEnd type="none" w="med" len="med"/>
            <a:tailEnd type="none" w="med" len="med"/>
          </a:ln>
          <a:effectLst/>
        </p:spPr>
        <p:txBody>
          <a:bodyPr vert="horz" wrap="square" lIns="130622" tIns="65311" rIns="130622" bIns="65311" numCol="1" rtlCol="0" anchor="t" anchorCtr="0" compatLnSpc="1">
            <a:prstTxWarp prst="textNoShape">
              <a:avLst/>
            </a:prstTxWarp>
          </a:bodyPr>
          <a:lstStyle/>
          <a:p>
            <a:pPr marL="0" marR="0" indent="0" algn="l" defTabSz="130622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dirty="0" smtClean="0">
              <a:ln>
                <a:noFill/>
              </a:ln>
              <a:solidFill>
                <a:schemeClr val="tx1"/>
              </a:solidFill>
              <a:effectLst/>
              <a:latin typeface="Arial" charset="0"/>
            </a:endParaRPr>
          </a:p>
        </p:txBody>
      </p:sp>
      <p:sp>
        <p:nvSpPr>
          <p:cNvPr id="1027" name="Rectangle 2"/>
          <p:cNvSpPr>
            <a:spLocks noGrp="1" noChangeArrowheads="1"/>
          </p:cNvSpPr>
          <p:nvPr>
            <p:ph type="title"/>
          </p:nvPr>
        </p:nvSpPr>
        <p:spPr bwMode="auto">
          <a:xfrm>
            <a:off x="731520" y="457200"/>
            <a:ext cx="10607040" cy="548640"/>
          </a:xfrm>
          <a:prstGeom prst="rect">
            <a:avLst/>
          </a:prstGeom>
          <a:noFill/>
          <a:ln w="9525">
            <a:noFill/>
            <a:miter lim="800000"/>
            <a:headEnd/>
            <a:tailEnd/>
          </a:ln>
        </p:spPr>
        <p:txBody>
          <a:bodyPr vert="horz" wrap="square" lIns="130622" tIns="65311" rIns="130622" bIns="65311"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731520" y="1554480"/>
            <a:ext cx="13167360" cy="5796916"/>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p>
            <a:pPr lvl="0"/>
            <a:r>
              <a:rPr lang="en-US" dirty="0" smtClean="0"/>
              <a:t>Click to edit Master text styles</a:t>
            </a:r>
          </a:p>
          <a:p>
            <a:pPr lvl="1"/>
            <a:r>
              <a:rPr lang="en-US" dirty="0" smtClean="0"/>
              <a:t>Second level</a:t>
            </a:r>
          </a:p>
          <a:p>
            <a:pPr lvl="5"/>
            <a:r>
              <a:rPr lang="en-US" dirty="0" smtClean="0"/>
              <a:t>Third level</a:t>
            </a:r>
          </a:p>
          <a:p>
            <a:pPr lvl="6"/>
            <a:r>
              <a:rPr lang="en-US" dirty="0" smtClean="0"/>
              <a:t>Fourth level</a:t>
            </a:r>
          </a:p>
          <a:p>
            <a:pPr lvl="7"/>
            <a:r>
              <a:rPr lang="en-US" dirty="0" smtClean="0"/>
              <a:t>Fifth level</a:t>
            </a:r>
          </a:p>
        </p:txBody>
      </p:sp>
      <p:sp>
        <p:nvSpPr>
          <p:cNvPr id="1047" name="Rectangle 23"/>
          <p:cNvSpPr>
            <a:spLocks noChangeArrowheads="1"/>
          </p:cNvSpPr>
          <p:nvPr/>
        </p:nvSpPr>
        <p:spPr bwMode="white">
          <a:xfrm>
            <a:off x="769621" y="7854316"/>
            <a:ext cx="5608320" cy="278130"/>
          </a:xfrm>
          <a:prstGeom prst="rect">
            <a:avLst/>
          </a:prstGeom>
          <a:noFill/>
          <a:ln w="9525">
            <a:noFill/>
            <a:miter lim="800000"/>
            <a:headEnd/>
            <a:tailEnd/>
          </a:ln>
        </p:spPr>
        <p:txBody>
          <a:bodyPr lIns="130622" tIns="65311" rIns="130622" bIns="65311"/>
          <a:lstStyle/>
          <a:p>
            <a:pPr algn="l">
              <a:defRPr/>
            </a:pPr>
            <a:r>
              <a:rPr lang="en-US" sz="1100" i="1" dirty="0" smtClean="0">
                <a:solidFill>
                  <a:schemeClr val="bg1"/>
                </a:solidFill>
                <a:latin typeface="Verdana" pitchFamily="34" charset="0"/>
                <a:ea typeface="ＭＳ Ｐゴシック" pitchFamily="-65" charset="-128"/>
              </a:rPr>
              <a:t>Akamai,</a:t>
            </a:r>
            <a:r>
              <a:rPr lang="en-US" sz="1100" i="1" baseline="0" dirty="0" smtClean="0">
                <a:solidFill>
                  <a:schemeClr val="bg1"/>
                </a:solidFill>
                <a:latin typeface="Verdana" pitchFamily="34" charset="0"/>
                <a:ea typeface="ＭＳ Ｐゴシック" pitchFamily="-65" charset="-128"/>
              </a:rPr>
              <a:t> Faster Forward</a:t>
            </a:r>
            <a:endParaRPr lang="en-US" sz="1100" i="1" dirty="0">
              <a:solidFill>
                <a:schemeClr val="bg1"/>
              </a:solidFill>
              <a:latin typeface="Verdana" pitchFamily="34" charset="0"/>
              <a:ea typeface="ＭＳ Ｐゴシック" pitchFamily="-65" charset="-128"/>
            </a:endParaRPr>
          </a:p>
        </p:txBody>
      </p:sp>
      <p:pic>
        <p:nvPicPr>
          <p:cNvPr id="7" name="Picture 42" descr="logo"/>
          <p:cNvPicPr>
            <a:picLocks noChangeAspect="1" noChangeArrowheads="1"/>
          </p:cNvPicPr>
          <p:nvPr userDrawn="1"/>
        </p:nvPicPr>
        <p:blipFill>
          <a:blip r:embed="rId11" cstate="print"/>
          <a:srcRect/>
          <a:stretch>
            <a:fillRect/>
          </a:stretch>
        </p:blipFill>
        <p:spPr bwMode="auto">
          <a:xfrm>
            <a:off x="12651591" y="247301"/>
            <a:ext cx="1402842" cy="794639"/>
          </a:xfrm>
          <a:prstGeom prst="rect">
            <a:avLst/>
          </a:prstGeom>
          <a:noFill/>
          <a:ln w="9525">
            <a:noFill/>
            <a:miter lim="800000"/>
            <a:headEnd/>
            <a:tailEnd/>
          </a:ln>
        </p:spPr>
      </p:pic>
      <p:sp>
        <p:nvSpPr>
          <p:cNvPr id="8" name="Rectangle 7"/>
          <p:cNvSpPr/>
          <p:nvPr userDrawn="1"/>
        </p:nvSpPr>
        <p:spPr bwMode="auto">
          <a:xfrm>
            <a:off x="535258" y="454969"/>
            <a:ext cx="142736" cy="548640"/>
          </a:xfrm>
          <a:prstGeom prst="rect">
            <a:avLst/>
          </a:prstGeom>
          <a:solidFill>
            <a:srgbClr val="0096D6"/>
          </a:solidFill>
          <a:ln w="9525" cap="flat" cmpd="sng" algn="ctr">
            <a:noFill/>
            <a:prstDash val="solid"/>
            <a:round/>
            <a:headEnd type="none" w="med" len="med"/>
            <a:tailEnd type="none" w="med" len="med"/>
          </a:ln>
          <a:effectLst/>
        </p:spPr>
        <p:txBody>
          <a:bodyPr vert="horz" wrap="square" lIns="130622" tIns="65311" rIns="130622" bIns="65311" numCol="1" rtlCol="0" anchor="t" anchorCtr="0" compatLnSpc="1">
            <a:prstTxWarp prst="textNoShape">
              <a:avLst/>
            </a:prstTxWarp>
          </a:bodyPr>
          <a:lstStyle/>
          <a:p>
            <a:pPr marL="0" marR="0" indent="0" algn="l" defTabSz="130622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dirty="0" smtClean="0">
              <a:ln>
                <a:noFill/>
              </a:ln>
              <a:solidFill>
                <a:schemeClr val="tx1"/>
              </a:solidFill>
              <a:effectLst/>
              <a:latin typeface="Arial" charset="0"/>
            </a:endParaRPr>
          </a:p>
        </p:txBody>
      </p:sp>
      <p:sp>
        <p:nvSpPr>
          <p:cNvPr id="9" name="Rectangle 23"/>
          <p:cNvSpPr>
            <a:spLocks noChangeArrowheads="1"/>
          </p:cNvSpPr>
          <p:nvPr userDrawn="1"/>
        </p:nvSpPr>
        <p:spPr bwMode="white">
          <a:xfrm>
            <a:off x="8430441" y="7854316"/>
            <a:ext cx="5608320" cy="278130"/>
          </a:xfrm>
          <a:prstGeom prst="rect">
            <a:avLst/>
          </a:prstGeom>
          <a:noFill/>
          <a:ln w="9525">
            <a:noFill/>
            <a:miter lim="800000"/>
            <a:headEnd/>
            <a:tailEnd/>
          </a:ln>
        </p:spPr>
        <p:txBody>
          <a:bodyPr lIns="130622" tIns="65311" rIns="130622" bIns="65311"/>
          <a:lstStyle/>
          <a:p>
            <a:pPr algn="r">
              <a:defRPr/>
            </a:pPr>
            <a:r>
              <a:rPr lang="en-US" sz="1100" i="1" dirty="0" smtClean="0">
                <a:solidFill>
                  <a:schemeClr val="bg1"/>
                </a:solidFill>
                <a:latin typeface="Verdana" pitchFamily="34" charset="0"/>
                <a:ea typeface="ＭＳ Ｐゴシック" pitchFamily="-65" charset="-128"/>
              </a:rPr>
              <a:t>©2013Akamai</a:t>
            </a:r>
            <a:endParaRPr lang="en-US" sz="1100" i="1" dirty="0">
              <a:solidFill>
                <a:schemeClr val="bg1"/>
              </a:solidFill>
              <a:latin typeface="Verdana" pitchFamily="34"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6" r:id="rId4"/>
    <p:sldLayoutId id="2147483681" r:id="rId5"/>
    <p:sldLayoutId id="2147483679" r:id="rId6"/>
    <p:sldLayoutId id="2147483680" r:id="rId7"/>
    <p:sldLayoutId id="2147483682" r:id="rId8"/>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3400">
          <a:solidFill>
            <a:schemeClr val="bg1"/>
          </a:solidFill>
          <a:latin typeface="Arial"/>
          <a:ea typeface="+mj-ea"/>
          <a:cs typeface="Arial"/>
        </a:defRPr>
      </a:lvl1pPr>
      <a:lvl2pPr algn="l" rtl="0" eaLnBrk="1" fontAlgn="base" hangingPunct="1">
        <a:spcBef>
          <a:spcPct val="0"/>
        </a:spcBef>
        <a:spcAft>
          <a:spcPct val="0"/>
        </a:spcAft>
        <a:defRPr sz="3700">
          <a:solidFill>
            <a:schemeClr val="tx1"/>
          </a:solidFill>
          <a:latin typeface="Verdana" pitchFamily="34" charset="0"/>
        </a:defRPr>
      </a:lvl2pPr>
      <a:lvl3pPr algn="l" rtl="0" eaLnBrk="1" fontAlgn="base" hangingPunct="1">
        <a:spcBef>
          <a:spcPct val="0"/>
        </a:spcBef>
        <a:spcAft>
          <a:spcPct val="0"/>
        </a:spcAft>
        <a:defRPr sz="3700">
          <a:solidFill>
            <a:schemeClr val="tx1"/>
          </a:solidFill>
          <a:latin typeface="Verdana" pitchFamily="34" charset="0"/>
        </a:defRPr>
      </a:lvl3pPr>
      <a:lvl4pPr algn="l" rtl="0" eaLnBrk="1" fontAlgn="base" hangingPunct="1">
        <a:spcBef>
          <a:spcPct val="0"/>
        </a:spcBef>
        <a:spcAft>
          <a:spcPct val="0"/>
        </a:spcAft>
        <a:defRPr sz="3700">
          <a:solidFill>
            <a:schemeClr val="tx1"/>
          </a:solidFill>
          <a:latin typeface="Verdana" pitchFamily="34" charset="0"/>
        </a:defRPr>
      </a:lvl4pPr>
      <a:lvl5pPr algn="l" rtl="0" eaLnBrk="1" fontAlgn="base" hangingPunct="1">
        <a:spcBef>
          <a:spcPct val="0"/>
        </a:spcBef>
        <a:spcAft>
          <a:spcPct val="0"/>
        </a:spcAft>
        <a:defRPr sz="3700">
          <a:solidFill>
            <a:schemeClr val="tx1"/>
          </a:solidFill>
          <a:latin typeface="Verdana" pitchFamily="34" charset="0"/>
        </a:defRPr>
      </a:lvl5pPr>
      <a:lvl6pPr marL="653110" algn="l" rtl="0" eaLnBrk="1" fontAlgn="base" hangingPunct="1">
        <a:spcBef>
          <a:spcPct val="0"/>
        </a:spcBef>
        <a:spcAft>
          <a:spcPct val="0"/>
        </a:spcAft>
        <a:defRPr sz="3700">
          <a:solidFill>
            <a:schemeClr val="tx1"/>
          </a:solidFill>
          <a:latin typeface="Verdana" pitchFamily="34" charset="0"/>
        </a:defRPr>
      </a:lvl6pPr>
      <a:lvl7pPr marL="1306220" algn="l" rtl="0" eaLnBrk="1" fontAlgn="base" hangingPunct="1">
        <a:spcBef>
          <a:spcPct val="0"/>
        </a:spcBef>
        <a:spcAft>
          <a:spcPct val="0"/>
        </a:spcAft>
        <a:defRPr sz="3700">
          <a:solidFill>
            <a:schemeClr val="tx1"/>
          </a:solidFill>
          <a:latin typeface="Verdana" pitchFamily="34" charset="0"/>
        </a:defRPr>
      </a:lvl7pPr>
      <a:lvl8pPr marL="1959331" algn="l" rtl="0" eaLnBrk="1" fontAlgn="base" hangingPunct="1">
        <a:spcBef>
          <a:spcPct val="0"/>
        </a:spcBef>
        <a:spcAft>
          <a:spcPct val="0"/>
        </a:spcAft>
        <a:defRPr sz="3700">
          <a:solidFill>
            <a:schemeClr val="tx1"/>
          </a:solidFill>
          <a:latin typeface="Verdana" pitchFamily="34" charset="0"/>
        </a:defRPr>
      </a:lvl8pPr>
      <a:lvl9pPr marL="2612441" algn="l" rtl="0" eaLnBrk="1" fontAlgn="base" hangingPunct="1">
        <a:spcBef>
          <a:spcPct val="0"/>
        </a:spcBef>
        <a:spcAft>
          <a:spcPct val="0"/>
        </a:spcAft>
        <a:defRPr sz="3700">
          <a:solidFill>
            <a:schemeClr val="tx1"/>
          </a:solidFill>
          <a:latin typeface="Verdana" pitchFamily="34" charset="0"/>
        </a:defRPr>
      </a:lvl9pPr>
    </p:titleStyle>
    <p:bodyStyle>
      <a:lvl1pPr marL="0" indent="0" algn="l" defTabSz="902562" rtl="0" eaLnBrk="1" fontAlgn="base" hangingPunct="1">
        <a:spcBef>
          <a:spcPct val="20000"/>
        </a:spcBef>
        <a:spcAft>
          <a:spcPct val="0"/>
        </a:spcAft>
        <a:buClr>
          <a:srgbClr val="FF9900"/>
        </a:buClr>
        <a:buNone/>
        <a:defRPr sz="3100" cap="none" baseline="0">
          <a:solidFill>
            <a:srgbClr val="0096D6"/>
          </a:solidFill>
          <a:latin typeface="Arial"/>
          <a:ea typeface="+mn-ea"/>
          <a:cs typeface="Arial"/>
        </a:defRPr>
      </a:lvl1pPr>
      <a:lvl2pPr marL="18288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2pPr>
      <a:lvl3pPr marL="0" indent="165546" algn="l" rtl="0" eaLnBrk="1" fontAlgn="base" hangingPunct="1">
        <a:spcBef>
          <a:spcPct val="20000"/>
        </a:spcBef>
        <a:spcAft>
          <a:spcPct val="0"/>
        </a:spcAft>
        <a:buClr>
          <a:srgbClr val="FF9900"/>
        </a:buClr>
        <a:buChar char="•"/>
        <a:defRPr sz="1700">
          <a:solidFill>
            <a:schemeClr val="tx1"/>
          </a:solidFill>
          <a:latin typeface="Arial"/>
          <a:cs typeface="Arial"/>
        </a:defRPr>
      </a:lvl3pPr>
      <a:lvl4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4pPr>
      <a:lvl5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5pPr>
      <a:lvl6pPr marL="57374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6pPr>
      <a:lvl7pPr marL="97739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7pPr>
      <a:lvl8pPr marL="139012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8pPr>
      <a:lvl9pPr marL="5551437" indent="-326555" algn="l" rtl="0" eaLnBrk="1" fontAlgn="base" hangingPunct="1">
        <a:spcBef>
          <a:spcPct val="20000"/>
        </a:spcBef>
        <a:spcAft>
          <a:spcPct val="0"/>
        </a:spcAft>
        <a:buClr>
          <a:srgbClr val="FF9900"/>
        </a:buClr>
        <a:buChar char="•"/>
        <a:defRPr sz="2300">
          <a:solidFill>
            <a:schemeClr val="tx1"/>
          </a:solidFill>
          <a:latin typeface="+mn-lt"/>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5"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5"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8.emf"/><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7.emf"/><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7.emf"/><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7.emf"/><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www.akamai.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http://www.symantec.co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938" y="3111138"/>
            <a:ext cx="12435840" cy="662940"/>
          </a:xfrm>
        </p:spPr>
        <p:txBody>
          <a:bodyPr/>
          <a:lstStyle/>
          <a:p>
            <a:r>
              <a:rPr lang="en-US" dirty="0" smtClean="0"/>
              <a:t>Akamai &amp; ISPs</a:t>
            </a:r>
            <a:endParaRPr lang="en-US" b="1" dirty="0"/>
          </a:p>
        </p:txBody>
      </p:sp>
      <p:sp>
        <p:nvSpPr>
          <p:cNvPr id="3" name="Subtitle 2"/>
          <p:cNvSpPr>
            <a:spLocks noGrp="1"/>
          </p:cNvSpPr>
          <p:nvPr>
            <p:ph type="subTitle" idx="1"/>
          </p:nvPr>
        </p:nvSpPr>
        <p:spPr>
          <a:xfrm>
            <a:off x="769938" y="3752207"/>
            <a:ext cx="8004694" cy="1140094"/>
          </a:xfrm>
        </p:spPr>
        <p:txBody>
          <a:bodyPr/>
          <a:lstStyle/>
          <a:p>
            <a:r>
              <a:rPr lang="en-US" dirty="0" smtClean="0"/>
              <a:t>Patrick W. Gilmore, Chief Network Architect</a:t>
            </a:r>
          </a:p>
          <a:p>
            <a:r>
              <a:rPr lang="en-US" smtClean="0"/>
              <a:t>UKNOF25</a:t>
            </a:r>
            <a:endParaRPr lang="en-US" dirty="0" smtClean="0"/>
          </a:p>
          <a:p>
            <a:r>
              <a:rPr lang="en-US" dirty="0" smtClean="0"/>
              <a:t>April 18, 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No Backbone</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It is important to realize there is no network between Akamai nodes</a:t>
            </a:r>
          </a:p>
        </p:txBody>
      </p:sp>
      <p:grpSp>
        <p:nvGrpSpPr>
          <p:cNvPr id="2" name="Group 1"/>
          <p:cNvGrpSpPr/>
          <p:nvPr/>
        </p:nvGrpSpPr>
        <p:grpSpPr>
          <a:xfrm>
            <a:off x="2105645" y="5000762"/>
            <a:ext cx="2336346" cy="2022684"/>
            <a:chOff x="4581065" y="5016576"/>
            <a:chExt cx="1265237" cy="1095375"/>
          </a:xfrm>
        </p:grpSpPr>
        <p:sp>
          <p:nvSpPr>
            <p:cNvPr id="4"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6"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p:nvPr/>
        </p:nvGrpSpPr>
        <p:grpSpPr>
          <a:xfrm>
            <a:off x="5147734" y="5000762"/>
            <a:ext cx="2336346" cy="2022684"/>
            <a:chOff x="4581065" y="5016576"/>
            <a:chExt cx="1265237" cy="1095375"/>
          </a:xfrm>
        </p:grpSpPr>
        <p:sp>
          <p:nvSpPr>
            <p:cNvPr id="19"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1"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8"/>
          <p:cNvGrpSpPr/>
          <p:nvPr/>
        </p:nvGrpSpPr>
        <p:grpSpPr>
          <a:xfrm>
            <a:off x="10188409" y="5000762"/>
            <a:ext cx="2336346" cy="2022684"/>
            <a:chOff x="4581065" y="5016576"/>
            <a:chExt cx="1265237" cy="1095375"/>
          </a:xfrm>
        </p:grpSpPr>
        <p:sp>
          <p:nvSpPr>
            <p:cNvPr id="30"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32"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Box 2"/>
          <p:cNvSpPr txBox="1"/>
          <p:nvPr/>
        </p:nvSpPr>
        <p:spPr>
          <a:xfrm>
            <a:off x="8189823" y="5596606"/>
            <a:ext cx="1292842" cy="830997"/>
          </a:xfrm>
          <a:prstGeom prst="rect">
            <a:avLst/>
          </a:prstGeom>
          <a:noFill/>
        </p:spPr>
        <p:txBody>
          <a:bodyPr wrap="none" rtlCol="0" anchor="ctr" anchorCtr="0">
            <a:spAutoFit/>
          </a:bodyPr>
          <a:lstStyle/>
          <a:p>
            <a:r>
              <a:rPr lang="en-US" sz="4800" dirty="0" smtClean="0">
                <a:solidFill>
                  <a:schemeClr val="bg1"/>
                </a:solidFill>
                <a:latin typeface="Monaco"/>
                <a:cs typeface="Arial" pitchFamily="34" charset="0"/>
              </a:rPr>
              <a:t>[…]</a:t>
            </a:r>
            <a:endParaRPr lang="en-US" sz="4800" dirty="0">
              <a:solidFill>
                <a:schemeClr val="bg1"/>
              </a:solidFill>
              <a:latin typeface="Monaco"/>
              <a:cs typeface="Arial" pitchFamily="34" charset="0"/>
            </a:endParaRPr>
          </a:p>
        </p:txBody>
      </p:sp>
      <p:sp>
        <p:nvSpPr>
          <p:cNvPr id="23552" name="TextBox 23551"/>
          <p:cNvSpPr txBox="1"/>
          <p:nvPr/>
        </p:nvSpPr>
        <p:spPr>
          <a:xfrm>
            <a:off x="2465172" y="4393105"/>
            <a:ext cx="1297275"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London</a:t>
            </a:r>
            <a:endParaRPr lang="en-US" dirty="0">
              <a:solidFill>
                <a:schemeClr val="bg1"/>
              </a:solidFill>
              <a:latin typeface="Arial" pitchFamily="34" charset="0"/>
              <a:cs typeface="Arial" pitchFamily="34" charset="0"/>
            </a:endParaRPr>
          </a:p>
        </p:txBody>
      </p:sp>
      <p:sp>
        <p:nvSpPr>
          <p:cNvPr id="43" name="TextBox 42"/>
          <p:cNvSpPr txBox="1"/>
          <p:nvPr/>
        </p:nvSpPr>
        <p:spPr>
          <a:xfrm>
            <a:off x="5475201" y="4393105"/>
            <a:ext cx="1595309"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New York</a:t>
            </a:r>
            <a:endParaRPr lang="en-US" dirty="0">
              <a:solidFill>
                <a:schemeClr val="bg1"/>
              </a:solidFill>
              <a:latin typeface="Arial" pitchFamily="34" charset="0"/>
              <a:cs typeface="Arial" pitchFamily="34" charset="0"/>
            </a:endParaRPr>
          </a:p>
        </p:txBody>
      </p:sp>
      <p:sp>
        <p:nvSpPr>
          <p:cNvPr id="44" name="TextBox 43"/>
          <p:cNvSpPr txBox="1"/>
          <p:nvPr/>
        </p:nvSpPr>
        <p:spPr>
          <a:xfrm>
            <a:off x="10728110" y="4393105"/>
            <a:ext cx="1055673"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Tokyo</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90680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No Backbone</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It is important to realize there is no network between Akamai</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Even if they are in the same city</a:t>
            </a:r>
          </a:p>
        </p:txBody>
      </p:sp>
      <p:grpSp>
        <p:nvGrpSpPr>
          <p:cNvPr id="2" name="Group 1"/>
          <p:cNvGrpSpPr/>
          <p:nvPr/>
        </p:nvGrpSpPr>
        <p:grpSpPr>
          <a:xfrm>
            <a:off x="2105645" y="5000762"/>
            <a:ext cx="2336346" cy="2022684"/>
            <a:chOff x="4581065" y="5016576"/>
            <a:chExt cx="1265237" cy="1095375"/>
          </a:xfrm>
        </p:grpSpPr>
        <p:sp>
          <p:nvSpPr>
            <p:cNvPr id="4"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6"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p:nvPr/>
        </p:nvGrpSpPr>
        <p:grpSpPr>
          <a:xfrm>
            <a:off x="5147734" y="5000762"/>
            <a:ext cx="2336346" cy="2022684"/>
            <a:chOff x="4581065" y="5016576"/>
            <a:chExt cx="1265237" cy="1095375"/>
          </a:xfrm>
        </p:grpSpPr>
        <p:sp>
          <p:nvSpPr>
            <p:cNvPr id="19"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1"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8"/>
          <p:cNvGrpSpPr/>
          <p:nvPr/>
        </p:nvGrpSpPr>
        <p:grpSpPr>
          <a:xfrm>
            <a:off x="10188409" y="5000762"/>
            <a:ext cx="2336346" cy="2022684"/>
            <a:chOff x="4581065" y="5016576"/>
            <a:chExt cx="1265237" cy="1095375"/>
          </a:xfrm>
        </p:grpSpPr>
        <p:sp>
          <p:nvSpPr>
            <p:cNvPr id="30"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32"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Box 2"/>
          <p:cNvSpPr txBox="1"/>
          <p:nvPr/>
        </p:nvSpPr>
        <p:spPr>
          <a:xfrm>
            <a:off x="8189823" y="5596606"/>
            <a:ext cx="1292842" cy="830997"/>
          </a:xfrm>
          <a:prstGeom prst="rect">
            <a:avLst/>
          </a:prstGeom>
          <a:noFill/>
        </p:spPr>
        <p:txBody>
          <a:bodyPr wrap="none" rtlCol="0" anchor="ctr" anchorCtr="0">
            <a:spAutoFit/>
          </a:bodyPr>
          <a:lstStyle/>
          <a:p>
            <a:r>
              <a:rPr lang="en-US" sz="4800" dirty="0" smtClean="0">
                <a:solidFill>
                  <a:schemeClr val="bg1"/>
                </a:solidFill>
                <a:latin typeface="Monaco"/>
                <a:cs typeface="Arial" pitchFamily="34" charset="0"/>
              </a:rPr>
              <a:t>[…]</a:t>
            </a:r>
            <a:endParaRPr lang="en-US" sz="4800" dirty="0">
              <a:solidFill>
                <a:schemeClr val="bg1"/>
              </a:solidFill>
              <a:latin typeface="Monaco"/>
              <a:cs typeface="Arial" pitchFamily="34" charset="0"/>
            </a:endParaRPr>
          </a:p>
        </p:txBody>
      </p:sp>
      <p:sp>
        <p:nvSpPr>
          <p:cNvPr id="23552" name="TextBox 23551"/>
          <p:cNvSpPr txBox="1"/>
          <p:nvPr/>
        </p:nvSpPr>
        <p:spPr>
          <a:xfrm>
            <a:off x="2261426" y="4393105"/>
            <a:ext cx="1704776" cy="492443"/>
          </a:xfrm>
          <a:prstGeom prst="rect">
            <a:avLst/>
          </a:prstGeom>
          <a:noFill/>
        </p:spPr>
        <p:txBody>
          <a:bodyPr wrap="none" rtlCol="0" anchor="ctr" anchorCtr="0">
            <a:spAutoFit/>
          </a:bodyPr>
          <a:lstStyle/>
          <a:p>
            <a:pPr algn="ctr"/>
            <a:r>
              <a:rPr lang="en-US" dirty="0" err="1" smtClean="0">
                <a:solidFill>
                  <a:schemeClr val="bg1"/>
                </a:solidFill>
                <a:latin typeface="Arial" pitchFamily="34" charset="0"/>
                <a:cs typeface="Arial" pitchFamily="34" charset="0"/>
              </a:rPr>
              <a:t>Telehouse</a:t>
            </a:r>
            <a:endParaRPr lang="en-US" dirty="0">
              <a:solidFill>
                <a:schemeClr val="bg1"/>
              </a:solidFill>
              <a:latin typeface="Arial" pitchFamily="34" charset="0"/>
              <a:cs typeface="Arial" pitchFamily="34" charset="0"/>
            </a:endParaRPr>
          </a:p>
        </p:txBody>
      </p:sp>
      <p:sp>
        <p:nvSpPr>
          <p:cNvPr id="43" name="TextBox 42"/>
          <p:cNvSpPr txBox="1"/>
          <p:nvPr/>
        </p:nvSpPr>
        <p:spPr>
          <a:xfrm>
            <a:off x="5605902" y="4393106"/>
            <a:ext cx="1333906" cy="492443"/>
          </a:xfrm>
          <a:prstGeom prst="rect">
            <a:avLst/>
          </a:prstGeom>
          <a:noFill/>
        </p:spPr>
        <p:txBody>
          <a:bodyPr wrap="none" rtlCol="0" anchor="ctr" anchorCtr="0">
            <a:spAutoFit/>
          </a:bodyPr>
          <a:lstStyle/>
          <a:p>
            <a:pPr algn="ctr"/>
            <a:r>
              <a:rPr lang="en-US" dirty="0" err="1" smtClean="0">
                <a:solidFill>
                  <a:schemeClr val="bg1"/>
                </a:solidFill>
                <a:latin typeface="Arial" pitchFamily="34" charset="0"/>
                <a:cs typeface="Arial" pitchFamily="34" charset="0"/>
              </a:rPr>
              <a:t>Redbus</a:t>
            </a:r>
            <a:endParaRPr lang="en-US" dirty="0">
              <a:solidFill>
                <a:schemeClr val="bg1"/>
              </a:solidFill>
              <a:latin typeface="Arial" pitchFamily="34" charset="0"/>
              <a:cs typeface="Arial" pitchFamily="34" charset="0"/>
            </a:endParaRPr>
          </a:p>
        </p:txBody>
      </p:sp>
      <p:sp>
        <p:nvSpPr>
          <p:cNvPr id="44" name="TextBox 43"/>
          <p:cNvSpPr txBox="1"/>
          <p:nvPr/>
        </p:nvSpPr>
        <p:spPr>
          <a:xfrm>
            <a:off x="10589075" y="4393105"/>
            <a:ext cx="1333743"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HEX8/9</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52898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No Backbone</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It is important to realize there is no network between Akamai</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Even if they are in the same city</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In fact, Akamai nodes in the same </a:t>
            </a:r>
            <a:r>
              <a:rPr lang="en-US" b="1" i="1" dirty="0" smtClean="0">
                <a:ea typeface="ＭＳ Ｐゴシック" charset="0"/>
                <a:cs typeface="ＭＳ Ｐゴシック" charset="0"/>
              </a:rPr>
              <a:t>building</a:t>
            </a:r>
            <a:r>
              <a:rPr lang="en-US" dirty="0" smtClean="0">
                <a:ea typeface="ＭＳ Ｐゴシック" charset="0"/>
                <a:cs typeface="ＭＳ Ｐゴシック" charset="0"/>
              </a:rPr>
              <a:t> do not share traffic</a:t>
            </a:r>
            <a:endParaRPr lang="en-US" b="1" i="1" dirty="0" smtClean="0">
              <a:ea typeface="ＭＳ Ｐゴシック" charset="0"/>
              <a:cs typeface="ＭＳ Ｐゴシック" charset="0"/>
            </a:endParaRPr>
          </a:p>
          <a:p>
            <a:pPr lvl="1"/>
            <a:endParaRPr lang="en-US" dirty="0" smtClean="0">
              <a:ea typeface="ＭＳ Ｐゴシック" charset="0"/>
              <a:cs typeface="ＭＳ Ｐゴシック" charset="0"/>
            </a:endParaRPr>
          </a:p>
        </p:txBody>
      </p:sp>
      <p:grpSp>
        <p:nvGrpSpPr>
          <p:cNvPr id="2" name="Group 1"/>
          <p:cNvGrpSpPr/>
          <p:nvPr/>
        </p:nvGrpSpPr>
        <p:grpSpPr>
          <a:xfrm>
            <a:off x="2105645" y="5000762"/>
            <a:ext cx="2336346" cy="2022684"/>
            <a:chOff x="4581065" y="5016576"/>
            <a:chExt cx="1265237" cy="1095375"/>
          </a:xfrm>
        </p:grpSpPr>
        <p:sp>
          <p:nvSpPr>
            <p:cNvPr id="4"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6"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p:nvPr/>
        </p:nvGrpSpPr>
        <p:grpSpPr>
          <a:xfrm>
            <a:off x="5144839" y="5000762"/>
            <a:ext cx="2336346" cy="2022684"/>
            <a:chOff x="4581065" y="5016576"/>
            <a:chExt cx="1265237" cy="1095375"/>
          </a:xfrm>
        </p:grpSpPr>
        <p:sp>
          <p:nvSpPr>
            <p:cNvPr id="19"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1"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8"/>
          <p:cNvGrpSpPr/>
          <p:nvPr/>
        </p:nvGrpSpPr>
        <p:grpSpPr>
          <a:xfrm>
            <a:off x="10188409" y="5000762"/>
            <a:ext cx="2336346" cy="2022684"/>
            <a:chOff x="4581065" y="5016576"/>
            <a:chExt cx="1265237" cy="1095375"/>
          </a:xfrm>
        </p:grpSpPr>
        <p:sp>
          <p:nvSpPr>
            <p:cNvPr id="30"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32"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Box 2"/>
          <p:cNvSpPr txBox="1"/>
          <p:nvPr/>
        </p:nvSpPr>
        <p:spPr>
          <a:xfrm>
            <a:off x="8189823" y="5596606"/>
            <a:ext cx="1292842" cy="830997"/>
          </a:xfrm>
          <a:prstGeom prst="rect">
            <a:avLst/>
          </a:prstGeom>
          <a:noFill/>
        </p:spPr>
        <p:txBody>
          <a:bodyPr wrap="none" rtlCol="0" anchor="ctr" anchorCtr="0">
            <a:spAutoFit/>
          </a:bodyPr>
          <a:lstStyle/>
          <a:p>
            <a:r>
              <a:rPr lang="en-US" sz="4800" dirty="0" smtClean="0">
                <a:solidFill>
                  <a:schemeClr val="bg1"/>
                </a:solidFill>
                <a:latin typeface="Monaco"/>
                <a:cs typeface="Arial" pitchFamily="34" charset="0"/>
              </a:rPr>
              <a:t>[…]</a:t>
            </a:r>
            <a:endParaRPr lang="en-US" sz="4800" dirty="0">
              <a:solidFill>
                <a:schemeClr val="bg1"/>
              </a:solidFill>
              <a:latin typeface="Monaco"/>
              <a:cs typeface="Arial" pitchFamily="34" charset="0"/>
            </a:endParaRPr>
          </a:p>
        </p:txBody>
      </p:sp>
      <p:sp>
        <p:nvSpPr>
          <p:cNvPr id="23552" name="TextBox 23551"/>
          <p:cNvSpPr txBox="1"/>
          <p:nvPr/>
        </p:nvSpPr>
        <p:spPr>
          <a:xfrm>
            <a:off x="2169195" y="4393105"/>
            <a:ext cx="1889234"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THN floor 3</a:t>
            </a:r>
            <a:endParaRPr lang="en-US" dirty="0">
              <a:solidFill>
                <a:schemeClr val="bg1"/>
              </a:solidFill>
              <a:latin typeface="Arial" pitchFamily="34" charset="0"/>
              <a:cs typeface="Arial" pitchFamily="34" charset="0"/>
            </a:endParaRPr>
          </a:p>
        </p:txBody>
      </p:sp>
      <p:sp>
        <p:nvSpPr>
          <p:cNvPr id="43" name="TextBox 42"/>
          <p:cNvSpPr txBox="1"/>
          <p:nvPr/>
        </p:nvSpPr>
        <p:spPr>
          <a:xfrm>
            <a:off x="5325343" y="4393106"/>
            <a:ext cx="1889234" cy="492443"/>
          </a:xfrm>
          <a:prstGeom prst="rect">
            <a:avLst/>
          </a:prstGeom>
          <a:noFill/>
        </p:spPr>
        <p:txBody>
          <a:bodyPr wrap="none" rtlCol="0" anchor="ctr" anchorCtr="0">
            <a:spAutoFit/>
          </a:bodyPr>
          <a:lstStyle/>
          <a:p>
            <a:pPr algn="ctr"/>
            <a:r>
              <a:rPr lang="en-US" dirty="0">
                <a:solidFill>
                  <a:schemeClr val="bg1"/>
                </a:solidFill>
                <a:latin typeface="Arial" pitchFamily="34" charset="0"/>
                <a:cs typeface="Arial" pitchFamily="34" charset="0"/>
              </a:rPr>
              <a:t>THN floor 4</a:t>
            </a:r>
          </a:p>
        </p:txBody>
      </p:sp>
      <p:sp>
        <p:nvSpPr>
          <p:cNvPr id="44" name="TextBox 43"/>
          <p:cNvSpPr txBox="1"/>
          <p:nvPr/>
        </p:nvSpPr>
        <p:spPr>
          <a:xfrm>
            <a:off x="10283652" y="4393105"/>
            <a:ext cx="1944588" cy="492443"/>
          </a:xfrm>
          <a:prstGeom prst="rect">
            <a:avLst/>
          </a:prstGeom>
          <a:noFill/>
        </p:spPr>
        <p:txBody>
          <a:bodyPr wrap="none" rtlCol="0" anchor="ctr" anchorCtr="0">
            <a:spAutoFit/>
          </a:bodyPr>
          <a:lstStyle/>
          <a:p>
            <a:pPr algn="ctr"/>
            <a:r>
              <a:rPr lang="en-US" dirty="0">
                <a:solidFill>
                  <a:schemeClr val="bg1"/>
                </a:solidFill>
                <a:latin typeface="Arial" pitchFamily="34" charset="0"/>
                <a:cs typeface="Arial" pitchFamily="34" charset="0"/>
              </a:rPr>
              <a:t>THN floor N</a:t>
            </a:r>
          </a:p>
        </p:txBody>
      </p:sp>
    </p:spTree>
    <p:extLst>
      <p:ext uri="{BB962C8B-B14F-4D97-AF65-F5344CB8AC3E}">
        <p14:creationId xmlns:p14="http://schemas.microsoft.com/office/powerpoint/2010/main" val="3311001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Origin GETs</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Since each node is an island, there is no way for Akamai to deliver content to a node ourselves</a:t>
            </a:r>
          </a:p>
          <a:p>
            <a:endParaRPr lang="en-US" dirty="0">
              <a:ea typeface="ＭＳ Ｐゴシック" charset="0"/>
              <a:cs typeface="ＭＳ Ｐゴシック" charset="0"/>
            </a:endParaRPr>
          </a:p>
        </p:txBody>
      </p:sp>
      <p:grpSp>
        <p:nvGrpSpPr>
          <p:cNvPr id="6" name="Group 5"/>
          <p:cNvGrpSpPr/>
          <p:nvPr/>
        </p:nvGrpSpPr>
        <p:grpSpPr>
          <a:xfrm>
            <a:off x="1757722" y="5000762"/>
            <a:ext cx="11114957" cy="2022684"/>
            <a:chOff x="1409798" y="5000762"/>
            <a:chExt cx="11114957" cy="2022684"/>
          </a:xfrm>
        </p:grpSpPr>
        <p:grpSp>
          <p:nvGrpSpPr>
            <p:cNvPr id="3" name="Group 2"/>
            <p:cNvGrpSpPr/>
            <p:nvPr/>
          </p:nvGrpSpPr>
          <p:grpSpPr>
            <a:xfrm>
              <a:off x="1409798" y="5254445"/>
              <a:ext cx="1712913" cy="1515318"/>
              <a:chOff x="1409798" y="5220687"/>
              <a:chExt cx="1712913" cy="1515318"/>
            </a:xfrm>
          </p:grpSpPr>
          <p:sp>
            <p:nvSpPr>
              <p:cNvPr id="20" name="Text Box 19"/>
              <p:cNvSpPr txBox="1">
                <a:spLocks noChangeArrowheads="1"/>
              </p:cNvSpPr>
              <p:nvPr/>
            </p:nvSpPr>
            <p:spPr bwMode="auto">
              <a:xfrm>
                <a:off x="1409798" y="6369292"/>
                <a:ext cx="1712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t>Origin Server</a:t>
                </a:r>
              </a:p>
            </p:txBody>
          </p:sp>
          <p:pic>
            <p:nvPicPr>
              <p:cNvPr id="21" name="Picture 13" descr="Akamai_Ser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98" y="5220687"/>
                <a:ext cx="123666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21"/>
            <p:cNvGrpSpPr/>
            <p:nvPr/>
          </p:nvGrpSpPr>
          <p:grpSpPr>
            <a:xfrm>
              <a:off x="10188409" y="5000762"/>
              <a:ext cx="2336346" cy="2022684"/>
              <a:chOff x="4581065" y="5016576"/>
              <a:chExt cx="1265237" cy="1095375"/>
            </a:xfrm>
          </p:grpSpPr>
          <p:sp>
            <p:nvSpPr>
              <p:cNvPr id="23"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5"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4" name="Straight Arrow Connector 3"/>
            <p:cNvCxnSpPr>
              <a:stCxn id="23" idx="2"/>
            </p:cNvCxnSpPr>
            <p:nvPr/>
          </p:nvCxnSpPr>
          <p:spPr bwMode="auto">
            <a:xfrm flipH="1">
              <a:off x="6726621" y="6012104"/>
              <a:ext cx="3461788" cy="15133"/>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sp>
          <p:nvSpPr>
            <p:cNvPr id="5" name="TextBox 4"/>
            <p:cNvSpPr txBox="1"/>
            <p:nvPr/>
          </p:nvSpPr>
          <p:spPr>
            <a:xfrm>
              <a:off x="3960634" y="5854667"/>
              <a:ext cx="2593786" cy="369332"/>
            </a:xfrm>
            <a:prstGeom prst="rect">
              <a:avLst/>
            </a:prstGeom>
            <a:noFill/>
          </p:spPr>
          <p:txBody>
            <a:bodyPr wrap="square" rtlCol="0" anchor="ctr" anchorCtr="0">
              <a:spAutoFit/>
            </a:bodyPr>
            <a:lstStyle/>
            <a:p>
              <a:pPr algn="ctr">
                <a:spcBef>
                  <a:spcPct val="20000"/>
                </a:spcBef>
                <a:buClr>
                  <a:srgbClr val="FF9900"/>
                </a:buClr>
              </a:pPr>
              <a:r>
                <a:rPr lang="en-US" sz="1800" dirty="0">
                  <a:solidFill>
                    <a:schemeClr val="accent3"/>
                  </a:solidFill>
                  <a:latin typeface="Verdana"/>
                  <a:cs typeface="Verdana"/>
                </a:rPr>
                <a:t>Origin </a:t>
              </a:r>
              <a:r>
                <a:rPr lang="en-US" sz="1800" dirty="0" smtClean="0">
                  <a:solidFill>
                    <a:schemeClr val="accent3"/>
                  </a:solidFill>
                  <a:latin typeface="Verdana"/>
                  <a:cs typeface="Verdana"/>
                </a:rPr>
                <a:t>GET ?</a:t>
              </a:r>
              <a:endParaRPr lang="en-US" sz="1800" dirty="0">
                <a:solidFill>
                  <a:schemeClr val="accent3"/>
                </a:solidFill>
                <a:latin typeface="Verdana"/>
                <a:cs typeface="Verdana"/>
              </a:endParaRPr>
            </a:p>
          </p:txBody>
        </p:sp>
      </p:grpSp>
    </p:spTree>
    <p:extLst>
      <p:ext uri="{BB962C8B-B14F-4D97-AF65-F5344CB8AC3E}">
        <p14:creationId xmlns:p14="http://schemas.microsoft.com/office/powerpoint/2010/main" val="338835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Origin GETs</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Since each node is an island, there is no way for Akamai to deliver content to a node ourselves</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Akamai’s “backbone” is the Internet</a:t>
            </a:r>
          </a:p>
          <a:p>
            <a:pPr lvl="1"/>
            <a:r>
              <a:rPr lang="en-US" dirty="0" smtClean="0">
                <a:ea typeface="ＭＳ Ｐゴシック" charset="0"/>
                <a:cs typeface="ＭＳ Ｐゴシック" charset="0"/>
              </a:rPr>
              <a:t>Also used for log delivery, </a:t>
            </a:r>
            <a:r>
              <a:rPr lang="en-US" dirty="0" err="1" smtClean="0">
                <a:ea typeface="ＭＳ Ｐゴシック" charset="0"/>
                <a:cs typeface="ＭＳ Ｐゴシック" charset="0"/>
              </a:rPr>
              <a:t>SSH’ing</a:t>
            </a:r>
            <a:r>
              <a:rPr lang="en-US" dirty="0" smtClean="0">
                <a:ea typeface="ＭＳ Ｐゴシック" charset="0"/>
                <a:cs typeface="ＭＳ Ｐゴシック" charset="0"/>
              </a:rPr>
              <a:t> to servers, etc.</a:t>
            </a:r>
          </a:p>
          <a:p>
            <a:pPr lvl="1"/>
            <a:endParaRPr lang="en-US" dirty="0">
              <a:ea typeface="ＭＳ Ｐゴシック" charset="0"/>
              <a:cs typeface="ＭＳ Ｐゴシック" charset="0"/>
            </a:endParaRPr>
          </a:p>
        </p:txBody>
      </p:sp>
      <p:grpSp>
        <p:nvGrpSpPr>
          <p:cNvPr id="6" name="Group 5"/>
          <p:cNvGrpSpPr/>
          <p:nvPr/>
        </p:nvGrpSpPr>
        <p:grpSpPr>
          <a:xfrm>
            <a:off x="1757722" y="5000762"/>
            <a:ext cx="11114957" cy="2022684"/>
            <a:chOff x="1409798" y="5000762"/>
            <a:chExt cx="11114957" cy="2022684"/>
          </a:xfrm>
        </p:grpSpPr>
        <p:grpSp>
          <p:nvGrpSpPr>
            <p:cNvPr id="3" name="Group 2"/>
            <p:cNvGrpSpPr/>
            <p:nvPr/>
          </p:nvGrpSpPr>
          <p:grpSpPr>
            <a:xfrm>
              <a:off x="1409798" y="5254445"/>
              <a:ext cx="1712913" cy="1515318"/>
              <a:chOff x="1409798" y="5220687"/>
              <a:chExt cx="1712913" cy="1515318"/>
            </a:xfrm>
          </p:grpSpPr>
          <p:sp>
            <p:nvSpPr>
              <p:cNvPr id="20" name="Text Box 19"/>
              <p:cNvSpPr txBox="1">
                <a:spLocks noChangeArrowheads="1"/>
              </p:cNvSpPr>
              <p:nvPr/>
            </p:nvSpPr>
            <p:spPr bwMode="auto">
              <a:xfrm>
                <a:off x="1409798" y="6369292"/>
                <a:ext cx="1712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t>Origin Server</a:t>
                </a:r>
              </a:p>
            </p:txBody>
          </p:sp>
          <p:pic>
            <p:nvPicPr>
              <p:cNvPr id="21" name="Picture 13" descr="Akamai_Ser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98" y="5220687"/>
                <a:ext cx="123666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21"/>
            <p:cNvGrpSpPr/>
            <p:nvPr/>
          </p:nvGrpSpPr>
          <p:grpSpPr>
            <a:xfrm>
              <a:off x="10188409" y="5000762"/>
              <a:ext cx="2336346" cy="2022684"/>
              <a:chOff x="4581065" y="5016576"/>
              <a:chExt cx="1265237" cy="1095375"/>
            </a:xfrm>
          </p:grpSpPr>
          <p:sp>
            <p:nvSpPr>
              <p:cNvPr id="23"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5"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4" name="Straight Arrow Connector 3"/>
            <p:cNvCxnSpPr>
              <a:stCxn id="23" idx="2"/>
            </p:cNvCxnSpPr>
            <p:nvPr/>
          </p:nvCxnSpPr>
          <p:spPr bwMode="auto">
            <a:xfrm flipH="1">
              <a:off x="2690648" y="6012104"/>
              <a:ext cx="7497761" cy="32776"/>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sp>
          <p:nvSpPr>
            <p:cNvPr id="5" name="TextBox 4"/>
            <p:cNvSpPr txBox="1"/>
            <p:nvPr/>
          </p:nvSpPr>
          <p:spPr>
            <a:xfrm>
              <a:off x="7318563" y="6026874"/>
              <a:ext cx="2593786" cy="369332"/>
            </a:xfrm>
            <a:prstGeom prst="rect">
              <a:avLst/>
            </a:prstGeom>
            <a:noFill/>
          </p:spPr>
          <p:txBody>
            <a:bodyPr wrap="square" rtlCol="0" anchor="ctr" anchorCtr="0">
              <a:spAutoFit/>
            </a:bodyPr>
            <a:lstStyle/>
            <a:p>
              <a:pPr algn="ctr">
                <a:spcBef>
                  <a:spcPct val="20000"/>
                </a:spcBef>
                <a:buClr>
                  <a:srgbClr val="FF9900"/>
                </a:buClr>
              </a:pPr>
              <a:r>
                <a:rPr lang="en-US" sz="1800" dirty="0">
                  <a:solidFill>
                    <a:schemeClr val="accent3"/>
                  </a:solidFill>
                  <a:latin typeface="Verdana"/>
                  <a:cs typeface="Verdana"/>
                </a:rPr>
                <a:t>Origin </a:t>
              </a:r>
              <a:r>
                <a:rPr lang="en-US" sz="1800" dirty="0" smtClean="0">
                  <a:solidFill>
                    <a:schemeClr val="accent3"/>
                  </a:solidFill>
                  <a:latin typeface="Verdana"/>
                  <a:cs typeface="Verdana"/>
                </a:rPr>
                <a:t>GET</a:t>
              </a:r>
              <a:endParaRPr lang="en-US" sz="1800" dirty="0">
                <a:solidFill>
                  <a:schemeClr val="accent3"/>
                </a:solidFill>
                <a:latin typeface="Verdana"/>
                <a:cs typeface="Verdana"/>
              </a:endParaRPr>
            </a:p>
          </p:txBody>
        </p:sp>
        <p:grpSp>
          <p:nvGrpSpPr>
            <p:cNvPr id="33" name="Group 32"/>
            <p:cNvGrpSpPr/>
            <p:nvPr/>
          </p:nvGrpSpPr>
          <p:grpSpPr>
            <a:xfrm>
              <a:off x="3648519" y="5379627"/>
              <a:ext cx="4154361" cy="1314450"/>
              <a:chOff x="563102" y="1595903"/>
              <a:chExt cx="2147888" cy="1314450"/>
            </a:xfrm>
          </p:grpSpPr>
          <p:pic>
            <p:nvPicPr>
              <p:cNvPr id="34" name="Picture 1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102" y="1595903"/>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5" name="Text Box 14"/>
              <p:cNvSpPr txBox="1">
                <a:spLocks noChangeArrowheads="1"/>
              </p:cNvSpPr>
              <p:nvPr/>
            </p:nvSpPr>
            <p:spPr bwMode="auto">
              <a:xfrm>
                <a:off x="1363040" y="2064216"/>
                <a:ext cx="5861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smtClean="0">
                    <a:solidFill>
                      <a:srgbClr val="000000"/>
                    </a:solidFill>
                  </a:rPr>
                  <a:t>Internet</a:t>
                </a:r>
                <a:endParaRPr lang="en-US" sz="1800" dirty="0">
                  <a:solidFill>
                    <a:srgbClr val="000000"/>
                  </a:solidFill>
                </a:endParaRPr>
              </a:p>
            </p:txBody>
          </p:sp>
        </p:grpSp>
      </p:grpSp>
    </p:spTree>
    <p:extLst>
      <p:ext uri="{BB962C8B-B14F-4D97-AF65-F5344CB8AC3E}">
        <p14:creationId xmlns:p14="http://schemas.microsoft.com/office/powerpoint/2010/main" val="1920791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Origin GETs</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Since each node is an island, there is no way for Akamai to deliver content to a node ourselves</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Akamai’s “backbone” is the Internet</a:t>
            </a:r>
          </a:p>
          <a:p>
            <a:pPr lvl="1"/>
            <a:r>
              <a:rPr lang="en-US" dirty="0" smtClean="0">
                <a:ea typeface="ＭＳ Ｐゴシック" charset="0"/>
                <a:cs typeface="ＭＳ Ｐゴシック" charset="0"/>
              </a:rPr>
              <a:t>Also used for log delivery, </a:t>
            </a:r>
            <a:r>
              <a:rPr lang="en-US" dirty="0" err="1" smtClean="0">
                <a:ea typeface="ＭＳ Ｐゴシック" charset="0"/>
                <a:cs typeface="ＭＳ Ｐゴシック" charset="0"/>
              </a:rPr>
              <a:t>SSH’ing</a:t>
            </a:r>
            <a:r>
              <a:rPr lang="en-US" dirty="0" smtClean="0">
                <a:ea typeface="ＭＳ Ｐゴシック" charset="0"/>
                <a:cs typeface="ＭＳ Ｐゴシック" charset="0"/>
              </a:rPr>
              <a:t> to servers, etc.</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Each node goes back to the </a:t>
            </a:r>
            <a:r>
              <a:rPr lang="en-US" smtClean="0">
                <a:ea typeface="ＭＳ Ｐゴシック" charset="0"/>
                <a:cs typeface="ＭＳ Ｐゴシック" charset="0"/>
              </a:rPr>
              <a:t>origin independently</a:t>
            </a:r>
            <a:endParaRPr lang="en-US" dirty="0">
              <a:ea typeface="ＭＳ Ｐゴシック" charset="0"/>
              <a:cs typeface="ＭＳ Ｐゴシック" charset="0"/>
            </a:endParaRPr>
          </a:p>
        </p:txBody>
      </p:sp>
      <p:grpSp>
        <p:nvGrpSpPr>
          <p:cNvPr id="6" name="Group 5"/>
          <p:cNvGrpSpPr/>
          <p:nvPr/>
        </p:nvGrpSpPr>
        <p:grpSpPr>
          <a:xfrm>
            <a:off x="1757722" y="5000762"/>
            <a:ext cx="11114957" cy="2022684"/>
            <a:chOff x="1409798" y="5000762"/>
            <a:chExt cx="11114957" cy="2022684"/>
          </a:xfrm>
        </p:grpSpPr>
        <p:grpSp>
          <p:nvGrpSpPr>
            <p:cNvPr id="3" name="Group 2"/>
            <p:cNvGrpSpPr/>
            <p:nvPr/>
          </p:nvGrpSpPr>
          <p:grpSpPr>
            <a:xfrm>
              <a:off x="1409798" y="5254445"/>
              <a:ext cx="1712913" cy="1515318"/>
              <a:chOff x="1409798" y="5220687"/>
              <a:chExt cx="1712913" cy="1515318"/>
            </a:xfrm>
          </p:grpSpPr>
          <p:sp>
            <p:nvSpPr>
              <p:cNvPr id="20" name="Text Box 19"/>
              <p:cNvSpPr txBox="1">
                <a:spLocks noChangeArrowheads="1"/>
              </p:cNvSpPr>
              <p:nvPr/>
            </p:nvSpPr>
            <p:spPr bwMode="auto">
              <a:xfrm>
                <a:off x="1409798" y="6369292"/>
                <a:ext cx="1712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t>Origin Server</a:t>
                </a:r>
              </a:p>
            </p:txBody>
          </p:sp>
          <p:pic>
            <p:nvPicPr>
              <p:cNvPr id="21" name="Picture 13" descr="Akamai_Ser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98" y="5220687"/>
                <a:ext cx="123666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21"/>
            <p:cNvGrpSpPr/>
            <p:nvPr/>
          </p:nvGrpSpPr>
          <p:grpSpPr>
            <a:xfrm>
              <a:off x="10188409" y="5000762"/>
              <a:ext cx="2336346" cy="2022684"/>
              <a:chOff x="4581065" y="5016576"/>
              <a:chExt cx="1265237" cy="1095375"/>
            </a:xfrm>
          </p:grpSpPr>
          <p:sp>
            <p:nvSpPr>
              <p:cNvPr id="23"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5"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4" name="Straight Arrow Connector 3"/>
            <p:cNvCxnSpPr>
              <a:stCxn id="23" idx="2"/>
            </p:cNvCxnSpPr>
            <p:nvPr/>
          </p:nvCxnSpPr>
          <p:spPr bwMode="auto">
            <a:xfrm flipH="1">
              <a:off x="2690648" y="6012104"/>
              <a:ext cx="7497761" cy="32776"/>
            </a:xfrm>
            <a:prstGeom prst="straightConnector1">
              <a:avLst/>
            </a:prstGeom>
            <a:solidFill>
              <a:schemeClr val="accent1"/>
            </a:solidFill>
            <a:ln w="38100" cap="flat" cmpd="sng" algn="ctr">
              <a:solidFill>
                <a:srgbClr val="FFFF00"/>
              </a:solidFill>
              <a:prstDash val="solid"/>
              <a:round/>
              <a:headEnd type="none" w="med" len="med"/>
              <a:tailEnd type="arrow"/>
            </a:ln>
            <a:effectLst/>
          </p:spPr>
        </p:cxnSp>
        <p:sp>
          <p:nvSpPr>
            <p:cNvPr id="5" name="TextBox 4"/>
            <p:cNvSpPr txBox="1"/>
            <p:nvPr/>
          </p:nvSpPr>
          <p:spPr>
            <a:xfrm>
              <a:off x="7318563" y="6026874"/>
              <a:ext cx="2593786" cy="369332"/>
            </a:xfrm>
            <a:prstGeom prst="rect">
              <a:avLst/>
            </a:prstGeom>
            <a:noFill/>
          </p:spPr>
          <p:txBody>
            <a:bodyPr wrap="square" rtlCol="0" anchor="ctr" anchorCtr="0">
              <a:spAutoFit/>
            </a:bodyPr>
            <a:lstStyle/>
            <a:p>
              <a:pPr algn="ctr">
                <a:spcBef>
                  <a:spcPct val="20000"/>
                </a:spcBef>
                <a:buClr>
                  <a:srgbClr val="FF9900"/>
                </a:buClr>
              </a:pPr>
              <a:r>
                <a:rPr lang="en-US" sz="1800" dirty="0">
                  <a:solidFill>
                    <a:schemeClr val="accent3"/>
                  </a:solidFill>
                  <a:latin typeface="Verdana"/>
                  <a:cs typeface="Verdana"/>
                </a:rPr>
                <a:t>Origin </a:t>
              </a:r>
              <a:r>
                <a:rPr lang="en-US" sz="1800" dirty="0" smtClean="0">
                  <a:solidFill>
                    <a:schemeClr val="accent3"/>
                  </a:solidFill>
                  <a:latin typeface="Verdana"/>
                  <a:cs typeface="Verdana"/>
                </a:rPr>
                <a:t>GET</a:t>
              </a:r>
              <a:endParaRPr lang="en-US" sz="1800" dirty="0">
                <a:solidFill>
                  <a:schemeClr val="accent3"/>
                </a:solidFill>
                <a:latin typeface="Verdana"/>
                <a:cs typeface="Verdana"/>
              </a:endParaRPr>
            </a:p>
          </p:txBody>
        </p:sp>
        <p:grpSp>
          <p:nvGrpSpPr>
            <p:cNvPr id="33" name="Group 32"/>
            <p:cNvGrpSpPr/>
            <p:nvPr/>
          </p:nvGrpSpPr>
          <p:grpSpPr>
            <a:xfrm>
              <a:off x="3648519" y="5379627"/>
              <a:ext cx="4154361" cy="1314450"/>
              <a:chOff x="563102" y="1595903"/>
              <a:chExt cx="2147888" cy="1314450"/>
            </a:xfrm>
          </p:grpSpPr>
          <p:pic>
            <p:nvPicPr>
              <p:cNvPr id="34" name="Picture 1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102" y="1595903"/>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5" name="Text Box 14"/>
              <p:cNvSpPr txBox="1">
                <a:spLocks noChangeArrowheads="1"/>
              </p:cNvSpPr>
              <p:nvPr/>
            </p:nvSpPr>
            <p:spPr bwMode="auto">
              <a:xfrm>
                <a:off x="1363040" y="2064216"/>
                <a:ext cx="5861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smtClean="0">
                    <a:solidFill>
                      <a:srgbClr val="000000"/>
                    </a:solidFill>
                  </a:rPr>
                  <a:t>Internet</a:t>
                </a:r>
                <a:endParaRPr lang="en-US" sz="1800" dirty="0">
                  <a:solidFill>
                    <a:srgbClr val="000000"/>
                  </a:solidFill>
                </a:endParaRPr>
              </a:p>
            </p:txBody>
          </p:sp>
        </p:grpSp>
      </p:grpSp>
    </p:spTree>
    <p:extLst>
      <p:ext uri="{BB962C8B-B14F-4D97-AF65-F5344CB8AC3E}">
        <p14:creationId xmlns:p14="http://schemas.microsoft.com/office/powerpoint/2010/main" val="540383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Large Akamai Nodes, up close &amp; personal</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Large nodes have a mix of content types</a:t>
            </a:r>
            <a:endParaRPr lang="en-US" dirty="0">
              <a:ea typeface="ＭＳ Ｐゴシック" charset="0"/>
              <a:cs typeface="ＭＳ Ｐゴシック" charset="0"/>
            </a:endParaRPr>
          </a:p>
          <a:p>
            <a:pPr lvl="1"/>
            <a:endParaRPr lang="en-US" dirty="0" smtClean="0">
              <a:latin typeface="Arial"/>
              <a:ea typeface="ＭＳ Ｐゴシック" charset="0"/>
            </a:endParaRPr>
          </a:p>
          <a:p>
            <a:r>
              <a:rPr lang="en-US" dirty="0" smtClean="0">
                <a:latin typeface="Arial"/>
                <a:ea typeface="ＭＳ Ｐゴシック" charset="0"/>
              </a:rPr>
              <a:t>Some servers will serve Flash streaming, others serve HTTP, etc.</a:t>
            </a:r>
          </a:p>
          <a:p>
            <a:pPr lvl="1"/>
            <a:endParaRPr lang="en-US" dirty="0">
              <a:latin typeface="Arial"/>
              <a:ea typeface="ＭＳ Ｐゴシック" charset="0"/>
            </a:endParaRPr>
          </a:p>
          <a:p>
            <a:r>
              <a:rPr lang="en-US" dirty="0" smtClean="0">
                <a:ea typeface="ＭＳ Ｐゴシック" charset="0"/>
              </a:rPr>
              <a:t>Different content types typically require separate physical machines</a:t>
            </a:r>
          </a:p>
          <a:p>
            <a:pPr lvl="1"/>
            <a:r>
              <a:rPr lang="en-US" dirty="0" smtClean="0">
                <a:ea typeface="ＭＳ Ｐゴシック" charset="0"/>
              </a:rPr>
              <a:t>Flash </a:t>
            </a:r>
            <a:r>
              <a:rPr lang="en-US" dirty="0">
                <a:ea typeface="ＭＳ Ｐゴシック" charset="0"/>
              </a:rPr>
              <a:t>works best on </a:t>
            </a:r>
            <a:r>
              <a:rPr lang="en-US" dirty="0" smtClean="0">
                <a:ea typeface="ＭＳ Ｐゴシック" charset="0"/>
              </a:rPr>
              <a:t>Windows (ugh), HTTP runs on </a:t>
            </a:r>
            <a:r>
              <a:rPr lang="en-US" dirty="0" err="1" smtClean="0">
                <a:ea typeface="ＭＳ Ｐゴシック" charset="0"/>
              </a:rPr>
              <a:t>unix</a:t>
            </a:r>
            <a:r>
              <a:rPr lang="en-US" dirty="0" smtClean="0">
                <a:ea typeface="ＭＳ Ｐゴシック" charset="0"/>
              </a:rPr>
              <a:t> (yay), etc.</a:t>
            </a:r>
          </a:p>
          <a:p>
            <a:pPr lvl="1"/>
            <a:r>
              <a:rPr lang="en-US" dirty="0" smtClean="0">
                <a:ea typeface="ＭＳ Ｐゴシック" charset="0"/>
              </a:rPr>
              <a:t>But also because different software requires different hardware, does not play well with others, etc.</a:t>
            </a:r>
          </a:p>
        </p:txBody>
      </p:sp>
      <p:grpSp>
        <p:nvGrpSpPr>
          <p:cNvPr id="23558" name="Group 23557"/>
          <p:cNvGrpSpPr/>
          <p:nvPr/>
        </p:nvGrpSpPr>
        <p:grpSpPr>
          <a:xfrm>
            <a:off x="4940182" y="5329907"/>
            <a:ext cx="4750036" cy="2022684"/>
            <a:chOff x="4765993" y="5329907"/>
            <a:chExt cx="4750036" cy="2022684"/>
          </a:xfrm>
        </p:grpSpPr>
        <p:grpSp>
          <p:nvGrpSpPr>
            <p:cNvPr id="2" name="Group 1"/>
            <p:cNvGrpSpPr/>
            <p:nvPr/>
          </p:nvGrpSpPr>
          <p:grpSpPr>
            <a:xfrm>
              <a:off x="6147027" y="5329907"/>
              <a:ext cx="2336346" cy="2022684"/>
              <a:chOff x="4581065" y="5016576"/>
              <a:chExt cx="1265237" cy="1095375"/>
            </a:xfrm>
          </p:grpSpPr>
          <p:sp>
            <p:nvSpPr>
              <p:cNvPr id="4"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6"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8516036" y="6776446"/>
              <a:ext cx="999993" cy="492443"/>
            </a:xfrm>
            <a:prstGeom prst="rect">
              <a:avLst/>
            </a:prstGeom>
            <a:noFill/>
          </p:spPr>
          <p:txBody>
            <a:bodyPr wrap="none" rtlCol="0" anchor="ctr" anchorCtr="0">
              <a:spAutoFit/>
            </a:bodyPr>
            <a:lstStyle/>
            <a:p>
              <a:r>
                <a:rPr lang="en-US" dirty="0" smtClean="0">
                  <a:solidFill>
                    <a:schemeClr val="bg1"/>
                  </a:solidFill>
                  <a:latin typeface="Arial" pitchFamily="34" charset="0"/>
                  <a:cs typeface="Arial" pitchFamily="34" charset="0"/>
                </a:rPr>
                <a:t>Flash</a:t>
              </a:r>
              <a:endParaRPr lang="en-US" dirty="0">
                <a:solidFill>
                  <a:schemeClr val="bg1"/>
                </a:solidFill>
                <a:latin typeface="Arial" pitchFamily="34" charset="0"/>
                <a:cs typeface="Arial" pitchFamily="34" charset="0"/>
              </a:endParaRPr>
            </a:p>
          </p:txBody>
        </p:sp>
        <p:sp>
          <p:nvSpPr>
            <p:cNvPr id="40" name="TextBox 39"/>
            <p:cNvSpPr txBox="1"/>
            <p:nvPr/>
          </p:nvSpPr>
          <p:spPr>
            <a:xfrm>
              <a:off x="4765993" y="6776446"/>
              <a:ext cx="1049160" cy="492443"/>
            </a:xfrm>
            <a:prstGeom prst="rect">
              <a:avLst/>
            </a:prstGeom>
            <a:noFill/>
          </p:spPr>
          <p:txBody>
            <a:bodyPr wrap="none" rtlCol="0" anchor="ctr" anchorCtr="0">
              <a:spAutoFit/>
            </a:bodyPr>
            <a:lstStyle/>
            <a:p>
              <a:r>
                <a:rPr lang="en-US" dirty="0" smtClean="0">
                  <a:solidFill>
                    <a:schemeClr val="bg1"/>
                  </a:solidFill>
                  <a:latin typeface="Arial" pitchFamily="34" charset="0"/>
                  <a:cs typeface="Arial" pitchFamily="34" charset="0"/>
                </a:rPr>
                <a:t>HTTP</a:t>
              </a:r>
            </a:p>
          </p:txBody>
        </p:sp>
        <p:cxnSp>
          <p:nvCxnSpPr>
            <p:cNvPr id="23556" name="Straight Arrow Connector 23555"/>
            <p:cNvCxnSpPr>
              <a:endCxn id="10" idx="1"/>
            </p:cNvCxnSpPr>
            <p:nvPr/>
          </p:nvCxnSpPr>
          <p:spPr bwMode="auto">
            <a:xfrm flipV="1">
              <a:off x="5781940" y="6307538"/>
              <a:ext cx="587875" cy="640490"/>
            </a:xfrm>
            <a:prstGeom prst="straightConnector1">
              <a:avLst/>
            </a:prstGeom>
            <a:solidFill>
              <a:schemeClr val="accent1"/>
            </a:solidFill>
            <a:ln w="57150" cap="flat" cmpd="sng" algn="ctr">
              <a:solidFill>
                <a:schemeClr val="bg1"/>
              </a:solidFill>
              <a:prstDash val="solid"/>
              <a:round/>
              <a:headEnd type="none" w="med" len="med"/>
              <a:tailEnd type="arrow"/>
            </a:ln>
            <a:effectLst/>
          </p:spPr>
        </p:cxnSp>
        <p:cxnSp>
          <p:nvCxnSpPr>
            <p:cNvPr id="47" name="Straight Arrow Connector 46"/>
            <p:cNvCxnSpPr/>
            <p:nvPr/>
          </p:nvCxnSpPr>
          <p:spPr bwMode="auto">
            <a:xfrm rot="16200000" flipV="1">
              <a:off x="7918421" y="6352366"/>
              <a:ext cx="587875" cy="640490"/>
            </a:xfrm>
            <a:prstGeom prst="straightConnector1">
              <a:avLst/>
            </a:prstGeom>
            <a:solidFill>
              <a:schemeClr val="accent1"/>
            </a:solidFill>
            <a:ln w="57150" cap="flat" cmpd="sng" algn="ctr">
              <a:solidFill>
                <a:schemeClr val="bg1"/>
              </a:solidFill>
              <a:prstDash val="solid"/>
              <a:round/>
              <a:headEnd type="none" w="med" len="med"/>
              <a:tailEnd type="arrow"/>
            </a:ln>
            <a:effectLst/>
          </p:spPr>
        </p:cxnSp>
      </p:grpSp>
    </p:spTree>
    <p:extLst>
      <p:ext uri="{BB962C8B-B14F-4D97-AF65-F5344CB8AC3E}">
        <p14:creationId xmlns:p14="http://schemas.microsoft.com/office/powerpoint/2010/main" val="3343906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Small Akamai Nodes, up close &amp; personal</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Small nodes have a single server type (HTTP)</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Each content type requires a minimum number of machines (usually 3-5), ruling out multiple content types on some nodes</a:t>
            </a: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Even nodes with enough machines may only serve HTTP</a:t>
            </a:r>
          </a:p>
        </p:txBody>
      </p:sp>
      <p:grpSp>
        <p:nvGrpSpPr>
          <p:cNvPr id="23558" name="Group 23557"/>
          <p:cNvGrpSpPr/>
          <p:nvPr/>
        </p:nvGrpSpPr>
        <p:grpSpPr>
          <a:xfrm>
            <a:off x="4940182" y="5329907"/>
            <a:ext cx="4799203" cy="2022684"/>
            <a:chOff x="4765993" y="5329907"/>
            <a:chExt cx="4799203" cy="2022684"/>
          </a:xfrm>
        </p:grpSpPr>
        <p:grpSp>
          <p:nvGrpSpPr>
            <p:cNvPr id="2" name="Group 1"/>
            <p:cNvGrpSpPr/>
            <p:nvPr/>
          </p:nvGrpSpPr>
          <p:grpSpPr>
            <a:xfrm>
              <a:off x="6147027" y="5329907"/>
              <a:ext cx="2336346" cy="2022684"/>
              <a:chOff x="4581065" y="5016576"/>
              <a:chExt cx="1265237" cy="1095375"/>
            </a:xfrm>
          </p:grpSpPr>
          <p:sp>
            <p:nvSpPr>
              <p:cNvPr id="4"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6"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8516036" y="6776446"/>
              <a:ext cx="1049160" cy="492443"/>
            </a:xfrm>
            <a:prstGeom prst="rect">
              <a:avLst/>
            </a:prstGeom>
            <a:noFill/>
          </p:spPr>
          <p:txBody>
            <a:bodyPr wrap="none" rtlCol="0" anchor="ctr" anchorCtr="0">
              <a:spAutoFit/>
            </a:bodyPr>
            <a:lstStyle/>
            <a:p>
              <a:r>
                <a:rPr lang="en-US" dirty="0" smtClean="0">
                  <a:solidFill>
                    <a:schemeClr val="bg1"/>
                  </a:solidFill>
                  <a:latin typeface="Arial" pitchFamily="34" charset="0"/>
                  <a:cs typeface="Arial" pitchFamily="34" charset="0"/>
                </a:rPr>
                <a:t>HTTP</a:t>
              </a:r>
              <a:endParaRPr lang="en-US" dirty="0">
                <a:solidFill>
                  <a:schemeClr val="bg1"/>
                </a:solidFill>
                <a:latin typeface="Arial" pitchFamily="34" charset="0"/>
                <a:cs typeface="Arial" pitchFamily="34" charset="0"/>
              </a:endParaRPr>
            </a:p>
          </p:txBody>
        </p:sp>
        <p:sp>
          <p:nvSpPr>
            <p:cNvPr id="40" name="TextBox 39"/>
            <p:cNvSpPr txBox="1"/>
            <p:nvPr/>
          </p:nvSpPr>
          <p:spPr>
            <a:xfrm>
              <a:off x="4765993" y="6776446"/>
              <a:ext cx="1049160" cy="492443"/>
            </a:xfrm>
            <a:prstGeom prst="rect">
              <a:avLst/>
            </a:prstGeom>
            <a:noFill/>
          </p:spPr>
          <p:txBody>
            <a:bodyPr wrap="none" rtlCol="0" anchor="ctr" anchorCtr="0">
              <a:spAutoFit/>
            </a:bodyPr>
            <a:lstStyle/>
            <a:p>
              <a:r>
                <a:rPr lang="en-US" dirty="0" smtClean="0">
                  <a:solidFill>
                    <a:schemeClr val="bg1"/>
                  </a:solidFill>
                  <a:latin typeface="Arial" pitchFamily="34" charset="0"/>
                  <a:cs typeface="Arial" pitchFamily="34" charset="0"/>
                </a:rPr>
                <a:t>HTTP</a:t>
              </a:r>
            </a:p>
          </p:txBody>
        </p:sp>
        <p:cxnSp>
          <p:nvCxnSpPr>
            <p:cNvPr id="23556" name="Straight Arrow Connector 23555"/>
            <p:cNvCxnSpPr>
              <a:endCxn id="10" idx="1"/>
            </p:cNvCxnSpPr>
            <p:nvPr/>
          </p:nvCxnSpPr>
          <p:spPr bwMode="auto">
            <a:xfrm flipV="1">
              <a:off x="5781940" y="6307538"/>
              <a:ext cx="587875" cy="640490"/>
            </a:xfrm>
            <a:prstGeom prst="straightConnector1">
              <a:avLst/>
            </a:prstGeom>
            <a:solidFill>
              <a:schemeClr val="accent1"/>
            </a:solidFill>
            <a:ln w="57150" cap="flat" cmpd="sng" algn="ctr">
              <a:solidFill>
                <a:schemeClr val="bg1"/>
              </a:solidFill>
              <a:prstDash val="solid"/>
              <a:round/>
              <a:headEnd type="none" w="med" len="med"/>
              <a:tailEnd type="arrow"/>
            </a:ln>
            <a:effectLst/>
          </p:spPr>
        </p:cxnSp>
        <p:cxnSp>
          <p:nvCxnSpPr>
            <p:cNvPr id="47" name="Straight Arrow Connector 46"/>
            <p:cNvCxnSpPr/>
            <p:nvPr/>
          </p:nvCxnSpPr>
          <p:spPr bwMode="auto">
            <a:xfrm rot="16200000" flipV="1">
              <a:off x="7918421" y="6352366"/>
              <a:ext cx="587875" cy="640490"/>
            </a:xfrm>
            <a:prstGeom prst="straightConnector1">
              <a:avLst/>
            </a:prstGeom>
            <a:solidFill>
              <a:schemeClr val="accent1"/>
            </a:solidFill>
            <a:ln w="57150" cap="flat" cmpd="sng" algn="ctr">
              <a:solidFill>
                <a:schemeClr val="bg1"/>
              </a:solidFill>
              <a:prstDash val="solid"/>
              <a:round/>
              <a:headEnd type="none" w="med" len="med"/>
              <a:tailEnd type="arrow"/>
            </a:ln>
            <a:effectLst/>
          </p:spPr>
        </p:cxnSp>
      </p:grpSp>
    </p:spTree>
    <p:extLst>
      <p:ext uri="{BB962C8B-B14F-4D97-AF65-F5344CB8AC3E}">
        <p14:creationId xmlns:p14="http://schemas.microsoft.com/office/powerpoint/2010/main" val="1133470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Small Akamai Nodes, up close &amp; personal (2)</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rPr>
              <a:t>In addition to only serving HTTP, small nodes cannot serve all HTTP content</a:t>
            </a:r>
          </a:p>
          <a:p>
            <a:endParaRPr lang="en-US" dirty="0">
              <a:ea typeface="ＭＳ Ｐゴシック" charset="0"/>
            </a:endParaRPr>
          </a:p>
          <a:p>
            <a:r>
              <a:rPr lang="en-US" dirty="0" smtClean="0">
                <a:ea typeface="ＭＳ Ｐゴシック" charset="0"/>
              </a:rPr>
              <a:t>The fact there are only a few servers limits the amount of storage, meaning not all content can be cached</a:t>
            </a:r>
          </a:p>
          <a:p>
            <a:endParaRPr lang="en-US" dirty="0">
              <a:ea typeface="ＭＳ Ｐゴシック" charset="0"/>
            </a:endParaRPr>
          </a:p>
          <a:p>
            <a:r>
              <a:rPr lang="en-US" dirty="0" smtClean="0">
                <a:ea typeface="ＭＳ Ｐゴシック" charset="0"/>
              </a:rPr>
              <a:t>Because very few networks have enough traffic to require nodes large enough to carry all content types and all customers, it is important to peer with Akamai even if you have an on-net node</a:t>
            </a:r>
          </a:p>
        </p:txBody>
      </p:sp>
    </p:spTree>
    <p:extLst>
      <p:ext uri="{BB962C8B-B14F-4D97-AF65-F5344CB8AC3E}">
        <p14:creationId xmlns:p14="http://schemas.microsoft.com/office/powerpoint/2010/main" val="1051576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97280" y="0"/>
            <a:ext cx="12435840" cy="1371600"/>
          </a:xfrm>
        </p:spPr>
        <p:txBody>
          <a:bodyPr/>
          <a:lstStyle/>
          <a:p>
            <a:r>
              <a:rPr lang="en-US" dirty="0">
                <a:ea typeface="ＭＳ Ｐゴシック" charset="0"/>
                <a:cs typeface="ＭＳ Ｐゴシック" charset="0"/>
              </a:rPr>
              <a:t>Why </a:t>
            </a:r>
            <a:r>
              <a:rPr lang="en-US" dirty="0" smtClean="0">
                <a:ea typeface="ＭＳ Ｐゴシック" charset="0"/>
                <a:cs typeface="ＭＳ Ｐゴシック" charset="0"/>
              </a:rPr>
              <a:t>Akamai peers </a:t>
            </a:r>
            <a:r>
              <a:rPr lang="en-US" dirty="0">
                <a:ea typeface="ＭＳ Ｐゴシック" charset="0"/>
                <a:cs typeface="ＭＳ Ｐゴシック" charset="0"/>
              </a:rPr>
              <a:t>with </a:t>
            </a:r>
            <a:r>
              <a:rPr lang="en-US" dirty="0" smtClean="0">
                <a:ea typeface="ＭＳ Ｐゴシック" charset="0"/>
                <a:cs typeface="ＭＳ Ｐゴシック" charset="0"/>
              </a:rPr>
              <a:t>ISPs - performance</a:t>
            </a:r>
            <a:endParaRPr lang="en-US" dirty="0">
              <a:ea typeface="ＭＳ Ｐゴシック" charset="0"/>
              <a:cs typeface="ＭＳ Ｐゴシック" charset="0"/>
            </a:endParaRPr>
          </a:p>
        </p:txBody>
      </p:sp>
      <p:sp>
        <p:nvSpPr>
          <p:cNvPr id="33795" name="Rectangle 3"/>
          <p:cNvSpPr>
            <a:spLocks noGrp="1" noChangeArrowheads="1"/>
          </p:cNvSpPr>
          <p:nvPr>
            <p:ph type="body" idx="1"/>
          </p:nvPr>
        </p:nvSpPr>
        <p:spPr>
          <a:xfrm>
            <a:off x="1097280" y="1463040"/>
            <a:ext cx="12435840" cy="5760720"/>
          </a:xfrm>
          <a:noFill/>
        </p:spPr>
        <p:txBody>
          <a:bodyPr/>
          <a:lstStyle/>
          <a:p>
            <a:r>
              <a:rPr lang="en-US" dirty="0">
                <a:ea typeface="ＭＳ Ｐゴシック" charset="0"/>
                <a:cs typeface="ＭＳ Ｐゴシック" charset="0"/>
              </a:rPr>
              <a:t>The first and foremost reason to peer is improved performance</a:t>
            </a:r>
          </a:p>
          <a:p>
            <a:pPr lvl="1"/>
            <a:r>
              <a:rPr lang="en-US" dirty="0">
                <a:latin typeface="Arial"/>
                <a:ea typeface="ＭＳ Ｐゴシック" charset="0"/>
              </a:rPr>
              <a:t>Since </a:t>
            </a:r>
            <a:r>
              <a:rPr lang="en-US" dirty="0" smtClean="0">
                <a:latin typeface="Arial"/>
                <a:ea typeface="ＭＳ Ｐゴシック" charset="0"/>
              </a:rPr>
              <a:t>Akamai’s entire reason for existence is to improve performance, </a:t>
            </a:r>
            <a:r>
              <a:rPr lang="en-US" dirty="0">
                <a:latin typeface="Arial"/>
                <a:ea typeface="ＭＳ Ｐゴシック" charset="0"/>
              </a:rPr>
              <a:t>peering directly with networks (over non-congested links) obviously helps</a:t>
            </a:r>
          </a:p>
          <a:p>
            <a:pPr lvl="2"/>
            <a:endParaRPr lang="en-US" dirty="0">
              <a:latin typeface="Arial"/>
              <a:ea typeface="ＭＳ Ｐゴシック" charset="0"/>
            </a:endParaRPr>
          </a:p>
          <a:p>
            <a:r>
              <a:rPr lang="en-US" dirty="0" smtClean="0">
                <a:ea typeface="ＭＳ Ｐゴシック" charset="0"/>
                <a:cs typeface="ＭＳ Ｐゴシック" charset="0"/>
              </a:rPr>
              <a:t>Traffic served over peering typically performs better than over transit</a:t>
            </a:r>
          </a:p>
          <a:p>
            <a:pPr lvl="1"/>
            <a:r>
              <a:rPr lang="en-US" dirty="0" smtClean="0">
                <a:ea typeface="ＭＳ Ｐゴシック" charset="0"/>
                <a:cs typeface="ＭＳ Ｐゴシック" charset="0"/>
              </a:rPr>
              <a:t>Sometimes there is no difference or (rarely) peering is worse, but no one here is like that, right?</a:t>
            </a:r>
          </a:p>
          <a:p>
            <a:pPr lvl="1"/>
            <a:endParaRPr lang="en-US" dirty="0">
              <a:ea typeface="ＭＳ Ｐゴシック" charset="0"/>
              <a:cs typeface="ＭＳ Ｐゴシック" charset="0"/>
            </a:endParaRPr>
          </a:p>
          <a:p>
            <a:r>
              <a:rPr lang="en-US" dirty="0">
                <a:latin typeface="Arial"/>
                <a:ea typeface="ＭＳ Ｐゴシック" charset="0"/>
              </a:rPr>
              <a:t>Removing intermediate AS hops </a:t>
            </a:r>
            <a:r>
              <a:rPr lang="en-US" dirty="0" smtClean="0">
                <a:latin typeface="Arial"/>
                <a:ea typeface="ＭＳ Ｐゴシック" charset="0"/>
              </a:rPr>
              <a:t>allows higher </a:t>
            </a:r>
            <a:r>
              <a:rPr lang="en-US" dirty="0">
                <a:latin typeface="Arial"/>
                <a:ea typeface="ＭＳ Ｐゴシック" charset="0"/>
              </a:rPr>
              <a:t>peak </a:t>
            </a:r>
            <a:r>
              <a:rPr lang="en-US" dirty="0" smtClean="0">
                <a:latin typeface="Arial"/>
                <a:ea typeface="ＭＳ Ｐゴシック" charset="0"/>
              </a:rPr>
              <a:t>traffic for the majority of end user </a:t>
            </a:r>
            <a:r>
              <a:rPr lang="en-US" dirty="0" err="1" smtClean="0">
                <a:latin typeface="Arial"/>
                <a:ea typeface="ＭＳ Ｐゴシック" charset="0"/>
              </a:rPr>
              <a:t>Ases</a:t>
            </a:r>
            <a:endParaRPr lang="en-US" dirty="0" smtClean="0">
              <a:latin typeface="Arial"/>
              <a:ea typeface="ＭＳ Ｐゴシック" charset="0"/>
            </a:endParaRPr>
          </a:p>
          <a:p>
            <a:pPr lvl="2"/>
            <a:r>
              <a:rPr lang="en-US" dirty="0" smtClean="0">
                <a:ea typeface="ＭＳ Ｐゴシック" charset="0"/>
              </a:rPr>
              <a:t>I cannot prove why this is true, but we have hard data showing it is</a:t>
            </a:r>
            <a:endParaRPr lang="en-US" dirty="0">
              <a:ea typeface="ＭＳ Ｐゴシック" charset="0"/>
            </a:endParaRPr>
          </a:p>
          <a:p>
            <a:pPr lvl="2"/>
            <a:r>
              <a:rPr lang="en-US" dirty="0" smtClean="0">
                <a:ea typeface="ＭＳ Ｐゴシック" charset="0"/>
              </a:rPr>
              <a:t>Anyone have ideas? (I have a few, but would like to hear yours)</a:t>
            </a:r>
          </a:p>
        </p:txBody>
      </p:sp>
    </p:spTree>
    <p:extLst>
      <p:ext uri="{BB962C8B-B14F-4D97-AF65-F5344CB8AC3E}">
        <p14:creationId xmlns:p14="http://schemas.microsoft.com/office/powerpoint/2010/main" val="641920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97280" y="0"/>
            <a:ext cx="12435840" cy="1371600"/>
          </a:xfrm>
        </p:spPr>
        <p:txBody>
          <a:bodyPr/>
          <a:lstStyle/>
          <a:p>
            <a:r>
              <a:rPr lang="en-US">
                <a:ea typeface="ＭＳ Ｐゴシック" charset="0"/>
                <a:cs typeface="ＭＳ Ｐゴシック" charset="0"/>
              </a:rPr>
              <a:t>Agenda</a:t>
            </a:r>
          </a:p>
        </p:txBody>
      </p:sp>
      <p:sp>
        <p:nvSpPr>
          <p:cNvPr id="17411" name="Rectangle 3"/>
          <p:cNvSpPr>
            <a:spLocks noGrp="1" noChangeArrowheads="1"/>
          </p:cNvSpPr>
          <p:nvPr>
            <p:ph type="body" idx="1"/>
          </p:nvPr>
        </p:nvSpPr>
        <p:spPr>
          <a:xfrm>
            <a:off x="1097280" y="1554480"/>
            <a:ext cx="12435840" cy="5760720"/>
          </a:xfrm>
        </p:spPr>
        <p:txBody>
          <a:bodyPr/>
          <a:lstStyle/>
          <a:p>
            <a:pPr marL="514350" indent="-514350">
              <a:buFont typeface="+mj-lt"/>
              <a:buAutoNum type="arabicPeriod"/>
            </a:pPr>
            <a:r>
              <a:rPr lang="en-US" dirty="0" smtClean="0">
                <a:ea typeface="ＭＳ Ｐゴシック" charset="0"/>
                <a:cs typeface="ＭＳ Ｐゴシック" charset="0"/>
              </a:rPr>
              <a:t>Disclaimer</a:t>
            </a:r>
            <a:endParaRPr lang="en-US" dirty="0">
              <a:ea typeface="ＭＳ Ｐゴシック" charset="0"/>
              <a:cs typeface="ＭＳ Ｐゴシック" charset="0"/>
            </a:endParaRPr>
          </a:p>
          <a:p>
            <a:pPr marL="514350" indent="-514350">
              <a:buFont typeface="+mj-lt"/>
              <a:buAutoNum type="arabicPeriod"/>
            </a:pPr>
            <a:r>
              <a:rPr lang="en-US" dirty="0" smtClean="0">
                <a:ea typeface="ＭＳ Ｐゴシック" charset="0"/>
                <a:cs typeface="ＭＳ Ｐゴシック" charset="0"/>
              </a:rPr>
              <a:t>Rules</a:t>
            </a:r>
          </a:p>
          <a:p>
            <a:pPr marL="514350" indent="-514350">
              <a:buFont typeface="+mj-lt"/>
              <a:buAutoNum type="arabicPeriod"/>
            </a:pPr>
            <a:r>
              <a:rPr lang="en-US" dirty="0" smtClean="0">
                <a:ea typeface="ＭＳ Ｐゴシック" charset="0"/>
                <a:cs typeface="ＭＳ Ｐゴシック" charset="0"/>
              </a:rPr>
              <a:t>What </a:t>
            </a:r>
            <a:r>
              <a:rPr lang="en-US" dirty="0">
                <a:ea typeface="ＭＳ Ｐゴシック" charset="0"/>
                <a:cs typeface="ＭＳ Ｐゴシック" charset="0"/>
              </a:rPr>
              <a:t>is a </a:t>
            </a:r>
            <a:r>
              <a:rPr lang="en-US" dirty="0" smtClean="0">
                <a:ea typeface="ＭＳ Ｐゴシック" charset="0"/>
                <a:cs typeface="ＭＳ Ｐゴシック" charset="0"/>
              </a:rPr>
              <a:t>CDN, types of CDNs</a:t>
            </a:r>
          </a:p>
          <a:p>
            <a:pPr marL="514350" indent="-514350">
              <a:buFont typeface="+mj-lt"/>
              <a:buAutoNum type="arabicPeriod"/>
            </a:pPr>
            <a:r>
              <a:rPr lang="en-US" dirty="0" smtClean="0">
                <a:ea typeface="ＭＳ Ｐゴシック" charset="0"/>
                <a:cs typeface="ＭＳ Ｐゴシック" charset="0"/>
              </a:rPr>
              <a:t>Akamai’s topology</a:t>
            </a:r>
          </a:p>
          <a:p>
            <a:pPr marL="514350" indent="-514350">
              <a:buFont typeface="+mj-lt"/>
              <a:buAutoNum type="arabicPeriod"/>
            </a:pPr>
            <a:r>
              <a:rPr lang="en-US" dirty="0" smtClean="0">
                <a:ea typeface="ＭＳ Ｐゴシック" charset="0"/>
                <a:cs typeface="ＭＳ Ｐゴシック" charset="0"/>
              </a:rPr>
              <a:t>Peering, from both sides</a:t>
            </a:r>
            <a:endParaRPr lang="en-US" dirty="0">
              <a:ea typeface="ＭＳ Ｐゴシック" charset="0"/>
              <a:cs typeface="ＭＳ Ｐゴシック" charset="0"/>
            </a:endParaRPr>
          </a:p>
          <a:p>
            <a:pPr marL="514350" indent="-514350">
              <a:buFont typeface="+mj-lt"/>
              <a:buAutoNum type="arabicPeriod"/>
            </a:pPr>
            <a:r>
              <a:rPr lang="en-US" dirty="0" smtClean="0">
                <a:ea typeface="ＭＳ Ｐゴシック" charset="0"/>
                <a:cs typeface="ＭＳ Ｐゴシック" charset="0"/>
              </a:rPr>
              <a:t>Mapping</a:t>
            </a:r>
          </a:p>
        </p:txBody>
      </p:sp>
    </p:spTree>
    <p:extLst>
      <p:ext uri="{BB962C8B-B14F-4D97-AF65-F5344CB8AC3E}">
        <p14:creationId xmlns:p14="http://schemas.microsoft.com/office/powerpoint/2010/main" val="1522549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97280" y="0"/>
            <a:ext cx="12435840" cy="1371600"/>
          </a:xfrm>
        </p:spPr>
        <p:txBody>
          <a:bodyPr/>
          <a:lstStyle/>
          <a:p>
            <a:r>
              <a:rPr lang="en-US" dirty="0">
                <a:ea typeface="ＭＳ Ｐゴシック" charset="0"/>
                <a:cs typeface="ＭＳ Ｐゴシック" charset="0"/>
              </a:rPr>
              <a:t>Why </a:t>
            </a:r>
            <a:r>
              <a:rPr lang="en-US" dirty="0" smtClean="0">
                <a:ea typeface="ＭＳ Ｐゴシック" charset="0"/>
                <a:cs typeface="ＭＳ Ｐゴシック" charset="0"/>
              </a:rPr>
              <a:t>Akamai peers </a:t>
            </a:r>
            <a:r>
              <a:rPr lang="en-US" dirty="0">
                <a:ea typeface="ＭＳ Ｐゴシック" charset="0"/>
                <a:cs typeface="ＭＳ Ｐゴシック" charset="0"/>
              </a:rPr>
              <a:t>with </a:t>
            </a:r>
            <a:r>
              <a:rPr lang="en-US" dirty="0" smtClean="0">
                <a:ea typeface="ＭＳ Ｐゴシック" charset="0"/>
                <a:cs typeface="ＭＳ Ｐゴシック" charset="0"/>
              </a:rPr>
              <a:t>ISPs (2)</a:t>
            </a:r>
            <a:endParaRPr lang="en-US" dirty="0">
              <a:ea typeface="ＭＳ Ｐゴシック" charset="0"/>
              <a:cs typeface="ＭＳ Ｐゴシック" charset="0"/>
            </a:endParaRPr>
          </a:p>
        </p:txBody>
      </p:sp>
      <p:sp>
        <p:nvSpPr>
          <p:cNvPr id="35843" name="Rectangle 3"/>
          <p:cNvSpPr>
            <a:spLocks noGrp="1" noChangeArrowheads="1"/>
          </p:cNvSpPr>
          <p:nvPr>
            <p:ph type="body" idx="1"/>
          </p:nvPr>
        </p:nvSpPr>
        <p:spPr>
          <a:xfrm>
            <a:off x="1097280" y="1463040"/>
            <a:ext cx="12435840" cy="5760720"/>
          </a:xfrm>
          <a:noFill/>
        </p:spPr>
        <p:txBody>
          <a:bodyPr/>
          <a:lstStyle/>
          <a:p>
            <a:r>
              <a:rPr lang="en-US" dirty="0" smtClean="0">
                <a:ea typeface="ＭＳ Ｐゴシック" charset="0"/>
                <a:cs typeface="ＭＳ Ｐゴシック" charset="0"/>
              </a:rPr>
              <a:t>Lots of other reasons:</a:t>
            </a:r>
          </a:p>
          <a:p>
            <a:pPr lvl="1"/>
            <a:r>
              <a:rPr lang="en-US" dirty="0" smtClean="0">
                <a:ea typeface="ＭＳ Ｐゴシック" charset="0"/>
                <a:cs typeface="ＭＳ Ｐゴシック" charset="0"/>
              </a:rPr>
              <a:t>Redundancy</a:t>
            </a:r>
            <a:endParaRPr lang="en-US" dirty="0">
              <a:ea typeface="ＭＳ Ｐゴシック" charset="0"/>
              <a:cs typeface="ＭＳ Ｐゴシック" charset="0"/>
            </a:endParaRPr>
          </a:p>
          <a:p>
            <a:pPr lvl="1"/>
            <a:r>
              <a:rPr lang="en-US" dirty="0" err="1" smtClean="0">
                <a:ea typeface="ＭＳ Ｐゴシック" charset="0"/>
                <a:cs typeface="ＭＳ Ｐゴシック" charset="0"/>
              </a:rPr>
              <a:t>Burstability</a:t>
            </a:r>
            <a:endParaRPr lang="en-US" dirty="0" smtClean="0">
              <a:ea typeface="ＭＳ Ｐゴシック" charset="0"/>
              <a:cs typeface="ＭＳ Ｐゴシック" charset="0"/>
            </a:endParaRPr>
          </a:p>
          <a:p>
            <a:pPr lvl="1"/>
            <a:r>
              <a:rPr lang="en-US" dirty="0" smtClean="0">
                <a:ea typeface="ＭＳ Ｐゴシック" charset="0"/>
                <a:cs typeface="ＭＳ Ｐゴシック" charset="0"/>
              </a:rPr>
              <a:t>Network Intelligence</a:t>
            </a:r>
          </a:p>
          <a:p>
            <a:pPr lvl="1"/>
            <a:r>
              <a:rPr lang="en-US" dirty="0" smtClean="0">
                <a:ea typeface="ＭＳ Ｐゴシック" charset="0"/>
                <a:cs typeface="ＭＳ Ｐゴシック" charset="0"/>
              </a:rPr>
              <a:t>Backup for on-net servers</a:t>
            </a:r>
          </a:p>
          <a:p>
            <a:pPr lvl="1"/>
            <a:r>
              <a:rPr lang="en-US" dirty="0" smtClean="0">
                <a:ea typeface="ＭＳ Ｐゴシック" charset="0"/>
                <a:cs typeface="ＭＳ Ｐゴシック" charset="0"/>
              </a:rPr>
              <a:t>Serving additional content types</a:t>
            </a:r>
          </a:p>
          <a:p>
            <a:endParaRPr lang="en-US" dirty="0">
              <a:ea typeface="ＭＳ Ｐゴシック" charset="0"/>
              <a:cs typeface="ＭＳ Ｐゴシック" charset="0"/>
            </a:endParaRPr>
          </a:p>
          <a:p>
            <a:r>
              <a:rPr lang="en-US" dirty="0" smtClean="0">
                <a:ea typeface="ＭＳ Ｐゴシック" charset="0"/>
                <a:cs typeface="ＭＳ Ｐゴシック" charset="0"/>
              </a:rPr>
              <a:t>While all those are important, they really all are related to performance</a:t>
            </a:r>
          </a:p>
          <a:p>
            <a:endParaRPr lang="en-US" dirty="0">
              <a:ea typeface="ＭＳ Ｐゴシック" charset="0"/>
              <a:cs typeface="ＭＳ Ｐゴシック" charset="0"/>
            </a:endParaRPr>
          </a:p>
          <a:p>
            <a:r>
              <a:rPr lang="en-US" dirty="0" smtClean="0">
                <a:ea typeface="ＭＳ Ｐゴシック" charset="0"/>
                <a:cs typeface="ＭＳ Ｐゴシック" charset="0"/>
              </a:rPr>
              <a:t>So the real second reason to peer is cost (duh)</a:t>
            </a:r>
            <a:endParaRPr lang="en-US" dirty="0">
              <a:ea typeface="ＭＳ Ｐゴシック" charset="0"/>
              <a:cs typeface="ＭＳ Ｐゴシック" charset="0"/>
            </a:endParaRPr>
          </a:p>
          <a:p>
            <a:endParaRPr lang="en-US" dirty="0" smtClean="0">
              <a:latin typeface="Arial"/>
              <a:ea typeface="ＭＳ Ｐゴシック" charset="0"/>
              <a:cs typeface="ＭＳ Ｐゴシック" charset="0"/>
            </a:endParaRPr>
          </a:p>
        </p:txBody>
      </p:sp>
    </p:spTree>
    <p:extLst>
      <p:ext uri="{BB962C8B-B14F-4D97-AF65-F5344CB8AC3E}">
        <p14:creationId xmlns:p14="http://schemas.microsoft.com/office/powerpoint/2010/main" val="719165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97280" y="0"/>
            <a:ext cx="12435840" cy="1371600"/>
          </a:xfrm>
        </p:spPr>
        <p:txBody>
          <a:bodyPr/>
          <a:lstStyle/>
          <a:p>
            <a:r>
              <a:rPr lang="en-US" dirty="0">
                <a:ea typeface="ＭＳ Ｐゴシック" charset="0"/>
                <a:cs typeface="ＭＳ Ｐゴシック" charset="0"/>
              </a:rPr>
              <a:t>Why </a:t>
            </a:r>
            <a:r>
              <a:rPr lang="en-US" dirty="0" smtClean="0">
                <a:ea typeface="ＭＳ Ｐゴシック" charset="0"/>
                <a:cs typeface="ＭＳ Ｐゴシック" charset="0"/>
              </a:rPr>
              <a:t>you should peer with Akamai</a:t>
            </a:r>
            <a:endParaRPr lang="en-US" dirty="0">
              <a:ea typeface="ＭＳ Ｐゴシック" charset="0"/>
              <a:cs typeface="ＭＳ Ｐゴシック" charset="0"/>
            </a:endParaRPr>
          </a:p>
        </p:txBody>
      </p:sp>
      <p:sp>
        <p:nvSpPr>
          <p:cNvPr id="39939" name="Rectangle 3"/>
          <p:cNvSpPr>
            <a:spLocks noGrp="1" noChangeArrowheads="1"/>
          </p:cNvSpPr>
          <p:nvPr>
            <p:ph type="body" idx="1"/>
          </p:nvPr>
        </p:nvSpPr>
        <p:spPr>
          <a:xfrm>
            <a:off x="1097280" y="1463040"/>
            <a:ext cx="12435840" cy="5760720"/>
          </a:xfrm>
        </p:spPr>
        <p:txBody>
          <a:bodyPr/>
          <a:lstStyle/>
          <a:p>
            <a:r>
              <a:rPr lang="en-US" dirty="0" smtClean="0">
                <a:ea typeface="ＭＳ Ｐゴシック" charset="0"/>
                <a:cs typeface="ＭＳ Ｐゴシック" charset="0"/>
              </a:rPr>
              <a:t>Why not?</a:t>
            </a:r>
          </a:p>
          <a:p>
            <a:pPr lvl="1"/>
            <a:r>
              <a:rPr lang="en-US" dirty="0">
                <a:latin typeface="Arial"/>
                <a:ea typeface="ＭＳ Ｐゴシック" charset="0"/>
              </a:rPr>
              <a:t>CDNs and ISPs are in the same business, just on different sides - we both want to serve end users as quickly and reliably as </a:t>
            </a:r>
            <a:r>
              <a:rPr lang="en-US" dirty="0" smtClean="0">
                <a:latin typeface="Arial"/>
                <a:ea typeface="ＭＳ Ｐゴシック" charset="0"/>
              </a:rPr>
              <a:t>possible</a:t>
            </a:r>
          </a:p>
          <a:p>
            <a:pPr lvl="1"/>
            <a:endParaRPr lang="en-US" dirty="0" smtClean="0">
              <a:ea typeface="ＭＳ Ｐゴシック" charset="0"/>
              <a:cs typeface="ＭＳ Ｐゴシック" charset="0"/>
            </a:endParaRPr>
          </a:p>
          <a:p>
            <a:r>
              <a:rPr lang="en-US" dirty="0" smtClean="0">
                <a:ea typeface="ＭＳ Ｐゴシック" charset="0"/>
                <a:cs typeface="ＭＳ Ｐゴシック" charset="0"/>
              </a:rPr>
              <a:t>Cost </a:t>
            </a:r>
            <a:r>
              <a:rPr lang="en-US" dirty="0">
                <a:ea typeface="ＭＳ Ｐゴシック" charset="0"/>
                <a:cs typeface="ＭＳ Ｐゴシック" charset="0"/>
              </a:rPr>
              <a:t>Reduction</a:t>
            </a:r>
          </a:p>
          <a:p>
            <a:pPr lvl="1"/>
            <a:r>
              <a:rPr lang="en-US" dirty="0">
                <a:latin typeface="Arial"/>
                <a:ea typeface="ＭＳ Ｐゴシック" charset="0"/>
              </a:rPr>
              <a:t>Transit savings</a:t>
            </a:r>
          </a:p>
          <a:p>
            <a:pPr lvl="1"/>
            <a:r>
              <a:rPr lang="en-US" dirty="0">
                <a:latin typeface="Arial"/>
                <a:ea typeface="ＭＳ Ｐゴシック" charset="0"/>
              </a:rPr>
              <a:t>Possible backbone </a:t>
            </a:r>
            <a:r>
              <a:rPr lang="en-US" dirty="0" smtClean="0">
                <a:latin typeface="Arial"/>
                <a:ea typeface="ＭＳ Ｐゴシック" charset="0"/>
              </a:rPr>
              <a:t>/ backhaul savings</a:t>
            </a:r>
          </a:p>
          <a:p>
            <a:pPr lvl="1"/>
            <a:endParaRPr lang="en-US" dirty="0" smtClean="0">
              <a:latin typeface="Arial"/>
              <a:ea typeface="ＭＳ Ｐゴシック" charset="0"/>
            </a:endParaRPr>
          </a:p>
          <a:p>
            <a:r>
              <a:rPr lang="en-US" dirty="0" smtClean="0">
                <a:ea typeface="ＭＳ Ｐゴシック" charset="0"/>
              </a:rPr>
              <a:t>Because you are nice</a:t>
            </a:r>
          </a:p>
          <a:p>
            <a:pPr lvl="1"/>
            <a:r>
              <a:rPr lang="en-US" dirty="0" smtClean="0">
                <a:latin typeface="Arial"/>
                <a:ea typeface="ＭＳ Ｐゴシック" charset="0"/>
              </a:rPr>
              <a:t>Doesn’t everyone want to be nice?</a:t>
            </a:r>
            <a:endParaRPr lang="en-US" dirty="0">
              <a:latin typeface="Arial"/>
              <a:ea typeface="ＭＳ Ｐゴシック" charset="0"/>
            </a:endParaRPr>
          </a:p>
        </p:txBody>
      </p:sp>
    </p:spTree>
    <p:extLst>
      <p:ext uri="{BB962C8B-B14F-4D97-AF65-F5344CB8AC3E}">
        <p14:creationId xmlns:p14="http://schemas.microsoft.com/office/powerpoint/2010/main" val="1066054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Akamai at IXPs</a:t>
            </a:r>
            <a:endParaRPr lang="en-US" dirty="0">
              <a:ea typeface="ＭＳ Ｐゴシック" charset="0"/>
              <a:cs typeface="ＭＳ Ｐゴシック" charset="0"/>
            </a:endParaRPr>
          </a:p>
        </p:txBody>
      </p:sp>
      <p:sp>
        <p:nvSpPr>
          <p:cNvPr id="51" name="Line 11"/>
          <p:cNvSpPr>
            <a:spLocks noChangeShapeType="1"/>
          </p:cNvSpPr>
          <p:nvPr/>
        </p:nvSpPr>
        <p:spPr bwMode="auto">
          <a:xfrm flipV="1">
            <a:off x="4486716" y="2379592"/>
            <a:ext cx="790382" cy="1287426"/>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 name="AutoShape 3"/>
          <p:cNvSpPr>
            <a:spLocks noChangeArrowheads="1"/>
          </p:cNvSpPr>
          <p:nvPr/>
        </p:nvSpPr>
        <p:spPr bwMode="auto">
          <a:xfrm>
            <a:off x="2941642" y="3317768"/>
            <a:ext cx="1704975" cy="1704975"/>
          </a:xfrm>
          <a:custGeom>
            <a:avLst/>
            <a:gdLst>
              <a:gd name="T0" fmla="*/ 67290233 w 21600"/>
              <a:gd name="T1" fmla="*/ 0 h 21600"/>
              <a:gd name="T2" fmla="*/ 19707301 w 21600"/>
              <a:gd name="T3" fmla="*/ 19707301 h 21600"/>
              <a:gd name="T4" fmla="*/ 0 w 21600"/>
              <a:gd name="T5" fmla="*/ 67290233 h 21600"/>
              <a:gd name="T6" fmla="*/ 19707301 w 21600"/>
              <a:gd name="T7" fmla="*/ 114873243 h 21600"/>
              <a:gd name="T8" fmla="*/ 67290233 w 21600"/>
              <a:gd name="T9" fmla="*/ 134580544 h 21600"/>
              <a:gd name="T10" fmla="*/ 114873243 w 21600"/>
              <a:gd name="T11" fmla="*/ 114873243 h 21600"/>
              <a:gd name="T12" fmla="*/ 134580544 w 21600"/>
              <a:gd name="T13" fmla="*/ 67290233 h 21600"/>
              <a:gd name="T14" fmla="*/ 114873243 w 21600"/>
              <a:gd name="T15" fmla="*/ 19707301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127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 name="Line 5"/>
          <p:cNvSpPr>
            <a:spLocks noChangeShapeType="1"/>
          </p:cNvSpPr>
          <p:nvPr/>
        </p:nvSpPr>
        <p:spPr bwMode="auto">
          <a:xfrm>
            <a:off x="2670179" y="5548205"/>
            <a:ext cx="871538" cy="452438"/>
          </a:xfrm>
          <a:prstGeom prst="line">
            <a:avLst/>
          </a:prstGeom>
          <a:noFill/>
          <a:ln w="571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Text Box 6"/>
          <p:cNvSpPr txBox="1">
            <a:spLocks noChangeArrowheads="1"/>
          </p:cNvSpPr>
          <p:nvPr/>
        </p:nvSpPr>
        <p:spPr bwMode="auto">
          <a:xfrm>
            <a:off x="3333754" y="6068905"/>
            <a:ext cx="9763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t>Transit</a:t>
            </a:r>
          </a:p>
        </p:txBody>
      </p:sp>
      <p:sp>
        <p:nvSpPr>
          <p:cNvPr id="56" name="Line 7"/>
          <p:cNvSpPr>
            <a:spLocks noChangeShapeType="1"/>
          </p:cNvSpPr>
          <p:nvPr/>
        </p:nvSpPr>
        <p:spPr bwMode="auto">
          <a:xfrm flipV="1">
            <a:off x="1455742" y="4768743"/>
            <a:ext cx="1741487" cy="1287462"/>
          </a:xfrm>
          <a:prstGeom prst="line">
            <a:avLst/>
          </a:prstGeom>
          <a:noFill/>
          <a:ln w="571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1"/>
          <p:cNvSpPr>
            <a:spLocks noChangeShapeType="1"/>
          </p:cNvSpPr>
          <p:nvPr/>
        </p:nvSpPr>
        <p:spPr bwMode="auto">
          <a:xfrm flipH="1" flipV="1">
            <a:off x="1914529" y="2504968"/>
            <a:ext cx="1198563" cy="1162050"/>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58" name="Picture 1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7" y="3016143"/>
            <a:ext cx="8334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59" name="Group 58"/>
          <p:cNvGrpSpPr/>
          <p:nvPr/>
        </p:nvGrpSpPr>
        <p:grpSpPr>
          <a:xfrm>
            <a:off x="682629" y="1655655"/>
            <a:ext cx="2147888" cy="1314450"/>
            <a:chOff x="563102" y="1595903"/>
            <a:chExt cx="2147888" cy="1314450"/>
          </a:xfrm>
        </p:grpSpPr>
        <p:pic>
          <p:nvPicPr>
            <p:cNvPr id="60"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102" y="1595903"/>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1" name="Text Box 14"/>
            <p:cNvSpPr txBox="1">
              <a:spLocks noChangeArrowheads="1"/>
            </p:cNvSpPr>
            <p:nvPr/>
          </p:nvSpPr>
          <p:spPr bwMode="auto">
            <a:xfrm>
              <a:off x="791702" y="2064216"/>
              <a:ext cx="172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solidFill>
                    <a:srgbClr val="000000"/>
                  </a:solidFill>
                </a:rPr>
                <a:t>Peer Network</a:t>
              </a:r>
            </a:p>
          </p:txBody>
        </p:sp>
      </p:grpSp>
      <p:pic>
        <p:nvPicPr>
          <p:cNvPr id="62" name="Picture 1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4" y="5156093"/>
            <a:ext cx="8334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3" name="Text Box 19"/>
          <p:cNvSpPr txBox="1">
            <a:spLocks noChangeArrowheads="1"/>
          </p:cNvSpPr>
          <p:nvPr/>
        </p:nvSpPr>
        <p:spPr bwMode="auto">
          <a:xfrm>
            <a:off x="5026029" y="6842860"/>
            <a:ext cx="1712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t>Origin Server</a:t>
            </a:r>
          </a:p>
        </p:txBody>
      </p:sp>
      <p:sp>
        <p:nvSpPr>
          <p:cNvPr id="64" name="Freeform 20"/>
          <p:cNvSpPr>
            <a:spLocks/>
          </p:cNvSpPr>
          <p:nvPr/>
        </p:nvSpPr>
        <p:spPr bwMode="auto">
          <a:xfrm>
            <a:off x="925517" y="2493855"/>
            <a:ext cx="2859087" cy="3575050"/>
          </a:xfrm>
          <a:custGeom>
            <a:avLst/>
            <a:gdLst>
              <a:gd name="T0" fmla="*/ 0 w 1801"/>
              <a:gd name="T1" fmla="*/ 3575050 h 2365"/>
              <a:gd name="T2" fmla="*/ 1179512 w 1801"/>
              <a:gd name="T3" fmla="*/ 2572827 h 2365"/>
              <a:gd name="T4" fmla="*/ 2720975 w 1801"/>
              <a:gd name="T5" fmla="*/ 2072471 h 2365"/>
              <a:gd name="T6" fmla="*/ 2012950 w 1801"/>
              <a:gd name="T7" fmla="*/ 846523 h 2365"/>
              <a:gd name="T8" fmla="*/ 1360487 w 1801"/>
              <a:gd name="T9" fmla="*/ 0 h 2365"/>
              <a:gd name="T10" fmla="*/ 0 60000 65536"/>
              <a:gd name="T11" fmla="*/ 0 60000 65536"/>
              <a:gd name="T12" fmla="*/ 0 60000 65536"/>
              <a:gd name="T13" fmla="*/ 0 60000 65536"/>
              <a:gd name="T14" fmla="*/ 0 60000 65536"/>
              <a:gd name="T15" fmla="*/ 0 w 1801"/>
              <a:gd name="T16" fmla="*/ 0 h 2365"/>
              <a:gd name="T17" fmla="*/ 1801 w 1801"/>
              <a:gd name="T18" fmla="*/ 2365 h 2365"/>
            </a:gdLst>
            <a:ahLst/>
            <a:cxnLst>
              <a:cxn ang="T10">
                <a:pos x="T0" y="T1"/>
              </a:cxn>
              <a:cxn ang="T11">
                <a:pos x="T2" y="T3"/>
              </a:cxn>
              <a:cxn ang="T12">
                <a:pos x="T4" y="T5"/>
              </a:cxn>
              <a:cxn ang="T13">
                <a:pos x="T6" y="T7"/>
              </a:cxn>
              <a:cxn ang="T14">
                <a:pos x="T8" y="T9"/>
              </a:cxn>
            </a:cxnLst>
            <a:rect l="T15" t="T16" r="T17" b="T18"/>
            <a:pathLst>
              <a:path w="1801" h="2365">
                <a:moveTo>
                  <a:pt x="0" y="2365"/>
                </a:moveTo>
                <a:cubicBezTo>
                  <a:pt x="228" y="2116"/>
                  <a:pt x="457" y="1868"/>
                  <a:pt x="743" y="1702"/>
                </a:cubicBezTo>
                <a:cubicBezTo>
                  <a:pt x="1029" y="1536"/>
                  <a:pt x="1627" y="1561"/>
                  <a:pt x="1714" y="1371"/>
                </a:cubicBezTo>
                <a:cubicBezTo>
                  <a:pt x="1801" y="1181"/>
                  <a:pt x="1411" y="789"/>
                  <a:pt x="1268" y="560"/>
                </a:cubicBezTo>
                <a:cubicBezTo>
                  <a:pt x="1125" y="331"/>
                  <a:pt x="929" y="101"/>
                  <a:pt x="857" y="0"/>
                </a:cubicBez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 name="Text Box 21"/>
          <p:cNvSpPr txBox="1">
            <a:spLocks noChangeArrowheads="1"/>
          </p:cNvSpPr>
          <p:nvPr/>
        </p:nvSpPr>
        <p:spPr bwMode="auto">
          <a:xfrm>
            <a:off x="3563942" y="3965468"/>
            <a:ext cx="436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a:solidFill>
                  <a:srgbClr val="FFFFFF"/>
                </a:solidFill>
              </a:rPr>
              <a:t>IX</a:t>
            </a:r>
          </a:p>
        </p:txBody>
      </p:sp>
      <p:sp>
        <p:nvSpPr>
          <p:cNvPr id="66" name="Text Box 53"/>
          <p:cNvSpPr txBox="1">
            <a:spLocks noChangeArrowheads="1"/>
          </p:cNvSpPr>
          <p:nvPr/>
        </p:nvSpPr>
        <p:spPr bwMode="auto">
          <a:xfrm>
            <a:off x="911229" y="4856055"/>
            <a:ext cx="1087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a:solidFill>
                  <a:srgbClr val="FFFFFF"/>
                </a:solidFill>
              </a:rPr>
              <a:t>Content</a:t>
            </a:r>
          </a:p>
        </p:txBody>
      </p:sp>
      <p:sp>
        <p:nvSpPr>
          <p:cNvPr id="67" name="Rectangle 55"/>
          <p:cNvSpPr>
            <a:spLocks noChangeArrowheads="1"/>
          </p:cNvSpPr>
          <p:nvPr/>
        </p:nvSpPr>
        <p:spPr bwMode="auto">
          <a:xfrm>
            <a:off x="5543554" y="5887930"/>
            <a:ext cx="777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lstStyle/>
          <a:p>
            <a:pPr algn="ctr" eaLnBrk="0" hangingPunct="0"/>
            <a:endParaRPr lang="en-US" sz="900" b="1"/>
          </a:p>
        </p:txBody>
      </p:sp>
      <p:pic>
        <p:nvPicPr>
          <p:cNvPr id="68" name="Picture 13"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3229" y="5694255"/>
            <a:ext cx="123666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Freeform 18"/>
          <p:cNvSpPr>
            <a:spLocks/>
          </p:cNvSpPr>
          <p:nvPr/>
        </p:nvSpPr>
        <p:spPr bwMode="auto">
          <a:xfrm>
            <a:off x="1444629" y="5248168"/>
            <a:ext cx="4114800" cy="674687"/>
          </a:xfrm>
          <a:custGeom>
            <a:avLst/>
            <a:gdLst>
              <a:gd name="T0" fmla="*/ 0 w 2697"/>
              <a:gd name="T1" fmla="*/ 558012 h 665"/>
              <a:gd name="T2" fmla="*/ 1185465 w 2697"/>
              <a:gd name="T3" fmla="*/ 2029 h 665"/>
              <a:gd name="T4" fmla="*/ 2650133 w 2697"/>
              <a:gd name="T5" fmla="*/ 546852 h 665"/>
              <a:gd name="T6" fmla="*/ 4114800 w 2697"/>
              <a:gd name="T7" fmla="*/ 674687 h 665"/>
              <a:gd name="T8" fmla="*/ 0 60000 65536"/>
              <a:gd name="T9" fmla="*/ 0 60000 65536"/>
              <a:gd name="T10" fmla="*/ 0 60000 65536"/>
              <a:gd name="T11" fmla="*/ 0 60000 65536"/>
              <a:gd name="T12" fmla="*/ 0 w 2697"/>
              <a:gd name="T13" fmla="*/ 0 h 665"/>
              <a:gd name="T14" fmla="*/ 2697 w 2697"/>
              <a:gd name="T15" fmla="*/ 665 h 665"/>
            </a:gdLst>
            <a:ahLst/>
            <a:cxnLst>
              <a:cxn ang="T8">
                <a:pos x="T0" y="T1"/>
              </a:cxn>
              <a:cxn ang="T9">
                <a:pos x="T2" y="T3"/>
              </a:cxn>
              <a:cxn ang="T10">
                <a:pos x="T4" y="T5"/>
              </a:cxn>
              <a:cxn ang="T11">
                <a:pos x="T6" y="T7"/>
              </a:cxn>
            </a:cxnLst>
            <a:rect l="T12" t="T13" r="T14" b="T15"/>
            <a:pathLst>
              <a:path w="2697" h="665">
                <a:moveTo>
                  <a:pt x="0" y="550"/>
                </a:moveTo>
                <a:cubicBezTo>
                  <a:pt x="244" y="277"/>
                  <a:pt x="488" y="4"/>
                  <a:pt x="777" y="2"/>
                </a:cubicBezTo>
                <a:cubicBezTo>
                  <a:pt x="1066" y="0"/>
                  <a:pt x="1417" y="429"/>
                  <a:pt x="1737" y="539"/>
                </a:cubicBezTo>
                <a:cubicBezTo>
                  <a:pt x="2057" y="649"/>
                  <a:pt x="2377" y="657"/>
                  <a:pt x="2697" y="665"/>
                </a:cubicBezTo>
              </a:path>
            </a:pathLst>
          </a:custGeom>
          <a:noFill/>
          <a:ln w="38100">
            <a:solidFill>
              <a:srgbClr val="FFFA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73" name="Group 72"/>
          <p:cNvGrpSpPr/>
          <p:nvPr/>
        </p:nvGrpSpPr>
        <p:grpSpPr>
          <a:xfrm>
            <a:off x="4311072" y="1655655"/>
            <a:ext cx="2147888" cy="1314450"/>
            <a:chOff x="563102" y="1595903"/>
            <a:chExt cx="2147888" cy="1314450"/>
          </a:xfrm>
        </p:grpSpPr>
        <p:pic>
          <p:nvPicPr>
            <p:cNvPr id="74"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102" y="1595903"/>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5" name="Text Box 14"/>
            <p:cNvSpPr txBox="1">
              <a:spLocks noChangeArrowheads="1"/>
            </p:cNvSpPr>
            <p:nvPr/>
          </p:nvSpPr>
          <p:spPr bwMode="auto">
            <a:xfrm>
              <a:off x="791702" y="2064216"/>
              <a:ext cx="172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solidFill>
                    <a:srgbClr val="000000"/>
                  </a:solidFill>
                </a:rPr>
                <a:t>Peer Network</a:t>
              </a:r>
            </a:p>
          </p:txBody>
        </p:sp>
      </p:grpSp>
      <p:sp>
        <p:nvSpPr>
          <p:cNvPr id="76" name="Text Box 53"/>
          <p:cNvSpPr txBox="1">
            <a:spLocks noChangeArrowheads="1"/>
          </p:cNvSpPr>
          <p:nvPr/>
        </p:nvSpPr>
        <p:spPr bwMode="auto">
          <a:xfrm>
            <a:off x="2827900" y="2134455"/>
            <a:ext cx="14772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squar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smtClean="0">
                <a:solidFill>
                  <a:srgbClr val="FFFFFF"/>
                </a:solidFill>
              </a:rPr>
              <a:t>[ . . . ]</a:t>
            </a:r>
            <a:endParaRPr lang="en-US" sz="1800" dirty="0">
              <a:solidFill>
                <a:srgbClr val="FFFFFF"/>
              </a:solidFill>
            </a:endParaRPr>
          </a:p>
        </p:txBody>
      </p:sp>
      <p:grpSp>
        <p:nvGrpSpPr>
          <p:cNvPr id="2" name="Group 1"/>
          <p:cNvGrpSpPr/>
          <p:nvPr/>
        </p:nvGrpSpPr>
        <p:grpSpPr>
          <a:xfrm>
            <a:off x="174747" y="5838824"/>
            <a:ext cx="1882775" cy="1265237"/>
            <a:chOff x="279327" y="6406658"/>
            <a:chExt cx="1882775" cy="1265237"/>
          </a:xfrm>
        </p:grpSpPr>
        <p:pic>
          <p:nvPicPr>
            <p:cNvPr id="38" name="Picture 10" descr="cloud cop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27" y="6406658"/>
              <a:ext cx="1882775" cy="1265237"/>
            </a:xfrm>
            <a:prstGeom prst="rect">
              <a:avLst/>
            </a:prstGeom>
            <a:noFill/>
            <a:extLst>
              <a:ext uri="{909E8E84-426E-40dd-AFC4-6F175D3DCCD1}">
                <a14:hiddenFill xmlns:a14="http://schemas.microsoft.com/office/drawing/2010/main">
                  <a:solidFill>
                    <a:srgbClr val="FFFFFF"/>
                  </a:solidFill>
                </a14:hiddenFill>
              </a:ext>
            </a:extLst>
          </p:spPr>
        </p:pic>
        <p:sp>
          <p:nvSpPr>
            <p:cNvPr id="39" name="Oval 11"/>
            <p:cNvSpPr>
              <a:spLocks noChangeArrowheads="1"/>
            </p:cNvSpPr>
            <p:nvPr/>
          </p:nvSpPr>
          <p:spPr bwMode="auto">
            <a:xfrm>
              <a:off x="680964" y="6468570"/>
              <a:ext cx="1150938" cy="1093788"/>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 name="Oval 12"/>
            <p:cNvSpPr>
              <a:spLocks noChangeArrowheads="1"/>
            </p:cNvSpPr>
            <p:nvPr/>
          </p:nvSpPr>
          <p:spPr bwMode="auto">
            <a:xfrm>
              <a:off x="827014" y="6692408"/>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1" name="Picture 13" descr="Akamai_Serve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0064" y="6527308"/>
              <a:ext cx="4826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4" descr="Akamai_Serve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114" y="6803533"/>
              <a:ext cx="4841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5" descr="Akamai_Serve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0064" y="7089283"/>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6" descr="Akamai_Serve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3602" y="6816233"/>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7"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801614" y="6898783"/>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8"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181027" y="7182945"/>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9"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549327" y="6932120"/>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0"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184202" y="6611445"/>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0" name="Rectangle 3"/>
          <p:cNvSpPr txBox="1">
            <a:spLocks noChangeArrowheads="1"/>
          </p:cNvSpPr>
          <p:nvPr/>
        </p:nvSpPr>
        <p:spPr bwMode="auto">
          <a:xfrm>
            <a:off x="6715858" y="1463040"/>
            <a:ext cx="7619916" cy="5760720"/>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lvl1pPr marL="0" indent="0" algn="l" defTabSz="902562" rtl="0" eaLnBrk="1" fontAlgn="base" hangingPunct="1">
              <a:spcBef>
                <a:spcPct val="20000"/>
              </a:spcBef>
              <a:spcAft>
                <a:spcPct val="0"/>
              </a:spcAft>
              <a:buClr>
                <a:srgbClr val="FF9900"/>
              </a:buClr>
              <a:buNone/>
              <a:defRPr sz="3100" cap="none" baseline="0">
                <a:solidFill>
                  <a:srgbClr val="0096D6"/>
                </a:solidFill>
                <a:latin typeface="Arial"/>
                <a:ea typeface="+mn-ea"/>
                <a:cs typeface="Arial"/>
              </a:defRPr>
            </a:lvl1pPr>
            <a:lvl2pPr marL="18288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2pPr>
            <a:lvl3pPr marL="0" indent="165546" algn="l" rtl="0" eaLnBrk="1" fontAlgn="base" hangingPunct="1">
              <a:spcBef>
                <a:spcPct val="20000"/>
              </a:spcBef>
              <a:spcAft>
                <a:spcPct val="0"/>
              </a:spcAft>
              <a:buClr>
                <a:srgbClr val="FF9900"/>
              </a:buClr>
              <a:buChar char="•"/>
              <a:defRPr sz="1700">
                <a:solidFill>
                  <a:schemeClr val="tx1"/>
                </a:solidFill>
                <a:latin typeface="Arial"/>
                <a:cs typeface="Arial"/>
              </a:defRPr>
            </a:lvl3pPr>
            <a:lvl4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4pPr>
            <a:lvl5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5pPr>
            <a:lvl6pPr marL="57374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6pPr>
            <a:lvl7pPr marL="97739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7pPr>
            <a:lvl8pPr marL="139012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8pPr>
            <a:lvl9pPr marL="5551437" indent="-326555" algn="l" rtl="0" eaLnBrk="1" fontAlgn="base" hangingPunct="1">
              <a:spcBef>
                <a:spcPct val="20000"/>
              </a:spcBef>
              <a:spcAft>
                <a:spcPct val="0"/>
              </a:spcAft>
              <a:buClr>
                <a:srgbClr val="FF9900"/>
              </a:buClr>
              <a:buChar char="•"/>
              <a:defRPr sz="2300">
                <a:solidFill>
                  <a:schemeClr val="tx1"/>
                </a:solidFill>
                <a:latin typeface="+mn-lt"/>
              </a:defRPr>
            </a:lvl9pPr>
          </a:lstStyle>
          <a:p>
            <a:r>
              <a:rPr lang="en-US" dirty="0" smtClean="0"/>
              <a:t>Remember each node is an island</a:t>
            </a:r>
          </a:p>
          <a:p>
            <a:endParaRPr lang="en-US" dirty="0" smtClean="0"/>
          </a:p>
          <a:p>
            <a:pPr marL="514350" lvl="1" indent="-514350">
              <a:buFont typeface="+mj-lt"/>
              <a:buAutoNum type="arabicPeriod"/>
            </a:pPr>
            <a:r>
              <a:rPr lang="en-US" sz="3100" dirty="0" smtClean="0"/>
              <a:t>The CDN uses transit to pull content into the servers</a:t>
            </a:r>
          </a:p>
          <a:p>
            <a:pPr marL="514350" lvl="1" indent="-514350">
              <a:buFont typeface="+mj-lt"/>
              <a:buAutoNum type="arabicPeriod"/>
            </a:pPr>
            <a:r>
              <a:rPr lang="en-US" sz="3100" dirty="0" smtClean="0"/>
              <a:t>Content is then served to peers over the IX</a:t>
            </a:r>
          </a:p>
          <a:p>
            <a:endParaRPr lang="en-US" dirty="0" smtClean="0"/>
          </a:p>
          <a:p>
            <a:r>
              <a:rPr lang="en-US" dirty="0" smtClean="0"/>
              <a:t>This is designed specifically to appear exactly like any other peer</a:t>
            </a:r>
            <a:endParaRPr lang="en-US" dirty="0">
              <a:ea typeface="ＭＳ Ｐゴシック" charset="0"/>
            </a:endParaRPr>
          </a:p>
        </p:txBody>
      </p:sp>
    </p:spTree>
    <p:extLst>
      <p:ext uri="{BB962C8B-B14F-4D97-AF65-F5344CB8AC3E}">
        <p14:creationId xmlns:p14="http://schemas.microsoft.com/office/powerpoint/2010/main" val="29438177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Akamai &amp; Private Peering</a:t>
            </a:r>
            <a:endParaRPr lang="en-US" dirty="0">
              <a:ea typeface="ＭＳ Ｐゴシック" charset="0"/>
              <a:cs typeface="ＭＳ Ｐゴシック" charset="0"/>
            </a:endParaRPr>
          </a:p>
        </p:txBody>
      </p:sp>
      <p:sp>
        <p:nvSpPr>
          <p:cNvPr id="49" name="Line 5"/>
          <p:cNvSpPr>
            <a:spLocks noChangeShapeType="1"/>
          </p:cNvSpPr>
          <p:nvPr/>
        </p:nvSpPr>
        <p:spPr bwMode="auto">
          <a:xfrm>
            <a:off x="2670172" y="5548225"/>
            <a:ext cx="871538" cy="452438"/>
          </a:xfrm>
          <a:prstGeom prst="line">
            <a:avLst/>
          </a:prstGeom>
          <a:noFill/>
          <a:ln w="571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11"/>
          <p:cNvSpPr>
            <a:spLocks noChangeShapeType="1"/>
          </p:cNvSpPr>
          <p:nvPr/>
        </p:nvSpPr>
        <p:spPr bwMode="auto">
          <a:xfrm flipV="1">
            <a:off x="2387506" y="3128629"/>
            <a:ext cx="287278" cy="2192040"/>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7"/>
          <p:cNvSpPr>
            <a:spLocks noChangeShapeType="1"/>
          </p:cNvSpPr>
          <p:nvPr/>
        </p:nvSpPr>
        <p:spPr bwMode="auto">
          <a:xfrm flipV="1">
            <a:off x="1455736" y="5305551"/>
            <a:ext cx="1015400" cy="750674"/>
          </a:xfrm>
          <a:prstGeom prst="line">
            <a:avLst/>
          </a:prstGeom>
          <a:noFill/>
          <a:ln w="571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11"/>
          <p:cNvSpPr>
            <a:spLocks noChangeShapeType="1"/>
          </p:cNvSpPr>
          <p:nvPr/>
        </p:nvSpPr>
        <p:spPr bwMode="auto">
          <a:xfrm flipH="1" flipV="1">
            <a:off x="1914521" y="2504988"/>
            <a:ext cx="845939" cy="820168"/>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70"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22" y="1655675"/>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71"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2660" y="3016163"/>
            <a:ext cx="8334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7" name="Text Box 14"/>
          <p:cNvSpPr txBox="1">
            <a:spLocks noChangeArrowheads="1"/>
          </p:cNvSpPr>
          <p:nvPr/>
        </p:nvSpPr>
        <p:spPr bwMode="auto">
          <a:xfrm>
            <a:off x="906535" y="2123988"/>
            <a:ext cx="17381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solidFill>
                  <a:srgbClr val="000000"/>
                </a:solidFill>
              </a:rPr>
              <a:t>Peer </a:t>
            </a:r>
            <a:r>
              <a:rPr lang="en-US" sz="1800" dirty="0" smtClean="0">
                <a:solidFill>
                  <a:srgbClr val="000000"/>
                </a:solidFill>
              </a:rPr>
              <a:t>Network</a:t>
            </a:r>
            <a:endParaRPr lang="en-US" sz="1800" dirty="0">
              <a:solidFill>
                <a:srgbClr val="000000"/>
              </a:solidFill>
            </a:endParaRPr>
          </a:p>
        </p:txBody>
      </p:sp>
      <p:pic>
        <p:nvPicPr>
          <p:cNvPr id="78" name="Picture 1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197" y="5156113"/>
            <a:ext cx="8334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9" name="Text Box 6"/>
          <p:cNvSpPr txBox="1">
            <a:spLocks noChangeArrowheads="1"/>
          </p:cNvSpPr>
          <p:nvPr/>
        </p:nvSpPr>
        <p:spPr bwMode="auto">
          <a:xfrm>
            <a:off x="3333747" y="6068925"/>
            <a:ext cx="9763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t>Transit</a:t>
            </a:r>
          </a:p>
        </p:txBody>
      </p:sp>
      <p:grpSp>
        <p:nvGrpSpPr>
          <p:cNvPr id="2" name="Group 1"/>
          <p:cNvGrpSpPr/>
          <p:nvPr/>
        </p:nvGrpSpPr>
        <p:grpSpPr>
          <a:xfrm>
            <a:off x="174747" y="5838824"/>
            <a:ext cx="1882775" cy="1265237"/>
            <a:chOff x="279327" y="6406658"/>
            <a:chExt cx="1882775" cy="1265237"/>
          </a:xfrm>
        </p:grpSpPr>
        <p:pic>
          <p:nvPicPr>
            <p:cNvPr id="38" name="Picture 10" descr="cloud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327" y="6406658"/>
              <a:ext cx="1882775" cy="1265237"/>
            </a:xfrm>
            <a:prstGeom prst="rect">
              <a:avLst/>
            </a:prstGeom>
            <a:noFill/>
            <a:extLst>
              <a:ext uri="{909E8E84-426E-40dd-AFC4-6F175D3DCCD1}">
                <a14:hiddenFill xmlns:a14="http://schemas.microsoft.com/office/drawing/2010/main">
                  <a:solidFill>
                    <a:srgbClr val="FFFFFF"/>
                  </a:solidFill>
                </a14:hiddenFill>
              </a:ext>
            </a:extLst>
          </p:spPr>
        </p:pic>
        <p:sp>
          <p:nvSpPr>
            <p:cNvPr id="39" name="Oval 11"/>
            <p:cNvSpPr>
              <a:spLocks noChangeArrowheads="1"/>
            </p:cNvSpPr>
            <p:nvPr/>
          </p:nvSpPr>
          <p:spPr bwMode="auto">
            <a:xfrm>
              <a:off x="680964" y="6468570"/>
              <a:ext cx="1150938" cy="1093788"/>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 name="Oval 12"/>
            <p:cNvSpPr>
              <a:spLocks noChangeArrowheads="1"/>
            </p:cNvSpPr>
            <p:nvPr/>
          </p:nvSpPr>
          <p:spPr bwMode="auto">
            <a:xfrm>
              <a:off x="827014" y="6692408"/>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1" name="Picture 13"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0064" y="6527308"/>
              <a:ext cx="4826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4"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114" y="6803533"/>
              <a:ext cx="4841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5"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0064" y="7089283"/>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6"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3602" y="6816233"/>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7"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801614" y="6898783"/>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8"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181027" y="7182945"/>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9"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549327" y="6932120"/>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0"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184202" y="6611445"/>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 name="Text Box 53"/>
          <p:cNvSpPr txBox="1">
            <a:spLocks noChangeArrowheads="1"/>
          </p:cNvSpPr>
          <p:nvPr/>
        </p:nvSpPr>
        <p:spPr bwMode="auto">
          <a:xfrm>
            <a:off x="911229" y="4856055"/>
            <a:ext cx="1087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a:solidFill>
                  <a:srgbClr val="FFFFFF"/>
                </a:solidFill>
              </a:rPr>
              <a:t>Content</a:t>
            </a:r>
          </a:p>
        </p:txBody>
      </p:sp>
      <p:pic>
        <p:nvPicPr>
          <p:cNvPr id="82" name="Picture 13" descr="Akamai_Serv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3229" y="5694255"/>
            <a:ext cx="123666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Freeform 18"/>
          <p:cNvSpPr>
            <a:spLocks/>
          </p:cNvSpPr>
          <p:nvPr/>
        </p:nvSpPr>
        <p:spPr bwMode="auto">
          <a:xfrm>
            <a:off x="1444629" y="5248168"/>
            <a:ext cx="4114800" cy="674687"/>
          </a:xfrm>
          <a:custGeom>
            <a:avLst/>
            <a:gdLst>
              <a:gd name="T0" fmla="*/ 0 w 2697"/>
              <a:gd name="T1" fmla="*/ 558012 h 665"/>
              <a:gd name="T2" fmla="*/ 1185465 w 2697"/>
              <a:gd name="T3" fmla="*/ 2029 h 665"/>
              <a:gd name="T4" fmla="*/ 2650133 w 2697"/>
              <a:gd name="T5" fmla="*/ 546852 h 665"/>
              <a:gd name="T6" fmla="*/ 4114800 w 2697"/>
              <a:gd name="T7" fmla="*/ 674687 h 665"/>
              <a:gd name="T8" fmla="*/ 0 60000 65536"/>
              <a:gd name="T9" fmla="*/ 0 60000 65536"/>
              <a:gd name="T10" fmla="*/ 0 60000 65536"/>
              <a:gd name="T11" fmla="*/ 0 60000 65536"/>
              <a:gd name="T12" fmla="*/ 0 w 2697"/>
              <a:gd name="T13" fmla="*/ 0 h 665"/>
              <a:gd name="T14" fmla="*/ 2697 w 2697"/>
              <a:gd name="T15" fmla="*/ 665 h 665"/>
            </a:gdLst>
            <a:ahLst/>
            <a:cxnLst>
              <a:cxn ang="T8">
                <a:pos x="T0" y="T1"/>
              </a:cxn>
              <a:cxn ang="T9">
                <a:pos x="T2" y="T3"/>
              </a:cxn>
              <a:cxn ang="T10">
                <a:pos x="T4" y="T5"/>
              </a:cxn>
              <a:cxn ang="T11">
                <a:pos x="T6" y="T7"/>
              </a:cxn>
            </a:cxnLst>
            <a:rect l="T12" t="T13" r="T14" b="T15"/>
            <a:pathLst>
              <a:path w="2697" h="665">
                <a:moveTo>
                  <a:pt x="0" y="550"/>
                </a:moveTo>
                <a:cubicBezTo>
                  <a:pt x="244" y="277"/>
                  <a:pt x="488" y="4"/>
                  <a:pt x="777" y="2"/>
                </a:cubicBezTo>
                <a:cubicBezTo>
                  <a:pt x="1066" y="0"/>
                  <a:pt x="1417" y="429"/>
                  <a:pt x="1737" y="539"/>
                </a:cubicBezTo>
                <a:cubicBezTo>
                  <a:pt x="2057" y="649"/>
                  <a:pt x="2377" y="657"/>
                  <a:pt x="2697" y="665"/>
                </a:cubicBezTo>
              </a:path>
            </a:pathLst>
          </a:custGeom>
          <a:noFill/>
          <a:ln w="38100">
            <a:solidFill>
              <a:srgbClr val="FFFA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4" name="Text Box 19"/>
          <p:cNvSpPr txBox="1">
            <a:spLocks noChangeArrowheads="1"/>
          </p:cNvSpPr>
          <p:nvPr/>
        </p:nvSpPr>
        <p:spPr bwMode="auto">
          <a:xfrm>
            <a:off x="5026029" y="6842860"/>
            <a:ext cx="1712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t>Origin Server</a:t>
            </a:r>
          </a:p>
        </p:txBody>
      </p:sp>
      <p:sp>
        <p:nvSpPr>
          <p:cNvPr id="30" name="Rectangle 3"/>
          <p:cNvSpPr txBox="1">
            <a:spLocks noChangeArrowheads="1"/>
          </p:cNvSpPr>
          <p:nvPr/>
        </p:nvSpPr>
        <p:spPr bwMode="auto">
          <a:xfrm>
            <a:off x="6715858" y="1463040"/>
            <a:ext cx="7619916" cy="5760720"/>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lvl1pPr marL="0" indent="0" algn="l" defTabSz="902562" rtl="0" eaLnBrk="1" fontAlgn="base" hangingPunct="1">
              <a:spcBef>
                <a:spcPct val="20000"/>
              </a:spcBef>
              <a:spcAft>
                <a:spcPct val="0"/>
              </a:spcAft>
              <a:buClr>
                <a:srgbClr val="FF9900"/>
              </a:buClr>
              <a:buNone/>
              <a:defRPr sz="3100" cap="none" baseline="0">
                <a:solidFill>
                  <a:srgbClr val="0096D6"/>
                </a:solidFill>
                <a:latin typeface="Arial"/>
                <a:ea typeface="+mn-ea"/>
                <a:cs typeface="Arial"/>
              </a:defRPr>
            </a:lvl1pPr>
            <a:lvl2pPr marL="18288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2pPr>
            <a:lvl3pPr marL="0" indent="165546" algn="l" rtl="0" eaLnBrk="1" fontAlgn="base" hangingPunct="1">
              <a:spcBef>
                <a:spcPct val="20000"/>
              </a:spcBef>
              <a:spcAft>
                <a:spcPct val="0"/>
              </a:spcAft>
              <a:buClr>
                <a:srgbClr val="FF9900"/>
              </a:buClr>
              <a:buChar char="•"/>
              <a:defRPr sz="1700">
                <a:solidFill>
                  <a:schemeClr val="tx1"/>
                </a:solidFill>
                <a:latin typeface="Arial"/>
                <a:cs typeface="Arial"/>
              </a:defRPr>
            </a:lvl3pPr>
            <a:lvl4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4pPr>
            <a:lvl5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5pPr>
            <a:lvl6pPr marL="57374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6pPr>
            <a:lvl7pPr marL="97739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7pPr>
            <a:lvl8pPr marL="139012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8pPr>
            <a:lvl9pPr marL="5551437" indent="-326555" algn="l" rtl="0" eaLnBrk="1" fontAlgn="base" hangingPunct="1">
              <a:spcBef>
                <a:spcPct val="20000"/>
              </a:spcBef>
              <a:spcAft>
                <a:spcPct val="0"/>
              </a:spcAft>
              <a:buClr>
                <a:srgbClr val="FF9900"/>
              </a:buClr>
              <a:buChar char="•"/>
              <a:defRPr sz="2300">
                <a:solidFill>
                  <a:schemeClr val="tx1"/>
                </a:solidFill>
                <a:latin typeface="+mn-lt"/>
              </a:defRPr>
            </a:lvl9pPr>
          </a:lstStyle>
          <a:p>
            <a:r>
              <a:rPr lang="en-US" dirty="0" smtClean="0"/>
              <a:t>Private peering is just the degenerate case of an IXP – i.e. an IX with one peer</a:t>
            </a:r>
          </a:p>
        </p:txBody>
      </p:sp>
      <p:sp>
        <p:nvSpPr>
          <p:cNvPr id="31" name="Freeform 30"/>
          <p:cNvSpPr/>
          <p:nvPr/>
        </p:nvSpPr>
        <p:spPr>
          <a:xfrm>
            <a:off x="1194648" y="2421658"/>
            <a:ext cx="1484415" cy="3982281"/>
          </a:xfrm>
          <a:custGeom>
            <a:avLst/>
            <a:gdLst>
              <a:gd name="connsiteX0" fmla="*/ 0 w 1484415"/>
              <a:gd name="connsiteY0" fmla="*/ 3982281 h 3982281"/>
              <a:gd name="connsiteX1" fmla="*/ 1119310 w 1484415"/>
              <a:gd name="connsiteY1" fmla="*/ 3002855 h 3982281"/>
              <a:gd name="connsiteX2" fmla="*/ 1463712 w 1484415"/>
              <a:gd name="connsiteY2" fmla="*/ 914848 h 3982281"/>
              <a:gd name="connsiteX3" fmla="*/ 613468 w 1484415"/>
              <a:gd name="connsiteY3" fmla="*/ 0 h 3982281"/>
            </a:gdLst>
            <a:ahLst/>
            <a:cxnLst>
              <a:cxn ang="0">
                <a:pos x="connsiteX0" y="connsiteY0"/>
              </a:cxn>
              <a:cxn ang="0">
                <a:pos x="connsiteX1" y="connsiteY1"/>
              </a:cxn>
              <a:cxn ang="0">
                <a:pos x="connsiteX2" y="connsiteY2"/>
              </a:cxn>
              <a:cxn ang="0">
                <a:pos x="connsiteX3" y="connsiteY3"/>
              </a:cxn>
            </a:cxnLst>
            <a:rect l="l" t="t" r="r" b="b"/>
            <a:pathLst>
              <a:path w="1484415" h="3982281">
                <a:moveTo>
                  <a:pt x="0" y="3982281"/>
                </a:moveTo>
                <a:cubicBezTo>
                  <a:pt x="437679" y="3748187"/>
                  <a:pt x="875358" y="3514094"/>
                  <a:pt x="1119310" y="3002855"/>
                </a:cubicBezTo>
                <a:cubicBezTo>
                  <a:pt x="1363262" y="2491616"/>
                  <a:pt x="1548019" y="1415324"/>
                  <a:pt x="1463712" y="914848"/>
                </a:cubicBezTo>
                <a:cubicBezTo>
                  <a:pt x="1379405" y="414372"/>
                  <a:pt x="613468" y="0"/>
                  <a:pt x="613468" y="0"/>
                </a:cubicBezTo>
              </a:path>
            </a:pathLst>
          </a:custGeom>
          <a:ln w="38100" cmpd="sng">
            <a:solidFill>
              <a:srgbClr val="FF0000"/>
            </a:solidFill>
            <a:headEnd type="non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62914960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Line 11"/>
          <p:cNvSpPr>
            <a:spLocks noChangeShapeType="1"/>
          </p:cNvSpPr>
          <p:nvPr/>
        </p:nvSpPr>
        <p:spPr bwMode="auto">
          <a:xfrm>
            <a:off x="2453871" y="5316883"/>
            <a:ext cx="3045813" cy="75339"/>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11"/>
          <p:cNvSpPr>
            <a:spLocks noChangeShapeType="1"/>
          </p:cNvSpPr>
          <p:nvPr/>
        </p:nvSpPr>
        <p:spPr bwMode="auto">
          <a:xfrm flipV="1">
            <a:off x="5076141" y="2303266"/>
            <a:ext cx="294392" cy="883692"/>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11"/>
          <p:cNvSpPr>
            <a:spLocks noChangeShapeType="1"/>
          </p:cNvSpPr>
          <p:nvPr/>
        </p:nvSpPr>
        <p:spPr bwMode="auto">
          <a:xfrm flipV="1">
            <a:off x="2432346" y="3142774"/>
            <a:ext cx="2647598" cy="2163347"/>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34"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Akamai &amp; Private Peering</a:t>
            </a:r>
            <a:endParaRPr lang="en-US" dirty="0">
              <a:ea typeface="ＭＳ Ｐゴシック" charset="0"/>
              <a:cs typeface="ＭＳ Ｐゴシック" charset="0"/>
            </a:endParaRPr>
          </a:p>
        </p:txBody>
      </p:sp>
      <p:sp>
        <p:nvSpPr>
          <p:cNvPr id="50" name="Line 11"/>
          <p:cNvSpPr>
            <a:spLocks noChangeShapeType="1"/>
          </p:cNvSpPr>
          <p:nvPr/>
        </p:nvSpPr>
        <p:spPr bwMode="auto">
          <a:xfrm flipV="1">
            <a:off x="2387506" y="3128629"/>
            <a:ext cx="287278" cy="2192040"/>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7"/>
          <p:cNvSpPr>
            <a:spLocks noChangeShapeType="1"/>
          </p:cNvSpPr>
          <p:nvPr/>
        </p:nvSpPr>
        <p:spPr bwMode="auto">
          <a:xfrm flipV="1">
            <a:off x="1455736" y="5305551"/>
            <a:ext cx="1015400" cy="750674"/>
          </a:xfrm>
          <a:prstGeom prst="line">
            <a:avLst/>
          </a:prstGeom>
          <a:noFill/>
          <a:ln w="571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11"/>
          <p:cNvSpPr>
            <a:spLocks noChangeShapeType="1"/>
          </p:cNvSpPr>
          <p:nvPr/>
        </p:nvSpPr>
        <p:spPr bwMode="auto">
          <a:xfrm flipH="1" flipV="1">
            <a:off x="1914521" y="2504988"/>
            <a:ext cx="845939" cy="820168"/>
          </a:xfrm>
          <a:prstGeom prst="line">
            <a:avLst/>
          </a:prstGeom>
          <a:noFill/>
          <a:ln w="57150">
            <a:solidFill>
              <a:srgbClr val="FF99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70"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22" y="1655675"/>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71"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2660" y="3016163"/>
            <a:ext cx="8334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7" name="Text Box 14"/>
          <p:cNvSpPr txBox="1">
            <a:spLocks noChangeArrowheads="1"/>
          </p:cNvSpPr>
          <p:nvPr/>
        </p:nvSpPr>
        <p:spPr bwMode="auto">
          <a:xfrm>
            <a:off x="906535" y="2123988"/>
            <a:ext cx="17381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solidFill>
                  <a:srgbClr val="000000"/>
                </a:solidFill>
              </a:rPr>
              <a:t>Peer </a:t>
            </a:r>
            <a:r>
              <a:rPr lang="en-US" sz="1800" dirty="0" smtClean="0">
                <a:solidFill>
                  <a:srgbClr val="000000"/>
                </a:solidFill>
              </a:rPr>
              <a:t>Network</a:t>
            </a:r>
            <a:endParaRPr lang="en-US" sz="1800" dirty="0">
              <a:solidFill>
                <a:srgbClr val="000000"/>
              </a:solidFill>
            </a:endParaRPr>
          </a:p>
        </p:txBody>
      </p:sp>
      <p:pic>
        <p:nvPicPr>
          <p:cNvPr id="78" name="Picture 1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197" y="5156113"/>
            <a:ext cx="8334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 name="Group 1"/>
          <p:cNvGrpSpPr/>
          <p:nvPr/>
        </p:nvGrpSpPr>
        <p:grpSpPr>
          <a:xfrm>
            <a:off x="174747" y="5838824"/>
            <a:ext cx="1882775" cy="1265237"/>
            <a:chOff x="279327" y="6406658"/>
            <a:chExt cx="1882775" cy="1265237"/>
          </a:xfrm>
        </p:grpSpPr>
        <p:pic>
          <p:nvPicPr>
            <p:cNvPr id="38" name="Picture 10" descr="cloud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327" y="6406658"/>
              <a:ext cx="1882775" cy="1265237"/>
            </a:xfrm>
            <a:prstGeom prst="rect">
              <a:avLst/>
            </a:prstGeom>
            <a:noFill/>
            <a:extLst>
              <a:ext uri="{909E8E84-426E-40dd-AFC4-6F175D3DCCD1}">
                <a14:hiddenFill xmlns:a14="http://schemas.microsoft.com/office/drawing/2010/main">
                  <a:solidFill>
                    <a:srgbClr val="FFFFFF"/>
                  </a:solidFill>
                </a14:hiddenFill>
              </a:ext>
            </a:extLst>
          </p:spPr>
        </p:pic>
        <p:sp>
          <p:nvSpPr>
            <p:cNvPr id="39" name="Oval 11"/>
            <p:cNvSpPr>
              <a:spLocks noChangeArrowheads="1"/>
            </p:cNvSpPr>
            <p:nvPr/>
          </p:nvSpPr>
          <p:spPr bwMode="auto">
            <a:xfrm>
              <a:off x="680964" y="6468570"/>
              <a:ext cx="1150938" cy="1093788"/>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 name="Oval 12"/>
            <p:cNvSpPr>
              <a:spLocks noChangeArrowheads="1"/>
            </p:cNvSpPr>
            <p:nvPr/>
          </p:nvSpPr>
          <p:spPr bwMode="auto">
            <a:xfrm>
              <a:off x="827014" y="6692408"/>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1" name="Picture 13"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0064" y="6527308"/>
              <a:ext cx="4826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4"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114" y="6803533"/>
              <a:ext cx="4841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5"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0064" y="7089283"/>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6" descr="Akamai_Serve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3602" y="6816233"/>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7"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801614" y="6898783"/>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8"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181027" y="7182945"/>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9"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549327" y="6932120"/>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0" descr="Picture2"/>
            <p:cNvPicPr>
              <a:picLocks noChangeAspect="1" noChangeArrowheads="1"/>
            </p:cNvPicPr>
            <p:nvPr/>
          </p:nvPicPr>
          <p:blipFill>
            <a:blip r:embed="rId7">
              <a:extLst>
                <a:ext uri="{28A0092B-C50C-407E-A947-70E740481C1C}">
                  <a14:useLocalDpi xmlns:a14="http://schemas.microsoft.com/office/drawing/2010/main" val="0"/>
                </a:ext>
              </a:extLst>
            </a:blip>
            <a:srcRect t="18425" r="18503"/>
            <a:stretch>
              <a:fillRect/>
            </a:stretch>
          </p:blipFill>
          <p:spPr bwMode="auto">
            <a:xfrm>
              <a:off x="1184202" y="6611445"/>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 name="Text Box 53"/>
          <p:cNvSpPr txBox="1">
            <a:spLocks noChangeArrowheads="1"/>
          </p:cNvSpPr>
          <p:nvPr/>
        </p:nvSpPr>
        <p:spPr bwMode="auto">
          <a:xfrm>
            <a:off x="911229" y="4856055"/>
            <a:ext cx="1087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a:solidFill>
                  <a:srgbClr val="FFFFFF"/>
                </a:solidFill>
              </a:rPr>
              <a:t>Content</a:t>
            </a:r>
          </a:p>
        </p:txBody>
      </p:sp>
      <p:sp>
        <p:nvSpPr>
          <p:cNvPr id="30" name="Rectangle 3"/>
          <p:cNvSpPr txBox="1">
            <a:spLocks noChangeArrowheads="1"/>
          </p:cNvSpPr>
          <p:nvPr/>
        </p:nvSpPr>
        <p:spPr bwMode="auto">
          <a:xfrm>
            <a:off x="6715858" y="1463040"/>
            <a:ext cx="7619916" cy="5760720"/>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lvl1pPr marL="0" indent="0" algn="l" defTabSz="902562" rtl="0" eaLnBrk="1" fontAlgn="base" hangingPunct="1">
              <a:spcBef>
                <a:spcPct val="20000"/>
              </a:spcBef>
              <a:spcAft>
                <a:spcPct val="0"/>
              </a:spcAft>
              <a:buClr>
                <a:srgbClr val="FF9900"/>
              </a:buClr>
              <a:buNone/>
              <a:defRPr sz="3100" cap="none" baseline="0">
                <a:solidFill>
                  <a:srgbClr val="0096D6"/>
                </a:solidFill>
                <a:latin typeface="Arial"/>
                <a:ea typeface="+mn-ea"/>
                <a:cs typeface="Arial"/>
              </a:defRPr>
            </a:lvl1pPr>
            <a:lvl2pPr marL="18288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2pPr>
            <a:lvl3pPr marL="0" indent="165546" algn="l" rtl="0" eaLnBrk="1" fontAlgn="base" hangingPunct="1">
              <a:spcBef>
                <a:spcPct val="20000"/>
              </a:spcBef>
              <a:spcAft>
                <a:spcPct val="0"/>
              </a:spcAft>
              <a:buClr>
                <a:srgbClr val="FF9900"/>
              </a:buClr>
              <a:buChar char="•"/>
              <a:defRPr sz="1700">
                <a:solidFill>
                  <a:schemeClr val="tx1"/>
                </a:solidFill>
                <a:latin typeface="Arial"/>
                <a:cs typeface="Arial"/>
              </a:defRPr>
            </a:lvl3pPr>
            <a:lvl4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4pPr>
            <a:lvl5pPr marL="0" indent="165546" algn="l" rtl="0" eaLnBrk="1" fontAlgn="base" hangingPunct="1">
              <a:spcBef>
                <a:spcPct val="20000"/>
              </a:spcBef>
              <a:spcAft>
                <a:spcPct val="0"/>
              </a:spcAft>
              <a:buClr>
                <a:srgbClr val="FF9900"/>
              </a:buClr>
              <a:buChar char="•"/>
              <a:tabLst>
                <a:tab pos="487566" algn="l"/>
                <a:tab pos="1147478" algn="l"/>
              </a:tabLst>
              <a:defRPr sz="1700">
                <a:solidFill>
                  <a:schemeClr val="tx1"/>
                </a:solidFill>
                <a:latin typeface="Arial"/>
                <a:cs typeface="Arial"/>
              </a:defRPr>
            </a:lvl5pPr>
            <a:lvl6pPr marL="57374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6pPr>
            <a:lvl7pPr marL="97739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7pPr>
            <a:lvl8pPr marL="139012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8pPr>
            <a:lvl9pPr marL="5551437" indent="-326555" algn="l" rtl="0" eaLnBrk="1" fontAlgn="base" hangingPunct="1">
              <a:spcBef>
                <a:spcPct val="20000"/>
              </a:spcBef>
              <a:spcAft>
                <a:spcPct val="0"/>
              </a:spcAft>
              <a:buClr>
                <a:srgbClr val="FF9900"/>
              </a:buClr>
              <a:buChar char="•"/>
              <a:defRPr sz="2300">
                <a:solidFill>
                  <a:schemeClr val="tx1"/>
                </a:solidFill>
                <a:latin typeface="+mn-lt"/>
              </a:defRPr>
            </a:lvl9pPr>
          </a:lstStyle>
          <a:p>
            <a:r>
              <a:rPr lang="en-US" dirty="0" smtClean="0"/>
              <a:t>Private peering is just the degenerate case of an IXP – i.e. an IX with one peer</a:t>
            </a:r>
          </a:p>
          <a:p>
            <a:endParaRPr lang="en-US" dirty="0"/>
          </a:p>
          <a:p>
            <a:r>
              <a:rPr lang="en-US" dirty="0" smtClean="0"/>
              <a:t>Of course, Akamai usually sets up more than one peer per node to get economies of scale</a:t>
            </a:r>
          </a:p>
        </p:txBody>
      </p:sp>
      <p:grpSp>
        <p:nvGrpSpPr>
          <p:cNvPr id="31" name="Group 30"/>
          <p:cNvGrpSpPr/>
          <p:nvPr/>
        </p:nvGrpSpPr>
        <p:grpSpPr>
          <a:xfrm>
            <a:off x="4311072" y="1655655"/>
            <a:ext cx="2147888" cy="1314450"/>
            <a:chOff x="563102" y="1595903"/>
            <a:chExt cx="2147888" cy="1314450"/>
          </a:xfrm>
        </p:grpSpPr>
        <p:pic>
          <p:nvPicPr>
            <p:cNvPr id="32"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102" y="1595903"/>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3" name="Text Box 14"/>
            <p:cNvSpPr txBox="1">
              <a:spLocks noChangeArrowheads="1"/>
            </p:cNvSpPr>
            <p:nvPr/>
          </p:nvSpPr>
          <p:spPr bwMode="auto">
            <a:xfrm>
              <a:off x="791702" y="2064216"/>
              <a:ext cx="172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solidFill>
                    <a:srgbClr val="000000"/>
                  </a:solidFill>
                </a:rPr>
                <a:t>Peer Network</a:t>
              </a:r>
            </a:p>
          </p:txBody>
        </p:sp>
      </p:grpSp>
      <p:pic>
        <p:nvPicPr>
          <p:cNvPr id="34"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481" y="3016163"/>
            <a:ext cx="8334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52" name="Group 51"/>
          <p:cNvGrpSpPr/>
          <p:nvPr/>
        </p:nvGrpSpPr>
        <p:grpSpPr>
          <a:xfrm>
            <a:off x="4312790" y="4735569"/>
            <a:ext cx="2147888" cy="1314450"/>
            <a:chOff x="563102" y="1595903"/>
            <a:chExt cx="2147888" cy="1314450"/>
          </a:xfrm>
        </p:grpSpPr>
        <p:pic>
          <p:nvPicPr>
            <p:cNvPr id="54"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102" y="1595903"/>
              <a:ext cx="21478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5" name="Text Box 14"/>
            <p:cNvSpPr txBox="1">
              <a:spLocks noChangeArrowheads="1"/>
            </p:cNvSpPr>
            <p:nvPr/>
          </p:nvSpPr>
          <p:spPr bwMode="auto">
            <a:xfrm>
              <a:off x="791702" y="2064216"/>
              <a:ext cx="172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600">
                  <a:solidFill>
                    <a:schemeClr val="bg1"/>
                  </a:solidFill>
                  <a:latin typeface="Verdana" charset="0"/>
                  <a:ea typeface="ＭＳ Ｐゴシック" charset="0"/>
                  <a:cs typeface="ＭＳ Ｐゴシック" charset="0"/>
                </a:defRPr>
              </a:lvl1pPr>
              <a:lvl2pPr marL="37931725" indent="-37474525" eaLnBrk="0" hangingPunct="0">
                <a:defRPr sz="2600">
                  <a:solidFill>
                    <a:schemeClr val="bg1"/>
                  </a:solidFill>
                  <a:latin typeface="Verdana" charset="0"/>
                  <a:ea typeface="ＭＳ Ｐゴシック" charset="0"/>
                </a:defRPr>
              </a:lvl2pPr>
              <a:lvl3pPr eaLnBrk="0" hangingPunct="0">
                <a:defRPr sz="2600">
                  <a:solidFill>
                    <a:schemeClr val="bg1"/>
                  </a:solidFill>
                  <a:latin typeface="Verdana" charset="0"/>
                  <a:ea typeface="ＭＳ Ｐゴシック" charset="0"/>
                </a:defRPr>
              </a:lvl3pPr>
              <a:lvl4pPr eaLnBrk="0" hangingPunct="0">
                <a:defRPr sz="2600">
                  <a:solidFill>
                    <a:schemeClr val="bg1"/>
                  </a:solidFill>
                  <a:latin typeface="Verdana" charset="0"/>
                  <a:ea typeface="ＭＳ Ｐゴシック" charset="0"/>
                </a:defRPr>
              </a:lvl4pPr>
              <a:lvl5pPr eaLnBrk="0" hangingPunct="0">
                <a:defRPr sz="2600">
                  <a:solidFill>
                    <a:schemeClr val="bg1"/>
                  </a:solidFill>
                  <a:latin typeface="Verdana" charset="0"/>
                  <a:ea typeface="ＭＳ Ｐゴシック" charset="0"/>
                </a:defRPr>
              </a:lvl5pPr>
              <a:lvl6pPr marL="457200" eaLnBrk="0" fontAlgn="base" hangingPunct="0">
                <a:spcBef>
                  <a:spcPct val="0"/>
                </a:spcBef>
                <a:spcAft>
                  <a:spcPct val="0"/>
                </a:spcAft>
                <a:defRPr sz="2600">
                  <a:solidFill>
                    <a:schemeClr val="bg1"/>
                  </a:solidFill>
                  <a:latin typeface="Verdana" charset="0"/>
                  <a:ea typeface="ＭＳ Ｐゴシック" charset="0"/>
                </a:defRPr>
              </a:lvl6pPr>
              <a:lvl7pPr marL="914400" eaLnBrk="0" fontAlgn="base" hangingPunct="0">
                <a:spcBef>
                  <a:spcPct val="0"/>
                </a:spcBef>
                <a:spcAft>
                  <a:spcPct val="0"/>
                </a:spcAft>
                <a:defRPr sz="2600">
                  <a:solidFill>
                    <a:schemeClr val="bg1"/>
                  </a:solidFill>
                  <a:latin typeface="Verdana" charset="0"/>
                  <a:ea typeface="ＭＳ Ｐゴシック" charset="0"/>
                </a:defRPr>
              </a:lvl7pPr>
              <a:lvl8pPr marL="1371600" eaLnBrk="0" fontAlgn="base" hangingPunct="0">
                <a:spcBef>
                  <a:spcPct val="0"/>
                </a:spcBef>
                <a:spcAft>
                  <a:spcPct val="0"/>
                </a:spcAft>
                <a:defRPr sz="2600">
                  <a:solidFill>
                    <a:schemeClr val="bg1"/>
                  </a:solidFill>
                  <a:latin typeface="Verdana" charset="0"/>
                  <a:ea typeface="ＭＳ Ｐゴシック" charset="0"/>
                </a:defRPr>
              </a:lvl8pPr>
              <a:lvl9pPr marL="1828800" eaLnBrk="0" fontAlgn="base" hangingPunct="0">
                <a:spcBef>
                  <a:spcPct val="0"/>
                </a:spcBef>
                <a:spcAft>
                  <a:spcPct val="0"/>
                </a:spcAft>
                <a:defRPr sz="2600">
                  <a:solidFill>
                    <a:schemeClr val="bg1"/>
                  </a:solidFill>
                  <a:latin typeface="Verdana" charset="0"/>
                  <a:ea typeface="ＭＳ Ｐゴシック" charset="0"/>
                </a:defRPr>
              </a:lvl9pPr>
            </a:lstStyle>
            <a:p>
              <a:pPr algn="ctr" eaLnBrk="1" hangingPunct="1">
                <a:spcBef>
                  <a:spcPct val="20000"/>
                </a:spcBef>
                <a:buClr>
                  <a:srgbClr val="FF9900"/>
                </a:buClr>
              </a:pPr>
              <a:r>
                <a:rPr lang="en-US" sz="1800" dirty="0">
                  <a:solidFill>
                    <a:srgbClr val="000000"/>
                  </a:solidFill>
                </a:rPr>
                <a:t>Peer Network</a:t>
              </a:r>
            </a:p>
          </p:txBody>
        </p:sp>
      </p:grpSp>
      <p:pic>
        <p:nvPicPr>
          <p:cNvPr id="57"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9682" y="5147222"/>
            <a:ext cx="8334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4273841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Akamai’s traffic control</a:t>
            </a:r>
            <a:endParaRPr lang="en-US" dirty="0">
              <a:ea typeface="ＭＳ Ｐゴシック" charset="0"/>
              <a:cs typeface="ＭＳ Ｐゴシック" charset="0"/>
            </a:endParaRPr>
          </a:p>
        </p:txBody>
      </p:sp>
      <p:sp>
        <p:nvSpPr>
          <p:cNvPr id="46083" name="Rectangle 3"/>
          <p:cNvSpPr>
            <a:spLocks noGrp="1" noChangeArrowheads="1"/>
          </p:cNvSpPr>
          <p:nvPr>
            <p:ph type="body" idx="1"/>
          </p:nvPr>
        </p:nvSpPr>
        <p:spPr>
          <a:xfrm>
            <a:off x="1097280" y="1463040"/>
            <a:ext cx="12435840" cy="5760720"/>
          </a:xfrm>
        </p:spPr>
        <p:txBody>
          <a:bodyPr/>
          <a:lstStyle/>
          <a:p>
            <a:pPr>
              <a:lnSpc>
                <a:spcPct val="90000"/>
              </a:lnSpc>
            </a:pPr>
            <a:r>
              <a:rPr lang="en-US" dirty="0" smtClean="0">
                <a:ea typeface="ＭＳ Ｐゴシック" charset="0"/>
                <a:cs typeface="ＭＳ Ｐゴシック" charset="0"/>
              </a:rPr>
              <a:t>Akamai also has (IMHO) amazing control over our traffic</a:t>
            </a:r>
          </a:p>
          <a:p>
            <a:pPr lvl="1">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This is an actual graph of an Akamai IX port over a week</a:t>
            </a:r>
          </a:p>
          <a:p>
            <a:pPr lvl="1">
              <a:lnSpc>
                <a:spcPct val="90000"/>
              </a:lnSpc>
            </a:pPr>
            <a:r>
              <a:rPr lang="en-US" dirty="0" smtClean="0">
                <a:ea typeface="ＭＳ Ｐゴシック" charset="0"/>
                <a:cs typeface="ＭＳ Ｐゴシック" charset="0"/>
              </a:rPr>
              <a:t>Time for an upgrade maybe?</a:t>
            </a:r>
            <a:endParaRPr lang="en-US" dirty="0">
              <a:ea typeface="ＭＳ Ｐゴシック" charset="0"/>
            </a:endParaRPr>
          </a:p>
          <a:p>
            <a:pPr>
              <a:lnSpc>
                <a:spcPct val="90000"/>
              </a:lnSpc>
            </a:pPr>
            <a:endParaRPr lang="en-US" dirty="0" smtClean="0">
              <a:ea typeface="ＭＳ Ｐゴシック" charset="0"/>
              <a:cs typeface="ＭＳ Ｐゴシック" charset="0"/>
            </a:endParaRPr>
          </a:p>
        </p:txBody>
      </p:sp>
      <p:pic>
        <p:nvPicPr>
          <p:cNvPr id="2" name="Picture 1"/>
          <p:cNvPicPr>
            <a:picLocks noChangeAspect="1"/>
          </p:cNvPicPr>
          <p:nvPr/>
        </p:nvPicPr>
        <p:blipFill>
          <a:blip r:embed="rId3"/>
          <a:stretch>
            <a:fillRect/>
          </a:stretch>
        </p:blipFill>
        <p:spPr>
          <a:xfrm>
            <a:off x="381168" y="3649491"/>
            <a:ext cx="13868064" cy="4160419"/>
          </a:xfrm>
          <a:prstGeom prst="rect">
            <a:avLst/>
          </a:prstGeom>
        </p:spPr>
      </p:pic>
    </p:spTree>
    <p:extLst>
      <p:ext uri="{BB962C8B-B14F-4D97-AF65-F5344CB8AC3E}">
        <p14:creationId xmlns:p14="http://schemas.microsoft.com/office/powerpoint/2010/main" val="3274124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Mapping</a:t>
            </a:r>
            <a:endParaRPr lang="en-US" dirty="0">
              <a:ea typeface="ＭＳ Ｐゴシック" charset="0"/>
              <a:cs typeface="ＭＳ Ｐゴシック" charset="0"/>
            </a:endParaRPr>
          </a:p>
        </p:txBody>
      </p:sp>
      <p:sp>
        <p:nvSpPr>
          <p:cNvPr id="27651" name="Rectangle 3"/>
          <p:cNvSpPr>
            <a:spLocks noGrp="1" noChangeArrowheads="1"/>
          </p:cNvSpPr>
          <p:nvPr>
            <p:ph type="body" idx="1"/>
          </p:nvPr>
        </p:nvSpPr>
        <p:spPr>
          <a:xfrm>
            <a:off x="1097279" y="1463040"/>
            <a:ext cx="12784996" cy="5760720"/>
          </a:xfrm>
          <a:noFill/>
        </p:spPr>
        <p:txBody>
          <a:bodyPr/>
          <a:lstStyle/>
          <a:p>
            <a:pPr>
              <a:lnSpc>
                <a:spcPct val="90000"/>
              </a:lnSpc>
            </a:pPr>
            <a:r>
              <a:rPr lang="en-US" dirty="0" smtClean="0">
                <a:ea typeface="ＭＳ Ｐゴシック" charset="0"/>
                <a:cs typeface="ＭＳ Ｐゴシック" charset="0"/>
              </a:rPr>
              <a:t>Most people think of Akamai as a caching company</a:t>
            </a:r>
          </a:p>
          <a:p>
            <a:pPr>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Caching objects is something Akamai does, but the Akamai’s core business is Mapping the Internet</a:t>
            </a:r>
          </a:p>
          <a:p>
            <a:pPr>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Akamai makes these decisions in near-real time, adjusting to performance changes in 10-30 seconds</a:t>
            </a:r>
          </a:p>
          <a:p>
            <a:pPr>
              <a:lnSpc>
                <a:spcPct val="90000"/>
              </a:lnSpc>
            </a:pPr>
            <a:endParaRPr lang="en-US" dirty="0">
              <a:ea typeface="ＭＳ Ｐゴシック" charset="0"/>
              <a:cs typeface="ＭＳ Ｐゴシック" charset="0"/>
            </a:endParaRPr>
          </a:p>
          <a:p>
            <a:pPr>
              <a:lnSpc>
                <a:spcPct val="90000"/>
              </a:lnSpc>
            </a:pPr>
            <a:r>
              <a:rPr lang="en-US" dirty="0">
                <a:ea typeface="ＭＳ Ｐゴシック" charset="0"/>
                <a:cs typeface="ＭＳ Ｐゴシック" charset="0"/>
              </a:rPr>
              <a:t>Deciding which end users should go to which web (streaming, whatever) servers is </a:t>
            </a:r>
            <a:r>
              <a:rPr lang="en-US" dirty="0" smtClean="0">
                <a:ea typeface="ＭＳ Ｐゴシック" charset="0"/>
                <a:cs typeface="ＭＳ Ｐゴシック" charset="0"/>
              </a:rPr>
              <a:t>hard</a:t>
            </a:r>
            <a:endParaRPr lang="en-US" dirty="0">
              <a:ea typeface="ＭＳ Ｐゴシック" charset="0"/>
              <a:cs typeface="ＭＳ Ｐゴシック" charset="0"/>
            </a:endParaRPr>
          </a:p>
        </p:txBody>
      </p:sp>
    </p:spTree>
    <p:extLst>
      <p:ext uri="{BB962C8B-B14F-4D97-AF65-F5344CB8AC3E}">
        <p14:creationId xmlns:p14="http://schemas.microsoft.com/office/powerpoint/2010/main" val="151723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Mapping &amp; DNS</a:t>
            </a:r>
            <a:endParaRPr lang="en-US" dirty="0">
              <a:ea typeface="ＭＳ Ｐゴシック" charset="0"/>
              <a:cs typeface="ＭＳ Ｐゴシック" charset="0"/>
            </a:endParaRPr>
          </a:p>
        </p:txBody>
      </p:sp>
      <p:sp>
        <p:nvSpPr>
          <p:cNvPr id="27651" name="Rectangle 3"/>
          <p:cNvSpPr>
            <a:spLocks noGrp="1" noChangeArrowheads="1"/>
          </p:cNvSpPr>
          <p:nvPr>
            <p:ph type="body" idx="1"/>
          </p:nvPr>
        </p:nvSpPr>
        <p:spPr>
          <a:xfrm>
            <a:off x="1097280" y="1463040"/>
            <a:ext cx="12435840" cy="5760720"/>
          </a:xfrm>
          <a:noFill/>
        </p:spPr>
        <p:txBody>
          <a:bodyPr/>
          <a:lstStyle/>
          <a:p>
            <a:pPr>
              <a:lnSpc>
                <a:spcPct val="90000"/>
              </a:lnSpc>
            </a:pPr>
            <a:r>
              <a:rPr lang="en-US" dirty="0" smtClean="0">
                <a:ea typeface="ＭＳ Ｐゴシック" charset="0"/>
                <a:cs typeface="ＭＳ Ｐゴシック" charset="0"/>
              </a:rPr>
              <a:t>Akamai maps end users through DNS</a:t>
            </a:r>
          </a:p>
          <a:p>
            <a:pPr>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Specifically, querying the same hostname from different locations will return different A records</a:t>
            </a:r>
            <a:endParaRPr lang="en-US" dirty="0">
              <a:ea typeface="ＭＳ Ｐゴシック" charset="0"/>
              <a:cs typeface="ＭＳ Ｐゴシック" charset="0"/>
            </a:endParaRPr>
          </a:p>
          <a:p>
            <a:pPr>
              <a:lnSpc>
                <a:spcPct val="90000"/>
              </a:lnSpc>
            </a:pPr>
            <a:endParaRPr lang="en-US" dirty="0" smtClean="0">
              <a:ea typeface="ＭＳ Ｐゴシック" charset="0"/>
              <a:cs typeface="ＭＳ Ｐゴシック" charset="0"/>
            </a:endParaRPr>
          </a:p>
          <a:p>
            <a:pPr>
              <a:lnSpc>
                <a:spcPct val="90000"/>
              </a:lnSpc>
            </a:pPr>
            <a:r>
              <a:rPr lang="en-US" dirty="0" smtClean="0">
                <a:ea typeface="ＭＳ Ｐゴシック" charset="0"/>
                <a:cs typeface="ＭＳ Ｐゴシック" charset="0"/>
              </a:rPr>
              <a:t>Traffic is still routed to the end user directly</a:t>
            </a:r>
          </a:p>
          <a:p>
            <a:pPr lvl="1">
              <a:lnSpc>
                <a:spcPct val="90000"/>
              </a:lnSpc>
            </a:pPr>
            <a:r>
              <a:rPr lang="en-US" dirty="0" smtClean="0">
                <a:ea typeface="ＭＳ Ｐゴシック" charset="0"/>
                <a:cs typeface="ＭＳ Ｐゴシック" charset="0"/>
              </a:rPr>
              <a:t>No transparent caching</a:t>
            </a:r>
          </a:p>
          <a:p>
            <a:pPr lvl="1">
              <a:lnSpc>
                <a:spcPct val="90000"/>
              </a:lnSpc>
            </a:pPr>
            <a:r>
              <a:rPr lang="en-US" dirty="0" smtClean="0">
                <a:ea typeface="ＭＳ Ｐゴシック" charset="0"/>
                <a:cs typeface="ＭＳ Ｐゴシック" charset="0"/>
              </a:rPr>
              <a:t>No WCCP</a:t>
            </a:r>
          </a:p>
          <a:p>
            <a:pPr lvl="1">
              <a:lnSpc>
                <a:spcPct val="90000"/>
              </a:lnSpc>
            </a:pPr>
            <a:r>
              <a:rPr lang="en-US" dirty="0" smtClean="0">
                <a:ea typeface="ＭＳ Ｐゴシック" charset="0"/>
                <a:cs typeface="ＭＳ Ｐゴシック" charset="0"/>
              </a:rPr>
              <a:t>No HTTP redirects</a:t>
            </a:r>
          </a:p>
          <a:p>
            <a:pPr lvl="1">
              <a:lnSpc>
                <a:spcPct val="90000"/>
              </a:lnSpc>
            </a:pPr>
            <a:r>
              <a:rPr lang="en-US" dirty="0" smtClean="0">
                <a:ea typeface="ＭＳ Ｐゴシック" charset="0"/>
                <a:cs typeface="ＭＳ Ｐゴシック" charset="0"/>
              </a:rPr>
              <a:t>Etc.</a:t>
            </a:r>
          </a:p>
        </p:txBody>
      </p:sp>
    </p:spTree>
    <p:extLst>
      <p:ext uri="{BB962C8B-B14F-4D97-AF65-F5344CB8AC3E}">
        <p14:creationId xmlns:p14="http://schemas.microsoft.com/office/powerpoint/2010/main" val="372176788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Mapping Decision Steps</a:t>
            </a:r>
            <a:endParaRPr lang="en-US" dirty="0">
              <a:ea typeface="ＭＳ Ｐゴシック" charset="0"/>
              <a:cs typeface="ＭＳ Ｐゴシック" charset="0"/>
            </a:endParaRPr>
          </a:p>
        </p:txBody>
      </p:sp>
      <p:sp>
        <p:nvSpPr>
          <p:cNvPr id="27651" name="Rectangle 3"/>
          <p:cNvSpPr>
            <a:spLocks noGrp="1" noChangeArrowheads="1"/>
          </p:cNvSpPr>
          <p:nvPr>
            <p:ph type="body" idx="1"/>
          </p:nvPr>
        </p:nvSpPr>
        <p:spPr>
          <a:xfrm>
            <a:off x="1097280" y="1463040"/>
            <a:ext cx="12435840" cy="5760720"/>
          </a:xfrm>
          <a:noFill/>
        </p:spPr>
        <p:txBody>
          <a:bodyPr/>
          <a:lstStyle/>
          <a:p>
            <a:pPr>
              <a:lnSpc>
                <a:spcPct val="90000"/>
              </a:lnSpc>
            </a:pPr>
            <a:r>
              <a:rPr lang="en-US" dirty="0" smtClean="0">
                <a:ea typeface="ＭＳ Ｐゴシック" charset="0"/>
                <a:cs typeface="ＭＳ Ｐゴシック" charset="0"/>
              </a:rPr>
              <a:t>Akamai’s Mapping has a few steps:</a:t>
            </a:r>
          </a:p>
          <a:p>
            <a:pPr lvl="1">
              <a:lnSpc>
                <a:spcPct val="90000"/>
              </a:lnSpc>
            </a:pPr>
            <a:endParaRPr lang="en-US" dirty="0" smtClean="0">
              <a:ea typeface="ＭＳ Ｐゴシック" charset="0"/>
              <a:cs typeface="ＭＳ Ｐゴシック" charset="0"/>
            </a:endParaRPr>
          </a:p>
          <a:p>
            <a:pPr marL="514350" lvl="1" indent="-514350">
              <a:lnSpc>
                <a:spcPct val="90000"/>
              </a:lnSpc>
              <a:buFont typeface="+mj-lt"/>
              <a:buAutoNum type="arabicPeriod"/>
            </a:pPr>
            <a:r>
              <a:rPr lang="en-US" dirty="0" smtClean="0">
                <a:ea typeface="ＭＳ Ｐゴシック" charset="0"/>
                <a:cs typeface="ＭＳ Ｐゴシック" charset="0"/>
              </a:rPr>
              <a:t>User types </a:t>
            </a:r>
            <a:r>
              <a:rPr lang="en-US" dirty="0" smtClean="0">
                <a:ea typeface="ＭＳ Ｐゴシック" charset="0"/>
                <a:cs typeface="ＭＳ Ｐゴシック" charset="0"/>
                <a:hlinkClick r:id="rId3"/>
              </a:rPr>
              <a:t>www.customer.com</a:t>
            </a:r>
            <a:r>
              <a:rPr lang="en-US" dirty="0" smtClean="0">
                <a:ea typeface="ＭＳ Ｐゴシック" charset="0"/>
                <a:cs typeface="ＭＳ Ｐゴシック" charset="0"/>
              </a:rPr>
              <a:t> into browser</a:t>
            </a:r>
          </a:p>
          <a:p>
            <a:pPr marL="514350" lvl="1" indent="-514350">
              <a:lnSpc>
                <a:spcPct val="90000"/>
              </a:lnSpc>
              <a:buFont typeface="+mj-lt"/>
              <a:buAutoNum type="arabicPeriod"/>
            </a:pPr>
            <a:r>
              <a:rPr lang="en-US" dirty="0" smtClean="0">
                <a:ea typeface="ＭＳ Ｐゴシック" charset="0"/>
                <a:cs typeface="ＭＳ Ｐゴシック" charset="0"/>
              </a:rPr>
              <a:t>User’s machine goes to ISP’s recursive name server</a:t>
            </a:r>
          </a:p>
          <a:p>
            <a:pPr marL="514350" lvl="1" indent="-514350">
              <a:lnSpc>
                <a:spcPct val="90000"/>
              </a:lnSpc>
              <a:buFont typeface="+mj-lt"/>
              <a:buAutoNum type="arabicPeriod"/>
            </a:pPr>
            <a:r>
              <a:rPr lang="en-US" dirty="0" smtClean="0">
                <a:ea typeface="ＭＳ Ｐゴシック" charset="0"/>
                <a:cs typeface="ＭＳ Ｐゴシック" charset="0"/>
              </a:rPr>
              <a:t>ISP’s RNS goes to [roots, GTLDs] customer’s NS and asks for A record</a:t>
            </a:r>
          </a:p>
          <a:p>
            <a:pPr marL="514350" lvl="1" indent="-514350">
              <a:lnSpc>
                <a:spcPct val="90000"/>
              </a:lnSpc>
              <a:buFont typeface="+mj-lt"/>
              <a:buAutoNum type="arabicPeriod"/>
            </a:pPr>
            <a:r>
              <a:rPr lang="en-US" dirty="0" smtClean="0">
                <a:ea typeface="ＭＳ Ｐゴシック" charset="0"/>
                <a:cs typeface="ＭＳ Ｐゴシック" charset="0"/>
              </a:rPr>
              <a:t>Akamai responds with CNAM to a1.g.akamai.net</a:t>
            </a:r>
          </a:p>
          <a:p>
            <a:pPr marL="514350" lvl="1" indent="-514350">
              <a:lnSpc>
                <a:spcPct val="90000"/>
              </a:lnSpc>
              <a:buFont typeface="+mj-lt"/>
              <a:buAutoNum type="arabicPeriod"/>
            </a:pPr>
            <a:r>
              <a:rPr lang="en-US" dirty="0" smtClean="0">
                <a:ea typeface="ＭＳ Ｐゴシック" charset="0"/>
                <a:cs typeface="ＭＳ Ｐゴシック" charset="0"/>
              </a:rPr>
              <a:t>ISP’s RNS goes to [roots, GTLDs] Akamai’s NS and asks for a1.g.akamai.net</a:t>
            </a:r>
          </a:p>
          <a:p>
            <a:pPr marL="514350" lvl="1" indent="-514350">
              <a:lnSpc>
                <a:spcPct val="90000"/>
              </a:lnSpc>
              <a:buFont typeface="+mj-lt"/>
              <a:buAutoNum type="arabicPeriod"/>
            </a:pPr>
            <a:r>
              <a:rPr lang="en-US" dirty="0" smtClean="0">
                <a:ea typeface="ＭＳ Ｐゴシック" charset="0"/>
                <a:cs typeface="ＭＳ Ｐゴシック" charset="0"/>
              </a:rPr>
              <a:t>Akamai responds with a delegation for </a:t>
            </a:r>
            <a:r>
              <a:rPr lang="en-US" dirty="0" err="1" smtClean="0">
                <a:ea typeface="ＭＳ Ｐゴシック" charset="0"/>
                <a:cs typeface="ＭＳ Ｐゴシック" charset="0"/>
              </a:rPr>
              <a:t>g.akamai.net</a:t>
            </a:r>
            <a:endParaRPr lang="en-US" dirty="0" smtClean="0">
              <a:ea typeface="ＭＳ Ｐゴシック" charset="0"/>
              <a:cs typeface="ＭＳ Ｐゴシック" charset="0"/>
            </a:endParaRPr>
          </a:p>
          <a:p>
            <a:pPr marL="514350" lvl="1" indent="-514350">
              <a:lnSpc>
                <a:spcPct val="90000"/>
              </a:lnSpc>
              <a:buFont typeface="+mj-lt"/>
              <a:buAutoNum type="arabicPeriod"/>
            </a:pPr>
            <a:r>
              <a:rPr lang="en-US" dirty="0" smtClean="0">
                <a:ea typeface="ＭＳ Ｐゴシック" charset="0"/>
                <a:cs typeface="ＭＳ Ｐゴシック" charset="0"/>
              </a:rPr>
              <a:t>ISP’s RNS asks Akamai’s second level NS for a1.g.akamai.net</a:t>
            </a:r>
          </a:p>
          <a:p>
            <a:pPr marL="514350" lvl="1" indent="-514350">
              <a:lnSpc>
                <a:spcPct val="90000"/>
              </a:lnSpc>
              <a:buFont typeface="+mj-lt"/>
              <a:buAutoNum type="arabicPeriod"/>
            </a:pPr>
            <a:r>
              <a:rPr lang="en-US" dirty="0" smtClean="0">
                <a:ea typeface="ＭＳ Ｐゴシック" charset="0"/>
                <a:cs typeface="ＭＳ Ｐゴシック" charset="0"/>
              </a:rPr>
              <a:t>Akamai responds with at least two IP addresses</a:t>
            </a:r>
          </a:p>
          <a:p>
            <a:pPr marL="514350" lvl="1" indent="-514350">
              <a:lnSpc>
                <a:spcPct val="90000"/>
              </a:lnSpc>
              <a:buFont typeface="+mj-lt"/>
              <a:buAutoNum type="arabicPeriod"/>
            </a:pPr>
            <a:r>
              <a:rPr lang="en-US" dirty="0" smtClean="0">
                <a:ea typeface="ＭＳ Ｐゴシック" charset="0"/>
                <a:cs typeface="ＭＳ Ｐゴシック" charset="0"/>
              </a:rPr>
              <a:t>ISP’s RNS answers user’s machine</a:t>
            </a:r>
          </a:p>
        </p:txBody>
      </p:sp>
    </p:spTree>
    <p:extLst>
      <p:ext uri="{BB962C8B-B14F-4D97-AF65-F5344CB8AC3E}">
        <p14:creationId xmlns:p14="http://schemas.microsoft.com/office/powerpoint/2010/main" val="321667418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Akamai’s DNS mapping visual aid</a:t>
            </a:r>
            <a:endParaRPr lang="en-US" dirty="0">
              <a:ea typeface="ＭＳ Ｐゴシック" charset="0"/>
              <a:cs typeface="ＭＳ Ｐゴシック" charset="0"/>
            </a:endParaRPr>
          </a:p>
        </p:txBody>
      </p:sp>
      <p:pic>
        <p:nvPicPr>
          <p:cNvPr id="4" name="Picture 3"/>
          <p:cNvPicPr>
            <a:picLocks noChangeAspect="1"/>
          </p:cNvPicPr>
          <p:nvPr/>
        </p:nvPicPr>
        <p:blipFill>
          <a:blip r:embed="rId3"/>
          <a:stretch>
            <a:fillRect/>
          </a:stretch>
        </p:blipFill>
        <p:spPr>
          <a:xfrm>
            <a:off x="1180239" y="1558453"/>
            <a:ext cx="6934200" cy="5193397"/>
          </a:xfrm>
          <a:prstGeom prst="rect">
            <a:avLst/>
          </a:prstGeom>
        </p:spPr>
      </p:pic>
      <p:sp>
        <p:nvSpPr>
          <p:cNvPr id="5" name="Rectangle 3"/>
          <p:cNvSpPr txBox="1">
            <a:spLocks noChangeArrowheads="1"/>
          </p:cNvSpPr>
          <p:nvPr/>
        </p:nvSpPr>
        <p:spPr bwMode="auto">
          <a:xfrm>
            <a:off x="8276434" y="1463040"/>
            <a:ext cx="5256686" cy="5760720"/>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lvl1pPr marL="0" indent="0" algn="l" defTabSz="902562" rtl="0" eaLnBrk="1" fontAlgn="base" hangingPunct="1">
              <a:spcBef>
                <a:spcPct val="20000"/>
              </a:spcBef>
              <a:spcAft>
                <a:spcPct val="0"/>
              </a:spcAft>
              <a:buClr>
                <a:srgbClr val="FF9900"/>
              </a:buClr>
              <a:buNone/>
              <a:defRPr sz="3100" cap="none" baseline="0">
                <a:solidFill>
                  <a:srgbClr val="0096D6"/>
                </a:solidFill>
                <a:latin typeface="Arial"/>
                <a:ea typeface="+mn-ea"/>
                <a:cs typeface="Arial"/>
              </a:defRPr>
            </a:lvl1pPr>
            <a:lvl2pPr marL="18288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2pPr>
            <a:lvl3pPr marL="403658" indent="170081" algn="l" rtl="0" eaLnBrk="1" fontAlgn="base" hangingPunct="1">
              <a:spcBef>
                <a:spcPct val="20000"/>
              </a:spcBef>
              <a:spcAft>
                <a:spcPct val="0"/>
              </a:spcAft>
              <a:buClr>
                <a:srgbClr val="FF9900"/>
              </a:buClr>
              <a:buChar char="•"/>
              <a:defRPr sz="2600">
                <a:solidFill>
                  <a:schemeClr val="bg1"/>
                </a:solidFill>
                <a:latin typeface="Arial"/>
                <a:cs typeface="Arial"/>
              </a:defRPr>
            </a:lvl3pPr>
            <a:lvl4pPr marL="818656" indent="158742" algn="l" rtl="0" eaLnBrk="1" fontAlgn="base" hangingPunct="1">
              <a:spcBef>
                <a:spcPct val="20000"/>
              </a:spcBef>
              <a:spcAft>
                <a:spcPct val="0"/>
              </a:spcAft>
              <a:buClr>
                <a:srgbClr val="FF9900"/>
              </a:buClr>
              <a:buChar char="•"/>
              <a:tabLst/>
              <a:defRPr sz="2600">
                <a:solidFill>
                  <a:schemeClr val="bg1"/>
                </a:solidFill>
                <a:latin typeface="Arial"/>
                <a:cs typeface="Arial"/>
              </a:defRPr>
            </a:lvl4pPr>
            <a:lvl5pPr marL="1147478" indent="242649" algn="l" rtl="0" eaLnBrk="1" fontAlgn="base" hangingPunct="1">
              <a:spcBef>
                <a:spcPct val="20000"/>
              </a:spcBef>
              <a:spcAft>
                <a:spcPct val="0"/>
              </a:spcAft>
              <a:buClr>
                <a:srgbClr val="FF9900"/>
              </a:buClr>
              <a:buChar char="•"/>
              <a:tabLst/>
              <a:defRPr sz="2600">
                <a:solidFill>
                  <a:schemeClr val="bg1"/>
                </a:solidFill>
                <a:latin typeface="Arial"/>
                <a:cs typeface="Arial"/>
              </a:defRPr>
            </a:lvl5pPr>
            <a:lvl6pPr marL="573740"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6pPr>
            <a:lvl7pPr marL="97739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7pPr>
            <a:lvl8pPr marL="1390128" indent="-182880" algn="l" defTabSz="902562" rtl="0" eaLnBrk="1" fontAlgn="base" hangingPunct="1">
              <a:spcBef>
                <a:spcPct val="20000"/>
              </a:spcBef>
              <a:spcAft>
                <a:spcPct val="0"/>
              </a:spcAft>
              <a:buClr>
                <a:srgbClr val="FF9900"/>
              </a:buClr>
              <a:buChar char="•"/>
              <a:tabLst/>
              <a:defRPr sz="2600">
                <a:solidFill>
                  <a:schemeClr val="bg1"/>
                </a:solidFill>
                <a:latin typeface="Arial" pitchFamily="34" charset="0"/>
                <a:cs typeface="Arial" pitchFamily="34" charset="0"/>
              </a:defRPr>
            </a:lvl8pPr>
            <a:lvl9pPr marL="5551437" indent="-326555" algn="l" rtl="0" eaLnBrk="1" fontAlgn="base" hangingPunct="1">
              <a:spcBef>
                <a:spcPct val="20000"/>
              </a:spcBef>
              <a:spcAft>
                <a:spcPct val="0"/>
              </a:spcAft>
              <a:buClr>
                <a:srgbClr val="FF9900"/>
              </a:buClr>
              <a:buChar char="•"/>
              <a:defRPr sz="2300">
                <a:solidFill>
                  <a:schemeClr val="tx1"/>
                </a:solidFill>
                <a:latin typeface="+mn-lt"/>
              </a:defRPr>
            </a:lvl9pPr>
          </a:lstStyle>
          <a:p>
            <a:pPr>
              <a:lnSpc>
                <a:spcPct val="90000"/>
              </a:lnSpc>
            </a:pPr>
            <a:r>
              <a:rPr lang="en-US" dirty="0" smtClean="0">
                <a:ea typeface="ＭＳ Ｐゴシック" charset="0"/>
                <a:cs typeface="ＭＳ Ｐゴシック" charset="0"/>
              </a:rPr>
              <a:t>TLNS == Top Level NS</a:t>
            </a:r>
          </a:p>
          <a:p>
            <a:pPr lvl="1">
              <a:lnSpc>
                <a:spcPct val="90000"/>
              </a:lnSpc>
            </a:pPr>
            <a:r>
              <a:rPr lang="en-US" dirty="0" smtClean="0">
                <a:ea typeface="ＭＳ Ｐゴシック" charset="0"/>
                <a:cs typeface="ＭＳ Ｐゴシック" charset="0"/>
              </a:rPr>
              <a:t>I.e. IP address handed out by the GTLDs</a:t>
            </a:r>
          </a:p>
          <a:p>
            <a:pPr lvl="1">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LLNS == Low Level NS</a:t>
            </a:r>
          </a:p>
          <a:p>
            <a:pPr lvl="1">
              <a:lnSpc>
                <a:spcPct val="90000"/>
              </a:lnSpc>
            </a:pPr>
            <a:r>
              <a:rPr lang="en-US" dirty="0" smtClean="0">
                <a:ea typeface="ＭＳ Ｐゴシック" charset="0"/>
                <a:cs typeface="ＭＳ Ｐゴシック" charset="0"/>
              </a:rPr>
              <a:t>I.e. IP address delegated by the TLNS</a:t>
            </a:r>
          </a:p>
          <a:p>
            <a:pPr lvl="1">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“Ghosts” (should be “</a:t>
            </a:r>
            <a:r>
              <a:rPr lang="en-US" dirty="0" err="1" smtClean="0">
                <a:ea typeface="ＭＳ Ｐゴシック" charset="0"/>
                <a:cs typeface="ＭＳ Ｐゴシック" charset="0"/>
              </a:rPr>
              <a:t>GHost</a:t>
            </a:r>
            <a:r>
              <a:rPr lang="en-US" dirty="0" smtClean="0">
                <a:ea typeface="ＭＳ Ｐゴシック" charset="0"/>
                <a:cs typeface="ＭＳ Ｐゴシック" charset="0"/>
              </a:rPr>
              <a:t>”) is </a:t>
            </a:r>
            <a:r>
              <a:rPr lang="en-US" dirty="0">
                <a:ea typeface="ＭＳ Ｐゴシック" charset="0"/>
                <a:cs typeface="ＭＳ Ｐゴシック" charset="0"/>
              </a:rPr>
              <a:t>A</a:t>
            </a:r>
            <a:r>
              <a:rPr lang="en-US" dirty="0" smtClean="0">
                <a:ea typeface="ＭＳ Ｐゴシック" charset="0"/>
                <a:cs typeface="ＭＳ Ｐゴシック" charset="0"/>
              </a:rPr>
              <a:t>kamai’s code name for our web servers: “Global Host”</a:t>
            </a:r>
          </a:p>
        </p:txBody>
      </p:sp>
    </p:spTree>
    <p:extLst>
      <p:ext uri="{BB962C8B-B14F-4D97-AF65-F5344CB8AC3E}">
        <p14:creationId xmlns:p14="http://schemas.microsoft.com/office/powerpoint/2010/main" val="12308359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97280" y="0"/>
            <a:ext cx="12435840" cy="1371600"/>
          </a:xfrm>
        </p:spPr>
        <p:txBody>
          <a:bodyPr/>
          <a:lstStyle/>
          <a:p>
            <a:r>
              <a:rPr lang="en-US">
                <a:ea typeface="ＭＳ Ｐゴシック" charset="0"/>
                <a:cs typeface="ＭＳ Ｐゴシック" charset="0"/>
              </a:rPr>
              <a:t>Disclaimer</a:t>
            </a:r>
          </a:p>
        </p:txBody>
      </p:sp>
      <p:sp>
        <p:nvSpPr>
          <p:cNvPr id="19459" name="Rectangle 7"/>
          <p:cNvSpPr>
            <a:spLocks noGrp="1" noChangeArrowheads="1"/>
          </p:cNvSpPr>
          <p:nvPr>
            <p:ph type="body" idx="1"/>
          </p:nvPr>
        </p:nvSpPr>
        <p:spPr>
          <a:xfrm>
            <a:off x="1097280" y="1463040"/>
            <a:ext cx="12435840" cy="5760720"/>
          </a:xfrm>
          <a:noFill/>
        </p:spPr>
        <p:txBody>
          <a:bodyPr/>
          <a:lstStyle/>
          <a:p>
            <a:pPr>
              <a:buFontTx/>
              <a:buNone/>
            </a:pPr>
            <a:r>
              <a:rPr lang="en-US" dirty="0" smtClean="0">
                <a:ea typeface="ＭＳ Ｐゴシック" charset="0"/>
                <a:cs typeface="ＭＳ Ｐゴシック" charset="0"/>
              </a:rPr>
              <a:t>I was asked to give a talk about Akamai’s CDN, not CDNs in general</a:t>
            </a:r>
          </a:p>
          <a:p>
            <a:pPr>
              <a:buFontTx/>
              <a:buNone/>
            </a:pPr>
            <a:endParaRPr lang="en-US" dirty="0">
              <a:ea typeface="ＭＳ Ｐゴシック" charset="0"/>
              <a:cs typeface="ＭＳ Ｐゴシック" charset="0"/>
            </a:endParaRPr>
          </a:p>
          <a:p>
            <a:pPr>
              <a:buFontTx/>
              <a:buNone/>
            </a:pPr>
            <a:r>
              <a:rPr lang="en-US" dirty="0" smtClean="0">
                <a:ea typeface="ＭＳ Ｐゴシック" charset="0"/>
                <a:cs typeface="ＭＳ Ｐゴシック" charset="0"/>
              </a:rPr>
              <a:t>While some of the information may be general enough to apply to all CDNs, I made no effort to generalize the information</a:t>
            </a:r>
            <a:endParaRPr lang="en-US" dirty="0">
              <a:ea typeface="ＭＳ Ｐゴシック" charset="0"/>
              <a:cs typeface="ＭＳ Ｐゴシック" charset="0"/>
            </a:endParaRPr>
          </a:p>
          <a:p>
            <a:pPr>
              <a:buFontTx/>
              <a:buNone/>
            </a:pPr>
            <a:endParaRPr lang="en-US" dirty="0">
              <a:ea typeface="ＭＳ Ｐゴシック" charset="0"/>
              <a:cs typeface="ＭＳ Ｐゴシック" charset="0"/>
            </a:endParaRPr>
          </a:p>
          <a:p>
            <a:pPr>
              <a:buFontTx/>
              <a:buNone/>
            </a:pPr>
            <a:r>
              <a:rPr lang="en-US" dirty="0">
                <a:ea typeface="ＭＳ Ｐゴシック" charset="0"/>
                <a:cs typeface="ＭＳ Ｐゴシック" charset="0"/>
              </a:rPr>
              <a:t>In Other Words: Your Mileage May </a:t>
            </a:r>
            <a:r>
              <a:rPr lang="en-US" dirty="0" smtClean="0">
                <a:ea typeface="ＭＳ Ｐゴシック" charset="0"/>
                <a:cs typeface="ＭＳ Ｐゴシック" charset="0"/>
              </a:rPr>
              <a:t>Vary</a:t>
            </a:r>
            <a:endParaRPr lang="en-US" dirty="0">
              <a:ea typeface="ＭＳ Ｐゴシック" charset="0"/>
              <a:cs typeface="ＭＳ Ｐゴシック" charset="0"/>
            </a:endParaRPr>
          </a:p>
        </p:txBody>
      </p:sp>
    </p:spTree>
    <p:extLst>
      <p:ext uri="{BB962C8B-B14F-4D97-AF65-F5344CB8AC3E}">
        <p14:creationId xmlns:p14="http://schemas.microsoft.com/office/powerpoint/2010/main" val="3069295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Users vs. Name Servers</a:t>
            </a:r>
            <a:endParaRPr lang="en-US" dirty="0">
              <a:ea typeface="ＭＳ Ｐゴシック" charset="0"/>
              <a:cs typeface="ＭＳ Ｐゴシック" charset="0"/>
            </a:endParaRPr>
          </a:p>
        </p:txBody>
      </p:sp>
      <p:sp>
        <p:nvSpPr>
          <p:cNvPr id="27651" name="Rectangle 3"/>
          <p:cNvSpPr>
            <a:spLocks noGrp="1" noChangeArrowheads="1"/>
          </p:cNvSpPr>
          <p:nvPr>
            <p:ph type="body" idx="1"/>
          </p:nvPr>
        </p:nvSpPr>
        <p:spPr>
          <a:xfrm>
            <a:off x="1097280" y="1463040"/>
            <a:ext cx="12435840" cy="5760720"/>
          </a:xfrm>
          <a:noFill/>
        </p:spPr>
        <p:txBody>
          <a:bodyPr/>
          <a:lstStyle/>
          <a:p>
            <a:pPr>
              <a:lnSpc>
                <a:spcPct val="90000"/>
              </a:lnSpc>
            </a:pPr>
            <a:r>
              <a:rPr lang="en-US" dirty="0" smtClean="0">
                <a:ea typeface="ＭＳ Ｐゴシック" charset="0"/>
                <a:cs typeface="ＭＳ Ｐゴシック" charset="0"/>
              </a:rPr>
              <a:t>Note at no time during the Mapping decision, did the Akamai name server ever speak directly to the user</a:t>
            </a:r>
          </a:p>
          <a:p>
            <a:pPr>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Even if we wanted to map by user IP address, we could not as we do not have it when we make the Mapping decision</a:t>
            </a:r>
          </a:p>
          <a:p>
            <a:pPr>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Moreover, even if we did, the ISP’s RNS caches the answer and hands the same IP address to the next end user without asking Akamai again</a:t>
            </a:r>
          </a:p>
        </p:txBody>
      </p:sp>
    </p:spTree>
    <p:extLst>
      <p:ext uri="{BB962C8B-B14F-4D97-AF65-F5344CB8AC3E}">
        <p14:creationId xmlns:p14="http://schemas.microsoft.com/office/powerpoint/2010/main" val="309903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Users vs. Name Servers (2)</a:t>
            </a:r>
            <a:endParaRPr lang="en-US" dirty="0">
              <a:ea typeface="ＭＳ Ｐゴシック" charset="0"/>
              <a:cs typeface="ＭＳ Ｐゴシック" charset="0"/>
            </a:endParaRPr>
          </a:p>
        </p:txBody>
      </p:sp>
      <p:sp>
        <p:nvSpPr>
          <p:cNvPr id="27651" name="Rectangle 3"/>
          <p:cNvSpPr>
            <a:spLocks noGrp="1" noChangeArrowheads="1"/>
          </p:cNvSpPr>
          <p:nvPr>
            <p:ph type="body" idx="1"/>
          </p:nvPr>
        </p:nvSpPr>
        <p:spPr>
          <a:xfrm>
            <a:off x="1097280" y="1463040"/>
            <a:ext cx="12435840" cy="5760720"/>
          </a:xfrm>
          <a:noFill/>
        </p:spPr>
        <p:txBody>
          <a:bodyPr/>
          <a:lstStyle/>
          <a:p>
            <a:pPr>
              <a:lnSpc>
                <a:spcPct val="90000"/>
              </a:lnSpc>
            </a:pPr>
            <a:r>
              <a:rPr lang="en-US" dirty="0" smtClean="0">
                <a:ea typeface="ＭＳ Ｐゴシック" charset="0"/>
                <a:cs typeface="ＭＳ Ｐゴシック" charset="0"/>
              </a:rPr>
              <a:t>This means if a user configures an off-net name server Akamai will map the user where the name server is, not where the user is</a:t>
            </a:r>
          </a:p>
          <a:p>
            <a:pPr>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If you dig an Akamai hostname against a name server in Tokyo or San Jose from a machine, you will get an Akamai server in Tokyo or San Jose</a:t>
            </a:r>
          </a:p>
          <a:p>
            <a:pPr lvl="1">
              <a:lnSpc>
                <a:spcPct val="90000"/>
              </a:lnSpc>
            </a:pPr>
            <a:r>
              <a:rPr lang="en-US" dirty="0" smtClean="0">
                <a:ea typeface="ＭＳ Ｐゴシック" charset="0"/>
                <a:cs typeface="ＭＳ Ｐゴシック" charset="0"/>
              </a:rPr>
              <a:t>Ignoring the fact there shouldn’t be any open recursive name servers…</a:t>
            </a:r>
          </a:p>
          <a:p>
            <a:pPr>
              <a:lnSpc>
                <a:spcPct val="90000"/>
              </a:lnSpc>
            </a:pPr>
            <a:endParaRPr lang="en-US" dirty="0">
              <a:ea typeface="ＭＳ Ｐゴシック" charset="0"/>
              <a:cs typeface="ＭＳ Ｐゴシック" charset="0"/>
            </a:endParaRPr>
          </a:p>
          <a:p>
            <a:pPr>
              <a:lnSpc>
                <a:spcPct val="90000"/>
              </a:lnSpc>
            </a:pPr>
            <a:r>
              <a:rPr lang="en-US" dirty="0" smtClean="0">
                <a:ea typeface="ＭＳ Ｐゴシック" charset="0"/>
                <a:cs typeface="ＭＳ Ｐゴシック" charset="0"/>
              </a:rPr>
              <a:t>The most obvious examples of this are </a:t>
            </a:r>
            <a:r>
              <a:rPr lang="en-US" dirty="0" err="1" smtClean="0">
                <a:ea typeface="ＭＳ Ｐゴシック" charset="0"/>
                <a:cs typeface="ＭＳ Ｐゴシック" charset="0"/>
              </a:rPr>
              <a:t>OpenDNS</a:t>
            </a:r>
            <a:r>
              <a:rPr lang="en-US" dirty="0" smtClean="0">
                <a:ea typeface="ＭＳ Ｐゴシック" charset="0"/>
                <a:cs typeface="ＭＳ Ｐゴシック" charset="0"/>
              </a:rPr>
              <a:t> and Google DNS</a:t>
            </a:r>
          </a:p>
          <a:p>
            <a:pPr lvl="1">
              <a:lnSpc>
                <a:spcPct val="90000"/>
              </a:lnSpc>
            </a:pPr>
            <a:r>
              <a:rPr lang="en-US" dirty="0" smtClean="0">
                <a:ea typeface="ＭＳ Ｐゴシック" charset="0"/>
                <a:cs typeface="ＭＳ Ｐゴシック" charset="0"/>
              </a:rPr>
              <a:t>Yes, we are working on fixes, but they will not work for all ISPs</a:t>
            </a:r>
          </a:p>
          <a:p>
            <a:pPr lvl="1">
              <a:lnSpc>
                <a:spcPct val="90000"/>
              </a:lnSpc>
            </a:pPr>
            <a:r>
              <a:rPr lang="en-US" dirty="0" smtClean="0">
                <a:ea typeface="ＭＳ Ｐゴシック" charset="0"/>
                <a:cs typeface="ＭＳ Ｐゴシック" charset="0"/>
              </a:rPr>
              <a:t>Easier just to assure your users are configured with a local name server</a:t>
            </a:r>
          </a:p>
        </p:txBody>
      </p:sp>
    </p:spTree>
    <p:extLst>
      <p:ext uri="{BB962C8B-B14F-4D97-AF65-F5344CB8AC3E}">
        <p14:creationId xmlns:p14="http://schemas.microsoft.com/office/powerpoint/2010/main" val="42664003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Example of Mapping</a:t>
            </a:r>
            <a:endParaRPr lang="en-US" dirty="0">
              <a:ea typeface="ＭＳ Ｐゴシック" charset="0"/>
              <a:cs typeface="ＭＳ Ｐゴシック" charset="0"/>
            </a:endParaRPr>
          </a:p>
        </p:txBody>
      </p:sp>
      <p:sp>
        <p:nvSpPr>
          <p:cNvPr id="29699" name="Rectangle 3"/>
          <p:cNvSpPr>
            <a:spLocks noGrp="1" noChangeArrowheads="1"/>
          </p:cNvSpPr>
          <p:nvPr>
            <p:ph type="body" idx="1"/>
          </p:nvPr>
        </p:nvSpPr>
        <p:spPr>
          <a:xfrm>
            <a:off x="1097280" y="1463040"/>
            <a:ext cx="13167360" cy="5760720"/>
          </a:xfrm>
          <a:noFill/>
        </p:spPr>
        <p:txBody>
          <a:bodyPr/>
          <a:lstStyle/>
          <a:p>
            <a:pPr>
              <a:lnSpc>
                <a:spcPct val="90000"/>
              </a:lnSpc>
            </a:pPr>
            <a:r>
              <a:rPr lang="en-US" dirty="0">
                <a:ea typeface="ＭＳ Ｐゴシック" charset="0"/>
                <a:cs typeface="ＭＳ Ｐゴシック" charset="0"/>
              </a:rPr>
              <a:t>Example of CDN mapping</a:t>
            </a:r>
          </a:p>
          <a:p>
            <a:pPr lvl="1">
              <a:lnSpc>
                <a:spcPct val="90000"/>
              </a:lnSpc>
            </a:pPr>
            <a:r>
              <a:rPr lang="en-US" dirty="0">
                <a:latin typeface="Arial"/>
                <a:ea typeface="ＭＳ Ｐゴシック" charset="0"/>
              </a:rPr>
              <a:t>Notice the different A records for different locations:</a:t>
            </a:r>
          </a:p>
          <a:p>
            <a:pPr>
              <a:buFontTx/>
              <a:buNone/>
            </a:pPr>
            <a:endParaRPr lang="en-US" sz="2400" dirty="0">
              <a:ea typeface="ＭＳ Ｐゴシック" charset="0"/>
              <a:cs typeface="ＭＳ Ｐゴシック" charset="0"/>
            </a:endParaRPr>
          </a:p>
          <a:p>
            <a:pPr>
              <a:buFontTx/>
              <a:buNone/>
            </a:pPr>
            <a:r>
              <a:rPr lang="en-US" sz="2600" dirty="0" smtClean="0">
                <a:solidFill>
                  <a:srgbClr val="FFFFFF"/>
                </a:solidFill>
                <a:latin typeface="Courier New" charset="0"/>
                <a:ea typeface="ＭＳ Ｐゴシック" charset="0"/>
                <a:cs typeface="ＭＳ Ｐゴシック" charset="0"/>
              </a:rPr>
              <a:t>[London]</a:t>
            </a:r>
            <a:r>
              <a:rPr lang="en-US" sz="2600" dirty="0">
                <a:solidFill>
                  <a:srgbClr val="FFFFFF"/>
                </a:solidFill>
                <a:latin typeface="Courier New" charset="0"/>
                <a:ea typeface="ＭＳ Ｐゴシック" charset="0"/>
                <a:cs typeface="ＭＳ Ｐゴシック" charset="0"/>
              </a:rPr>
              <a:t>% host </a:t>
            </a:r>
            <a:r>
              <a:rPr lang="en-US" sz="2600" dirty="0">
                <a:solidFill>
                  <a:srgbClr val="FFFFFF"/>
                </a:solidFill>
                <a:latin typeface="Courier New" charset="0"/>
                <a:ea typeface="ＭＳ Ｐゴシック" charset="0"/>
                <a:cs typeface="ＭＳ Ｐゴシック" charset="0"/>
                <a:hlinkClick r:id="rId3"/>
              </a:rPr>
              <a:t>www.symantec.com</a:t>
            </a:r>
            <a:endParaRPr lang="en-US" sz="2600" dirty="0">
              <a:solidFill>
                <a:srgbClr val="FFFFFF"/>
              </a:solidFill>
              <a:latin typeface="Courier New" charset="0"/>
              <a:ea typeface="ＭＳ Ｐゴシック" charset="0"/>
              <a:cs typeface="ＭＳ Ｐゴシック" charset="0"/>
            </a:endParaRPr>
          </a:p>
          <a:p>
            <a:r>
              <a:rPr lang="en-US" sz="2600" dirty="0" err="1">
                <a:solidFill>
                  <a:srgbClr val="FFFFFF"/>
                </a:solidFill>
                <a:latin typeface="Courier New" charset="0"/>
                <a:ea typeface="ＭＳ Ｐゴシック" charset="0"/>
                <a:cs typeface="ＭＳ Ｐゴシック" charset="0"/>
              </a:rPr>
              <a:t>www.symantec.com</a:t>
            </a:r>
            <a:r>
              <a:rPr lang="en-US" sz="2600" dirty="0">
                <a:solidFill>
                  <a:srgbClr val="FFFFFF"/>
                </a:solidFill>
                <a:latin typeface="Courier New" charset="0"/>
                <a:ea typeface="ＭＳ Ｐゴシック" charset="0"/>
                <a:cs typeface="ＭＳ Ｐゴシック" charset="0"/>
              </a:rPr>
              <a:t>   CNAME  a568.d.akamai.net</a:t>
            </a:r>
          </a:p>
          <a:p>
            <a:r>
              <a:rPr lang="en-US" sz="2600" dirty="0">
                <a:solidFill>
                  <a:srgbClr val="FFFFFF"/>
                </a:solidFill>
                <a:latin typeface="Courier New" charset="0"/>
                <a:ea typeface="ＭＳ Ｐゴシック" charset="0"/>
                <a:cs typeface="ＭＳ Ｐゴシック" charset="0"/>
              </a:rPr>
              <a:t>a568.d.akamai.net  A      207.40.194.46</a:t>
            </a:r>
          </a:p>
          <a:p>
            <a:r>
              <a:rPr lang="en-US" sz="2600" dirty="0">
                <a:solidFill>
                  <a:srgbClr val="FFFFFF"/>
                </a:solidFill>
                <a:latin typeface="Courier New" charset="0"/>
                <a:ea typeface="ＭＳ Ｐゴシック" charset="0"/>
                <a:cs typeface="ＭＳ Ｐゴシック" charset="0"/>
              </a:rPr>
              <a:t>a568.d.akamai.net  A      207.40.194.49</a:t>
            </a:r>
          </a:p>
          <a:p>
            <a:pPr lvl="1">
              <a:buFontTx/>
              <a:buNone/>
            </a:pPr>
            <a:endParaRPr lang="en-US" dirty="0">
              <a:solidFill>
                <a:srgbClr val="FFFFFF"/>
              </a:solidFill>
              <a:latin typeface="Courier New" charset="0"/>
              <a:ea typeface="ＭＳ Ｐゴシック" charset="0"/>
              <a:cs typeface="ＭＳ Ｐゴシック" charset="0"/>
            </a:endParaRPr>
          </a:p>
          <a:p>
            <a:pPr>
              <a:buFontTx/>
              <a:buNone/>
            </a:pPr>
            <a:r>
              <a:rPr lang="en-US" sz="2600" dirty="0" smtClean="0">
                <a:solidFill>
                  <a:srgbClr val="FFFFFF"/>
                </a:solidFill>
                <a:latin typeface="Courier New" charset="0"/>
                <a:ea typeface="ＭＳ Ｐゴシック" charset="0"/>
                <a:cs typeface="ＭＳ Ｐゴシック" charset="0"/>
              </a:rPr>
              <a:t>[Boston]</a:t>
            </a:r>
            <a:r>
              <a:rPr lang="en-US" sz="2600" dirty="0">
                <a:solidFill>
                  <a:srgbClr val="FFFFFF"/>
                </a:solidFill>
                <a:latin typeface="Courier New" charset="0"/>
                <a:ea typeface="ＭＳ Ｐゴシック" charset="0"/>
                <a:cs typeface="ＭＳ Ｐゴシック" charset="0"/>
              </a:rPr>
              <a:t>% host </a:t>
            </a:r>
            <a:r>
              <a:rPr lang="en-US" sz="2600" dirty="0" err="1">
                <a:solidFill>
                  <a:srgbClr val="FFFFFF"/>
                </a:solidFill>
                <a:latin typeface="Courier New" charset="0"/>
                <a:ea typeface="ＭＳ Ｐゴシック" charset="0"/>
                <a:cs typeface="ＭＳ Ｐゴシック" charset="0"/>
              </a:rPr>
              <a:t>www.symantec.com</a:t>
            </a:r>
            <a:endParaRPr lang="en-US" sz="2600" dirty="0">
              <a:solidFill>
                <a:srgbClr val="FFFFFF"/>
              </a:solidFill>
              <a:latin typeface="Courier New" charset="0"/>
              <a:ea typeface="ＭＳ Ｐゴシック" charset="0"/>
              <a:cs typeface="ＭＳ Ｐゴシック" charset="0"/>
            </a:endParaRPr>
          </a:p>
          <a:p>
            <a:pPr>
              <a:buFontTx/>
              <a:buNone/>
            </a:pPr>
            <a:r>
              <a:rPr lang="en-US" sz="2600" dirty="0" err="1" smtClean="0">
                <a:solidFill>
                  <a:srgbClr val="FFFFFF"/>
                </a:solidFill>
                <a:latin typeface="Courier New" charset="0"/>
                <a:ea typeface="ＭＳ Ｐゴシック" charset="0"/>
                <a:cs typeface="ＭＳ Ｐゴシック" charset="0"/>
              </a:rPr>
              <a:t>www.symantec.com</a:t>
            </a:r>
            <a:r>
              <a:rPr lang="en-US" sz="2600" dirty="0" smtClean="0">
                <a:solidFill>
                  <a:srgbClr val="FFFFFF"/>
                </a:solidFill>
                <a:latin typeface="Courier New" charset="0"/>
                <a:ea typeface="ＭＳ Ｐゴシック" charset="0"/>
                <a:cs typeface="ＭＳ Ｐゴシック" charset="0"/>
              </a:rPr>
              <a:t>   CNAME  a568.d.akamai.net</a:t>
            </a:r>
          </a:p>
          <a:p>
            <a:pPr>
              <a:buFontTx/>
              <a:buNone/>
            </a:pPr>
            <a:r>
              <a:rPr lang="en-US" sz="2600" dirty="0" smtClean="0">
                <a:solidFill>
                  <a:srgbClr val="FFFFFF"/>
                </a:solidFill>
                <a:latin typeface="Courier New" charset="0"/>
                <a:ea typeface="ＭＳ Ｐゴシック" charset="0"/>
                <a:cs typeface="ＭＳ Ｐゴシック" charset="0"/>
              </a:rPr>
              <a:t>a568.d.akamai.net  A      81.23.243.152</a:t>
            </a:r>
          </a:p>
          <a:p>
            <a:pPr>
              <a:buFontTx/>
              <a:buNone/>
            </a:pPr>
            <a:r>
              <a:rPr lang="en-US" sz="2600" dirty="0" smtClean="0">
                <a:solidFill>
                  <a:srgbClr val="FFFFFF"/>
                </a:solidFill>
                <a:latin typeface="Courier New" charset="0"/>
                <a:ea typeface="ＭＳ Ｐゴシック" charset="0"/>
                <a:cs typeface="ＭＳ Ｐゴシック" charset="0"/>
              </a:rPr>
              <a:t>a568.d.akamai.net  A      81.23.243.145</a:t>
            </a:r>
            <a:endParaRPr lang="en-US" sz="2600" dirty="0">
              <a:solidFill>
                <a:srgbClr val="FFFFFF"/>
              </a:solidFill>
              <a:latin typeface="Courier New" charset="0"/>
              <a:ea typeface="ＭＳ Ｐゴシック" charset="0"/>
              <a:cs typeface="ＭＳ Ｐゴシック" charset="0"/>
            </a:endParaRPr>
          </a:p>
        </p:txBody>
      </p:sp>
    </p:spTree>
    <p:extLst>
      <p:ext uri="{BB962C8B-B14F-4D97-AF65-F5344CB8AC3E}">
        <p14:creationId xmlns:p14="http://schemas.microsoft.com/office/powerpoint/2010/main" val="11146276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97280" y="0"/>
            <a:ext cx="12435840" cy="1371600"/>
          </a:xfrm>
        </p:spPr>
        <p:txBody>
          <a:bodyPr/>
          <a:lstStyle/>
          <a:p>
            <a:r>
              <a:rPr lang="en-US" dirty="0" smtClean="0">
                <a:ea typeface="ＭＳ Ｐゴシック" charset="0"/>
                <a:cs typeface="ＭＳ Ｐゴシック" charset="0"/>
              </a:rPr>
              <a:t>Mapping Selection Criteria</a:t>
            </a:r>
            <a:endParaRPr lang="en-US" dirty="0">
              <a:ea typeface="ＭＳ Ｐゴシック" charset="0"/>
              <a:cs typeface="ＭＳ Ｐゴシック" charset="0"/>
            </a:endParaRPr>
          </a:p>
        </p:txBody>
      </p:sp>
      <p:sp>
        <p:nvSpPr>
          <p:cNvPr id="31747" name="Rectangle 3"/>
          <p:cNvSpPr>
            <a:spLocks noGrp="1" noChangeArrowheads="1"/>
          </p:cNvSpPr>
          <p:nvPr>
            <p:ph type="body" idx="1"/>
          </p:nvPr>
        </p:nvSpPr>
        <p:spPr>
          <a:xfrm>
            <a:off x="1097280" y="1463040"/>
            <a:ext cx="12435840" cy="5760720"/>
          </a:xfrm>
          <a:noFill/>
        </p:spPr>
        <p:txBody>
          <a:bodyPr/>
          <a:lstStyle/>
          <a:p>
            <a:pPr indent="-182880"/>
            <a:r>
              <a:rPr lang="en-US" dirty="0" smtClean="0">
                <a:latin typeface="Arial"/>
                <a:ea typeface="ＭＳ Ｐゴシック" charset="0"/>
              </a:rPr>
              <a:t>Akamai uses many metrics for Mapping, including the standard latency, packet loss, throughput</a:t>
            </a:r>
            <a:endParaRPr lang="en-US" dirty="0">
              <a:latin typeface="Arial"/>
              <a:ea typeface="ＭＳ Ｐゴシック" charset="0"/>
            </a:endParaRPr>
          </a:p>
          <a:p>
            <a:endParaRPr lang="en-US" dirty="0" smtClean="0">
              <a:latin typeface="Arial"/>
              <a:ea typeface="ＭＳ Ｐゴシック" charset="0"/>
            </a:endParaRPr>
          </a:p>
          <a:p>
            <a:r>
              <a:rPr lang="en-US" dirty="0" smtClean="0">
                <a:latin typeface="Arial"/>
                <a:ea typeface="ＭＳ Ｐゴシック" charset="0"/>
              </a:rPr>
              <a:t>Akamai also includes things </a:t>
            </a:r>
            <a:r>
              <a:rPr lang="en-US" dirty="0">
                <a:latin typeface="Arial"/>
                <a:ea typeface="ＭＳ Ｐゴシック" charset="0"/>
              </a:rPr>
              <a:t>like CPU </a:t>
            </a:r>
            <a:r>
              <a:rPr lang="en-US" dirty="0" smtClean="0">
                <a:latin typeface="Arial"/>
                <a:ea typeface="ＭＳ Ｐゴシック" charset="0"/>
              </a:rPr>
              <a:t>load, available storage, </a:t>
            </a:r>
            <a:r>
              <a:rPr lang="en-US" dirty="0">
                <a:latin typeface="Arial"/>
                <a:ea typeface="ＭＳ Ｐゴシック" charset="0"/>
              </a:rPr>
              <a:t>network utilization, </a:t>
            </a:r>
            <a:r>
              <a:rPr lang="en-US" dirty="0" smtClean="0">
                <a:latin typeface="Arial"/>
                <a:ea typeface="ＭＳ Ｐゴシック" charset="0"/>
              </a:rPr>
              <a:t>where content is already cached, etc</a:t>
            </a:r>
            <a:r>
              <a:rPr lang="en-US" dirty="0">
                <a:latin typeface="Arial"/>
                <a:ea typeface="ＭＳ Ｐゴシック" charset="0"/>
              </a:rPr>
              <a:t>.</a:t>
            </a:r>
          </a:p>
          <a:p>
            <a:pPr lvl="1"/>
            <a:endParaRPr lang="en-US" dirty="0">
              <a:ea typeface="ＭＳ Ｐゴシック" charset="0"/>
              <a:cs typeface="ＭＳ Ｐゴシック" charset="0"/>
            </a:endParaRPr>
          </a:p>
          <a:p>
            <a:r>
              <a:rPr lang="en-US" dirty="0">
                <a:ea typeface="ＭＳ Ｐゴシック" charset="0"/>
                <a:cs typeface="ＭＳ Ｐゴシック" charset="0"/>
              </a:rPr>
              <a:t>Geography still counts</a:t>
            </a:r>
          </a:p>
          <a:p>
            <a:pPr lvl="1"/>
            <a:r>
              <a:rPr lang="en-US" dirty="0">
                <a:latin typeface="Arial"/>
                <a:ea typeface="ＭＳ Ｐゴシック" charset="0"/>
              </a:rPr>
              <a:t>That whole speed-of-light thing</a:t>
            </a:r>
          </a:p>
          <a:p>
            <a:pPr lvl="1"/>
            <a:r>
              <a:rPr lang="en-US" dirty="0" smtClean="0">
                <a:latin typeface="Arial"/>
                <a:ea typeface="ＭＳ Ｐゴシック" charset="0"/>
              </a:rPr>
              <a:t>100G Ethernet solves that,</a:t>
            </a:r>
            <a:r>
              <a:rPr lang="en-US" dirty="0">
                <a:latin typeface="Arial"/>
                <a:ea typeface="ＭＳ Ｐゴシック" charset="0"/>
              </a:rPr>
              <a:t> </a:t>
            </a:r>
            <a:r>
              <a:rPr lang="en-US" dirty="0" smtClean="0">
                <a:latin typeface="Arial"/>
                <a:ea typeface="ＭＳ Ｐゴシック" charset="0"/>
              </a:rPr>
              <a:t>right … ?</a:t>
            </a:r>
            <a:endParaRPr lang="en-US" dirty="0">
              <a:latin typeface="Arial"/>
              <a:ea typeface="ＭＳ Ｐゴシック" charset="0"/>
            </a:endParaRPr>
          </a:p>
        </p:txBody>
      </p:sp>
    </p:spTree>
    <p:extLst>
      <p:ext uri="{BB962C8B-B14F-4D97-AF65-F5344CB8AC3E}">
        <p14:creationId xmlns:p14="http://schemas.microsoft.com/office/powerpoint/2010/main" val="9480984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bad Mapping</a:t>
            </a:r>
            <a:endParaRPr lang="en-US" dirty="0"/>
          </a:p>
        </p:txBody>
      </p:sp>
      <p:sp>
        <p:nvSpPr>
          <p:cNvPr id="3" name="Content Placeholder 2"/>
          <p:cNvSpPr>
            <a:spLocks noGrp="1"/>
          </p:cNvSpPr>
          <p:nvPr>
            <p:ph idx="1"/>
          </p:nvPr>
        </p:nvSpPr>
        <p:spPr/>
        <p:txBody>
          <a:bodyPr/>
          <a:lstStyle/>
          <a:p>
            <a:r>
              <a:rPr lang="en-US" dirty="0" smtClean="0"/>
              <a:t>Tracing from IAD to www.facebook.com</a:t>
            </a:r>
          </a:p>
          <a:p>
            <a:endParaRPr lang="en-US" dirty="0"/>
          </a:p>
          <a:p>
            <a:r>
              <a:rPr lang="pl-PL" sz="2200" dirty="0">
                <a:solidFill>
                  <a:srgbClr val="FFFFFF"/>
                </a:solidFill>
                <a:latin typeface="Courier New"/>
                <a:cs typeface="Courier New"/>
              </a:rPr>
              <a:t>pgilmore@prod-unix-shell01:~&gt; </a:t>
            </a:r>
            <a:r>
              <a:rPr lang="pl-PL" sz="2200" dirty="0" err="1">
                <a:solidFill>
                  <a:srgbClr val="FFFFFF"/>
                </a:solidFill>
                <a:latin typeface="Courier New"/>
                <a:cs typeface="Courier New"/>
              </a:rPr>
              <a:t>nsh</a:t>
            </a:r>
            <a:r>
              <a:rPr lang="pl-PL" sz="2200" dirty="0">
                <a:solidFill>
                  <a:srgbClr val="FFFFFF"/>
                </a:solidFill>
                <a:latin typeface="Courier New"/>
                <a:cs typeface="Courier New"/>
              </a:rPr>
              <a:t> 72.246.30.12 </a:t>
            </a:r>
            <a:r>
              <a:rPr lang="pl-PL" sz="2200" dirty="0" err="1">
                <a:solidFill>
                  <a:srgbClr val="FFFFFF"/>
                </a:solidFill>
                <a:latin typeface="Courier New"/>
                <a:cs typeface="Courier New"/>
              </a:rPr>
              <a:t>mtr</a:t>
            </a:r>
            <a:r>
              <a:rPr lang="pl-PL" sz="2200" dirty="0">
                <a:solidFill>
                  <a:srgbClr val="FFFFFF"/>
                </a:solidFill>
                <a:latin typeface="Courier New"/>
                <a:cs typeface="Courier New"/>
              </a:rPr>
              <a:t> -d </a:t>
            </a:r>
            <a:r>
              <a:rPr lang="pl-PL" sz="2200" dirty="0" err="1">
                <a:solidFill>
                  <a:srgbClr val="FFFFFF"/>
                </a:solidFill>
                <a:latin typeface="Courier New"/>
                <a:cs typeface="Courier New"/>
              </a:rPr>
              <a:t>www.facebook.com</a:t>
            </a:r>
            <a:endParaRPr lang="pl-PL" sz="2200" dirty="0">
              <a:solidFill>
                <a:srgbClr val="FFFFFF"/>
              </a:solidFill>
              <a:latin typeface="Courier New"/>
              <a:cs typeface="Courier New"/>
            </a:endParaRPr>
          </a:p>
          <a:p>
            <a:r>
              <a:rPr lang="pl-PL" sz="2200" dirty="0">
                <a:solidFill>
                  <a:srgbClr val="FFFFFF"/>
                </a:solidFill>
                <a:latin typeface="Courier New"/>
                <a:cs typeface="Courier New"/>
              </a:rPr>
              <a:t>HOST: a72-246-30-12.deploy.akamai </a:t>
            </a:r>
            <a:r>
              <a:rPr lang="pl-PL" sz="2200" dirty="0" err="1">
                <a:solidFill>
                  <a:srgbClr val="FFFFFF"/>
                </a:solidFill>
                <a:latin typeface="Courier New"/>
                <a:cs typeface="Courier New"/>
              </a:rPr>
              <a:t>Loss</a:t>
            </a:r>
            <a:r>
              <a:rPr lang="pl-PL" sz="2200" dirty="0">
                <a:solidFill>
                  <a:srgbClr val="FFFFFF"/>
                </a:solidFill>
                <a:latin typeface="Courier New"/>
                <a:cs typeface="Courier New"/>
              </a:rPr>
              <a:t>%   </a:t>
            </a:r>
            <a:r>
              <a:rPr lang="pl-PL" sz="2200" dirty="0" err="1">
                <a:solidFill>
                  <a:srgbClr val="FFFFFF"/>
                </a:solidFill>
                <a:latin typeface="Courier New"/>
                <a:cs typeface="Courier New"/>
              </a:rPr>
              <a:t>Snt</a:t>
            </a:r>
            <a:r>
              <a:rPr lang="pl-PL" sz="2200" dirty="0">
                <a:solidFill>
                  <a:srgbClr val="FFFFFF"/>
                </a:solidFill>
                <a:latin typeface="Courier New"/>
                <a:cs typeface="Courier New"/>
              </a:rPr>
              <a:t>   </a:t>
            </a:r>
            <a:r>
              <a:rPr lang="pl-PL" sz="2200" dirty="0" err="1">
                <a:solidFill>
                  <a:srgbClr val="FFFFFF"/>
                </a:solidFill>
                <a:latin typeface="Courier New"/>
                <a:cs typeface="Courier New"/>
              </a:rPr>
              <a:t>Last</a:t>
            </a:r>
            <a:r>
              <a:rPr lang="pl-PL" sz="2200" dirty="0">
                <a:solidFill>
                  <a:srgbClr val="FFFFFF"/>
                </a:solidFill>
                <a:latin typeface="Courier New"/>
                <a:cs typeface="Courier New"/>
              </a:rPr>
              <a:t>   </a:t>
            </a:r>
            <a:r>
              <a:rPr lang="pl-PL" sz="2200" dirty="0" err="1">
                <a:solidFill>
                  <a:srgbClr val="FFFFFF"/>
                </a:solidFill>
                <a:latin typeface="Courier New"/>
                <a:cs typeface="Courier New"/>
              </a:rPr>
              <a:t>Avg</a:t>
            </a:r>
            <a:r>
              <a:rPr lang="pl-PL" sz="2200" dirty="0">
                <a:solidFill>
                  <a:srgbClr val="FFFFFF"/>
                </a:solidFill>
                <a:latin typeface="Courier New"/>
                <a:cs typeface="Courier New"/>
              </a:rPr>
              <a:t>  Best  </a:t>
            </a:r>
            <a:r>
              <a:rPr lang="pl-PL" sz="2200" dirty="0" err="1">
                <a:solidFill>
                  <a:srgbClr val="FFFFFF"/>
                </a:solidFill>
                <a:latin typeface="Courier New"/>
                <a:cs typeface="Courier New"/>
              </a:rPr>
              <a:t>Wrst</a:t>
            </a:r>
            <a:r>
              <a:rPr lang="pl-PL" sz="2200" dirty="0">
                <a:solidFill>
                  <a:srgbClr val="FFFFFF"/>
                </a:solidFill>
                <a:latin typeface="Courier New"/>
                <a:cs typeface="Courier New"/>
              </a:rPr>
              <a:t> </a:t>
            </a:r>
            <a:r>
              <a:rPr lang="pl-PL" sz="2200" dirty="0" err="1">
                <a:solidFill>
                  <a:srgbClr val="FFFFFF"/>
                </a:solidFill>
                <a:latin typeface="Courier New"/>
                <a:cs typeface="Courier New"/>
              </a:rPr>
              <a:t>StDev</a:t>
            </a:r>
            <a:endParaRPr lang="pl-PL" sz="2200" dirty="0">
              <a:solidFill>
                <a:srgbClr val="FFFFFF"/>
              </a:solidFill>
              <a:latin typeface="Courier New"/>
              <a:cs typeface="Courier New"/>
            </a:endParaRPr>
          </a:p>
          <a:p>
            <a:r>
              <a:rPr lang="pl-PL" sz="2200" dirty="0">
                <a:solidFill>
                  <a:srgbClr val="FFFFFF"/>
                </a:solidFill>
                <a:latin typeface="Courier New"/>
                <a:cs typeface="Courier New"/>
              </a:rPr>
              <a:t>  1. a72-246-30-1.deploy.akamaite  0.0%    10    0.4   0.4   0.3   0.5   0.1</a:t>
            </a:r>
          </a:p>
          <a:p>
            <a:r>
              <a:rPr lang="pl-PL" sz="2200" dirty="0">
                <a:solidFill>
                  <a:srgbClr val="FFFFFF"/>
                </a:solidFill>
                <a:latin typeface="Courier New"/>
                <a:cs typeface="Courier New"/>
              </a:rPr>
              <a:t>  2. dc5.pr01.iad2.tfbnw.net       0.0%    10    0.3   0.3   0.2   0.5   0.1</a:t>
            </a:r>
          </a:p>
          <a:p>
            <a:r>
              <a:rPr lang="pl-PL" sz="2200" dirty="0">
                <a:solidFill>
                  <a:srgbClr val="FFFFFF"/>
                </a:solidFill>
                <a:latin typeface="Courier New"/>
                <a:cs typeface="Courier New"/>
              </a:rPr>
              <a:t>  3. ae1.bb02.iad2.tfbnw.net       0.0%    10   16.9   3.0   0.5  16.9   5.5</a:t>
            </a:r>
          </a:p>
          <a:p>
            <a:r>
              <a:rPr lang="pl-PL" sz="2200" dirty="0">
                <a:solidFill>
                  <a:srgbClr val="FFFFFF"/>
                </a:solidFill>
                <a:latin typeface="Courier New"/>
                <a:cs typeface="Courier New"/>
              </a:rPr>
              <a:t>  4. ae11.bb02.sjc1.tfbnw.net      0.0%    10   80.0  82.9  78.0  89.3   3.3</a:t>
            </a:r>
          </a:p>
          <a:p>
            <a:r>
              <a:rPr lang="pl-PL" sz="2200" dirty="0">
                <a:solidFill>
                  <a:srgbClr val="FFFFFF"/>
                </a:solidFill>
                <a:latin typeface="Courier New"/>
                <a:cs typeface="Courier New"/>
              </a:rPr>
              <a:t>  5. ae2.dr01.snc5.tfbnw.net       0.0%    10   82.8  87.2  82.6 127.2  14.0</a:t>
            </a:r>
          </a:p>
          <a:p>
            <a:r>
              <a:rPr lang="pl-PL" sz="2200" dirty="0">
                <a:solidFill>
                  <a:srgbClr val="FFFFFF"/>
                </a:solidFill>
                <a:latin typeface="Courier New"/>
                <a:cs typeface="Courier New"/>
              </a:rPr>
              <a:t>  6. po510.csw02a.snc5.tfbnw.net   0.0%    10   82.1  81.9  81.7  82.1   0.1</a:t>
            </a:r>
          </a:p>
          <a:p>
            <a:r>
              <a:rPr lang="pl-PL" sz="2200" dirty="0">
                <a:solidFill>
                  <a:srgbClr val="FFFFFF"/>
                </a:solidFill>
                <a:latin typeface="Courier New"/>
                <a:cs typeface="Courier New"/>
              </a:rPr>
              <a:t>  7. www-11-02-snc5.facebook.com   0.0%    10   72.4  72.9  72.4  76.7   1.3</a:t>
            </a:r>
          </a:p>
          <a:p>
            <a:endParaRPr lang="en-US" dirty="0" smtClean="0">
              <a:latin typeface="Courier New"/>
              <a:cs typeface="Courier New"/>
            </a:endParaRPr>
          </a:p>
        </p:txBody>
      </p:sp>
    </p:spTree>
    <p:extLst>
      <p:ext uri="{BB962C8B-B14F-4D97-AF65-F5344CB8AC3E}">
        <p14:creationId xmlns:p14="http://schemas.microsoft.com/office/powerpoint/2010/main" val="39134661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bad </a:t>
            </a:r>
            <a:r>
              <a:rPr lang="en-US" dirty="0"/>
              <a:t>M</a:t>
            </a:r>
            <a:r>
              <a:rPr lang="en-US" dirty="0" smtClean="0"/>
              <a:t>apping</a:t>
            </a:r>
            <a:endParaRPr lang="en-US" dirty="0"/>
          </a:p>
        </p:txBody>
      </p:sp>
      <p:sp>
        <p:nvSpPr>
          <p:cNvPr id="3" name="Content Placeholder 2"/>
          <p:cNvSpPr>
            <a:spLocks noGrp="1"/>
          </p:cNvSpPr>
          <p:nvPr>
            <p:ph idx="1"/>
          </p:nvPr>
        </p:nvSpPr>
        <p:spPr/>
        <p:txBody>
          <a:bodyPr/>
          <a:lstStyle/>
          <a:p>
            <a:r>
              <a:rPr lang="en-US" dirty="0" smtClean="0"/>
              <a:t>Tracing from SJC to </a:t>
            </a:r>
            <a:r>
              <a:rPr lang="en-US" dirty="0" err="1" smtClean="0"/>
              <a:t>www.facebook.com</a:t>
            </a:r>
            <a:endParaRPr lang="en-US" dirty="0" smtClean="0"/>
          </a:p>
          <a:p>
            <a:endParaRPr lang="en-US" dirty="0"/>
          </a:p>
          <a:p>
            <a:r>
              <a:rPr lang="en-US" sz="2200" dirty="0">
                <a:solidFill>
                  <a:srgbClr val="FFFFFF"/>
                </a:solidFill>
                <a:latin typeface="Courier New"/>
                <a:cs typeface="Courier New"/>
              </a:rPr>
              <a:t>pgilmore@prod-unix-shell01:~&gt; </a:t>
            </a:r>
            <a:r>
              <a:rPr lang="en-US" sz="2200" dirty="0" err="1">
                <a:solidFill>
                  <a:srgbClr val="FFFFFF"/>
                </a:solidFill>
                <a:latin typeface="Courier New"/>
                <a:cs typeface="Courier New"/>
              </a:rPr>
              <a:t>nsh</a:t>
            </a:r>
            <a:r>
              <a:rPr lang="en-US" sz="2200" dirty="0">
                <a:solidFill>
                  <a:srgbClr val="FFFFFF"/>
                </a:solidFill>
                <a:latin typeface="Courier New"/>
                <a:cs typeface="Courier New"/>
              </a:rPr>
              <a:t> 173.223.232.110 </a:t>
            </a:r>
            <a:r>
              <a:rPr lang="en-US" sz="2200" dirty="0" err="1">
                <a:solidFill>
                  <a:srgbClr val="FFFFFF"/>
                </a:solidFill>
                <a:latin typeface="Courier New"/>
                <a:cs typeface="Courier New"/>
              </a:rPr>
              <a:t>mtr</a:t>
            </a:r>
            <a:r>
              <a:rPr lang="en-US" sz="2200" dirty="0">
                <a:solidFill>
                  <a:srgbClr val="FFFFFF"/>
                </a:solidFill>
                <a:latin typeface="Courier New"/>
                <a:cs typeface="Courier New"/>
              </a:rPr>
              <a:t> -d </a:t>
            </a:r>
            <a:r>
              <a:rPr lang="en-US" sz="2200" dirty="0" err="1">
                <a:solidFill>
                  <a:srgbClr val="FFFFFF"/>
                </a:solidFill>
                <a:latin typeface="Courier New"/>
                <a:cs typeface="Courier New"/>
              </a:rPr>
              <a:t>www.facebook.com</a:t>
            </a:r>
            <a:endParaRPr lang="en-US" sz="2200" dirty="0">
              <a:solidFill>
                <a:srgbClr val="FFFFFF"/>
              </a:solidFill>
              <a:latin typeface="Courier New"/>
              <a:cs typeface="Courier New"/>
            </a:endParaRPr>
          </a:p>
          <a:p>
            <a:r>
              <a:rPr lang="en-US" sz="2200" dirty="0">
                <a:solidFill>
                  <a:srgbClr val="FFFFFF"/>
                </a:solidFill>
                <a:latin typeface="Courier New"/>
                <a:cs typeface="Courier New"/>
              </a:rPr>
              <a:t>HOST: a173-223-232-110.deploy.aka Loss%   </a:t>
            </a:r>
            <a:r>
              <a:rPr lang="en-US" sz="2200" dirty="0" err="1">
                <a:solidFill>
                  <a:srgbClr val="FFFFFF"/>
                </a:solidFill>
                <a:latin typeface="Courier New"/>
                <a:cs typeface="Courier New"/>
              </a:rPr>
              <a:t>Snt</a:t>
            </a:r>
            <a:r>
              <a:rPr lang="en-US" sz="2200" dirty="0">
                <a:solidFill>
                  <a:srgbClr val="FFFFFF"/>
                </a:solidFill>
                <a:latin typeface="Courier New"/>
                <a:cs typeface="Courier New"/>
              </a:rPr>
              <a:t>   Last   </a:t>
            </a:r>
            <a:r>
              <a:rPr lang="en-US" sz="2200" dirty="0" err="1">
                <a:solidFill>
                  <a:srgbClr val="FFFFFF"/>
                </a:solidFill>
                <a:latin typeface="Courier New"/>
                <a:cs typeface="Courier New"/>
              </a:rPr>
              <a:t>Avg</a:t>
            </a:r>
            <a:r>
              <a:rPr lang="en-US" sz="2200" dirty="0">
                <a:solidFill>
                  <a:srgbClr val="FFFFFF"/>
                </a:solidFill>
                <a:latin typeface="Courier New"/>
                <a:cs typeface="Courier New"/>
              </a:rPr>
              <a:t>  Best  </a:t>
            </a:r>
            <a:r>
              <a:rPr lang="en-US" sz="2200" dirty="0" err="1">
                <a:solidFill>
                  <a:srgbClr val="FFFFFF"/>
                </a:solidFill>
                <a:latin typeface="Courier New"/>
                <a:cs typeface="Courier New"/>
              </a:rPr>
              <a:t>Wrst</a:t>
            </a:r>
            <a:r>
              <a:rPr lang="en-US" sz="2200" dirty="0">
                <a:solidFill>
                  <a:srgbClr val="FFFFFF"/>
                </a:solidFill>
                <a:latin typeface="Courier New"/>
                <a:cs typeface="Courier New"/>
              </a:rPr>
              <a:t> </a:t>
            </a:r>
            <a:r>
              <a:rPr lang="en-US" sz="2200" dirty="0" err="1">
                <a:solidFill>
                  <a:srgbClr val="FFFFFF"/>
                </a:solidFill>
                <a:latin typeface="Courier New"/>
                <a:cs typeface="Courier New"/>
              </a:rPr>
              <a:t>StDev</a:t>
            </a:r>
            <a:endParaRPr lang="en-US" sz="2200" dirty="0">
              <a:solidFill>
                <a:srgbClr val="FFFFFF"/>
              </a:solidFill>
              <a:latin typeface="Courier New"/>
              <a:cs typeface="Courier New"/>
            </a:endParaRPr>
          </a:p>
          <a:p>
            <a:r>
              <a:rPr lang="en-US" sz="2200" dirty="0">
                <a:solidFill>
                  <a:srgbClr val="FFFFFF"/>
                </a:solidFill>
                <a:latin typeface="Courier New"/>
                <a:cs typeface="Courier New"/>
              </a:rPr>
              <a:t>  1. a72-246-53-1.deploy.akamaite  0.0%    10    4.3   3.3   0.4   9.7   3.8</a:t>
            </a:r>
          </a:p>
          <a:p>
            <a:r>
              <a:rPr lang="en-US" sz="2200" dirty="0">
                <a:solidFill>
                  <a:srgbClr val="FFFFFF"/>
                </a:solidFill>
                <a:latin typeface="Courier New"/>
                <a:cs typeface="Courier New"/>
              </a:rPr>
              <a:t>  2. paix.br01.pao1.tfbnw.net      0.0%    10    0.2   4.7   0.2  45.3  14.3</a:t>
            </a:r>
          </a:p>
          <a:p>
            <a:r>
              <a:rPr lang="en-US" sz="2200" dirty="0">
                <a:solidFill>
                  <a:srgbClr val="FFFFFF"/>
                </a:solidFill>
                <a:latin typeface="Courier New"/>
                <a:cs typeface="Courier New"/>
              </a:rPr>
              <a:t>  3. ae8.bb02.pao1.tfbnw.net       0.0%    10    0.4   5.0   0.4  44.8  14.0</a:t>
            </a:r>
          </a:p>
          <a:p>
            <a:r>
              <a:rPr lang="en-US" sz="2200" dirty="0">
                <a:solidFill>
                  <a:srgbClr val="FFFFFF"/>
                </a:solidFill>
                <a:latin typeface="Courier New"/>
                <a:cs typeface="Courier New"/>
              </a:rPr>
              <a:t>  4. ae8.bb02.iad1.tfbnw.net       0.0%    10   78.6  76.5  76.2  78.6   0.8</a:t>
            </a:r>
          </a:p>
          <a:p>
            <a:r>
              <a:rPr lang="en-US" sz="2200" dirty="0">
                <a:solidFill>
                  <a:srgbClr val="FFFFFF"/>
                </a:solidFill>
                <a:latin typeface="Courier New"/>
                <a:cs typeface="Courier New"/>
              </a:rPr>
              <a:t>  5. ae1.dr02.ash4.tfbnw.net       0.0%    10   76.1  77.7  76.1  91.9   5.0</a:t>
            </a:r>
          </a:p>
          <a:p>
            <a:r>
              <a:rPr lang="en-US" sz="2200" dirty="0">
                <a:solidFill>
                  <a:srgbClr val="FFFFFF"/>
                </a:solidFill>
                <a:latin typeface="Courier New"/>
                <a:cs typeface="Courier New"/>
              </a:rPr>
              <a:t>  6. po509.csw01a.ash4.tfbnw.net   0.0%    10   78.5  78.5  78.4  78.6   0.1</a:t>
            </a:r>
          </a:p>
          <a:p>
            <a:r>
              <a:rPr lang="en-US" sz="2200" dirty="0">
                <a:solidFill>
                  <a:srgbClr val="FFFFFF"/>
                </a:solidFill>
                <a:latin typeface="Courier New"/>
                <a:cs typeface="Courier New"/>
              </a:rPr>
              <a:t>  7. www-11-01-ash4.facebook.com   0.0%    10   76.3  76.4  76.3  77.0   0.2</a:t>
            </a:r>
          </a:p>
          <a:p>
            <a:endParaRPr lang="en-US" dirty="0" smtClean="0">
              <a:latin typeface="Courier New"/>
              <a:cs typeface="Courier New"/>
            </a:endParaRPr>
          </a:p>
        </p:txBody>
      </p:sp>
    </p:spTree>
    <p:extLst>
      <p:ext uri="{BB962C8B-B14F-4D97-AF65-F5344CB8AC3E}">
        <p14:creationId xmlns:p14="http://schemas.microsoft.com/office/powerpoint/2010/main" val="3660020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good Mapping</a:t>
            </a:r>
            <a:endParaRPr lang="en-US" dirty="0"/>
          </a:p>
        </p:txBody>
      </p:sp>
      <p:sp>
        <p:nvSpPr>
          <p:cNvPr id="3" name="Content Placeholder 2"/>
          <p:cNvSpPr>
            <a:spLocks noGrp="1"/>
          </p:cNvSpPr>
          <p:nvPr>
            <p:ph idx="1"/>
          </p:nvPr>
        </p:nvSpPr>
        <p:spPr/>
        <p:txBody>
          <a:bodyPr/>
          <a:lstStyle/>
          <a:p>
            <a:r>
              <a:rPr lang="en-US" dirty="0" smtClean="0"/>
              <a:t>Tracing from SJC to </a:t>
            </a:r>
            <a:r>
              <a:rPr lang="en-US" dirty="0" err="1" smtClean="0"/>
              <a:t>www.symantec.com</a:t>
            </a:r>
            <a:endParaRPr lang="en-US" dirty="0" smtClean="0"/>
          </a:p>
          <a:p>
            <a:endParaRPr lang="en-US" dirty="0"/>
          </a:p>
          <a:p>
            <a:r>
              <a:rPr lang="en-US" sz="2200" dirty="0">
                <a:solidFill>
                  <a:srgbClr val="FFFFFF"/>
                </a:solidFill>
                <a:latin typeface="Courier New"/>
                <a:cs typeface="Courier New"/>
              </a:rPr>
              <a:t>pgilmore@prod-unix-shell01:~&gt; </a:t>
            </a:r>
            <a:r>
              <a:rPr lang="en-US" sz="2200" dirty="0" err="1">
                <a:solidFill>
                  <a:srgbClr val="FFFFFF"/>
                </a:solidFill>
                <a:latin typeface="Courier New"/>
                <a:cs typeface="Courier New"/>
              </a:rPr>
              <a:t>nsh</a:t>
            </a:r>
            <a:r>
              <a:rPr lang="en-US" sz="2200" dirty="0">
                <a:solidFill>
                  <a:srgbClr val="FFFFFF"/>
                </a:solidFill>
                <a:latin typeface="Courier New"/>
                <a:cs typeface="Courier New"/>
              </a:rPr>
              <a:t> 173.223.232.110 </a:t>
            </a:r>
            <a:r>
              <a:rPr lang="en-US" sz="2200" dirty="0" err="1">
                <a:solidFill>
                  <a:srgbClr val="FFFFFF"/>
                </a:solidFill>
                <a:latin typeface="Courier New"/>
                <a:cs typeface="Courier New"/>
              </a:rPr>
              <a:t>mtr</a:t>
            </a:r>
            <a:r>
              <a:rPr lang="en-US" sz="2200" dirty="0">
                <a:solidFill>
                  <a:srgbClr val="FFFFFF"/>
                </a:solidFill>
                <a:latin typeface="Courier New"/>
                <a:cs typeface="Courier New"/>
              </a:rPr>
              <a:t> -d </a:t>
            </a:r>
            <a:r>
              <a:rPr lang="en-US" sz="2200" dirty="0" err="1">
                <a:solidFill>
                  <a:srgbClr val="FFFFFF"/>
                </a:solidFill>
                <a:latin typeface="Courier New"/>
                <a:cs typeface="Courier New"/>
              </a:rPr>
              <a:t>www.symantec.com</a:t>
            </a:r>
            <a:endParaRPr lang="en-US" sz="2200" dirty="0">
              <a:solidFill>
                <a:srgbClr val="FFFFFF"/>
              </a:solidFill>
              <a:latin typeface="Courier New"/>
              <a:cs typeface="Courier New"/>
            </a:endParaRPr>
          </a:p>
          <a:p>
            <a:r>
              <a:rPr lang="en-US" sz="2200" dirty="0">
                <a:solidFill>
                  <a:srgbClr val="FFFFFF"/>
                </a:solidFill>
                <a:latin typeface="Courier New"/>
                <a:cs typeface="Courier New"/>
              </a:rPr>
              <a:t>HOST: a173-223-232-110.deploy.aka Loss%   </a:t>
            </a:r>
            <a:r>
              <a:rPr lang="en-US" sz="2200" dirty="0" err="1">
                <a:solidFill>
                  <a:srgbClr val="FFFFFF"/>
                </a:solidFill>
                <a:latin typeface="Courier New"/>
                <a:cs typeface="Courier New"/>
              </a:rPr>
              <a:t>Snt</a:t>
            </a:r>
            <a:r>
              <a:rPr lang="en-US" sz="2200" dirty="0">
                <a:solidFill>
                  <a:srgbClr val="FFFFFF"/>
                </a:solidFill>
                <a:latin typeface="Courier New"/>
                <a:cs typeface="Courier New"/>
              </a:rPr>
              <a:t>   Last   </a:t>
            </a:r>
            <a:r>
              <a:rPr lang="en-US" sz="2200" dirty="0" err="1">
                <a:solidFill>
                  <a:srgbClr val="FFFFFF"/>
                </a:solidFill>
                <a:latin typeface="Courier New"/>
                <a:cs typeface="Courier New"/>
              </a:rPr>
              <a:t>Avg</a:t>
            </a:r>
            <a:r>
              <a:rPr lang="en-US" sz="2200" dirty="0">
                <a:solidFill>
                  <a:srgbClr val="FFFFFF"/>
                </a:solidFill>
                <a:latin typeface="Courier New"/>
                <a:cs typeface="Courier New"/>
              </a:rPr>
              <a:t>  Best  </a:t>
            </a:r>
            <a:r>
              <a:rPr lang="en-US" sz="2200" dirty="0" err="1">
                <a:solidFill>
                  <a:srgbClr val="FFFFFF"/>
                </a:solidFill>
                <a:latin typeface="Courier New"/>
                <a:cs typeface="Courier New"/>
              </a:rPr>
              <a:t>Wrst</a:t>
            </a:r>
            <a:r>
              <a:rPr lang="en-US" sz="2200" dirty="0">
                <a:solidFill>
                  <a:srgbClr val="FFFFFF"/>
                </a:solidFill>
                <a:latin typeface="Courier New"/>
                <a:cs typeface="Courier New"/>
              </a:rPr>
              <a:t> </a:t>
            </a:r>
            <a:r>
              <a:rPr lang="en-US" sz="2200" dirty="0" err="1">
                <a:solidFill>
                  <a:srgbClr val="FFFFFF"/>
                </a:solidFill>
                <a:latin typeface="Courier New"/>
                <a:cs typeface="Courier New"/>
              </a:rPr>
              <a:t>StDev</a:t>
            </a:r>
            <a:endParaRPr lang="en-US" sz="2200" dirty="0">
              <a:solidFill>
                <a:srgbClr val="FFFFFF"/>
              </a:solidFill>
              <a:latin typeface="Courier New"/>
              <a:cs typeface="Courier New"/>
            </a:endParaRPr>
          </a:p>
          <a:p>
            <a:r>
              <a:rPr lang="en-US" sz="2200" dirty="0">
                <a:solidFill>
                  <a:srgbClr val="FFFFFF"/>
                </a:solidFill>
                <a:latin typeface="Courier New"/>
                <a:cs typeface="Courier New"/>
              </a:rPr>
              <a:t>  1. a173-223-232-105.deploy.akam  0.0%    10    0.1   0.2   0.1   1.6   0.5</a:t>
            </a:r>
          </a:p>
          <a:p>
            <a:endParaRPr lang="en-US" dirty="0" smtClean="0"/>
          </a:p>
          <a:p>
            <a:r>
              <a:rPr lang="en-US" dirty="0" smtClean="0"/>
              <a:t>OK ,that was cheating </a:t>
            </a:r>
            <a:r>
              <a:rPr lang="en-US" dirty="0" smtClean="0">
                <a:sym typeface="Wingdings"/>
              </a:rPr>
              <a:t></a:t>
            </a:r>
            <a:endParaRPr lang="en-US" dirty="0" smtClean="0"/>
          </a:p>
        </p:txBody>
      </p:sp>
    </p:spTree>
    <p:extLst>
      <p:ext uri="{BB962C8B-B14F-4D97-AF65-F5344CB8AC3E}">
        <p14:creationId xmlns:p14="http://schemas.microsoft.com/office/powerpoint/2010/main" val="37442491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good Mapping</a:t>
            </a:r>
            <a:endParaRPr lang="en-US" dirty="0"/>
          </a:p>
        </p:txBody>
      </p:sp>
      <p:sp>
        <p:nvSpPr>
          <p:cNvPr id="3" name="Content Placeholder 2"/>
          <p:cNvSpPr>
            <a:spLocks noGrp="1"/>
          </p:cNvSpPr>
          <p:nvPr>
            <p:ph idx="1"/>
          </p:nvPr>
        </p:nvSpPr>
        <p:spPr/>
        <p:txBody>
          <a:bodyPr/>
          <a:lstStyle/>
          <a:p>
            <a:r>
              <a:rPr lang="en-US" dirty="0" smtClean="0"/>
              <a:t>Tracing from a server in ORD to www.symantec.com</a:t>
            </a:r>
          </a:p>
          <a:p>
            <a:pPr lvl="1"/>
            <a:endParaRPr lang="en-US" dirty="0"/>
          </a:p>
          <a:p>
            <a:r>
              <a:rPr lang="en-US" sz="2000" dirty="0">
                <a:solidFill>
                  <a:srgbClr val="FFFFFF"/>
                </a:solidFill>
                <a:latin typeface="Courier New"/>
                <a:cs typeface="Courier New"/>
              </a:rPr>
              <a:t>inv2824# </a:t>
            </a:r>
            <a:r>
              <a:rPr lang="en-US" sz="2000" dirty="0" err="1">
                <a:solidFill>
                  <a:srgbClr val="FFFFFF"/>
                </a:solidFill>
                <a:latin typeface="Courier New"/>
                <a:cs typeface="Courier New"/>
              </a:rPr>
              <a:t>traceroute</a:t>
            </a:r>
            <a:r>
              <a:rPr lang="en-US" sz="2000" dirty="0">
                <a:solidFill>
                  <a:srgbClr val="FFFFFF"/>
                </a:solidFill>
                <a:latin typeface="Courier New"/>
                <a:cs typeface="Courier New"/>
              </a:rPr>
              <a:t> </a:t>
            </a:r>
            <a:r>
              <a:rPr lang="en-US" sz="2000" dirty="0" err="1">
                <a:solidFill>
                  <a:srgbClr val="FFFFFF"/>
                </a:solidFill>
                <a:latin typeface="Courier New"/>
                <a:cs typeface="Courier New"/>
              </a:rPr>
              <a:t>www.symantec.com</a:t>
            </a:r>
            <a:endParaRPr lang="en-US" sz="2000" dirty="0">
              <a:solidFill>
                <a:srgbClr val="FFFFFF"/>
              </a:solidFill>
              <a:latin typeface="Courier New"/>
              <a:cs typeface="Courier New"/>
            </a:endParaRPr>
          </a:p>
          <a:p>
            <a:r>
              <a:rPr lang="en-US" sz="2000" dirty="0" err="1">
                <a:solidFill>
                  <a:srgbClr val="FFFFFF"/>
                </a:solidFill>
                <a:latin typeface="Courier New"/>
                <a:cs typeface="Courier New"/>
              </a:rPr>
              <a:t>traceroute</a:t>
            </a:r>
            <a:r>
              <a:rPr lang="en-US" sz="2000" dirty="0">
                <a:solidFill>
                  <a:srgbClr val="FFFFFF"/>
                </a:solidFill>
                <a:latin typeface="Courier New"/>
                <a:cs typeface="Courier New"/>
              </a:rPr>
              <a:t>: Warning: </a:t>
            </a:r>
            <a:r>
              <a:rPr lang="en-US" sz="2000" dirty="0" err="1">
                <a:solidFill>
                  <a:srgbClr val="FFFFFF"/>
                </a:solidFill>
                <a:latin typeface="Courier New"/>
                <a:cs typeface="Courier New"/>
              </a:rPr>
              <a:t>www.symantec.com</a:t>
            </a:r>
            <a:r>
              <a:rPr lang="en-US" sz="2000" dirty="0">
                <a:solidFill>
                  <a:srgbClr val="FFFFFF"/>
                </a:solidFill>
                <a:latin typeface="Courier New"/>
                <a:cs typeface="Courier New"/>
              </a:rPr>
              <a:t> has multiple addresses; using 64.211.144.66</a:t>
            </a:r>
          </a:p>
          <a:p>
            <a:r>
              <a:rPr lang="en-US" sz="2000" dirty="0" err="1">
                <a:solidFill>
                  <a:srgbClr val="FFFFFF"/>
                </a:solidFill>
                <a:latin typeface="Courier New"/>
                <a:cs typeface="Courier New"/>
              </a:rPr>
              <a:t>traceroute</a:t>
            </a:r>
            <a:r>
              <a:rPr lang="en-US" sz="2000" dirty="0">
                <a:solidFill>
                  <a:srgbClr val="FFFFFF"/>
                </a:solidFill>
                <a:latin typeface="Courier New"/>
                <a:cs typeface="Courier New"/>
              </a:rPr>
              <a:t> to a568.d.akamai.net (64.211.144.66), 64 hops max, 40 byte packets</a:t>
            </a:r>
          </a:p>
          <a:p>
            <a:r>
              <a:rPr lang="en-US" sz="2000" dirty="0">
                <a:solidFill>
                  <a:srgbClr val="FFFFFF"/>
                </a:solidFill>
                <a:latin typeface="Courier New"/>
                <a:cs typeface="Courier New"/>
              </a:rPr>
              <a:t> 1  fe0-23.aggr3004.ord2.us.scnet.net (75.102.4.185)  0.629 </a:t>
            </a:r>
            <a:r>
              <a:rPr lang="en-US" sz="2000" dirty="0" err="1">
                <a:solidFill>
                  <a:srgbClr val="FFFFFF"/>
                </a:solidFill>
                <a:latin typeface="Courier New"/>
                <a:cs typeface="Courier New"/>
              </a:rPr>
              <a:t>ms</a:t>
            </a:r>
            <a:r>
              <a:rPr lang="en-US" sz="2000" dirty="0">
                <a:solidFill>
                  <a:srgbClr val="FFFFFF"/>
                </a:solidFill>
                <a:latin typeface="Courier New"/>
                <a:cs typeface="Courier New"/>
              </a:rPr>
              <a:t>  0.535 </a:t>
            </a:r>
            <a:r>
              <a:rPr lang="en-US" sz="2000" dirty="0" err="1">
                <a:solidFill>
                  <a:srgbClr val="FFFFFF"/>
                </a:solidFill>
                <a:latin typeface="Courier New"/>
                <a:cs typeface="Courier New"/>
              </a:rPr>
              <a:t>ms</a:t>
            </a:r>
            <a:r>
              <a:rPr lang="en-US" sz="2000" dirty="0">
                <a:solidFill>
                  <a:srgbClr val="FFFFFF"/>
                </a:solidFill>
                <a:latin typeface="Courier New"/>
                <a:cs typeface="Courier New"/>
              </a:rPr>
              <a:t>  0.661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2  v1503.ar1.ord1.us.scnet.net (216.246.94.209)  21.738 </a:t>
            </a:r>
            <a:r>
              <a:rPr lang="en-US" sz="2000" dirty="0" err="1">
                <a:solidFill>
                  <a:srgbClr val="FFFFFF"/>
                </a:solidFill>
                <a:latin typeface="Courier New"/>
                <a:cs typeface="Courier New"/>
              </a:rPr>
              <a:t>ms</a:t>
            </a:r>
            <a:r>
              <a:rPr lang="en-US" sz="2000" dirty="0">
                <a:solidFill>
                  <a:srgbClr val="FFFFFF"/>
                </a:solidFill>
                <a:latin typeface="Courier New"/>
                <a:cs typeface="Courier New"/>
              </a:rPr>
              <a:t>  1.778 </a:t>
            </a:r>
            <a:r>
              <a:rPr lang="en-US" sz="2000" dirty="0" err="1">
                <a:solidFill>
                  <a:srgbClr val="FFFFFF"/>
                </a:solidFill>
                <a:latin typeface="Courier New"/>
                <a:cs typeface="Courier New"/>
              </a:rPr>
              <a:t>ms</a:t>
            </a:r>
            <a:r>
              <a:rPr lang="en-US" sz="2000" dirty="0">
                <a:solidFill>
                  <a:srgbClr val="FFFFFF"/>
                </a:solidFill>
                <a:latin typeface="Courier New"/>
                <a:cs typeface="Courier New"/>
              </a:rPr>
              <a:t>  0.513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3  ae0-81.cr1.ord1.us.nlayer.net (69.31.111.1)  0.282 </a:t>
            </a:r>
            <a:r>
              <a:rPr lang="en-US" sz="2000" dirty="0" err="1">
                <a:solidFill>
                  <a:srgbClr val="FFFFFF"/>
                </a:solidFill>
                <a:latin typeface="Courier New"/>
                <a:cs typeface="Courier New"/>
              </a:rPr>
              <a:t>ms</a:t>
            </a:r>
            <a:r>
              <a:rPr lang="en-US" sz="2000" dirty="0">
                <a:solidFill>
                  <a:srgbClr val="FFFFFF"/>
                </a:solidFill>
                <a:latin typeface="Courier New"/>
                <a:cs typeface="Courier New"/>
              </a:rPr>
              <a:t>  0.389 </a:t>
            </a:r>
            <a:r>
              <a:rPr lang="en-US" sz="2000" dirty="0" err="1">
                <a:solidFill>
                  <a:srgbClr val="FFFFFF"/>
                </a:solidFill>
                <a:latin typeface="Courier New"/>
                <a:cs typeface="Courier New"/>
              </a:rPr>
              <a:t>ms</a:t>
            </a:r>
            <a:r>
              <a:rPr lang="en-US" sz="2000" dirty="0">
                <a:solidFill>
                  <a:srgbClr val="FFFFFF"/>
                </a:solidFill>
                <a:latin typeface="Courier New"/>
                <a:cs typeface="Courier New"/>
              </a:rPr>
              <a:t>  0.292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4  ae1-30g.ar1.ord1.us.nlayer.net (69.31.111.134)  12.214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ae1.ar2.ord1.us.nlayer.net (69.31.111.146)  0.517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ae1-30g.ar1.ord1.us.nlayer.net (69.31.111.134)  16.753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5  te9-3.ar3.CHI2.gblx.net (69.31.110.233)  0.699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te6-3.ar2.CHI2.gblx.net (69.31.111.201)  1.000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te9-3.ar3.CHI2.gblx.net (69.31.110.233)  1.203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6  ge9-1-10G.ar2.CHI2.gblx.net (67.17.109.117)  0.687 </a:t>
            </a:r>
            <a:r>
              <a:rPr lang="en-US" sz="2000" dirty="0" err="1">
                <a:solidFill>
                  <a:srgbClr val="FFFFFF"/>
                </a:solidFill>
                <a:latin typeface="Courier New"/>
                <a:cs typeface="Courier New"/>
              </a:rPr>
              <a:t>ms</a:t>
            </a:r>
            <a:r>
              <a:rPr lang="en-US" sz="2000" dirty="0">
                <a:solidFill>
                  <a:srgbClr val="FFFFFF"/>
                </a:solidFill>
                <a:latin typeface="Courier New"/>
                <a:cs typeface="Courier New"/>
              </a:rPr>
              <a:t>  0.710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a:p>
            <a:r>
              <a:rPr lang="en-US" sz="2000" dirty="0">
                <a:solidFill>
                  <a:srgbClr val="FFFFFF"/>
                </a:solidFill>
                <a:latin typeface="Courier New"/>
                <a:cs typeface="Courier New"/>
              </a:rPr>
              <a:t>    64.211.144.66 (64.211.144.66)  0.514 </a:t>
            </a:r>
            <a:r>
              <a:rPr lang="en-US" sz="2000" dirty="0" err="1">
                <a:solidFill>
                  <a:srgbClr val="FFFFFF"/>
                </a:solidFill>
                <a:latin typeface="Courier New"/>
                <a:cs typeface="Courier New"/>
              </a:rPr>
              <a:t>ms</a:t>
            </a:r>
            <a:endParaRPr lang="en-US" sz="2000" dirty="0">
              <a:solidFill>
                <a:srgbClr val="FFFFFF"/>
              </a:solidFill>
              <a:latin typeface="Courier New"/>
              <a:cs typeface="Courier New"/>
            </a:endParaRPr>
          </a:p>
        </p:txBody>
      </p:sp>
    </p:spTree>
    <p:extLst>
      <p:ext uri="{BB962C8B-B14F-4D97-AF65-F5344CB8AC3E}">
        <p14:creationId xmlns:p14="http://schemas.microsoft.com/office/powerpoint/2010/main" val="193653842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97280" y="0"/>
            <a:ext cx="12435840" cy="1371600"/>
          </a:xfrm>
        </p:spPr>
        <p:txBody>
          <a:bodyPr/>
          <a:lstStyle/>
          <a:p>
            <a:r>
              <a:rPr lang="en-US">
                <a:latin typeface="Verdana" charset="0"/>
                <a:ea typeface="ＭＳ Ｐゴシック" charset="0"/>
                <a:cs typeface="ＭＳ Ｐゴシック" charset="0"/>
              </a:rPr>
              <a:t>Questions?</a:t>
            </a:r>
          </a:p>
        </p:txBody>
      </p:sp>
      <p:sp>
        <p:nvSpPr>
          <p:cNvPr id="48131" name="Rectangle 3"/>
          <p:cNvSpPr>
            <a:spLocks noGrp="1" noChangeArrowheads="1"/>
          </p:cNvSpPr>
          <p:nvPr>
            <p:ph type="body" idx="1"/>
          </p:nvPr>
        </p:nvSpPr>
        <p:spPr>
          <a:xfrm>
            <a:off x="1097280" y="1737360"/>
            <a:ext cx="12783821" cy="4937760"/>
          </a:xfrm>
        </p:spPr>
        <p:txBody>
          <a:bodyPr/>
          <a:lstStyle/>
          <a:p>
            <a:r>
              <a:rPr lang="en-US">
                <a:latin typeface="Verdana" charset="0"/>
                <a:ea typeface="ＭＳ Ｐゴシック" charset="0"/>
                <a:cs typeface="ＭＳ Ｐゴシック" charset="0"/>
              </a:rPr>
              <a:t>patrick@akamai.com</a:t>
            </a:r>
          </a:p>
        </p:txBody>
      </p:sp>
    </p:spTree>
    <p:extLst>
      <p:ext uri="{BB962C8B-B14F-4D97-AF65-F5344CB8AC3E}">
        <p14:creationId xmlns:p14="http://schemas.microsoft.com/office/powerpoint/2010/main" val="5325777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a:latin typeface="Arial" charset="0"/>
              </a:rPr>
              <a:t>A Few Simple Rules</a:t>
            </a:r>
          </a:p>
        </p:txBody>
      </p:sp>
      <p:sp>
        <p:nvSpPr>
          <p:cNvPr id="6146" name="Content Placeholder 2"/>
          <p:cNvSpPr>
            <a:spLocks noGrp="1"/>
          </p:cNvSpPr>
          <p:nvPr>
            <p:ph idx="1"/>
          </p:nvPr>
        </p:nvSpPr>
        <p:spPr/>
        <p:txBody>
          <a:bodyPr/>
          <a:lstStyle/>
          <a:p>
            <a:pPr marL="514350" indent="-514350">
              <a:buFont typeface="Verdana" charset="0"/>
              <a:buAutoNum type="arabicPeriod"/>
            </a:pPr>
            <a:r>
              <a:rPr lang="en-US" dirty="0">
                <a:latin typeface="Arial" charset="0"/>
              </a:rPr>
              <a:t>There are exceptions to every rule</a:t>
            </a:r>
          </a:p>
          <a:p>
            <a:pPr marL="403225" lvl="2" indent="0">
              <a:buFontTx/>
              <a:buNone/>
            </a:pPr>
            <a:r>
              <a:rPr lang="en-US" dirty="0">
                <a:latin typeface="Arial" charset="0"/>
              </a:rPr>
              <a:t>When I say “X == Y”, please hear “except for these few corner cases” even if I do not say it</a:t>
            </a:r>
          </a:p>
          <a:p>
            <a:pPr marL="514350" indent="-514350">
              <a:buFont typeface="Verdana" charset="0"/>
              <a:buAutoNum type="arabicPeriod"/>
            </a:pPr>
            <a:endParaRPr lang="en-US" dirty="0">
              <a:latin typeface="Arial" charset="0"/>
            </a:endParaRPr>
          </a:p>
          <a:p>
            <a:pPr marL="514350" indent="-514350">
              <a:buFont typeface="Verdana" charset="0"/>
              <a:buAutoNum type="arabicPeriod"/>
            </a:pPr>
            <a:r>
              <a:rPr lang="en-US" dirty="0">
                <a:latin typeface="Arial" charset="0"/>
              </a:rPr>
              <a:t>This is very high level</a:t>
            </a:r>
          </a:p>
          <a:p>
            <a:pPr marL="403225" lvl="2" indent="0">
              <a:buFontTx/>
              <a:buNone/>
            </a:pPr>
            <a:r>
              <a:rPr lang="en-US" dirty="0">
                <a:latin typeface="Arial" charset="0"/>
              </a:rPr>
              <a:t>We only have </a:t>
            </a:r>
            <a:r>
              <a:rPr lang="en-US" dirty="0" smtClean="0">
                <a:latin typeface="Arial" charset="0"/>
              </a:rPr>
              <a:t>30 minutes, </a:t>
            </a:r>
            <a:r>
              <a:rPr lang="en-US" dirty="0">
                <a:latin typeface="Arial" charset="0"/>
              </a:rPr>
              <a:t>I need to gloss over some details</a:t>
            </a:r>
          </a:p>
          <a:p>
            <a:pPr marL="514350" indent="-514350">
              <a:buFont typeface="Verdana" charset="0"/>
              <a:buAutoNum type="arabicPeriod"/>
            </a:pPr>
            <a:endParaRPr lang="en-US" dirty="0">
              <a:latin typeface="Arial" charset="0"/>
            </a:endParaRPr>
          </a:p>
          <a:p>
            <a:pPr marL="514350" indent="-514350">
              <a:buFont typeface="Verdana" charset="0"/>
              <a:buAutoNum type="arabicPeriod"/>
            </a:pPr>
            <a:r>
              <a:rPr lang="en-US" dirty="0">
                <a:latin typeface="Arial" charset="0"/>
              </a:rPr>
              <a:t>Questions are welcome &amp; encouraged</a:t>
            </a:r>
          </a:p>
          <a:p>
            <a:pPr marL="403225" lvl="2" indent="0">
              <a:buFontTx/>
              <a:buNone/>
            </a:pPr>
            <a:r>
              <a:rPr lang="en-US" dirty="0">
                <a:latin typeface="Arial" charset="0"/>
              </a:rPr>
              <a:t>This is for you, be sure you get the most out of it</a:t>
            </a:r>
          </a:p>
        </p:txBody>
      </p:sp>
    </p:spTree>
    <p:extLst>
      <p:ext uri="{BB962C8B-B14F-4D97-AF65-F5344CB8AC3E}">
        <p14:creationId xmlns:p14="http://schemas.microsoft.com/office/powerpoint/2010/main" val="3168654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97280" y="0"/>
            <a:ext cx="12435840" cy="1371600"/>
          </a:xfrm>
        </p:spPr>
        <p:txBody>
          <a:bodyPr/>
          <a:lstStyle/>
          <a:p>
            <a:r>
              <a:rPr lang="en-US" dirty="0">
                <a:ea typeface="ＭＳ Ｐゴシック" charset="0"/>
                <a:cs typeface="ＭＳ Ｐゴシック" charset="0"/>
              </a:rPr>
              <a:t>What is a Content Distribution Network?</a:t>
            </a:r>
          </a:p>
        </p:txBody>
      </p:sp>
      <p:sp>
        <p:nvSpPr>
          <p:cNvPr id="21507" name="Rectangle 3"/>
          <p:cNvSpPr>
            <a:spLocks noGrp="1" noChangeArrowheads="1"/>
          </p:cNvSpPr>
          <p:nvPr>
            <p:ph type="body" idx="1"/>
          </p:nvPr>
        </p:nvSpPr>
        <p:spPr>
          <a:xfrm>
            <a:off x="1097280" y="1463040"/>
            <a:ext cx="12435840" cy="5760720"/>
          </a:xfrm>
          <a:noFill/>
        </p:spPr>
        <p:txBody>
          <a:bodyPr/>
          <a:lstStyle/>
          <a:p>
            <a:r>
              <a:rPr lang="en-US" dirty="0">
                <a:ea typeface="ＭＳ Ｐゴシック" charset="0"/>
                <a:cs typeface="ＭＳ Ｐゴシック" charset="0"/>
              </a:rPr>
              <a:t>The RFCs and Internet Drafts define a Content Distribution Network, </a:t>
            </a:r>
            <a:r>
              <a:rPr lang="ja-JP" altLang="en-US" dirty="0">
                <a:ea typeface="ＭＳ Ｐゴシック" charset="0"/>
                <a:cs typeface="ＭＳ Ｐゴシック" charset="0"/>
              </a:rPr>
              <a:t>“</a:t>
            </a:r>
            <a:r>
              <a:rPr lang="en-US" dirty="0">
                <a:ea typeface="ＭＳ Ｐゴシック" charset="0"/>
                <a:cs typeface="ＭＳ Ｐゴシック" charset="0"/>
              </a:rPr>
              <a:t>CDN</a:t>
            </a:r>
            <a:r>
              <a:rPr lang="ja-JP" altLang="en-US" dirty="0">
                <a:ea typeface="ＭＳ Ｐゴシック" charset="0"/>
                <a:cs typeface="ＭＳ Ｐゴシック" charset="0"/>
              </a:rPr>
              <a:t>”</a:t>
            </a:r>
            <a:r>
              <a:rPr lang="en-US" dirty="0">
                <a:ea typeface="ＭＳ Ｐゴシック" charset="0"/>
                <a:cs typeface="ＭＳ Ｐゴシック" charset="0"/>
              </a:rPr>
              <a:t>, as:</a:t>
            </a:r>
          </a:p>
          <a:p>
            <a:endParaRPr lang="en-US" dirty="0">
              <a:latin typeface="Verdana" charset="0"/>
              <a:ea typeface="ＭＳ Ｐゴシック" charset="0"/>
              <a:cs typeface="ＭＳ Ｐゴシック" charset="0"/>
            </a:endParaRPr>
          </a:p>
          <a:p>
            <a:pPr marL="640080" lvl="1" indent="0">
              <a:buFontTx/>
              <a:buNone/>
            </a:pPr>
            <a:r>
              <a:rPr lang="en-US" sz="3500" b="1" dirty="0" smtClean="0">
                <a:latin typeface="Courier New" charset="0"/>
                <a:ea typeface="ＭＳ Ｐゴシック" charset="0"/>
                <a:cs typeface="ＭＳ Ｐゴシック" charset="0"/>
              </a:rPr>
              <a:t>Content </a:t>
            </a:r>
            <a:r>
              <a:rPr lang="en-US" sz="3500" b="1" dirty="0">
                <a:latin typeface="Courier New" charset="0"/>
                <a:ea typeface="ＭＳ Ｐゴシック" charset="0"/>
                <a:cs typeface="ＭＳ Ｐゴシック" charset="0"/>
              </a:rPr>
              <a:t>Delivery Network or Content Distribution Network. A type of CONTENT NETWORK in which the CONTENT NETWORK ELEMENTS are arranged for more effective delivery of CONTENT to CLIENTS.</a:t>
            </a:r>
            <a:endParaRPr lang="en-US" sz="3500" dirty="0">
              <a:latin typeface="Courier New" charset="0"/>
              <a:ea typeface="ＭＳ Ｐゴシック" charset="0"/>
              <a:cs typeface="ＭＳ Ｐゴシック" charset="0"/>
            </a:endParaRPr>
          </a:p>
        </p:txBody>
      </p:sp>
    </p:spTree>
    <p:extLst>
      <p:ext uri="{BB962C8B-B14F-4D97-AF65-F5344CB8AC3E}">
        <p14:creationId xmlns:p14="http://schemas.microsoft.com/office/powerpoint/2010/main" val="114827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a:ea typeface="ＭＳ Ｐゴシック" charset="0"/>
                <a:cs typeface="ＭＳ Ｐゴシック" charset="0"/>
              </a:rPr>
              <a:t>What is a </a:t>
            </a:r>
            <a:r>
              <a:rPr lang="en-US" dirty="0" smtClean="0">
                <a:ea typeface="ＭＳ Ｐゴシック" charset="0"/>
                <a:cs typeface="ＭＳ Ｐゴシック" charset="0"/>
              </a:rPr>
              <a:t>CDN - </a:t>
            </a:r>
            <a:r>
              <a:rPr lang="en-US" dirty="0">
                <a:ea typeface="ＭＳ Ｐゴシック" charset="0"/>
                <a:cs typeface="ＭＳ Ｐゴシック" charset="0"/>
              </a:rPr>
              <a:t>In English</a:t>
            </a:r>
            <a:r>
              <a:rPr lang="en-US" dirty="0" smtClean="0">
                <a:ea typeface="ＭＳ Ｐゴシック" charset="0"/>
                <a:cs typeface="ＭＳ Ｐゴシック" charset="0"/>
              </a:rPr>
              <a:t>? (Or at least American?)</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a:ea typeface="ＭＳ Ｐゴシック" charset="0"/>
                <a:cs typeface="ＭＳ Ｐゴシック" charset="0"/>
              </a:rPr>
              <a:t>A CDN is an overlay network, designed to deliver content from the optimal </a:t>
            </a:r>
            <a:r>
              <a:rPr lang="en-US" dirty="0" smtClean="0">
                <a:ea typeface="ＭＳ Ｐゴシック" charset="0"/>
                <a:cs typeface="ＭＳ Ｐゴシック" charset="0"/>
              </a:rPr>
              <a:t>location</a:t>
            </a:r>
          </a:p>
          <a:p>
            <a:endParaRPr lang="en-US" sz="2900" dirty="0">
              <a:ea typeface="ＭＳ Ｐゴシック" charset="0"/>
              <a:cs typeface="ＭＳ Ｐゴシック" charset="0"/>
            </a:endParaRPr>
          </a:p>
          <a:p>
            <a:r>
              <a:rPr lang="en-US" sz="2900" b="1" i="1" dirty="0" smtClean="0">
                <a:ea typeface="ＭＳ Ｐゴシック" charset="0"/>
                <a:cs typeface="ＭＳ Ｐゴシック" charset="0"/>
              </a:rPr>
              <a:t>Very Generally</a:t>
            </a:r>
            <a:r>
              <a:rPr lang="en-US" sz="2900" dirty="0" smtClean="0">
                <a:ea typeface="ＭＳ Ｐゴシック" charset="0"/>
                <a:cs typeface="ＭＳ Ｐゴシック" charset="0"/>
              </a:rPr>
              <a:t>: </a:t>
            </a:r>
            <a:r>
              <a:rPr lang="en-US" sz="2900" i="1" dirty="0" smtClean="0">
                <a:ea typeface="ＭＳ Ｐゴシック" charset="0"/>
                <a:cs typeface="ＭＳ Ｐゴシック" charset="0"/>
              </a:rPr>
              <a:t>Users</a:t>
            </a:r>
            <a:r>
              <a:rPr lang="en-US" sz="2900" dirty="0" smtClean="0">
                <a:ea typeface="ＭＳ Ｐゴシック" charset="0"/>
                <a:cs typeface="ＭＳ Ｐゴシック" charset="0"/>
              </a:rPr>
              <a:t> in Tokyo go to a server in Tokyo, users in Frankfurt go to a server in Frankfurt</a:t>
            </a:r>
            <a:endParaRPr lang="en-US" sz="2900" dirty="0">
              <a:ea typeface="ＭＳ Ｐゴシック" charset="0"/>
              <a:cs typeface="ＭＳ Ｐゴシック" charset="0"/>
            </a:endParaRPr>
          </a:p>
          <a:p>
            <a:endParaRPr lang="en-US" sz="2900" dirty="0">
              <a:ea typeface="ＭＳ Ｐゴシック" charset="0"/>
              <a:cs typeface="ＭＳ Ｐゴシック" charset="0"/>
            </a:endParaRPr>
          </a:p>
          <a:p>
            <a:r>
              <a:rPr lang="en-US" sz="2900" dirty="0" smtClean="0">
                <a:ea typeface="ＭＳ Ｐゴシック" charset="0"/>
                <a:cs typeface="ＭＳ Ｐゴシック" charset="0"/>
              </a:rPr>
              <a:t>This obviously over-simplifies things, as “optimal” is frequently not equivalent to “geographically close” – topology matters</a:t>
            </a:r>
          </a:p>
          <a:p>
            <a:pPr lvl="1"/>
            <a:r>
              <a:rPr lang="en-US" sz="2400" dirty="0" smtClean="0">
                <a:ea typeface="ＭＳ Ｐゴシック" charset="0"/>
                <a:cs typeface="ＭＳ Ｐゴシック" charset="0"/>
              </a:rPr>
              <a:t>Obviously serving users in Beijing from Johannesburg is unlikely to be optimal for a global CDN no matter the topology</a:t>
            </a:r>
          </a:p>
        </p:txBody>
      </p:sp>
    </p:spTree>
    <p:extLst>
      <p:ext uri="{BB962C8B-B14F-4D97-AF65-F5344CB8AC3E}">
        <p14:creationId xmlns:p14="http://schemas.microsoft.com/office/powerpoint/2010/main" val="2760207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To Network Or Not To Network</a:t>
            </a:r>
            <a:endParaRPr lang="en-US" dirty="0">
              <a:ea typeface="ＭＳ Ｐゴシック" charset="0"/>
              <a:cs typeface="ＭＳ Ｐゴシック" charset="0"/>
            </a:endParaRPr>
          </a:p>
        </p:txBody>
      </p:sp>
      <p:sp>
        <p:nvSpPr>
          <p:cNvPr id="25603" name="Rectangle 3"/>
          <p:cNvSpPr>
            <a:spLocks noGrp="1" noChangeArrowheads="1"/>
          </p:cNvSpPr>
          <p:nvPr>
            <p:ph type="body" idx="1"/>
          </p:nvPr>
        </p:nvSpPr>
        <p:spPr>
          <a:xfrm>
            <a:off x="1097280" y="1463040"/>
            <a:ext cx="12435840" cy="5760720"/>
          </a:xfrm>
          <a:noFill/>
        </p:spPr>
        <p:txBody>
          <a:bodyPr/>
          <a:lstStyle/>
          <a:p>
            <a:r>
              <a:rPr lang="en-US" dirty="0">
                <a:ea typeface="ＭＳ Ｐゴシック" charset="0"/>
                <a:cs typeface="ＭＳ Ｐゴシック" charset="0"/>
              </a:rPr>
              <a:t>Some CDNs </a:t>
            </a:r>
            <a:r>
              <a:rPr lang="en-US" dirty="0" smtClean="0">
                <a:ea typeface="ＭＳ Ｐゴシック" charset="0"/>
                <a:cs typeface="ＭＳ Ｐゴシック" charset="0"/>
              </a:rPr>
              <a:t>have a network (i.e. backbone)</a:t>
            </a:r>
          </a:p>
          <a:p>
            <a:pPr lvl="1"/>
            <a:r>
              <a:rPr lang="en-US" dirty="0" smtClean="0">
                <a:ea typeface="ＭＳ Ｐゴシック" charset="0"/>
                <a:cs typeface="ＭＳ Ｐゴシック" charset="0"/>
              </a:rPr>
              <a:t>E.g. Level </a:t>
            </a:r>
            <a:r>
              <a:rPr lang="en-US" dirty="0">
                <a:ea typeface="ＭＳ Ｐゴシック" charset="0"/>
                <a:cs typeface="ＭＳ Ｐゴシック" charset="0"/>
              </a:rPr>
              <a:t>3, </a:t>
            </a:r>
            <a:r>
              <a:rPr lang="en-US" dirty="0" smtClean="0">
                <a:ea typeface="ＭＳ Ｐゴシック" charset="0"/>
                <a:cs typeface="ＭＳ Ｐゴシック" charset="0"/>
              </a:rPr>
              <a:t>Limelight</a:t>
            </a:r>
          </a:p>
          <a:p>
            <a:pPr lvl="1"/>
            <a:r>
              <a:rPr lang="en-US" dirty="0" smtClean="0">
                <a:ea typeface="ＭＳ Ｐゴシック" charset="0"/>
                <a:cs typeface="ＭＳ Ｐゴシック" charset="0"/>
              </a:rPr>
              <a:t>Typically CDNs owned by a network will have a network (shocker)</a:t>
            </a:r>
          </a:p>
          <a:p>
            <a:pPr lvl="1"/>
            <a:endParaRPr lang="en-US" dirty="0" smtClean="0">
              <a:ea typeface="ＭＳ Ｐゴシック" charset="0"/>
              <a:cs typeface="ＭＳ Ｐゴシック" charset="0"/>
            </a:endParaRPr>
          </a:p>
          <a:p>
            <a:r>
              <a:rPr lang="en-US" dirty="0" smtClean="0">
                <a:ea typeface="ＭＳ Ｐゴシック" charset="0"/>
                <a:cs typeface="ＭＳ Ｐゴシック" charset="0"/>
              </a:rPr>
              <a:t>Some CDNs do not</a:t>
            </a:r>
          </a:p>
          <a:p>
            <a:pPr lvl="1"/>
            <a:r>
              <a:rPr lang="en-US" dirty="0" smtClean="0">
                <a:ea typeface="ＭＳ Ｐゴシック" charset="0"/>
                <a:cs typeface="ＭＳ Ｐゴシック" charset="0"/>
              </a:rPr>
              <a:t>E.g. Akamai, </a:t>
            </a:r>
            <a:r>
              <a:rPr lang="en-US" dirty="0" err="1" smtClean="0">
                <a:ea typeface="ＭＳ Ｐゴシック" charset="0"/>
                <a:cs typeface="ＭＳ Ｐゴシック" charset="0"/>
              </a:rPr>
              <a:t>EdgeCast</a:t>
            </a:r>
            <a:r>
              <a:rPr lang="en-US" dirty="0" smtClean="0">
                <a:ea typeface="ＭＳ Ｐゴシック" charset="0"/>
                <a:cs typeface="ＭＳ Ｐゴシック" charset="0"/>
              </a:rPr>
              <a:t>, </a:t>
            </a:r>
            <a:r>
              <a:rPr lang="en-US" dirty="0" err="1" smtClean="0">
                <a:ea typeface="ＭＳ Ｐゴシック" charset="0"/>
                <a:cs typeface="ＭＳ Ｐゴシック" charset="0"/>
              </a:rPr>
              <a:t>CloudFlare</a:t>
            </a:r>
            <a:endParaRPr lang="en-US" dirty="0">
              <a:ea typeface="ＭＳ Ｐゴシック" charset="0"/>
              <a:cs typeface="ＭＳ Ｐゴシック" charset="0"/>
            </a:endParaRPr>
          </a:p>
          <a:p>
            <a:pPr lvl="1"/>
            <a:endParaRPr lang="en-US" dirty="0">
              <a:ea typeface="ＭＳ Ｐゴシック" charset="0"/>
              <a:cs typeface="ＭＳ Ｐゴシック" charset="0"/>
            </a:endParaRPr>
          </a:p>
          <a:p>
            <a:r>
              <a:rPr lang="en-US" dirty="0" smtClean="0">
                <a:ea typeface="ＭＳ Ｐゴシック" charset="0"/>
                <a:cs typeface="ＭＳ Ｐゴシック" charset="0"/>
              </a:rPr>
              <a:t>Network-based CDNs </a:t>
            </a:r>
            <a:r>
              <a:rPr lang="en-US" dirty="0">
                <a:ea typeface="ＭＳ Ｐゴシック" charset="0"/>
                <a:cs typeface="ＭＳ Ｐゴシック" charset="0"/>
              </a:rPr>
              <a:t>have </a:t>
            </a:r>
            <a:r>
              <a:rPr lang="en-US" dirty="0" smtClean="0">
                <a:ea typeface="ＭＳ Ｐゴシック" charset="0"/>
                <a:cs typeface="ＭＳ Ｐゴシック" charset="0"/>
              </a:rPr>
              <a:t>most </a:t>
            </a:r>
            <a:r>
              <a:rPr lang="en-US" dirty="0">
                <a:ea typeface="ＭＳ Ｐゴシック" charset="0"/>
                <a:cs typeface="ＭＳ Ｐゴシック" charset="0"/>
              </a:rPr>
              <a:t>of their </a:t>
            </a:r>
            <a:r>
              <a:rPr lang="en-US" dirty="0" smtClean="0">
                <a:ea typeface="ＭＳ Ｐゴシック" charset="0"/>
                <a:cs typeface="ＭＳ Ｐゴシック" charset="0"/>
              </a:rPr>
              <a:t>servers in their own CDN</a:t>
            </a:r>
          </a:p>
          <a:p>
            <a:pPr lvl="1"/>
            <a:endParaRPr lang="en-US" dirty="0">
              <a:ea typeface="ＭＳ Ｐゴシック" charset="0"/>
              <a:cs typeface="ＭＳ Ｐゴシック" charset="0"/>
            </a:endParaRPr>
          </a:p>
          <a:p>
            <a:r>
              <a:rPr lang="en-US" dirty="0">
                <a:ea typeface="ＭＳ Ｐゴシック" charset="0"/>
                <a:cs typeface="ＭＳ Ｐゴシック" charset="0"/>
              </a:rPr>
              <a:t>Non-Network CDNs </a:t>
            </a:r>
            <a:r>
              <a:rPr lang="en-US" dirty="0" smtClean="0">
                <a:ea typeface="ＭＳ Ｐゴシック" charset="0"/>
                <a:cs typeface="ＭＳ Ｐゴシック" charset="0"/>
              </a:rPr>
              <a:t>can place </a:t>
            </a:r>
            <a:r>
              <a:rPr lang="en-US" dirty="0">
                <a:ea typeface="ＭＳ Ｐゴシック" charset="0"/>
                <a:cs typeface="ＭＳ Ｐゴシック" charset="0"/>
              </a:rPr>
              <a:t>servers directly in other ASNs</a:t>
            </a:r>
          </a:p>
          <a:p>
            <a:pPr lvl="1"/>
            <a:r>
              <a:rPr lang="en-US" dirty="0" smtClean="0">
                <a:latin typeface="Arial"/>
                <a:ea typeface="ＭＳ Ｐゴシック" charset="0"/>
              </a:rPr>
              <a:t>Which means you cannot find their traffic with </a:t>
            </a:r>
            <a:r>
              <a:rPr lang="en-US" dirty="0" err="1" smtClean="0">
                <a:latin typeface="Arial"/>
                <a:ea typeface="ＭＳ Ｐゴシック" charset="0"/>
              </a:rPr>
              <a:t>NetFlow</a:t>
            </a:r>
            <a:endParaRPr lang="en-US" dirty="0">
              <a:latin typeface="Arial"/>
              <a:ea typeface="ＭＳ Ｐゴシック" charset="0"/>
            </a:endParaRPr>
          </a:p>
        </p:txBody>
      </p:sp>
    </p:spTree>
    <p:extLst>
      <p:ext uri="{BB962C8B-B14F-4D97-AF65-F5344CB8AC3E}">
        <p14:creationId xmlns:p14="http://schemas.microsoft.com/office/powerpoint/2010/main" val="1714636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Akamai’s CDN (Requisite Marketing Slide)</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sym typeface="Wingdings"/>
              </a:rPr>
              <a:t>Akamai is the largest CDN in the world</a:t>
            </a:r>
          </a:p>
          <a:p>
            <a:pPr lvl="1"/>
            <a:r>
              <a:rPr lang="en-US" dirty="0" smtClean="0">
                <a:ea typeface="ＭＳ Ｐゴシック" charset="0"/>
                <a:cs typeface="ＭＳ Ｐゴシック" charset="0"/>
                <a:sym typeface="Wingdings"/>
              </a:rPr>
              <a:t>3</a:t>
            </a:r>
            <a:r>
              <a:rPr lang="en-US" baseline="30000" dirty="0" smtClean="0">
                <a:ea typeface="ＭＳ Ｐゴシック" charset="0"/>
                <a:cs typeface="ＭＳ Ｐゴシック" charset="0"/>
                <a:sym typeface="Wingdings"/>
              </a:rPr>
              <a:t>rd</a:t>
            </a:r>
            <a:r>
              <a:rPr lang="en-US" dirty="0" smtClean="0">
                <a:ea typeface="ＭＳ Ｐゴシック" charset="0"/>
                <a:cs typeface="ＭＳ Ｐゴシック" charset="0"/>
                <a:sym typeface="Wingdings"/>
              </a:rPr>
              <a:t> party estimates show Akamai’s traffic equal to or greater than all other CDNs combined</a:t>
            </a:r>
          </a:p>
        </p:txBody>
      </p:sp>
      <p:sp>
        <p:nvSpPr>
          <p:cNvPr id="4" name="Text Box 4"/>
          <p:cNvSpPr txBox="1">
            <a:spLocks noChangeArrowheads="1"/>
          </p:cNvSpPr>
          <p:nvPr/>
        </p:nvSpPr>
        <p:spPr bwMode="auto">
          <a:xfrm>
            <a:off x="1245830" y="5470871"/>
            <a:ext cx="6782393" cy="141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292929"/>
                </a:solidFill>
                <a:prstDash val="sysDot"/>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defTabSz="231775">
              <a:defRPr sz="2400">
                <a:solidFill>
                  <a:schemeClr val="tx1"/>
                </a:solidFill>
                <a:latin typeface="Times New Roman" charset="0"/>
                <a:ea typeface="ＭＳ Ｐゴシック" charset="0"/>
              </a:defRPr>
            </a:lvl1pPr>
            <a:lvl2pPr defTabSz="231775">
              <a:defRPr sz="2400">
                <a:solidFill>
                  <a:schemeClr val="tx1"/>
                </a:solidFill>
                <a:latin typeface="Times New Roman" charset="0"/>
                <a:ea typeface="ＭＳ Ｐゴシック" charset="0"/>
              </a:defRPr>
            </a:lvl2pPr>
            <a:lvl3pPr defTabSz="231775">
              <a:defRPr sz="2400">
                <a:solidFill>
                  <a:schemeClr val="tx1"/>
                </a:solidFill>
                <a:latin typeface="Times New Roman" charset="0"/>
                <a:ea typeface="ＭＳ Ｐゴシック" charset="0"/>
              </a:defRPr>
            </a:lvl3pPr>
            <a:lvl4pPr defTabSz="231775">
              <a:defRPr sz="2400">
                <a:solidFill>
                  <a:schemeClr val="tx1"/>
                </a:solidFill>
                <a:latin typeface="Times New Roman" charset="0"/>
                <a:ea typeface="ＭＳ Ｐゴシック" charset="0"/>
              </a:defRPr>
            </a:lvl4pPr>
            <a:lvl5pPr defTabSz="231775">
              <a:defRPr sz="2400">
                <a:solidFill>
                  <a:schemeClr val="tx1"/>
                </a:solidFill>
                <a:latin typeface="Times New Roman" charset="0"/>
                <a:ea typeface="ＭＳ Ｐゴシック" charset="0"/>
              </a:defRPr>
            </a:lvl5pPr>
            <a:lvl6pPr defTabSz="231775" fontAlgn="base">
              <a:spcBef>
                <a:spcPct val="0"/>
              </a:spcBef>
              <a:spcAft>
                <a:spcPct val="0"/>
              </a:spcAft>
              <a:defRPr sz="2400">
                <a:solidFill>
                  <a:schemeClr val="tx1"/>
                </a:solidFill>
                <a:latin typeface="Times New Roman" charset="0"/>
                <a:ea typeface="ＭＳ Ｐゴシック" charset="0"/>
              </a:defRPr>
            </a:lvl6pPr>
            <a:lvl7pPr defTabSz="231775" fontAlgn="base">
              <a:spcBef>
                <a:spcPct val="0"/>
              </a:spcBef>
              <a:spcAft>
                <a:spcPct val="0"/>
              </a:spcAft>
              <a:defRPr sz="2400">
                <a:solidFill>
                  <a:schemeClr val="tx1"/>
                </a:solidFill>
                <a:latin typeface="Times New Roman" charset="0"/>
                <a:ea typeface="ＭＳ Ｐゴシック" charset="0"/>
              </a:defRPr>
            </a:lvl7pPr>
            <a:lvl8pPr defTabSz="231775" fontAlgn="base">
              <a:spcBef>
                <a:spcPct val="0"/>
              </a:spcBef>
              <a:spcAft>
                <a:spcPct val="0"/>
              </a:spcAft>
              <a:defRPr sz="2400">
                <a:solidFill>
                  <a:schemeClr val="tx1"/>
                </a:solidFill>
                <a:latin typeface="Times New Roman" charset="0"/>
                <a:ea typeface="ＭＳ Ｐゴシック" charset="0"/>
              </a:defRPr>
            </a:lvl8pPr>
            <a:lvl9pPr defTabSz="231775" fontAlgn="base">
              <a:spcBef>
                <a:spcPct val="0"/>
              </a:spcBef>
              <a:spcAft>
                <a:spcPct val="0"/>
              </a:spcAft>
              <a:defRPr sz="2400">
                <a:solidFill>
                  <a:schemeClr val="tx1"/>
                </a:solidFill>
                <a:latin typeface="Times New Roman" charset="0"/>
                <a:ea typeface="ＭＳ Ｐゴシック" charset="0"/>
              </a:defRPr>
            </a:lvl9pPr>
          </a:lstStyle>
          <a:p>
            <a:r>
              <a:rPr lang="en-US" sz="2000" dirty="0" smtClean="0">
                <a:solidFill>
                  <a:schemeClr val="accent2"/>
                </a:solidFill>
                <a:latin typeface="Verdana" charset="0"/>
              </a:rPr>
              <a:t>Delivering:</a:t>
            </a:r>
            <a:endParaRPr lang="en-US" sz="2000" dirty="0">
              <a:solidFill>
                <a:schemeClr val="accent2"/>
              </a:solidFill>
              <a:latin typeface="Verdana" charset="0"/>
            </a:endParaRPr>
          </a:p>
          <a:p>
            <a:r>
              <a:rPr lang="en-US" sz="1800" dirty="0" smtClean="0">
                <a:solidFill>
                  <a:srgbClr val="FFFFFF"/>
                </a:solidFill>
                <a:latin typeface="Verdana" charset="0"/>
              </a:rPr>
              <a:t>30+ million hits / second</a:t>
            </a:r>
            <a:endParaRPr lang="en-US" sz="1800" dirty="0">
              <a:solidFill>
                <a:srgbClr val="FFFFFF"/>
              </a:solidFill>
              <a:latin typeface="Verdana" charset="0"/>
            </a:endParaRPr>
          </a:p>
          <a:p>
            <a:r>
              <a:rPr lang="en-US" sz="1800" dirty="0" smtClean="0">
                <a:solidFill>
                  <a:srgbClr val="FFFFFF"/>
                </a:solidFill>
                <a:latin typeface="Verdana" charset="0"/>
              </a:rPr>
              <a:t>1.7+ trillion hits / day</a:t>
            </a:r>
            <a:endParaRPr lang="en-US" sz="1800" dirty="0">
              <a:solidFill>
                <a:srgbClr val="FFFFFF"/>
              </a:solidFill>
              <a:latin typeface="Verdana" charset="0"/>
            </a:endParaRPr>
          </a:p>
          <a:p>
            <a:r>
              <a:rPr lang="en-US" sz="1800" dirty="0" smtClean="0">
                <a:solidFill>
                  <a:srgbClr val="FFFFFF"/>
                </a:solidFill>
                <a:latin typeface="Verdana" charset="0"/>
              </a:rPr>
              <a:t>Double-digit </a:t>
            </a:r>
            <a:r>
              <a:rPr lang="en-US" sz="1800" dirty="0" err="1" smtClean="0">
                <a:solidFill>
                  <a:srgbClr val="FFFFFF"/>
                </a:solidFill>
                <a:latin typeface="Verdana" charset="0"/>
              </a:rPr>
              <a:t>Tbps</a:t>
            </a:r>
            <a:endParaRPr lang="en-US" sz="1800" dirty="0">
              <a:solidFill>
                <a:srgbClr val="FFFFFF"/>
              </a:solidFill>
              <a:latin typeface="Verdana" charset="0"/>
            </a:endParaRPr>
          </a:p>
          <a:p>
            <a:pPr>
              <a:lnSpc>
                <a:spcPct val="125000"/>
              </a:lnSpc>
              <a:buClr>
                <a:schemeClr val="accent2"/>
              </a:buClr>
              <a:buFontTx/>
              <a:buChar char="•"/>
            </a:pPr>
            <a:endParaRPr lang="en-US" sz="1000" i="1" dirty="0">
              <a:latin typeface="Verdana" charset="0"/>
            </a:endParaRPr>
          </a:p>
        </p:txBody>
      </p:sp>
      <p:grpSp>
        <p:nvGrpSpPr>
          <p:cNvPr id="5" name="Group 5"/>
          <p:cNvGrpSpPr>
            <a:grpSpLocks/>
          </p:cNvGrpSpPr>
          <p:nvPr/>
        </p:nvGrpSpPr>
        <p:grpSpPr bwMode="auto">
          <a:xfrm>
            <a:off x="1102956" y="3492846"/>
            <a:ext cx="12436386" cy="3994150"/>
            <a:chOff x="288" y="1468"/>
            <a:chExt cx="5180" cy="2516"/>
          </a:xfrm>
        </p:grpSpPr>
        <p:sp>
          <p:nvSpPr>
            <p:cNvPr id="6" name="Text Box 6"/>
            <p:cNvSpPr txBox="1">
              <a:spLocks noChangeArrowheads="1"/>
            </p:cNvSpPr>
            <p:nvPr/>
          </p:nvSpPr>
          <p:spPr bwMode="auto">
            <a:xfrm>
              <a:off x="343" y="1468"/>
              <a:ext cx="2631" cy="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85000"/>
                </a:spcBef>
              </a:pPr>
              <a:r>
                <a:rPr lang="en-US" sz="2000" b="1">
                  <a:solidFill>
                    <a:schemeClr val="accent2"/>
                  </a:solidFill>
                </a:rPr>
                <a:t>The Akamai EdgePlatform:</a:t>
              </a:r>
              <a:r>
                <a:rPr lang="en-US" sz="2000">
                  <a:solidFill>
                    <a:schemeClr val="accent2"/>
                  </a:solidFill>
                </a:rPr>
                <a:t> </a:t>
              </a:r>
              <a:endParaRPr lang="en-US" sz="2000" i="1">
                <a:solidFill>
                  <a:schemeClr val="accent2"/>
                </a:solidFill>
              </a:endParaRPr>
            </a:p>
            <a:p>
              <a:pPr>
                <a:lnSpc>
                  <a:spcPct val="110000"/>
                </a:lnSpc>
                <a:spcBef>
                  <a:spcPct val="55000"/>
                </a:spcBef>
              </a:pPr>
              <a:endParaRPr lang="en-US" sz="2000" i="1">
                <a:solidFill>
                  <a:schemeClr val="accent2"/>
                </a:solidFill>
              </a:endParaRPr>
            </a:p>
          </p:txBody>
        </p:sp>
        <p:grpSp>
          <p:nvGrpSpPr>
            <p:cNvPr id="7" name="Group 7"/>
            <p:cNvGrpSpPr>
              <a:grpSpLocks/>
            </p:cNvGrpSpPr>
            <p:nvPr/>
          </p:nvGrpSpPr>
          <p:grpSpPr bwMode="auto">
            <a:xfrm>
              <a:off x="288" y="1776"/>
              <a:ext cx="5180" cy="2208"/>
              <a:chOff x="288" y="1776"/>
              <a:chExt cx="5180" cy="2208"/>
            </a:xfrm>
          </p:grpSpPr>
          <p:sp>
            <p:nvSpPr>
              <p:cNvPr id="8" name="Rectangle 8"/>
              <p:cNvSpPr>
                <a:spLocks noChangeArrowheads="1"/>
              </p:cNvSpPr>
              <p:nvPr/>
            </p:nvSpPr>
            <p:spPr bwMode="grayWhite">
              <a:xfrm>
                <a:off x="288" y="1776"/>
                <a:ext cx="5180" cy="768"/>
              </a:xfrm>
              <a:prstGeom prst="rect">
                <a:avLst/>
              </a:prstGeom>
              <a:solidFill>
                <a:srgbClr val="2B85BB">
                  <a:alpha val="25000"/>
                </a:srgbClr>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600"/>
              </a:p>
            </p:txBody>
          </p:sp>
          <p:sp>
            <p:nvSpPr>
              <p:cNvPr id="9" name="Rectangle 9"/>
              <p:cNvSpPr>
                <a:spLocks noChangeArrowheads="1"/>
              </p:cNvSpPr>
              <p:nvPr/>
            </p:nvSpPr>
            <p:spPr bwMode="grayWhite">
              <a:xfrm>
                <a:off x="288" y="1776"/>
                <a:ext cx="5180" cy="2112"/>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rgbClr val="003366">
                        <a:alpha val="63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600"/>
              </a:p>
            </p:txBody>
          </p:sp>
          <p:sp>
            <p:nvSpPr>
              <p:cNvPr id="10" name="Text Box 10"/>
              <p:cNvSpPr txBox="1">
                <a:spLocks noChangeArrowheads="1"/>
              </p:cNvSpPr>
              <p:nvPr/>
            </p:nvSpPr>
            <p:spPr bwMode="black">
              <a:xfrm>
                <a:off x="432" y="1872"/>
                <a:ext cx="9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r>
                  <a:rPr lang="en-US" sz="2200" dirty="0" smtClean="0">
                    <a:solidFill>
                      <a:srgbClr val="FFFFFF"/>
                    </a:solidFill>
                  </a:rPr>
                  <a:t>130,000+</a:t>
                </a:r>
                <a:endParaRPr lang="en-US" sz="2200" dirty="0">
                  <a:solidFill>
                    <a:srgbClr val="FFFFFF"/>
                  </a:solidFill>
                </a:endParaRPr>
              </a:p>
              <a:p>
                <a:pPr algn="ctr" eaLnBrk="0" hangingPunct="0"/>
                <a:r>
                  <a:rPr lang="en-US" sz="2200" dirty="0">
                    <a:solidFill>
                      <a:srgbClr val="FFFFFF"/>
                    </a:solidFill>
                  </a:rPr>
                  <a:t>Servers</a:t>
                </a:r>
              </a:p>
            </p:txBody>
          </p:sp>
          <p:sp>
            <p:nvSpPr>
              <p:cNvPr id="11" name="Text Box 11"/>
              <p:cNvSpPr txBox="1">
                <a:spLocks noChangeArrowheads="1"/>
              </p:cNvSpPr>
              <p:nvPr/>
            </p:nvSpPr>
            <p:spPr bwMode="black">
              <a:xfrm>
                <a:off x="1428" y="1872"/>
                <a:ext cx="97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r>
                  <a:rPr lang="en-US" sz="2200" dirty="0" smtClean="0">
                    <a:solidFill>
                      <a:srgbClr val="FFFFFF"/>
                    </a:solidFill>
                  </a:rPr>
                  <a:t>~2,200</a:t>
                </a:r>
                <a:endParaRPr lang="en-US" sz="2200" dirty="0">
                  <a:solidFill>
                    <a:srgbClr val="FFFFFF"/>
                  </a:solidFill>
                </a:endParaRPr>
              </a:p>
              <a:p>
                <a:pPr algn="ctr" eaLnBrk="0" hangingPunct="0"/>
                <a:r>
                  <a:rPr lang="en-US" sz="2200" dirty="0" smtClean="0">
                    <a:solidFill>
                      <a:srgbClr val="FFFFFF"/>
                    </a:solidFill>
                  </a:rPr>
                  <a:t>POPs</a:t>
                </a:r>
                <a:endParaRPr lang="en-US" sz="2200" dirty="0">
                  <a:solidFill>
                    <a:srgbClr val="FFFFFF"/>
                  </a:solidFill>
                </a:endParaRPr>
              </a:p>
            </p:txBody>
          </p:sp>
          <p:sp>
            <p:nvSpPr>
              <p:cNvPr id="12" name="Text Box 12"/>
              <p:cNvSpPr txBox="1">
                <a:spLocks noChangeArrowheads="1"/>
              </p:cNvSpPr>
              <p:nvPr/>
            </p:nvSpPr>
            <p:spPr bwMode="black">
              <a:xfrm>
                <a:off x="4416" y="1872"/>
                <a:ext cx="100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r>
                  <a:rPr lang="en-US" sz="2200" dirty="0" smtClean="0">
                    <a:solidFill>
                      <a:srgbClr val="FFFFFF"/>
                    </a:solidFill>
                  </a:rPr>
                  <a:t>81</a:t>
                </a:r>
                <a:endParaRPr lang="en-US" sz="2200" dirty="0">
                  <a:solidFill>
                    <a:srgbClr val="FFFFFF"/>
                  </a:solidFill>
                </a:endParaRPr>
              </a:p>
              <a:p>
                <a:pPr algn="ctr" eaLnBrk="0" hangingPunct="0"/>
                <a:r>
                  <a:rPr lang="en-US" sz="2200" dirty="0">
                    <a:solidFill>
                      <a:srgbClr val="FFFFFF"/>
                    </a:solidFill>
                  </a:rPr>
                  <a:t>Countries</a:t>
                </a:r>
              </a:p>
            </p:txBody>
          </p:sp>
          <p:sp>
            <p:nvSpPr>
              <p:cNvPr id="13" name="Text Box 13"/>
              <p:cNvSpPr txBox="1">
                <a:spLocks noChangeArrowheads="1"/>
              </p:cNvSpPr>
              <p:nvPr/>
            </p:nvSpPr>
            <p:spPr bwMode="black">
              <a:xfrm>
                <a:off x="2496" y="1872"/>
                <a:ext cx="984"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r>
                  <a:rPr lang="en-US" sz="2200" dirty="0" smtClean="0">
                    <a:solidFill>
                      <a:srgbClr val="FFFFFF"/>
                    </a:solidFill>
                  </a:rPr>
                  <a:t>~1,200</a:t>
                </a:r>
                <a:r>
                  <a:rPr lang="en-US" sz="2200" dirty="0">
                    <a:solidFill>
                      <a:srgbClr val="FFFFFF"/>
                    </a:solidFill>
                  </a:rPr>
                  <a:t/>
                </a:r>
                <a:br>
                  <a:rPr lang="en-US" sz="2200" dirty="0">
                    <a:solidFill>
                      <a:srgbClr val="FFFFFF"/>
                    </a:solidFill>
                  </a:rPr>
                </a:br>
                <a:r>
                  <a:rPr lang="en-US" sz="2200" dirty="0">
                    <a:solidFill>
                      <a:srgbClr val="FFFFFF"/>
                    </a:solidFill>
                  </a:rPr>
                  <a:t>Networks</a:t>
                </a:r>
              </a:p>
            </p:txBody>
          </p:sp>
          <p:sp>
            <p:nvSpPr>
              <p:cNvPr id="14" name="Text Box 14"/>
              <p:cNvSpPr txBox="1">
                <a:spLocks noChangeArrowheads="1"/>
              </p:cNvSpPr>
              <p:nvPr/>
            </p:nvSpPr>
            <p:spPr bwMode="black">
              <a:xfrm>
                <a:off x="3648" y="1872"/>
                <a:ext cx="660"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r>
                  <a:rPr lang="en-US" sz="2200" dirty="0" smtClean="0">
                    <a:solidFill>
                      <a:srgbClr val="FFFFFF"/>
                    </a:solidFill>
                  </a:rPr>
                  <a:t>800+ </a:t>
                </a:r>
                <a:r>
                  <a:rPr lang="en-US" sz="2200" dirty="0">
                    <a:solidFill>
                      <a:srgbClr val="FFFFFF"/>
                    </a:solidFill>
                  </a:rPr>
                  <a:t>Cities</a:t>
                </a:r>
              </a:p>
            </p:txBody>
          </p:sp>
          <p:sp>
            <p:nvSpPr>
              <p:cNvPr id="15" name="Line 15"/>
              <p:cNvSpPr>
                <a:spLocks noChangeShapeType="1"/>
              </p:cNvSpPr>
              <p:nvPr/>
            </p:nvSpPr>
            <p:spPr bwMode="auto">
              <a:xfrm>
                <a:off x="1392" y="1872"/>
                <a:ext cx="5" cy="480"/>
              </a:xfrm>
              <a:prstGeom prst="line">
                <a:avLst/>
              </a:prstGeom>
              <a:noFill/>
              <a:ln w="9525">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 name="Line 16"/>
              <p:cNvSpPr>
                <a:spLocks noChangeShapeType="1"/>
              </p:cNvSpPr>
              <p:nvPr/>
            </p:nvSpPr>
            <p:spPr bwMode="auto">
              <a:xfrm>
                <a:off x="2448" y="1872"/>
                <a:ext cx="5" cy="480"/>
              </a:xfrm>
              <a:prstGeom prst="line">
                <a:avLst/>
              </a:prstGeom>
              <a:noFill/>
              <a:ln w="9525">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 name="Line 17"/>
              <p:cNvSpPr>
                <a:spLocks noChangeShapeType="1"/>
              </p:cNvSpPr>
              <p:nvPr/>
            </p:nvSpPr>
            <p:spPr bwMode="auto">
              <a:xfrm>
                <a:off x="3552" y="1872"/>
                <a:ext cx="5" cy="480"/>
              </a:xfrm>
              <a:prstGeom prst="line">
                <a:avLst/>
              </a:prstGeom>
              <a:noFill/>
              <a:ln w="9525">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 name="Line 18"/>
              <p:cNvSpPr>
                <a:spLocks noChangeShapeType="1"/>
              </p:cNvSpPr>
              <p:nvPr/>
            </p:nvSpPr>
            <p:spPr bwMode="auto">
              <a:xfrm>
                <a:off x="4368" y="1872"/>
                <a:ext cx="5" cy="480"/>
              </a:xfrm>
              <a:prstGeom prst="line">
                <a:avLst/>
              </a:prstGeom>
              <a:noFill/>
              <a:ln w="9525">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9" name="Rectangle 19"/>
              <p:cNvSpPr>
                <a:spLocks noChangeArrowheads="1"/>
              </p:cNvSpPr>
              <p:nvPr/>
            </p:nvSpPr>
            <p:spPr bwMode="auto">
              <a:xfrm>
                <a:off x="3744" y="3840"/>
                <a:ext cx="528" cy="96"/>
              </a:xfrm>
              <a:prstGeom prst="rect">
                <a:avLst/>
              </a:prstGeom>
              <a:solidFill>
                <a:schemeClr val="accent1"/>
              </a:solidFill>
              <a:ln>
                <a:noFill/>
              </a:ln>
              <a:effectLst/>
              <a:extLst>
                <a:ext uri="{91240B29-F687-4f45-9708-019B960494DF}">
                  <a14:hiddenLine xmlns:a14="http://schemas.microsoft.com/office/drawing/2010/main" w="57150">
                    <a:solidFill>
                      <a:srgbClr val="292929"/>
                    </a:solidFill>
                    <a:prstDash val="sysDot"/>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20" name="Group 20"/>
              <p:cNvGrpSpPr>
                <a:grpSpLocks/>
              </p:cNvGrpSpPr>
              <p:nvPr/>
            </p:nvGrpSpPr>
            <p:grpSpPr bwMode="auto">
              <a:xfrm>
                <a:off x="2640" y="2400"/>
                <a:ext cx="2736" cy="1584"/>
                <a:chOff x="2640" y="2400"/>
                <a:chExt cx="2736" cy="1584"/>
              </a:xfrm>
            </p:grpSpPr>
            <p:pic>
              <p:nvPicPr>
                <p:cNvPr id="21" name="Picture 21" descr="cloud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 y="2400"/>
                  <a:ext cx="2736"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D8E0E2"/>
                      </a:solidFill>
                      <a:miter lim="800000"/>
                      <a:headEnd/>
                      <a:tailEnd/>
                    </a14:hiddenLine>
                  </a:ext>
                </a:extLst>
              </p:spPr>
            </p:pic>
            <p:grpSp>
              <p:nvGrpSpPr>
                <p:cNvPr id="22" name="Group 22"/>
                <p:cNvGrpSpPr>
                  <a:grpSpLocks/>
                </p:cNvGrpSpPr>
                <p:nvPr/>
              </p:nvGrpSpPr>
              <p:grpSpPr bwMode="auto">
                <a:xfrm>
                  <a:off x="2964" y="2654"/>
                  <a:ext cx="1942" cy="1180"/>
                  <a:chOff x="1966" y="2072"/>
                  <a:chExt cx="3419" cy="1967"/>
                </a:xfrm>
              </p:grpSpPr>
              <p:pic>
                <p:nvPicPr>
                  <p:cNvPr id="30" name="Picture 23" descr="ma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1" y="2072"/>
                    <a:ext cx="3414" cy="1935"/>
                  </a:xfrm>
                  <a:prstGeom prst="rect">
                    <a:avLst/>
                  </a:prstGeom>
                  <a:noFill/>
                  <a:extLst>
                    <a:ext uri="{909E8E84-426E-40dd-AFC4-6F175D3DCCD1}">
                      <a14:hiddenFill xmlns:a14="http://schemas.microsoft.com/office/drawing/2010/main">
                        <a:solidFill>
                          <a:srgbClr val="FFFFFF"/>
                        </a:solidFill>
                      </a14:hiddenFill>
                    </a:ext>
                  </a:extLst>
                </p:spPr>
              </p:pic>
              <p:sp>
                <p:nvSpPr>
                  <p:cNvPr id="31" name="Oval 24"/>
                  <p:cNvSpPr>
                    <a:spLocks noChangeArrowheads="1"/>
                  </p:cNvSpPr>
                  <p:nvPr/>
                </p:nvSpPr>
                <p:spPr bwMode="auto">
                  <a:xfrm>
                    <a:off x="3153" y="2383"/>
                    <a:ext cx="1040" cy="777"/>
                  </a:xfrm>
                  <a:prstGeom prst="ellipse">
                    <a:avLst/>
                  </a:prstGeom>
                  <a:solidFill>
                    <a:srgbClr val="FF8E11">
                      <a:alpha val="21001"/>
                    </a:srgbClr>
                  </a:solidFill>
                  <a:ln>
                    <a:noFill/>
                  </a:ln>
                  <a:effectLst/>
                  <a:extLst>
                    <a:ext uri="{91240B29-F687-4f45-9708-019B960494DF}">
                      <a14:hiddenLine xmlns:a14="http://schemas.microsoft.com/office/drawing/2010/main" w="63500">
                        <a:solidFill>
                          <a:schemeClr val="accent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 name="Oval 25"/>
                  <p:cNvSpPr>
                    <a:spLocks noChangeArrowheads="1"/>
                  </p:cNvSpPr>
                  <p:nvPr/>
                </p:nvSpPr>
                <p:spPr bwMode="auto">
                  <a:xfrm>
                    <a:off x="3923" y="2692"/>
                    <a:ext cx="1176" cy="862"/>
                  </a:xfrm>
                  <a:prstGeom prst="ellipse">
                    <a:avLst/>
                  </a:prstGeom>
                  <a:solidFill>
                    <a:srgbClr val="FF8E11">
                      <a:alpha val="21001"/>
                    </a:srgbClr>
                  </a:solidFill>
                  <a:ln>
                    <a:noFill/>
                  </a:ln>
                  <a:effectLst/>
                  <a:extLst>
                    <a:ext uri="{91240B29-F687-4f45-9708-019B960494DF}">
                      <a14:hiddenLine xmlns:a14="http://schemas.microsoft.com/office/drawing/2010/main" w="63500">
                        <a:solidFill>
                          <a:schemeClr val="accent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 name="Oval 26"/>
                  <p:cNvSpPr>
                    <a:spLocks noChangeArrowheads="1"/>
                  </p:cNvSpPr>
                  <p:nvPr/>
                </p:nvSpPr>
                <p:spPr bwMode="auto">
                  <a:xfrm>
                    <a:off x="2316" y="2634"/>
                    <a:ext cx="1044" cy="677"/>
                  </a:xfrm>
                  <a:prstGeom prst="ellipse">
                    <a:avLst/>
                  </a:prstGeom>
                  <a:solidFill>
                    <a:srgbClr val="FF8E11">
                      <a:alpha val="21001"/>
                    </a:srgbClr>
                  </a:solidFill>
                  <a:ln>
                    <a:noFill/>
                  </a:ln>
                  <a:effectLst/>
                  <a:extLst>
                    <a:ext uri="{91240B29-F687-4f45-9708-019B960494DF}">
                      <a14:hiddenLine xmlns:a14="http://schemas.microsoft.com/office/drawing/2010/main" w="63500">
                        <a:solidFill>
                          <a:schemeClr val="accent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 name="Oval 27"/>
                  <p:cNvSpPr>
                    <a:spLocks noChangeArrowheads="1"/>
                  </p:cNvSpPr>
                  <p:nvPr/>
                </p:nvSpPr>
                <p:spPr bwMode="auto">
                  <a:xfrm>
                    <a:off x="4467" y="3360"/>
                    <a:ext cx="824" cy="627"/>
                  </a:xfrm>
                  <a:prstGeom prst="ellipse">
                    <a:avLst/>
                  </a:prstGeom>
                  <a:solidFill>
                    <a:srgbClr val="FF8E11">
                      <a:alpha val="21001"/>
                    </a:srgbClr>
                  </a:solidFill>
                  <a:ln>
                    <a:noFill/>
                  </a:ln>
                  <a:effectLst/>
                  <a:extLst>
                    <a:ext uri="{91240B29-F687-4f45-9708-019B960494DF}">
                      <a14:hiddenLine xmlns:a14="http://schemas.microsoft.com/office/drawing/2010/main" w="63500">
                        <a:solidFill>
                          <a:schemeClr val="accent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 name="Oval 28"/>
                  <p:cNvSpPr>
                    <a:spLocks noChangeArrowheads="1"/>
                  </p:cNvSpPr>
                  <p:nvPr/>
                </p:nvSpPr>
                <p:spPr bwMode="auto">
                  <a:xfrm>
                    <a:off x="2631" y="3187"/>
                    <a:ext cx="926" cy="852"/>
                  </a:xfrm>
                  <a:prstGeom prst="ellipse">
                    <a:avLst/>
                  </a:prstGeom>
                  <a:solidFill>
                    <a:srgbClr val="FF8E11">
                      <a:alpha val="21001"/>
                    </a:srgbClr>
                  </a:solidFill>
                  <a:ln>
                    <a:noFill/>
                  </a:ln>
                  <a:effectLst/>
                  <a:extLst>
                    <a:ext uri="{91240B29-F687-4f45-9708-019B960494DF}">
                      <a14:hiddenLine xmlns:a14="http://schemas.microsoft.com/office/drawing/2010/main" w="63500">
                        <a:solidFill>
                          <a:schemeClr val="accent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 name="Oval 29"/>
                  <p:cNvSpPr>
                    <a:spLocks noChangeArrowheads="1"/>
                  </p:cNvSpPr>
                  <p:nvPr/>
                </p:nvSpPr>
                <p:spPr bwMode="auto">
                  <a:xfrm>
                    <a:off x="3479" y="3266"/>
                    <a:ext cx="778" cy="513"/>
                  </a:xfrm>
                  <a:prstGeom prst="ellipse">
                    <a:avLst/>
                  </a:prstGeom>
                  <a:solidFill>
                    <a:srgbClr val="FF8E11">
                      <a:alpha val="21001"/>
                    </a:srgbClr>
                  </a:solidFill>
                  <a:ln>
                    <a:noFill/>
                  </a:ln>
                  <a:effectLst/>
                  <a:extLst>
                    <a:ext uri="{91240B29-F687-4f45-9708-019B960494DF}">
                      <a14:hiddenLine xmlns:a14="http://schemas.microsoft.com/office/drawing/2010/main" w="63500">
                        <a:solidFill>
                          <a:schemeClr val="accent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 name="Oval 30"/>
                  <p:cNvSpPr>
                    <a:spLocks noChangeArrowheads="1"/>
                  </p:cNvSpPr>
                  <p:nvPr/>
                </p:nvSpPr>
                <p:spPr bwMode="auto">
                  <a:xfrm>
                    <a:off x="1966" y="2448"/>
                    <a:ext cx="313" cy="269"/>
                  </a:xfrm>
                  <a:prstGeom prst="ellipse">
                    <a:avLst/>
                  </a:prstGeom>
                  <a:solidFill>
                    <a:srgbClr val="FF8E11">
                      <a:alpha val="21001"/>
                    </a:srgbClr>
                  </a:solidFill>
                  <a:ln>
                    <a:noFill/>
                  </a:ln>
                  <a:effectLst/>
                  <a:extLst>
                    <a:ext uri="{91240B29-F687-4f45-9708-019B960494DF}">
                      <a14:hiddenLine xmlns:a14="http://schemas.microsoft.com/office/drawing/2010/main" w="63500">
                        <a:solidFill>
                          <a:schemeClr val="accent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pic>
              <p:nvPicPr>
                <p:cNvPr id="23" name="Picture 31"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2" y="2643"/>
                  <a:ext cx="246" cy="30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2"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0" y="3399"/>
                  <a:ext cx="244" cy="30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3"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4" y="3399"/>
                  <a:ext cx="245" cy="30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4"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8" y="2643"/>
                  <a:ext cx="246" cy="30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5"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8" y="2878"/>
                  <a:ext cx="246" cy="30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36"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7" y="3047"/>
                  <a:ext cx="244" cy="30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7" descr="Akamai_Ser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3" y="2936"/>
                  <a:ext cx="245" cy="308"/>
                </a:xfrm>
                <a:prstGeom prst="rect">
                  <a:avLst/>
                </a:prstGeom>
                <a:noFill/>
                <a:extLst>
                  <a:ext uri="{909E8E84-426E-40dd-AFC4-6F175D3DCCD1}">
                    <a14:hiddenFill xmlns:a14="http://schemas.microsoft.com/office/drawing/2010/main">
                      <a:solidFill>
                        <a:srgbClr val="FFFFFF"/>
                      </a:solidFill>
                    </a14:hiddenFill>
                  </a:ext>
                </a:extLst>
              </p:spPr>
            </p:pic>
          </p:grpSp>
        </p:grpSp>
      </p:grpSp>
    </p:spTree>
    <p:extLst>
      <p:ext uri="{BB962C8B-B14F-4D97-AF65-F5344CB8AC3E}">
        <p14:creationId xmlns:p14="http://schemas.microsoft.com/office/powerpoint/2010/main" val="3641890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97280" y="0"/>
            <a:ext cx="11094720" cy="1371600"/>
          </a:xfrm>
        </p:spPr>
        <p:txBody>
          <a:bodyPr/>
          <a:lstStyle/>
          <a:p>
            <a:r>
              <a:rPr lang="en-US" dirty="0" smtClean="0">
                <a:ea typeface="ＭＳ Ｐゴシック" charset="0"/>
                <a:cs typeface="ＭＳ Ｐゴシック" charset="0"/>
              </a:rPr>
              <a:t>Akamai’s CDN</a:t>
            </a:r>
            <a:endParaRPr lang="en-US" dirty="0">
              <a:ea typeface="ＭＳ Ｐゴシック" charset="0"/>
              <a:cs typeface="ＭＳ Ｐゴシック" charset="0"/>
            </a:endParaRPr>
          </a:p>
        </p:txBody>
      </p:sp>
      <p:sp>
        <p:nvSpPr>
          <p:cNvPr id="23555" name="Rectangle 3"/>
          <p:cNvSpPr>
            <a:spLocks noGrp="1" noChangeArrowheads="1"/>
          </p:cNvSpPr>
          <p:nvPr>
            <p:ph type="body" idx="1"/>
          </p:nvPr>
        </p:nvSpPr>
        <p:spPr>
          <a:xfrm>
            <a:off x="1097280" y="1463040"/>
            <a:ext cx="12435840" cy="5943600"/>
          </a:xfrm>
          <a:noFill/>
        </p:spPr>
        <p:txBody>
          <a:bodyPr/>
          <a:lstStyle/>
          <a:p>
            <a:r>
              <a:rPr lang="en-US" dirty="0" smtClean="0">
                <a:ea typeface="ＭＳ Ｐゴシック" charset="0"/>
                <a:cs typeface="ＭＳ Ｐゴシック" charset="0"/>
              </a:rPr>
              <a:t>Akamai’s CDN is comprised of </a:t>
            </a:r>
            <a:r>
              <a:rPr lang="en-US" dirty="0">
                <a:ea typeface="ＭＳ Ｐゴシック" charset="0"/>
                <a:cs typeface="ＭＳ Ｐゴシック" charset="0"/>
              </a:rPr>
              <a:t>distinct, </a:t>
            </a:r>
            <a:r>
              <a:rPr lang="en-US" dirty="0" smtClean="0">
                <a:ea typeface="ＭＳ Ｐゴシック" charset="0"/>
                <a:cs typeface="ＭＳ Ｐゴシック" charset="0"/>
              </a:rPr>
              <a:t>geographically &amp; topologically </a:t>
            </a:r>
            <a:r>
              <a:rPr lang="en-US" dirty="0">
                <a:ea typeface="ＭＳ Ｐゴシック" charset="0"/>
                <a:cs typeface="ＭＳ Ｐゴシック" charset="0"/>
              </a:rPr>
              <a:t>disparate </a:t>
            </a:r>
            <a:r>
              <a:rPr lang="en-US" dirty="0" smtClean="0">
                <a:ea typeface="ＭＳ Ｐゴシック" charset="0"/>
                <a:cs typeface="ＭＳ Ｐゴシック" charset="0"/>
              </a:rPr>
              <a:t>nodes</a:t>
            </a:r>
            <a:endParaRPr lang="en-US" dirty="0">
              <a:ea typeface="ＭＳ Ｐゴシック" charset="0"/>
              <a:cs typeface="ＭＳ Ｐゴシック" charset="0"/>
            </a:endParaRPr>
          </a:p>
          <a:p>
            <a:endParaRPr lang="en-US" dirty="0">
              <a:ea typeface="ＭＳ Ｐゴシック" charset="0"/>
              <a:cs typeface="ＭＳ Ｐゴシック" charset="0"/>
            </a:endParaRPr>
          </a:p>
          <a:p>
            <a:r>
              <a:rPr lang="en-US" dirty="0" smtClean="0">
                <a:ea typeface="ＭＳ Ｐゴシック" charset="0"/>
                <a:cs typeface="ＭＳ Ｐゴシック" charset="0"/>
              </a:rPr>
              <a:t>We believe having lots of nodes in lots of places gives us better performance than a few large sites</a:t>
            </a:r>
          </a:p>
        </p:txBody>
      </p:sp>
      <p:grpSp>
        <p:nvGrpSpPr>
          <p:cNvPr id="2" name="Group 1"/>
          <p:cNvGrpSpPr/>
          <p:nvPr/>
        </p:nvGrpSpPr>
        <p:grpSpPr>
          <a:xfrm>
            <a:off x="2105645" y="5000762"/>
            <a:ext cx="2336346" cy="2022684"/>
            <a:chOff x="4581065" y="5016576"/>
            <a:chExt cx="1265237" cy="1095375"/>
          </a:xfrm>
        </p:grpSpPr>
        <p:sp>
          <p:nvSpPr>
            <p:cNvPr id="4"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6"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p:nvPr/>
        </p:nvGrpSpPr>
        <p:grpSpPr>
          <a:xfrm>
            <a:off x="5147734" y="5000762"/>
            <a:ext cx="2336346" cy="2022684"/>
            <a:chOff x="4581065" y="5016576"/>
            <a:chExt cx="1265237" cy="1095375"/>
          </a:xfrm>
        </p:grpSpPr>
        <p:sp>
          <p:nvSpPr>
            <p:cNvPr id="19"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1"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8"/>
          <p:cNvGrpSpPr/>
          <p:nvPr/>
        </p:nvGrpSpPr>
        <p:grpSpPr>
          <a:xfrm>
            <a:off x="10188409" y="5000762"/>
            <a:ext cx="2336346" cy="2022684"/>
            <a:chOff x="4581065" y="5016576"/>
            <a:chExt cx="1265237" cy="1095375"/>
          </a:xfrm>
        </p:grpSpPr>
        <p:sp>
          <p:nvSpPr>
            <p:cNvPr id="30" name="Oval 33"/>
            <p:cNvSpPr>
              <a:spLocks noChangeArrowheads="1"/>
            </p:cNvSpPr>
            <p:nvPr/>
          </p:nvSpPr>
          <p:spPr bwMode="auto">
            <a:xfrm>
              <a:off x="4581065" y="5016576"/>
              <a:ext cx="1150937" cy="1095375"/>
            </a:xfrm>
            <a:prstGeom prst="ellipse">
              <a:avLst/>
            </a:prstGeom>
            <a:solidFill>
              <a:schemeClr val="accent2">
                <a:alpha val="14999"/>
              </a:schemeClr>
            </a:solidFill>
            <a:ln w="2857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 name="Oval 34"/>
            <p:cNvSpPr>
              <a:spLocks noChangeArrowheads="1"/>
            </p:cNvSpPr>
            <p:nvPr/>
          </p:nvSpPr>
          <p:spPr bwMode="auto">
            <a:xfrm>
              <a:off x="4727115" y="5240414"/>
              <a:ext cx="796925" cy="558800"/>
            </a:xfrm>
            <a:prstGeom prst="ellipse">
              <a:avLst/>
            </a:prstGeom>
            <a:noFill/>
            <a:ln w="57150">
              <a:solidFill>
                <a:srgbClr val="00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32" name="Picture 35"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076901"/>
              <a:ext cx="482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6"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215" y="53515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7"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165" y="563728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8" descr="Akamai_Serve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702" y="5364239"/>
              <a:ext cx="4826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9"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4701715" y="5446789"/>
              <a:ext cx="152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0"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1127" y="5730951"/>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1"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449427" y="5480126"/>
              <a:ext cx="152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2" descr="Picture2"/>
            <p:cNvPicPr>
              <a:picLocks noChangeAspect="1" noChangeArrowheads="1"/>
            </p:cNvPicPr>
            <p:nvPr/>
          </p:nvPicPr>
          <p:blipFill>
            <a:blip r:embed="rId4">
              <a:extLst>
                <a:ext uri="{28A0092B-C50C-407E-A947-70E740481C1C}">
                  <a14:useLocalDpi xmlns:a14="http://schemas.microsoft.com/office/drawing/2010/main" val="0"/>
                </a:ext>
              </a:extLst>
            </a:blip>
            <a:srcRect t="18425" r="18503"/>
            <a:stretch>
              <a:fillRect/>
            </a:stretch>
          </p:blipFill>
          <p:spPr bwMode="auto">
            <a:xfrm>
              <a:off x="5084302" y="5159451"/>
              <a:ext cx="152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Box 2"/>
          <p:cNvSpPr txBox="1"/>
          <p:nvPr/>
        </p:nvSpPr>
        <p:spPr>
          <a:xfrm>
            <a:off x="8189823" y="5596606"/>
            <a:ext cx="1292842" cy="830997"/>
          </a:xfrm>
          <a:prstGeom prst="rect">
            <a:avLst/>
          </a:prstGeom>
          <a:noFill/>
        </p:spPr>
        <p:txBody>
          <a:bodyPr wrap="none" rtlCol="0" anchor="ctr" anchorCtr="0">
            <a:spAutoFit/>
          </a:bodyPr>
          <a:lstStyle/>
          <a:p>
            <a:r>
              <a:rPr lang="en-US" sz="4800" dirty="0" smtClean="0">
                <a:solidFill>
                  <a:schemeClr val="bg1"/>
                </a:solidFill>
                <a:latin typeface="Monaco"/>
                <a:cs typeface="Arial" pitchFamily="34" charset="0"/>
              </a:rPr>
              <a:t>[…]</a:t>
            </a:r>
            <a:endParaRPr lang="en-US" sz="4800" dirty="0">
              <a:solidFill>
                <a:schemeClr val="bg1"/>
              </a:solidFill>
              <a:latin typeface="Monaco"/>
              <a:cs typeface="Arial" pitchFamily="34" charset="0"/>
            </a:endParaRPr>
          </a:p>
        </p:txBody>
      </p:sp>
      <p:sp>
        <p:nvSpPr>
          <p:cNvPr id="23552" name="TextBox 23551"/>
          <p:cNvSpPr txBox="1"/>
          <p:nvPr/>
        </p:nvSpPr>
        <p:spPr>
          <a:xfrm>
            <a:off x="2465168" y="4393105"/>
            <a:ext cx="1297275"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London</a:t>
            </a:r>
            <a:endParaRPr lang="en-US" dirty="0">
              <a:solidFill>
                <a:schemeClr val="bg1"/>
              </a:solidFill>
              <a:latin typeface="Arial" pitchFamily="34" charset="0"/>
              <a:cs typeface="Arial" pitchFamily="34" charset="0"/>
            </a:endParaRPr>
          </a:p>
        </p:txBody>
      </p:sp>
      <p:sp>
        <p:nvSpPr>
          <p:cNvPr id="43" name="TextBox 42"/>
          <p:cNvSpPr txBox="1"/>
          <p:nvPr/>
        </p:nvSpPr>
        <p:spPr>
          <a:xfrm>
            <a:off x="5475201" y="4393105"/>
            <a:ext cx="1595309"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New York</a:t>
            </a:r>
            <a:endParaRPr lang="en-US" dirty="0">
              <a:solidFill>
                <a:schemeClr val="bg1"/>
              </a:solidFill>
              <a:latin typeface="Arial" pitchFamily="34" charset="0"/>
              <a:cs typeface="Arial" pitchFamily="34" charset="0"/>
            </a:endParaRPr>
          </a:p>
        </p:txBody>
      </p:sp>
      <p:sp>
        <p:nvSpPr>
          <p:cNvPr id="44" name="TextBox 43"/>
          <p:cNvSpPr txBox="1"/>
          <p:nvPr/>
        </p:nvSpPr>
        <p:spPr>
          <a:xfrm>
            <a:off x="10728108" y="4393105"/>
            <a:ext cx="1055673" cy="492443"/>
          </a:xfrm>
          <a:prstGeom prst="rect">
            <a:avLst/>
          </a:prstGeom>
          <a:noFill/>
        </p:spPr>
        <p:txBody>
          <a:bodyPr wrap="none" rtlCol="0" anchor="ctr" anchorCtr="0">
            <a:spAutoFit/>
          </a:bodyPr>
          <a:lstStyle/>
          <a:p>
            <a:pPr algn="ctr"/>
            <a:r>
              <a:rPr lang="en-US" dirty="0" smtClean="0">
                <a:solidFill>
                  <a:schemeClr val="bg1"/>
                </a:solidFill>
                <a:latin typeface="Arial" pitchFamily="34" charset="0"/>
                <a:cs typeface="Arial" pitchFamily="34" charset="0"/>
              </a:rPr>
              <a:t>Tokyo</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748400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2010 09 Sep 09 Pres-EVP 1-on-1">
  <a:themeElements>
    <a:clrScheme name="">
      <a:dk1>
        <a:srgbClr val="777777"/>
      </a:dk1>
      <a:lt1>
        <a:srgbClr val="FFFFFF"/>
      </a:lt1>
      <a:dk2>
        <a:srgbClr val="777777"/>
      </a:dk2>
      <a:lt2>
        <a:srgbClr val="003366"/>
      </a:lt2>
      <a:accent1>
        <a:srgbClr val="093678"/>
      </a:accent1>
      <a:accent2>
        <a:srgbClr val="FF8E11"/>
      </a:accent2>
      <a:accent3>
        <a:srgbClr val="FFFFFF"/>
      </a:accent3>
      <a:accent4>
        <a:srgbClr val="656565"/>
      </a:accent4>
      <a:accent5>
        <a:srgbClr val="AAAEBE"/>
      </a:accent5>
      <a:accent6>
        <a:srgbClr val="E7800E"/>
      </a:accent6>
      <a:hlink>
        <a:srgbClr val="2B85BB"/>
      </a:hlink>
      <a:folHlink>
        <a:srgbClr val="093678"/>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txDef>
      <a:spPr>
        <a:noFill/>
      </a:spPr>
      <a:bodyPr wrap="square" rtlCol="0" anchor="ctr" anchorCtr="0">
        <a:spAutoFit/>
      </a:bodyPr>
      <a:lstStyle>
        <a:defPPr>
          <a:defRPr dirty="0">
            <a:solidFill>
              <a:schemeClr val="bg1"/>
            </a:solidFill>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FFFF"/>
        </a:dk2>
        <a:lt2>
          <a:srgbClr val="003366"/>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003366"/>
        </a:lt2>
        <a:accent1>
          <a:srgbClr val="093678"/>
        </a:accent1>
        <a:accent2>
          <a:srgbClr val="FF8E11"/>
        </a:accent2>
        <a:accent3>
          <a:srgbClr val="FFFFFF"/>
        </a:accent3>
        <a:accent4>
          <a:srgbClr val="DADADA"/>
        </a:accent4>
        <a:accent5>
          <a:srgbClr val="AAAEBE"/>
        </a:accent5>
        <a:accent6>
          <a:srgbClr val="E7800E"/>
        </a:accent6>
        <a:hlink>
          <a:srgbClr val="2B85BB"/>
        </a:hlink>
        <a:folHlink>
          <a:srgbClr val="093678"/>
        </a:folHlink>
      </a:clrScheme>
      <a:clrMap bg1="lt1" tx1="dk1" bg2="lt2" tx2="dk2" accent1="accent1" accent2="accent2" accent3="accent3" accent4="accent4" accent5="accent5" accent6="accent6" hlink="hlink" folHlink="folHlink"/>
    </a:extraClrScheme>
    <a:extraClrScheme>
      <a:clrScheme name="Default Design 15">
        <a:dk1>
          <a:srgbClr val="292929"/>
        </a:dk1>
        <a:lt1>
          <a:srgbClr val="FFFFFF"/>
        </a:lt1>
        <a:dk2>
          <a:srgbClr val="292929"/>
        </a:dk2>
        <a:lt2>
          <a:srgbClr val="003366"/>
        </a:lt2>
        <a:accent1>
          <a:srgbClr val="093678"/>
        </a:accent1>
        <a:accent2>
          <a:srgbClr val="FF8E11"/>
        </a:accent2>
        <a:accent3>
          <a:srgbClr val="FFFFFF"/>
        </a:accent3>
        <a:accent4>
          <a:srgbClr val="212121"/>
        </a:accent4>
        <a:accent5>
          <a:srgbClr val="AAAEBE"/>
        </a:accent5>
        <a:accent6>
          <a:srgbClr val="E7800E"/>
        </a:accent6>
        <a:hlink>
          <a:srgbClr val="2B85BB"/>
        </a:hlink>
        <a:folHlink>
          <a:srgbClr val="093678"/>
        </a:folHlink>
      </a:clrScheme>
      <a:clrMap bg1="lt1" tx1="dk1" bg2="lt2" tx2="dk2" accent1="accent1" accent2="accent2" accent3="accent3" accent4="accent4" accent5="accent5" accent6="accent6" hlink="hlink" folHlink="folHlink"/>
    </a:extraClrScheme>
    <a:extraClrScheme>
      <a:clrScheme name="Default Design 16">
        <a:dk1>
          <a:srgbClr val="5F5F5F"/>
        </a:dk1>
        <a:lt1>
          <a:srgbClr val="FFFFFF"/>
        </a:lt1>
        <a:dk2>
          <a:srgbClr val="5F5F5F"/>
        </a:dk2>
        <a:lt2>
          <a:srgbClr val="003366"/>
        </a:lt2>
        <a:accent1>
          <a:srgbClr val="093678"/>
        </a:accent1>
        <a:accent2>
          <a:srgbClr val="FF8E11"/>
        </a:accent2>
        <a:accent3>
          <a:srgbClr val="FFFFFF"/>
        </a:accent3>
        <a:accent4>
          <a:srgbClr val="505050"/>
        </a:accent4>
        <a:accent5>
          <a:srgbClr val="AAAEBE"/>
        </a:accent5>
        <a:accent6>
          <a:srgbClr val="E7800E"/>
        </a:accent6>
        <a:hlink>
          <a:srgbClr val="2B85BB"/>
        </a:hlink>
        <a:folHlink>
          <a:srgbClr val="09367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2010 09 Sep 09 Pres-EVP 1-on-1</Template>
  <TotalTime>4772</TotalTime>
  <Words>2523</Words>
  <Application>Microsoft Macintosh PowerPoint</Application>
  <PresentationFormat>Custom</PresentationFormat>
  <Paragraphs>364</Paragraphs>
  <Slides>38</Slides>
  <Notes>32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2010 09 Sep 09 Pres-EVP 1-on-1</vt:lpstr>
      <vt:lpstr>Akamai &amp; ISPs</vt:lpstr>
      <vt:lpstr>Agenda</vt:lpstr>
      <vt:lpstr>Disclaimer</vt:lpstr>
      <vt:lpstr>A Few Simple Rules</vt:lpstr>
      <vt:lpstr>What is a Content Distribution Network?</vt:lpstr>
      <vt:lpstr>What is a CDN - In English? (Or at least American?)</vt:lpstr>
      <vt:lpstr>To Network Or Not To Network</vt:lpstr>
      <vt:lpstr>Akamai’s CDN (Requisite Marketing Slide)</vt:lpstr>
      <vt:lpstr>Akamai’s CDN</vt:lpstr>
      <vt:lpstr>No Backbone</vt:lpstr>
      <vt:lpstr>No Backbone</vt:lpstr>
      <vt:lpstr>No Backbone</vt:lpstr>
      <vt:lpstr>Origin GETs</vt:lpstr>
      <vt:lpstr>Origin GETs</vt:lpstr>
      <vt:lpstr>Origin GETs</vt:lpstr>
      <vt:lpstr>Large Akamai Nodes, up close &amp; personal</vt:lpstr>
      <vt:lpstr>Small Akamai Nodes, up close &amp; personal</vt:lpstr>
      <vt:lpstr>Small Akamai Nodes, up close &amp; personal (2)</vt:lpstr>
      <vt:lpstr>Why Akamai peers with ISPs - performance</vt:lpstr>
      <vt:lpstr>Why Akamai peers with ISPs (2)</vt:lpstr>
      <vt:lpstr>Why you should peer with Akamai</vt:lpstr>
      <vt:lpstr>Akamai at IXPs</vt:lpstr>
      <vt:lpstr>Akamai &amp; Private Peering</vt:lpstr>
      <vt:lpstr>Akamai &amp; Private Peering</vt:lpstr>
      <vt:lpstr>Akamai’s traffic control</vt:lpstr>
      <vt:lpstr>Mapping</vt:lpstr>
      <vt:lpstr>Mapping &amp; DNS</vt:lpstr>
      <vt:lpstr>Mapping Decision Steps</vt:lpstr>
      <vt:lpstr>Akamai’s DNS mapping visual aid</vt:lpstr>
      <vt:lpstr>Users vs. Name Servers</vt:lpstr>
      <vt:lpstr>Users vs. Name Servers (2)</vt:lpstr>
      <vt:lpstr>Example of Mapping</vt:lpstr>
      <vt:lpstr>Mapping Selection Criteria</vt:lpstr>
      <vt:lpstr>Example of bad Mapping</vt:lpstr>
      <vt:lpstr>Example of bad Mapping</vt:lpstr>
      <vt:lpstr>Example of good Mapping</vt:lpstr>
      <vt:lpstr>Example of good Mapping</vt:lpstr>
      <vt:lpstr>Questions?</vt:lpstr>
    </vt:vector>
  </TitlesOfParts>
  <Company>Akamai Technologies,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Patrick W. Gilmore</cp:lastModifiedBy>
  <cp:revision>420</cp:revision>
  <dcterms:created xsi:type="dcterms:W3CDTF">2010-09-07T16:08:44Z</dcterms:created>
  <dcterms:modified xsi:type="dcterms:W3CDTF">2013-04-17T22:31:03Z</dcterms:modified>
</cp:coreProperties>
</file>