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5" r:id="rId4"/>
    <p:sldId id="305" r:id="rId5"/>
    <p:sldId id="311" r:id="rId6"/>
    <p:sldId id="312" r:id="rId7"/>
    <p:sldId id="313" r:id="rId8"/>
    <p:sldId id="307" r:id="rId9"/>
    <p:sldId id="315" r:id="rId10"/>
    <p:sldId id="314" r:id="rId11"/>
    <p:sldId id="268" r:id="rId12"/>
    <p:sldId id="306" r:id="rId13"/>
    <p:sldId id="308" r:id="rId14"/>
    <p:sldId id="309" r:id="rId15"/>
    <p:sldId id="292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33"/>
    <a:srgbClr val="FE9233"/>
    <a:srgbClr val="FF6600"/>
    <a:srgbClr val="FF4B4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86429" autoAdjust="0"/>
  </p:normalViewPr>
  <p:slideViewPr>
    <p:cSldViewPr>
      <p:cViewPr varScale="1">
        <p:scale>
          <a:sx n="91" d="100"/>
          <a:sy n="91" d="100"/>
        </p:scale>
        <p:origin x="7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32"/>
    </p:cViewPr>
  </p:sorterViewPr>
  <p:notesViewPr>
    <p:cSldViewPr>
      <p:cViewPr varScale="1">
        <p:scale>
          <a:sx n="89" d="100"/>
          <a:sy n="89" d="100"/>
        </p:scale>
        <p:origin x="-384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BC22C-A1CA-4ABC-B4A1-16537FC15041}" type="datetimeFigureOut">
              <a:rPr lang="en-GB" smtClean="0"/>
              <a:pPr/>
              <a:t>09/04/2013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Gigaclear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0F21C-C3C5-45D8-84F0-4F0A92AF0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0181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C1732-AA84-4887-84B6-DAF946AC7DA6}" type="datetimeFigureOut">
              <a:rPr lang="en-GB" smtClean="0"/>
              <a:pPr/>
              <a:t>09/04/2013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Gigaclear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A018-46AE-42E7-8B75-D61EA52782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28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A018-46AE-42E7-8B75-D61EA52782F8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Gigaclear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90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Gigaclear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3BA018-46AE-42E7-8B75-D61EA52782F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78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Gigaclear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3BA018-46AE-42E7-8B75-D61EA52782F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4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Gigaclear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3BA018-46AE-42E7-8B75-D61EA52782F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312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Gigaclear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3BA018-46AE-42E7-8B75-D61EA52782F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582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Gigaclear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3BA018-46AE-42E7-8B75-D61EA52782F8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3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UKNOF London April 2013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606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aseline="0" dirty="0" smtClean="0">
                <a:solidFill>
                  <a:srgbClr val="FF6F0D"/>
                </a:solidFill>
                <a:latin typeface="Rockwell Extra Bold" pitchFamily="18" charset="0"/>
                <a:ea typeface="+mj-ea"/>
                <a:cs typeface="+mj-cs"/>
              </a:rPr>
              <a:t>Gigaclear</a:t>
            </a:r>
            <a:endParaRPr lang="en-GB" sz="5400" baseline="0" dirty="0">
              <a:solidFill>
                <a:srgbClr val="FF6F0D"/>
              </a:solidFill>
              <a:latin typeface="Rockwell Extra Bol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UKNOF London April 2013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514A9-AD67-43EB-951F-6C8687900C6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ctr" defTabSz="91430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lang="en-US" sz="4000" kern="1200" baseline="0" dirty="0">
                <a:solidFill>
                  <a:srgbClr val="FF6F0D"/>
                </a:solidFill>
                <a:latin typeface="Rockwell Extra Bold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UKNOF London April 2013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514A9-AD67-43EB-951F-6C8687900C6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6320" cy="58542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8542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UKNOF London April 2013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514A9-AD67-43EB-951F-6C8687900C6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E98A-A34C-4811-9FF4-75CC0A26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E98A-A34C-4811-9FF4-75CC0A26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E98A-A34C-4811-9FF4-75CC0A26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E98A-A34C-4811-9FF4-75CC0A26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E98A-A34C-4811-9FF4-75CC0A26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E98A-A34C-4811-9FF4-75CC0A26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E98A-A34C-4811-9FF4-75CC0A26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ctr" defTabSz="914305" rtl="0" eaLnBrk="1" latinLnBrk="0" hangingPunct="1">
              <a:defRPr lang="en-US" sz="4000" kern="1200" baseline="0" dirty="0">
                <a:solidFill>
                  <a:srgbClr val="FF6F0D"/>
                </a:solidFill>
                <a:latin typeface="Rockwell Extra Bold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UKNOF London April 2013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16216" y="6237312"/>
            <a:ext cx="2126880" cy="469489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Page </a:t>
            </a:r>
            <a:fld id="{FED514A9-AD67-43EB-951F-6C8687900C6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E98A-A34C-4811-9FF4-75CC0A26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E98A-A34C-4811-9FF4-75CC0A26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E98A-A34C-4811-9FF4-75CC0A26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E98A-A34C-4811-9FF4-75CC0A26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ctr" defTabSz="91430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lang="en-GB" sz="4000" kern="1200" baseline="0" dirty="0">
                <a:solidFill>
                  <a:srgbClr val="FF6F0D"/>
                </a:solidFill>
                <a:latin typeface="Rockwell Extra Bold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FED514A9-AD67-43EB-951F-6C8687900C6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UKNOF London April 2013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514A9-AD67-43EB-951F-6C8687900C6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ctr" defTabSz="91430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lang="en-US" sz="4000" kern="1200" baseline="0" dirty="0">
                <a:solidFill>
                  <a:srgbClr val="FF6F0D"/>
                </a:solidFill>
                <a:latin typeface="Rockwell Extra Bold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UKNOF London April 2013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514A9-AD67-43EB-951F-6C8687900C6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 marL="0" algn="ctr" defTabSz="91430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lang="en-US" sz="4000" kern="1200" baseline="0" dirty="0">
                <a:solidFill>
                  <a:srgbClr val="FF6F0D"/>
                </a:solidFill>
                <a:latin typeface="Rockwell Extra Bold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UKNOF London April 2013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514A9-AD67-43EB-951F-6C8687900C6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ctr" defTabSz="91430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lang="en-US" sz="4000" kern="1200" baseline="0" dirty="0">
                <a:solidFill>
                  <a:srgbClr val="FF6F0D"/>
                </a:solidFill>
                <a:latin typeface="Rockwell Extra Bold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UKNOF London April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514A9-AD67-43EB-951F-6C8687900C6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UKNOF London April 2013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514A9-AD67-43EB-951F-6C8687900C6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marL="0" algn="l" defTabSz="91430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lang="en-US" sz="1800" kern="1200" baseline="0" dirty="0">
                <a:solidFill>
                  <a:srgbClr val="FF6F0D"/>
                </a:solidFill>
                <a:latin typeface="Rockwell Extra Bold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UKNOF London April 2013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514A9-AD67-43EB-951F-6C8687900C6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"/>
          <p:cNvSpPr>
            <a:spLocks noChangeArrowheads="1"/>
          </p:cNvSpPr>
          <p:nvPr userDrawn="1"/>
        </p:nvSpPr>
        <p:spPr bwMode="auto">
          <a:xfrm>
            <a:off x="1" y="0"/>
            <a:ext cx="9143999" cy="6858000"/>
          </a:xfrm>
          <a:prstGeom prst="roundRect">
            <a:avLst>
              <a:gd name="adj" fmla="val 19"/>
            </a:avLst>
          </a:prstGeom>
          <a:solidFill>
            <a:srgbClr val="FF6633"/>
          </a:solidFill>
          <a:ln w="9360">
            <a:solidFill>
              <a:srgbClr val="FF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1484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8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" y="6165304"/>
            <a:ext cx="9144000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8" charset="0"/>
            </a:endParaRPr>
          </a:p>
        </p:txBody>
      </p:sp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4523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FF6600"/>
                </a:solidFill>
                <a:latin typeface="Rockwell" pitchFamily="18" charset="0"/>
                <a:ea typeface="Rockwell" pitchFamily="18" charset="0"/>
                <a:cs typeface="Lucida Sans Unicode" pitchFamily="-108" charset="-52"/>
              </a:defRPr>
            </a:lvl1pPr>
          </a:lstStyle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FF6600"/>
                </a:solidFill>
                <a:latin typeface="Rockwell" pitchFamily="18" charset="0"/>
                <a:ea typeface="Rockwell" pitchFamily="18" charset="0"/>
                <a:cs typeface="Lucida Sans Unicode" pitchFamily="-108" charset="-52"/>
              </a:defRPr>
            </a:lvl1pPr>
          </a:lstStyle>
          <a:p>
            <a:r>
              <a:rPr lang="en-GB" smtClean="0"/>
              <a:t>UKNOF London April 2013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defRPr sz="1300">
                <a:solidFill>
                  <a:srgbClr val="FF6600"/>
                </a:solidFill>
                <a:latin typeface="Rockwell" pitchFamily="18" charset="0"/>
              </a:defRPr>
            </a:lvl1pPr>
          </a:lstStyle>
          <a:p>
            <a:r>
              <a:rPr lang="en-GB" dirty="0" smtClean="0"/>
              <a:t>Page </a:t>
            </a:r>
            <a:fld id="{FED514A9-AD67-43EB-951F-6C8687900C6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id="1" dur="indefinite" restart="never" nodeType="tmRoot"/>
      </p:par>
    </p:tnLst>
  </p:timing>
  <p:hf hdr="0"/>
  <p:txStyles>
    <p:titleStyle>
      <a:lvl1pPr marL="0" algn="ctr" defTabSz="914305" rtl="0" eaLnBrk="1" fontAlgn="base" latinLnBrk="0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8" charset="0"/>
        <a:defRPr lang="en-GB" sz="4000" kern="1200" baseline="0" dirty="0" smtClean="0">
          <a:solidFill>
            <a:srgbClr val="FF6F0D"/>
          </a:solidFill>
          <a:latin typeface="Rockwell Extra Bold" pitchFamily="18" charset="0"/>
          <a:ea typeface="+mj-ea"/>
          <a:cs typeface="+mj-cs"/>
        </a:defRPr>
      </a:lvl1pPr>
      <a:lvl2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8" charset="0"/>
        <a:defRPr sz="4000">
          <a:solidFill>
            <a:srgbClr val="000000"/>
          </a:solidFill>
          <a:latin typeface="Arial" pitchFamily="-108" charset="0"/>
          <a:ea typeface="SimSun" charset="-122"/>
          <a:cs typeface="SimSun" charset="-122"/>
        </a:defRPr>
      </a:lvl2pPr>
      <a:lvl3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8" charset="0"/>
        <a:defRPr sz="4000">
          <a:solidFill>
            <a:srgbClr val="000000"/>
          </a:solidFill>
          <a:latin typeface="Arial" pitchFamily="-108" charset="0"/>
          <a:ea typeface="SimSun" charset="-122"/>
          <a:cs typeface="SimSun" charset="-122"/>
        </a:defRPr>
      </a:lvl3pPr>
      <a:lvl4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8" charset="0"/>
        <a:defRPr sz="4000">
          <a:solidFill>
            <a:srgbClr val="000000"/>
          </a:solidFill>
          <a:latin typeface="Arial" pitchFamily="-108" charset="0"/>
          <a:ea typeface="SimSun" charset="-122"/>
          <a:cs typeface="SimSun" charset="-122"/>
        </a:defRPr>
      </a:lvl4pPr>
      <a:lvl5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8" charset="0"/>
        <a:defRPr sz="4000">
          <a:solidFill>
            <a:srgbClr val="000000"/>
          </a:solidFill>
          <a:latin typeface="Arial" pitchFamily="-108" charset="0"/>
          <a:ea typeface="SimSun" charset="-122"/>
          <a:cs typeface="SimSun" charset="-122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8" charset="0"/>
        <a:defRPr sz="4000">
          <a:solidFill>
            <a:srgbClr val="000000"/>
          </a:solidFill>
          <a:latin typeface="Arial" pitchFamily="-108" charset="0"/>
          <a:ea typeface="SimSun" charset="-122"/>
          <a:cs typeface="SimSun" charset="-122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8" charset="0"/>
        <a:defRPr sz="4000">
          <a:solidFill>
            <a:srgbClr val="000000"/>
          </a:solidFill>
          <a:latin typeface="Arial" pitchFamily="-108" charset="0"/>
          <a:ea typeface="SimSun" charset="-122"/>
          <a:cs typeface="SimSun" charset="-122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8" charset="0"/>
        <a:defRPr sz="4000">
          <a:solidFill>
            <a:srgbClr val="000000"/>
          </a:solidFill>
          <a:latin typeface="Arial" pitchFamily="-108" charset="0"/>
          <a:ea typeface="SimSun" charset="-122"/>
          <a:cs typeface="SimSun" charset="-122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8" charset="0"/>
        <a:defRPr sz="4000">
          <a:solidFill>
            <a:srgbClr val="000000"/>
          </a:solidFill>
          <a:latin typeface="Arial" pitchFamily="-108" charset="0"/>
          <a:ea typeface="SimSun" charset="-122"/>
          <a:cs typeface="SimSun" charset="-122"/>
        </a:defRPr>
      </a:lvl9pPr>
    </p:titleStyle>
    <p:bodyStyle>
      <a:lvl1pPr marL="457200" indent="-457200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chemeClr val="bg1"/>
        </a:buClr>
        <a:buSzPct val="100000"/>
        <a:buFont typeface="Arial" pitchFamily="34" charset="0"/>
        <a:buChar char="•"/>
        <a:defRPr sz="2900">
          <a:solidFill>
            <a:schemeClr val="bg1"/>
          </a:solidFill>
          <a:latin typeface="Rockwell" pitchFamily="18" charset="0"/>
          <a:ea typeface="+mn-ea"/>
          <a:cs typeface="+mn-cs"/>
        </a:defRPr>
      </a:lvl1pPr>
      <a:lvl2pPr marL="757626" indent="-342900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chemeClr val="bg1"/>
        </a:buClr>
        <a:buSzPct val="100000"/>
        <a:buFont typeface="Arial" pitchFamily="34" charset="0"/>
        <a:buChar char="•"/>
        <a:defRPr sz="2500">
          <a:solidFill>
            <a:schemeClr val="bg1"/>
          </a:solidFill>
          <a:latin typeface="Rockwell" pitchFamily="18" charset="0"/>
          <a:ea typeface="+mn-ea"/>
          <a:cs typeface="+mn-cs"/>
        </a:defRPr>
      </a:lvl2pPr>
      <a:lvl3pPr marL="1172352" indent="-342900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chemeClr val="bg1"/>
        </a:buClr>
        <a:buSzPct val="100000"/>
        <a:buFont typeface="Arial" pitchFamily="34" charset="0"/>
        <a:buChar char="•"/>
        <a:defRPr sz="2200">
          <a:solidFill>
            <a:schemeClr val="bg1"/>
          </a:solidFill>
          <a:latin typeface="Rockwell" pitchFamily="18" charset="0"/>
          <a:ea typeface="+mn-ea"/>
          <a:cs typeface="+mn-cs"/>
        </a:defRPr>
      </a:lvl3pPr>
      <a:lvl4pPr marL="1529928" indent="-285750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chemeClr val="bg1"/>
        </a:buClr>
        <a:buSzPct val="100000"/>
        <a:buFont typeface="Arial" pitchFamily="34" charset="0"/>
        <a:buChar char="•"/>
        <a:defRPr sz="1800">
          <a:solidFill>
            <a:schemeClr val="bg1"/>
          </a:solidFill>
          <a:latin typeface="Rockwell" pitchFamily="18" charset="0"/>
          <a:ea typeface="+mn-ea"/>
          <a:cs typeface="+mn-cs"/>
        </a:defRPr>
      </a:lvl4pPr>
      <a:lvl5pPr marL="1944655" indent="-285750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chemeClr val="bg1"/>
        </a:buClr>
        <a:buSzPct val="100000"/>
        <a:buFont typeface="Arial" pitchFamily="34" charset="0"/>
        <a:buChar char="•"/>
        <a:defRPr sz="1800">
          <a:solidFill>
            <a:schemeClr val="bg1"/>
          </a:solidFill>
          <a:latin typeface="Rockwell" pitchFamily="18" charset="0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8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8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8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8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2013 Gigaclear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UKNOF London April 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2E98A-A34C-4811-9FF4-75CC0A26803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png"/><Relationship Id="rId18" Type="http://schemas.openxmlformats.org/officeDocument/2006/relationships/image" Target="../media/image66.png"/><Relationship Id="rId3" Type="http://schemas.openxmlformats.org/officeDocument/2006/relationships/image" Target="../media/image52.png"/><Relationship Id="rId21" Type="http://schemas.openxmlformats.org/officeDocument/2006/relationships/image" Target="../media/image69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4.png"/><Relationship Id="rId20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5" Type="http://schemas.openxmlformats.org/officeDocument/2006/relationships/image" Target="../media/image44.png"/><Relationship Id="rId10" Type="http://schemas.openxmlformats.org/officeDocument/2006/relationships/image" Target="../media/image59.png"/><Relationship Id="rId19" Type="http://schemas.openxmlformats.org/officeDocument/2006/relationships/image" Target="../media/image67.png"/><Relationship Id="rId4" Type="http://schemas.openxmlformats.org/officeDocument/2006/relationships/image" Target="../media/image53.png"/><Relationship Id="rId9" Type="http://schemas.openxmlformats.org/officeDocument/2006/relationships/image" Target="../media/image58.jpeg"/><Relationship Id="rId14" Type="http://schemas.openxmlformats.org/officeDocument/2006/relationships/image" Target="../media/image63.png"/><Relationship Id="rId22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84784"/>
            <a:ext cx="8964488" cy="620402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Ultrafast  broadband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6600"/>
                </a:solidFill>
              </a:rPr>
              <a:t>© 2013 Gigaclear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8906787B-B90F-4834-B60A-5083B291F350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0627" y="1988840"/>
            <a:ext cx="5823234" cy="26204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39752" y="4797152"/>
            <a:ext cx="3396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Christer Karlsson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CTO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c</a:t>
            </a:r>
            <a:r>
              <a:rPr lang="en-US" sz="1600" b="1" dirty="0" smtClean="0">
                <a:solidFill>
                  <a:schemeClr val="bg1"/>
                </a:solidFill>
              </a:rPr>
              <a:t>hrister.karlsson@gigaclear.com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0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FED514A9-AD67-43EB-951F-6C8687900C6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3528" y="116632"/>
            <a:ext cx="8225280" cy="792088"/>
          </a:xfrm>
          <a:prstGeom prst="rect">
            <a:avLst/>
          </a:prstGeom>
        </p:spPr>
        <p:txBody>
          <a:bodyPr/>
          <a:lstStyle>
            <a:lvl1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 baseline="0">
                <a:solidFill>
                  <a:srgbClr val="FF9233"/>
                </a:solidFill>
                <a:latin typeface="Rockwell Extra Bold" pitchFamily="18" charset="0"/>
                <a:ea typeface="+mj-ea"/>
                <a:cs typeface="+mj-cs"/>
              </a:defRPr>
            </a:lvl1pPr>
            <a:lvl2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2pPr>
            <a:lvl3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3pPr>
            <a:lvl4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4pPr>
            <a:lvl5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5pPr>
            <a:lvl6pPr marL="2280994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6pPr>
            <a:lvl7pPr marL="2695720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7pPr>
            <a:lvl8pPr marL="3110446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8pPr>
            <a:lvl9pPr marL="3525172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9pPr>
          </a:lstStyle>
          <a:p>
            <a:pPr algn="l" defTabSz="914305"/>
            <a:r>
              <a:rPr lang="en-GB" sz="3200" dirty="0">
                <a:solidFill>
                  <a:srgbClr val="FF6F0D"/>
                </a:solidFill>
              </a:rPr>
              <a:t>Broadband </a:t>
            </a:r>
            <a:r>
              <a:rPr lang="en-GB" sz="3200" dirty="0" smtClean="0">
                <a:solidFill>
                  <a:srgbClr val="FF6F0D"/>
                </a:solidFill>
              </a:rPr>
              <a:t>Transit and Peering</a:t>
            </a:r>
            <a:endParaRPr lang="en-GB" sz="3200" dirty="0">
              <a:solidFill>
                <a:srgbClr val="FF6F0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41" y="1628800"/>
            <a:ext cx="7801719" cy="43863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3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FED514A9-AD67-43EB-951F-6C8687900C6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16632"/>
            <a:ext cx="8225280" cy="792088"/>
          </a:xfrm>
          <a:prstGeom prst="rect">
            <a:avLst/>
          </a:prstGeom>
        </p:spPr>
        <p:txBody>
          <a:bodyPr/>
          <a:lstStyle>
            <a:lvl1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 baseline="0">
                <a:solidFill>
                  <a:srgbClr val="FF9233"/>
                </a:solidFill>
                <a:latin typeface="Rockwell Extra Bold" pitchFamily="18" charset="0"/>
                <a:ea typeface="+mj-ea"/>
                <a:cs typeface="+mj-cs"/>
              </a:defRPr>
            </a:lvl1pPr>
            <a:lvl2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2pPr>
            <a:lvl3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3pPr>
            <a:lvl4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4pPr>
            <a:lvl5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5pPr>
            <a:lvl6pPr marL="2280994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6pPr>
            <a:lvl7pPr marL="2695720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7pPr>
            <a:lvl8pPr marL="3110446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8pPr>
            <a:lvl9pPr marL="3525172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9pPr>
          </a:lstStyle>
          <a:p>
            <a:pPr algn="l" defTabSz="914305"/>
            <a:r>
              <a:rPr lang="en-GB" sz="3200" dirty="0" smtClean="0">
                <a:solidFill>
                  <a:srgbClr val="FF6F0D"/>
                </a:solidFill>
              </a:rPr>
              <a:t>Self installation</a:t>
            </a:r>
            <a:endParaRPr lang="en-GB" sz="3200" dirty="0">
              <a:solidFill>
                <a:srgbClr val="FF6F0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436845"/>
            <a:ext cx="4140628" cy="2952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36845"/>
            <a:ext cx="4299523" cy="304927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2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FED514A9-AD67-43EB-951F-6C8687900C6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16632"/>
            <a:ext cx="8225280" cy="792088"/>
          </a:xfrm>
          <a:prstGeom prst="rect">
            <a:avLst/>
          </a:prstGeom>
        </p:spPr>
        <p:txBody>
          <a:bodyPr/>
          <a:lstStyle>
            <a:lvl1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 baseline="0">
                <a:solidFill>
                  <a:srgbClr val="FF9233"/>
                </a:solidFill>
                <a:latin typeface="Rockwell Extra Bold" pitchFamily="18" charset="0"/>
                <a:ea typeface="+mj-ea"/>
                <a:cs typeface="+mj-cs"/>
              </a:defRPr>
            </a:lvl1pPr>
            <a:lvl2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2pPr>
            <a:lvl3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3pPr>
            <a:lvl4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4pPr>
            <a:lvl5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5pPr>
            <a:lvl6pPr marL="2280994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6pPr>
            <a:lvl7pPr marL="2695720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7pPr>
            <a:lvl8pPr marL="3110446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8pPr>
            <a:lvl9pPr marL="3525172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9pPr>
          </a:lstStyle>
          <a:p>
            <a:pPr algn="l" defTabSz="914305"/>
            <a:r>
              <a:rPr lang="en-US" sz="3200" dirty="0" smtClean="0">
                <a:solidFill>
                  <a:srgbClr val="FF6F0D"/>
                </a:solidFill>
              </a:rPr>
              <a:t>Customer </a:t>
            </a:r>
            <a:r>
              <a:rPr lang="en-US" sz="3200" dirty="0" smtClean="0">
                <a:solidFill>
                  <a:srgbClr val="FF6F0D"/>
                </a:solidFill>
              </a:rPr>
              <a:t>Self care</a:t>
            </a:r>
            <a:endParaRPr lang="en-GB" sz="3200" dirty="0">
              <a:solidFill>
                <a:srgbClr val="FF6F0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72816"/>
            <a:ext cx="8576437" cy="418469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3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FED514A9-AD67-43EB-951F-6C8687900C6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16632"/>
            <a:ext cx="8225280" cy="792088"/>
          </a:xfrm>
          <a:prstGeom prst="rect">
            <a:avLst/>
          </a:prstGeom>
        </p:spPr>
        <p:txBody>
          <a:bodyPr/>
          <a:lstStyle>
            <a:lvl1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 baseline="0">
                <a:solidFill>
                  <a:srgbClr val="FF9233"/>
                </a:solidFill>
                <a:latin typeface="Rockwell Extra Bold" pitchFamily="18" charset="0"/>
                <a:ea typeface="+mj-ea"/>
                <a:cs typeface="+mj-cs"/>
              </a:defRPr>
            </a:lvl1pPr>
            <a:lvl2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2pPr>
            <a:lvl3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3pPr>
            <a:lvl4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4pPr>
            <a:lvl5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5pPr>
            <a:lvl6pPr marL="2280994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6pPr>
            <a:lvl7pPr marL="2695720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7pPr>
            <a:lvl8pPr marL="3110446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8pPr>
            <a:lvl9pPr marL="3525172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9pPr>
          </a:lstStyle>
          <a:p>
            <a:pPr algn="l" defTabSz="914305"/>
            <a:r>
              <a:rPr lang="en-US" sz="3200" dirty="0" smtClean="0">
                <a:solidFill>
                  <a:srgbClr val="FF6F0D"/>
                </a:solidFill>
              </a:rPr>
              <a:t>Home network tool</a:t>
            </a:r>
            <a:endParaRPr lang="en-GB" sz="3200" dirty="0">
              <a:solidFill>
                <a:srgbClr val="FF6F0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11" y="1700808"/>
            <a:ext cx="8367990" cy="4168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6336" y="3212976"/>
            <a:ext cx="792088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8888888888]</a:t>
            </a:r>
            <a:endParaRPr lang="en-GB" sz="8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7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4499992" y="1700808"/>
            <a:ext cx="4464496" cy="41764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0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5280" cy="1142040"/>
          </a:xfrm>
        </p:spPr>
        <p:txBody>
          <a:bodyPr/>
          <a:lstStyle/>
          <a:p>
            <a:pPr algn="l"/>
            <a:r>
              <a:rPr lang="en-GB" dirty="0" smtClean="0"/>
              <a:t>Your choice of services</a:t>
            </a:r>
            <a:br>
              <a:rPr lang="en-GB" dirty="0" smtClean="0"/>
            </a:br>
            <a:r>
              <a:rPr lang="en-GB" sz="2400" dirty="0" smtClean="0">
                <a:solidFill>
                  <a:schemeClr val="tx1"/>
                </a:solidFill>
                <a:latin typeface="Rockwell" pitchFamily="18" charset="0"/>
              </a:rPr>
              <a:t>Gigaclear delivers open broadband access</a:t>
            </a:r>
            <a:endParaRPr lang="en-GB" dirty="0">
              <a:solidFill>
                <a:schemeClr val="tx1"/>
              </a:solidFill>
              <a:latin typeface="Rockwell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FED514A9-AD67-43EB-951F-6C8687900C6C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11725" r="6837"/>
          <a:stretch>
            <a:fillRect/>
          </a:stretch>
        </p:blipFill>
        <p:spPr bwMode="auto">
          <a:xfrm>
            <a:off x="179512" y="1700808"/>
            <a:ext cx="437915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4D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18900000" algn="ctr" rotWithShape="0">
                    <a:srgbClr val="896247"/>
                  </a:outerShdw>
                </a:effectLst>
              </a14:hiddenEffects>
            </a:ext>
          </a:extLst>
        </p:spPr>
      </p:pic>
      <p:pic>
        <p:nvPicPr>
          <p:cNvPr id="8" name="Picture 6" descr="http://files.g4tv.com/ImageDb3/267289_S/netflix-adds-kinect-suppo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653136"/>
            <a:ext cx="998891" cy="5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://littleantenna.com/images/bbc_iplayer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880617" cy="53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hudsonhorizons.com/pub/images/spotifylogo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1" r="7320" b="16157"/>
          <a:stretch/>
        </p:blipFill>
        <p:spPr bwMode="auto">
          <a:xfrm>
            <a:off x="7380312" y="3861048"/>
            <a:ext cx="1089165" cy="5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2" t="11834" r="6260" b="5521"/>
          <a:stretch>
            <a:fillRect/>
          </a:stretch>
        </p:blipFill>
        <p:spPr bwMode="auto">
          <a:xfrm>
            <a:off x="5076056" y="3717032"/>
            <a:ext cx="1440160" cy="26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0" descr="http://dribbble.com/system/users/9583/screenshots/168643/cloud-computing-logo-concept.png?1309036556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3" t="5334" r="17987" b="5432"/>
          <a:stretch/>
        </p:blipFill>
        <p:spPr bwMode="auto">
          <a:xfrm>
            <a:off x="7812360" y="1772816"/>
            <a:ext cx="752959" cy="85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140968"/>
            <a:ext cx="916456" cy="62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69160"/>
            <a:ext cx="860560" cy="4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nowtv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72200" y="4725144"/>
            <a:ext cx="1181502" cy="510920"/>
          </a:xfrm>
          <a:prstGeom prst="rect">
            <a:avLst/>
          </a:prstGeom>
        </p:spPr>
      </p:pic>
      <p:pic>
        <p:nvPicPr>
          <p:cNvPr id="19" name="Picture 18" descr="vonag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52120" y="3140968"/>
            <a:ext cx="1232579" cy="4274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 l="11812" t="8859" r="76376" b="84497"/>
          <a:stretch>
            <a:fillRect/>
          </a:stretch>
        </p:blipFill>
        <p:spPr bwMode="auto">
          <a:xfrm>
            <a:off x="4572000" y="1844824"/>
            <a:ext cx="1152128" cy="51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Microsoft Office 36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3945" y="1844824"/>
            <a:ext cx="1508375" cy="432048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 bwMode="auto">
          <a:xfrm>
            <a:off x="4499992" y="2708920"/>
            <a:ext cx="43204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/>
          <a:srcRect l="12500" t="9598" r="76578" b="84496"/>
          <a:stretch>
            <a:fillRect/>
          </a:stretch>
        </p:blipFill>
        <p:spPr bwMode="auto">
          <a:xfrm>
            <a:off x="6372200" y="4149080"/>
            <a:ext cx="99873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 cstate="print"/>
          <a:srcRect l="10429" t="9140" r="61221" b="84954"/>
          <a:stretch>
            <a:fillRect/>
          </a:stretch>
        </p:blipFill>
        <p:spPr bwMode="auto">
          <a:xfrm>
            <a:off x="5220072" y="2348880"/>
            <a:ext cx="21602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7" cstate="print"/>
          <a:srcRect l="10429" t="10336" r="75396" b="83758"/>
          <a:stretch>
            <a:fillRect/>
          </a:stretch>
        </p:blipFill>
        <p:spPr bwMode="auto">
          <a:xfrm>
            <a:off x="5076056" y="4365104"/>
            <a:ext cx="10801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AutoShape 9" descr="data:image/jpeg;base64,/9j/4AAQSkZJRgABAQAAAQABAAD/2wCEAAkGBhIPEBASEBAVFRAPERUVFQ8UDhAUEhAUExAWFBMSFBYXHCggFxkkGhoUKzQkIycpOC0sFh4xNjwqOzIrLikBCQoKBQUFDQUFDSkYEhgpKSkpKSkpKSkpKSkpKSkpKSkpKSkpKSkpKSkpKSkpKSkpKSkpKSkpKSkpKSkpKSkpKf/AABEIAKAAoAMBIgACEQEDEQH/xAAcAAEAAgMBAQEAAAAAAAAAAAAABQYBBAcDAgj/xAA6EAACAgIBAgUCBAMDDQAAAAAAAQIDBBEFEiEGBxMxQSJxMlFhkRSBoUJSsQgVIyQ1NnJ0krKz0fH/xAAUAQEAAAAAAAAAAAAAAAAAAAAA/8QAFBEBAAAAAAAAAAAAAAAAAAAAAP/aAAwDAQACEQMRAD8A4aAAAAAAAAAAAAAAAAAAAAAAAAAAAAAAAAAAAAAA95YViXU4S6fz6X+5I8dhRdak0m237/GnoCHBN248f7q/ZERKp9TS+GB5gzKOjAAAAAAAAAAAAAAAAAAmfDfHxslKUu/p61H4be9N/bREQg5NJe7el/MtPE8HkY8ur6GpLUq1Pu/y09a2vuBI2QIPKyY0WOLX0S+pa/stt7/kSeXztMOpPq64+9bg00/yZU8zLlbJyl7v4+EvhIDeyORjr6e7+zRrOWkv17/zZpn11sD6nPZ5gAAAAAAAAAAAAAAAAAbfEpO+lP2dsP8AvR1D0jlFNjjJSXvFpr7p7ReOJ8U3ZUvTqx4+prbm7H6cF7bktb/r8gQ/jiqMb4a/E69y/wCppf0/wK2XvkfAV1zlY8iM7Zf2XW4xf6J9T0v5IpOTjSqlKE4uM4NqUWu6a+APIAtXgzy+v5TqlBquiD1K6abTl79MIr8T19gK1LHkkpOLUZe0nFpP7P5PM7lR4azOKxLK4OvkMRJyliWVuqcV7y9LvNP5en/JbOL8ndXO2c6anVXKW41Oz1Ohf3erS2v5AagAAAAAAAAAAAAAAABcfLzk665zqn2nc49M21puO/o+/d6/+FOPqMtAd3rrKRzPheXI8lbGpqFdcK1bbraUun8KXzLXx+nfRB1eYOXGpVqUdpa9Zx3Zr7+2/wBdbLZ5Y8tUqLY2WxVsr3J9dkVKfVGP1fU+/dP2A88vyfXpv0MhuxLtGyCUZfptfh/qX7yyio8bTX09NlMrIWwfvG1Wy6t/r3R9rkKorcra0l7t2wS/ds5Tyvjy3E5PLtwrE67Jrqi11VWuEVFy19990wO+OWu7etd9+2td9v8AI/K/MzhLIvdWvTd1jhpaXQ7H06XwtaJ7nvMvOzVKE7fTqnHTqqXTFr52/wAT39yqtgYAAAAAAAAAAAAAAAAAAAzswAM7BgAAAAAAAAAAAAAAAAAACycT5fZ2XiWZlNSljVKxym7a00qo9U/pb29ICtgzoaAwDOhoDAM6LNzflvn4UKJ5FKjHJsjXW1bXLqnNbitJ9uwFYBYPFPgTM4tVPMqUPX6ujVkJ76Onq/C3r8Uf3IDQGAZ0NAYBnRgAAAAAAAAAfoLyx/3Wzv8Agzf/AAM/PyO0eAPGOFj+HsvGuya4ZFkMtRpk5dTdlLjDXbXdgRvlz5bYlnH28pyjk8aCm41RbjuNfaU5OPdty7JLXt+pueI/LrjszipcnxCsr9KMpSpm5NSjW9WRae3GS9+z0z18uPGWFk8TbxGdesduM4Quk0oyhZLqWpPspRl8PW1o2+b8S4HDcJZxuHmRyr74WRc4OLivWerJycW4xXTtJbYFf8BcDwbw/VzbJ5GZLb/gqvV64rq1GEIQS65P33v5JDzS8ssPG46vPwq7KHuvrosct9NvZJxltxmm123+ZYvCHiPj1wlVWNyNOBkRrirbXCt3KxPdj6J6c999Nb0tGh5ieOcHM4J0UZvq3p09rdxvs9OxKU5LWtvW/swPPI8ueI4rjce3lFbK/J6IyshKXVXZZByahFPXTFb3ve9E754Up4nFwUn0vkKYqSepadU0mmvZ6+TQ5jneL57icZZXIQxrMdwnZB9PqdcYOFkYwbTkpJvTW9bX2NPzS8cYGZj8YsbKhP0s2myUPq6q61XLbltdtbWwNbzd8IVUZHEV+vk2wycicJq/Mtu6YudEX0db+ltSft+SJrkfKvg8LLxIXyt/1uTrqx5WTkrLOpfVKS7pLcV8d5ER5s+MsLLyeGnj5VdkcfKlK2UXLVcXZQ9y7e2oy/Y9PMjxpg5PJcHbRlVzrxsiUrppy1VF2UPcu35Rl+wEN4t8p6a+bwsPGlKGPmx62nLqlUoOXqKLfv2j23vuyy8h5d8D/H4/GqN0MpwVnVGybjbHTfROTfaTSb7L/wBEd468d1T5ri8rj5fxXoQlGVVKlKU+qcuqCWt9Ti3otGPzHFZfNYl8IZH+crK3BVzpsqjXGNc/9JZGaXdLqXZsDjnmv4Zo43kXj4ykqlTXLUpuT3JPfdlNOkef3+2Jf8vT/gzm4AAAAAAAAAAAAAAAAAAAAABucTylmLdVfTLptpmpwlrenF/K+UdSj/lEXaUpcfjvIjFxV3XPtv3SWtpfopHIQBJ+Iefuz8m3JyJbtte3pajFJajGK+ElojAAAAAAAAAAAAAAAAAAAAAAAAAAAAAAAD/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AutoShape 11" descr="data:image/jpeg;base64,/9j/4AAQSkZJRgABAQAAAQABAAD/2wCEAAkGBhIPEBASEBAVFRAPERUVFQ8UDhAUEhAUExAWFBMSFBYXHCggFxkkGhoUKzQkIycpOC0sFh4xNjwqOzIrLikBCQoKBQUFDQUFDSkYEhgpKSkpKSkpKSkpKSkpKSkpKSkpKSkpKSkpKSkpKSkpKSkpKSkpKSkpKSkpKSkpKSkpKf/AABEIAKAAoAMBIgACEQEDEQH/xAAcAAEAAgMBAQEAAAAAAAAAAAAABQYBBAcDAgj/xAA6EAACAgIBAgUCBAMDDQAAAAAAAQIDBBEFEiEGBxMxQSJxMlFhkRSBoUJSsQgVIyQ1NnJ0krKz0fH/xAAUAQEAAAAAAAAAAAAAAAAAAAAA/8QAFBEBAAAAAAAAAAAAAAAAAAAAAP/aAAwDAQACEQMRAD8A4aAAAAAAAAAAAAAAAAAAAAAAAAAAAAAAAAAAAAAA95YViXU4S6fz6X+5I8dhRdak0m237/GnoCHBN248f7q/ZERKp9TS+GB5gzKOjAAAAAAAAAAAAAAAAAAmfDfHxslKUu/p61H4be9N/bREQg5NJe7el/MtPE8HkY8ur6GpLUq1Pu/y09a2vuBI2QIPKyY0WOLX0S+pa/stt7/kSeXztMOpPq64+9bg00/yZU8zLlbJyl7v4+EvhIDeyORjr6e7+zRrOWkv17/zZpn11sD6nPZ5gAAAAAAAAAAAAAAAAAbfEpO+lP2dsP8AvR1D0jlFNjjJSXvFpr7p7ReOJ8U3ZUvTqx4+prbm7H6cF7bktb/r8gQ/jiqMb4a/E69y/wCppf0/wK2XvkfAV1zlY8iM7Zf2XW4xf6J9T0v5IpOTjSqlKE4uM4NqUWu6a+APIAtXgzy+v5TqlBquiD1K6abTl79MIr8T19gK1LHkkpOLUZe0nFpP7P5PM7lR4azOKxLK4OvkMRJyliWVuqcV7y9LvNP5en/JbOL8ndXO2c6anVXKW41Oz1Ohf3erS2v5AagAAAAAAAAAAAAAAABcfLzk665zqn2nc49M21puO/o+/d6/+FOPqMtAd3rrKRzPheXI8lbGpqFdcK1bbraUun8KXzLXx+nfRB1eYOXGpVqUdpa9Zx3Zr7+2/wBdbLZ5Y8tUqLY2WxVsr3J9dkVKfVGP1fU+/dP2A88vyfXpv0MhuxLtGyCUZfptfh/qX7yyio8bTX09NlMrIWwfvG1Wy6t/r3R9rkKorcra0l7t2wS/ds5Tyvjy3E5PLtwrE67Jrqi11VWuEVFy19990wO+OWu7etd9+2td9v8AI/K/MzhLIvdWvTd1jhpaXQ7H06XwtaJ7nvMvOzVKE7fTqnHTqqXTFr52/wAT39yqtgYAAAAAAAAAAAAAAAAAAAzswAM7BgAAAAAAAAAAAAAAAAAACycT5fZ2XiWZlNSljVKxym7a00qo9U/pb29ICtgzoaAwDOhoDAM6LNzflvn4UKJ5FKjHJsjXW1bXLqnNbitJ9uwFYBYPFPgTM4tVPMqUPX6ujVkJ76Onq/C3r8Uf3IDQGAZ0NAYBnRgAAAAAAAAAfoLyx/3Wzv8Agzf/AAM/PyO0eAPGOFj+HsvGuya4ZFkMtRpk5dTdlLjDXbXdgRvlz5bYlnH28pyjk8aCm41RbjuNfaU5OPdty7JLXt+pueI/LrjszipcnxCsr9KMpSpm5NSjW9WRae3GS9+z0z18uPGWFk8TbxGdesduM4Quk0oyhZLqWpPspRl8PW1o2+b8S4HDcJZxuHmRyr74WRc4OLivWerJycW4xXTtJbYFf8BcDwbw/VzbJ5GZLb/gqvV64rq1GEIQS65P33v5JDzS8ssPG46vPwq7KHuvrosct9NvZJxltxmm123+ZYvCHiPj1wlVWNyNOBkRrirbXCt3KxPdj6J6c999Nb0tGh5ieOcHM4J0UZvq3p09rdxvs9OxKU5LWtvW/swPPI8ueI4rjce3lFbK/J6IyshKXVXZZByahFPXTFb3ve9E754Up4nFwUn0vkKYqSepadU0mmvZ6+TQ5jneL57icZZXIQxrMdwnZB9PqdcYOFkYwbTkpJvTW9bX2NPzS8cYGZj8YsbKhP0s2myUPq6q61XLbltdtbWwNbzd8IVUZHEV+vk2wycicJq/Mtu6YudEX0db+ltSft+SJrkfKvg8LLxIXyt/1uTrqx5WTkrLOpfVKS7pLcV8d5ER5s+MsLLyeGnj5VdkcfKlK2UXLVcXZQ9y7e2oy/Y9PMjxpg5PJcHbRlVzrxsiUrppy1VF2UPcu35Rl+wEN4t8p6a+bwsPGlKGPmx62nLqlUoOXqKLfv2j23vuyy8h5d8D/H4/GqN0MpwVnVGybjbHTfROTfaTSb7L/wBEd468d1T5ri8rj5fxXoQlGVVKlKU+qcuqCWt9Ti3otGPzHFZfNYl8IZH+crK3BVzpsqjXGNc/9JZGaXdLqXZsDjnmv4Zo43kXj4ykqlTXLUpuT3JPfdlNOkef3+2Jf8vT/gzm4AAAAAAAAAAAAAAAAAAAAABucTylmLdVfTLptpmpwlrenF/K+UdSj/lEXaUpcfjvIjFxV3XPtv3SWtpfopHIQBJ+Iefuz8m3JyJbtte3pajFJajGK+ElojAAAAAAAAAAAAAAAAAAAAAAAAAAAAAAAD/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3637129" y="16433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400" dirty="0">
              <a:solidFill>
                <a:srgbClr val="FF4B4B"/>
              </a:solidFill>
              <a:latin typeface="Century Gothic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1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273629"/>
            <a:ext cx="8927889" cy="1142040"/>
          </a:xfrm>
        </p:spPr>
        <p:txBody>
          <a:bodyPr/>
          <a:lstStyle/>
          <a:p>
            <a:pPr algn="l" eaLnBrk="0" hangingPunct="0">
              <a:lnSpc>
                <a:spcPct val="90000"/>
              </a:lnSpc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 sz="3600" b="1" dirty="0"/>
              <a:t>Ultrafast Community Broadband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FED514A9-AD67-43EB-951F-6C8687900C6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00" y="1655978"/>
            <a:ext cx="1170593" cy="79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1648508"/>
            <a:ext cx="984067" cy="58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08920"/>
            <a:ext cx="1073171" cy="88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3"/>
            <a:ext cx="1296144" cy="7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660511" cy="56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9160"/>
            <a:ext cx="795556" cy="58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7" y="2504106"/>
            <a:ext cx="1036988" cy="77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46228"/>
            <a:ext cx="1074837" cy="71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3922596"/>
            <a:ext cx="960685" cy="60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071" y="2703607"/>
            <a:ext cx="1012322" cy="101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00371"/>
            <a:ext cx="1152128" cy="80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3" y="5046737"/>
            <a:ext cx="1589391" cy="99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7072"/>
            <a:ext cx="860560" cy="4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898213" cy="37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898212" cy="582005"/>
          </a:xfrm>
          <a:prstGeom prst="rect">
            <a:avLst/>
          </a:prstGeom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98" y="5545271"/>
            <a:ext cx="939222" cy="53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857" y="4969347"/>
            <a:ext cx="1434399" cy="1073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101320"/>
            <a:ext cx="1914286" cy="771429"/>
          </a:xfrm>
          <a:prstGeom prst="rect">
            <a:avLst/>
          </a:prstGeom>
        </p:spPr>
      </p:pic>
      <p:pic>
        <p:nvPicPr>
          <p:cNvPr id="28" name="Content Placeholder 27" descr="logo-wo.png"/>
          <p:cNvPicPr>
            <a:picLocks noGrp="1" noChangeAspect="1"/>
          </p:cNvPicPr>
          <p:nvPr>
            <p:ph idx="1"/>
          </p:nvPr>
        </p:nvPicPr>
        <p:blipFill>
          <a:blip r:embed="rId22" cstate="print"/>
          <a:stretch>
            <a:fillRect/>
          </a:stretch>
        </p:blipFill>
        <p:spPr>
          <a:xfrm>
            <a:off x="2103214" y="3212976"/>
            <a:ext cx="4485010" cy="942441"/>
          </a:xfrm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4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5280" cy="1142040"/>
          </a:xfrm>
        </p:spPr>
        <p:txBody>
          <a:bodyPr/>
          <a:lstStyle/>
          <a:p>
            <a:pPr algn="l"/>
            <a:r>
              <a:rPr lang="en-GB" dirty="0" smtClean="0"/>
              <a:t>Who is Gigaclear?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17" y="1484784"/>
            <a:ext cx="6339891" cy="4571052"/>
          </a:xfrm>
        </p:spPr>
        <p:txBody>
          <a:bodyPr/>
          <a:lstStyle/>
          <a:p>
            <a:r>
              <a:rPr lang="en-GB" sz="2000" dirty="0" smtClean="0"/>
              <a:t>Private company founded in December 2010 </a:t>
            </a:r>
          </a:p>
          <a:p>
            <a:r>
              <a:rPr lang="en-GB" sz="2000" dirty="0" smtClean="0"/>
              <a:t>Full Code Powers granted by OFCOM </a:t>
            </a:r>
            <a:r>
              <a:rPr lang="en-GB" sz="2000" dirty="0" smtClean="0"/>
              <a:t>May </a:t>
            </a:r>
            <a:r>
              <a:rPr lang="en-GB" sz="2000" dirty="0" smtClean="0"/>
              <a:t>2011</a:t>
            </a:r>
          </a:p>
          <a:p>
            <a:r>
              <a:rPr lang="en-GB" sz="2000" dirty="0" smtClean="0"/>
              <a:t>Opened first pure fibre network in Hambleton October 2011</a:t>
            </a:r>
          </a:p>
          <a:p>
            <a:r>
              <a:rPr lang="en-GB" sz="2000" dirty="0" smtClean="0"/>
              <a:t>Completed second 1000Mbps network in Appleton &amp; Eaton in November 2012</a:t>
            </a:r>
          </a:p>
          <a:p>
            <a:r>
              <a:rPr lang="en-GB" sz="2000" dirty="0" smtClean="0"/>
              <a:t>Started build of new networks in Oxfordshire and Rutland in December </a:t>
            </a:r>
            <a:r>
              <a:rPr lang="en-GB" sz="2000" dirty="0" smtClean="0"/>
              <a:t>2012:</a:t>
            </a:r>
          </a:p>
          <a:p>
            <a:pPr lvl="1"/>
            <a:r>
              <a:rPr lang="en-GB" sz="1600" dirty="0" smtClean="0"/>
              <a:t>2 now complete in Fyfield (Oxfordshire) and Uppingham Beeches (Rutland)</a:t>
            </a:r>
          </a:p>
          <a:p>
            <a:pPr lvl="1"/>
            <a:r>
              <a:rPr lang="en-GB" sz="1600" dirty="0"/>
              <a:t>1 in build at Frilford (Oxfordshire</a:t>
            </a:r>
            <a:r>
              <a:rPr lang="en-GB" sz="1600" dirty="0" smtClean="0"/>
              <a:t>) completing May 2012</a:t>
            </a:r>
            <a:endParaRPr lang="en-GB" sz="1600" dirty="0"/>
          </a:p>
          <a:p>
            <a:pPr lvl="1"/>
            <a:r>
              <a:rPr lang="en-GB" sz="2000" dirty="0" smtClean="0"/>
              <a:t>Retail and Wholesale access </a:t>
            </a:r>
            <a:r>
              <a:rPr lang="en-GB" sz="2000" dirty="0" smtClean="0"/>
              <a:t>model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FED514A9-AD67-43EB-951F-6C8687900C6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556792"/>
            <a:ext cx="2549610" cy="45227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42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Gigaclear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737"/>
            <a:ext cx="6048672" cy="4451507"/>
          </a:xfrm>
        </p:spPr>
        <p:txBody>
          <a:bodyPr/>
          <a:lstStyle/>
          <a:p>
            <a:r>
              <a:rPr lang="en-GB" sz="2000" dirty="0" smtClean="0"/>
              <a:t>We invest in and build pure fibre to the premises, </a:t>
            </a:r>
            <a:r>
              <a:rPr lang="en-GB" sz="2000" dirty="0" smtClean="0"/>
              <a:t>ultrafast </a:t>
            </a:r>
            <a:r>
              <a:rPr lang="en-GB" sz="2000" dirty="0" smtClean="0"/>
              <a:t>broadband networks in rural communities</a:t>
            </a:r>
          </a:p>
          <a:p>
            <a:r>
              <a:rPr lang="en-GB" sz="2000" dirty="0" smtClean="0"/>
              <a:t>Our networks connect to the UK’s national fibre backbone using national carriers</a:t>
            </a:r>
          </a:p>
          <a:p>
            <a:r>
              <a:rPr lang="en-GB" sz="2000" dirty="0" smtClean="0"/>
              <a:t>Every property we pass gets a connection point </a:t>
            </a:r>
            <a:r>
              <a:rPr lang="en-GB" sz="2000" dirty="0" smtClean="0"/>
              <a:t>Our </a:t>
            </a:r>
            <a:r>
              <a:rPr lang="en-GB" sz="2000" dirty="0" smtClean="0"/>
              <a:t>networks do not touch or replace the existing copper based network</a:t>
            </a:r>
          </a:p>
          <a:p>
            <a:r>
              <a:rPr lang="en-GB" sz="2000" dirty="0" smtClean="0"/>
              <a:t>Industrialised installation to property (Self Install)</a:t>
            </a:r>
          </a:p>
          <a:p>
            <a:r>
              <a:rPr lang="en-GB" sz="2000" dirty="0" smtClean="0"/>
              <a:t>Auto </a:t>
            </a:r>
            <a:r>
              <a:rPr lang="en-GB" sz="2000" dirty="0" smtClean="0"/>
              <a:t>provision ( Zero Touch)</a:t>
            </a:r>
          </a:p>
          <a:p>
            <a:r>
              <a:rPr lang="en-US" sz="2000" dirty="0" smtClean="0"/>
              <a:t>Customer </a:t>
            </a:r>
            <a:r>
              <a:rPr lang="en-US" sz="2000" dirty="0" smtClean="0"/>
              <a:t>self-service portal </a:t>
            </a:r>
            <a:r>
              <a:rPr lang="en-US" sz="2000" dirty="0" smtClean="0"/>
              <a:t>(Self care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FED514A9-AD67-43EB-951F-6C8687900C6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484784"/>
            <a:ext cx="2471936" cy="46805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6D915B0C-9A45-4219-B3D3-881B3669760A}" type="slidenum">
              <a:rPr lang="en-GB" smtClean="0"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34" y="2103388"/>
            <a:ext cx="1757608" cy="2965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08" y="2096242"/>
            <a:ext cx="1643292" cy="3243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35" y="2103388"/>
            <a:ext cx="1714739" cy="3458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1" y="2103388"/>
            <a:ext cx="1578989" cy="32365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03" y="3895957"/>
            <a:ext cx="2228942" cy="1073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821" y="3585922"/>
            <a:ext cx="1478306" cy="13497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45" y="3832416"/>
            <a:ext cx="1529095" cy="101998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ctr" defTabSz="91430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lang="en-US" sz="4000" kern="1200" baseline="0" dirty="0">
                <a:solidFill>
                  <a:srgbClr val="FF6F0D"/>
                </a:solidFill>
                <a:latin typeface="Rockwell Extra Bold" pitchFamily="18" charset="0"/>
                <a:ea typeface="+mj-ea"/>
                <a:cs typeface="+mj-cs"/>
              </a:defRPr>
            </a:lvl1pPr>
            <a:lvl2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2pPr>
            <a:lvl3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3pPr>
            <a:lvl4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4pPr>
            <a:lvl5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5pPr>
            <a:lvl6pPr marL="2280994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6pPr>
            <a:lvl7pPr marL="2695720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7pPr>
            <a:lvl8pPr marL="3110446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8pPr>
            <a:lvl9pPr marL="3525172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9pPr>
          </a:lstStyle>
          <a:p>
            <a:r>
              <a:rPr lang="en-GB" dirty="0" smtClean="0"/>
              <a:t>Building </a:t>
            </a:r>
            <a:r>
              <a:rPr lang="en-GB" dirty="0" smtClean="0"/>
              <a:t>Interest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7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56" y="1376408"/>
            <a:ext cx="5182688" cy="424810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6D915B0C-9A45-4219-B3D3-881B3669760A}" type="slidenum">
              <a:rPr lang="en-GB" smtClean="0"/>
              <a:t>5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27" y="3497954"/>
            <a:ext cx="2234612" cy="1671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994" y="1376408"/>
            <a:ext cx="2840849" cy="1893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" y="3754699"/>
            <a:ext cx="2570798" cy="1713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3" y="1376408"/>
            <a:ext cx="2160407" cy="144027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en-GB" dirty="0" smtClean="0"/>
              <a:t>Design and Build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1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works demands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Code powers from OFCOM</a:t>
            </a:r>
          </a:p>
          <a:p>
            <a:r>
              <a:rPr lang="en-US" sz="2400" dirty="0" err="1" smtClean="0"/>
              <a:t>EtoN</a:t>
            </a:r>
            <a:endParaRPr lang="en-US" sz="2400" dirty="0" smtClean="0"/>
          </a:p>
          <a:p>
            <a:r>
              <a:rPr lang="en-US" sz="2400" dirty="0" err="1" smtClean="0"/>
              <a:t>Wayleaves</a:t>
            </a:r>
            <a:r>
              <a:rPr lang="en-US" sz="2400" dirty="0" smtClean="0"/>
              <a:t> </a:t>
            </a:r>
            <a:r>
              <a:rPr lang="en-US" sz="2400" dirty="0" smtClean="0"/>
              <a:t>from </a:t>
            </a:r>
            <a:r>
              <a:rPr lang="en-US" sz="2400" dirty="0" smtClean="0"/>
              <a:t>Landowners</a:t>
            </a:r>
            <a:endParaRPr lang="en-US" sz="2400" dirty="0" smtClean="0"/>
          </a:p>
          <a:p>
            <a:r>
              <a:rPr lang="en-US" sz="2400" dirty="0" err="1" smtClean="0"/>
              <a:t>Wayleaves</a:t>
            </a:r>
            <a:r>
              <a:rPr lang="en-US" sz="2400" dirty="0" smtClean="0"/>
              <a:t> from Households</a:t>
            </a:r>
            <a:endParaRPr lang="en-US" sz="2400" dirty="0" smtClean="0"/>
          </a:p>
          <a:p>
            <a:r>
              <a:rPr lang="en-US" sz="2400" dirty="0" err="1" smtClean="0"/>
              <a:t>Streetworks</a:t>
            </a:r>
            <a:r>
              <a:rPr lang="en-US" sz="2400" dirty="0"/>
              <a:t> </a:t>
            </a:r>
            <a:r>
              <a:rPr lang="en-US" sz="2400" dirty="0" smtClean="0"/>
              <a:t>from</a:t>
            </a:r>
            <a:r>
              <a:rPr lang="en-US" sz="2400" dirty="0" smtClean="0"/>
              <a:t> Highway Authorities</a:t>
            </a:r>
            <a:endParaRPr lang="en-US" sz="2400" dirty="0" smtClean="0"/>
          </a:p>
          <a:p>
            <a:r>
              <a:rPr lang="en-US" sz="2400" dirty="0" smtClean="0"/>
              <a:t>Conservation </a:t>
            </a:r>
            <a:r>
              <a:rPr lang="en-US" sz="2400" dirty="0" smtClean="0"/>
              <a:t>Areas </a:t>
            </a:r>
            <a:endParaRPr lang="en-US" sz="2400" dirty="0" smtClean="0"/>
          </a:p>
          <a:p>
            <a:r>
              <a:rPr lang="en-US" sz="2400" dirty="0" smtClean="0"/>
              <a:t>Choice of method (Chain digger, </a:t>
            </a:r>
            <a:r>
              <a:rPr lang="en-US" sz="2400" dirty="0" smtClean="0"/>
              <a:t>Mole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Planning, Information Dissemination and Contractors</a:t>
            </a:r>
            <a:endParaRPr lang="en-US" sz="2400" b="1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FED514A9-AD67-43EB-951F-6C8687900C6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56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FED514A9-AD67-43EB-951F-6C8687900C6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16632"/>
            <a:ext cx="8225280" cy="792088"/>
          </a:xfrm>
          <a:prstGeom prst="rect">
            <a:avLst/>
          </a:prstGeom>
        </p:spPr>
        <p:txBody>
          <a:bodyPr/>
          <a:lstStyle>
            <a:lvl1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 baseline="0">
                <a:solidFill>
                  <a:srgbClr val="FF9233"/>
                </a:solidFill>
                <a:latin typeface="Rockwell Extra Bold" pitchFamily="18" charset="0"/>
                <a:ea typeface="+mj-ea"/>
                <a:cs typeface="+mj-cs"/>
              </a:defRPr>
            </a:lvl1pPr>
            <a:lvl2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2pPr>
            <a:lvl3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3pPr>
            <a:lvl4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4pPr>
            <a:lvl5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5pPr>
            <a:lvl6pPr marL="2280994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6pPr>
            <a:lvl7pPr marL="2695720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7pPr>
            <a:lvl8pPr marL="3110446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8pPr>
            <a:lvl9pPr marL="3525172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9pPr>
          </a:lstStyle>
          <a:p>
            <a:pPr algn="l" defTabSz="914305"/>
            <a:r>
              <a:rPr lang="en-GB" sz="3200" dirty="0" smtClean="0">
                <a:solidFill>
                  <a:srgbClr val="FF6F0D"/>
                </a:solidFill>
              </a:rPr>
              <a:t>Network Over view</a:t>
            </a:r>
            <a:endParaRPr lang="en-GB" sz="3200" dirty="0">
              <a:solidFill>
                <a:srgbClr val="FF6F0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81" y="1628800"/>
            <a:ext cx="8226720" cy="439995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8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 bwMode="auto">
          <a:xfrm>
            <a:off x="2035175" y="1978465"/>
            <a:ext cx="4946650" cy="2073010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08" charset="0"/>
              </a:rPr>
              <a:t>One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08" charset="0"/>
              </a:rPr>
              <a:t> Box More Functions (Service base Nodes)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FED514A9-AD67-43EB-951F-6C8687900C6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ext Box 54"/>
          <p:cNvSpPr txBox="1">
            <a:spLocks noChangeArrowheads="1"/>
          </p:cNvSpPr>
          <p:nvPr/>
        </p:nvSpPr>
        <p:spPr bwMode="auto">
          <a:xfrm>
            <a:off x="8248745" y="2444899"/>
            <a:ext cx="711012" cy="31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701" tIns="42350" rIns="84701" bIns="42350">
            <a:spAutoFit/>
          </a:bodyPr>
          <a:lstStyle/>
          <a:p>
            <a:r>
              <a:rPr lang="en-US" sz="1500" b="1" dirty="0" smtClean="0"/>
              <a:t>World</a:t>
            </a:r>
            <a:endParaRPr lang="en-US" sz="15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11751" y="3366207"/>
            <a:ext cx="415925" cy="8466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3567" tIns="41784" rIns="83567" bIns="41784" anchor="ctr"/>
          <a:lstStyle/>
          <a:p>
            <a:endParaRPr lang="sv-SE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86101" y="2848947"/>
            <a:ext cx="719138" cy="30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567" tIns="41784" rIns="83567" bIns="41784">
            <a:spAutoFit/>
          </a:bodyPr>
          <a:lstStyle/>
          <a:p>
            <a:pPr algn="ctr"/>
            <a:r>
              <a:rPr lang="en-US" sz="700" b="1" dirty="0">
                <a:solidFill>
                  <a:srgbClr val="645A59"/>
                </a:solidFill>
              </a:rPr>
              <a:t>Optical</a:t>
            </a:r>
            <a:br>
              <a:rPr lang="en-US" sz="700" b="1" dirty="0">
                <a:solidFill>
                  <a:srgbClr val="645A59"/>
                </a:solidFill>
              </a:rPr>
            </a:br>
            <a:r>
              <a:rPr lang="en-US" sz="700" b="1" dirty="0">
                <a:solidFill>
                  <a:srgbClr val="645A59"/>
                </a:solidFill>
              </a:rPr>
              <a:t>Transport</a:t>
            </a:r>
            <a:endParaRPr lang="en-US" sz="400" b="1" dirty="0">
              <a:solidFill>
                <a:srgbClr val="645A59"/>
              </a:solidFill>
            </a:endParaRP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2582864" y="2761635"/>
            <a:ext cx="1655762" cy="429948"/>
            <a:chOff x="1610" y="1797"/>
            <a:chExt cx="1043" cy="325"/>
          </a:xfrm>
        </p:grpSpPr>
        <p:pic>
          <p:nvPicPr>
            <p:cNvPr id="99" name="Picture 7" descr="0167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0" y="1888"/>
              <a:ext cx="104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8" descr="00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1" y="1797"/>
              <a:ext cx="11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9" descr="00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1" y="1797"/>
              <a:ext cx="11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10" descr="00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1" y="1978"/>
              <a:ext cx="11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11" descr="00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1" y="1979"/>
              <a:ext cx="11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438401" y="2721947"/>
            <a:ext cx="1873249" cy="53975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83567" tIns="41784" rIns="83567" bIns="41784" anchor="ctr"/>
          <a:lstStyle/>
          <a:p>
            <a:endParaRPr lang="sv-SE"/>
          </a:p>
        </p:txBody>
      </p:sp>
      <p:pic>
        <p:nvPicPr>
          <p:cNvPr id="11" name="Picture 13" descr="0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039" y="2601561"/>
            <a:ext cx="2870200" cy="73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AutoShape 14"/>
          <p:cNvCxnSpPr>
            <a:cxnSpLocks noChangeShapeType="1"/>
          </p:cNvCxnSpPr>
          <p:nvPr/>
        </p:nvCxnSpPr>
        <p:spPr bwMode="auto">
          <a:xfrm>
            <a:off x="1293814" y="2579073"/>
            <a:ext cx="784224" cy="694531"/>
          </a:xfrm>
          <a:prstGeom prst="straightConnector1">
            <a:avLst/>
          </a:prstGeom>
          <a:noFill/>
          <a:ln w="9525">
            <a:solidFill>
              <a:srgbClr val="9AC3C1"/>
            </a:solidFill>
            <a:round/>
            <a:headEnd/>
            <a:tailEnd/>
          </a:ln>
        </p:spPr>
      </p:cxnSp>
      <p:cxnSp>
        <p:nvCxnSpPr>
          <p:cNvPr id="13" name="AutoShape 15"/>
          <p:cNvCxnSpPr>
            <a:cxnSpLocks noChangeShapeType="1"/>
          </p:cNvCxnSpPr>
          <p:nvPr/>
        </p:nvCxnSpPr>
        <p:spPr bwMode="auto">
          <a:xfrm>
            <a:off x="1293814" y="2159708"/>
            <a:ext cx="784224" cy="1113896"/>
          </a:xfrm>
          <a:prstGeom prst="straightConnector1">
            <a:avLst/>
          </a:prstGeom>
          <a:noFill/>
          <a:ln w="9525">
            <a:solidFill>
              <a:srgbClr val="9AC3C1"/>
            </a:solidFill>
            <a:round/>
            <a:headEnd/>
            <a:tailEnd/>
          </a:ln>
        </p:spPr>
      </p:cxnSp>
      <p:cxnSp>
        <p:nvCxnSpPr>
          <p:cNvPr id="14" name="AutoShape 16"/>
          <p:cNvCxnSpPr>
            <a:cxnSpLocks noChangeShapeType="1"/>
          </p:cNvCxnSpPr>
          <p:nvPr/>
        </p:nvCxnSpPr>
        <p:spPr bwMode="auto">
          <a:xfrm flipV="1">
            <a:off x="1265239" y="2694165"/>
            <a:ext cx="812800" cy="1217084"/>
          </a:xfrm>
          <a:prstGeom prst="straightConnector1">
            <a:avLst/>
          </a:prstGeom>
          <a:noFill/>
          <a:ln w="9525">
            <a:solidFill>
              <a:srgbClr val="9AC3C1"/>
            </a:solidFill>
            <a:round/>
            <a:headEnd/>
            <a:tailEnd/>
          </a:ln>
        </p:spPr>
      </p:cxnSp>
      <p:cxnSp>
        <p:nvCxnSpPr>
          <p:cNvPr id="15" name="AutoShape 17"/>
          <p:cNvCxnSpPr>
            <a:cxnSpLocks noChangeShapeType="1"/>
          </p:cNvCxnSpPr>
          <p:nvPr/>
        </p:nvCxnSpPr>
        <p:spPr bwMode="auto">
          <a:xfrm flipV="1">
            <a:off x="7635876" y="2997114"/>
            <a:ext cx="968375" cy="944563"/>
          </a:xfrm>
          <a:prstGeom prst="straightConnector1">
            <a:avLst/>
          </a:prstGeom>
          <a:noFill/>
          <a:ln w="9525">
            <a:solidFill>
              <a:srgbClr val="FF4500"/>
            </a:solidFill>
            <a:round/>
            <a:headEnd/>
            <a:tailEnd/>
          </a:ln>
        </p:spPr>
      </p:cxnSp>
      <p:pic>
        <p:nvPicPr>
          <p:cNvPr id="16" name="Picture 18" descr="0158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0639" y="2421644"/>
            <a:ext cx="2738437" cy="106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AutoShape 19"/>
          <p:cNvCxnSpPr>
            <a:cxnSpLocks noChangeShapeType="1"/>
          </p:cNvCxnSpPr>
          <p:nvPr/>
        </p:nvCxnSpPr>
        <p:spPr bwMode="auto">
          <a:xfrm>
            <a:off x="1293814" y="2159707"/>
            <a:ext cx="784224" cy="534458"/>
          </a:xfrm>
          <a:prstGeom prst="straightConnector1">
            <a:avLst/>
          </a:prstGeom>
          <a:noFill/>
          <a:ln w="9525">
            <a:solidFill>
              <a:srgbClr val="026A65"/>
            </a:solidFill>
            <a:round/>
            <a:headEnd/>
            <a:tailEnd/>
          </a:ln>
        </p:spPr>
      </p:cxnSp>
      <p:cxnSp>
        <p:nvCxnSpPr>
          <p:cNvPr id="18" name="AutoShape 20"/>
          <p:cNvCxnSpPr>
            <a:cxnSpLocks noChangeShapeType="1"/>
          </p:cNvCxnSpPr>
          <p:nvPr/>
        </p:nvCxnSpPr>
        <p:spPr bwMode="auto">
          <a:xfrm flipV="1">
            <a:off x="1293814" y="2694165"/>
            <a:ext cx="784224" cy="724959"/>
          </a:xfrm>
          <a:prstGeom prst="straightConnector1">
            <a:avLst/>
          </a:prstGeom>
          <a:noFill/>
          <a:ln w="9525">
            <a:solidFill>
              <a:srgbClr val="9AC3C1"/>
            </a:solidFill>
            <a:round/>
            <a:headEnd/>
            <a:tailEnd/>
          </a:ln>
        </p:spPr>
      </p:cxnSp>
      <p:pic>
        <p:nvPicPr>
          <p:cNvPr id="19" name="Picture 21" descr="0063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838" y="3298739"/>
            <a:ext cx="558800" cy="21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938214" y="1978465"/>
            <a:ext cx="411163" cy="412749"/>
            <a:chOff x="553" y="1385"/>
            <a:chExt cx="259" cy="312"/>
          </a:xfrm>
        </p:grpSpPr>
        <p:pic>
          <p:nvPicPr>
            <p:cNvPr id="97" name="Picture 23" descr="003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7" y="1385"/>
              <a:ext cx="21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" name="Text Box 24"/>
            <p:cNvSpPr txBox="1">
              <a:spLocks noChangeArrowheads="1"/>
            </p:cNvSpPr>
            <p:nvPr/>
          </p:nvSpPr>
          <p:spPr bwMode="auto">
            <a:xfrm>
              <a:off x="553" y="1543"/>
              <a:ext cx="25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v-SE" sz="700" b="1" dirty="0">
                  <a:solidFill>
                    <a:srgbClr val="645A59"/>
                  </a:solidFill>
                </a:rPr>
                <a:t>Fiber</a:t>
              </a:r>
              <a:endParaRPr lang="en-US" sz="700" b="1" dirty="0">
                <a:solidFill>
                  <a:srgbClr val="645A59"/>
                </a:solidFill>
              </a:endParaRPr>
            </a:p>
          </p:txBody>
        </p:sp>
      </p:grpSp>
      <p:pic>
        <p:nvPicPr>
          <p:cNvPr id="21" name="Picture 25" descr="0062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838" y="2097530"/>
            <a:ext cx="495300" cy="20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 descr="0064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2276" y="2878052"/>
            <a:ext cx="341313" cy="31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AutoShape 27"/>
          <p:cNvCxnSpPr>
            <a:cxnSpLocks noChangeShapeType="1"/>
          </p:cNvCxnSpPr>
          <p:nvPr/>
        </p:nvCxnSpPr>
        <p:spPr bwMode="auto">
          <a:xfrm flipV="1">
            <a:off x="1293814" y="2698135"/>
            <a:ext cx="796925" cy="301625"/>
          </a:xfrm>
          <a:prstGeom prst="straightConnector1">
            <a:avLst/>
          </a:prstGeom>
          <a:noFill/>
          <a:ln w="9525">
            <a:solidFill>
              <a:srgbClr val="9AC3C1"/>
            </a:solidFill>
            <a:round/>
            <a:headEnd/>
            <a:tailEnd/>
          </a:ln>
        </p:spPr>
      </p:cxnSp>
      <p:pic>
        <p:nvPicPr>
          <p:cNvPr id="24" name="Picture 28" descr="00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08489" y="2471915"/>
            <a:ext cx="4095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9" descr="00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8039" y="3051353"/>
            <a:ext cx="4095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0" descr="00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0564" y="3202166"/>
            <a:ext cx="4095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1" descr="00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08489" y="3052677"/>
            <a:ext cx="4095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2" descr="00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8039" y="2471915"/>
            <a:ext cx="4095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3" descr="00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0564" y="2362114"/>
            <a:ext cx="4095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AutoShape 34"/>
          <p:cNvCxnSpPr>
            <a:cxnSpLocks noChangeShapeType="1"/>
            <a:stCxn id="89" idx="0"/>
          </p:cNvCxnSpPr>
          <p:nvPr/>
        </p:nvCxnSpPr>
        <p:spPr bwMode="auto">
          <a:xfrm rot="5400000" flipH="1" flipV="1">
            <a:off x="1524269" y="2893135"/>
            <a:ext cx="173295" cy="934243"/>
          </a:xfrm>
          <a:prstGeom prst="straightConnector1">
            <a:avLst/>
          </a:prstGeom>
          <a:noFill/>
          <a:ln w="9525">
            <a:solidFill>
              <a:srgbClr val="026A65"/>
            </a:solidFill>
            <a:round/>
            <a:headEnd/>
            <a:tailEnd/>
          </a:ln>
        </p:spPr>
      </p:cxnSp>
      <p:cxnSp>
        <p:nvCxnSpPr>
          <p:cNvPr id="31" name="AutoShape 35"/>
          <p:cNvCxnSpPr>
            <a:cxnSpLocks noChangeShapeType="1"/>
            <a:stCxn id="91" idx="0"/>
          </p:cNvCxnSpPr>
          <p:nvPr/>
        </p:nvCxnSpPr>
        <p:spPr bwMode="auto">
          <a:xfrm rot="16200000" flipH="1">
            <a:off x="1487882" y="2683449"/>
            <a:ext cx="246067" cy="934242"/>
          </a:xfrm>
          <a:prstGeom prst="straightConnector1">
            <a:avLst/>
          </a:prstGeom>
          <a:noFill/>
          <a:ln w="9525">
            <a:solidFill>
              <a:srgbClr val="026A65"/>
            </a:solidFill>
            <a:round/>
            <a:headEnd/>
            <a:tailEnd/>
          </a:ln>
        </p:spPr>
      </p:cxnSp>
      <p:pic>
        <p:nvPicPr>
          <p:cNvPr id="32" name="Picture 36" descr="002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46688" y="2518218"/>
            <a:ext cx="354012" cy="38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7" descr="002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46688" y="3057969"/>
            <a:ext cx="354012" cy="38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AutoShape 38"/>
          <p:cNvCxnSpPr>
            <a:cxnSpLocks noChangeShapeType="1"/>
          </p:cNvCxnSpPr>
          <p:nvPr/>
        </p:nvCxnSpPr>
        <p:spPr bwMode="auto">
          <a:xfrm>
            <a:off x="6297614" y="3188936"/>
            <a:ext cx="461962" cy="1323"/>
          </a:xfrm>
          <a:prstGeom prst="straightConnector1">
            <a:avLst/>
          </a:prstGeom>
          <a:noFill/>
          <a:ln w="9525">
            <a:solidFill>
              <a:srgbClr val="026A65"/>
            </a:solidFill>
            <a:round/>
            <a:headEnd/>
            <a:tailEnd/>
          </a:ln>
        </p:spPr>
      </p:cxnSp>
      <p:cxnSp>
        <p:nvCxnSpPr>
          <p:cNvPr id="35" name="AutoShape 39"/>
          <p:cNvCxnSpPr>
            <a:cxnSpLocks noChangeShapeType="1"/>
          </p:cNvCxnSpPr>
          <p:nvPr/>
        </p:nvCxnSpPr>
        <p:spPr bwMode="auto">
          <a:xfrm flipV="1">
            <a:off x="6075363" y="2798676"/>
            <a:ext cx="906462" cy="390260"/>
          </a:xfrm>
          <a:prstGeom prst="straightConnector1">
            <a:avLst/>
          </a:prstGeom>
          <a:noFill/>
          <a:ln w="9525">
            <a:solidFill>
              <a:srgbClr val="026A65"/>
            </a:solidFill>
            <a:round/>
            <a:headEnd/>
            <a:tailEnd/>
          </a:ln>
        </p:spPr>
      </p:cxnSp>
      <p:cxnSp>
        <p:nvCxnSpPr>
          <p:cNvPr id="36" name="AutoShape 40"/>
          <p:cNvCxnSpPr>
            <a:cxnSpLocks noChangeShapeType="1"/>
          </p:cNvCxnSpPr>
          <p:nvPr/>
        </p:nvCxnSpPr>
        <p:spPr bwMode="auto">
          <a:xfrm>
            <a:off x="6075363" y="2798676"/>
            <a:ext cx="906462" cy="391583"/>
          </a:xfrm>
          <a:prstGeom prst="straightConnector1">
            <a:avLst/>
          </a:prstGeom>
          <a:noFill/>
          <a:ln w="9525">
            <a:solidFill>
              <a:srgbClr val="026A65"/>
            </a:solidFill>
            <a:round/>
            <a:headEnd/>
            <a:tailEnd/>
          </a:ln>
        </p:spPr>
      </p:cxnSp>
      <p:cxnSp>
        <p:nvCxnSpPr>
          <p:cNvPr id="37" name="AutoShape 41"/>
          <p:cNvCxnSpPr>
            <a:cxnSpLocks noChangeShapeType="1"/>
          </p:cNvCxnSpPr>
          <p:nvPr/>
        </p:nvCxnSpPr>
        <p:spPr bwMode="auto">
          <a:xfrm>
            <a:off x="6297614" y="2798676"/>
            <a:ext cx="461962" cy="0"/>
          </a:xfrm>
          <a:prstGeom prst="straightConnector1">
            <a:avLst/>
          </a:prstGeom>
          <a:noFill/>
          <a:ln w="9525">
            <a:solidFill>
              <a:srgbClr val="026A65"/>
            </a:solidFill>
            <a:round/>
            <a:headEnd/>
            <a:tailEnd/>
          </a:ln>
        </p:spPr>
      </p:cxnSp>
      <p:cxnSp>
        <p:nvCxnSpPr>
          <p:cNvPr id="38" name="AutoShape 42"/>
          <p:cNvCxnSpPr>
            <a:cxnSpLocks noChangeShapeType="1"/>
          </p:cNvCxnSpPr>
          <p:nvPr/>
        </p:nvCxnSpPr>
        <p:spPr bwMode="auto">
          <a:xfrm flipV="1">
            <a:off x="6870700" y="2919061"/>
            <a:ext cx="0" cy="150813"/>
          </a:xfrm>
          <a:prstGeom prst="straightConnector1">
            <a:avLst/>
          </a:prstGeom>
          <a:noFill/>
          <a:ln w="9525">
            <a:solidFill>
              <a:srgbClr val="026A65"/>
            </a:solidFill>
            <a:round/>
            <a:headEnd/>
            <a:tailEnd/>
          </a:ln>
        </p:spPr>
      </p:cxnSp>
      <p:cxnSp>
        <p:nvCxnSpPr>
          <p:cNvPr id="39" name="AutoShape 43"/>
          <p:cNvCxnSpPr>
            <a:cxnSpLocks noChangeShapeType="1"/>
          </p:cNvCxnSpPr>
          <p:nvPr/>
        </p:nvCxnSpPr>
        <p:spPr bwMode="auto">
          <a:xfrm flipV="1">
            <a:off x="6186488" y="2919061"/>
            <a:ext cx="0" cy="149490"/>
          </a:xfrm>
          <a:prstGeom prst="straightConnector1">
            <a:avLst/>
          </a:prstGeom>
          <a:noFill/>
          <a:ln w="9525">
            <a:solidFill>
              <a:srgbClr val="026A65"/>
            </a:solidFill>
            <a:round/>
            <a:headEnd/>
            <a:tailEnd/>
          </a:ln>
        </p:spPr>
      </p:cxnSp>
      <p:cxnSp>
        <p:nvCxnSpPr>
          <p:cNvPr id="40" name="AutoShape 44"/>
          <p:cNvCxnSpPr>
            <a:cxnSpLocks noChangeShapeType="1"/>
          </p:cNvCxnSpPr>
          <p:nvPr/>
        </p:nvCxnSpPr>
        <p:spPr bwMode="auto">
          <a:xfrm flipV="1">
            <a:off x="5600701" y="2798676"/>
            <a:ext cx="474663" cy="451115"/>
          </a:xfrm>
          <a:prstGeom prst="straightConnector1">
            <a:avLst/>
          </a:prstGeom>
          <a:noFill/>
          <a:ln w="9525">
            <a:solidFill>
              <a:srgbClr val="4E9793"/>
            </a:solidFill>
            <a:round/>
            <a:headEnd/>
            <a:tailEnd/>
          </a:ln>
        </p:spPr>
      </p:cxnSp>
      <p:cxnSp>
        <p:nvCxnSpPr>
          <p:cNvPr id="41" name="AutoShape 45"/>
          <p:cNvCxnSpPr>
            <a:cxnSpLocks noChangeShapeType="1"/>
          </p:cNvCxnSpPr>
          <p:nvPr/>
        </p:nvCxnSpPr>
        <p:spPr bwMode="auto">
          <a:xfrm>
            <a:off x="5600701" y="2710041"/>
            <a:ext cx="474663" cy="478896"/>
          </a:xfrm>
          <a:prstGeom prst="straightConnector1">
            <a:avLst/>
          </a:prstGeom>
          <a:noFill/>
          <a:ln w="9525">
            <a:solidFill>
              <a:srgbClr val="4E9793"/>
            </a:solidFill>
            <a:round/>
            <a:headEnd/>
            <a:tailEnd/>
          </a:ln>
        </p:spPr>
      </p:cxnSp>
      <p:cxnSp>
        <p:nvCxnSpPr>
          <p:cNvPr id="42" name="AutoShape 46"/>
          <p:cNvCxnSpPr>
            <a:cxnSpLocks noChangeShapeType="1"/>
          </p:cNvCxnSpPr>
          <p:nvPr/>
        </p:nvCxnSpPr>
        <p:spPr bwMode="auto">
          <a:xfrm flipV="1">
            <a:off x="4818064" y="2710041"/>
            <a:ext cx="428625" cy="564886"/>
          </a:xfrm>
          <a:prstGeom prst="straightConnector1">
            <a:avLst/>
          </a:prstGeom>
          <a:noFill/>
          <a:ln w="9525">
            <a:solidFill>
              <a:srgbClr val="4E9793"/>
            </a:solidFill>
            <a:round/>
            <a:headEnd/>
            <a:tailEnd/>
          </a:ln>
        </p:spPr>
      </p:cxnSp>
      <p:cxnSp>
        <p:nvCxnSpPr>
          <p:cNvPr id="43" name="AutoShape 47"/>
          <p:cNvCxnSpPr>
            <a:cxnSpLocks noChangeShapeType="1"/>
          </p:cNvCxnSpPr>
          <p:nvPr/>
        </p:nvCxnSpPr>
        <p:spPr bwMode="auto">
          <a:xfrm>
            <a:off x="4818064" y="2694165"/>
            <a:ext cx="428625" cy="555626"/>
          </a:xfrm>
          <a:prstGeom prst="straightConnector1">
            <a:avLst/>
          </a:prstGeom>
          <a:noFill/>
          <a:ln w="9525">
            <a:solidFill>
              <a:srgbClr val="4E9793"/>
            </a:solidFill>
            <a:round/>
            <a:headEnd/>
            <a:tailEnd/>
          </a:ln>
        </p:spPr>
      </p:cxnSp>
      <p:cxnSp>
        <p:nvCxnSpPr>
          <p:cNvPr id="44" name="AutoShape 48"/>
          <p:cNvCxnSpPr>
            <a:cxnSpLocks noChangeShapeType="1"/>
          </p:cNvCxnSpPr>
          <p:nvPr/>
        </p:nvCxnSpPr>
        <p:spPr bwMode="auto">
          <a:xfrm flipV="1">
            <a:off x="6981825" y="1917614"/>
            <a:ext cx="654050" cy="881062"/>
          </a:xfrm>
          <a:prstGeom prst="straightConnector1">
            <a:avLst/>
          </a:prstGeom>
          <a:noFill/>
          <a:ln w="9525">
            <a:solidFill>
              <a:srgbClr val="FF4500"/>
            </a:solidFill>
            <a:round/>
            <a:headEnd/>
            <a:tailEnd/>
          </a:ln>
        </p:spPr>
      </p:cxnSp>
      <p:cxnSp>
        <p:nvCxnSpPr>
          <p:cNvPr id="45" name="AutoShape 49"/>
          <p:cNvCxnSpPr>
            <a:cxnSpLocks noChangeShapeType="1"/>
          </p:cNvCxnSpPr>
          <p:nvPr/>
        </p:nvCxnSpPr>
        <p:spPr bwMode="auto">
          <a:xfrm>
            <a:off x="6981825" y="3190260"/>
            <a:ext cx="654050" cy="751417"/>
          </a:xfrm>
          <a:prstGeom prst="straightConnector1">
            <a:avLst/>
          </a:prstGeom>
          <a:noFill/>
          <a:ln w="9525">
            <a:solidFill>
              <a:srgbClr val="FF4500"/>
            </a:solidFill>
            <a:round/>
            <a:headEnd/>
            <a:tailEnd/>
          </a:ln>
        </p:spPr>
      </p:cxnSp>
      <p:grpSp>
        <p:nvGrpSpPr>
          <p:cNvPr id="46" name="Group 50"/>
          <p:cNvGrpSpPr>
            <a:grpSpLocks/>
          </p:cNvGrpSpPr>
          <p:nvPr/>
        </p:nvGrpSpPr>
        <p:grpSpPr bwMode="auto">
          <a:xfrm>
            <a:off x="6975474" y="3322551"/>
            <a:ext cx="1707727" cy="1142128"/>
            <a:chOff x="4377" y="2251"/>
            <a:chExt cx="832" cy="589"/>
          </a:xfrm>
        </p:grpSpPr>
        <p:pic>
          <p:nvPicPr>
            <p:cNvPr id="95" name="Picture 51" descr="0157b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77" y="2251"/>
              <a:ext cx="832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Text Box 52"/>
            <p:cNvSpPr txBox="1">
              <a:spLocks noChangeArrowheads="1"/>
            </p:cNvSpPr>
            <p:nvPr/>
          </p:nvSpPr>
          <p:spPr bwMode="auto">
            <a:xfrm>
              <a:off x="4560" y="2351"/>
              <a:ext cx="649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srgbClr val="FFFFFF"/>
                  </a:solidFill>
                </a:rPr>
                <a:t>Transit</a:t>
              </a:r>
            </a:p>
            <a:p>
              <a:r>
                <a:rPr lang="en-US" b="1" dirty="0" smtClean="0">
                  <a:solidFill>
                    <a:srgbClr val="FFFFFF"/>
                  </a:solidFill>
                </a:rPr>
                <a:t>Peering</a:t>
              </a:r>
              <a:endParaRPr lang="en-US" sz="18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7" name="Picture 53" descr="0059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99439" y="2720624"/>
            <a:ext cx="736600" cy="61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Group 55"/>
          <p:cNvGrpSpPr>
            <a:grpSpLocks/>
          </p:cNvGrpSpPr>
          <p:nvPr/>
        </p:nvGrpSpPr>
        <p:grpSpPr bwMode="auto">
          <a:xfrm>
            <a:off x="7038981" y="1696687"/>
            <a:ext cx="1516063" cy="710406"/>
            <a:chOff x="4281" y="768"/>
            <a:chExt cx="955" cy="537"/>
          </a:xfrm>
        </p:grpSpPr>
        <p:pic>
          <p:nvPicPr>
            <p:cNvPr id="92" name="Picture 56" descr="0157b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81" y="768"/>
              <a:ext cx="955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Text Box 57"/>
            <p:cNvSpPr txBox="1">
              <a:spLocks noChangeArrowheads="1"/>
            </p:cNvSpPr>
            <p:nvPr/>
          </p:nvSpPr>
          <p:spPr bwMode="auto">
            <a:xfrm>
              <a:off x="4556" y="822"/>
              <a:ext cx="523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ASP</a:t>
              </a:r>
            </a:p>
          </p:txBody>
        </p:sp>
        <p:sp>
          <p:nvSpPr>
            <p:cNvPr id="94" name="Text Box 58"/>
            <p:cNvSpPr txBox="1">
              <a:spLocks noChangeArrowheads="1"/>
            </p:cNvSpPr>
            <p:nvPr/>
          </p:nvSpPr>
          <p:spPr bwMode="auto">
            <a:xfrm>
              <a:off x="4418" y="1042"/>
              <a:ext cx="6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>
                  <a:solidFill>
                    <a:srgbClr val="FFFFFF"/>
                  </a:solidFill>
                </a:rPr>
                <a:t>e.g. IPTV, Telephony</a:t>
              </a:r>
            </a:p>
          </p:txBody>
        </p:sp>
      </p:grpSp>
      <p:cxnSp>
        <p:nvCxnSpPr>
          <p:cNvPr id="49" name="AutoShape 59"/>
          <p:cNvCxnSpPr>
            <a:cxnSpLocks noChangeShapeType="1"/>
          </p:cNvCxnSpPr>
          <p:nvPr/>
        </p:nvCxnSpPr>
        <p:spPr bwMode="auto">
          <a:xfrm>
            <a:off x="5600701" y="2710041"/>
            <a:ext cx="474663" cy="88635"/>
          </a:xfrm>
          <a:prstGeom prst="straightConnector1">
            <a:avLst/>
          </a:prstGeom>
          <a:noFill/>
          <a:ln w="9525">
            <a:solidFill>
              <a:srgbClr val="026A65"/>
            </a:solidFill>
            <a:round/>
            <a:headEnd/>
            <a:tailEnd/>
          </a:ln>
        </p:spPr>
      </p:cxnSp>
      <p:cxnSp>
        <p:nvCxnSpPr>
          <p:cNvPr id="50" name="AutoShape 60"/>
          <p:cNvCxnSpPr>
            <a:cxnSpLocks noChangeShapeType="1"/>
          </p:cNvCxnSpPr>
          <p:nvPr/>
        </p:nvCxnSpPr>
        <p:spPr bwMode="auto">
          <a:xfrm flipV="1">
            <a:off x="5600701" y="3188936"/>
            <a:ext cx="474663" cy="60855"/>
          </a:xfrm>
          <a:prstGeom prst="straightConnector1">
            <a:avLst/>
          </a:prstGeom>
          <a:noFill/>
          <a:ln w="9525">
            <a:solidFill>
              <a:srgbClr val="026A65"/>
            </a:solidFill>
            <a:round/>
            <a:headEnd/>
            <a:tailEnd/>
          </a:ln>
        </p:spPr>
      </p:cxnSp>
      <p:sp>
        <p:nvSpPr>
          <p:cNvPr id="51" name="Text Box 61"/>
          <p:cNvSpPr txBox="1">
            <a:spLocks noChangeArrowheads="1"/>
          </p:cNvSpPr>
          <p:nvPr/>
        </p:nvSpPr>
        <p:spPr bwMode="auto">
          <a:xfrm>
            <a:off x="6032501" y="2461333"/>
            <a:ext cx="874934" cy="22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567" tIns="41784" rIns="83567" bIns="41784">
            <a:spAutoFit/>
          </a:bodyPr>
          <a:lstStyle/>
          <a:p>
            <a:r>
              <a:rPr lang="en-US" sz="900" b="1" dirty="0">
                <a:solidFill>
                  <a:srgbClr val="FFFFFF"/>
                </a:solidFill>
              </a:rPr>
              <a:t>IP Backbone</a:t>
            </a:r>
          </a:p>
        </p:txBody>
      </p:sp>
      <p:sp>
        <p:nvSpPr>
          <p:cNvPr id="52" name="Text Box 62"/>
          <p:cNvSpPr txBox="1">
            <a:spLocks noChangeArrowheads="1"/>
          </p:cNvSpPr>
          <p:nvPr/>
        </p:nvSpPr>
        <p:spPr bwMode="auto">
          <a:xfrm>
            <a:off x="5207001" y="3285509"/>
            <a:ext cx="433388" cy="19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567" tIns="41784" rIns="83567" bIns="41784">
            <a:spAutoFit/>
          </a:bodyPr>
          <a:lstStyle/>
          <a:p>
            <a:pPr algn="ctr"/>
            <a:r>
              <a:rPr lang="en-US" sz="700" b="1" dirty="0">
                <a:solidFill>
                  <a:srgbClr val="645A59"/>
                </a:solidFill>
              </a:rPr>
              <a:t>Edge</a:t>
            </a:r>
          </a:p>
        </p:txBody>
      </p:sp>
      <p:sp>
        <p:nvSpPr>
          <p:cNvPr id="53" name="Text Box 63"/>
          <p:cNvSpPr txBox="1">
            <a:spLocks noChangeArrowheads="1"/>
          </p:cNvSpPr>
          <p:nvPr/>
        </p:nvSpPr>
        <p:spPr bwMode="auto">
          <a:xfrm>
            <a:off x="5205414" y="2741791"/>
            <a:ext cx="433387" cy="19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567" tIns="41784" rIns="83567" bIns="41784">
            <a:spAutoFit/>
          </a:bodyPr>
          <a:lstStyle/>
          <a:p>
            <a:pPr algn="ctr"/>
            <a:r>
              <a:rPr lang="en-US" sz="700" b="1" dirty="0">
                <a:solidFill>
                  <a:srgbClr val="645A59"/>
                </a:solidFill>
              </a:rPr>
              <a:t>Edge</a:t>
            </a:r>
          </a:p>
        </p:txBody>
      </p:sp>
      <p:sp>
        <p:nvSpPr>
          <p:cNvPr id="54" name="Text Box 64"/>
          <p:cNvSpPr txBox="1">
            <a:spLocks noChangeArrowheads="1"/>
          </p:cNvSpPr>
          <p:nvPr/>
        </p:nvSpPr>
        <p:spPr bwMode="auto">
          <a:xfrm>
            <a:off x="4379914" y="3294770"/>
            <a:ext cx="488950" cy="25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567" tIns="41784" rIns="83567" bIns="41784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 b="1" dirty="0">
                <a:solidFill>
                  <a:srgbClr val="645A59"/>
                </a:solidFill>
              </a:rPr>
              <a:t>Metro</a:t>
            </a:r>
            <a:r>
              <a:rPr lang="en-US" sz="600" b="1" dirty="0">
                <a:solidFill>
                  <a:srgbClr val="645A59"/>
                </a:solidFill>
              </a:rPr>
              <a:t/>
            </a:r>
            <a:br>
              <a:rPr lang="en-US" sz="600" b="1" dirty="0">
                <a:solidFill>
                  <a:srgbClr val="645A59"/>
                </a:solidFill>
              </a:rPr>
            </a:br>
            <a:r>
              <a:rPr lang="en-US" sz="500" b="1" dirty="0">
                <a:solidFill>
                  <a:srgbClr val="645A59"/>
                </a:solidFill>
              </a:rPr>
              <a:t>Ethernet</a:t>
            </a:r>
          </a:p>
        </p:txBody>
      </p:sp>
      <p:sp>
        <p:nvSpPr>
          <p:cNvPr id="55" name="Text Box 65"/>
          <p:cNvSpPr txBox="1">
            <a:spLocks noChangeArrowheads="1"/>
          </p:cNvSpPr>
          <p:nvPr/>
        </p:nvSpPr>
        <p:spPr bwMode="auto">
          <a:xfrm>
            <a:off x="4379914" y="2717978"/>
            <a:ext cx="488950" cy="25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567" tIns="41784" rIns="83567" bIns="41784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 b="1" dirty="0">
                <a:solidFill>
                  <a:srgbClr val="645A59"/>
                </a:solidFill>
              </a:rPr>
              <a:t>Metro</a:t>
            </a:r>
            <a:r>
              <a:rPr lang="en-US" sz="600" b="1" dirty="0">
                <a:solidFill>
                  <a:srgbClr val="645A59"/>
                </a:solidFill>
              </a:rPr>
              <a:t/>
            </a:r>
            <a:br>
              <a:rPr lang="en-US" sz="600" b="1" dirty="0">
                <a:solidFill>
                  <a:srgbClr val="645A59"/>
                </a:solidFill>
              </a:rPr>
            </a:br>
            <a:r>
              <a:rPr lang="en-US" sz="500" b="1" dirty="0">
                <a:solidFill>
                  <a:srgbClr val="645A59"/>
                </a:solidFill>
              </a:rPr>
              <a:t>Ethernet</a:t>
            </a:r>
          </a:p>
        </p:txBody>
      </p:sp>
      <p:sp>
        <p:nvSpPr>
          <p:cNvPr id="56" name="Text Box 66"/>
          <p:cNvSpPr txBox="1">
            <a:spLocks noChangeArrowheads="1"/>
          </p:cNvSpPr>
          <p:nvPr/>
        </p:nvSpPr>
        <p:spPr bwMode="auto">
          <a:xfrm>
            <a:off x="3197225" y="3444260"/>
            <a:ext cx="488950" cy="25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567" tIns="41784" rIns="83567" bIns="41784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 b="1" dirty="0">
                <a:solidFill>
                  <a:srgbClr val="645A59"/>
                </a:solidFill>
              </a:rPr>
              <a:t>Metro</a:t>
            </a:r>
            <a:r>
              <a:rPr lang="en-US" sz="600" b="1" dirty="0">
                <a:solidFill>
                  <a:srgbClr val="645A59"/>
                </a:solidFill>
              </a:rPr>
              <a:t/>
            </a:r>
            <a:br>
              <a:rPr lang="en-US" sz="600" b="1" dirty="0">
                <a:solidFill>
                  <a:srgbClr val="645A59"/>
                </a:solidFill>
              </a:rPr>
            </a:br>
            <a:r>
              <a:rPr lang="en-US" sz="500" b="1" dirty="0">
                <a:solidFill>
                  <a:srgbClr val="645A59"/>
                </a:solidFill>
              </a:rPr>
              <a:t>Ethernet</a:t>
            </a:r>
          </a:p>
        </p:txBody>
      </p:sp>
      <p:sp>
        <p:nvSpPr>
          <p:cNvPr id="57" name="Text Box 67"/>
          <p:cNvSpPr txBox="1">
            <a:spLocks noChangeArrowheads="1"/>
          </p:cNvSpPr>
          <p:nvPr/>
        </p:nvSpPr>
        <p:spPr bwMode="auto">
          <a:xfrm>
            <a:off x="3195638" y="2605531"/>
            <a:ext cx="488950" cy="25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567" tIns="41784" rIns="83567" bIns="41784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 b="1" dirty="0">
                <a:solidFill>
                  <a:srgbClr val="645A59"/>
                </a:solidFill>
              </a:rPr>
              <a:t>Metro</a:t>
            </a:r>
            <a:r>
              <a:rPr lang="en-US" sz="600" b="1" dirty="0">
                <a:solidFill>
                  <a:srgbClr val="645A59"/>
                </a:solidFill>
              </a:rPr>
              <a:t/>
            </a:r>
            <a:br>
              <a:rPr lang="en-US" sz="600" b="1" dirty="0">
                <a:solidFill>
                  <a:srgbClr val="645A59"/>
                </a:solidFill>
              </a:rPr>
            </a:br>
            <a:r>
              <a:rPr lang="en-US" sz="500" b="1" dirty="0">
                <a:solidFill>
                  <a:srgbClr val="645A59"/>
                </a:solidFill>
              </a:rPr>
              <a:t>Ethernet</a:t>
            </a:r>
          </a:p>
        </p:txBody>
      </p:sp>
      <p:sp>
        <p:nvSpPr>
          <p:cNvPr id="58" name="Text Box 68"/>
          <p:cNvSpPr txBox="1">
            <a:spLocks noChangeArrowheads="1"/>
          </p:cNvSpPr>
          <p:nvPr/>
        </p:nvSpPr>
        <p:spPr bwMode="auto">
          <a:xfrm>
            <a:off x="2046289" y="3294770"/>
            <a:ext cx="488950" cy="25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567" tIns="41784" rIns="83567" bIns="41784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 b="1" dirty="0">
                <a:solidFill>
                  <a:srgbClr val="645A59"/>
                </a:solidFill>
              </a:rPr>
              <a:t>Metro</a:t>
            </a:r>
            <a:r>
              <a:rPr lang="en-US" sz="600" b="1" dirty="0">
                <a:solidFill>
                  <a:srgbClr val="645A59"/>
                </a:solidFill>
              </a:rPr>
              <a:t/>
            </a:r>
            <a:br>
              <a:rPr lang="en-US" sz="600" b="1" dirty="0">
                <a:solidFill>
                  <a:srgbClr val="645A59"/>
                </a:solidFill>
              </a:rPr>
            </a:br>
            <a:r>
              <a:rPr lang="en-US" sz="500" b="1" dirty="0">
                <a:solidFill>
                  <a:srgbClr val="645A59"/>
                </a:solidFill>
              </a:rPr>
              <a:t>Ethernet</a:t>
            </a:r>
          </a:p>
        </p:txBody>
      </p:sp>
      <p:sp>
        <p:nvSpPr>
          <p:cNvPr id="59" name="Text Box 69"/>
          <p:cNvSpPr txBox="1">
            <a:spLocks noChangeArrowheads="1"/>
          </p:cNvSpPr>
          <p:nvPr/>
        </p:nvSpPr>
        <p:spPr bwMode="auto">
          <a:xfrm>
            <a:off x="2035175" y="2717978"/>
            <a:ext cx="488950" cy="25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567" tIns="41784" rIns="83567" bIns="41784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 b="1" dirty="0">
                <a:solidFill>
                  <a:srgbClr val="645A59"/>
                </a:solidFill>
              </a:rPr>
              <a:t>Metro</a:t>
            </a:r>
            <a:r>
              <a:rPr lang="en-US" sz="600" b="1" dirty="0">
                <a:solidFill>
                  <a:srgbClr val="645A59"/>
                </a:solidFill>
              </a:rPr>
              <a:t/>
            </a:r>
            <a:br>
              <a:rPr lang="en-US" sz="600" b="1" dirty="0">
                <a:solidFill>
                  <a:srgbClr val="645A59"/>
                </a:solidFill>
              </a:rPr>
            </a:br>
            <a:r>
              <a:rPr lang="en-US" sz="500" b="1" dirty="0">
                <a:solidFill>
                  <a:srgbClr val="645A59"/>
                </a:solidFill>
              </a:rPr>
              <a:t>Ethernet</a:t>
            </a:r>
          </a:p>
        </p:txBody>
      </p:sp>
      <p:cxnSp>
        <p:nvCxnSpPr>
          <p:cNvPr id="60" name="AutoShape 70"/>
          <p:cNvCxnSpPr>
            <a:cxnSpLocks noChangeShapeType="1"/>
          </p:cNvCxnSpPr>
          <p:nvPr/>
        </p:nvCxnSpPr>
        <p:spPr bwMode="auto">
          <a:xfrm flipV="1">
            <a:off x="1265239" y="3273604"/>
            <a:ext cx="812800" cy="637646"/>
          </a:xfrm>
          <a:prstGeom prst="straightConnector1">
            <a:avLst/>
          </a:prstGeom>
          <a:noFill/>
          <a:ln w="9525">
            <a:solidFill>
              <a:srgbClr val="026A65"/>
            </a:solidFill>
            <a:round/>
            <a:headEnd/>
            <a:tailEnd/>
          </a:ln>
        </p:spPr>
      </p:cxnSp>
      <p:pic>
        <p:nvPicPr>
          <p:cNvPr id="61" name="Picture 71" descr="0066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4939" y="3640052"/>
            <a:ext cx="741362" cy="37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72" descr="0037c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0839" y="2397832"/>
            <a:ext cx="485775" cy="36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AutoShape 73"/>
          <p:cNvCxnSpPr>
            <a:cxnSpLocks noChangeShapeType="1"/>
          </p:cNvCxnSpPr>
          <p:nvPr/>
        </p:nvCxnSpPr>
        <p:spPr bwMode="auto">
          <a:xfrm>
            <a:off x="1293814" y="2579072"/>
            <a:ext cx="784224" cy="115093"/>
          </a:xfrm>
          <a:prstGeom prst="straightConnector1">
            <a:avLst/>
          </a:prstGeom>
          <a:noFill/>
          <a:ln w="9525">
            <a:solidFill>
              <a:srgbClr val="026A65"/>
            </a:solidFill>
            <a:round/>
            <a:headEnd/>
            <a:tailEnd/>
          </a:ln>
        </p:spPr>
      </p:cxnSp>
      <p:pic>
        <p:nvPicPr>
          <p:cNvPr id="64" name="Picture 74" descr="002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75364" y="2678291"/>
            <a:ext cx="222250" cy="2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75" descr="002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59576" y="3069874"/>
            <a:ext cx="222250" cy="2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76" descr="002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75364" y="3068551"/>
            <a:ext cx="222250" cy="2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77" descr="002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59576" y="2678291"/>
            <a:ext cx="222250" cy="2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AutoShape 78"/>
          <p:cNvCxnSpPr>
            <a:cxnSpLocks noChangeShapeType="1"/>
          </p:cNvCxnSpPr>
          <p:nvPr/>
        </p:nvCxnSpPr>
        <p:spPr bwMode="auto">
          <a:xfrm flipV="1">
            <a:off x="4818064" y="3249791"/>
            <a:ext cx="428625" cy="25136"/>
          </a:xfrm>
          <a:prstGeom prst="straightConnector1">
            <a:avLst/>
          </a:prstGeom>
          <a:noFill/>
          <a:ln w="9525">
            <a:solidFill>
              <a:srgbClr val="026A65"/>
            </a:solidFill>
            <a:round/>
            <a:headEnd/>
            <a:tailEnd/>
          </a:ln>
        </p:spPr>
      </p:cxnSp>
      <p:cxnSp>
        <p:nvCxnSpPr>
          <p:cNvPr id="69" name="AutoShape 79"/>
          <p:cNvCxnSpPr>
            <a:cxnSpLocks noChangeShapeType="1"/>
          </p:cNvCxnSpPr>
          <p:nvPr/>
        </p:nvCxnSpPr>
        <p:spPr bwMode="auto">
          <a:xfrm>
            <a:off x="4818064" y="2694165"/>
            <a:ext cx="428625" cy="15875"/>
          </a:xfrm>
          <a:prstGeom prst="straightConnector1">
            <a:avLst/>
          </a:prstGeom>
          <a:noFill/>
          <a:ln w="9525">
            <a:solidFill>
              <a:srgbClr val="026A65"/>
            </a:solidFill>
            <a:round/>
            <a:headEnd/>
            <a:tailEnd/>
          </a:ln>
        </p:spPr>
      </p:cxnSp>
      <p:sp>
        <p:nvSpPr>
          <p:cNvPr id="70" name="Text Box 80"/>
          <p:cNvSpPr txBox="1">
            <a:spLocks noChangeArrowheads="1"/>
          </p:cNvSpPr>
          <p:nvPr/>
        </p:nvSpPr>
        <p:spPr bwMode="auto">
          <a:xfrm>
            <a:off x="976433" y="4522437"/>
            <a:ext cx="793513" cy="4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567" tIns="41784" rIns="83567" bIns="41784">
            <a:spAutoFit/>
          </a:bodyPr>
          <a:lstStyle/>
          <a:p>
            <a:pPr algn="ctr"/>
            <a:r>
              <a:rPr lang="sv-SE" sz="1300" dirty="0"/>
              <a:t>Access</a:t>
            </a:r>
          </a:p>
          <a:p>
            <a:pPr algn="ctr"/>
            <a:r>
              <a:rPr lang="sv-SE" sz="1300" dirty="0"/>
              <a:t>Network</a:t>
            </a:r>
            <a:endParaRPr lang="en-US" sz="1300" dirty="0"/>
          </a:p>
        </p:txBody>
      </p:sp>
      <p:sp>
        <p:nvSpPr>
          <p:cNvPr id="71" name="Text Box 81"/>
          <p:cNvSpPr txBox="1">
            <a:spLocks noChangeArrowheads="1"/>
          </p:cNvSpPr>
          <p:nvPr/>
        </p:nvSpPr>
        <p:spPr bwMode="auto">
          <a:xfrm>
            <a:off x="2536724" y="4522437"/>
            <a:ext cx="1568654" cy="4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567" tIns="41784" rIns="83567" bIns="41784">
            <a:spAutoFit/>
          </a:bodyPr>
          <a:lstStyle/>
          <a:p>
            <a:pPr algn="ctr"/>
            <a:r>
              <a:rPr lang="sv-SE" sz="1300" dirty="0"/>
              <a:t>Metro/Aggregation</a:t>
            </a:r>
          </a:p>
          <a:p>
            <a:pPr algn="ctr"/>
            <a:r>
              <a:rPr lang="sv-SE" sz="1300" dirty="0"/>
              <a:t>Network</a:t>
            </a:r>
            <a:endParaRPr lang="en-US" sz="1300" dirty="0"/>
          </a:p>
        </p:txBody>
      </p:sp>
      <p:sp>
        <p:nvSpPr>
          <p:cNvPr id="72" name="Text Box 82"/>
          <p:cNvSpPr txBox="1">
            <a:spLocks noChangeArrowheads="1"/>
          </p:cNvSpPr>
          <p:nvPr/>
        </p:nvSpPr>
        <p:spPr bwMode="auto">
          <a:xfrm>
            <a:off x="4978710" y="4522437"/>
            <a:ext cx="770909" cy="28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567" tIns="41784" rIns="83567" bIns="41784">
            <a:spAutoFit/>
          </a:bodyPr>
          <a:lstStyle/>
          <a:p>
            <a:pPr algn="ctr"/>
            <a:r>
              <a:rPr lang="sv-SE" sz="1300" dirty="0"/>
              <a:t>IP </a:t>
            </a:r>
            <a:r>
              <a:rPr lang="sv-SE" sz="1300" dirty="0" err="1"/>
              <a:t>Edge</a:t>
            </a:r>
            <a:endParaRPr lang="en-US" sz="1300" dirty="0"/>
          </a:p>
        </p:txBody>
      </p:sp>
      <p:sp>
        <p:nvSpPr>
          <p:cNvPr id="73" name="Text Box 83"/>
          <p:cNvSpPr txBox="1">
            <a:spLocks noChangeArrowheads="1"/>
          </p:cNvSpPr>
          <p:nvPr/>
        </p:nvSpPr>
        <p:spPr bwMode="auto">
          <a:xfrm>
            <a:off x="6057950" y="4522437"/>
            <a:ext cx="925417" cy="4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567" tIns="41784" rIns="83567" bIns="41784">
            <a:spAutoFit/>
          </a:bodyPr>
          <a:lstStyle/>
          <a:p>
            <a:pPr algn="ctr"/>
            <a:r>
              <a:rPr lang="sv-SE" sz="1300" dirty="0" err="1"/>
              <a:t>Backbone</a:t>
            </a:r>
            <a:endParaRPr lang="sv-SE" sz="1300" dirty="0"/>
          </a:p>
          <a:p>
            <a:pPr algn="ctr"/>
            <a:r>
              <a:rPr lang="sv-SE" sz="1300" dirty="0"/>
              <a:t>Network</a:t>
            </a:r>
            <a:endParaRPr lang="en-US" sz="1300" dirty="0"/>
          </a:p>
        </p:txBody>
      </p:sp>
      <p:sp>
        <p:nvSpPr>
          <p:cNvPr id="74" name="Text Box 84"/>
          <p:cNvSpPr txBox="1">
            <a:spLocks noChangeArrowheads="1"/>
          </p:cNvSpPr>
          <p:nvPr/>
        </p:nvSpPr>
        <p:spPr bwMode="auto">
          <a:xfrm>
            <a:off x="7220185" y="4522437"/>
            <a:ext cx="1415579" cy="4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567" tIns="41784" rIns="83567" bIns="41784">
            <a:spAutoFit/>
          </a:bodyPr>
          <a:lstStyle/>
          <a:p>
            <a:pPr algn="ctr"/>
            <a:r>
              <a:rPr lang="sv-SE" sz="1300" dirty="0"/>
              <a:t>Service </a:t>
            </a:r>
            <a:r>
              <a:rPr lang="sv-SE" sz="1300" dirty="0" err="1"/>
              <a:t>Provider</a:t>
            </a:r>
            <a:endParaRPr lang="sv-SE" sz="1300" dirty="0"/>
          </a:p>
          <a:p>
            <a:pPr algn="ctr"/>
            <a:r>
              <a:rPr lang="sv-SE" sz="1300" dirty="0"/>
              <a:t>Networks</a:t>
            </a:r>
            <a:endParaRPr lang="en-US" sz="1300" dirty="0"/>
          </a:p>
        </p:txBody>
      </p:sp>
      <p:sp>
        <p:nvSpPr>
          <p:cNvPr id="75" name="Line 85"/>
          <p:cNvSpPr>
            <a:spLocks noChangeShapeType="1"/>
          </p:cNvSpPr>
          <p:nvPr/>
        </p:nvSpPr>
        <p:spPr bwMode="auto">
          <a:xfrm flipV="1">
            <a:off x="782639" y="4437771"/>
            <a:ext cx="1368425" cy="3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83567" tIns="41784" rIns="83567" bIns="41784"/>
          <a:lstStyle/>
          <a:p>
            <a:endParaRPr lang="sv-SE"/>
          </a:p>
        </p:txBody>
      </p:sp>
      <p:sp>
        <p:nvSpPr>
          <p:cNvPr id="76" name="Line 86"/>
          <p:cNvSpPr>
            <a:spLocks noChangeShapeType="1"/>
          </p:cNvSpPr>
          <p:nvPr/>
        </p:nvSpPr>
        <p:spPr bwMode="auto">
          <a:xfrm>
            <a:off x="2078039" y="4437771"/>
            <a:ext cx="2890837" cy="3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83567" tIns="41784" rIns="83567" bIns="41784"/>
          <a:lstStyle/>
          <a:p>
            <a:endParaRPr lang="sv-SE"/>
          </a:p>
        </p:txBody>
      </p:sp>
      <p:sp>
        <p:nvSpPr>
          <p:cNvPr id="77" name="Line 87"/>
          <p:cNvSpPr>
            <a:spLocks noChangeShapeType="1"/>
          </p:cNvSpPr>
          <p:nvPr/>
        </p:nvSpPr>
        <p:spPr bwMode="auto">
          <a:xfrm>
            <a:off x="4933951" y="4441740"/>
            <a:ext cx="830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83567" tIns="41784" rIns="83567" bIns="41784"/>
          <a:lstStyle/>
          <a:p>
            <a:endParaRPr lang="sv-SE"/>
          </a:p>
        </p:txBody>
      </p:sp>
      <p:sp>
        <p:nvSpPr>
          <p:cNvPr id="78" name="Line 88"/>
          <p:cNvSpPr>
            <a:spLocks noChangeShapeType="1"/>
          </p:cNvSpPr>
          <p:nvPr/>
        </p:nvSpPr>
        <p:spPr bwMode="auto">
          <a:xfrm>
            <a:off x="5741988" y="4441740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83567" tIns="41784" rIns="83567" bIns="41784"/>
          <a:lstStyle/>
          <a:p>
            <a:endParaRPr lang="sv-SE"/>
          </a:p>
        </p:txBody>
      </p:sp>
      <p:sp>
        <p:nvSpPr>
          <p:cNvPr id="79" name="Line 89"/>
          <p:cNvSpPr>
            <a:spLocks noChangeShapeType="1"/>
          </p:cNvSpPr>
          <p:nvPr/>
        </p:nvSpPr>
        <p:spPr bwMode="auto">
          <a:xfrm>
            <a:off x="7172325" y="4441740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83567" tIns="41784" rIns="83567" bIns="41784"/>
          <a:lstStyle/>
          <a:p>
            <a:endParaRPr lang="sv-SE"/>
          </a:p>
        </p:txBody>
      </p:sp>
      <p:grpSp>
        <p:nvGrpSpPr>
          <p:cNvPr id="80" name="Group 93"/>
          <p:cNvGrpSpPr>
            <a:grpSpLocks/>
          </p:cNvGrpSpPr>
          <p:nvPr/>
        </p:nvGrpSpPr>
        <p:grpSpPr bwMode="auto">
          <a:xfrm>
            <a:off x="938214" y="2818517"/>
            <a:ext cx="411163" cy="412750"/>
            <a:chOff x="553" y="1385"/>
            <a:chExt cx="259" cy="312"/>
          </a:xfrm>
        </p:grpSpPr>
        <p:pic>
          <p:nvPicPr>
            <p:cNvPr id="90" name="Picture 94" descr="003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7" y="1385"/>
              <a:ext cx="21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Text Box 95"/>
            <p:cNvSpPr txBox="1">
              <a:spLocks noChangeArrowheads="1"/>
            </p:cNvSpPr>
            <p:nvPr/>
          </p:nvSpPr>
          <p:spPr bwMode="auto">
            <a:xfrm>
              <a:off x="553" y="1543"/>
              <a:ext cx="25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v-SE" sz="700" b="1" dirty="0">
                  <a:solidFill>
                    <a:srgbClr val="645A59"/>
                  </a:solidFill>
                </a:rPr>
                <a:t>Fiber</a:t>
              </a:r>
              <a:endParaRPr lang="en-US" sz="700" b="1" dirty="0">
                <a:solidFill>
                  <a:srgbClr val="645A59"/>
                </a:solidFill>
              </a:endParaRPr>
            </a:p>
          </p:txBody>
        </p:sp>
      </p:grpSp>
      <p:grpSp>
        <p:nvGrpSpPr>
          <p:cNvPr id="81" name="Group 96"/>
          <p:cNvGrpSpPr>
            <a:grpSpLocks/>
          </p:cNvGrpSpPr>
          <p:nvPr/>
        </p:nvGrpSpPr>
        <p:grpSpPr bwMode="auto">
          <a:xfrm>
            <a:off x="938214" y="3237882"/>
            <a:ext cx="411163" cy="412749"/>
            <a:chOff x="553" y="1385"/>
            <a:chExt cx="259" cy="312"/>
          </a:xfrm>
        </p:grpSpPr>
        <p:pic>
          <p:nvPicPr>
            <p:cNvPr id="88" name="Picture 97" descr="003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7" y="1385"/>
              <a:ext cx="21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Text Box 98"/>
            <p:cNvSpPr txBox="1">
              <a:spLocks noChangeArrowheads="1"/>
            </p:cNvSpPr>
            <p:nvPr/>
          </p:nvSpPr>
          <p:spPr bwMode="auto">
            <a:xfrm>
              <a:off x="553" y="1543"/>
              <a:ext cx="25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v-SE" sz="700" b="1" dirty="0">
                  <a:solidFill>
                    <a:srgbClr val="645A59"/>
                  </a:solidFill>
                </a:rPr>
                <a:t>Fiber</a:t>
              </a:r>
              <a:endParaRPr lang="en-US" sz="700" b="1" dirty="0">
                <a:solidFill>
                  <a:srgbClr val="645A59"/>
                </a:solidFill>
              </a:endParaRPr>
            </a:p>
          </p:txBody>
        </p:sp>
      </p:grpSp>
      <p:grpSp>
        <p:nvGrpSpPr>
          <p:cNvPr id="82" name="Group 99"/>
          <p:cNvGrpSpPr>
            <a:grpSpLocks/>
          </p:cNvGrpSpPr>
          <p:nvPr/>
        </p:nvGrpSpPr>
        <p:grpSpPr bwMode="auto">
          <a:xfrm>
            <a:off x="938214" y="3690320"/>
            <a:ext cx="411163" cy="412749"/>
            <a:chOff x="553" y="1385"/>
            <a:chExt cx="259" cy="312"/>
          </a:xfrm>
        </p:grpSpPr>
        <p:pic>
          <p:nvPicPr>
            <p:cNvPr id="86" name="Picture 100" descr="003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7" y="1385"/>
              <a:ext cx="21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Text Box 101"/>
            <p:cNvSpPr txBox="1">
              <a:spLocks noChangeArrowheads="1"/>
            </p:cNvSpPr>
            <p:nvPr/>
          </p:nvSpPr>
          <p:spPr bwMode="auto">
            <a:xfrm>
              <a:off x="553" y="1543"/>
              <a:ext cx="25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v-SE" sz="700" b="1" dirty="0">
                  <a:solidFill>
                    <a:srgbClr val="645A59"/>
                  </a:solidFill>
                </a:rPr>
                <a:t>Fiber</a:t>
              </a:r>
              <a:endParaRPr lang="en-US" sz="700" b="1" dirty="0">
                <a:solidFill>
                  <a:srgbClr val="645A59"/>
                </a:solidFill>
              </a:endParaRPr>
            </a:p>
          </p:txBody>
        </p:sp>
      </p:grpSp>
      <p:grpSp>
        <p:nvGrpSpPr>
          <p:cNvPr id="83" name="Group 102"/>
          <p:cNvGrpSpPr>
            <a:grpSpLocks/>
          </p:cNvGrpSpPr>
          <p:nvPr/>
        </p:nvGrpSpPr>
        <p:grpSpPr bwMode="auto">
          <a:xfrm>
            <a:off x="938214" y="2397830"/>
            <a:ext cx="411163" cy="412750"/>
            <a:chOff x="553" y="1385"/>
            <a:chExt cx="259" cy="312"/>
          </a:xfrm>
        </p:grpSpPr>
        <p:pic>
          <p:nvPicPr>
            <p:cNvPr id="84" name="Picture 103" descr="003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7" y="1385"/>
              <a:ext cx="21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Text Box 104"/>
            <p:cNvSpPr txBox="1">
              <a:spLocks noChangeArrowheads="1"/>
            </p:cNvSpPr>
            <p:nvPr/>
          </p:nvSpPr>
          <p:spPr bwMode="auto">
            <a:xfrm>
              <a:off x="553" y="1543"/>
              <a:ext cx="25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v-SE" sz="700" b="1" dirty="0">
                  <a:solidFill>
                    <a:srgbClr val="645A59"/>
                  </a:solidFill>
                </a:rPr>
                <a:t>Fiber</a:t>
              </a:r>
              <a:endParaRPr lang="en-US" sz="700" b="1" dirty="0">
                <a:solidFill>
                  <a:srgbClr val="645A59"/>
                </a:solidFill>
              </a:endParaRPr>
            </a:p>
          </p:txBody>
        </p:sp>
      </p:grpSp>
      <p:sp>
        <p:nvSpPr>
          <p:cNvPr id="104" name="Title 1"/>
          <p:cNvSpPr txBox="1">
            <a:spLocks/>
          </p:cNvSpPr>
          <p:nvPr/>
        </p:nvSpPr>
        <p:spPr>
          <a:xfrm>
            <a:off x="323528" y="116632"/>
            <a:ext cx="8225280" cy="792088"/>
          </a:xfrm>
          <a:prstGeom prst="rect">
            <a:avLst/>
          </a:prstGeom>
        </p:spPr>
        <p:txBody>
          <a:bodyPr/>
          <a:lstStyle>
            <a:lvl1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 baseline="0">
                <a:solidFill>
                  <a:srgbClr val="FF9233"/>
                </a:solidFill>
                <a:latin typeface="Rockwell Extra Bold" pitchFamily="18" charset="0"/>
                <a:ea typeface="+mj-ea"/>
                <a:cs typeface="+mj-cs"/>
              </a:defRPr>
            </a:lvl1pPr>
            <a:lvl2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2pPr>
            <a:lvl3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3pPr>
            <a:lvl4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4pPr>
            <a:lvl5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5pPr>
            <a:lvl6pPr marL="2280994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6pPr>
            <a:lvl7pPr marL="2695720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7pPr>
            <a:lvl8pPr marL="3110446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8pPr>
            <a:lvl9pPr marL="3525172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9pPr>
          </a:lstStyle>
          <a:p>
            <a:pPr algn="l" defTabSz="914305"/>
            <a:r>
              <a:rPr lang="en-GB" sz="3200" dirty="0" smtClean="0">
                <a:solidFill>
                  <a:srgbClr val="FF6F0D"/>
                </a:solidFill>
              </a:rPr>
              <a:t>Network Over view</a:t>
            </a:r>
            <a:endParaRPr lang="en-GB" sz="3200" dirty="0">
              <a:solidFill>
                <a:srgbClr val="FF6F0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00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Gigaclear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FED514A9-AD67-43EB-951F-6C8687900C6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16632"/>
            <a:ext cx="8225280" cy="792088"/>
          </a:xfrm>
          <a:prstGeom prst="rect">
            <a:avLst/>
          </a:prstGeom>
        </p:spPr>
        <p:txBody>
          <a:bodyPr/>
          <a:lstStyle>
            <a:lvl1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 baseline="0">
                <a:solidFill>
                  <a:srgbClr val="FF9233"/>
                </a:solidFill>
                <a:latin typeface="Rockwell Extra Bold" pitchFamily="18" charset="0"/>
                <a:ea typeface="+mj-ea"/>
                <a:cs typeface="+mj-cs"/>
              </a:defRPr>
            </a:lvl1pPr>
            <a:lvl2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2pPr>
            <a:lvl3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3pPr>
            <a:lvl4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4pPr>
            <a:lvl5pPr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5pPr>
            <a:lvl6pPr marL="2280994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6pPr>
            <a:lvl7pPr marL="2695720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7pPr>
            <a:lvl8pPr marL="3110446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8pPr>
            <a:lvl9pPr marL="3525172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8" charset="0"/>
              <a:defRPr sz="4000">
                <a:solidFill>
                  <a:srgbClr val="000000"/>
                </a:solidFill>
                <a:latin typeface="Arial" pitchFamily="-108" charset="0"/>
                <a:ea typeface="SimSun" charset="-122"/>
                <a:cs typeface="SimSun" charset="-122"/>
              </a:defRPr>
            </a:lvl9pPr>
          </a:lstStyle>
          <a:p>
            <a:pPr algn="l" defTabSz="914305"/>
            <a:r>
              <a:rPr lang="en-US" sz="3200" dirty="0" smtClean="0">
                <a:solidFill>
                  <a:srgbClr val="FF6F0D"/>
                </a:solidFill>
              </a:rPr>
              <a:t>Retail and Wholesale Model</a:t>
            </a:r>
            <a:endParaRPr lang="en-GB" sz="3200" dirty="0">
              <a:solidFill>
                <a:srgbClr val="FF6F0D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763688" y="1511635"/>
            <a:ext cx="4968875" cy="4024921"/>
            <a:chOff x="1889163" y="980635"/>
            <a:chExt cx="4968875" cy="402492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889163" y="1302918"/>
              <a:ext cx="4968875" cy="2640542"/>
            </a:xfrm>
            <a:prstGeom prst="triangle">
              <a:avLst>
                <a:gd name="adj" fmla="val 50000"/>
              </a:avLst>
            </a:prstGeom>
            <a:solidFill>
              <a:srgbClr val="B2BB1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01" tIns="45651" rIns="91301" bIns="45651" anchor="ctr"/>
            <a:lstStyle/>
            <a:p>
              <a:pPr>
                <a:defRPr/>
              </a:pPr>
              <a:endParaRPr lang="sv-SE" sz="1600" dirty="0">
                <a:latin typeface="Arial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579697" y="4636363"/>
              <a:ext cx="4078721" cy="369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01" tIns="45651" rIns="91301" bIns="45651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Arial" charset="0"/>
                </a:rPr>
                <a:t>Access </a:t>
              </a:r>
              <a:r>
                <a:rPr lang="en-US" sz="1800" dirty="0" smtClean="0">
                  <a:latin typeface="Arial" charset="0"/>
                </a:rPr>
                <a:t>technology P2P (Bidirectional)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 rot="2762131">
              <a:off x="5737254" y="1884831"/>
              <a:ext cx="1321276" cy="375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01" tIns="45651" rIns="91301" bIns="45651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Arial" charset="0"/>
                </a:rPr>
                <a:t>Customers</a:t>
              </a: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3460799" y="2314967"/>
              <a:ext cx="1785950" cy="1250165"/>
            </a:xfrm>
            <a:prstGeom prst="irregularSeal2">
              <a:avLst/>
            </a:prstGeom>
            <a:solidFill>
              <a:srgbClr val="F6F8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01" tIns="45651" rIns="91301" bIns="45651" anchor="ctr"/>
            <a:lstStyle/>
            <a:p>
              <a:pPr>
                <a:defRPr/>
              </a:pPr>
              <a:endParaRPr lang="sv-SE" sz="1600" dirty="0">
                <a:latin typeface="Arial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866089" y="2700040"/>
              <a:ext cx="1089758" cy="594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01" tIns="45651" rIns="91301" bIns="45651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Arial" charset="0"/>
                </a:rPr>
                <a:t>Business 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model</a:t>
              </a:r>
            </a:p>
          </p:txBody>
        </p: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 rot="18504023">
              <a:off x="2120334" y="2519785"/>
              <a:ext cx="420688" cy="792163"/>
              <a:chOff x="723" y="3155"/>
              <a:chExt cx="318" cy="499"/>
            </a:xfrm>
          </p:grpSpPr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 rot="243552">
                <a:off x="723" y="3155"/>
                <a:ext cx="318" cy="499"/>
              </a:xfrm>
              <a:prstGeom prst="rect">
                <a:avLst/>
              </a:prstGeom>
              <a:solidFill>
                <a:srgbClr val="C4123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sv-SE" sz="16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 rot="5678159">
                <a:off x="741" y="3205"/>
                <a:ext cx="337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</a:rPr>
                  <a:t>HSI</a:t>
                </a:r>
              </a:p>
            </p:txBody>
          </p:sp>
        </p:grp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841913" y="3943460"/>
              <a:ext cx="504825" cy="706948"/>
            </a:xfrm>
            <a:prstGeom prst="rect">
              <a:avLst/>
            </a:prstGeom>
            <a:solidFill>
              <a:srgbClr val="C41230"/>
            </a:solidFill>
            <a:ln w="9525">
              <a:solidFill>
                <a:srgbClr val="353535"/>
              </a:solidFill>
              <a:miter lim="800000"/>
              <a:headEnd/>
              <a:tailEnd/>
            </a:ln>
          </p:spPr>
          <p:txBody>
            <a:bodyPr wrap="none" lIns="91301" tIns="45651" rIns="91301" bIns="45651" anchor="ctr"/>
            <a:lstStyle/>
            <a:p>
              <a:pPr>
                <a:defRPr/>
              </a:pPr>
              <a:endParaRPr lang="sv-SE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 rot="5400000">
              <a:off x="4718404" y="4137789"/>
              <a:ext cx="758197" cy="307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01" tIns="45651" rIns="91301" bIns="45651">
              <a:spAutoFit/>
            </a:bodyPr>
            <a:lstStyle/>
            <a:p>
              <a:pPr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</a:rPr>
                <a:t>Village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337088" y="3943460"/>
              <a:ext cx="504825" cy="706948"/>
            </a:xfrm>
            <a:prstGeom prst="rect">
              <a:avLst/>
            </a:prstGeom>
            <a:solidFill>
              <a:srgbClr val="C4123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01" tIns="45651" rIns="91301" bIns="45651" anchor="ctr"/>
            <a:lstStyle/>
            <a:p>
              <a:pPr>
                <a:defRPr/>
              </a:pPr>
              <a:endParaRPr lang="sv-SE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 rot="5400000">
              <a:off x="4213569" y="4132496"/>
              <a:ext cx="758197" cy="307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01" tIns="45651" rIns="91301" bIns="45651">
              <a:spAutoFit/>
            </a:bodyPr>
            <a:lstStyle/>
            <a:p>
              <a:pPr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</a:rPr>
                <a:t>Village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833851" y="3943460"/>
              <a:ext cx="504825" cy="706948"/>
            </a:xfrm>
            <a:prstGeom prst="rect">
              <a:avLst/>
            </a:prstGeom>
            <a:solidFill>
              <a:srgbClr val="C41230"/>
            </a:solidFill>
            <a:ln w="9525">
              <a:solidFill>
                <a:srgbClr val="353535"/>
              </a:solidFill>
              <a:miter lim="800000"/>
              <a:headEnd/>
              <a:tailEnd/>
            </a:ln>
          </p:spPr>
          <p:txBody>
            <a:bodyPr wrap="none" lIns="91301" tIns="45651" rIns="91301" bIns="45651" anchor="ctr"/>
            <a:lstStyle/>
            <a:p>
              <a:pPr>
                <a:defRPr/>
              </a:pPr>
              <a:endParaRPr lang="sv-SE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 rot="5400000">
              <a:off x="3710330" y="4143079"/>
              <a:ext cx="758197" cy="307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01" tIns="45651" rIns="91301" bIns="45651">
              <a:spAutoFit/>
            </a:bodyPr>
            <a:lstStyle/>
            <a:p>
              <a:pPr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</a:rPr>
                <a:t>Village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329026" y="3943460"/>
              <a:ext cx="504825" cy="706948"/>
            </a:xfrm>
            <a:prstGeom prst="rect">
              <a:avLst/>
            </a:prstGeom>
            <a:solidFill>
              <a:srgbClr val="C4123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01" tIns="45651" rIns="91301" bIns="45651" anchor="ctr"/>
            <a:lstStyle/>
            <a:p>
              <a:pPr>
                <a:defRPr/>
              </a:pPr>
              <a:endParaRPr lang="sv-SE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 rot="5400000">
              <a:off x="3206307" y="4121914"/>
              <a:ext cx="758197" cy="307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01" tIns="45651" rIns="91301" bIns="45651">
              <a:spAutoFit/>
            </a:bodyPr>
            <a:lstStyle/>
            <a:p>
              <a:pPr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</a:rPr>
                <a:t>Village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22" name="Group 23"/>
            <p:cNvGrpSpPr>
              <a:grpSpLocks/>
            </p:cNvGrpSpPr>
            <p:nvPr/>
          </p:nvGrpSpPr>
          <p:grpSpPr bwMode="auto">
            <a:xfrm rot="18504023">
              <a:off x="2975564" y="1603906"/>
              <a:ext cx="420688" cy="792163"/>
              <a:chOff x="730" y="3144"/>
              <a:chExt cx="318" cy="499"/>
            </a:xfrm>
          </p:grpSpPr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 rot="259502">
                <a:off x="730" y="3144"/>
                <a:ext cx="318" cy="499"/>
              </a:xfrm>
              <a:prstGeom prst="rect">
                <a:avLst/>
              </a:prstGeom>
              <a:solidFill>
                <a:srgbClr val="C4123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sv-SE" sz="16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 rot="5717746">
                <a:off x="724" y="3221"/>
                <a:ext cx="38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</a:rPr>
                  <a:t>B2B</a:t>
                </a:r>
              </a:p>
            </p:txBody>
          </p:sp>
        </p:grpSp>
        <p:grpSp>
          <p:nvGrpSpPr>
            <p:cNvPr id="25" name="Group 26"/>
            <p:cNvGrpSpPr>
              <a:grpSpLocks/>
            </p:cNvGrpSpPr>
            <p:nvPr/>
          </p:nvGrpSpPr>
          <p:grpSpPr bwMode="auto">
            <a:xfrm rot="18504023">
              <a:off x="2696753" y="1904097"/>
              <a:ext cx="420688" cy="792163"/>
              <a:chOff x="732" y="3148"/>
              <a:chExt cx="318" cy="499"/>
            </a:xfrm>
          </p:grpSpPr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 rot="279818">
                <a:off x="732" y="3148"/>
                <a:ext cx="318" cy="499"/>
              </a:xfrm>
              <a:prstGeom prst="rect">
                <a:avLst/>
              </a:prstGeom>
              <a:solidFill>
                <a:srgbClr val="C4123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sv-SE" sz="16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7" name="Text Box 28"/>
              <p:cNvSpPr txBox="1">
                <a:spLocks noChangeArrowheads="1"/>
              </p:cNvSpPr>
              <p:nvPr/>
            </p:nvSpPr>
            <p:spPr bwMode="auto">
              <a:xfrm rot="5750565">
                <a:off x="707" y="3243"/>
                <a:ext cx="409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</a:rPr>
                  <a:t>IPTV</a:t>
                </a:r>
              </a:p>
            </p:txBody>
          </p:sp>
        </p:grpSp>
        <p:grpSp>
          <p:nvGrpSpPr>
            <p:cNvPr id="28" name="Group 29"/>
            <p:cNvGrpSpPr>
              <a:grpSpLocks/>
            </p:cNvGrpSpPr>
            <p:nvPr/>
          </p:nvGrpSpPr>
          <p:grpSpPr bwMode="auto">
            <a:xfrm rot="18504023">
              <a:off x="2406372" y="2210191"/>
              <a:ext cx="420688" cy="792163"/>
              <a:chOff x="728" y="3150"/>
              <a:chExt cx="318" cy="499"/>
            </a:xfrm>
          </p:grpSpPr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 rot="251247">
                <a:off x="728" y="3150"/>
                <a:ext cx="318" cy="499"/>
              </a:xfrm>
              <a:prstGeom prst="rect">
                <a:avLst/>
              </a:prstGeom>
              <a:solidFill>
                <a:srgbClr val="C4123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sv-SE" sz="16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0" name="Text Box 31"/>
              <p:cNvSpPr txBox="1">
                <a:spLocks noChangeArrowheads="1"/>
              </p:cNvSpPr>
              <p:nvPr/>
            </p:nvSpPr>
            <p:spPr bwMode="auto">
              <a:xfrm rot="5660119">
                <a:off x="694" y="3256"/>
                <a:ext cx="432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</a:rPr>
                  <a:t>VOIP</a:t>
                </a:r>
              </a:p>
            </p:txBody>
          </p:sp>
        </p:grp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3414344" y="3648940"/>
              <a:ext cx="1913751" cy="3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01" tIns="45651" rIns="91301" bIns="45651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Arial" charset="0"/>
                </a:rPr>
                <a:t>Open access layer</a:t>
              </a: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 rot="18808227">
              <a:off x="1700627" y="2478346"/>
              <a:ext cx="3339350" cy="343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01" tIns="45651" rIns="91301" bIns="45651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Arial" charset="0"/>
                </a:rPr>
                <a:t>Open service delivery architecture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 rot="2844859">
              <a:off x="4188060" y="2539008"/>
              <a:ext cx="2539613" cy="343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01" tIns="45651" rIns="91301" bIns="45651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Arial" charset="0"/>
                </a:rPr>
                <a:t>Self activation of services</a:t>
              </a:r>
            </a:p>
          </p:txBody>
        </p:sp>
        <p:grpSp>
          <p:nvGrpSpPr>
            <p:cNvPr id="34" name="Group 46"/>
            <p:cNvGrpSpPr>
              <a:grpSpLocks/>
            </p:cNvGrpSpPr>
            <p:nvPr/>
          </p:nvGrpSpPr>
          <p:grpSpPr bwMode="auto">
            <a:xfrm rot="3087231">
              <a:off x="6154926" y="2440256"/>
              <a:ext cx="420688" cy="792163"/>
              <a:chOff x="729" y="3153"/>
              <a:chExt cx="318" cy="499"/>
            </a:xfrm>
            <a:solidFill>
              <a:srgbClr val="C41230"/>
            </a:solidFill>
          </p:grpSpPr>
          <p:sp>
            <p:nvSpPr>
              <p:cNvPr id="35" name="Rectangle 47"/>
              <p:cNvSpPr>
                <a:spLocks noChangeArrowheads="1"/>
              </p:cNvSpPr>
              <p:nvPr/>
            </p:nvSpPr>
            <p:spPr bwMode="auto">
              <a:xfrm rot="21328801">
                <a:off x="729" y="3153"/>
                <a:ext cx="318" cy="49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sv-SE" sz="16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6" name="Text Box 48"/>
              <p:cNvSpPr txBox="1">
                <a:spLocks noChangeArrowheads="1"/>
              </p:cNvSpPr>
              <p:nvPr/>
            </p:nvSpPr>
            <p:spPr bwMode="auto">
              <a:xfrm rot="15931605">
                <a:off x="669" y="3286"/>
                <a:ext cx="479" cy="21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b="1" dirty="0" smtClean="0">
                    <a:solidFill>
                      <a:schemeClr val="bg1"/>
                    </a:solidFill>
                    <a:latin typeface="Arial" charset="0"/>
                  </a:rPr>
                  <a:t>Prepaid</a:t>
                </a:r>
                <a:endParaRPr lang="en-US" sz="12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grpSp>
          <p:nvGrpSpPr>
            <p:cNvPr id="37" name="Group 49"/>
            <p:cNvGrpSpPr>
              <a:grpSpLocks/>
            </p:cNvGrpSpPr>
            <p:nvPr/>
          </p:nvGrpSpPr>
          <p:grpSpPr bwMode="auto">
            <a:xfrm rot="3087231">
              <a:off x="5292320" y="1526490"/>
              <a:ext cx="420688" cy="792163"/>
              <a:chOff x="733" y="3133"/>
              <a:chExt cx="318" cy="499"/>
            </a:xfrm>
            <a:solidFill>
              <a:srgbClr val="C41230"/>
            </a:solidFill>
          </p:grpSpPr>
          <p:sp>
            <p:nvSpPr>
              <p:cNvPr id="38" name="Rectangle 50"/>
              <p:cNvSpPr>
                <a:spLocks noChangeArrowheads="1"/>
              </p:cNvSpPr>
              <p:nvPr/>
            </p:nvSpPr>
            <p:spPr bwMode="auto">
              <a:xfrm rot="21380111">
                <a:off x="733" y="3133"/>
                <a:ext cx="318" cy="49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sv-SE" sz="16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9" name="Text Box 51"/>
              <p:cNvSpPr txBox="1">
                <a:spLocks noChangeArrowheads="1"/>
              </p:cNvSpPr>
              <p:nvPr/>
            </p:nvSpPr>
            <p:spPr bwMode="auto">
              <a:xfrm rot="16008580">
                <a:off x="740" y="3205"/>
                <a:ext cx="337" cy="26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</a:rPr>
                  <a:t>HSI</a:t>
                </a:r>
              </a:p>
            </p:txBody>
          </p:sp>
        </p:grpSp>
        <p:grpSp>
          <p:nvGrpSpPr>
            <p:cNvPr id="40" name="Group 52"/>
            <p:cNvGrpSpPr>
              <a:grpSpLocks/>
            </p:cNvGrpSpPr>
            <p:nvPr/>
          </p:nvGrpSpPr>
          <p:grpSpPr bwMode="auto">
            <a:xfrm rot="3087231">
              <a:off x="5579419" y="1835400"/>
              <a:ext cx="420688" cy="792163"/>
              <a:chOff x="726" y="3150"/>
              <a:chExt cx="318" cy="499"/>
            </a:xfrm>
            <a:solidFill>
              <a:srgbClr val="C41230"/>
            </a:solidFill>
          </p:grpSpPr>
          <p:sp>
            <p:nvSpPr>
              <p:cNvPr id="41" name="Rectangle 53"/>
              <p:cNvSpPr>
                <a:spLocks noChangeArrowheads="1"/>
              </p:cNvSpPr>
              <p:nvPr/>
            </p:nvSpPr>
            <p:spPr bwMode="auto">
              <a:xfrm rot="21345085">
                <a:off x="726" y="3150"/>
                <a:ext cx="318" cy="49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sv-SE" sz="16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2" name="Text Box 54"/>
              <p:cNvSpPr txBox="1">
                <a:spLocks noChangeArrowheads="1"/>
              </p:cNvSpPr>
              <p:nvPr/>
            </p:nvSpPr>
            <p:spPr bwMode="auto">
              <a:xfrm rot="16047420">
                <a:off x="683" y="3245"/>
                <a:ext cx="409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</a:rPr>
                  <a:t>IPTV</a:t>
                </a:r>
              </a:p>
            </p:txBody>
          </p:sp>
        </p:grpSp>
        <p:grpSp>
          <p:nvGrpSpPr>
            <p:cNvPr id="43" name="Group 55"/>
            <p:cNvGrpSpPr>
              <a:grpSpLocks/>
            </p:cNvGrpSpPr>
            <p:nvPr/>
          </p:nvGrpSpPr>
          <p:grpSpPr bwMode="auto">
            <a:xfrm rot="3087231">
              <a:off x="5866346" y="2140778"/>
              <a:ext cx="420688" cy="792163"/>
              <a:chOff x="729" y="3154"/>
              <a:chExt cx="318" cy="499"/>
            </a:xfrm>
            <a:solidFill>
              <a:srgbClr val="C41230"/>
            </a:solidFill>
          </p:grpSpPr>
          <p:sp>
            <p:nvSpPr>
              <p:cNvPr id="44" name="Rectangle 56"/>
              <p:cNvSpPr>
                <a:spLocks noChangeArrowheads="1"/>
              </p:cNvSpPr>
              <p:nvPr/>
            </p:nvSpPr>
            <p:spPr bwMode="auto">
              <a:xfrm rot="21317127">
                <a:off x="729" y="3154"/>
                <a:ext cx="318" cy="499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sv-SE" sz="16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5" name="Text Box 57"/>
              <p:cNvSpPr txBox="1">
                <a:spLocks noChangeArrowheads="1"/>
              </p:cNvSpPr>
              <p:nvPr/>
            </p:nvSpPr>
            <p:spPr bwMode="auto">
              <a:xfrm rot="15955193">
                <a:off x="689" y="3254"/>
                <a:ext cx="432" cy="26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</a:rPr>
                  <a:t>VOIP</a:t>
                </a:r>
              </a:p>
            </p:txBody>
          </p:sp>
        </p:grpSp>
        <p:sp>
          <p:nvSpPr>
            <p:cNvPr id="46" name="Rectangle 14"/>
            <p:cNvSpPr>
              <a:spLocks noChangeArrowheads="1"/>
            </p:cNvSpPr>
            <p:nvPr/>
          </p:nvSpPr>
          <p:spPr bwMode="auto">
            <a:xfrm>
              <a:off x="5341037" y="3945315"/>
              <a:ext cx="504825" cy="706948"/>
            </a:xfrm>
            <a:prstGeom prst="rect">
              <a:avLst/>
            </a:prstGeom>
            <a:solidFill>
              <a:srgbClr val="C41230"/>
            </a:solidFill>
            <a:ln w="9525">
              <a:solidFill>
                <a:srgbClr val="353535"/>
              </a:solidFill>
              <a:miter lim="800000"/>
              <a:headEnd/>
              <a:tailEnd/>
            </a:ln>
          </p:spPr>
          <p:txBody>
            <a:bodyPr wrap="none" lIns="91301" tIns="45651" rIns="91301" bIns="45651" anchor="ctr"/>
            <a:lstStyle/>
            <a:p>
              <a:pPr>
                <a:defRPr/>
              </a:pPr>
              <a:endParaRPr lang="sv-SE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 rot="5400000">
              <a:off x="5217530" y="4139645"/>
              <a:ext cx="758197" cy="307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01" tIns="45651" rIns="91301" bIns="45651">
              <a:spAutoFit/>
            </a:bodyPr>
            <a:lstStyle/>
            <a:p>
              <a:pPr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</a:rPr>
                <a:t>Village</a:t>
              </a:r>
              <a:endParaRPr lang="en-US" sz="15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2876804" y="3943460"/>
              <a:ext cx="504825" cy="706948"/>
            </a:xfrm>
            <a:prstGeom prst="rect">
              <a:avLst/>
            </a:prstGeom>
            <a:solidFill>
              <a:srgbClr val="C41230"/>
            </a:solidFill>
            <a:ln w="9525">
              <a:solidFill>
                <a:srgbClr val="353535"/>
              </a:solidFill>
              <a:miter lim="800000"/>
              <a:headEnd/>
              <a:tailEnd/>
            </a:ln>
          </p:spPr>
          <p:txBody>
            <a:bodyPr wrap="none" lIns="91301" tIns="45651" rIns="91301" bIns="45651" anchor="ctr"/>
            <a:lstStyle/>
            <a:p>
              <a:pPr>
                <a:defRPr/>
              </a:pPr>
              <a:endParaRPr lang="sv-SE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 rot="5400000">
              <a:off x="2793107" y="4153187"/>
              <a:ext cx="678559" cy="276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01" tIns="45651" rIns="91301" bIns="45651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latin typeface="Arial" charset="0"/>
                </a:rPr>
                <a:t>Village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1" name="Text Box 5"/>
          <p:cNvSpPr txBox="1">
            <a:spLocks noChangeArrowheads="1"/>
          </p:cNvSpPr>
          <p:nvPr/>
        </p:nvSpPr>
        <p:spPr bwMode="auto">
          <a:xfrm rot="18849852">
            <a:off x="1186193" y="2411632"/>
            <a:ext cx="1998853" cy="37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01" tIns="45651" rIns="91301" bIns="45651">
            <a:spAutoFit/>
          </a:bodyPr>
          <a:lstStyle/>
          <a:p>
            <a:pPr>
              <a:defRPr/>
            </a:pPr>
            <a:r>
              <a:rPr lang="en-US" sz="1800" dirty="0">
                <a:latin typeface="Arial" charset="0"/>
              </a:rPr>
              <a:t>Service providers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34179" y="5545839"/>
            <a:ext cx="596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goal </a:t>
            </a:r>
            <a:r>
              <a:rPr lang="en-US" dirty="0" smtClean="0"/>
              <a:t>is to fully automate all processes and provision</a:t>
            </a:r>
            <a:endParaRPr lang="en-GB" dirty="0"/>
          </a:p>
        </p:txBody>
      </p:sp>
      <p:sp>
        <p:nvSpPr>
          <p:cNvPr id="53" name="Footer Placeholder 5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UKNOF London April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721660"/>
      </p:ext>
    </p:extLst>
  </p:cSld>
  <p:clrMapOvr>
    <a:masterClrMapping/>
  </p:clrMapOvr>
</p:sld>
</file>

<file path=ppt/theme/theme1.xml><?xml version="1.0" encoding="utf-8"?>
<a:theme xmlns:a="http://schemas.openxmlformats.org/drawingml/2006/main" name="Gigaclear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99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08" charset="0"/>
          <a:buNone/>
          <a:tabLst/>
          <a:defRPr kumimoji="0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08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Gigaclear</Template>
  <TotalTime>11243</TotalTime>
  <Words>470</Words>
  <Application>Microsoft Office PowerPoint</Application>
  <PresentationFormat>On-screen Show (4:3)</PresentationFormat>
  <Paragraphs>152</Paragraphs>
  <Slides>15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SimSun</vt:lpstr>
      <vt:lpstr>Arial</vt:lpstr>
      <vt:lpstr>Calibri</vt:lpstr>
      <vt:lpstr>Century Gothic</vt:lpstr>
      <vt:lpstr>Lucida Sans Unicode</vt:lpstr>
      <vt:lpstr>Rockwell</vt:lpstr>
      <vt:lpstr>Rockwell Extra Bold</vt:lpstr>
      <vt:lpstr>Times New Roman</vt:lpstr>
      <vt:lpstr>Gigaclear</vt:lpstr>
      <vt:lpstr>Custom Design</vt:lpstr>
      <vt:lpstr>Ultrafast  broadband</vt:lpstr>
      <vt:lpstr>Who is Gigaclear?</vt:lpstr>
      <vt:lpstr>What does Gigaclear do?</vt:lpstr>
      <vt:lpstr>PowerPoint Presentation</vt:lpstr>
      <vt:lpstr>Design and Build</vt:lpstr>
      <vt:lpstr>Civil works demands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choice of services Gigaclear delivers open broadband access</vt:lpstr>
      <vt:lpstr>Ultrafast Community Broadband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Ultrafast Internet for your community from Gigaclear</dc:title>
  <dc:creator>MH</dc:creator>
  <cp:lastModifiedBy>Matthew Hare</cp:lastModifiedBy>
  <cp:revision>258</cp:revision>
  <cp:lastPrinted>2012-03-19T19:01:13Z</cp:lastPrinted>
  <dcterms:created xsi:type="dcterms:W3CDTF">2011-07-12T11:22:36Z</dcterms:created>
  <dcterms:modified xsi:type="dcterms:W3CDTF">2013-04-09T13:06:39Z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