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63" r:id="rId5"/>
    <p:sldId id="264" r:id="rId6"/>
    <p:sldId id="259" r:id="rId7"/>
    <p:sldId id="260" r:id="rId8"/>
    <p:sldId id="270" r:id="rId9"/>
    <p:sldId id="265" r:id="rId10"/>
    <p:sldId id="266" r:id="rId11"/>
    <p:sldId id="267" r:id="rId12"/>
    <p:sldId id="261" r:id="rId13"/>
    <p:sldId id="268" r:id="rId14"/>
    <p:sldId id="269" r:id="rId15"/>
    <p:sldId id="257"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CF1257-2D73-4EE0-8754-C9975D4D5D49}" type="datetimeFigureOut">
              <a:rPr lang="en-GB" smtClean="0"/>
              <a:t>16/04/2013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297846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CF1257-2D73-4EE0-8754-C9975D4D5D49}" type="datetimeFigureOut">
              <a:rPr lang="en-GB" smtClean="0"/>
              <a:t>16/04/2013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154439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CF1257-2D73-4EE0-8754-C9975D4D5D49}" type="datetimeFigureOut">
              <a:rPr lang="en-GB" smtClean="0"/>
              <a:t>16/04/2013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390281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CF1257-2D73-4EE0-8754-C9975D4D5D49}" type="datetimeFigureOut">
              <a:rPr lang="en-GB" smtClean="0"/>
              <a:t>16/04/2013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32732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F1257-2D73-4EE0-8754-C9975D4D5D49}" type="datetimeFigureOut">
              <a:rPr lang="en-GB" smtClean="0"/>
              <a:t>16/04/2013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426569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CF1257-2D73-4EE0-8754-C9975D4D5D49}" type="datetimeFigureOut">
              <a:rPr lang="en-GB" smtClean="0"/>
              <a:t>16/04/2013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23083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CF1257-2D73-4EE0-8754-C9975D4D5D49}" type="datetimeFigureOut">
              <a:rPr lang="en-GB" smtClean="0"/>
              <a:t>16/04/2013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243138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CF1257-2D73-4EE0-8754-C9975D4D5D49}" type="datetimeFigureOut">
              <a:rPr lang="en-GB" smtClean="0"/>
              <a:t>16/04/2013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215736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F1257-2D73-4EE0-8754-C9975D4D5D49}" type="datetimeFigureOut">
              <a:rPr lang="en-GB" smtClean="0"/>
              <a:t>16/04/2013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147145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F1257-2D73-4EE0-8754-C9975D4D5D49}" type="datetimeFigureOut">
              <a:rPr lang="en-GB" smtClean="0"/>
              <a:t>16/04/2013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187695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F1257-2D73-4EE0-8754-C9975D4D5D49}" type="datetimeFigureOut">
              <a:rPr lang="en-GB" smtClean="0"/>
              <a:t>16/04/2013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89460-688C-418B-B634-5CFD1B53BB7E}" type="slidenum">
              <a:rPr lang="en-GB" smtClean="0"/>
              <a:t>‹#›</a:t>
            </a:fld>
            <a:endParaRPr lang="en-GB"/>
          </a:p>
        </p:txBody>
      </p:sp>
    </p:spTree>
    <p:extLst>
      <p:ext uri="{BB962C8B-B14F-4D97-AF65-F5344CB8AC3E}">
        <p14:creationId xmlns:p14="http://schemas.microsoft.com/office/powerpoint/2010/main" val="293994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F1257-2D73-4EE0-8754-C9975D4D5D49}" type="datetimeFigureOut">
              <a:rPr lang="en-GB" smtClean="0"/>
              <a:t>16/04/2013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89460-688C-418B-B634-5CFD1B53BB7E}" type="slidenum">
              <a:rPr lang="en-GB" smtClean="0"/>
              <a:t>‹#›</a:t>
            </a:fld>
            <a:endParaRPr lang="en-GB"/>
          </a:p>
        </p:txBody>
      </p:sp>
    </p:spTree>
    <p:extLst>
      <p:ext uri="{BB962C8B-B14F-4D97-AF65-F5344CB8AC3E}">
        <p14:creationId xmlns:p14="http://schemas.microsoft.com/office/powerpoint/2010/main" val="783311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UK Internet</a:t>
            </a:r>
            <a:br>
              <a:rPr lang="en-GB" dirty="0" smtClean="0"/>
            </a:br>
            <a:r>
              <a:rPr lang="en-GB" dirty="0" smtClean="0"/>
              <a:t>A Semi Personal History</a:t>
            </a:r>
            <a:endParaRPr lang="en-GB" dirty="0"/>
          </a:p>
        </p:txBody>
      </p:sp>
      <p:sp>
        <p:nvSpPr>
          <p:cNvPr id="3" name="Subtitle 2"/>
          <p:cNvSpPr>
            <a:spLocks noGrp="1"/>
          </p:cNvSpPr>
          <p:nvPr>
            <p:ph type="subTitle" idx="1"/>
          </p:nvPr>
        </p:nvSpPr>
        <p:spPr/>
        <p:txBody>
          <a:bodyPr/>
          <a:lstStyle/>
          <a:p>
            <a:r>
              <a:rPr lang="en-GB" dirty="0" smtClean="0"/>
              <a:t>Mike Kelly</a:t>
            </a:r>
          </a:p>
          <a:p>
            <a:r>
              <a:rPr lang="en-GB" dirty="0" err="1" smtClean="0"/>
              <a:t>DataCentred</a:t>
            </a:r>
            <a:endParaRPr lang="en-GB" dirty="0" smtClean="0"/>
          </a:p>
          <a:p>
            <a:r>
              <a:rPr lang="en-GB" dirty="0" smtClean="0"/>
              <a:t>Mike.Kelly@DataCentred.co.uk</a:t>
            </a:r>
            <a:endParaRPr lang="en-GB" dirty="0"/>
          </a:p>
        </p:txBody>
      </p:sp>
    </p:spTree>
    <p:extLst>
      <p:ext uri="{BB962C8B-B14F-4D97-AF65-F5344CB8AC3E}">
        <p14:creationId xmlns:p14="http://schemas.microsoft.com/office/powerpoint/2010/main" val="997917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a:t>
            </a:r>
            <a:endParaRPr lang="en-GB" dirty="0"/>
          </a:p>
        </p:txBody>
      </p:sp>
      <p:sp>
        <p:nvSpPr>
          <p:cNvPr id="3" name="Content Placeholder 2"/>
          <p:cNvSpPr>
            <a:spLocks noGrp="1"/>
          </p:cNvSpPr>
          <p:nvPr>
            <p:ph idx="1"/>
          </p:nvPr>
        </p:nvSpPr>
        <p:spPr/>
        <p:txBody>
          <a:bodyPr/>
          <a:lstStyle/>
          <a:p>
            <a:r>
              <a:rPr lang="en-GB" dirty="0" smtClean="0"/>
              <a:t>16 sites in 11 countries</a:t>
            </a:r>
          </a:p>
          <a:p>
            <a:r>
              <a:rPr lang="en-GB" dirty="0" smtClean="0"/>
              <a:t>Only there for client service</a:t>
            </a:r>
          </a:p>
          <a:p>
            <a:r>
              <a:rPr lang="en-GB" dirty="0" smtClean="0"/>
              <a:t>Raised over £200 million to build out</a:t>
            </a:r>
          </a:p>
          <a:p>
            <a:pPr lvl="1"/>
            <a:r>
              <a:rPr lang="en-GB" dirty="0" smtClean="0"/>
              <a:t>Largely spent on physical infrastructure</a:t>
            </a:r>
          </a:p>
          <a:p>
            <a:r>
              <a:rPr lang="en-GB" dirty="0" smtClean="0"/>
              <a:t>Floated 2000</a:t>
            </a:r>
          </a:p>
          <a:p>
            <a:r>
              <a:rPr lang="en-GB" dirty="0" smtClean="0"/>
              <a:t>Very decent company established</a:t>
            </a:r>
          </a:p>
          <a:p>
            <a:r>
              <a:rPr lang="en-GB" dirty="0" smtClean="0"/>
              <a:t>Done well, a lot left to do….</a:t>
            </a:r>
          </a:p>
          <a:p>
            <a:endParaRPr lang="en-GB" dirty="0"/>
          </a:p>
        </p:txBody>
      </p:sp>
    </p:spTree>
    <p:extLst>
      <p:ext uri="{BB962C8B-B14F-4D97-AF65-F5344CB8AC3E}">
        <p14:creationId xmlns:p14="http://schemas.microsoft.com/office/powerpoint/2010/main" val="3283642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 Up</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Had </a:t>
            </a:r>
            <a:r>
              <a:rPr lang="en-GB" dirty="0" err="1" smtClean="0"/>
              <a:t>overexpanded</a:t>
            </a:r>
            <a:endParaRPr lang="en-GB" dirty="0" smtClean="0"/>
          </a:p>
          <a:p>
            <a:pPr lvl="1"/>
            <a:r>
              <a:rPr lang="en-GB" dirty="0" smtClean="0"/>
              <a:t>Calculated business risk – first movers did have an advantage, still got it</a:t>
            </a:r>
          </a:p>
          <a:p>
            <a:r>
              <a:rPr lang="en-GB" dirty="0" smtClean="0"/>
              <a:t>UK sites always profitable quickly</a:t>
            </a:r>
          </a:p>
          <a:p>
            <a:r>
              <a:rPr lang="en-GB" dirty="0" smtClean="0"/>
              <a:t>European sites slower</a:t>
            </a:r>
          </a:p>
          <a:p>
            <a:pPr lvl="1"/>
            <a:r>
              <a:rPr lang="en-GB" dirty="0" smtClean="0"/>
              <a:t>Clients’ expansion abandoned </a:t>
            </a:r>
          </a:p>
          <a:p>
            <a:r>
              <a:rPr lang="en-GB" dirty="0" smtClean="0"/>
              <a:t>Needed to retrench to guarantee survival of Company and ensure continuity of client service</a:t>
            </a:r>
          </a:p>
          <a:p>
            <a:r>
              <a:rPr lang="en-GB" dirty="0" smtClean="0"/>
              <a:t>Rescue rights issue</a:t>
            </a:r>
          </a:p>
          <a:p>
            <a:pPr lvl="1"/>
            <a:r>
              <a:rPr lang="en-GB" dirty="0" smtClean="0"/>
              <a:t>Quite painful</a:t>
            </a:r>
          </a:p>
          <a:p>
            <a:pPr lvl="1"/>
            <a:r>
              <a:rPr lang="en-GB" dirty="0" smtClean="0"/>
              <a:t>Very necessary</a:t>
            </a:r>
          </a:p>
          <a:p>
            <a:pPr lvl="1"/>
            <a:r>
              <a:rPr lang="en-GB" dirty="0" smtClean="0"/>
              <a:t>Left at rights issue time, no appetite for sitting on my arse in boardrooms</a:t>
            </a:r>
            <a:endParaRPr lang="en-GB" dirty="0"/>
          </a:p>
        </p:txBody>
      </p:sp>
    </p:spTree>
    <p:extLst>
      <p:ext uri="{BB962C8B-B14F-4D97-AF65-F5344CB8AC3E}">
        <p14:creationId xmlns:p14="http://schemas.microsoft.com/office/powerpoint/2010/main" val="1025245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a:t>
            </a:r>
            <a:r>
              <a:rPr lang="en-GB" dirty="0" err="1" smtClean="0"/>
              <a:t>TeleCity</a:t>
            </a:r>
            <a:r>
              <a:rPr lang="en-GB" dirty="0" smtClean="0"/>
              <a:t> For?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Opportunity to provide service</a:t>
            </a:r>
          </a:p>
          <a:p>
            <a:r>
              <a:rPr lang="en-GB" dirty="0" smtClean="0"/>
              <a:t>Experiment in large scale industrial process applied to computing equipment</a:t>
            </a:r>
          </a:p>
          <a:p>
            <a:pPr lvl="1"/>
            <a:r>
              <a:rPr lang="en-GB" dirty="0" smtClean="0"/>
              <a:t>Experiment is unfinished</a:t>
            </a:r>
          </a:p>
          <a:p>
            <a:pPr lvl="1"/>
            <a:r>
              <a:rPr lang="en-GB" dirty="0" smtClean="0"/>
              <a:t>Proven that it is highly economic to apply industrial process in data centres</a:t>
            </a:r>
          </a:p>
          <a:p>
            <a:pPr lvl="2"/>
            <a:r>
              <a:rPr lang="en-GB" dirty="0" smtClean="0"/>
              <a:t>Plant and staffing economies of scale</a:t>
            </a:r>
          </a:p>
          <a:p>
            <a:pPr lvl="2"/>
            <a:r>
              <a:rPr lang="en-GB" dirty="0" smtClean="0"/>
              <a:t>Purchasing efficiencies for energy</a:t>
            </a:r>
          </a:p>
          <a:p>
            <a:r>
              <a:rPr lang="en-GB" dirty="0" smtClean="0"/>
              <a:t>Enduring benefits of neutral </a:t>
            </a:r>
            <a:r>
              <a:rPr lang="en-GB" dirty="0" err="1" smtClean="0"/>
              <a:t>colo</a:t>
            </a:r>
            <a:r>
              <a:rPr lang="en-GB" dirty="0" smtClean="0"/>
              <a:t> for interchange and exchange</a:t>
            </a:r>
          </a:p>
        </p:txBody>
      </p:sp>
    </p:spTree>
    <p:extLst>
      <p:ext uri="{BB962C8B-B14F-4D97-AF65-F5344CB8AC3E}">
        <p14:creationId xmlns:p14="http://schemas.microsoft.com/office/powerpoint/2010/main" val="406077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did </a:t>
            </a:r>
            <a:r>
              <a:rPr lang="en-GB" dirty="0" err="1" smtClean="0"/>
              <a:t>colo</a:t>
            </a:r>
            <a:r>
              <a:rPr lang="en-GB" dirty="0" smtClean="0"/>
              <a:t> expansion work well?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Strategic partnership between network and Internet operators and </a:t>
            </a:r>
            <a:r>
              <a:rPr lang="en-GB" dirty="0" err="1" smtClean="0"/>
              <a:t>colo</a:t>
            </a:r>
            <a:endParaRPr lang="en-GB" dirty="0" smtClean="0"/>
          </a:p>
          <a:p>
            <a:r>
              <a:rPr lang="en-GB" dirty="0" err="1" smtClean="0"/>
              <a:t>Colo</a:t>
            </a:r>
            <a:r>
              <a:rPr lang="en-GB" dirty="0" smtClean="0"/>
              <a:t> provider is a wholesaler of space</a:t>
            </a:r>
          </a:p>
          <a:p>
            <a:r>
              <a:rPr lang="en-GB" dirty="0" smtClean="0"/>
              <a:t>Networks resell the space in their product</a:t>
            </a:r>
          </a:p>
          <a:p>
            <a:r>
              <a:rPr lang="en-GB" dirty="0" smtClean="0"/>
              <a:t>Parties listening to each other, trying to anticipate requirements</a:t>
            </a:r>
          </a:p>
          <a:p>
            <a:r>
              <a:rPr lang="en-GB" dirty="0" err="1" smtClean="0"/>
              <a:t>Colo</a:t>
            </a:r>
            <a:r>
              <a:rPr lang="en-GB" dirty="0" smtClean="0"/>
              <a:t> provides a neutral space where competitors can coexist and ‘cooperate’</a:t>
            </a:r>
          </a:p>
          <a:p>
            <a:pPr lvl="1"/>
            <a:r>
              <a:rPr lang="en-GB" dirty="0" smtClean="0"/>
              <a:t>Internet doesn’t work without some areas of designed and designated neutrality (</a:t>
            </a:r>
            <a:r>
              <a:rPr lang="en-GB" dirty="0" err="1" smtClean="0"/>
              <a:t>cf</a:t>
            </a:r>
            <a:r>
              <a:rPr lang="en-GB" dirty="0" smtClean="0"/>
              <a:t> IXPs)</a:t>
            </a:r>
          </a:p>
        </p:txBody>
      </p:sp>
    </p:spTree>
    <p:extLst>
      <p:ext uri="{BB962C8B-B14F-4D97-AF65-F5344CB8AC3E}">
        <p14:creationId xmlns:p14="http://schemas.microsoft.com/office/powerpoint/2010/main" val="1888720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Colo</a:t>
            </a:r>
            <a:r>
              <a:rPr lang="en-GB" dirty="0" smtClean="0"/>
              <a:t> Operators Role</a:t>
            </a:r>
            <a:endParaRPr lang="en-GB" dirty="0"/>
          </a:p>
        </p:txBody>
      </p:sp>
      <p:sp>
        <p:nvSpPr>
          <p:cNvPr id="3" name="Content Placeholder 2"/>
          <p:cNvSpPr>
            <a:spLocks noGrp="1"/>
          </p:cNvSpPr>
          <p:nvPr>
            <p:ph idx="1"/>
          </p:nvPr>
        </p:nvSpPr>
        <p:spPr/>
        <p:txBody>
          <a:bodyPr>
            <a:normAutofit fontScale="92500" lnSpcReduction="10000"/>
          </a:bodyPr>
          <a:lstStyle/>
          <a:p>
            <a:r>
              <a:rPr lang="en-GB" dirty="0"/>
              <a:t>Mutually beneficial relationship </a:t>
            </a:r>
            <a:r>
              <a:rPr lang="en-GB" dirty="0" err="1"/>
              <a:t>colo</a:t>
            </a:r>
            <a:r>
              <a:rPr lang="en-GB" dirty="0"/>
              <a:t> operators and network operators</a:t>
            </a:r>
          </a:p>
          <a:p>
            <a:pPr lvl="1"/>
            <a:r>
              <a:rPr lang="en-GB" dirty="0"/>
              <a:t>Need a lot of </a:t>
            </a:r>
            <a:r>
              <a:rPr lang="en-GB" dirty="0" smtClean="0"/>
              <a:t>trust</a:t>
            </a:r>
            <a:endParaRPr lang="en-GB" dirty="0"/>
          </a:p>
          <a:p>
            <a:r>
              <a:rPr lang="en-GB" dirty="0" smtClean="0"/>
              <a:t>Meant to provide what is required, where and when it’s needed, and slightly ahead of need</a:t>
            </a:r>
          </a:p>
          <a:p>
            <a:r>
              <a:rPr lang="en-GB" dirty="0" smtClean="0"/>
              <a:t>Traditional </a:t>
            </a:r>
            <a:r>
              <a:rPr lang="en-GB" dirty="0" err="1" smtClean="0"/>
              <a:t>colo</a:t>
            </a:r>
            <a:endParaRPr lang="en-GB" dirty="0" smtClean="0"/>
          </a:p>
          <a:p>
            <a:pPr lvl="1"/>
            <a:r>
              <a:rPr lang="en-GB" dirty="0" smtClean="0"/>
              <a:t> space</a:t>
            </a:r>
          </a:p>
          <a:p>
            <a:pPr lvl="1"/>
            <a:r>
              <a:rPr lang="en-GB" dirty="0" smtClean="0"/>
              <a:t>power </a:t>
            </a:r>
          </a:p>
          <a:p>
            <a:pPr lvl="1"/>
            <a:r>
              <a:rPr lang="en-GB" dirty="0" smtClean="0"/>
              <a:t>cooling </a:t>
            </a:r>
          </a:p>
          <a:p>
            <a:pPr lvl="1"/>
            <a:r>
              <a:rPr lang="en-GB" dirty="0" smtClean="0"/>
              <a:t>managed and unfettered interconnects</a:t>
            </a:r>
          </a:p>
        </p:txBody>
      </p:sp>
    </p:spTree>
    <p:extLst>
      <p:ext uri="{BB962C8B-B14F-4D97-AF65-F5344CB8AC3E}">
        <p14:creationId xmlns:p14="http://schemas.microsoft.com/office/powerpoint/2010/main" val="335660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a:t>
            </a:r>
            <a:r>
              <a:rPr lang="en-GB" dirty="0" err="1" smtClean="0"/>
              <a:t>Colo</a:t>
            </a:r>
            <a:endParaRPr lang="en-GB" dirty="0"/>
          </a:p>
        </p:txBody>
      </p:sp>
      <p:sp>
        <p:nvSpPr>
          <p:cNvPr id="3" name="Content Placeholder 2"/>
          <p:cNvSpPr>
            <a:spLocks noGrp="1"/>
          </p:cNvSpPr>
          <p:nvPr>
            <p:ph idx="1"/>
          </p:nvPr>
        </p:nvSpPr>
        <p:spPr/>
        <p:txBody>
          <a:bodyPr>
            <a:normAutofit fontScale="92500"/>
          </a:bodyPr>
          <a:lstStyle/>
          <a:p>
            <a:r>
              <a:rPr lang="en-GB" dirty="0"/>
              <a:t>Anticipate new needs</a:t>
            </a:r>
          </a:p>
          <a:p>
            <a:r>
              <a:rPr lang="en-GB" dirty="0" smtClean="0"/>
              <a:t>What else can usefully be an wholesaling option</a:t>
            </a:r>
          </a:p>
          <a:p>
            <a:pPr lvl="1"/>
            <a:r>
              <a:rPr lang="en-GB" dirty="0" smtClean="0"/>
              <a:t>Any kind of shared system</a:t>
            </a:r>
          </a:p>
          <a:p>
            <a:pPr lvl="1"/>
            <a:r>
              <a:rPr lang="en-GB" dirty="0" smtClean="0"/>
              <a:t>Very large, tiered storage</a:t>
            </a:r>
          </a:p>
          <a:p>
            <a:pPr lvl="1"/>
            <a:r>
              <a:rPr lang="en-GB" dirty="0" smtClean="0"/>
              <a:t>Unlimited processors</a:t>
            </a:r>
          </a:p>
          <a:p>
            <a:pPr lvl="1"/>
            <a:r>
              <a:rPr lang="en-GB" dirty="0" smtClean="0"/>
              <a:t>Any thing complicated and rare, HW or SW</a:t>
            </a:r>
          </a:p>
          <a:p>
            <a:pPr lvl="1"/>
            <a:r>
              <a:rPr lang="en-GB" dirty="0" smtClean="0"/>
              <a:t>Billing</a:t>
            </a:r>
          </a:p>
          <a:p>
            <a:pPr lvl="1"/>
            <a:r>
              <a:rPr lang="en-GB" dirty="0" smtClean="0"/>
              <a:t>Anything with economies of scale or scope</a:t>
            </a:r>
            <a:endParaRPr lang="en-GB" dirty="0"/>
          </a:p>
          <a:p>
            <a:r>
              <a:rPr lang="en-GB" dirty="0" smtClean="0"/>
              <a:t>Whatever the client needs</a:t>
            </a:r>
            <a:endParaRPr lang="en-GB" dirty="0"/>
          </a:p>
          <a:p>
            <a:endParaRPr lang="en-GB" dirty="0"/>
          </a:p>
        </p:txBody>
      </p:sp>
    </p:spTree>
    <p:extLst>
      <p:ext uri="{BB962C8B-B14F-4D97-AF65-F5344CB8AC3E}">
        <p14:creationId xmlns:p14="http://schemas.microsoft.com/office/powerpoint/2010/main" val="3972610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a:t>
            </a:r>
            <a:endParaRPr lang="en-GB" dirty="0"/>
          </a:p>
        </p:txBody>
      </p:sp>
      <p:sp>
        <p:nvSpPr>
          <p:cNvPr id="3" name="Content Placeholder 2"/>
          <p:cNvSpPr>
            <a:spLocks noGrp="1"/>
          </p:cNvSpPr>
          <p:nvPr>
            <p:ph idx="1"/>
          </p:nvPr>
        </p:nvSpPr>
        <p:spPr/>
        <p:txBody>
          <a:bodyPr/>
          <a:lstStyle/>
          <a:p>
            <a:r>
              <a:rPr lang="en-GB" dirty="0" smtClean="0"/>
              <a:t>Glad to be back</a:t>
            </a:r>
          </a:p>
          <a:p>
            <a:r>
              <a:rPr lang="en-GB" dirty="0" smtClean="0"/>
              <a:t>Keen to provide service</a:t>
            </a:r>
          </a:p>
          <a:p>
            <a:r>
              <a:rPr lang="en-GB" dirty="0" smtClean="0"/>
              <a:t>Want to find out what future </a:t>
            </a:r>
            <a:r>
              <a:rPr lang="en-GB" dirty="0" err="1" smtClean="0"/>
              <a:t>colo</a:t>
            </a:r>
            <a:r>
              <a:rPr lang="en-GB" dirty="0" smtClean="0"/>
              <a:t> looks like</a:t>
            </a:r>
          </a:p>
          <a:p>
            <a:r>
              <a:rPr lang="en-GB" dirty="0" smtClean="0"/>
              <a:t>Only one way to find out</a:t>
            </a:r>
          </a:p>
          <a:p>
            <a:r>
              <a:rPr lang="en-GB" dirty="0" smtClean="0"/>
              <a:t>Got to build it</a:t>
            </a:r>
          </a:p>
          <a:p>
            <a:r>
              <a:rPr lang="en-GB" dirty="0" smtClean="0"/>
              <a:t>With some help and wise advice we might succeed</a:t>
            </a:r>
            <a:endParaRPr lang="en-GB" dirty="0"/>
          </a:p>
        </p:txBody>
      </p:sp>
    </p:spTree>
    <p:extLst>
      <p:ext uri="{BB962C8B-B14F-4D97-AF65-F5344CB8AC3E}">
        <p14:creationId xmlns:p14="http://schemas.microsoft.com/office/powerpoint/2010/main" val="25509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10000"/>
          </a:bodyPr>
          <a:lstStyle/>
          <a:p>
            <a:pPr marL="0" indent="0" fontAlgn="auto">
              <a:spcAft>
                <a:spcPts val="0"/>
              </a:spcAft>
              <a:buFont typeface="Arial" pitchFamily="34" charset="0"/>
              <a:buNone/>
              <a:defRPr/>
            </a:pPr>
            <a:r>
              <a:rPr lang="en-GB" dirty="0" smtClean="0"/>
              <a:t>“It is well known that ninety-nine </a:t>
            </a:r>
            <a:r>
              <a:rPr lang="en-GB" dirty="0" err="1" smtClean="0"/>
              <a:t>percent</a:t>
            </a:r>
            <a:r>
              <a:rPr lang="en-GB" dirty="0" smtClean="0"/>
              <a:t> of the world’s problems are not susceptible to solution by scientific research. It is widely believed that ninety-nine </a:t>
            </a:r>
            <a:r>
              <a:rPr lang="en-GB" dirty="0" err="1" smtClean="0"/>
              <a:t>percent</a:t>
            </a:r>
            <a:r>
              <a:rPr lang="en-GB" dirty="0" smtClean="0"/>
              <a:t> of scientific research is not relevant to the problems of the real world. Yet the whole achievement and promise of modern technological society rests on the minute fraction of those scientific discoveries which are both useful and true.” </a:t>
            </a:r>
          </a:p>
          <a:p>
            <a:pPr marL="0" indent="0" fontAlgn="auto">
              <a:spcAft>
                <a:spcPts val="0"/>
              </a:spcAft>
              <a:buFont typeface="Arial" pitchFamily="34" charset="0"/>
              <a:buNone/>
              <a:defRPr/>
            </a:pPr>
            <a:endParaRPr lang="en-GB" dirty="0"/>
          </a:p>
          <a:p>
            <a:pPr marL="0" indent="0" fontAlgn="auto">
              <a:spcAft>
                <a:spcPts val="0"/>
              </a:spcAft>
              <a:buFont typeface="Arial" pitchFamily="34" charset="0"/>
              <a:buNone/>
              <a:defRPr/>
            </a:pPr>
            <a:r>
              <a:rPr lang="en-GB" dirty="0" err="1" smtClean="0"/>
              <a:t>C.A.R.Hoare</a:t>
            </a:r>
            <a:r>
              <a:rPr lang="en-GB" dirty="0" smtClean="0"/>
              <a:t> in </a:t>
            </a:r>
            <a:r>
              <a:rPr lang="en-GB" dirty="0" err="1" smtClean="0"/>
              <a:t>Foreward</a:t>
            </a:r>
            <a:r>
              <a:rPr lang="en-GB" dirty="0" smtClean="0"/>
              <a:t> to Systematic Software Development Using VDM, Cliff </a:t>
            </a:r>
            <a:r>
              <a:rPr lang="en-GB" dirty="0" err="1" smtClean="0"/>
              <a:t>B.Jones</a:t>
            </a:r>
            <a:endParaRPr lang="en-GB" dirty="0" smtClean="0"/>
          </a:p>
          <a:p>
            <a:pPr marL="0" indent="0" fontAlgn="auto">
              <a:spcAft>
                <a:spcPts val="0"/>
              </a:spcAft>
              <a:buFont typeface="Arial" pitchFamily="34" charset="0"/>
              <a:buNone/>
              <a:defRPr/>
            </a:pPr>
            <a:endParaRPr lang="en-GB" dirty="0"/>
          </a:p>
        </p:txBody>
      </p:sp>
      <p:sp>
        <p:nvSpPr>
          <p:cNvPr id="2" name="TextBox 1"/>
          <p:cNvSpPr txBox="1"/>
          <p:nvPr/>
        </p:nvSpPr>
        <p:spPr>
          <a:xfrm>
            <a:off x="2196122" y="692696"/>
            <a:ext cx="4248086" cy="584775"/>
          </a:xfrm>
          <a:prstGeom prst="rect">
            <a:avLst/>
          </a:prstGeom>
          <a:noFill/>
        </p:spPr>
        <p:txBody>
          <a:bodyPr wrap="none" rtlCol="0">
            <a:spAutoFit/>
          </a:bodyPr>
          <a:lstStyle/>
          <a:p>
            <a:r>
              <a:rPr lang="en-GB" sz="3200" dirty="0" smtClean="0"/>
              <a:t>Current Favourite Motto</a:t>
            </a:r>
            <a:endParaRPr lang="en-GB" sz="3200" dirty="0"/>
          </a:p>
        </p:txBody>
      </p:sp>
    </p:spTree>
    <p:extLst>
      <p:ext uri="{BB962C8B-B14F-4D97-AF65-F5344CB8AC3E}">
        <p14:creationId xmlns:p14="http://schemas.microsoft.com/office/powerpoint/2010/main" val="286311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Semi-personal</a:t>
            </a:r>
          </a:p>
          <a:p>
            <a:r>
              <a:rPr lang="en-GB" dirty="0" smtClean="0"/>
              <a:t>Semi-reliable</a:t>
            </a:r>
          </a:p>
          <a:p>
            <a:r>
              <a:rPr lang="en-GB" dirty="0" smtClean="0"/>
              <a:t>My own, all too fallible memory</a:t>
            </a:r>
          </a:p>
          <a:p>
            <a:r>
              <a:rPr lang="en-GB" dirty="0" smtClean="0"/>
              <a:t>Happy to be corrected (as we go along)</a:t>
            </a:r>
            <a:endParaRPr lang="en-GB" dirty="0"/>
          </a:p>
        </p:txBody>
      </p:sp>
    </p:spTree>
    <p:extLst>
      <p:ext uri="{BB962C8B-B14F-4D97-AF65-F5344CB8AC3E}">
        <p14:creationId xmlns:p14="http://schemas.microsoft.com/office/powerpoint/2010/main" val="2479930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the Beginning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Winter of discontent</a:t>
            </a:r>
          </a:p>
          <a:p>
            <a:r>
              <a:rPr lang="en-GB" dirty="0" smtClean="0"/>
              <a:t>GPO</a:t>
            </a:r>
          </a:p>
          <a:p>
            <a:r>
              <a:rPr lang="en-GB" dirty="0" smtClean="0"/>
              <a:t>Flowers report: ULCC/UMRCC</a:t>
            </a:r>
          </a:p>
          <a:p>
            <a:r>
              <a:rPr lang="en-GB" dirty="0"/>
              <a:t>RJE/NJE network </a:t>
            </a:r>
            <a:r>
              <a:rPr lang="en-GB" dirty="0" smtClean="0"/>
              <a:t>stars</a:t>
            </a:r>
          </a:p>
          <a:p>
            <a:r>
              <a:rPr lang="en-GB" dirty="0" smtClean="0"/>
              <a:t>JANET</a:t>
            </a:r>
          </a:p>
          <a:p>
            <a:r>
              <a:rPr lang="en-GB" dirty="0" smtClean="0"/>
              <a:t>X25</a:t>
            </a:r>
          </a:p>
          <a:p>
            <a:r>
              <a:rPr lang="en-GB" dirty="0" smtClean="0"/>
              <a:t>Coloured Books</a:t>
            </a:r>
          </a:p>
          <a:p>
            <a:r>
              <a:rPr lang="en-GB" dirty="0" smtClean="0"/>
              <a:t>TCP/IP (What for?), JIPS</a:t>
            </a:r>
          </a:p>
          <a:p>
            <a:r>
              <a:rPr lang="en-GB" dirty="0" smtClean="0"/>
              <a:t>(some) ISPs as almost resellers of JANET</a:t>
            </a:r>
          </a:p>
          <a:p>
            <a:r>
              <a:rPr lang="en-GB" dirty="0" smtClean="0"/>
              <a:t>Cliff Stanford – John Heaton</a:t>
            </a:r>
          </a:p>
        </p:txBody>
      </p:sp>
    </p:spTree>
    <p:extLst>
      <p:ext uri="{BB962C8B-B14F-4D97-AF65-F5344CB8AC3E}">
        <p14:creationId xmlns:p14="http://schemas.microsoft.com/office/powerpoint/2010/main" val="1779472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Slightly After The Beginning</a:t>
            </a:r>
            <a:endParaRPr lang="en-GB" dirty="0"/>
          </a:p>
        </p:txBody>
      </p:sp>
      <p:sp>
        <p:nvSpPr>
          <p:cNvPr id="3" name="Content Placeholder 2"/>
          <p:cNvSpPr>
            <a:spLocks noGrp="1"/>
          </p:cNvSpPr>
          <p:nvPr>
            <p:ph idx="1"/>
          </p:nvPr>
        </p:nvSpPr>
        <p:spPr/>
        <p:txBody>
          <a:bodyPr/>
          <a:lstStyle/>
          <a:p>
            <a:r>
              <a:rPr lang="en-GB" dirty="0" err="1" smtClean="0"/>
              <a:t>Telehouse</a:t>
            </a:r>
            <a:r>
              <a:rPr lang="en-GB" dirty="0" smtClean="0"/>
              <a:t> and Thatcher</a:t>
            </a:r>
          </a:p>
          <a:p>
            <a:pPr lvl="1"/>
            <a:r>
              <a:rPr lang="en-GB" dirty="0" smtClean="0"/>
              <a:t>Big bang ripples</a:t>
            </a:r>
          </a:p>
          <a:p>
            <a:r>
              <a:rPr lang="en-GB" dirty="0" smtClean="0"/>
              <a:t>Nomura and Mitsubishi banks</a:t>
            </a:r>
          </a:p>
          <a:p>
            <a:pPr lvl="1"/>
            <a:r>
              <a:rPr lang="en-GB" dirty="0" smtClean="0"/>
              <a:t>Can’t trust the British with telecoms</a:t>
            </a:r>
          </a:p>
          <a:p>
            <a:r>
              <a:rPr lang="en-GB" dirty="0" smtClean="0"/>
              <a:t>‘Please can we have some space, Mister?’</a:t>
            </a:r>
          </a:p>
          <a:p>
            <a:r>
              <a:rPr lang="en-GB" dirty="0" smtClean="0"/>
              <a:t>LINX, bandwidth qualification, but peering in UK not NY</a:t>
            </a:r>
            <a:endParaRPr lang="en-GB" dirty="0"/>
          </a:p>
        </p:txBody>
      </p:sp>
    </p:spTree>
    <p:extLst>
      <p:ext uri="{BB962C8B-B14F-4D97-AF65-F5344CB8AC3E}">
        <p14:creationId xmlns:p14="http://schemas.microsoft.com/office/powerpoint/2010/main" val="3656027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MaNAP</a:t>
            </a:r>
            <a:r>
              <a:rPr lang="en-GB" dirty="0" smtClean="0"/>
              <a:t> and </a:t>
            </a:r>
            <a:r>
              <a:rPr lang="en-GB" dirty="0" err="1" smtClean="0"/>
              <a:t>TeleCity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Summer 1996, fallen out with everyone in computing services</a:t>
            </a:r>
          </a:p>
          <a:p>
            <a:pPr lvl="1"/>
            <a:r>
              <a:rPr lang="en-GB" dirty="0" smtClean="0"/>
              <a:t>No one would work with me</a:t>
            </a:r>
          </a:p>
          <a:p>
            <a:pPr lvl="1"/>
            <a:r>
              <a:rPr lang="en-GB" dirty="0" smtClean="0"/>
              <a:t>Freelancing in the department</a:t>
            </a:r>
          </a:p>
          <a:p>
            <a:pPr lvl="1"/>
            <a:r>
              <a:rPr lang="en-GB" dirty="0" smtClean="0"/>
              <a:t>Selected projects</a:t>
            </a:r>
          </a:p>
          <a:p>
            <a:pPr lvl="2"/>
            <a:r>
              <a:rPr lang="en-GB" dirty="0" smtClean="0"/>
              <a:t>Impossible</a:t>
            </a:r>
          </a:p>
          <a:p>
            <a:pPr lvl="2"/>
            <a:r>
              <a:rPr lang="en-GB" dirty="0" smtClean="0"/>
              <a:t>Useless</a:t>
            </a:r>
          </a:p>
          <a:p>
            <a:pPr lvl="2"/>
            <a:r>
              <a:rPr lang="en-GB" dirty="0" smtClean="0"/>
              <a:t>Harmless</a:t>
            </a:r>
          </a:p>
          <a:p>
            <a:r>
              <a:rPr lang="en-GB" dirty="0" smtClean="0"/>
              <a:t>Minx</a:t>
            </a:r>
          </a:p>
          <a:p>
            <a:pPr lvl="1"/>
            <a:r>
              <a:rPr lang="en-GB" dirty="0" smtClean="0"/>
              <a:t>All 3</a:t>
            </a:r>
          </a:p>
          <a:p>
            <a:pPr lvl="1"/>
            <a:r>
              <a:rPr lang="en-GB" dirty="0" err="1" smtClean="0"/>
              <a:t>Cf</a:t>
            </a:r>
            <a:r>
              <a:rPr lang="en-GB" dirty="0" smtClean="0"/>
              <a:t> LINX</a:t>
            </a:r>
          </a:p>
          <a:p>
            <a:pPr lvl="1"/>
            <a:r>
              <a:rPr lang="en-GB" dirty="0" smtClean="0"/>
              <a:t>Had been tried and failed by City Council, University, private sector</a:t>
            </a:r>
            <a:endParaRPr lang="en-GB" dirty="0"/>
          </a:p>
        </p:txBody>
      </p:sp>
    </p:spTree>
    <p:extLst>
      <p:ext uri="{BB962C8B-B14F-4D97-AF65-F5344CB8AC3E}">
        <p14:creationId xmlns:p14="http://schemas.microsoft.com/office/powerpoint/2010/main" val="3285350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MaNAP</a:t>
            </a:r>
            <a:r>
              <a:rPr lang="en-GB" dirty="0" smtClean="0"/>
              <a:t> and </a:t>
            </a:r>
            <a:r>
              <a:rPr lang="en-GB" dirty="0" err="1" smtClean="0"/>
              <a:t>TeleCity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How do you start?</a:t>
            </a:r>
          </a:p>
          <a:p>
            <a:r>
              <a:rPr lang="en-GB" dirty="0" smtClean="0"/>
              <a:t>Got on the phone (to Keith first)</a:t>
            </a:r>
          </a:p>
          <a:p>
            <a:pPr lvl="1"/>
            <a:r>
              <a:rPr lang="en-GB" dirty="0" smtClean="0"/>
              <a:t>ISPs wanted second peering point</a:t>
            </a:r>
          </a:p>
          <a:p>
            <a:pPr lvl="2"/>
            <a:r>
              <a:rPr lang="en-GB" dirty="0" smtClean="0"/>
              <a:t>LINX required transatlantic bandwidth</a:t>
            </a:r>
          </a:p>
          <a:p>
            <a:pPr lvl="2"/>
            <a:r>
              <a:rPr lang="en-GB" dirty="0" smtClean="0"/>
              <a:t>LINX partly wanted a nursery</a:t>
            </a:r>
          </a:p>
          <a:p>
            <a:pPr lvl="1"/>
            <a:r>
              <a:rPr lang="en-GB" dirty="0" smtClean="0"/>
              <a:t>Spoke to about 50 ISPs in two or three weeks</a:t>
            </a:r>
          </a:p>
          <a:p>
            <a:pPr lvl="1"/>
            <a:r>
              <a:rPr lang="en-GB" dirty="0" smtClean="0"/>
              <a:t>Got on the road</a:t>
            </a:r>
          </a:p>
          <a:p>
            <a:pPr lvl="2"/>
            <a:r>
              <a:rPr lang="en-GB" dirty="0" smtClean="0"/>
              <a:t>St </a:t>
            </a:r>
            <a:r>
              <a:rPr lang="en-GB" dirty="0" err="1" smtClean="0"/>
              <a:t>Margarets</a:t>
            </a:r>
            <a:r>
              <a:rPr lang="en-GB" dirty="0" smtClean="0"/>
              <a:t> Church Hall</a:t>
            </a:r>
          </a:p>
          <a:p>
            <a:pPr lvl="2"/>
            <a:r>
              <a:rPr lang="en-GB" dirty="0" smtClean="0"/>
              <a:t>Not the worst</a:t>
            </a:r>
          </a:p>
          <a:p>
            <a:pPr lvl="1"/>
            <a:r>
              <a:rPr lang="en-GB" dirty="0" smtClean="0"/>
              <a:t>LINX19(?) in Hendon</a:t>
            </a:r>
          </a:p>
          <a:p>
            <a:pPr lvl="1"/>
            <a:r>
              <a:rPr lang="en-GB" dirty="0" smtClean="0"/>
              <a:t>Great reception</a:t>
            </a:r>
          </a:p>
          <a:p>
            <a:r>
              <a:rPr lang="en-GB" dirty="0" err="1" smtClean="0"/>
              <a:t>MaNAP</a:t>
            </a:r>
            <a:r>
              <a:rPr lang="en-GB" dirty="0" smtClean="0"/>
              <a:t> set up in about six months Easter-September</a:t>
            </a:r>
          </a:p>
          <a:p>
            <a:pPr lvl="1"/>
            <a:r>
              <a:rPr lang="en-GB" dirty="0" smtClean="0"/>
              <a:t>Nigel at </a:t>
            </a:r>
            <a:r>
              <a:rPr lang="en-GB" dirty="0" err="1" smtClean="0"/>
              <a:t>BtInternet</a:t>
            </a:r>
            <a:r>
              <a:rPr lang="en-GB" dirty="0" smtClean="0"/>
              <a:t>, instrumental</a:t>
            </a:r>
          </a:p>
        </p:txBody>
      </p:sp>
    </p:spTree>
    <p:extLst>
      <p:ext uri="{BB962C8B-B14F-4D97-AF65-F5344CB8AC3E}">
        <p14:creationId xmlns:p14="http://schemas.microsoft.com/office/powerpoint/2010/main" val="1647164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MaNAP</a:t>
            </a:r>
            <a:r>
              <a:rPr lang="en-GB" dirty="0"/>
              <a:t> and </a:t>
            </a:r>
            <a:r>
              <a:rPr lang="en-GB" dirty="0" err="1"/>
              <a:t>TeleCity</a:t>
            </a:r>
            <a:endParaRPr lang="en-GB" dirty="0"/>
          </a:p>
        </p:txBody>
      </p:sp>
      <p:sp>
        <p:nvSpPr>
          <p:cNvPr id="3" name="Content Placeholder 2"/>
          <p:cNvSpPr>
            <a:spLocks noGrp="1"/>
          </p:cNvSpPr>
          <p:nvPr>
            <p:ph idx="1"/>
          </p:nvPr>
        </p:nvSpPr>
        <p:spPr/>
        <p:txBody>
          <a:bodyPr>
            <a:normAutofit fontScale="92500" lnSpcReduction="10000"/>
          </a:bodyPr>
          <a:lstStyle/>
          <a:p>
            <a:r>
              <a:rPr lang="en-GB" dirty="0"/>
              <a:t>Had become obvious that ISPs didn’t just want a peering point</a:t>
            </a:r>
          </a:p>
          <a:p>
            <a:pPr lvl="1"/>
            <a:r>
              <a:rPr lang="en-GB" dirty="0"/>
              <a:t>Bandwidth pricing distance </a:t>
            </a:r>
            <a:r>
              <a:rPr lang="en-GB" dirty="0" smtClean="0"/>
              <a:t>dependent (imagine that)</a:t>
            </a:r>
            <a:endParaRPr lang="en-GB" dirty="0"/>
          </a:p>
          <a:p>
            <a:pPr lvl="1"/>
            <a:r>
              <a:rPr lang="en-GB" dirty="0"/>
              <a:t>Couldn’t economically serve northern customers from South-East (</a:t>
            </a:r>
            <a:r>
              <a:rPr lang="en-GB" dirty="0" smtClean="0"/>
              <a:t>Cliff, </a:t>
            </a:r>
            <a:r>
              <a:rPr lang="en-GB" dirty="0"/>
              <a:t>£9.99 a month dial up)</a:t>
            </a:r>
          </a:p>
          <a:p>
            <a:pPr lvl="1"/>
            <a:r>
              <a:rPr lang="en-GB" dirty="0"/>
              <a:t>Needed a colocation </a:t>
            </a:r>
            <a:r>
              <a:rPr lang="en-GB" dirty="0" smtClean="0"/>
              <a:t>facility </a:t>
            </a:r>
            <a:r>
              <a:rPr lang="en-GB" dirty="0"/>
              <a:t>‘up North</a:t>
            </a:r>
            <a:r>
              <a:rPr lang="en-GB" dirty="0" smtClean="0"/>
              <a:t>’, as </a:t>
            </a:r>
            <a:r>
              <a:rPr lang="en-GB" dirty="0"/>
              <a:t>well</a:t>
            </a:r>
          </a:p>
          <a:p>
            <a:r>
              <a:rPr lang="en-GB" dirty="0"/>
              <a:t>Left University 1998 and started </a:t>
            </a:r>
            <a:r>
              <a:rPr lang="en-GB" dirty="0" err="1" smtClean="0"/>
              <a:t>TeleCity</a:t>
            </a:r>
            <a:r>
              <a:rPr lang="en-GB" dirty="0" smtClean="0"/>
              <a:t> </a:t>
            </a:r>
          </a:p>
          <a:p>
            <a:pPr lvl="1"/>
            <a:r>
              <a:rPr lang="en-GB" dirty="0" smtClean="0"/>
              <a:t>£</a:t>
            </a:r>
            <a:r>
              <a:rPr lang="en-GB" dirty="0"/>
              <a:t>1.25m equity investment from </a:t>
            </a:r>
            <a:r>
              <a:rPr lang="en-GB" dirty="0" smtClean="0"/>
              <a:t>3i</a:t>
            </a:r>
          </a:p>
          <a:p>
            <a:r>
              <a:rPr lang="en-GB" dirty="0" smtClean="0"/>
              <a:t>Williams House, MSP (for the great Fred Williams)</a:t>
            </a:r>
            <a:endParaRPr lang="en-GB" dirty="0"/>
          </a:p>
          <a:p>
            <a:endParaRPr lang="en-GB" dirty="0"/>
          </a:p>
        </p:txBody>
      </p:sp>
    </p:spTree>
    <p:extLst>
      <p:ext uri="{BB962C8B-B14F-4D97-AF65-F5344CB8AC3E}">
        <p14:creationId xmlns:p14="http://schemas.microsoft.com/office/powerpoint/2010/main" val="156678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TeleCity</a:t>
            </a:r>
            <a:r>
              <a:rPr lang="en-GB" dirty="0" smtClean="0"/>
              <a:t> Alone</a:t>
            </a:r>
            <a:endParaRPr lang="en-GB" dirty="0"/>
          </a:p>
        </p:txBody>
      </p:sp>
      <p:sp>
        <p:nvSpPr>
          <p:cNvPr id="3" name="Content Placeholder 2"/>
          <p:cNvSpPr>
            <a:spLocks noGrp="1"/>
          </p:cNvSpPr>
          <p:nvPr>
            <p:ph idx="1"/>
          </p:nvPr>
        </p:nvSpPr>
        <p:spPr/>
        <p:txBody>
          <a:bodyPr>
            <a:normAutofit fontScale="85000" lnSpcReduction="20000"/>
          </a:bodyPr>
          <a:lstStyle/>
          <a:p>
            <a:r>
              <a:rPr lang="en-GB" dirty="0" err="1" smtClean="0"/>
              <a:t>Bonnington</a:t>
            </a:r>
            <a:r>
              <a:rPr lang="en-GB" dirty="0" smtClean="0"/>
              <a:t> House, </a:t>
            </a:r>
            <a:r>
              <a:rPr lang="en-GB" dirty="0" err="1" smtClean="0"/>
              <a:t>Equant</a:t>
            </a:r>
            <a:r>
              <a:rPr lang="en-GB" dirty="0" smtClean="0"/>
              <a:t>, us</a:t>
            </a:r>
          </a:p>
          <a:p>
            <a:r>
              <a:rPr lang="en-GB" dirty="0" smtClean="0"/>
              <a:t>Manchester filling, </a:t>
            </a:r>
            <a:r>
              <a:rPr lang="en-GB" dirty="0" err="1" smtClean="0"/>
              <a:t>Bonnington</a:t>
            </a:r>
            <a:r>
              <a:rPr lang="en-GB" dirty="0" smtClean="0"/>
              <a:t> filling</a:t>
            </a:r>
          </a:p>
          <a:p>
            <a:r>
              <a:rPr lang="en-GB" dirty="0" smtClean="0"/>
              <a:t>Good synergy, close strategic relationships </a:t>
            </a:r>
            <a:r>
              <a:rPr lang="en-GB" dirty="0" err="1" smtClean="0"/>
              <a:t>colo</a:t>
            </a:r>
            <a:r>
              <a:rPr lang="en-GB" dirty="0" smtClean="0"/>
              <a:t> and network clients</a:t>
            </a:r>
          </a:p>
          <a:p>
            <a:r>
              <a:rPr lang="en-GB" dirty="0" smtClean="0"/>
              <a:t>Harbour Exchange, Kilburn House</a:t>
            </a:r>
          </a:p>
          <a:p>
            <a:r>
              <a:rPr lang="en-GB" dirty="0" smtClean="0"/>
              <a:t>Obviously Northern presence initially, then London, Amsterdam, Paris, Frankfurt, Stockholm, Dublin, Edinburgh…</a:t>
            </a:r>
          </a:p>
          <a:p>
            <a:r>
              <a:rPr lang="en-GB" dirty="0" smtClean="0"/>
              <a:t>Went where clients wanted us to be</a:t>
            </a:r>
          </a:p>
          <a:p>
            <a:pPr lvl="1"/>
            <a:r>
              <a:rPr lang="en-GB" dirty="0" smtClean="0"/>
              <a:t>Built, along with network operators, the European Internet core</a:t>
            </a:r>
          </a:p>
          <a:p>
            <a:pPr lvl="1"/>
            <a:r>
              <a:rPr lang="en-GB" dirty="0" smtClean="0"/>
              <a:t>1998-2001</a:t>
            </a:r>
          </a:p>
        </p:txBody>
      </p:sp>
    </p:spTree>
    <p:extLst>
      <p:ext uri="{BB962C8B-B14F-4D97-AF65-F5344CB8AC3E}">
        <p14:creationId xmlns:p14="http://schemas.microsoft.com/office/powerpoint/2010/main" val="2514887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797</Words>
  <Application>Microsoft Office PowerPoint</Application>
  <PresentationFormat>On-screen Show (4:3)</PresentationFormat>
  <Paragraphs>133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UK Internet A Semi Personal History</vt:lpstr>
      <vt:lpstr>PowerPoint Presentation</vt:lpstr>
      <vt:lpstr>PowerPoint Presentation</vt:lpstr>
      <vt:lpstr>In the Beginning</vt:lpstr>
      <vt:lpstr>Slightly After The Beginning</vt:lpstr>
      <vt:lpstr>MaNAP and TeleCity</vt:lpstr>
      <vt:lpstr>MaNAP and TeleCity</vt:lpstr>
      <vt:lpstr>MaNAP and TeleCity</vt:lpstr>
      <vt:lpstr>TeleCity Alone</vt:lpstr>
      <vt:lpstr>Up</vt:lpstr>
      <vt:lpstr>Less Up</vt:lpstr>
      <vt:lpstr>What was TeleCity For?</vt:lpstr>
      <vt:lpstr>Why did colo expansion work well?</vt:lpstr>
      <vt:lpstr>Colo Operators Role</vt:lpstr>
      <vt:lpstr>Future Colo</vt:lpstr>
      <vt:lpstr>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mike</cp:lastModifiedBy>
  <cp:revision>15</cp:revision>
  <dcterms:created xsi:type="dcterms:W3CDTF">2013-04-13T17:03:23Z</dcterms:created>
  <dcterms:modified xsi:type="dcterms:W3CDTF">2013-04-16T10:21:04Z</dcterms:modified>
</cp:coreProperties>
</file>