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8" r:id="rId3"/>
    <p:sldId id="290" r:id="rId4"/>
    <p:sldId id="299" r:id="rId5"/>
    <p:sldId id="300" r:id="rId6"/>
    <p:sldId id="281" r:id="rId7"/>
    <p:sldId id="283" r:id="rId8"/>
    <p:sldId id="291" r:id="rId9"/>
    <p:sldId id="289" r:id="rId10"/>
    <p:sldId id="297" r:id="rId11"/>
    <p:sldId id="275" r:id="rId12"/>
    <p:sldId id="280" r:id="rId13"/>
    <p:sldId id="301" r:id="rId14"/>
    <p:sldId id="292" r:id="rId15"/>
    <p:sldId id="294" r:id="rId16"/>
    <p:sldId id="295" r:id="rId17"/>
    <p:sldId id="268" r:id="rId18"/>
    <p:sldId id="284" r:id="rId19"/>
    <p:sldId id="279" r:id="rId20"/>
    <p:sldId id="277" r:id="rId21"/>
    <p:sldId id="303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3" autoAdjust="0"/>
  </p:normalViewPr>
  <p:slideViewPr>
    <p:cSldViewPr>
      <p:cViewPr>
        <p:scale>
          <a:sx n="75" d="100"/>
          <a:sy n="75" d="100"/>
        </p:scale>
        <p:origin x="-1181" y="-3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024A5-0EAC-444B-836E-B9CDEA062D01}" type="datetimeFigureOut">
              <a:rPr lang="en-GB" smtClean="0"/>
              <a:t>15/04/2013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7F19-1126-4FF5-910E-358733198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66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UK Spectrum</a:t>
            </a:r>
            <a:r>
              <a:rPr lang="en-GB" baseline="0" dirty="0" smtClean="0"/>
              <a:t> (as represented by US spectrum)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7F19-1126-4FF5-910E-358733198AC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10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</a:t>
            </a:r>
            <a:r>
              <a:rPr lang="en-GB" baseline="0" dirty="0" smtClean="0"/>
              <a:t> guide – TV is the big yellow area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7F19-1126-4FF5-910E-358733198AC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368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Vint</a:t>
            </a:r>
            <a:r>
              <a:rPr lang="en-GB" dirty="0" smtClean="0"/>
              <a:t> Cerf </a:t>
            </a:r>
            <a:r>
              <a:rPr lang="en-GB" dirty="0" err="1" smtClean="0"/>
              <a:t>sez</a:t>
            </a:r>
            <a:r>
              <a:rPr lang="en-GB" dirty="0" smtClean="0"/>
              <a:t>: Keep</a:t>
            </a:r>
            <a:r>
              <a:rPr lang="en-GB" baseline="0" dirty="0" smtClean="0"/>
              <a:t> it unlicensed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7F19-1126-4FF5-910E-358733198AC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7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need a whitespace database. Check for the incumbents</a:t>
            </a:r>
            <a:r>
              <a:rPr lang="en-GB" baseline="0" dirty="0" smtClean="0"/>
              <a:t>, their channel usage, power and location, then register your use of that channel, your power &amp; location.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7F19-1126-4FF5-910E-358733198AC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978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Build</a:t>
            </a:r>
            <a:r>
              <a:rPr lang="en-GB" baseline="0" dirty="0" smtClean="0"/>
              <a:t> it yourself.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7F19-1126-4FF5-910E-358733198AC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454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Example: Channel 22 has whitespaces wherever</a:t>
            </a:r>
            <a:r>
              <a:rPr lang="en-GB" baseline="0" dirty="0" smtClean="0"/>
              <a:t> there are no red bits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7F19-1126-4FF5-910E-358733198AC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928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Build</a:t>
            </a:r>
            <a:r>
              <a:rPr lang="en-GB" baseline="0" dirty="0" smtClean="0"/>
              <a:t> it yourself.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7F19-1126-4FF5-910E-358733198AC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45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D4E121-373D-46ED-8A61-BF004BAFA696}" type="datetime1">
              <a:rPr lang="en-GB"/>
              <a:pPr lvl="0"/>
              <a:t>15/04/2013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67E180-98B4-47CD-BAD6-8F1DFDBC403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05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618CD4-3343-444A-81F6-910009A54B8D}" type="datetime1">
              <a:rPr lang="en-GB"/>
              <a:pPr lvl="0"/>
              <a:t>15/04/2013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6A9E3E-1213-4F5E-AA38-BBE9D7B8411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0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FB7640-1891-4081-8FBC-824DF2EBFED8}" type="datetime1">
              <a:rPr lang="en-GB"/>
              <a:pPr lvl="0"/>
              <a:t>15/04/2013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2D1B60-2D5F-4C80-9C0E-CDDF9D082BF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78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4E2080-B42D-49C0-9FA5-20B64177DF63}" type="datetime1">
              <a:rPr lang="en-GB"/>
              <a:pPr lvl="0"/>
              <a:t>15/04/2013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5BFBAD-7D6D-4382-8052-FD5437F1F1B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87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653D9C-FB30-4306-8EFB-54F11B2A4B37}" type="datetime1">
              <a:rPr lang="en-GB"/>
              <a:pPr lvl="0"/>
              <a:t>15/04/2013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BB9922-7F5D-4305-BFD2-5050792BF19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09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C946AF-1565-4FBF-8208-CB2613E671E1}" type="datetime1">
              <a:rPr lang="en-GB"/>
              <a:pPr lvl="0"/>
              <a:t>15/04/2013</a:t>
            </a:fld>
            <a:endParaRPr lang="en-GB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EA18A1-D210-48CC-B395-A017F824591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00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B5D51E-DD4B-4B45-93F6-26F67ED4FA18}" type="datetime1">
              <a:rPr lang="en-GB"/>
              <a:pPr lvl="0"/>
              <a:t>15/04/2013</a:t>
            </a:fld>
            <a:endParaRPr lang="en-GB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19E717-5491-44E7-9B50-C992B2C7085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8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D58063-0417-40A2-8400-6AA4C363978A}" type="datetime1">
              <a:rPr lang="en-GB"/>
              <a:pPr lvl="0"/>
              <a:t>15/04/2013</a:t>
            </a:fld>
            <a:endParaRPr lang="en-GB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4A19BD-D422-4D79-8AB7-9E954C5908F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17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DA9D98-3947-449B-B1E9-0FB189FBB65B}" type="datetime1">
              <a:rPr lang="en-GB"/>
              <a:pPr lvl="0"/>
              <a:t>15/04/2013</a:t>
            </a:fld>
            <a:endParaRPr lang="en-GB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393758-33B5-454A-8CD9-F48DCD43B6E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6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15CBEF-B85D-48B8-A8C4-47613AA4CAC8}" type="datetime1">
              <a:rPr lang="en-GB"/>
              <a:pPr lvl="0"/>
              <a:t>15/04/2013</a:t>
            </a:fld>
            <a:endParaRPr lang="en-GB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C8944F-A46D-478B-A538-6B62D4E09A8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7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9CBE38-84F6-4F2C-8387-85905CD0A357}" type="datetime1">
              <a:rPr lang="en-GB"/>
              <a:pPr lvl="0"/>
              <a:t>15/04/2013</a:t>
            </a:fld>
            <a:endParaRPr lang="en-GB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4F940A-48D6-4B6E-B6BA-B006A1F8BD8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99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8D12178E-7CB2-4F3C-85F3-0309630F3D47}" type="datetime1">
              <a:rPr lang="en-GB"/>
              <a:pPr lvl="0"/>
              <a:t>15/04/2013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9BA9B0CF-DF0B-4954-9E01-77FBC40506A6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/>
        <a:buChar char="•"/>
        <a:tabLst/>
        <a:defRPr lang="en-US" sz="32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/>
        <a:buChar char="–"/>
        <a:tabLst/>
        <a:defRPr lang="en-US" sz="2800" b="0" i="0" u="none" strike="noStrike" kern="1200" cap="none" spc="0" baseline="0">
          <a:solidFill>
            <a:srgbClr val="FFFFFF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/>
        <a:buChar char="•"/>
        <a:tabLst/>
        <a:defRPr lang="en-US" sz="2400" b="0" i="0" u="none" strike="noStrike" kern="1200" cap="none" spc="0" baseline="0">
          <a:solidFill>
            <a:srgbClr val="FFFFFF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/>
        <a:buChar char="–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/>
        <a:buChar char="»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love-hz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love-hz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sz="4000" b="1" dirty="0"/>
              <a:t>Whitespace </a:t>
            </a:r>
            <a:r>
              <a:rPr lang="en-GB" sz="4000" b="1" dirty="0" smtClean="0"/>
              <a:t>Spectrum</a:t>
            </a:r>
            <a:endParaRPr lang="en-GB" sz="4000" b="1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2404978" y="3889630"/>
            <a:ext cx="3992488" cy="777870"/>
          </a:xfrm>
        </p:spPr>
        <p:txBody>
          <a:bodyPr/>
          <a:lstStyle/>
          <a:p>
            <a:pPr lvl="0"/>
            <a:r>
              <a:rPr lang="en-GB" dirty="0" smtClean="0"/>
              <a:t>If you love something set it free…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651504" y="2471742"/>
            <a:ext cx="3492495" cy="4391021"/>
            <a:chOff x="5651504" y="2471742"/>
            <a:chExt cx="3492495" cy="4391021"/>
          </a:xfrm>
        </p:grpSpPr>
        <p:sp>
          <p:nvSpPr>
            <p:cNvPr id="5" name="Diagonal Stripe 4"/>
            <p:cNvSpPr/>
            <p:nvPr/>
          </p:nvSpPr>
          <p:spPr>
            <a:xfrm rot="10799991">
              <a:off x="6911977" y="4149720"/>
              <a:ext cx="2232022" cy="2708279"/>
            </a:xfrm>
            <a:custGeom>
              <a:avLst>
                <a:gd name="f8" fmla="val 50101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101"/>
                <a:gd name="f9" fmla="+- 0 0 -90"/>
                <a:gd name="f10" fmla="+- 0 0 -270"/>
                <a:gd name="f11" fmla="+- 0 0 -360"/>
                <a:gd name="f12" fmla="abs f4"/>
                <a:gd name="f13" fmla="abs f5"/>
                <a:gd name="f14" fmla="abs f6"/>
                <a:gd name="f15" fmla="val f7"/>
                <a:gd name="f16" fmla="val f8"/>
                <a:gd name="f17" fmla="*/ f9 f1 1"/>
                <a:gd name="f18" fmla="*/ f10 f1 1"/>
                <a:gd name="f19" fmla="*/ f11 f1 1"/>
                <a:gd name="f20" fmla="?: f12 f4 1"/>
                <a:gd name="f21" fmla="?: f13 f5 1"/>
                <a:gd name="f22" fmla="?: f14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2"/>
                <a:gd name="f31" fmla="+- f24 0 f2"/>
                <a:gd name="f32" fmla="+- f25 0 f2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15 f33 1"/>
                <a:gd name="f39" fmla="+- f37 0 f15"/>
                <a:gd name="f40" fmla="+- f36 0 f15"/>
                <a:gd name="f41" fmla="*/ f36 f33 1"/>
                <a:gd name="f42" fmla="*/ f37 f33 1"/>
                <a:gd name="f43" fmla="*/ f39 1 2"/>
                <a:gd name="f44" fmla="*/ f40 1 2"/>
                <a:gd name="f45" fmla="*/ f40 f16 1"/>
                <a:gd name="f46" fmla="*/ f39 f16 1"/>
                <a:gd name="f47" fmla="+- f15 f43 0"/>
                <a:gd name="f48" fmla="+- f15 f44 0"/>
                <a:gd name="f49" fmla="*/ f45 1 100000"/>
                <a:gd name="f50" fmla="*/ f46 1 100000"/>
                <a:gd name="f51" fmla="*/ f49 1 2"/>
                <a:gd name="f52" fmla="+- f49 f36 0"/>
                <a:gd name="f53" fmla="*/ f50 1 2"/>
                <a:gd name="f54" fmla="+- f50 f37 0"/>
                <a:gd name="f55" fmla="*/ f50 f33 1"/>
                <a:gd name="f56" fmla="*/ f49 f33 1"/>
                <a:gd name="f57" fmla="*/ f48 f33 1"/>
                <a:gd name="f58" fmla="*/ f47 f33 1"/>
                <a:gd name="f59" fmla="*/ f52 1 2"/>
                <a:gd name="f60" fmla="*/ f54 1 2"/>
                <a:gd name="f61" fmla="*/ f51 f33 1"/>
                <a:gd name="f62" fmla="*/ f53 f33 1"/>
                <a:gd name="f63" fmla="*/ f59 f33 1"/>
                <a:gd name="f64" fmla="*/ f6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7" y="f58"/>
                </a:cxn>
                <a:cxn ang="f31">
                  <a:pos x="f38" y="f64"/>
                </a:cxn>
                <a:cxn ang="f31">
                  <a:pos x="f61" y="f62"/>
                </a:cxn>
                <a:cxn ang="f32">
                  <a:pos x="f63" y="f38"/>
                </a:cxn>
              </a:cxnLst>
              <a:rect l="f38" t="f38" r="f63" b="f64"/>
              <a:pathLst>
                <a:path>
                  <a:moveTo>
                    <a:pt x="f38" y="f55"/>
                  </a:moveTo>
                  <a:lnTo>
                    <a:pt x="f56" y="f38"/>
                  </a:lnTo>
                  <a:lnTo>
                    <a:pt x="f41" y="f38"/>
                  </a:lnTo>
                  <a:lnTo>
                    <a:pt x="f38" y="f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" name="Diagonal Stripe 5"/>
            <p:cNvSpPr/>
            <p:nvPr/>
          </p:nvSpPr>
          <p:spPr>
            <a:xfrm rot="10799991">
              <a:off x="6372215" y="3494086"/>
              <a:ext cx="2771774" cy="3363913"/>
            </a:xfrm>
            <a:custGeom>
              <a:avLst>
                <a:gd name="f8" fmla="val 63143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63143"/>
                <a:gd name="f9" fmla="+- 0 0 -90"/>
                <a:gd name="f10" fmla="+- 0 0 -270"/>
                <a:gd name="f11" fmla="+- 0 0 -360"/>
                <a:gd name="f12" fmla="abs f4"/>
                <a:gd name="f13" fmla="abs f5"/>
                <a:gd name="f14" fmla="abs f6"/>
                <a:gd name="f15" fmla="val f7"/>
                <a:gd name="f16" fmla="val f8"/>
                <a:gd name="f17" fmla="*/ f9 f1 1"/>
                <a:gd name="f18" fmla="*/ f10 f1 1"/>
                <a:gd name="f19" fmla="*/ f11 f1 1"/>
                <a:gd name="f20" fmla="?: f12 f4 1"/>
                <a:gd name="f21" fmla="?: f13 f5 1"/>
                <a:gd name="f22" fmla="?: f14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2"/>
                <a:gd name="f31" fmla="+- f24 0 f2"/>
                <a:gd name="f32" fmla="+- f25 0 f2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15 f33 1"/>
                <a:gd name="f39" fmla="+- f37 0 f15"/>
                <a:gd name="f40" fmla="+- f36 0 f15"/>
                <a:gd name="f41" fmla="*/ f36 f33 1"/>
                <a:gd name="f42" fmla="*/ f37 f33 1"/>
                <a:gd name="f43" fmla="*/ f39 1 2"/>
                <a:gd name="f44" fmla="*/ f40 1 2"/>
                <a:gd name="f45" fmla="*/ f40 f16 1"/>
                <a:gd name="f46" fmla="*/ f39 f16 1"/>
                <a:gd name="f47" fmla="+- f15 f43 0"/>
                <a:gd name="f48" fmla="+- f15 f44 0"/>
                <a:gd name="f49" fmla="*/ f45 1 100000"/>
                <a:gd name="f50" fmla="*/ f46 1 100000"/>
                <a:gd name="f51" fmla="*/ f49 1 2"/>
                <a:gd name="f52" fmla="+- f49 f36 0"/>
                <a:gd name="f53" fmla="*/ f50 1 2"/>
                <a:gd name="f54" fmla="+- f50 f37 0"/>
                <a:gd name="f55" fmla="*/ f50 f33 1"/>
                <a:gd name="f56" fmla="*/ f49 f33 1"/>
                <a:gd name="f57" fmla="*/ f48 f33 1"/>
                <a:gd name="f58" fmla="*/ f47 f33 1"/>
                <a:gd name="f59" fmla="*/ f52 1 2"/>
                <a:gd name="f60" fmla="*/ f54 1 2"/>
                <a:gd name="f61" fmla="*/ f51 f33 1"/>
                <a:gd name="f62" fmla="*/ f53 f33 1"/>
                <a:gd name="f63" fmla="*/ f59 f33 1"/>
                <a:gd name="f64" fmla="*/ f6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7" y="f58"/>
                </a:cxn>
                <a:cxn ang="f31">
                  <a:pos x="f38" y="f64"/>
                </a:cxn>
                <a:cxn ang="f31">
                  <a:pos x="f61" y="f62"/>
                </a:cxn>
                <a:cxn ang="f32">
                  <a:pos x="f63" y="f38"/>
                </a:cxn>
              </a:cxnLst>
              <a:rect l="f38" t="f38" r="f63" b="f64"/>
              <a:pathLst>
                <a:path>
                  <a:moveTo>
                    <a:pt x="f38" y="f55"/>
                  </a:moveTo>
                  <a:lnTo>
                    <a:pt x="f56" y="f38"/>
                  </a:lnTo>
                  <a:lnTo>
                    <a:pt x="f41" y="f38"/>
                  </a:lnTo>
                  <a:lnTo>
                    <a:pt x="f38" y="f4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Diagonal Stripe 6"/>
            <p:cNvSpPr/>
            <p:nvPr/>
          </p:nvSpPr>
          <p:spPr>
            <a:xfrm rot="10799991">
              <a:off x="5651504" y="2471742"/>
              <a:ext cx="3492495" cy="4391021"/>
            </a:xfrm>
            <a:custGeom>
              <a:avLst>
                <a:gd name="f8" fmla="val 66608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66608"/>
                <a:gd name="f9" fmla="+- 0 0 -90"/>
                <a:gd name="f10" fmla="+- 0 0 -270"/>
                <a:gd name="f11" fmla="+- 0 0 -360"/>
                <a:gd name="f12" fmla="abs f4"/>
                <a:gd name="f13" fmla="abs f5"/>
                <a:gd name="f14" fmla="abs f6"/>
                <a:gd name="f15" fmla="val f7"/>
                <a:gd name="f16" fmla="val f8"/>
                <a:gd name="f17" fmla="*/ f9 f1 1"/>
                <a:gd name="f18" fmla="*/ f10 f1 1"/>
                <a:gd name="f19" fmla="*/ f11 f1 1"/>
                <a:gd name="f20" fmla="?: f12 f4 1"/>
                <a:gd name="f21" fmla="?: f13 f5 1"/>
                <a:gd name="f22" fmla="?: f14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2"/>
                <a:gd name="f31" fmla="+- f24 0 f2"/>
                <a:gd name="f32" fmla="+- f25 0 f2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15 f33 1"/>
                <a:gd name="f39" fmla="+- f37 0 f15"/>
                <a:gd name="f40" fmla="+- f36 0 f15"/>
                <a:gd name="f41" fmla="*/ f36 f33 1"/>
                <a:gd name="f42" fmla="*/ f37 f33 1"/>
                <a:gd name="f43" fmla="*/ f39 1 2"/>
                <a:gd name="f44" fmla="*/ f40 1 2"/>
                <a:gd name="f45" fmla="*/ f40 f16 1"/>
                <a:gd name="f46" fmla="*/ f39 f16 1"/>
                <a:gd name="f47" fmla="+- f15 f43 0"/>
                <a:gd name="f48" fmla="+- f15 f44 0"/>
                <a:gd name="f49" fmla="*/ f45 1 100000"/>
                <a:gd name="f50" fmla="*/ f46 1 100000"/>
                <a:gd name="f51" fmla="*/ f49 1 2"/>
                <a:gd name="f52" fmla="+- f49 f36 0"/>
                <a:gd name="f53" fmla="*/ f50 1 2"/>
                <a:gd name="f54" fmla="+- f50 f37 0"/>
                <a:gd name="f55" fmla="*/ f50 f33 1"/>
                <a:gd name="f56" fmla="*/ f49 f33 1"/>
                <a:gd name="f57" fmla="*/ f48 f33 1"/>
                <a:gd name="f58" fmla="*/ f47 f33 1"/>
                <a:gd name="f59" fmla="*/ f52 1 2"/>
                <a:gd name="f60" fmla="*/ f54 1 2"/>
                <a:gd name="f61" fmla="*/ f51 f33 1"/>
                <a:gd name="f62" fmla="*/ f53 f33 1"/>
                <a:gd name="f63" fmla="*/ f59 f33 1"/>
                <a:gd name="f64" fmla="*/ f6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7" y="f58"/>
                </a:cxn>
                <a:cxn ang="f31">
                  <a:pos x="f38" y="f64"/>
                </a:cxn>
                <a:cxn ang="f31">
                  <a:pos x="f61" y="f62"/>
                </a:cxn>
                <a:cxn ang="f32">
                  <a:pos x="f63" y="f38"/>
                </a:cxn>
              </a:cxnLst>
              <a:rect l="f38" t="f38" r="f63" b="f64"/>
              <a:pathLst>
                <a:path>
                  <a:moveTo>
                    <a:pt x="f38" y="f55"/>
                  </a:moveTo>
                  <a:lnTo>
                    <a:pt x="f56" y="f38"/>
                  </a:lnTo>
                  <a:lnTo>
                    <a:pt x="f41" y="f38"/>
                  </a:lnTo>
                  <a:lnTo>
                    <a:pt x="f38" y="f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Diagonal Stripe 7"/>
            <p:cNvSpPr/>
            <p:nvPr/>
          </p:nvSpPr>
          <p:spPr>
            <a:xfrm rot="10799991">
              <a:off x="5651504" y="2471742"/>
              <a:ext cx="3492495" cy="4386257"/>
            </a:xfrm>
            <a:custGeom>
              <a:avLst>
                <a:gd name="f8" fmla="val 83703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83703"/>
                <a:gd name="f9" fmla="+- 0 0 -90"/>
                <a:gd name="f10" fmla="+- 0 0 -270"/>
                <a:gd name="f11" fmla="+- 0 0 -360"/>
                <a:gd name="f12" fmla="abs f4"/>
                <a:gd name="f13" fmla="abs f5"/>
                <a:gd name="f14" fmla="abs f6"/>
                <a:gd name="f15" fmla="val f7"/>
                <a:gd name="f16" fmla="val f8"/>
                <a:gd name="f17" fmla="*/ f9 f1 1"/>
                <a:gd name="f18" fmla="*/ f10 f1 1"/>
                <a:gd name="f19" fmla="*/ f11 f1 1"/>
                <a:gd name="f20" fmla="?: f12 f4 1"/>
                <a:gd name="f21" fmla="?: f13 f5 1"/>
                <a:gd name="f22" fmla="?: f14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2"/>
                <a:gd name="f31" fmla="+- f24 0 f2"/>
                <a:gd name="f32" fmla="+- f25 0 f2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15 f33 1"/>
                <a:gd name="f39" fmla="+- f37 0 f15"/>
                <a:gd name="f40" fmla="+- f36 0 f15"/>
                <a:gd name="f41" fmla="*/ f36 f33 1"/>
                <a:gd name="f42" fmla="*/ f37 f33 1"/>
                <a:gd name="f43" fmla="*/ f39 1 2"/>
                <a:gd name="f44" fmla="*/ f40 1 2"/>
                <a:gd name="f45" fmla="*/ f40 f16 1"/>
                <a:gd name="f46" fmla="*/ f39 f16 1"/>
                <a:gd name="f47" fmla="+- f15 f43 0"/>
                <a:gd name="f48" fmla="+- f15 f44 0"/>
                <a:gd name="f49" fmla="*/ f45 1 100000"/>
                <a:gd name="f50" fmla="*/ f46 1 100000"/>
                <a:gd name="f51" fmla="*/ f49 1 2"/>
                <a:gd name="f52" fmla="+- f49 f36 0"/>
                <a:gd name="f53" fmla="*/ f50 1 2"/>
                <a:gd name="f54" fmla="+- f50 f37 0"/>
                <a:gd name="f55" fmla="*/ f50 f33 1"/>
                <a:gd name="f56" fmla="*/ f49 f33 1"/>
                <a:gd name="f57" fmla="*/ f48 f33 1"/>
                <a:gd name="f58" fmla="*/ f47 f33 1"/>
                <a:gd name="f59" fmla="*/ f52 1 2"/>
                <a:gd name="f60" fmla="*/ f54 1 2"/>
                <a:gd name="f61" fmla="*/ f51 f33 1"/>
                <a:gd name="f62" fmla="*/ f53 f33 1"/>
                <a:gd name="f63" fmla="*/ f59 f33 1"/>
                <a:gd name="f64" fmla="*/ f6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7" y="f58"/>
                </a:cxn>
                <a:cxn ang="f31">
                  <a:pos x="f38" y="f64"/>
                </a:cxn>
                <a:cxn ang="f31">
                  <a:pos x="f61" y="f62"/>
                </a:cxn>
                <a:cxn ang="f32">
                  <a:pos x="f63" y="f38"/>
                </a:cxn>
              </a:cxnLst>
              <a:rect l="f38" t="f38" r="f63" b="f64"/>
              <a:pathLst>
                <a:path>
                  <a:moveTo>
                    <a:pt x="f38" y="f55"/>
                  </a:moveTo>
                  <a:lnTo>
                    <a:pt x="f56" y="f38"/>
                  </a:lnTo>
                  <a:lnTo>
                    <a:pt x="f41" y="f38"/>
                  </a:lnTo>
                  <a:lnTo>
                    <a:pt x="f38" y="f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11184" y="5318122"/>
            <a:ext cx="1513107" cy="70788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 smtClean="0">
                <a:solidFill>
                  <a:srgbClr val="FFFFFF"/>
                </a:solidFill>
                <a:latin typeface="Calibri" pitchFamily="34"/>
                <a:cs typeface="Arial"/>
                <a:hlinkClick r:id="rId2" action="ppaction://hlinkfile"/>
              </a:rPr>
              <a:t>love-hz.com</a:t>
            </a: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Calibri" pitchFamily="34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 pitchFamily="34"/>
                <a:cs typeface="Arial"/>
              </a:rPr>
              <a:t>@</a:t>
            </a:r>
            <a:r>
              <a:rPr lang="en-GB" sz="2000" dirty="0" err="1">
                <a:solidFill>
                  <a:srgbClr val="FFFFFF"/>
                </a:solidFill>
                <a:latin typeface="Calibri" pitchFamily="34"/>
                <a:cs typeface="Arial"/>
              </a:rPr>
              <a:t>W</a:t>
            </a:r>
            <a:r>
              <a:rPr lang="en-GB" sz="2000" b="0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Calibri" pitchFamily="34"/>
                <a:cs typeface="Arial"/>
              </a:rPr>
              <a:t>eLoveHz</a:t>
            </a: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Calibri" pitchFamily="34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58"/>
    </mc:Choice>
    <mc:Fallback xmlns="">
      <p:transition spd="slow" advTm="1405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5757867" y="6303965"/>
            <a:ext cx="3113083" cy="27622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http://www.flickr.com/photos/joi/1818985346</a:t>
            </a:r>
          </a:p>
        </p:txBody>
      </p:sp>
      <p:pic>
        <p:nvPicPr>
          <p:cNvPr id="3" name="Picture 2" descr="C:\Users\b.ward\Desktop\1818985346_1a4e83b3ce_b.jpg"/>
          <p:cNvPicPr>
            <a:picLocks noChangeAspect="1"/>
          </p:cNvPicPr>
          <p:nvPr/>
        </p:nvPicPr>
        <p:blipFill>
          <a:blip r:embed="rId3"/>
          <a:srcRect l="5338" t="10321" r="17467"/>
          <a:stretch>
            <a:fillRect/>
          </a:stretch>
        </p:blipFill>
        <p:spPr>
          <a:xfrm>
            <a:off x="3851279" y="1557342"/>
            <a:ext cx="5019671" cy="4378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8"/>
          <p:cNvSpPr txBox="1"/>
          <p:nvPr/>
        </p:nvSpPr>
        <p:spPr>
          <a:xfrm>
            <a:off x="900117" y="2063745"/>
            <a:ext cx="2735263" cy="34162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BFBFBF"/>
                </a:solidFill>
                <a:uFillTx/>
                <a:latin typeface="Calibri"/>
              </a:rPr>
              <a:t>“I would never do another radio spectrum auction. Think of how much GDP growth was generated by open spectrum WiFi”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BFBFB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BFBFBF"/>
                </a:solidFill>
                <a:uFillTx/>
                <a:latin typeface="Calibri"/>
              </a:rPr>
              <a:t>-- Vint Cerf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611184" y="333371"/>
            <a:ext cx="7772400" cy="9286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cs typeface="Arial"/>
              </a:rPr>
              <a:t>WHAT WOULD VINT DO?</a:t>
            </a:r>
          </a:p>
        </p:txBody>
      </p:sp>
      <p:sp>
        <p:nvSpPr>
          <p:cNvPr id="6" name="Rectangle 10"/>
          <p:cNvSpPr/>
          <p:nvPr/>
        </p:nvSpPr>
        <p:spPr>
          <a:xfrm>
            <a:off x="242892" y="6281735"/>
            <a:ext cx="4049713" cy="27781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https://twitter.com/kevinmarks/status/309051916095197185</a:t>
            </a:r>
          </a:p>
        </p:txBody>
      </p:sp>
    </p:spTree>
    <p:extLst>
      <p:ext uri="{BB962C8B-B14F-4D97-AF65-F5344CB8AC3E}">
        <p14:creationId xmlns:p14="http://schemas.microsoft.com/office/powerpoint/2010/main" val="131244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/>
          <a:p>
            <a:pPr lvl="0" algn="l"/>
            <a:r>
              <a:rPr lang="en-GB" b="1" dirty="0"/>
              <a:t>SHARE IT</a:t>
            </a:r>
          </a:p>
        </p:txBody>
      </p:sp>
      <p:pic>
        <p:nvPicPr>
          <p:cNvPr id="3" name="Picture 2" descr="C:\Users\b.ward\Desktop\5044626038_f6a0e19c3d_b.jpg"/>
          <p:cNvPicPr>
            <a:picLocks noChangeAspect="1"/>
          </p:cNvPicPr>
          <p:nvPr/>
        </p:nvPicPr>
        <p:blipFill>
          <a:blip r:embed="rId2"/>
          <a:srcRect b="792"/>
          <a:stretch>
            <a:fillRect/>
          </a:stretch>
        </p:blipFill>
        <p:spPr>
          <a:xfrm>
            <a:off x="2987673" y="0"/>
            <a:ext cx="51847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 rot="5400013">
            <a:off x="7133430" y="4847441"/>
            <a:ext cx="3744916" cy="27622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http://www.flickr.com/photos/quiteadept/5044626038/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"/>
    </mc:Choice>
    <mc:Fallback xmlns="">
      <p:transition spd="slow" advTm="67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/>
          <a:p>
            <a:pPr lvl="0" algn="l"/>
            <a:r>
              <a:rPr lang="en-GB" sz="4000" b="1" dirty="0"/>
              <a:t>WHAT IS A </a:t>
            </a:r>
            <a:r>
              <a:rPr lang="en-GB" sz="4000" b="1" dirty="0" smtClean="0"/>
              <a:t>TV WHITESPACE</a:t>
            </a:r>
            <a:r>
              <a:rPr lang="en-GB" sz="4000" b="1" dirty="0"/>
              <a:t>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/>
              <a:t>PRE-SWITCHOVER</a:t>
            </a:r>
          </a:p>
        </p:txBody>
      </p:sp>
      <p:sp>
        <p:nvSpPr>
          <p:cNvPr id="4" name="Text Placeholder 4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 algn="r"/>
            <a:r>
              <a:rPr lang="en-GB"/>
              <a:t>POST-SWITCHOVER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35245"/>
            <a:ext cx="4040184" cy="3030541"/>
          </a:xfrm>
        </p:spPr>
      </p:pic>
      <p:pic>
        <p:nvPicPr>
          <p:cNvPr id="6" name="Content Placeholder 3"/>
          <p:cNvPicPr>
            <a:picLocks noGrp="1" noChangeAspect="1"/>
          </p:cNvPicPr>
          <p:nvPr>
            <p:ph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3" y="2635245"/>
            <a:ext cx="4041776" cy="3030541"/>
          </a:xfrm>
        </p:spPr>
      </p:pic>
      <p:sp>
        <p:nvSpPr>
          <p:cNvPr id="7" name="Right Arrow 9"/>
          <p:cNvSpPr/>
          <p:nvPr/>
        </p:nvSpPr>
        <p:spPr>
          <a:xfrm rot="18125520">
            <a:off x="855659" y="4819646"/>
            <a:ext cx="874715" cy="719139"/>
          </a:xfrm>
          <a:custGeom>
            <a:avLst>
              <a:gd name="f0" fmla="val 1272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gradFill>
            <a:gsLst>
              <a:gs pos="0">
                <a:srgbClr val="CB6C1D"/>
              </a:gs>
              <a:gs pos="100000">
                <a:srgbClr val="FF8F2A"/>
              </a:gs>
            </a:gsLst>
            <a:lin ang="16200000"/>
          </a:gradFill>
          <a:ln w="9528">
            <a:solidFill>
              <a:srgbClr val="F6924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ight Arrow 10"/>
          <p:cNvSpPr/>
          <p:nvPr/>
        </p:nvSpPr>
        <p:spPr>
          <a:xfrm rot="16588710">
            <a:off x="1495428" y="4819646"/>
            <a:ext cx="874715" cy="719139"/>
          </a:xfrm>
          <a:custGeom>
            <a:avLst>
              <a:gd name="f0" fmla="val 1272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gradFill>
            <a:gsLst>
              <a:gs pos="0">
                <a:srgbClr val="CB6C1D"/>
              </a:gs>
              <a:gs pos="100000">
                <a:srgbClr val="FF8F2A"/>
              </a:gs>
            </a:gsLst>
            <a:lin ang="16200000"/>
          </a:gradFill>
          <a:ln w="9528">
            <a:solidFill>
              <a:srgbClr val="F6924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Right Arrow 11"/>
          <p:cNvSpPr/>
          <p:nvPr/>
        </p:nvSpPr>
        <p:spPr>
          <a:xfrm rot="17615152">
            <a:off x="2602697" y="4769641"/>
            <a:ext cx="874715" cy="720720"/>
          </a:xfrm>
          <a:custGeom>
            <a:avLst>
              <a:gd name="f0" fmla="val 1270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gradFill>
            <a:gsLst>
              <a:gs pos="0">
                <a:srgbClr val="CB6C1D"/>
              </a:gs>
              <a:gs pos="100000">
                <a:srgbClr val="FF8F2A"/>
              </a:gs>
            </a:gsLst>
            <a:lin ang="16200000"/>
          </a:gradFill>
          <a:ln w="9528">
            <a:solidFill>
              <a:srgbClr val="F6924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Right Arrow 12"/>
          <p:cNvSpPr/>
          <p:nvPr/>
        </p:nvSpPr>
        <p:spPr>
          <a:xfrm rot="14600523">
            <a:off x="3511552" y="4810127"/>
            <a:ext cx="874715" cy="719139"/>
          </a:xfrm>
          <a:custGeom>
            <a:avLst>
              <a:gd name="f0" fmla="val 1272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gradFill>
            <a:gsLst>
              <a:gs pos="0">
                <a:srgbClr val="CB6C1D"/>
              </a:gs>
              <a:gs pos="100000">
                <a:srgbClr val="FF8F2A"/>
              </a:gs>
            </a:gsLst>
            <a:lin ang="16200000"/>
          </a:gradFill>
          <a:ln w="9528">
            <a:solidFill>
              <a:srgbClr val="F6924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Right Arrow 13"/>
          <p:cNvSpPr/>
          <p:nvPr/>
        </p:nvSpPr>
        <p:spPr>
          <a:xfrm rot="15543531">
            <a:off x="7170734" y="4545016"/>
            <a:ext cx="1223960" cy="1468434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gradFill>
            <a:gsLst>
              <a:gs pos="0">
                <a:srgbClr val="CB6C1D"/>
              </a:gs>
              <a:gs pos="100000">
                <a:srgbClr val="FF8F2A"/>
              </a:gs>
            </a:gsLst>
            <a:lin ang="16200000"/>
          </a:gradFill>
          <a:ln w="9528">
            <a:solidFill>
              <a:srgbClr val="F6924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Right Arrow 15"/>
          <p:cNvSpPr/>
          <p:nvPr/>
        </p:nvSpPr>
        <p:spPr>
          <a:xfrm rot="18007227">
            <a:off x="4953784" y="4707727"/>
            <a:ext cx="874715" cy="720720"/>
          </a:xfrm>
          <a:custGeom>
            <a:avLst>
              <a:gd name="f0" fmla="val 1270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gradFill>
            <a:gsLst>
              <a:gs pos="0">
                <a:srgbClr val="CB6C1D"/>
              </a:gs>
              <a:gs pos="100000">
                <a:srgbClr val="FF8F2A"/>
              </a:gs>
            </a:gsLst>
            <a:lin ang="16200000"/>
          </a:gradFill>
          <a:ln w="9528">
            <a:solidFill>
              <a:srgbClr val="F6924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Right Arrow 16"/>
          <p:cNvSpPr/>
          <p:nvPr/>
        </p:nvSpPr>
        <p:spPr>
          <a:xfrm rot="16887656">
            <a:off x="5654677" y="4757732"/>
            <a:ext cx="874715" cy="719139"/>
          </a:xfrm>
          <a:custGeom>
            <a:avLst>
              <a:gd name="f0" fmla="val 1272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gradFill>
            <a:gsLst>
              <a:gs pos="0">
                <a:srgbClr val="CB6C1D"/>
              </a:gs>
              <a:gs pos="100000">
                <a:srgbClr val="FF8F2A"/>
              </a:gs>
            </a:gsLst>
            <a:lin ang="16200000"/>
          </a:gradFill>
          <a:ln w="9528">
            <a:solidFill>
              <a:srgbClr val="F6924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Right Arrow 17"/>
          <p:cNvSpPr/>
          <p:nvPr/>
        </p:nvSpPr>
        <p:spPr>
          <a:xfrm rot="14110404">
            <a:off x="6222995" y="4692644"/>
            <a:ext cx="874715" cy="719139"/>
          </a:xfrm>
          <a:custGeom>
            <a:avLst>
              <a:gd name="f0" fmla="val 1272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gradFill>
            <a:gsLst>
              <a:gs pos="0">
                <a:srgbClr val="CB6C1D"/>
              </a:gs>
              <a:gs pos="100000">
                <a:srgbClr val="FF8F2A"/>
              </a:gs>
            </a:gsLst>
            <a:lin ang="16200000"/>
          </a:gradFill>
          <a:ln w="9528">
            <a:solidFill>
              <a:srgbClr val="F6924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Rectangle 18"/>
          <p:cNvSpPr/>
          <p:nvPr/>
        </p:nvSpPr>
        <p:spPr>
          <a:xfrm>
            <a:off x="6300792" y="5627683"/>
            <a:ext cx="2560640" cy="706438"/>
          </a:xfrm>
          <a:prstGeom prst="rect">
            <a:avLst/>
          </a:prstGeom>
          <a:gradFill>
            <a:gsLst>
              <a:gs pos="0">
                <a:srgbClr val="CB6C1D"/>
              </a:gs>
              <a:gs pos="100000">
                <a:srgbClr val="FF8F2A"/>
              </a:gs>
            </a:gsLst>
            <a:lin ang="16200000"/>
          </a:gradFill>
          <a:ln w="9528">
            <a:solidFill>
              <a:srgbClr val="F6924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DIVIDEND!</a:t>
            </a:r>
            <a:endParaRPr lang="en-GB" sz="4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84"/>
    </mc:Choice>
    <mc:Fallback xmlns="">
      <p:transition spd="slow" advTm="4208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/>
          <a:p>
            <a:pPr lvl="0" algn="l"/>
            <a:r>
              <a:rPr lang="en-GB" sz="4000" b="1" dirty="0" smtClean="0"/>
              <a:t>WHERE ARE TV WHITESPACES?</a:t>
            </a:r>
            <a:endParaRPr lang="en-GB" sz="4000" b="1" dirty="0"/>
          </a:p>
        </p:txBody>
      </p:sp>
      <p:pic>
        <p:nvPicPr>
          <p:cNvPr id="17" name="Content Placeholder 4" descr="Screen Shot 2013-03-26 at 18.10.14.png"/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" t="33826" r="2684" b="10771"/>
          <a:stretch/>
        </p:blipFill>
        <p:spPr>
          <a:xfrm>
            <a:off x="670560" y="2123440"/>
            <a:ext cx="791464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0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84"/>
    </mc:Choice>
    <mc:Fallback xmlns="">
      <p:transition spd="slow" advTm="4208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.ward\Desktop\3242124852_bc3a7cf806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40"/>
            <a:ext cx="82296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algn="l"/>
            <a:r>
              <a:rPr lang="en-GB" sz="4000" b="1" dirty="0" smtClean="0"/>
              <a:t>WHITESPACE DATABASE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28636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3528" y="457200"/>
            <a:ext cx="8469559" cy="781053"/>
          </a:xfrm>
        </p:spPr>
        <p:txBody>
          <a:bodyPr/>
          <a:lstStyle/>
          <a:p>
            <a:pPr lvl="0"/>
            <a:r>
              <a:rPr lang="en-GB" dirty="0" smtClean="0"/>
              <a:t>Range, bandwidth, availability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899592" y="1916832"/>
            <a:ext cx="6748848" cy="648072"/>
            <a:chOff x="561416" y="3537012"/>
            <a:chExt cx="6748848" cy="648072"/>
          </a:xfrm>
        </p:grpSpPr>
        <p:sp>
          <p:nvSpPr>
            <p:cNvPr id="15" name="Oval 14"/>
            <p:cNvSpPr/>
            <p:nvPr/>
          </p:nvSpPr>
          <p:spPr>
            <a:xfrm>
              <a:off x="561416" y="3537012"/>
              <a:ext cx="6748848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43808" y="3676382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95000"/>
                    </a:schemeClr>
                  </a:solidFill>
                </a:rPr>
                <a:t>Whitespace</a:t>
              </a:r>
              <a:endParaRPr lang="en-GB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83568" y="278092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10km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73872" y="329464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16Mbps per channel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3928" y="405790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Sparsely Populated Areas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7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/>
          <a:p>
            <a:pPr lvl="0" algn="l"/>
            <a:r>
              <a:rPr lang="en-GB" sz="4000" b="1" dirty="0" smtClean="0"/>
              <a:t>APPLICATIONS</a:t>
            </a:r>
            <a:endParaRPr lang="en-GB" sz="4000" b="1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1" y="1571625"/>
            <a:ext cx="87915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9"/>
          <a:stretch/>
        </p:blipFill>
        <p:spPr bwMode="auto">
          <a:xfrm>
            <a:off x="193476" y="4437112"/>
            <a:ext cx="8791575" cy="186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/>
          <p:nvPr/>
        </p:nvSpPr>
        <p:spPr>
          <a:xfrm>
            <a:off x="7020271" y="1219197"/>
            <a:ext cx="1964779" cy="352428"/>
          </a:xfrm>
          <a:prstGeom prst="rect">
            <a:avLst/>
          </a:prstGeom>
          <a:solidFill>
            <a:srgbClr val="000000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all" spc="0" baseline="0" dirty="0" smtClean="0">
                <a:solidFill>
                  <a:srgbClr val="FFFFFF"/>
                </a:solidFill>
                <a:uFillTx/>
                <a:latin typeface="Calibri"/>
              </a:rPr>
              <a:t>RURAL Broadband</a:t>
            </a:r>
            <a:endParaRPr lang="en-GB" sz="1600" b="1" i="0" u="none" strike="noStrike" kern="1200" cap="all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6948264" y="4108862"/>
            <a:ext cx="1989250" cy="352428"/>
          </a:xfrm>
          <a:prstGeom prst="rect">
            <a:avLst/>
          </a:prstGeom>
          <a:solidFill>
            <a:srgbClr val="000000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all" spc="0" baseline="0" dirty="0" smtClean="0">
                <a:solidFill>
                  <a:srgbClr val="FFFFFF"/>
                </a:solidFill>
                <a:uFillTx/>
                <a:latin typeface="Calibri"/>
              </a:rPr>
              <a:t>Internet of things</a:t>
            </a:r>
            <a:endParaRPr lang="en-GB" sz="1600" b="1" i="0" u="none" strike="noStrike" kern="1200" cap="all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49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7772400" cy="1362071"/>
          </a:xfrm>
        </p:spPr>
        <p:txBody>
          <a:bodyPr/>
          <a:lstStyle/>
          <a:p>
            <a:pPr lvl="0"/>
            <a:r>
              <a:rPr lang="en-GB" dirty="0"/>
              <a:t>What Can YOU Do?</a:t>
            </a:r>
          </a:p>
        </p:txBody>
      </p:sp>
      <p:pic>
        <p:nvPicPr>
          <p:cNvPr id="3074" name="Picture 2" descr="C:\Users\b.ward\Desktop\5730592664_81257bc5a5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053408" cy="457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err="1">
                <a:solidFill>
                  <a:schemeClr val="tx2">
                    <a:lumMod val="75000"/>
                  </a:schemeClr>
                </a:solidFill>
              </a:rPr>
              <a:t>href</a:t>
            </a:r>
            <a:r>
              <a:rPr lang="en-GB" sz="1200" dirty="0">
                <a:solidFill>
                  <a:schemeClr val="tx2">
                    <a:lumMod val="75000"/>
                  </a:schemeClr>
                </a:solidFill>
              </a:rPr>
              <a:t>="http://www.flickr.com/photos/14456988@N00/5730592664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/>
          <a:p>
            <a:pPr lvl="0" algn="l"/>
            <a:r>
              <a:rPr lang="en-GB" b="1" dirty="0"/>
              <a:t>FIND A WHITESPACE NEAR YOU</a:t>
            </a:r>
          </a:p>
        </p:txBody>
      </p:sp>
      <p:pic>
        <p:nvPicPr>
          <p:cNvPr id="3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62096" y="2071692"/>
            <a:ext cx="6019796" cy="4525959"/>
          </a:xfrm>
        </p:spPr>
      </p:pic>
      <p:sp>
        <p:nvSpPr>
          <p:cNvPr id="4" name="TextBox 2"/>
          <p:cNvSpPr txBox="1"/>
          <p:nvPr/>
        </p:nvSpPr>
        <p:spPr>
          <a:xfrm>
            <a:off x="1079504" y="1276346"/>
            <a:ext cx="6985001" cy="461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cs typeface="Arial"/>
              </a:rPr>
              <a:t>http://uk-whitespaces.spectrumbridge.com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/>
          <a:p>
            <a:pPr lvl="0" algn="r"/>
            <a:r>
              <a:rPr lang="en-GB" sz="4000" b="1" dirty="0"/>
              <a:t>OCCUPY SPECTRUM</a:t>
            </a: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68334" y="1600200"/>
            <a:ext cx="7807320" cy="4525959"/>
          </a:xfrm>
        </p:spPr>
      </p:pic>
      <p:sp>
        <p:nvSpPr>
          <p:cNvPr id="4" name="Title 1"/>
          <p:cNvSpPr txBox="1"/>
          <p:nvPr/>
        </p:nvSpPr>
        <p:spPr>
          <a:xfrm>
            <a:off x="323853" y="1701798"/>
            <a:ext cx="3600450" cy="352428"/>
          </a:xfrm>
          <a:prstGeom prst="rect">
            <a:avLst/>
          </a:prstGeom>
          <a:solidFill>
            <a:srgbClr val="000000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all" spc="0" baseline="0" dirty="0" smtClean="0">
                <a:solidFill>
                  <a:srgbClr val="FFFFFF"/>
                </a:solidFill>
                <a:uFillTx/>
                <a:latin typeface="Calibri"/>
              </a:rPr>
              <a:t>Guerrilla </a:t>
            </a:r>
            <a:r>
              <a:rPr lang="en-GB" sz="1600" b="1" i="0" u="none" strike="noStrike" kern="1200" cap="all" spc="0" baseline="0" dirty="0">
                <a:solidFill>
                  <a:srgbClr val="FFFFFF"/>
                </a:solidFill>
                <a:uFillTx/>
                <a:latin typeface="Calibri"/>
              </a:rPr>
              <a:t>sensor networks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5076821" y="2363788"/>
            <a:ext cx="3024185" cy="350836"/>
          </a:xfrm>
          <a:prstGeom prst="rect">
            <a:avLst/>
          </a:prstGeom>
          <a:solidFill>
            <a:srgbClr val="000000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>
            <a:defPPr>
              <a:defRPr lang="en-US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b="1" i="0" u="none" strike="noStrike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r>
              <a:rPr lang="en-GB"/>
              <a:t>Community broadband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107954" y="2924178"/>
            <a:ext cx="2376489" cy="352428"/>
          </a:xfrm>
          <a:prstGeom prst="rect">
            <a:avLst/>
          </a:prstGeom>
          <a:solidFill>
            <a:srgbClr val="000000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>
            <a:defPPr>
              <a:defRPr lang="en-US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b="1" i="0" u="none" strike="noStrike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r>
              <a:rPr lang="en-GB"/>
              <a:t>INTERNET OF THINGS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5292720" y="5373691"/>
            <a:ext cx="1692270" cy="350836"/>
          </a:xfrm>
          <a:prstGeom prst="rect">
            <a:avLst/>
          </a:prstGeom>
          <a:solidFill>
            <a:srgbClr val="000000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>
            <a:defPPr>
              <a:defRPr lang="en-US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b="1" i="0" u="none" strike="noStrike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r>
              <a:rPr lang="en-GB"/>
              <a:t>“SUPER-WIFI”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16016" y="4005264"/>
            <a:ext cx="1079504" cy="350836"/>
          </a:xfrm>
          <a:prstGeom prst="rect">
            <a:avLst/>
          </a:prstGeom>
          <a:solidFill>
            <a:srgbClr val="000000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>
            <a:defPPr>
              <a:defRPr lang="en-US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b="1" i="0" u="none" strike="noStrike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r>
              <a:rPr lang="en-GB"/>
              <a:t>NO SIMS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7559673" y="3716341"/>
            <a:ext cx="1081085" cy="352428"/>
          </a:xfrm>
          <a:prstGeom prst="rect">
            <a:avLst/>
          </a:prstGeom>
          <a:solidFill>
            <a:srgbClr val="000000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>
            <a:defPPr>
              <a:defRPr lang="en-US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b="1" i="0" u="none" strike="noStrike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r>
              <a:rPr lang="en-GB"/>
              <a:t>EVENTS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5580061" y="4356101"/>
            <a:ext cx="3276596" cy="352428"/>
          </a:xfrm>
          <a:prstGeom prst="rect">
            <a:avLst/>
          </a:prstGeom>
          <a:solidFill>
            <a:srgbClr val="000000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>
            <a:defPPr>
              <a:defRPr lang="en-US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b="1" i="0" u="none" strike="noStrike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r>
              <a:rPr lang="en-GB"/>
              <a:t>PERMISSIONLESS INNOVATION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.ward\Desktop\358306305_9edb86ca57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r="6556" b="1209"/>
          <a:stretch/>
        </p:blipFill>
        <p:spPr bwMode="auto">
          <a:xfrm>
            <a:off x="0" y="-22735"/>
            <a:ext cx="9144000" cy="688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9720" y="6577876"/>
            <a:ext cx="4087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2">
                    <a:lumMod val="75000"/>
                  </a:schemeClr>
                </a:solidFill>
              </a:rPr>
              <a:t>http://www.flickr.com/photos/72486075@N00/358306305/</a:t>
            </a:r>
          </a:p>
        </p:txBody>
      </p:sp>
    </p:spTree>
    <p:extLst>
      <p:ext uri="{BB962C8B-B14F-4D97-AF65-F5344CB8AC3E}">
        <p14:creationId xmlns:p14="http://schemas.microsoft.com/office/powerpoint/2010/main" val="266053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176514" y="457200"/>
            <a:ext cx="5616573" cy="781053"/>
          </a:xfrm>
        </p:spPr>
        <p:txBody>
          <a:bodyPr/>
          <a:lstStyle/>
          <a:p>
            <a:pPr lvl="0" algn="r"/>
            <a:r>
              <a:rPr lang="en-GB" dirty="0"/>
              <a:t>What do you need?</a:t>
            </a:r>
          </a:p>
        </p:txBody>
      </p:sp>
      <p:pic>
        <p:nvPicPr>
          <p:cNvPr id="3" name="Picture 7" descr="C:\Users\b.ward\Documents\++Work\Innovation\Innovation - whitespace\Neul\2013-01-10 16.06.25.jpg"/>
          <p:cNvPicPr>
            <a:picLocks noChangeAspect="1"/>
          </p:cNvPicPr>
          <p:nvPr/>
        </p:nvPicPr>
        <p:blipFill>
          <a:blip r:embed="rId2"/>
          <a:srcRect t="12752"/>
          <a:stretch>
            <a:fillRect/>
          </a:stretch>
        </p:blipFill>
        <p:spPr>
          <a:xfrm>
            <a:off x="5576256" y="2315907"/>
            <a:ext cx="3227383" cy="211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 descr="C:\Users\b.ward\Documents\++Work\Innovation\Innovation - whitespace\Neul\2013-01-10 16.04.4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1595" y="1238253"/>
            <a:ext cx="3052178" cy="22938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47559" y="2168816"/>
            <a:ext cx="648072" cy="294183"/>
          </a:xfrm>
          <a:prstGeom prst="rect">
            <a:avLst/>
          </a:prstGeom>
          <a:solidFill>
            <a:srgbClr val="000000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>
            <a:defPPr>
              <a:defRPr lang="en-US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b="1" i="0" u="none" strike="noStrike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r>
              <a:rPr lang="en-GB" dirty="0"/>
              <a:t>CPE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24328" y="4005064"/>
            <a:ext cx="1431782" cy="294183"/>
          </a:xfrm>
          <a:prstGeom prst="rect">
            <a:avLst/>
          </a:prstGeom>
          <a:solidFill>
            <a:srgbClr val="000000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>
            <a:defPPr>
              <a:defRPr lang="en-US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b="1" i="0" u="none" strike="noStrike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algn="r"/>
            <a:r>
              <a:rPr lang="en-GB" dirty="0" smtClean="0"/>
              <a:t>BASE station</a:t>
            </a:r>
            <a:endParaRPr lang="en-GB" dirty="0"/>
          </a:p>
        </p:txBody>
      </p:sp>
      <p:pic>
        <p:nvPicPr>
          <p:cNvPr id="1027" name="Picture 3" descr="C:\Users\b.ward\Documents\++Work\Innovation\Innovation - whitespace\raspi-small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3" t="10945" r="13219" b="7930"/>
          <a:stretch/>
        </p:blipFill>
        <p:spPr bwMode="auto">
          <a:xfrm>
            <a:off x="1043608" y="3931368"/>
            <a:ext cx="2980165" cy="24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123728" y="3507136"/>
            <a:ext cx="648072" cy="353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000" b="1" i="0" u="none" strike="noStrike" kern="1200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r>
              <a:rPr lang="en-GB" sz="2400" dirty="0" smtClean="0"/>
              <a:t>OR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9532" y="5949280"/>
            <a:ext cx="2664296" cy="294183"/>
          </a:xfrm>
          <a:prstGeom prst="rect">
            <a:avLst/>
          </a:prstGeom>
          <a:solidFill>
            <a:srgbClr val="000000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>
            <a:defPPr>
              <a:defRPr lang="en-US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b="1" i="0" u="none" strike="noStrike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r>
              <a:rPr lang="en-GB" dirty="0" err="1" smtClean="0"/>
              <a:t>Microcontroller+Radio</a:t>
            </a:r>
            <a:endParaRPr lang="en-GB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494088" y="3054426"/>
            <a:ext cx="802396" cy="13760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000" b="1" i="0" u="none" strike="noStrike" kern="1200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r>
              <a:rPr lang="en-GB" sz="7200" dirty="0" smtClean="0"/>
              <a:t>+</a:t>
            </a:r>
            <a:endParaRPr lang="en-GB" sz="7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3528" y="457200"/>
            <a:ext cx="8469559" cy="781053"/>
          </a:xfrm>
        </p:spPr>
        <p:txBody>
          <a:bodyPr/>
          <a:lstStyle/>
          <a:p>
            <a:pPr lvl="0" algn="r"/>
            <a:r>
              <a:rPr lang="en-GB" dirty="0" smtClean="0"/>
              <a:t>When do we start?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6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4291014" y="115891"/>
            <a:ext cx="4718047" cy="15696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 smtClean="0">
                <a:solidFill>
                  <a:schemeClr val="bg1">
                    <a:lumMod val="95000"/>
                  </a:schemeClr>
                </a:solidFill>
                <a:uFillTx/>
                <a:latin typeface="Calibri"/>
              </a:rPr>
              <a:t>Ben Ward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 smtClean="0">
                <a:solidFill>
                  <a:schemeClr val="bg1">
                    <a:lumMod val="95000"/>
                  </a:schemeClr>
                </a:solidFill>
                <a:uFillTx/>
                <a:latin typeface="Calibri"/>
                <a:hlinkClick r:id="rId2"/>
              </a:rPr>
              <a:t>love-hz.com</a:t>
            </a:r>
            <a:endParaRPr lang="en-GB" sz="3200" b="1" i="0" u="none" strike="noStrike" kern="1200" cap="none" spc="0" baseline="0" dirty="0" smtClean="0">
              <a:solidFill>
                <a:schemeClr val="bg1">
                  <a:lumMod val="95000"/>
                </a:schemeClr>
              </a:solidFill>
              <a:uFillTx/>
              <a:latin typeface="Calibri"/>
            </a:endParaRPr>
          </a:p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GB" sz="3200" b="1" dirty="0" err="1" smtClean="0">
                <a:solidFill>
                  <a:schemeClr val="bg1">
                    <a:lumMod val="95000"/>
                  </a:schemeClr>
                </a:solidFill>
              </a:rPr>
              <a:t>WeLoveHz</a:t>
            </a:r>
            <a:endParaRPr lang="en-GB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8580" t="5733" r="3847" b="8487"/>
          <a:stretch>
            <a:fillRect/>
          </a:stretch>
        </p:blipFill>
        <p:spPr>
          <a:xfrm>
            <a:off x="2411409" y="1933571"/>
            <a:ext cx="4229099" cy="3562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.ward\Desktop\3565202179_f27a569085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01"/>
          <a:stretch/>
        </p:blipFill>
        <p:spPr bwMode="auto">
          <a:xfrm>
            <a:off x="0" y="-169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5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.ward\Documents\++Work\Innovation\Innovation - whitespace\uknoftalk\IMG_11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"/>
          <a:stretch/>
        </p:blipFill>
        <p:spPr bwMode="auto">
          <a:xfrm>
            <a:off x="0" y="-25504"/>
            <a:ext cx="9144000" cy="68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30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.ward\Desktop\uk-spectrum-allocation-chart1.jpg"/>
          <p:cNvPicPr>
            <a:picLocks noChangeAspect="1"/>
          </p:cNvPicPr>
          <p:nvPr/>
        </p:nvPicPr>
        <p:blipFill>
          <a:blip r:embed="rId3"/>
          <a:srcRect l="21284" r="1180"/>
          <a:stretch>
            <a:fillRect/>
          </a:stretch>
        </p:blipFill>
        <p:spPr>
          <a:xfrm>
            <a:off x="1795460" y="404814"/>
            <a:ext cx="6808786" cy="61150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3"/>
          <p:cNvSpPr txBox="1">
            <a:spLocks noGrp="1"/>
          </p:cNvSpPr>
          <p:nvPr>
            <p:ph type="title"/>
          </p:nvPr>
        </p:nvSpPr>
        <p:spPr>
          <a:xfrm rot="16200004">
            <a:off x="-2531270" y="2531270"/>
            <a:ext cx="6858000" cy="1795460"/>
          </a:xfrm>
        </p:spPr>
        <p:txBody>
          <a:bodyPr/>
          <a:lstStyle/>
          <a:p>
            <a:pPr lvl="0"/>
            <a:r>
              <a:rPr lang="en-GB" sz="4000" b="1" dirty="0" smtClean="0"/>
              <a:t>SPECTRUM</a:t>
            </a:r>
            <a:endParaRPr lang="en-GB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9"/>
    </mc:Choice>
    <mc:Fallback xmlns="">
      <p:transition spd="slow" advTm="1007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.ward\Desktop\uk-spectrum-allocation-chart1.jpg"/>
          <p:cNvPicPr>
            <a:picLocks noChangeAspect="1"/>
          </p:cNvPicPr>
          <p:nvPr/>
        </p:nvPicPr>
        <p:blipFill>
          <a:blip r:embed="rId3"/>
          <a:srcRect l="21284" r="1180"/>
          <a:stretch>
            <a:fillRect/>
          </a:stretch>
        </p:blipFill>
        <p:spPr>
          <a:xfrm>
            <a:off x="1795460" y="404814"/>
            <a:ext cx="6808786" cy="61150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3"/>
          <p:cNvSpPr txBox="1">
            <a:spLocks noGrp="1"/>
          </p:cNvSpPr>
          <p:nvPr>
            <p:ph type="title"/>
          </p:nvPr>
        </p:nvSpPr>
        <p:spPr>
          <a:xfrm rot="16200004">
            <a:off x="-2531270" y="2531270"/>
            <a:ext cx="6858000" cy="1795460"/>
          </a:xfrm>
        </p:spPr>
        <p:txBody>
          <a:bodyPr/>
          <a:lstStyle/>
          <a:p>
            <a:pPr lvl="0"/>
            <a:r>
              <a:rPr lang="en-GB" sz="4000" b="1" dirty="0" smtClean="0"/>
              <a:t>SPECTRUM</a:t>
            </a:r>
            <a:endParaRPr lang="en-GB" sz="4000" b="1" dirty="0"/>
          </a:p>
        </p:txBody>
      </p:sp>
      <p:sp>
        <p:nvSpPr>
          <p:cNvPr id="4" name="Right Arrow 4"/>
          <p:cNvSpPr/>
          <p:nvPr/>
        </p:nvSpPr>
        <p:spPr>
          <a:xfrm rot="724127">
            <a:off x="1041402" y="955676"/>
            <a:ext cx="3282952" cy="720720"/>
          </a:xfrm>
          <a:custGeom>
            <a:avLst>
              <a:gd name="f0" fmla="val 19229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gradFill>
            <a:gsLst>
              <a:gs pos="0">
                <a:srgbClr val="CB6C1D"/>
              </a:gs>
              <a:gs pos="100000">
                <a:srgbClr val="FF8F2A"/>
              </a:gs>
            </a:gsLst>
            <a:lin ang="16200000"/>
          </a:gradFill>
          <a:ln w="9528">
            <a:solidFill>
              <a:srgbClr val="F6924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588965" y="644523"/>
            <a:ext cx="741358" cy="706438"/>
          </a:xfrm>
          <a:prstGeom prst="rect">
            <a:avLst/>
          </a:prstGeom>
          <a:gradFill>
            <a:gsLst>
              <a:gs pos="0">
                <a:srgbClr val="CB6C1D"/>
              </a:gs>
              <a:gs pos="100000">
                <a:srgbClr val="FF8F2A"/>
              </a:gs>
            </a:gsLst>
            <a:lin ang="16200000"/>
          </a:gradFill>
          <a:ln w="9528">
            <a:solidFill>
              <a:srgbClr val="F6924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TV</a:t>
            </a:r>
            <a:endParaRPr lang="en-GB" sz="4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ight Arrow 5"/>
          <p:cNvSpPr/>
          <p:nvPr/>
        </p:nvSpPr>
        <p:spPr>
          <a:xfrm rot="3515543">
            <a:off x="7238998" y="1117605"/>
            <a:ext cx="996952" cy="257175"/>
          </a:xfrm>
          <a:custGeom>
            <a:avLst>
              <a:gd name="f0" fmla="val 1881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000000"/>
              </a:gs>
            </a:gsLst>
            <a:lin ang="16200000"/>
          </a:gradFill>
          <a:ln w="9528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4022" y="185742"/>
            <a:ext cx="1065211" cy="708029"/>
          </a:xfrm>
          <a:prstGeom prst="rect">
            <a:avLst/>
          </a:prstGeom>
          <a:gradFill>
            <a:gsLst>
              <a:gs pos="0">
                <a:srgbClr val="9B2D2A"/>
              </a:gs>
              <a:gs pos="100000">
                <a:srgbClr val="CB3D3A"/>
              </a:gs>
            </a:gsLst>
            <a:lin ang="16200000"/>
          </a:gradFill>
          <a:ln w="9528">
            <a:solidFill>
              <a:srgbClr val="BE4B48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Wifi</a:t>
            </a:r>
            <a:endParaRPr lang="en-GB" sz="4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ight Arrow 5"/>
          <p:cNvSpPr/>
          <p:nvPr/>
        </p:nvSpPr>
        <p:spPr>
          <a:xfrm rot="20282248">
            <a:off x="1752033" y="2836987"/>
            <a:ext cx="2018757" cy="257175"/>
          </a:xfrm>
          <a:custGeom>
            <a:avLst>
              <a:gd name="f0" fmla="val 1881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000000"/>
              </a:gs>
            </a:gsLst>
            <a:lin ang="16200000"/>
          </a:gradFill>
          <a:ln w="9528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5656" y="2965574"/>
            <a:ext cx="1065211" cy="708029"/>
          </a:xfrm>
          <a:prstGeom prst="rect">
            <a:avLst/>
          </a:prstGeom>
          <a:gradFill>
            <a:gsLst>
              <a:gs pos="0">
                <a:srgbClr val="9B2D2A"/>
              </a:gs>
              <a:gs pos="100000">
                <a:srgbClr val="CB3D3A"/>
              </a:gs>
            </a:gsLst>
            <a:lin ang="16200000"/>
          </a:gradFill>
          <a:ln w="9528">
            <a:solidFill>
              <a:srgbClr val="BE4B48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Wifi</a:t>
            </a:r>
            <a:endParaRPr lang="en-GB" sz="4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5"/>
    </mc:Choice>
    <mc:Fallback xmlns="">
      <p:transition spd="slow" advTm="249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/>
              <a:t>TYPES OF LICENCE</a:t>
            </a:r>
            <a:endParaRPr lang="en-GB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410062" y="1484784"/>
            <a:ext cx="2653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icensed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062" y="5469984"/>
            <a:ext cx="3353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Unlicensed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062" y="2708920"/>
            <a:ext cx="4222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Light L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icensed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0062" y="4077072"/>
            <a:ext cx="2685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Dynamic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7825392" y="1761783"/>
            <a:ext cx="720080" cy="41698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32692" y="1844824"/>
            <a:ext cx="296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GSM, 3G, 4G, Microwave links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2985919"/>
            <a:ext cx="209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5.8Ghz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2693" y="4354071"/>
            <a:ext cx="296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TV Whitespace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5746983"/>
            <a:ext cx="346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2.4GHz, 5.4GHz: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Wifi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, Bluetooth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3343" y="960924"/>
            <a:ext cx="137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Expensive &amp; Controlled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2697" y="5940018"/>
            <a:ext cx="165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Cheap &amp; Available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Explosion 1 13"/>
          <p:cNvSpPr/>
          <p:nvPr/>
        </p:nvSpPr>
        <p:spPr>
          <a:xfrm rot="19851297">
            <a:off x="2788530" y="3808719"/>
            <a:ext cx="1368152" cy="72008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New!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0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“By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2008,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devices operating in licence-exempt spectrum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outsold those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using licensed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spectrum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including the totality of televisions, radios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and cellular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phones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.” </a:t>
            </a:r>
            <a:r>
              <a:rPr lang="en-GB" sz="1200" dirty="0" smtClean="0">
                <a:solidFill>
                  <a:schemeClr val="bg1">
                    <a:lumMod val="85000"/>
                  </a:schemeClr>
                </a:solidFill>
              </a:rPr>
              <a:t>(Thanki 2012)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9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305</Words>
  <Application>Microsoft Office PowerPoint</Application>
  <PresentationFormat>On-screen Show (4:3)</PresentationFormat>
  <Paragraphs>81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Whitespace Spectrum</vt:lpstr>
      <vt:lpstr>PowerPoint Presentation</vt:lpstr>
      <vt:lpstr>PowerPoint Presentation</vt:lpstr>
      <vt:lpstr>PowerPoint Presentation</vt:lpstr>
      <vt:lpstr>PowerPoint Presentation</vt:lpstr>
      <vt:lpstr>SPECTRUM</vt:lpstr>
      <vt:lpstr>SPECTRUM</vt:lpstr>
      <vt:lpstr>TYPES OF LICENCE</vt:lpstr>
      <vt:lpstr>PowerPoint Presentation</vt:lpstr>
      <vt:lpstr>PowerPoint Presentation</vt:lpstr>
      <vt:lpstr>SHARE IT</vt:lpstr>
      <vt:lpstr>WHAT IS A TV WHITESPACE?</vt:lpstr>
      <vt:lpstr>WHERE ARE TV WHITESPACES?</vt:lpstr>
      <vt:lpstr>PowerPoint Presentation</vt:lpstr>
      <vt:lpstr>Range, bandwidth, availability</vt:lpstr>
      <vt:lpstr>APPLICATIONS</vt:lpstr>
      <vt:lpstr>What Can YOU Do?</vt:lpstr>
      <vt:lpstr>FIND A WHITESPACE NEAR YOU</vt:lpstr>
      <vt:lpstr>OCCUPY SPECTRUM</vt:lpstr>
      <vt:lpstr>What do you need?</vt:lpstr>
      <vt:lpstr>When do we start?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Whitespace Spectrum</dc:title>
  <dc:creator>Ben Ward</dc:creator>
  <cp:lastModifiedBy>Ben Ward</cp:lastModifiedBy>
  <cp:revision>47</cp:revision>
  <dcterms:created xsi:type="dcterms:W3CDTF">2013-03-07T11:55:47Z</dcterms:created>
  <dcterms:modified xsi:type="dcterms:W3CDTF">2013-04-15T16:48:45Z</dcterms:modified>
</cp:coreProperties>
</file>