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78" r:id="rId4"/>
    <p:sldId id="292" r:id="rId5"/>
    <p:sldId id="309" r:id="rId6"/>
    <p:sldId id="281" r:id="rId7"/>
    <p:sldId id="282" r:id="rId8"/>
    <p:sldId id="283" r:id="rId9"/>
    <p:sldId id="286" r:id="rId10"/>
    <p:sldId id="284" r:id="rId11"/>
    <p:sldId id="287" r:id="rId12"/>
    <p:sldId id="285" r:id="rId13"/>
    <p:sldId id="288" r:id="rId14"/>
    <p:sldId id="304" r:id="rId15"/>
    <p:sldId id="264" r:id="rId16"/>
    <p:sldId id="269" r:id="rId17"/>
    <p:sldId id="291" r:id="rId18"/>
    <p:sldId id="293" r:id="rId19"/>
    <p:sldId id="265" r:id="rId20"/>
    <p:sldId id="266" r:id="rId21"/>
    <p:sldId id="267" r:id="rId22"/>
    <p:sldId id="271" r:id="rId23"/>
    <p:sldId id="270" r:id="rId24"/>
    <p:sldId id="272" r:id="rId25"/>
    <p:sldId id="308" r:id="rId26"/>
    <p:sldId id="294" r:id="rId27"/>
    <p:sldId id="299" r:id="rId28"/>
    <p:sldId id="301" r:id="rId29"/>
    <p:sldId id="300" r:id="rId30"/>
    <p:sldId id="298" r:id="rId31"/>
    <p:sldId id="302" r:id="rId32"/>
    <p:sldId id="303" r:id="rId33"/>
    <p:sldId id="273" r:id="rId34"/>
    <p:sldId id="311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3993" autoAdjust="0"/>
  </p:normalViewPr>
  <p:slideViewPr>
    <p:cSldViewPr>
      <p:cViewPr varScale="1">
        <p:scale>
          <a:sx n="128" d="100"/>
          <a:sy n="128" d="100"/>
        </p:scale>
        <p:origin x="-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8EDFB3E-6889-4E55-A387-AD85E0F0EDFE}" type="datetimeFigureOut">
              <a:rPr lang="en-US"/>
              <a:pPr>
                <a:defRPr/>
              </a:pPr>
              <a:t>14/04/2013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2DCBFB8-D8FB-4530-AE3A-FF4B370F4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9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4301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C6A843-83EF-4A16-91B8-31076CFA6A2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4403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A302B8-F523-424A-8C7B-C8850029E0B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4506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7F0284-EF29-4E6C-A6C0-2383B136C22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555415-3326-4378-B411-F6DA900194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06/02/2013</a:t>
            </a: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NANOG 57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70CC2-E6CE-49F9-8CB6-EDB1FFC55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06/02/2013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NANOG 57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8250B-473F-40EF-B3F1-93C49C69A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06/02/2013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NANOG 57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15EFB-169A-4A47-8861-16F200391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06/02/2013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NANOG 57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E204A-F90B-43E6-8BD1-14C722A76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06/02/2013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NANOG 57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F5AFD-DD89-4B06-9695-12E2A0296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06/02/2013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NANOG 57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F718-956F-4F9D-9EFD-BD40DFFE5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06/02/2013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NANOG 57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82425-FDC2-450E-843C-B82EE2A78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06/02/2013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NANOG 57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AF2C8-7ABE-4E7C-A015-CBFCA096C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06/02/2013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NANOG 57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191D6-377C-4B07-A0CE-D789E9F7F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06/02/2013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NANOG 57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7DEE7-35A3-4532-9D91-6BBB15037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06/02/2013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NANOG 57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AE16-E1D6-455A-B335-8E02093AC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06/02/2013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NANOG 57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D459A14-6A51-47A3-B359-CC82D18A5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2" r:id="rId4"/>
    <p:sldLayoutId id="2147483693" r:id="rId5"/>
    <p:sldLayoutId id="2147483697" r:id="rId6"/>
    <p:sldLayoutId id="2147483698" r:id="rId7"/>
    <p:sldLayoutId id="2147483699" r:id="rId8"/>
    <p:sldLayoutId id="2147483700" r:id="rId9"/>
    <p:sldLayoutId id="2147483694" r:id="rId10"/>
    <p:sldLayoutId id="2147483701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A94543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visibility.it.uc3m.es/documents/gi_CR_28012013.pdf" TargetMode="External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Liberation Sans"/>
              </a:rPr>
              <a:t>The BGP Visibility Scanner</a:t>
            </a:r>
            <a:endParaRPr lang="en-US" smtClean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219200" y="5084763"/>
            <a:ext cx="6858000" cy="647700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5400" b="1" i="1" dirty="0" smtClean="0">
                <a:solidFill>
                  <a:schemeClr val="tx1"/>
                </a:solidFill>
                <a:latin typeface="Liberation Sans" charset="0"/>
              </a:rPr>
              <a:t>Andra Lutu</a:t>
            </a:r>
            <a:r>
              <a:rPr lang="en-US" sz="5400" i="1" baseline="30000" dirty="0" smtClean="0">
                <a:solidFill>
                  <a:schemeClr val="tx1"/>
                </a:solidFill>
                <a:latin typeface="Liberation Sans" charset="0"/>
              </a:rPr>
              <a:t>1,2</a:t>
            </a:r>
            <a:r>
              <a:rPr lang="en-US" sz="5400" b="1" i="1" dirty="0" smtClean="0">
                <a:solidFill>
                  <a:schemeClr val="tx1"/>
                </a:solidFill>
                <a:latin typeface="Liberation Sans" charset="0"/>
              </a:rPr>
              <a:t> </a:t>
            </a:r>
            <a:r>
              <a:rPr lang="en-US" sz="5400" i="1" dirty="0" smtClean="0">
                <a:solidFill>
                  <a:schemeClr val="tx1"/>
                </a:solidFill>
                <a:latin typeface="Liberation Sans" charset="0"/>
              </a:rPr>
              <a:t>, </a:t>
            </a:r>
            <a:r>
              <a:rPr lang="en-US" sz="5400" b="1" i="1" dirty="0" smtClean="0">
                <a:solidFill>
                  <a:schemeClr val="tx1"/>
                </a:solidFill>
                <a:latin typeface="Liberation Sans" charset="0"/>
              </a:rPr>
              <a:t>Marcelo Bagnulo</a:t>
            </a:r>
            <a:r>
              <a:rPr lang="en-US" sz="5400" i="1" baseline="30000" dirty="0" smtClean="0">
                <a:solidFill>
                  <a:schemeClr val="tx1"/>
                </a:solidFill>
                <a:latin typeface="Liberation Sans" charset="0"/>
              </a:rPr>
              <a:t>2 </a:t>
            </a:r>
            <a:r>
              <a:rPr lang="en-US" sz="5400" i="1" dirty="0" smtClean="0">
                <a:solidFill>
                  <a:schemeClr val="tx1"/>
                </a:solidFill>
                <a:latin typeface="Liberation Sans" charset="0"/>
              </a:rPr>
              <a:t> and </a:t>
            </a:r>
            <a:r>
              <a:rPr lang="en-US" sz="5400" b="1" i="1" dirty="0" smtClean="0">
                <a:solidFill>
                  <a:schemeClr val="tx1"/>
                </a:solidFill>
                <a:latin typeface="Liberation Sans" charset="0"/>
              </a:rPr>
              <a:t>Olaf Maennel</a:t>
            </a:r>
            <a:r>
              <a:rPr lang="en-US" sz="5400" i="1" baseline="30000" dirty="0" smtClean="0">
                <a:solidFill>
                  <a:schemeClr val="tx1"/>
                </a:solidFill>
                <a:latin typeface="Liberation Sans" charset="0"/>
              </a:rPr>
              <a:t>3</a:t>
            </a:r>
            <a:endParaRPr lang="en-US" sz="5400" i="1" dirty="0" smtClean="0">
              <a:solidFill>
                <a:schemeClr val="tx1"/>
              </a:solidFill>
              <a:latin typeface="Liberation Sans" charset="0"/>
            </a:endParaRP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5400" i="1" dirty="0" smtClean="0">
                <a:solidFill>
                  <a:schemeClr val="tx1"/>
                </a:solidFill>
                <a:latin typeface="Liberation Sans" charset="0"/>
              </a:rPr>
              <a:t>Institute IMDEA Networks</a:t>
            </a:r>
            <a:r>
              <a:rPr lang="en-US" sz="5400" i="1" baseline="30000" dirty="0" smtClean="0">
                <a:solidFill>
                  <a:schemeClr val="tx1"/>
                </a:solidFill>
                <a:latin typeface="Liberation Sans" charset="0"/>
              </a:rPr>
              <a:t>1</a:t>
            </a:r>
            <a:r>
              <a:rPr lang="en-US" sz="5400" i="1" dirty="0" smtClean="0">
                <a:solidFill>
                  <a:schemeClr val="tx1"/>
                </a:solidFill>
                <a:latin typeface="Liberation Sans" charset="0"/>
              </a:rPr>
              <a:t>, University Carlos III Madrid</a:t>
            </a:r>
            <a:r>
              <a:rPr lang="en-US" sz="5400" i="1" baseline="30000" dirty="0" smtClean="0">
                <a:solidFill>
                  <a:schemeClr val="tx1"/>
                </a:solidFill>
                <a:latin typeface="Liberation Sans" charset="0"/>
              </a:rPr>
              <a:t>2</a:t>
            </a:r>
            <a:r>
              <a:rPr lang="en-US" sz="5400" i="1" dirty="0" smtClean="0">
                <a:solidFill>
                  <a:schemeClr val="tx1"/>
                </a:solidFill>
                <a:latin typeface="Liberation Sans" charset="0"/>
              </a:rPr>
              <a:t> , </a:t>
            </a:r>
            <a:r>
              <a:rPr lang="en-US" sz="5400" i="1" dirty="0" smtClean="0">
                <a:solidFill>
                  <a:schemeClr val="tx1"/>
                </a:solidFill>
                <a:latin typeface="Liberation Sans"/>
              </a:rPr>
              <a:t>Loughborough University</a:t>
            </a:r>
            <a:r>
              <a:rPr lang="en-US" sz="5400" i="1" baseline="30000" dirty="0" smtClean="0">
                <a:solidFill>
                  <a:schemeClr val="tx1"/>
                </a:solidFill>
                <a:latin typeface="Liberation Sans"/>
              </a:rPr>
              <a:t>3</a:t>
            </a:r>
            <a:endParaRPr lang="en-US" sz="5400" i="1" baseline="30000" dirty="0" smtClean="0">
              <a:solidFill>
                <a:schemeClr val="tx1"/>
              </a:solidFill>
              <a:latin typeface="Liberation Sans"/>
            </a:endParaRP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US" i="1" dirty="0" smtClean="0">
              <a:solidFill>
                <a:sysClr val="windowText" lastClr="000000"/>
              </a:solidFill>
              <a:latin typeface="Liberation Sans" charset="0"/>
            </a:endParaRP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BGP Visibility Scanner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DC8C28-CFD4-47E0-B4FF-3FA8DE5932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39" name="Flowchart: Extract 38"/>
          <p:cNvSpPr/>
          <p:nvPr/>
        </p:nvSpPr>
        <p:spPr>
          <a:xfrm rot="5400000">
            <a:off x="4187826" y="4448175"/>
            <a:ext cx="322262" cy="274637"/>
          </a:xfrm>
          <a:prstGeom prst="flowChartExtract">
            <a:avLst/>
          </a:prstGeom>
        </p:spPr>
        <p:style>
          <a:lnRef idx="1">
            <a:schemeClr val="accent2">
              <a:hueOff val="3121013"/>
              <a:satOff val="-3893"/>
              <a:lumOff val="915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414" name="Group 44"/>
          <p:cNvGrpSpPr>
            <a:grpSpLocks/>
          </p:cNvGrpSpPr>
          <p:nvPr/>
        </p:nvGrpSpPr>
        <p:grpSpPr bwMode="auto">
          <a:xfrm>
            <a:off x="34925" y="1412875"/>
            <a:ext cx="9074150" cy="4040188"/>
            <a:chOff x="35496" y="1412776"/>
            <a:chExt cx="9073008" cy="4040437"/>
          </a:xfrm>
        </p:grpSpPr>
        <p:grpSp>
          <p:nvGrpSpPr>
            <p:cNvPr id="6" name="Group 9"/>
            <p:cNvGrpSpPr/>
            <p:nvPr/>
          </p:nvGrpSpPr>
          <p:grpSpPr>
            <a:xfrm>
              <a:off x="49580" y="2708920"/>
              <a:ext cx="1570092" cy="2736304"/>
              <a:chOff x="265" y="-81818"/>
              <a:chExt cx="1570092" cy="2564525"/>
            </a:xfrm>
            <a:scene3d>
              <a:camera prst="orthographicFront"/>
              <a:lightRig rig="flat" dir="t"/>
            </a:scene3d>
          </p:grpSpPr>
          <p:sp>
            <p:nvSpPr>
              <p:cNvPr id="14" name="Rounded Rectangle 13"/>
              <p:cNvSpPr/>
              <p:nvPr/>
            </p:nvSpPr>
            <p:spPr>
              <a:xfrm>
                <a:off x="265" y="-81817"/>
                <a:ext cx="1570092" cy="2564524"/>
              </a:xfrm>
              <a:prstGeom prst="roundRect">
                <a:avLst>
                  <a:gd name="adj" fmla="val 5000"/>
                </a:avLst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5" name="Rounded Rectangle 4"/>
              <p:cNvSpPr/>
              <p:nvPr/>
            </p:nvSpPr>
            <p:spPr>
              <a:xfrm rot="16200000">
                <a:off x="-894180" y="812628"/>
                <a:ext cx="2102910" cy="31401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54864" rIns="71120" bIns="0" spcCol="1270"/>
              <a:lstStyle/>
              <a:p>
                <a:pPr algn="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600" b="1" dirty="0"/>
                  <a:t>RIS-</a:t>
                </a:r>
                <a:r>
                  <a:rPr lang="en-US" sz="1600" b="1" dirty="0" err="1"/>
                  <a:t>RouteViews</a:t>
                </a:r>
                <a:endParaRPr lang="en-US" sz="1600" b="1" dirty="0"/>
              </a:p>
            </p:txBody>
          </p:sp>
        </p:grpSp>
        <p:grpSp>
          <p:nvGrpSpPr>
            <p:cNvPr id="7" name="Group 10"/>
            <p:cNvGrpSpPr/>
            <p:nvPr/>
          </p:nvGrpSpPr>
          <p:grpSpPr>
            <a:xfrm>
              <a:off x="373379" y="2708921"/>
              <a:ext cx="1169718" cy="2564524"/>
              <a:chOff x="324064" y="-81817"/>
              <a:chExt cx="1169718" cy="2564524"/>
            </a:xfrm>
            <a:scene3d>
              <a:camera prst="orthographicFront"/>
              <a:lightRig rig="flat" dir="t"/>
            </a:scene3d>
          </p:grpSpPr>
          <p:sp>
            <p:nvSpPr>
              <p:cNvPr id="12" name="Rectangle 11"/>
              <p:cNvSpPr/>
              <p:nvPr/>
            </p:nvSpPr>
            <p:spPr>
              <a:xfrm>
                <a:off x="324064" y="-81817"/>
                <a:ext cx="1169718" cy="2564524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3" name="Rectangle 12"/>
              <p:cNvSpPr/>
              <p:nvPr/>
            </p:nvSpPr>
            <p:spPr>
              <a:xfrm>
                <a:off x="324064" y="-81817"/>
                <a:ext cx="1169718" cy="256452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61722" rIns="0" bIns="0" spcCol="1270"/>
              <a:lstStyle/>
              <a:p>
                <a:pPr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b="1" i="1" dirty="0"/>
                  <a:t>Download</a:t>
                </a:r>
                <a:r>
                  <a:rPr lang="en-US" dirty="0"/>
                  <a:t> all the available routing feeds twice per day, at</a:t>
                </a:r>
              </a:p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i="1" dirty="0"/>
                  <a:t>08h00</a:t>
                </a:r>
              </a:p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i="1" dirty="0"/>
                  <a:t>16h00</a:t>
                </a:r>
              </a:p>
            </p:txBody>
          </p:sp>
        </p:grpSp>
        <p:grpSp>
          <p:nvGrpSpPr>
            <p:cNvPr id="8" name="Group 15"/>
            <p:cNvGrpSpPr/>
            <p:nvPr/>
          </p:nvGrpSpPr>
          <p:grpSpPr>
            <a:xfrm>
              <a:off x="35496" y="1412776"/>
              <a:ext cx="1861378" cy="1086413"/>
              <a:chOff x="2398" y="140869"/>
              <a:chExt cx="1861378" cy="1086413"/>
            </a:xfrm>
            <a:scene3d>
              <a:camera prst="orthographicFront"/>
              <a:lightRig rig="flat" dir="t"/>
            </a:scene3d>
          </p:grpSpPr>
          <p:sp>
            <p:nvSpPr>
              <p:cNvPr id="17" name="Chevron 16"/>
              <p:cNvSpPr/>
              <p:nvPr/>
            </p:nvSpPr>
            <p:spPr>
              <a:xfrm>
                <a:off x="2398" y="140869"/>
                <a:ext cx="1861378" cy="1086413"/>
              </a:xfrm>
              <a:prstGeom prst="chevron">
                <a:avLst/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8" name="Chevron 4"/>
              <p:cNvSpPr/>
              <p:nvPr/>
            </p:nvSpPr>
            <p:spPr>
              <a:xfrm>
                <a:off x="545605" y="140869"/>
                <a:ext cx="774965" cy="10864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92012" tIns="30671" rIns="30671" bIns="30671" spcCol="1270" anchor="ctr"/>
              <a:lstStyle/>
              <a:p>
                <a:pPr algn="ctr" defTabSz="10223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300" dirty="0"/>
                  <a:t>Raw data</a:t>
                </a:r>
              </a:p>
            </p:txBody>
          </p:sp>
        </p:grpSp>
        <p:grpSp>
          <p:nvGrpSpPr>
            <p:cNvPr id="9" name="Group 15"/>
            <p:cNvGrpSpPr/>
            <p:nvPr/>
          </p:nvGrpSpPr>
          <p:grpSpPr>
            <a:xfrm>
              <a:off x="1675380" y="2700932"/>
              <a:ext cx="1193610" cy="2744292"/>
              <a:chOff x="1744294" y="104018"/>
              <a:chExt cx="1193610" cy="2744292"/>
            </a:xfrm>
            <a:scene3d>
              <a:camera prst="orthographicFront"/>
              <a:lightRig rig="flat" dir="t"/>
            </a:scene3d>
          </p:grpSpPr>
          <p:sp>
            <p:nvSpPr>
              <p:cNvPr id="30" name="Rounded Rectangle 29"/>
              <p:cNvSpPr/>
              <p:nvPr/>
            </p:nvSpPr>
            <p:spPr>
              <a:xfrm>
                <a:off x="1744294" y="104018"/>
                <a:ext cx="1193610" cy="2744292"/>
              </a:xfrm>
              <a:prstGeom prst="roundRect">
                <a:avLst>
                  <a:gd name="adj" fmla="val 5000"/>
                </a:avLst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1170380"/>
                  <a:satOff val="-1460"/>
                  <a:lumOff val="343"/>
                  <a:alphaOff val="0"/>
                </a:schemeClr>
              </a:fillRef>
              <a:effectRef idx="1">
                <a:schemeClr val="accent2">
                  <a:hueOff val="1170380"/>
                  <a:satOff val="-1460"/>
                  <a:lumOff val="343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1" name="Rounded Rectangle 4"/>
              <p:cNvSpPr/>
              <p:nvPr/>
            </p:nvSpPr>
            <p:spPr>
              <a:xfrm rot="16200000">
                <a:off x="738495" y="1109817"/>
                <a:ext cx="2250319" cy="23872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54864" rIns="71120" bIns="0" spcCol="1270"/>
              <a:lstStyle/>
              <a:p>
                <a:pPr algn="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b="1" dirty="0"/>
                  <a:t>Get  GRTs</a:t>
                </a:r>
              </a:p>
            </p:txBody>
          </p:sp>
        </p:grpSp>
        <p:sp>
          <p:nvSpPr>
            <p:cNvPr id="19" name="Flowchart: Extract 18"/>
            <p:cNvSpPr/>
            <p:nvPr/>
          </p:nvSpPr>
          <p:spPr>
            <a:xfrm rot="5400000">
              <a:off x="1523559" y="4441145"/>
              <a:ext cx="322283" cy="273016"/>
            </a:xfrm>
            <a:prstGeom prst="flowChartExtra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0" name="Group 19"/>
            <p:cNvGrpSpPr/>
            <p:nvPr/>
          </p:nvGrpSpPr>
          <p:grpSpPr>
            <a:xfrm>
              <a:off x="1959842" y="2700932"/>
              <a:ext cx="889240" cy="2744292"/>
              <a:chOff x="2028756" y="104018"/>
              <a:chExt cx="889240" cy="2744292"/>
            </a:xfrm>
            <a:scene3d>
              <a:camera prst="orthographicFront"/>
              <a:lightRig rig="flat" dir="t"/>
            </a:scene3d>
          </p:grpSpPr>
          <p:sp>
            <p:nvSpPr>
              <p:cNvPr id="28" name="Rectangle 27"/>
              <p:cNvSpPr/>
              <p:nvPr/>
            </p:nvSpPr>
            <p:spPr>
              <a:xfrm>
                <a:off x="2028756" y="104018"/>
                <a:ext cx="889240" cy="2744292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2">
                  <a:hueOff val="1170380"/>
                  <a:satOff val="-1460"/>
                  <a:lumOff val="343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9" name="Rectangle 28"/>
              <p:cNvSpPr/>
              <p:nvPr/>
            </p:nvSpPr>
            <p:spPr>
              <a:xfrm>
                <a:off x="2028756" y="104018"/>
                <a:ext cx="889240" cy="274429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48006" rIns="0" bIns="0" spcCol="1270"/>
              <a:lstStyle/>
              <a:p>
                <a:pPr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b="1" i="1" dirty="0"/>
                  <a:t> </a:t>
                </a:r>
              </a:p>
              <a:p>
                <a:pPr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b="1" i="1" dirty="0"/>
                  <a:t>Size    filter</a:t>
                </a:r>
              </a:p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sz="1200" b="1" i="1" dirty="0"/>
                  <a:t>Minimum 400.000 routes</a:t>
                </a:r>
              </a:p>
              <a:p>
                <a:pPr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Eliminate </a:t>
                </a:r>
                <a:r>
                  <a:rPr lang="en-US" sz="1400" b="1" i="1" dirty="0"/>
                  <a:t>duplicate </a:t>
                </a:r>
                <a:r>
                  <a:rPr lang="en-US" sz="1400" dirty="0"/>
                  <a:t>routing feeds</a:t>
                </a:r>
              </a:p>
            </p:txBody>
          </p:sp>
        </p:grpSp>
        <p:grpSp>
          <p:nvGrpSpPr>
            <p:cNvPr id="11" name="Group 20"/>
            <p:cNvGrpSpPr/>
            <p:nvPr/>
          </p:nvGrpSpPr>
          <p:grpSpPr>
            <a:xfrm>
              <a:off x="2932848" y="2700932"/>
              <a:ext cx="1350537" cy="2744292"/>
              <a:chOff x="3001762" y="104018"/>
              <a:chExt cx="1350537" cy="2744292"/>
            </a:xfrm>
            <a:scene3d>
              <a:camera prst="orthographicFront"/>
              <a:lightRig rig="flat" dir="t"/>
            </a:scene3d>
          </p:grpSpPr>
          <p:sp>
            <p:nvSpPr>
              <p:cNvPr id="26" name="Rounded Rectangle 25"/>
              <p:cNvSpPr/>
              <p:nvPr/>
            </p:nvSpPr>
            <p:spPr>
              <a:xfrm>
                <a:off x="3001763" y="104018"/>
                <a:ext cx="1350536" cy="2744292"/>
              </a:xfrm>
              <a:prstGeom prst="roundRect">
                <a:avLst>
                  <a:gd name="adj" fmla="val 5000"/>
                </a:avLst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2340759"/>
                  <a:satOff val="-2919"/>
                  <a:lumOff val="686"/>
                  <a:alphaOff val="0"/>
                </a:schemeClr>
              </a:fillRef>
              <a:effectRef idx="1">
                <a:schemeClr val="accent2">
                  <a:hueOff val="2340759"/>
                  <a:satOff val="-2919"/>
                  <a:lumOff val="686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7" name="Rounded Rectangle 9"/>
              <p:cNvSpPr/>
              <p:nvPr/>
            </p:nvSpPr>
            <p:spPr>
              <a:xfrm rot="16200000">
                <a:off x="2011656" y="1094124"/>
                <a:ext cx="2250319" cy="270107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54864" rIns="71120" bIns="0" spcCol="1270"/>
              <a:lstStyle/>
              <a:p>
                <a:pPr algn="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b="1" dirty="0"/>
                  <a:t>Clean  GRTs</a:t>
                </a:r>
              </a:p>
            </p:txBody>
          </p:sp>
        </p:grpSp>
        <p:sp>
          <p:nvSpPr>
            <p:cNvPr id="22" name="Flowchart: Extract 21"/>
            <p:cNvSpPr/>
            <p:nvPr/>
          </p:nvSpPr>
          <p:spPr>
            <a:xfrm rot="5400000">
              <a:off x="2780701" y="4441145"/>
              <a:ext cx="322283" cy="273016"/>
            </a:xfrm>
            <a:prstGeom prst="flowChartExtract">
              <a:avLst/>
            </a:prstGeom>
          </p:spPr>
          <p:style>
            <a:lnRef idx="1">
              <a:schemeClr val="accent2">
                <a:hueOff val="1560506"/>
                <a:satOff val="-1946"/>
                <a:lumOff val="458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6" name="Group 22"/>
            <p:cNvGrpSpPr/>
            <p:nvPr/>
          </p:nvGrpSpPr>
          <p:grpSpPr>
            <a:xfrm>
              <a:off x="3237319" y="2700932"/>
              <a:ext cx="1006149" cy="2744292"/>
              <a:chOff x="3306233" y="104018"/>
              <a:chExt cx="1006149" cy="2744292"/>
            </a:xfrm>
            <a:scene3d>
              <a:camera prst="orthographicFront"/>
              <a:lightRig rig="flat" dir="t"/>
            </a:scene3d>
          </p:grpSpPr>
          <p:sp>
            <p:nvSpPr>
              <p:cNvPr id="24" name="Rectangle 23"/>
              <p:cNvSpPr/>
              <p:nvPr/>
            </p:nvSpPr>
            <p:spPr>
              <a:xfrm>
                <a:off x="3306233" y="104018"/>
                <a:ext cx="1006149" cy="2744292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2">
                  <a:hueOff val="2340759"/>
                  <a:satOff val="-2919"/>
                  <a:lumOff val="686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5" name="Rectangle 24"/>
              <p:cNvSpPr/>
              <p:nvPr/>
            </p:nvSpPr>
            <p:spPr>
              <a:xfrm>
                <a:off x="3306233" y="104018"/>
                <a:ext cx="1006149" cy="274429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61722" rIns="0" bIns="0" spcCol="1270"/>
              <a:lstStyle/>
              <a:p>
                <a:pPr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dirty="0"/>
                  <a:t>Remove prefixes:</a:t>
                </a:r>
              </a:p>
              <a:p>
                <a:pPr marL="171450" lvl="1" indent="-171450" defTabSz="7112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sz="1600" i="1" dirty="0"/>
                  <a:t>MOAS</a:t>
                </a:r>
              </a:p>
              <a:p>
                <a:pPr marL="171450" lvl="1" indent="-171450" defTabSz="7112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sz="1600" i="1" dirty="0" err="1"/>
                  <a:t>Bogons</a:t>
                </a:r>
                <a:endParaRPr lang="en-US" sz="1600" i="1" dirty="0"/>
              </a:p>
            </p:txBody>
          </p:sp>
        </p:grpSp>
        <p:grpSp>
          <p:nvGrpSpPr>
            <p:cNvPr id="20" name="Group 31"/>
            <p:cNvGrpSpPr/>
            <p:nvPr/>
          </p:nvGrpSpPr>
          <p:grpSpPr>
            <a:xfrm>
              <a:off x="1655682" y="1412776"/>
              <a:ext cx="2844310" cy="1086413"/>
              <a:chOff x="1592173" y="140869"/>
              <a:chExt cx="2844310" cy="1086413"/>
            </a:xfrm>
            <a:scene3d>
              <a:camera prst="orthographicFront"/>
              <a:lightRig rig="flat" dir="t"/>
            </a:scene3d>
          </p:grpSpPr>
          <p:sp>
            <p:nvSpPr>
              <p:cNvPr id="33" name="Chevron 32"/>
              <p:cNvSpPr/>
              <p:nvPr/>
            </p:nvSpPr>
            <p:spPr>
              <a:xfrm>
                <a:off x="1592173" y="140869"/>
                <a:ext cx="2844310" cy="1086413"/>
              </a:xfrm>
              <a:prstGeom prst="chevron">
                <a:avLst/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2340759"/>
                  <a:satOff val="-2919"/>
                  <a:lumOff val="686"/>
                  <a:alphaOff val="0"/>
                </a:schemeClr>
              </a:fillRef>
              <a:effectRef idx="1">
                <a:schemeClr val="accent2">
                  <a:hueOff val="2340759"/>
                  <a:satOff val="-2919"/>
                  <a:lumOff val="686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4" name="Chevron 4"/>
              <p:cNvSpPr/>
              <p:nvPr/>
            </p:nvSpPr>
            <p:spPr>
              <a:xfrm>
                <a:off x="2135380" y="140869"/>
                <a:ext cx="1757897" cy="10864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112014" tIns="37338" rIns="37338" bIns="37338" spcCol="1270" anchor="ctr"/>
              <a:lstStyle/>
              <a:p>
                <a:pPr algn="ctr" defTabSz="12446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800" dirty="0"/>
                  <a:t>GRTs</a:t>
                </a:r>
              </a:p>
            </p:txBody>
          </p:sp>
        </p:grpSp>
        <p:grpSp>
          <p:nvGrpSpPr>
            <p:cNvPr id="21" name="Group 31"/>
            <p:cNvGrpSpPr/>
            <p:nvPr/>
          </p:nvGrpSpPr>
          <p:grpSpPr>
            <a:xfrm>
              <a:off x="4275080" y="1412776"/>
              <a:ext cx="4833424" cy="1086413"/>
              <a:chOff x="4167281" y="144020"/>
              <a:chExt cx="4833424" cy="1086413"/>
            </a:xfrm>
            <a:scene3d>
              <a:camera prst="orthographicFront"/>
              <a:lightRig rig="flat" dir="t"/>
            </a:scene3d>
          </p:grpSpPr>
          <p:sp>
            <p:nvSpPr>
              <p:cNvPr id="35" name="Chevron 34"/>
              <p:cNvSpPr/>
              <p:nvPr/>
            </p:nvSpPr>
            <p:spPr>
              <a:xfrm>
                <a:off x="4167281" y="144020"/>
                <a:ext cx="4833424" cy="1086413"/>
              </a:xfrm>
              <a:prstGeom prst="chevron">
                <a:avLst/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4681519"/>
                  <a:satOff val="-5839"/>
                  <a:lumOff val="1373"/>
                  <a:alphaOff val="0"/>
                </a:schemeClr>
              </a:fillRef>
              <a:effectRef idx="1">
                <a:schemeClr val="accent2">
                  <a:hueOff val="4681519"/>
                  <a:satOff val="-5839"/>
                  <a:lumOff val="1373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6" name="Chevron 4"/>
              <p:cNvSpPr/>
              <p:nvPr/>
            </p:nvSpPr>
            <p:spPr>
              <a:xfrm>
                <a:off x="4647368" y="144020"/>
                <a:ext cx="3747011" cy="10864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96012" tIns="32004" rIns="32004" bIns="32004" spcCol="1270" anchor="ctr"/>
              <a:lstStyle/>
              <a:p>
                <a:pPr algn="ctr" defTabSz="10668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dirty="0"/>
                  <a:t>Visibility Scanner Algorithm</a:t>
                </a:r>
              </a:p>
            </p:txBody>
          </p:sp>
        </p:grpSp>
        <p:sp>
          <p:nvSpPr>
            <p:cNvPr id="43" name="Rounded Rectangle 42"/>
            <p:cNvSpPr/>
            <p:nvPr/>
          </p:nvSpPr>
          <p:spPr>
            <a:xfrm>
              <a:off x="4339675" y="2708921"/>
              <a:ext cx="2680597" cy="2744292"/>
            </a:xfrm>
            <a:prstGeom prst="roundRect">
              <a:avLst>
                <a:gd name="adj" fmla="val 5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3511139"/>
                <a:satOff val="-4379"/>
                <a:lumOff val="1030"/>
                <a:alphaOff val="0"/>
              </a:schemeClr>
            </a:fillRef>
            <a:effectRef idx="1">
              <a:schemeClr val="accent2">
                <a:hueOff val="3511139"/>
                <a:satOff val="-4379"/>
                <a:lumOff val="103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4" name="Rounded Rectangle 4"/>
            <p:cNvSpPr/>
            <p:nvPr/>
          </p:nvSpPr>
          <p:spPr>
            <a:xfrm rot="16200000">
              <a:off x="3275587" y="3773008"/>
              <a:ext cx="2664295" cy="536119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0" tIns="48006" rIns="62230" bIns="0" spcCol="1270"/>
            <a:lstStyle/>
            <a:p>
              <a:pPr algn="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Label LVPs - HVPs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830828" y="2708921"/>
              <a:ext cx="2045429" cy="274429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2">
                <a:hueOff val="3511139"/>
                <a:satOff val="-4379"/>
                <a:lumOff val="103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2" name="Rectangle 41"/>
            <p:cNvSpPr/>
            <p:nvPr/>
          </p:nvSpPr>
          <p:spPr>
            <a:xfrm>
              <a:off x="4830827" y="2708921"/>
              <a:ext cx="1995171" cy="2744292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0" tIns="44577" rIns="0" bIns="0" spcCol="1270"/>
            <a:lstStyle/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300" b="1" dirty="0"/>
                <a:t>for </a:t>
              </a:r>
              <a:r>
                <a:rPr lang="pt-BR" sz="1300" dirty="0"/>
                <a:t> t </a:t>
              </a:r>
              <a:r>
                <a:rPr lang="pt-BR" sz="1300" b="1" dirty="0"/>
                <a:t>in</a:t>
              </a:r>
              <a:r>
                <a:rPr lang="pt-BR" sz="1300" dirty="0"/>
                <a:t> {08h00, 16h00} </a:t>
              </a:r>
              <a:r>
                <a:rPr lang="pt-BR" sz="1300" b="1" dirty="0"/>
                <a:t>do</a:t>
              </a:r>
              <a:endParaRPr lang="en-US" sz="1300" b="1" dirty="0"/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 err="1"/>
                <a:t>prefs</a:t>
              </a:r>
              <a:r>
                <a:rPr lang="en-US" sz="1300" i="1" dirty="0"/>
                <a:t>[t].</a:t>
              </a:r>
              <a:r>
                <a:rPr lang="en-US" sz="1300" i="1" dirty="0" err="1"/>
                <a:t>getVisibleDegree</a:t>
              </a:r>
              <a:r>
                <a:rPr lang="en-US" sz="1300" i="1" dirty="0"/>
                <a:t>()   </a:t>
              </a:r>
              <a:r>
                <a:rPr lang="en-US" sz="1300" i="1" dirty="0" err="1"/>
                <a:t>prefs</a:t>
              </a:r>
              <a:r>
                <a:rPr lang="en-US" sz="1300" i="1" dirty="0"/>
                <a:t>[t].</a:t>
              </a:r>
              <a:r>
                <a:rPr lang="en-US" sz="1300" i="1" dirty="0" err="1"/>
                <a:t>remInternalPrefs</a:t>
              </a:r>
              <a:r>
                <a:rPr lang="en-US" sz="1300" i="1" dirty="0"/>
                <a:t>()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for </a:t>
              </a:r>
              <a:r>
                <a:rPr lang="en-US" sz="1300" dirty="0" err="1"/>
                <a:t>ip</a:t>
              </a:r>
              <a:r>
                <a:rPr lang="en-US" sz="1300" dirty="0"/>
                <a:t> </a:t>
              </a:r>
              <a:r>
                <a:rPr lang="en-US" sz="1300" b="1" dirty="0"/>
                <a:t>in</a:t>
              </a:r>
              <a:r>
                <a:rPr lang="en-US" sz="1300" dirty="0"/>
                <a:t> </a:t>
              </a:r>
              <a:r>
                <a:rPr lang="en-US" sz="1300" dirty="0" err="1"/>
                <a:t>prefs</a:t>
              </a:r>
              <a:r>
                <a:rPr lang="en-US" sz="1300" dirty="0"/>
                <a:t>[t] </a:t>
              </a:r>
              <a:r>
                <a:rPr lang="en-US" sz="1300" b="1" dirty="0"/>
                <a:t>do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   if</a:t>
              </a:r>
              <a:r>
                <a:rPr lang="en-US" sz="1300" dirty="0"/>
                <a:t> </a:t>
              </a:r>
              <a:r>
                <a:rPr lang="en-US" sz="1300" b="1" i="1" dirty="0">
                  <a:solidFill>
                    <a:srgbClr val="FF0000"/>
                  </a:solidFill>
                </a:rPr>
                <a:t>visibility(</a:t>
              </a:r>
              <a:r>
                <a:rPr lang="en-US" sz="1300" b="1" i="1" dirty="0" err="1">
                  <a:solidFill>
                    <a:srgbClr val="FF0000"/>
                  </a:solidFill>
                </a:rPr>
                <a:t>ip</a:t>
              </a:r>
              <a:r>
                <a:rPr lang="en-US" sz="1300" b="1" i="1" dirty="0">
                  <a:solidFill>
                    <a:srgbClr val="FF0000"/>
                  </a:solidFill>
                </a:rPr>
                <a:t>, t) &lt; floor(95%*</a:t>
              </a:r>
              <a:r>
                <a:rPr lang="en-US" sz="1300" b="1" i="1" dirty="0" err="1">
                  <a:solidFill>
                    <a:srgbClr val="FF0000"/>
                  </a:solidFill>
                </a:rPr>
                <a:t>nr_monitors</a:t>
              </a:r>
              <a:r>
                <a:rPr lang="en-US" sz="1300" b="1" i="1" dirty="0">
                  <a:solidFill>
                    <a:srgbClr val="FF0000"/>
                  </a:solidFill>
                </a:rPr>
                <a:t>[t])) </a:t>
              </a:r>
              <a:r>
                <a:rPr lang="en-US" sz="1300" b="1" dirty="0"/>
                <a:t>then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/>
                <a:t>        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].append(LV)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   else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/>
                <a:t>        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].append(HV)</a:t>
              </a:r>
            </a:p>
          </p:txBody>
        </p:sp>
      </p:grpSp>
      <p:sp>
        <p:nvSpPr>
          <p:cNvPr id="46" name="Flowchart: Extract 45"/>
          <p:cNvSpPr/>
          <p:nvPr/>
        </p:nvSpPr>
        <p:spPr>
          <a:xfrm rot="5400000">
            <a:off x="4187826" y="4460875"/>
            <a:ext cx="322262" cy="274637"/>
          </a:xfrm>
          <a:prstGeom prst="flowChartExtract">
            <a:avLst/>
          </a:prstGeom>
        </p:spPr>
        <p:style>
          <a:lnRef idx="1">
            <a:schemeClr val="accent2">
              <a:hueOff val="3121013"/>
              <a:satOff val="-3893"/>
              <a:lumOff val="915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416" name="Date Placeholder 4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227763" y="430213"/>
            <a:ext cx="2808287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 smtClean="0"/>
              <a:t>BGP visibility scanner</a:t>
            </a:r>
            <a:endParaRPr lang="en-US" sz="2400" dirty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66B0C0-24A4-467A-A4C2-F98C6CC948E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18437" name="Content Placeholder 8"/>
          <p:cNvSpPr>
            <a:spLocks noGrp="1"/>
          </p:cNvSpPr>
          <p:nvPr>
            <p:ph sz="quarter" idx="1"/>
          </p:nvPr>
        </p:nvSpPr>
        <p:spPr>
          <a:xfrm>
            <a:off x="160338" y="304800"/>
            <a:ext cx="5995987" cy="5715000"/>
          </a:xfrm>
        </p:spPr>
        <p:txBody>
          <a:bodyPr/>
          <a:lstStyle/>
          <a:p>
            <a:r>
              <a:rPr lang="en-US" b="1" i="1" smtClean="0"/>
              <a:t>Filter internal routes</a:t>
            </a:r>
          </a:p>
          <a:p>
            <a:pPr lvl="1"/>
            <a:r>
              <a:rPr lang="en-US" smtClean="0"/>
              <a:t>Not considering prefixes only present in </a:t>
            </a:r>
            <a:r>
              <a:rPr lang="en-US" i="1" smtClean="0"/>
              <a:t>1 RT with an AS-Path of length 1</a:t>
            </a:r>
          </a:p>
          <a:p>
            <a:pPr lvl="1"/>
            <a:r>
              <a:rPr lang="en-US" b="1" i="1" smtClean="0"/>
              <a:t>23.10.2012: </a:t>
            </a:r>
            <a:r>
              <a:rPr lang="en-US" smtClean="0"/>
              <a:t> filter out 10.500 internal routes</a:t>
            </a:r>
          </a:p>
          <a:p>
            <a:pPr lvl="3"/>
            <a:endParaRPr lang="en-US" b="1" i="1" smtClean="0"/>
          </a:p>
          <a:p>
            <a:r>
              <a:rPr lang="en-US" b="1" i="1" smtClean="0"/>
              <a:t>Labeling Mechanism </a:t>
            </a:r>
            <a:r>
              <a:rPr lang="en-US" smtClean="0"/>
              <a:t>– each prefix gets a visibility label based on the </a:t>
            </a:r>
            <a:r>
              <a:rPr lang="en-US" i="1" smtClean="0">
                <a:solidFill>
                  <a:srgbClr val="C00000"/>
                </a:solidFill>
              </a:rPr>
              <a:t>95% minimum visibility threshold rule</a:t>
            </a:r>
          </a:p>
          <a:p>
            <a:pPr lvl="1"/>
            <a:r>
              <a:rPr lang="en-US" b="1" smtClean="0">
                <a:solidFill>
                  <a:srgbClr val="C00000"/>
                </a:solidFill>
              </a:rPr>
              <a:t>HV</a:t>
            </a:r>
            <a:r>
              <a:rPr lang="en-US" b="1" smtClean="0">
                <a:solidFill>
                  <a:schemeClr val="tx1"/>
                </a:solidFill>
              </a:rPr>
              <a:t> – </a:t>
            </a:r>
            <a:r>
              <a:rPr lang="en-US" smtClean="0">
                <a:solidFill>
                  <a:schemeClr val="tx1"/>
                </a:solidFill>
              </a:rPr>
              <a:t>high visibility if present in more than 95% of routing tables</a:t>
            </a:r>
          </a:p>
          <a:p>
            <a:pPr lvl="1"/>
            <a:r>
              <a:rPr lang="en-US" b="1" smtClean="0">
                <a:solidFill>
                  <a:srgbClr val="C00000"/>
                </a:solidFill>
              </a:rPr>
              <a:t>LV</a:t>
            </a:r>
            <a:r>
              <a:rPr lang="en-US" b="1" smtClean="0">
                <a:solidFill>
                  <a:schemeClr val="tx1"/>
                </a:solidFill>
              </a:rPr>
              <a:t> – </a:t>
            </a:r>
            <a:r>
              <a:rPr lang="en-US" smtClean="0">
                <a:solidFill>
                  <a:schemeClr val="tx1"/>
                </a:solidFill>
              </a:rPr>
              <a:t>limited visibility if present in less than 95% of routing tables</a:t>
            </a:r>
            <a:endParaRPr lang="en-US" b="1" smtClean="0">
              <a:solidFill>
                <a:schemeClr val="tx1"/>
              </a:solidFill>
            </a:endParaRP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" name="Rounded Rectangle 23"/>
          <p:cNvSpPr/>
          <p:nvPr/>
        </p:nvSpPr>
        <p:spPr>
          <a:xfrm>
            <a:off x="6355899" y="2636913"/>
            <a:ext cx="2680597" cy="2744292"/>
          </a:xfrm>
          <a:prstGeom prst="roundRect">
            <a:avLst>
              <a:gd name="adj" fmla="val 5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3511139"/>
              <a:satOff val="-4379"/>
              <a:lumOff val="1030"/>
              <a:alphaOff val="0"/>
            </a:schemeClr>
          </a:fillRef>
          <a:effectRef idx="1">
            <a:schemeClr val="accent2">
              <a:hueOff val="3511139"/>
              <a:satOff val="-4379"/>
              <a:lumOff val="1030"/>
              <a:alphaOff val="0"/>
            </a:schemeClr>
          </a:effectRef>
          <a:fontRef idx="minor">
            <a:schemeClr val="dk1"/>
          </a:fontRef>
        </p:style>
      </p:sp>
      <p:sp>
        <p:nvSpPr>
          <p:cNvPr id="33" name="Rounded Rectangle 4"/>
          <p:cNvSpPr/>
          <p:nvPr/>
        </p:nvSpPr>
        <p:spPr>
          <a:xfrm rot="16200000">
            <a:off x="5291811" y="3701000"/>
            <a:ext cx="2664295" cy="53611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0" tIns="48006" rIns="62230" bIns="0" spcCol="1270"/>
          <a:lstStyle/>
          <a:p>
            <a:pPr algn="r"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Label LVPs - HVPs</a:t>
            </a:r>
          </a:p>
          <a:p>
            <a:pPr algn="r" defTabSz="6223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en-US" sz="2000" b="1" dirty="0"/>
          </a:p>
        </p:txBody>
      </p:sp>
      <p:sp>
        <p:nvSpPr>
          <p:cNvPr id="36" name="Rectangle 35"/>
          <p:cNvSpPr/>
          <p:nvPr/>
        </p:nvSpPr>
        <p:spPr>
          <a:xfrm>
            <a:off x="6847051" y="2636913"/>
            <a:ext cx="1995171" cy="2744292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0" tIns="44577" rIns="0" bIns="0" spcCol="1270"/>
          <a:lstStyle/>
          <a:p>
            <a:pPr defTabSz="5778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300" b="1" dirty="0"/>
              <a:t>for </a:t>
            </a:r>
            <a:r>
              <a:rPr lang="pt-BR" sz="1300" dirty="0"/>
              <a:t> t </a:t>
            </a:r>
            <a:r>
              <a:rPr lang="pt-BR" sz="1300" b="1" dirty="0"/>
              <a:t>in</a:t>
            </a:r>
            <a:r>
              <a:rPr lang="pt-BR" sz="1300" dirty="0"/>
              <a:t> {08h00, 16h00} </a:t>
            </a:r>
            <a:r>
              <a:rPr lang="pt-BR" sz="1300" b="1" dirty="0"/>
              <a:t>do</a:t>
            </a:r>
            <a:endParaRPr lang="en-US" sz="1300" b="1" dirty="0"/>
          </a:p>
          <a:p>
            <a:pPr defTabSz="5778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00" i="1" dirty="0" err="1"/>
              <a:t>prefs</a:t>
            </a:r>
            <a:r>
              <a:rPr lang="en-US" sz="1300" i="1" dirty="0"/>
              <a:t>[t].</a:t>
            </a:r>
            <a:r>
              <a:rPr lang="en-US" sz="1300" i="1" dirty="0" err="1"/>
              <a:t>getVisibleDegree</a:t>
            </a:r>
            <a:r>
              <a:rPr lang="en-US" sz="1300" i="1" dirty="0"/>
              <a:t>()   </a:t>
            </a:r>
            <a:r>
              <a:rPr lang="en-US" sz="1300" i="1" dirty="0" err="1"/>
              <a:t>prefs</a:t>
            </a:r>
            <a:r>
              <a:rPr lang="en-US" sz="1300" i="1" dirty="0"/>
              <a:t>[t].</a:t>
            </a:r>
            <a:r>
              <a:rPr lang="en-US" sz="1300" i="1" dirty="0" err="1"/>
              <a:t>remInternalPrefs</a:t>
            </a:r>
            <a:r>
              <a:rPr lang="en-US" sz="1300" i="1" dirty="0"/>
              <a:t>()</a:t>
            </a:r>
          </a:p>
          <a:p>
            <a:pPr defTabSz="5778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00" b="1" dirty="0"/>
              <a:t>for </a:t>
            </a:r>
            <a:r>
              <a:rPr lang="en-US" sz="1300" dirty="0" err="1"/>
              <a:t>ip</a:t>
            </a:r>
            <a:r>
              <a:rPr lang="en-US" sz="1300" dirty="0"/>
              <a:t> </a:t>
            </a:r>
            <a:r>
              <a:rPr lang="en-US" sz="1300" b="1" dirty="0"/>
              <a:t>in</a:t>
            </a:r>
            <a:r>
              <a:rPr lang="en-US" sz="1300" dirty="0"/>
              <a:t> </a:t>
            </a:r>
            <a:r>
              <a:rPr lang="en-US" sz="1300" dirty="0" err="1"/>
              <a:t>prefs</a:t>
            </a:r>
            <a:r>
              <a:rPr lang="en-US" sz="1300" dirty="0"/>
              <a:t>[t] </a:t>
            </a:r>
            <a:r>
              <a:rPr lang="en-US" sz="1300" b="1" dirty="0"/>
              <a:t>do</a:t>
            </a:r>
          </a:p>
          <a:p>
            <a:pPr defTabSz="5778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00" b="1" dirty="0"/>
              <a:t>   if</a:t>
            </a:r>
            <a:r>
              <a:rPr lang="en-US" sz="1300" dirty="0"/>
              <a:t> </a:t>
            </a:r>
            <a:r>
              <a:rPr lang="en-US" sz="1300" b="1" i="1" dirty="0">
                <a:solidFill>
                  <a:srgbClr val="C00000"/>
                </a:solidFill>
              </a:rPr>
              <a:t>visibility(</a:t>
            </a:r>
            <a:r>
              <a:rPr lang="en-US" sz="1300" b="1" i="1" dirty="0" err="1">
                <a:solidFill>
                  <a:srgbClr val="C00000"/>
                </a:solidFill>
              </a:rPr>
              <a:t>ip</a:t>
            </a:r>
            <a:r>
              <a:rPr lang="en-US" sz="1300" b="1" i="1" dirty="0">
                <a:solidFill>
                  <a:srgbClr val="C00000"/>
                </a:solidFill>
              </a:rPr>
              <a:t>, t) &lt; floor(95%*</a:t>
            </a:r>
            <a:r>
              <a:rPr lang="en-US" sz="1300" b="1" i="1" dirty="0" err="1">
                <a:solidFill>
                  <a:srgbClr val="C00000"/>
                </a:solidFill>
              </a:rPr>
              <a:t>nr_monitors</a:t>
            </a:r>
            <a:r>
              <a:rPr lang="en-US" sz="1300" b="1" i="1" dirty="0">
                <a:solidFill>
                  <a:srgbClr val="C00000"/>
                </a:solidFill>
              </a:rPr>
              <a:t>[t]))</a:t>
            </a:r>
            <a:r>
              <a:rPr lang="en-US" sz="1300" b="1" i="1" dirty="0">
                <a:solidFill>
                  <a:srgbClr val="FF0000"/>
                </a:solidFill>
              </a:rPr>
              <a:t> </a:t>
            </a:r>
            <a:r>
              <a:rPr lang="en-US" sz="1300" b="1" dirty="0"/>
              <a:t>then</a:t>
            </a:r>
          </a:p>
          <a:p>
            <a:pPr defTabSz="5778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00" i="1" dirty="0"/>
              <a:t>        labels[</a:t>
            </a:r>
            <a:r>
              <a:rPr lang="en-US" sz="1300" i="1" dirty="0" err="1"/>
              <a:t>ip</a:t>
            </a:r>
            <a:r>
              <a:rPr lang="en-US" sz="1300" i="1" dirty="0"/>
              <a:t>].append(LV)</a:t>
            </a:r>
          </a:p>
          <a:p>
            <a:pPr defTabSz="5778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00" b="1" dirty="0"/>
              <a:t>   else</a:t>
            </a:r>
          </a:p>
          <a:p>
            <a:pPr defTabSz="5778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00" i="1" dirty="0"/>
              <a:t>        labels[</a:t>
            </a:r>
            <a:r>
              <a:rPr lang="en-US" sz="1300" i="1" dirty="0" err="1"/>
              <a:t>ip</a:t>
            </a:r>
            <a:r>
              <a:rPr lang="en-US" sz="1300" i="1" dirty="0"/>
              <a:t>].append(HV)</a:t>
            </a:r>
          </a:p>
        </p:txBody>
      </p:sp>
      <p:sp>
        <p:nvSpPr>
          <p:cNvPr id="38" name="Chevron 37"/>
          <p:cNvSpPr/>
          <p:nvPr/>
        </p:nvSpPr>
        <p:spPr>
          <a:xfrm>
            <a:off x="6300192" y="1412776"/>
            <a:ext cx="2808312" cy="1086413"/>
          </a:xfrm>
          <a:prstGeom prst="chevron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4681519"/>
              <a:satOff val="-5839"/>
              <a:lumOff val="1373"/>
              <a:alphaOff val="0"/>
            </a:schemeClr>
          </a:fillRef>
          <a:effectRef idx="1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dk1"/>
          </a:fontRef>
        </p:style>
      </p:sp>
      <p:sp>
        <p:nvSpPr>
          <p:cNvPr id="39" name="Chevron 4"/>
          <p:cNvSpPr/>
          <p:nvPr/>
        </p:nvSpPr>
        <p:spPr>
          <a:xfrm>
            <a:off x="6715395" y="1412776"/>
            <a:ext cx="2177085" cy="1086413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96012" tIns="32004" rIns="32004" bIns="32004" spcCol="1270" anchor="ctr"/>
          <a:lstStyle/>
          <a:p>
            <a:pPr algn="ctr" defTabSz="10668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/>
              <a:t>Visibility Scanner Algorithm</a:t>
            </a:r>
          </a:p>
        </p:txBody>
      </p:sp>
      <p:sp>
        <p:nvSpPr>
          <p:cNvPr id="18453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BGP Visibility Scanner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D6CEE7-C2C9-4FA9-AF3A-1F56C253AF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grpSp>
        <p:nvGrpSpPr>
          <p:cNvPr id="19461" name="Group 44"/>
          <p:cNvGrpSpPr>
            <a:grpSpLocks/>
          </p:cNvGrpSpPr>
          <p:nvPr/>
        </p:nvGrpSpPr>
        <p:grpSpPr bwMode="auto">
          <a:xfrm>
            <a:off x="34925" y="1412875"/>
            <a:ext cx="9074150" cy="4040188"/>
            <a:chOff x="35496" y="1412776"/>
            <a:chExt cx="9073008" cy="4040437"/>
          </a:xfrm>
        </p:grpSpPr>
        <p:grpSp>
          <p:nvGrpSpPr>
            <p:cNvPr id="6" name="Group 9"/>
            <p:cNvGrpSpPr/>
            <p:nvPr/>
          </p:nvGrpSpPr>
          <p:grpSpPr>
            <a:xfrm>
              <a:off x="49580" y="2708920"/>
              <a:ext cx="1570092" cy="2736304"/>
              <a:chOff x="265" y="-81818"/>
              <a:chExt cx="1570092" cy="2564525"/>
            </a:xfrm>
            <a:scene3d>
              <a:camera prst="orthographicFront"/>
              <a:lightRig rig="flat" dir="t"/>
            </a:scene3d>
          </p:grpSpPr>
          <p:sp>
            <p:nvSpPr>
              <p:cNvPr id="14" name="Rounded Rectangle 13"/>
              <p:cNvSpPr/>
              <p:nvPr/>
            </p:nvSpPr>
            <p:spPr>
              <a:xfrm>
                <a:off x="265" y="-81817"/>
                <a:ext cx="1570092" cy="2564524"/>
              </a:xfrm>
              <a:prstGeom prst="roundRect">
                <a:avLst>
                  <a:gd name="adj" fmla="val 5000"/>
                </a:avLst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5" name="Rounded Rectangle 4"/>
              <p:cNvSpPr/>
              <p:nvPr/>
            </p:nvSpPr>
            <p:spPr>
              <a:xfrm rot="16200000">
                <a:off x="-894180" y="812628"/>
                <a:ext cx="2102910" cy="31401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54864" rIns="71120" bIns="0" spcCol="1270"/>
              <a:lstStyle/>
              <a:p>
                <a:pPr algn="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600" b="1" dirty="0"/>
                  <a:t>RIS-</a:t>
                </a:r>
                <a:r>
                  <a:rPr lang="en-US" sz="1600" b="1" dirty="0" err="1"/>
                  <a:t>RouteViews</a:t>
                </a:r>
                <a:endParaRPr lang="en-US" sz="1600" b="1" dirty="0"/>
              </a:p>
            </p:txBody>
          </p:sp>
        </p:grpSp>
        <p:grpSp>
          <p:nvGrpSpPr>
            <p:cNvPr id="7" name="Group 10"/>
            <p:cNvGrpSpPr/>
            <p:nvPr/>
          </p:nvGrpSpPr>
          <p:grpSpPr>
            <a:xfrm>
              <a:off x="373379" y="2708921"/>
              <a:ext cx="1169718" cy="2564524"/>
              <a:chOff x="324064" y="-81817"/>
              <a:chExt cx="1169718" cy="2564524"/>
            </a:xfrm>
            <a:scene3d>
              <a:camera prst="orthographicFront"/>
              <a:lightRig rig="flat" dir="t"/>
            </a:scene3d>
          </p:grpSpPr>
          <p:sp>
            <p:nvSpPr>
              <p:cNvPr id="12" name="Rectangle 11"/>
              <p:cNvSpPr/>
              <p:nvPr/>
            </p:nvSpPr>
            <p:spPr>
              <a:xfrm>
                <a:off x="324064" y="-81817"/>
                <a:ext cx="1169718" cy="2564524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3" name="Rectangle 12"/>
              <p:cNvSpPr/>
              <p:nvPr/>
            </p:nvSpPr>
            <p:spPr>
              <a:xfrm>
                <a:off x="324064" y="-81817"/>
                <a:ext cx="1169718" cy="256452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61722" rIns="0" bIns="0" spcCol="1270"/>
              <a:lstStyle/>
              <a:p>
                <a:pPr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b="1" i="1" dirty="0"/>
                  <a:t>Download</a:t>
                </a:r>
                <a:r>
                  <a:rPr lang="en-US" dirty="0"/>
                  <a:t> all the available routing feeds twice per day, at</a:t>
                </a:r>
              </a:p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i="1" dirty="0"/>
                  <a:t>08h00</a:t>
                </a:r>
              </a:p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i="1" dirty="0"/>
                  <a:t>16h00</a:t>
                </a:r>
              </a:p>
            </p:txBody>
          </p:sp>
        </p:grpSp>
        <p:grpSp>
          <p:nvGrpSpPr>
            <p:cNvPr id="8" name="Group 15"/>
            <p:cNvGrpSpPr/>
            <p:nvPr/>
          </p:nvGrpSpPr>
          <p:grpSpPr>
            <a:xfrm>
              <a:off x="35496" y="1412776"/>
              <a:ext cx="1861378" cy="1086413"/>
              <a:chOff x="2398" y="140869"/>
              <a:chExt cx="1861378" cy="1086413"/>
            </a:xfrm>
            <a:scene3d>
              <a:camera prst="orthographicFront"/>
              <a:lightRig rig="flat" dir="t"/>
            </a:scene3d>
          </p:grpSpPr>
          <p:sp>
            <p:nvSpPr>
              <p:cNvPr id="17" name="Chevron 16"/>
              <p:cNvSpPr/>
              <p:nvPr/>
            </p:nvSpPr>
            <p:spPr>
              <a:xfrm>
                <a:off x="2398" y="140869"/>
                <a:ext cx="1861378" cy="1086413"/>
              </a:xfrm>
              <a:prstGeom prst="chevron">
                <a:avLst/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8" name="Chevron 4"/>
              <p:cNvSpPr/>
              <p:nvPr/>
            </p:nvSpPr>
            <p:spPr>
              <a:xfrm>
                <a:off x="545605" y="140869"/>
                <a:ext cx="774965" cy="10864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92012" tIns="30671" rIns="30671" bIns="30671" spcCol="1270" anchor="ctr"/>
              <a:lstStyle/>
              <a:p>
                <a:pPr algn="ctr" defTabSz="10223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300" dirty="0"/>
                  <a:t>Raw data</a:t>
                </a:r>
              </a:p>
            </p:txBody>
          </p:sp>
        </p:grpSp>
        <p:grpSp>
          <p:nvGrpSpPr>
            <p:cNvPr id="9" name="Group 15"/>
            <p:cNvGrpSpPr/>
            <p:nvPr/>
          </p:nvGrpSpPr>
          <p:grpSpPr>
            <a:xfrm>
              <a:off x="1675380" y="2700932"/>
              <a:ext cx="1193610" cy="2744292"/>
              <a:chOff x="1744294" y="104018"/>
              <a:chExt cx="1193610" cy="2744292"/>
            </a:xfrm>
            <a:scene3d>
              <a:camera prst="orthographicFront"/>
              <a:lightRig rig="flat" dir="t"/>
            </a:scene3d>
          </p:grpSpPr>
          <p:sp>
            <p:nvSpPr>
              <p:cNvPr id="30" name="Rounded Rectangle 29"/>
              <p:cNvSpPr/>
              <p:nvPr/>
            </p:nvSpPr>
            <p:spPr>
              <a:xfrm>
                <a:off x="1744294" y="104018"/>
                <a:ext cx="1193610" cy="2744292"/>
              </a:xfrm>
              <a:prstGeom prst="roundRect">
                <a:avLst>
                  <a:gd name="adj" fmla="val 5000"/>
                </a:avLst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1170380"/>
                  <a:satOff val="-1460"/>
                  <a:lumOff val="343"/>
                  <a:alphaOff val="0"/>
                </a:schemeClr>
              </a:fillRef>
              <a:effectRef idx="1">
                <a:schemeClr val="accent2">
                  <a:hueOff val="1170380"/>
                  <a:satOff val="-1460"/>
                  <a:lumOff val="343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1" name="Rounded Rectangle 4"/>
              <p:cNvSpPr/>
              <p:nvPr/>
            </p:nvSpPr>
            <p:spPr>
              <a:xfrm rot="16200000">
                <a:off x="738495" y="1109817"/>
                <a:ext cx="2250319" cy="23872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54864" rIns="71120" bIns="0" spcCol="1270"/>
              <a:lstStyle/>
              <a:p>
                <a:pPr algn="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b="1" dirty="0"/>
                  <a:t>Get  GRTs</a:t>
                </a:r>
              </a:p>
            </p:txBody>
          </p:sp>
        </p:grpSp>
        <p:sp>
          <p:nvSpPr>
            <p:cNvPr id="19" name="Flowchart: Extract 18"/>
            <p:cNvSpPr/>
            <p:nvPr/>
          </p:nvSpPr>
          <p:spPr>
            <a:xfrm rot="5400000">
              <a:off x="1523559" y="4441145"/>
              <a:ext cx="322283" cy="273016"/>
            </a:xfrm>
            <a:prstGeom prst="flowChartExtra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0" name="Group 19"/>
            <p:cNvGrpSpPr/>
            <p:nvPr/>
          </p:nvGrpSpPr>
          <p:grpSpPr>
            <a:xfrm>
              <a:off x="1959842" y="2700932"/>
              <a:ext cx="889240" cy="2744292"/>
              <a:chOff x="2028756" y="104018"/>
              <a:chExt cx="889240" cy="2744292"/>
            </a:xfrm>
            <a:scene3d>
              <a:camera prst="orthographicFront"/>
              <a:lightRig rig="flat" dir="t"/>
            </a:scene3d>
          </p:grpSpPr>
          <p:sp>
            <p:nvSpPr>
              <p:cNvPr id="28" name="Rectangle 27"/>
              <p:cNvSpPr/>
              <p:nvPr/>
            </p:nvSpPr>
            <p:spPr>
              <a:xfrm>
                <a:off x="2028756" y="104018"/>
                <a:ext cx="889240" cy="2744292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2">
                  <a:hueOff val="1170380"/>
                  <a:satOff val="-1460"/>
                  <a:lumOff val="343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9" name="Rectangle 28"/>
              <p:cNvSpPr/>
              <p:nvPr/>
            </p:nvSpPr>
            <p:spPr>
              <a:xfrm>
                <a:off x="2028756" y="104018"/>
                <a:ext cx="889240" cy="274429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48006" rIns="0" bIns="0" spcCol="1270"/>
              <a:lstStyle/>
              <a:p>
                <a:pPr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b="1" i="1" dirty="0"/>
                  <a:t> </a:t>
                </a:r>
              </a:p>
              <a:p>
                <a:pPr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b="1" i="1" dirty="0"/>
                  <a:t>Size    filter</a:t>
                </a:r>
              </a:p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sz="1200" b="1" i="1" dirty="0"/>
                  <a:t>Minimum 400.000 routes</a:t>
                </a:r>
              </a:p>
              <a:p>
                <a:pPr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Eliminate </a:t>
                </a:r>
                <a:r>
                  <a:rPr lang="en-US" sz="1400" b="1" i="1" dirty="0"/>
                  <a:t>duplicate </a:t>
                </a:r>
                <a:r>
                  <a:rPr lang="en-US" sz="1400" dirty="0"/>
                  <a:t>routing feeds</a:t>
                </a:r>
              </a:p>
            </p:txBody>
          </p:sp>
        </p:grpSp>
        <p:grpSp>
          <p:nvGrpSpPr>
            <p:cNvPr id="11" name="Group 20"/>
            <p:cNvGrpSpPr/>
            <p:nvPr/>
          </p:nvGrpSpPr>
          <p:grpSpPr>
            <a:xfrm>
              <a:off x="2932848" y="2700932"/>
              <a:ext cx="1350537" cy="2744292"/>
              <a:chOff x="3001762" y="104018"/>
              <a:chExt cx="1350537" cy="2744292"/>
            </a:xfrm>
            <a:scene3d>
              <a:camera prst="orthographicFront"/>
              <a:lightRig rig="flat" dir="t"/>
            </a:scene3d>
          </p:grpSpPr>
          <p:sp>
            <p:nvSpPr>
              <p:cNvPr id="26" name="Rounded Rectangle 25"/>
              <p:cNvSpPr/>
              <p:nvPr/>
            </p:nvSpPr>
            <p:spPr>
              <a:xfrm>
                <a:off x="3001763" y="104018"/>
                <a:ext cx="1350536" cy="2744292"/>
              </a:xfrm>
              <a:prstGeom prst="roundRect">
                <a:avLst>
                  <a:gd name="adj" fmla="val 5000"/>
                </a:avLst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2340759"/>
                  <a:satOff val="-2919"/>
                  <a:lumOff val="686"/>
                  <a:alphaOff val="0"/>
                </a:schemeClr>
              </a:fillRef>
              <a:effectRef idx="1">
                <a:schemeClr val="accent2">
                  <a:hueOff val="2340759"/>
                  <a:satOff val="-2919"/>
                  <a:lumOff val="686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7" name="Rounded Rectangle 9"/>
              <p:cNvSpPr/>
              <p:nvPr/>
            </p:nvSpPr>
            <p:spPr>
              <a:xfrm rot="16200000">
                <a:off x="2011656" y="1094124"/>
                <a:ext cx="2250319" cy="270107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54864" rIns="71120" bIns="0" spcCol="1270"/>
              <a:lstStyle/>
              <a:p>
                <a:pPr algn="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b="1" dirty="0"/>
                  <a:t>Clean  GRTs</a:t>
                </a:r>
              </a:p>
            </p:txBody>
          </p:sp>
        </p:grpSp>
        <p:sp>
          <p:nvSpPr>
            <p:cNvPr id="22" name="Flowchart: Extract 21"/>
            <p:cNvSpPr/>
            <p:nvPr/>
          </p:nvSpPr>
          <p:spPr>
            <a:xfrm rot="5400000">
              <a:off x="2780701" y="4441145"/>
              <a:ext cx="322283" cy="273016"/>
            </a:xfrm>
            <a:prstGeom prst="flowChartExtract">
              <a:avLst/>
            </a:prstGeom>
          </p:spPr>
          <p:style>
            <a:lnRef idx="1">
              <a:schemeClr val="accent2">
                <a:hueOff val="1560506"/>
                <a:satOff val="-1946"/>
                <a:lumOff val="458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6" name="Group 22"/>
            <p:cNvGrpSpPr/>
            <p:nvPr/>
          </p:nvGrpSpPr>
          <p:grpSpPr>
            <a:xfrm>
              <a:off x="3237319" y="2700932"/>
              <a:ext cx="1006149" cy="2744292"/>
              <a:chOff x="3306233" y="104018"/>
              <a:chExt cx="1006149" cy="2744292"/>
            </a:xfrm>
            <a:scene3d>
              <a:camera prst="orthographicFront"/>
              <a:lightRig rig="flat" dir="t"/>
            </a:scene3d>
          </p:grpSpPr>
          <p:sp>
            <p:nvSpPr>
              <p:cNvPr id="24" name="Rectangle 23"/>
              <p:cNvSpPr/>
              <p:nvPr/>
            </p:nvSpPr>
            <p:spPr>
              <a:xfrm>
                <a:off x="3306233" y="104018"/>
                <a:ext cx="1006149" cy="2744292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2">
                  <a:hueOff val="2340759"/>
                  <a:satOff val="-2919"/>
                  <a:lumOff val="686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5" name="Rectangle 24"/>
              <p:cNvSpPr/>
              <p:nvPr/>
            </p:nvSpPr>
            <p:spPr>
              <a:xfrm>
                <a:off x="3306233" y="104018"/>
                <a:ext cx="1006149" cy="274429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61722" rIns="0" bIns="0" spcCol="1270"/>
              <a:lstStyle/>
              <a:p>
                <a:pPr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dirty="0"/>
                  <a:t>Remove prefixes:</a:t>
                </a:r>
              </a:p>
              <a:p>
                <a:pPr marL="171450" lvl="1" indent="-171450" defTabSz="7112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sz="1600" i="1" dirty="0"/>
                  <a:t>MOAS</a:t>
                </a:r>
              </a:p>
              <a:p>
                <a:pPr marL="171450" lvl="1" indent="-171450" defTabSz="7112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sz="1600" i="1" dirty="0" err="1"/>
                  <a:t>Bogons</a:t>
                </a:r>
                <a:endParaRPr lang="en-US" sz="1600" i="1" dirty="0"/>
              </a:p>
            </p:txBody>
          </p:sp>
        </p:grpSp>
        <p:grpSp>
          <p:nvGrpSpPr>
            <p:cNvPr id="20" name="Group 31"/>
            <p:cNvGrpSpPr/>
            <p:nvPr/>
          </p:nvGrpSpPr>
          <p:grpSpPr>
            <a:xfrm>
              <a:off x="1655682" y="1412776"/>
              <a:ext cx="2844310" cy="1086413"/>
              <a:chOff x="1592173" y="140869"/>
              <a:chExt cx="2844310" cy="1086413"/>
            </a:xfrm>
            <a:scene3d>
              <a:camera prst="orthographicFront"/>
              <a:lightRig rig="flat" dir="t"/>
            </a:scene3d>
          </p:grpSpPr>
          <p:sp>
            <p:nvSpPr>
              <p:cNvPr id="33" name="Chevron 32"/>
              <p:cNvSpPr/>
              <p:nvPr/>
            </p:nvSpPr>
            <p:spPr>
              <a:xfrm>
                <a:off x="1592173" y="140869"/>
                <a:ext cx="2844310" cy="1086413"/>
              </a:xfrm>
              <a:prstGeom prst="chevron">
                <a:avLst/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2340759"/>
                  <a:satOff val="-2919"/>
                  <a:lumOff val="686"/>
                  <a:alphaOff val="0"/>
                </a:schemeClr>
              </a:fillRef>
              <a:effectRef idx="1">
                <a:schemeClr val="accent2">
                  <a:hueOff val="2340759"/>
                  <a:satOff val="-2919"/>
                  <a:lumOff val="686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4" name="Chevron 4"/>
              <p:cNvSpPr/>
              <p:nvPr/>
            </p:nvSpPr>
            <p:spPr>
              <a:xfrm>
                <a:off x="2135380" y="140869"/>
                <a:ext cx="1757897" cy="10864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112014" tIns="37338" rIns="37338" bIns="37338" spcCol="1270" anchor="ctr"/>
              <a:lstStyle/>
              <a:p>
                <a:pPr algn="ctr" defTabSz="12446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800" dirty="0"/>
                  <a:t>GRTs</a:t>
                </a:r>
              </a:p>
            </p:txBody>
          </p:sp>
        </p:grpSp>
        <p:grpSp>
          <p:nvGrpSpPr>
            <p:cNvPr id="21" name="Group 31"/>
            <p:cNvGrpSpPr/>
            <p:nvPr/>
          </p:nvGrpSpPr>
          <p:grpSpPr>
            <a:xfrm>
              <a:off x="4275080" y="1412776"/>
              <a:ext cx="4833424" cy="1086413"/>
              <a:chOff x="4167281" y="144020"/>
              <a:chExt cx="4833424" cy="1086413"/>
            </a:xfrm>
            <a:scene3d>
              <a:camera prst="orthographicFront"/>
              <a:lightRig rig="flat" dir="t"/>
            </a:scene3d>
          </p:grpSpPr>
          <p:sp>
            <p:nvSpPr>
              <p:cNvPr id="35" name="Chevron 34"/>
              <p:cNvSpPr/>
              <p:nvPr/>
            </p:nvSpPr>
            <p:spPr>
              <a:xfrm>
                <a:off x="4167281" y="144020"/>
                <a:ext cx="4833424" cy="1086413"/>
              </a:xfrm>
              <a:prstGeom prst="chevron">
                <a:avLst/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4681519"/>
                  <a:satOff val="-5839"/>
                  <a:lumOff val="1373"/>
                  <a:alphaOff val="0"/>
                </a:schemeClr>
              </a:fillRef>
              <a:effectRef idx="1">
                <a:schemeClr val="accent2">
                  <a:hueOff val="4681519"/>
                  <a:satOff val="-5839"/>
                  <a:lumOff val="1373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6" name="Chevron 4"/>
              <p:cNvSpPr/>
              <p:nvPr/>
            </p:nvSpPr>
            <p:spPr>
              <a:xfrm>
                <a:off x="4647368" y="144020"/>
                <a:ext cx="3747011" cy="10864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96012" tIns="32004" rIns="32004" bIns="32004" spcCol="1270" anchor="ctr"/>
              <a:lstStyle/>
              <a:p>
                <a:pPr algn="ctr" defTabSz="10668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dirty="0"/>
                  <a:t>Visibility Scanner Algorithm</a:t>
                </a:r>
              </a:p>
            </p:txBody>
          </p:sp>
        </p:grpSp>
        <p:sp>
          <p:nvSpPr>
            <p:cNvPr id="43" name="Rounded Rectangle 42"/>
            <p:cNvSpPr/>
            <p:nvPr/>
          </p:nvSpPr>
          <p:spPr>
            <a:xfrm>
              <a:off x="4339675" y="2708921"/>
              <a:ext cx="2680597" cy="2744292"/>
            </a:xfrm>
            <a:prstGeom prst="roundRect">
              <a:avLst>
                <a:gd name="adj" fmla="val 5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3511139"/>
                <a:satOff val="-4379"/>
                <a:lumOff val="1030"/>
                <a:alphaOff val="0"/>
              </a:schemeClr>
            </a:fillRef>
            <a:effectRef idx="1">
              <a:schemeClr val="accent2">
                <a:hueOff val="3511139"/>
                <a:satOff val="-4379"/>
                <a:lumOff val="103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4830828" y="2708921"/>
              <a:ext cx="2045429" cy="274429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2">
                <a:hueOff val="3511139"/>
                <a:satOff val="-4379"/>
                <a:lumOff val="103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2" name="Rectangle 41"/>
            <p:cNvSpPr/>
            <p:nvPr/>
          </p:nvSpPr>
          <p:spPr>
            <a:xfrm>
              <a:off x="4830827" y="2708921"/>
              <a:ext cx="1995171" cy="2744292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0" tIns="44577" rIns="0" bIns="0" spcCol="1270"/>
            <a:lstStyle/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300" b="1" dirty="0"/>
                <a:t>for </a:t>
              </a:r>
              <a:r>
                <a:rPr lang="pt-BR" sz="1300" dirty="0"/>
                <a:t> t </a:t>
              </a:r>
              <a:r>
                <a:rPr lang="pt-BR" sz="1300" b="1" dirty="0"/>
                <a:t>in</a:t>
              </a:r>
              <a:r>
                <a:rPr lang="pt-BR" sz="1300" dirty="0"/>
                <a:t> {08h00, 16h00} </a:t>
              </a:r>
              <a:r>
                <a:rPr lang="pt-BR" sz="1300" b="1" dirty="0"/>
                <a:t>do</a:t>
              </a:r>
              <a:endParaRPr lang="en-US" sz="1300" b="1" dirty="0"/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 err="1"/>
                <a:t>prefs</a:t>
              </a:r>
              <a:r>
                <a:rPr lang="en-US" sz="1300" i="1" dirty="0"/>
                <a:t>[t].</a:t>
              </a:r>
              <a:r>
                <a:rPr lang="en-US" sz="1300" i="1" dirty="0" err="1"/>
                <a:t>getVisibleDegree</a:t>
              </a:r>
              <a:r>
                <a:rPr lang="en-US" sz="1300" i="1" dirty="0"/>
                <a:t>()   </a:t>
              </a:r>
              <a:r>
                <a:rPr lang="en-US" sz="1300" i="1" dirty="0" err="1"/>
                <a:t>prefs</a:t>
              </a:r>
              <a:r>
                <a:rPr lang="en-US" sz="1300" i="1" dirty="0"/>
                <a:t>[t].</a:t>
              </a:r>
              <a:r>
                <a:rPr lang="en-US" sz="1300" i="1" dirty="0" err="1"/>
                <a:t>remInternalPrefs</a:t>
              </a:r>
              <a:r>
                <a:rPr lang="en-US" sz="1300" i="1" dirty="0"/>
                <a:t>()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for </a:t>
              </a:r>
              <a:r>
                <a:rPr lang="en-US" sz="1300" dirty="0" err="1"/>
                <a:t>ip</a:t>
              </a:r>
              <a:r>
                <a:rPr lang="en-US" sz="1300" dirty="0"/>
                <a:t> </a:t>
              </a:r>
              <a:r>
                <a:rPr lang="en-US" sz="1300" b="1" dirty="0"/>
                <a:t>in</a:t>
              </a:r>
              <a:r>
                <a:rPr lang="en-US" sz="1300" dirty="0"/>
                <a:t> </a:t>
              </a:r>
              <a:r>
                <a:rPr lang="en-US" sz="1300" dirty="0" err="1"/>
                <a:t>prefs</a:t>
              </a:r>
              <a:r>
                <a:rPr lang="en-US" sz="1300" dirty="0"/>
                <a:t>[t] </a:t>
              </a:r>
              <a:r>
                <a:rPr lang="en-US" sz="1300" b="1" dirty="0"/>
                <a:t>do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   if</a:t>
              </a:r>
              <a:r>
                <a:rPr lang="en-US" sz="1300" dirty="0"/>
                <a:t> </a:t>
              </a:r>
              <a:r>
                <a:rPr lang="en-US" sz="1300" b="1" i="1" dirty="0">
                  <a:solidFill>
                    <a:srgbClr val="FF0000"/>
                  </a:solidFill>
                </a:rPr>
                <a:t>visibility(</a:t>
              </a:r>
              <a:r>
                <a:rPr lang="en-US" sz="1300" b="1" i="1" dirty="0" err="1">
                  <a:solidFill>
                    <a:srgbClr val="FF0000"/>
                  </a:solidFill>
                </a:rPr>
                <a:t>ip</a:t>
              </a:r>
              <a:r>
                <a:rPr lang="en-US" sz="1300" b="1" i="1" dirty="0">
                  <a:solidFill>
                    <a:srgbClr val="FF0000"/>
                  </a:solidFill>
                </a:rPr>
                <a:t>, t) &lt; floor(95%*</a:t>
              </a:r>
              <a:r>
                <a:rPr lang="en-US" sz="1300" b="1" i="1" dirty="0" err="1">
                  <a:solidFill>
                    <a:srgbClr val="FF0000"/>
                  </a:solidFill>
                </a:rPr>
                <a:t>nr_monitors</a:t>
              </a:r>
              <a:r>
                <a:rPr lang="en-US" sz="1300" b="1" i="1" dirty="0">
                  <a:solidFill>
                    <a:srgbClr val="FF0000"/>
                  </a:solidFill>
                </a:rPr>
                <a:t>[t])) </a:t>
              </a:r>
              <a:r>
                <a:rPr lang="en-US" sz="1300" b="1" dirty="0"/>
                <a:t>then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/>
                <a:t>        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].append(LV)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   else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/>
                <a:t>        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].append(HV)</a:t>
              </a:r>
            </a:p>
          </p:txBody>
        </p:sp>
      </p:grpSp>
      <p:grpSp>
        <p:nvGrpSpPr>
          <p:cNvPr id="23" name="Group 44"/>
          <p:cNvGrpSpPr/>
          <p:nvPr/>
        </p:nvGrpSpPr>
        <p:grpSpPr>
          <a:xfrm>
            <a:off x="7075980" y="2708920"/>
            <a:ext cx="1813500" cy="2744293"/>
            <a:chOff x="7294719" y="104017"/>
            <a:chExt cx="1741492" cy="2744293"/>
          </a:xfrm>
          <a:scene3d>
            <a:camera prst="orthographicFront"/>
            <a:lightRig rig="flat" dir="t"/>
          </a:scene3d>
        </p:grpSpPr>
        <p:sp>
          <p:nvSpPr>
            <p:cNvPr id="50" name="Rounded Rectangle 49"/>
            <p:cNvSpPr/>
            <p:nvPr/>
          </p:nvSpPr>
          <p:spPr>
            <a:xfrm>
              <a:off x="7294719" y="104018"/>
              <a:ext cx="1741492" cy="2744292"/>
            </a:xfrm>
            <a:prstGeom prst="roundRect">
              <a:avLst>
                <a:gd name="adj" fmla="val 5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1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1" name="Rounded Rectangle 4"/>
            <p:cNvSpPr/>
            <p:nvPr/>
          </p:nvSpPr>
          <p:spPr>
            <a:xfrm rot="16200000">
              <a:off x="6152374" y="1262016"/>
              <a:ext cx="2664295" cy="3482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0" tIns="48006" rIns="62230" bIns="0" spcCol="1270"/>
            <a:lstStyle/>
            <a:p>
              <a:pPr algn="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/>
                <a:t>Remove Transient</a:t>
              </a:r>
            </a:p>
          </p:txBody>
        </p:sp>
      </p:grpSp>
      <p:sp>
        <p:nvSpPr>
          <p:cNvPr id="46" name="Flowchart: Extract 45"/>
          <p:cNvSpPr/>
          <p:nvPr/>
        </p:nvSpPr>
        <p:spPr>
          <a:xfrm rot="5400000">
            <a:off x="6851651" y="4448175"/>
            <a:ext cx="322262" cy="274637"/>
          </a:xfrm>
          <a:prstGeom prst="flowChartExtract">
            <a:avLst/>
          </a:prstGeom>
        </p:spPr>
        <p:style>
          <a:lnRef idx="1">
            <a:schemeClr val="accent2">
              <a:hueOff val="4681519"/>
              <a:satOff val="-5839"/>
              <a:lumOff val="1373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2" name="Group 46"/>
          <p:cNvGrpSpPr/>
          <p:nvPr/>
        </p:nvGrpSpPr>
        <p:grpSpPr>
          <a:xfrm>
            <a:off x="7430299" y="2708921"/>
            <a:ext cx="1459183" cy="2744292"/>
            <a:chOff x="7649036" y="104018"/>
            <a:chExt cx="1364759" cy="2744292"/>
          </a:xfrm>
          <a:scene3d>
            <a:camera prst="orthographicFront"/>
            <a:lightRig rig="flat" dir="t"/>
          </a:scene3d>
        </p:grpSpPr>
        <p:sp>
          <p:nvSpPr>
            <p:cNvPr id="48" name="Rectangle 47"/>
            <p:cNvSpPr/>
            <p:nvPr/>
          </p:nvSpPr>
          <p:spPr>
            <a:xfrm>
              <a:off x="7649036" y="104018"/>
              <a:ext cx="1297411" cy="2744292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9" name="Rectangle 48"/>
            <p:cNvSpPr/>
            <p:nvPr/>
          </p:nvSpPr>
          <p:spPr>
            <a:xfrm>
              <a:off x="7649036" y="104018"/>
              <a:ext cx="1364759" cy="27442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0" tIns="44577" rIns="0" bIns="0" spcCol="1270"/>
            <a:lstStyle/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for </a:t>
              </a:r>
              <a:r>
                <a:rPr lang="en-US" sz="1300" dirty="0" err="1"/>
                <a:t>ip</a:t>
              </a:r>
              <a:r>
                <a:rPr lang="en-US" sz="1300" dirty="0"/>
                <a:t> </a:t>
              </a:r>
              <a:r>
                <a:rPr lang="en-US" sz="1300" b="1" dirty="0"/>
                <a:t>in</a:t>
              </a:r>
              <a:r>
                <a:rPr lang="en-US" sz="1300" dirty="0"/>
                <a:t> </a:t>
              </a:r>
              <a:r>
                <a:rPr lang="en-US" sz="1300" dirty="0" err="1"/>
                <a:t>prefs</a:t>
              </a:r>
              <a:r>
                <a:rPr lang="en-US" sz="1300" dirty="0"/>
                <a:t>[day] </a:t>
              </a:r>
              <a:r>
                <a:rPr lang="en-US" sz="1300" b="1" dirty="0"/>
                <a:t>do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   if</a:t>
              </a:r>
              <a:r>
                <a:rPr lang="en-US" sz="1300" dirty="0"/>
                <a:t> HV </a:t>
              </a:r>
              <a:r>
                <a:rPr lang="en-US" sz="1300" b="1" dirty="0"/>
                <a:t>in</a:t>
              </a:r>
              <a:r>
                <a:rPr lang="en-US" sz="1300" dirty="0"/>
                <a:t> labels[ip] </a:t>
              </a:r>
              <a:r>
                <a:rPr lang="en-US" sz="1300" b="1" dirty="0"/>
                <a:t>then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/>
                <a:t>      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 = HV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   else if</a:t>
              </a:r>
              <a:r>
                <a:rPr lang="en-US" sz="1300" dirty="0"/>
                <a:t> </a:t>
              </a:r>
              <a:r>
                <a:rPr lang="en-US" sz="1300" i="1" dirty="0"/>
                <a:t>length(labels[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]) == 2 </a:t>
              </a:r>
              <a:r>
                <a:rPr lang="en-US" sz="1300" b="1" dirty="0"/>
                <a:t>then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/>
                <a:t>  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 = LV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else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/>
                <a:t>  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 = transient</a:t>
              </a:r>
            </a:p>
          </p:txBody>
        </p:sp>
      </p:grpSp>
      <p:sp>
        <p:nvSpPr>
          <p:cNvPr id="54" name="Flowchart: Extract 53"/>
          <p:cNvSpPr/>
          <p:nvPr/>
        </p:nvSpPr>
        <p:spPr>
          <a:xfrm rot="5400000">
            <a:off x="4187826" y="4448175"/>
            <a:ext cx="322262" cy="274637"/>
          </a:xfrm>
          <a:prstGeom prst="flowChartExtract">
            <a:avLst/>
          </a:prstGeom>
        </p:spPr>
        <p:style>
          <a:lnRef idx="1">
            <a:schemeClr val="accent2">
              <a:hueOff val="3121013"/>
              <a:satOff val="-3893"/>
              <a:lumOff val="915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Rounded Rectangle 4"/>
          <p:cNvSpPr/>
          <p:nvPr/>
        </p:nvSpPr>
        <p:spPr>
          <a:xfrm rot="16200000">
            <a:off x="3331833" y="3773009"/>
            <a:ext cx="2664295" cy="53611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0" tIns="48006" rIns="62230" bIns="0" spcCol="1270"/>
          <a:lstStyle/>
          <a:p>
            <a:pPr algn="r"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Label LVPs - HVPs</a:t>
            </a:r>
          </a:p>
          <a:p>
            <a:pPr algn="r" defTabSz="6223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en-US" sz="2000" b="1" dirty="0"/>
          </a:p>
        </p:txBody>
      </p:sp>
      <p:sp>
        <p:nvSpPr>
          <p:cNvPr id="19469" name="Date Placeholder 5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227763" y="430213"/>
            <a:ext cx="2808287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 smtClean="0"/>
              <a:t>BGP visibility scanner</a:t>
            </a:r>
            <a:endParaRPr lang="en-US" sz="2400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E51D3A-0CD7-453E-9A62-0316590063F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20485" name="Content Placeholder 8"/>
          <p:cNvSpPr>
            <a:spLocks noGrp="1"/>
          </p:cNvSpPr>
          <p:nvPr>
            <p:ph sz="quarter" idx="1"/>
          </p:nvPr>
        </p:nvSpPr>
        <p:spPr>
          <a:xfrm>
            <a:off x="160338" y="304800"/>
            <a:ext cx="5995987" cy="5715000"/>
          </a:xfrm>
        </p:spPr>
        <p:txBody>
          <a:bodyPr/>
          <a:lstStyle/>
          <a:p>
            <a:r>
              <a:rPr lang="en-US" b="1" i="1" smtClean="0"/>
              <a:t>Label Prevalence Sieve </a:t>
            </a:r>
            <a:r>
              <a:rPr lang="en-US" smtClean="0"/>
              <a:t>– rule of prevalence for the visibility labels tagged on each prefix</a:t>
            </a:r>
            <a:endParaRPr lang="en-US" i="1" smtClean="0">
              <a:solidFill>
                <a:srgbClr val="C00000"/>
              </a:solidFill>
            </a:endParaRPr>
          </a:p>
          <a:p>
            <a:r>
              <a:rPr lang="en-US" smtClean="0"/>
              <a:t>Filter transient routes</a:t>
            </a:r>
          </a:p>
          <a:p>
            <a:pPr lvl="1"/>
            <a:r>
              <a:rPr lang="en-US" smtClean="0"/>
              <a:t>Filter the prefixes that are not consistently appearing in the two samples analyzed</a:t>
            </a:r>
          </a:p>
          <a:p>
            <a:pPr lvl="1"/>
            <a:r>
              <a:rPr lang="en-US" smtClean="0"/>
              <a:t>Discard 7,800 prefixes</a:t>
            </a:r>
          </a:p>
          <a:p>
            <a:endParaRPr lang="en-US" smtClean="0"/>
          </a:p>
          <a:p>
            <a:r>
              <a:rPr lang="en-US" smtClean="0"/>
              <a:t>A total of 512.000 prefixes identified </a:t>
            </a:r>
          </a:p>
          <a:p>
            <a:pPr lvl="1"/>
            <a:r>
              <a:rPr lang="en-US" smtClean="0"/>
              <a:t>415.576 High-Visibility prefixes (</a:t>
            </a:r>
            <a:r>
              <a:rPr lang="en-US" b="1" smtClean="0">
                <a:solidFill>
                  <a:srgbClr val="C00000"/>
                </a:solidFill>
              </a:rPr>
              <a:t>HVPs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98.253 Limited-Visibility prefixes (</a:t>
            </a:r>
            <a:r>
              <a:rPr lang="en-US" b="1" smtClean="0">
                <a:solidFill>
                  <a:srgbClr val="C00000"/>
                </a:solidFill>
              </a:rPr>
              <a:t>LVPs</a:t>
            </a:r>
            <a:r>
              <a:rPr lang="en-US" smtClean="0"/>
              <a:t>)</a:t>
            </a:r>
          </a:p>
          <a:p>
            <a:endParaRPr lang="en-US" smtClean="0"/>
          </a:p>
        </p:txBody>
      </p:sp>
      <p:sp>
        <p:nvSpPr>
          <p:cNvPr id="38" name="Chevron 37"/>
          <p:cNvSpPr/>
          <p:nvPr/>
        </p:nvSpPr>
        <p:spPr>
          <a:xfrm>
            <a:off x="6300192" y="1412776"/>
            <a:ext cx="2808312" cy="1086413"/>
          </a:xfrm>
          <a:prstGeom prst="chevron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4681519"/>
              <a:satOff val="-5839"/>
              <a:lumOff val="1373"/>
              <a:alphaOff val="0"/>
            </a:schemeClr>
          </a:fillRef>
          <a:effectRef idx="1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dk1"/>
          </a:fontRef>
        </p:style>
      </p:sp>
      <p:sp>
        <p:nvSpPr>
          <p:cNvPr id="39" name="Chevron 4"/>
          <p:cNvSpPr/>
          <p:nvPr/>
        </p:nvSpPr>
        <p:spPr>
          <a:xfrm>
            <a:off x="6715395" y="1412776"/>
            <a:ext cx="2177085" cy="1086413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96012" tIns="32004" rIns="32004" bIns="32004" spcCol="1270" anchor="ctr"/>
          <a:lstStyle/>
          <a:p>
            <a:pPr algn="ctr" defTabSz="10668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/>
              <a:t>Visibility Scanner Algorithm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372199" y="2636913"/>
            <a:ext cx="2691897" cy="2744292"/>
          </a:xfrm>
          <a:prstGeom prst="roundRect">
            <a:avLst>
              <a:gd name="adj" fmla="val 5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4681519"/>
              <a:satOff val="-5839"/>
              <a:lumOff val="1373"/>
              <a:alphaOff val="0"/>
            </a:schemeClr>
          </a:fillRef>
          <a:effectRef idx="1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dk1"/>
          </a:fontRef>
        </p:style>
      </p:sp>
      <p:grpSp>
        <p:nvGrpSpPr>
          <p:cNvPr id="2" name="Group 14"/>
          <p:cNvGrpSpPr/>
          <p:nvPr/>
        </p:nvGrpSpPr>
        <p:grpSpPr>
          <a:xfrm>
            <a:off x="6726519" y="2772940"/>
            <a:ext cx="2165961" cy="2744292"/>
            <a:chOff x="7649036" y="104018"/>
            <a:chExt cx="1364759" cy="2744292"/>
          </a:xfrm>
          <a:scene3d>
            <a:camera prst="orthographicFront"/>
            <a:lightRig rig="flat" dir="t"/>
          </a:scene3d>
        </p:grpSpPr>
        <p:sp>
          <p:nvSpPr>
            <p:cNvPr id="16" name="Rectangle 15"/>
            <p:cNvSpPr/>
            <p:nvPr/>
          </p:nvSpPr>
          <p:spPr>
            <a:xfrm>
              <a:off x="7649036" y="104018"/>
              <a:ext cx="1297411" cy="2744292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7649036" y="104018"/>
              <a:ext cx="1364759" cy="27442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0" tIns="44577" rIns="0" bIns="0" spcCol="1270"/>
            <a:lstStyle/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for </a:t>
              </a:r>
              <a:r>
                <a:rPr lang="en-US" sz="1300" dirty="0" err="1"/>
                <a:t>ip</a:t>
              </a:r>
              <a:r>
                <a:rPr lang="en-US" sz="1300" dirty="0"/>
                <a:t> </a:t>
              </a:r>
              <a:r>
                <a:rPr lang="en-US" sz="1300" b="1" dirty="0"/>
                <a:t>in</a:t>
              </a:r>
              <a:r>
                <a:rPr lang="en-US" sz="1300" dirty="0"/>
                <a:t> </a:t>
              </a:r>
              <a:r>
                <a:rPr lang="en-US" sz="1300" dirty="0" err="1"/>
                <a:t>prefs</a:t>
              </a:r>
              <a:r>
                <a:rPr lang="en-US" sz="1300" dirty="0"/>
                <a:t>[day] </a:t>
              </a:r>
              <a:r>
                <a:rPr lang="en-US" sz="1300" b="1" dirty="0"/>
                <a:t>do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   if</a:t>
              </a:r>
              <a:r>
                <a:rPr lang="en-US" sz="1300" dirty="0"/>
                <a:t> HV </a:t>
              </a:r>
              <a:r>
                <a:rPr lang="en-US" sz="1300" b="1" dirty="0"/>
                <a:t>in</a:t>
              </a:r>
              <a:r>
                <a:rPr lang="en-US" sz="1300" dirty="0"/>
                <a:t> labels[ip] </a:t>
              </a:r>
              <a:r>
                <a:rPr lang="en-US" sz="1300" b="1" dirty="0"/>
                <a:t>then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/>
                <a:t>      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 = HV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   else if</a:t>
              </a:r>
              <a:r>
                <a:rPr lang="en-US" sz="1300" dirty="0"/>
                <a:t> </a:t>
              </a:r>
              <a:r>
                <a:rPr lang="en-US" sz="1300" i="1" dirty="0"/>
                <a:t>length(labels[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]) == 2 </a:t>
              </a:r>
              <a:r>
                <a:rPr lang="en-US" sz="1300" b="1" dirty="0"/>
                <a:t>then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/>
                <a:t>  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 = LV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else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/>
                <a:t>  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 = transient</a:t>
              </a:r>
            </a:p>
          </p:txBody>
        </p:sp>
      </p:grpSp>
      <p:sp>
        <p:nvSpPr>
          <p:cNvPr id="18" name="Rounded Rectangle 4"/>
          <p:cNvSpPr/>
          <p:nvPr/>
        </p:nvSpPr>
        <p:spPr>
          <a:xfrm rot="16200000">
            <a:off x="5257407" y="3823714"/>
            <a:ext cx="2592287" cy="362700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0" tIns="48006" rIns="62230" bIns="0" spcCol="1270"/>
          <a:lstStyle/>
          <a:p>
            <a:pPr algn="r"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b="1" dirty="0"/>
              <a:t>Remove Transient</a:t>
            </a:r>
          </a:p>
        </p:txBody>
      </p:sp>
      <p:sp>
        <p:nvSpPr>
          <p:cNvPr id="20499" name="Date Placeholder 1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Dark Prefixes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96D3D3-39A0-416F-AA9D-F6F89F4633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2150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dirty="0" smtClean="0"/>
              <a:t>Dark Prefixes (DP) are the </a:t>
            </a:r>
            <a:r>
              <a:rPr lang="en-US" b="1" i="1" dirty="0" smtClean="0"/>
              <a:t>LV prefixes that are not covered by any HV prefix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would constitute address space that may not be globally reachable (in the absence of a default route)</a:t>
            </a:r>
          </a:p>
          <a:p>
            <a:pPr lvl="1"/>
            <a:r>
              <a:rPr lang="en-US" dirty="0" smtClean="0"/>
              <a:t>In 2012.10.23 there were ~2.400 dark prefixes in the LV prefix set</a:t>
            </a:r>
          </a:p>
        </p:txBody>
      </p:sp>
      <p:sp>
        <p:nvSpPr>
          <p:cNvPr id="21511" name="Date Placeholder 2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971600" y="2420888"/>
            <a:ext cx="1983493" cy="10801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HVP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567020" y="2420888"/>
            <a:ext cx="2644657" cy="10801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HVP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603165" y="2420888"/>
            <a:ext cx="1322329" cy="10801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HVP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293929" y="3140968"/>
            <a:ext cx="661164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LVP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971600" y="3140968"/>
            <a:ext cx="661164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LVP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603165" y="3140968"/>
            <a:ext cx="1104341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LVP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7092280" y="3140968"/>
            <a:ext cx="1119397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LVP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4899308" y="2420888"/>
            <a:ext cx="680803" cy="10801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724129" y="3140968"/>
            <a:ext cx="864096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LVP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987824" y="2420888"/>
            <a:ext cx="576063" cy="1080120"/>
          </a:xfrm>
          <a:prstGeom prst="roundRect">
            <a:avLst/>
          </a:prstGeom>
          <a:gradFill>
            <a:gsLst>
              <a:gs pos="0">
                <a:schemeClr val="dk1">
                  <a:tint val="45000"/>
                  <a:satMod val="200000"/>
                </a:schemeClr>
              </a:gs>
              <a:gs pos="30000">
                <a:schemeClr val="dk1">
                  <a:tint val="61000"/>
                  <a:satMod val="200000"/>
                </a:schemeClr>
              </a:gs>
              <a:gs pos="45000">
                <a:schemeClr val="dk1">
                  <a:tint val="66000"/>
                  <a:satMod val="200000"/>
                </a:schemeClr>
              </a:gs>
              <a:gs pos="55000">
                <a:schemeClr val="dk1">
                  <a:tint val="66000"/>
                  <a:satMod val="200000"/>
                </a:schemeClr>
              </a:gs>
              <a:gs pos="73000">
                <a:schemeClr val="dk1">
                  <a:tint val="61000"/>
                  <a:satMod val="200000"/>
                </a:schemeClr>
              </a:gs>
              <a:gs pos="100000">
                <a:schemeClr val="dk1">
                  <a:tint val="45000"/>
                  <a:satMod val="20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987824" y="3140968"/>
            <a:ext cx="576064" cy="326074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DP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4932040" y="3140968"/>
            <a:ext cx="576064" cy="326074"/>
          </a:xfrm>
          <a:prstGeom prst="roundRect">
            <a:avLst/>
          </a:prstGeom>
          <a:solidFill>
            <a:schemeClr val="tx1">
              <a:alpha val="61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Prefix visibility </a:t>
            </a:r>
            <a:br>
              <a:rPr lang="en-US" dirty="0" smtClean="0"/>
            </a:br>
            <a:r>
              <a:rPr lang="en-US" dirty="0" smtClean="0"/>
              <a:t>– distribution on prefix length</a:t>
            </a:r>
            <a:endParaRPr lang="en-US" dirty="0"/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0FC69C-0829-41BC-A5C1-FD03178FC79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pic>
        <p:nvPicPr>
          <p:cNvPr id="22533" name="Content Placeholder 6" descr="prefix_length_distribution.eps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1268413"/>
            <a:ext cx="6518275" cy="4992687"/>
          </a:xfrm>
        </p:spPr>
      </p:pic>
      <p:sp>
        <p:nvSpPr>
          <p:cNvPr id="22534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AS-Path  length</a:t>
            </a:r>
            <a:endParaRPr lang="en-US" dirty="0"/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F9E026-8AEF-48E7-A7F6-2A8E469370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pic>
        <p:nvPicPr>
          <p:cNvPr id="23557" name="Content Placeholder 9" descr="prefix_length_distribution_v2.eps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690688"/>
            <a:ext cx="5715000" cy="3394075"/>
          </a:xfrm>
        </p:spPr>
      </p:pic>
      <p:sp>
        <p:nvSpPr>
          <p:cNvPr id="23558" name="Text Placeholder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per set </a:t>
            </a:r>
            <a:r>
              <a:rPr lang="en-US" b="1" i="1" dirty="0" smtClean="0"/>
              <a:t>mean</a:t>
            </a:r>
            <a:r>
              <a:rPr lang="en-US" dirty="0" smtClean="0"/>
              <a:t> AS-Path length (no </a:t>
            </a:r>
            <a:r>
              <a:rPr lang="en-US" dirty="0" err="1" smtClean="0"/>
              <a:t>prepending</a:t>
            </a:r>
            <a:r>
              <a:rPr lang="en-US" dirty="0" smtClean="0"/>
              <a:t> considered):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LV prefixes – 3.02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C00000"/>
                </a:solidFill>
              </a:rPr>
              <a:t>Mode  = 2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HV prefixes – 4.16 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b="1" dirty="0" smtClean="0"/>
              <a:t>Mode = 4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Dark prefixes – 3.75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b="1" dirty="0" smtClean="0"/>
              <a:t>Mode = 4</a:t>
            </a:r>
          </a:p>
        </p:txBody>
      </p:sp>
      <p:sp>
        <p:nvSpPr>
          <p:cNvPr id="23559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Prefix visibility as of 23.10.2012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6ED799-115E-4FA4-B647-997F2B50BEE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539750" y="1216025"/>
            <a:ext cx="8134350" cy="15652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Visibility distribution: # of LV prefixes present in </a:t>
            </a:r>
            <a:r>
              <a:rPr lang="en-US" i="1" dirty="0" smtClean="0"/>
              <a:t>n</a:t>
            </a:r>
            <a:r>
              <a:rPr lang="en-US" dirty="0" smtClean="0"/>
              <a:t> monitors, where n = 1, … 129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Low sensitivity to the visibility threshold included in the Labeling Mechanism </a:t>
            </a:r>
            <a:endParaRPr lang="en-US" dirty="0"/>
          </a:p>
        </p:txBody>
      </p:sp>
      <p:pic>
        <p:nvPicPr>
          <p:cNvPr id="24582" name="Picture 9" descr="visibility_distribution_v2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2678113"/>
            <a:ext cx="8820150" cy="363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Prefix Label Stability in 2012.10</a:t>
            </a:r>
          </a:p>
        </p:txBody>
      </p:sp>
      <p:sp>
        <p:nvSpPr>
          <p:cNvPr id="2560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0743AC-95FF-4788-B07E-FB978A19EE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pic>
        <p:nvPicPr>
          <p:cNvPr id="25605" name="Picture 8" descr="lv-dp_1-7_2012-10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30325"/>
            <a:ext cx="9144000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Origin ASes for the LV prefixes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088A1B-78DE-430F-80DD-E52FC6479F5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2662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975" cy="493712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Identified 3.570 different </a:t>
            </a:r>
            <a:r>
              <a:rPr lang="en-US" dirty="0" err="1" smtClean="0"/>
              <a:t>ASes</a:t>
            </a:r>
            <a:r>
              <a:rPr lang="en-US" dirty="0" smtClean="0"/>
              <a:t> originating the LV prefixes identified on 2012.10.23:</a:t>
            </a:r>
          </a:p>
          <a:p>
            <a:pPr lvl="1"/>
            <a:r>
              <a:rPr lang="en-US" dirty="0" smtClean="0"/>
              <a:t>14% in LACNIC (~493 </a:t>
            </a:r>
            <a:r>
              <a:rPr lang="en-US" dirty="0" err="1" smtClean="0"/>
              <a:t>ASes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30.5% in APNIC (~1.081 </a:t>
            </a:r>
            <a:r>
              <a:rPr lang="en-US" dirty="0" err="1" smtClean="0"/>
              <a:t>ASes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30.1% in RIPE (~1.068 </a:t>
            </a:r>
            <a:r>
              <a:rPr lang="en-US" dirty="0" err="1" smtClean="0"/>
              <a:t>ASes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22.4% in APNIC (~795 </a:t>
            </a:r>
            <a:r>
              <a:rPr lang="en-US" dirty="0" err="1" smtClean="0"/>
              <a:t>ASes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1.1% in AFRINIC (~42 </a:t>
            </a:r>
            <a:r>
              <a:rPr lang="en-US" dirty="0" err="1" smtClean="0"/>
              <a:t>ASes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26630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Statement</a:t>
            </a:r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UKNOF 25</a:t>
            </a:r>
            <a:endParaRPr lang="en-US" dirty="0"/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51FDD4-4D6E-4AAE-A0C8-CD12852F5F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routing preferences are designed to accommodate various operational, economic, and political factors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b="1" i="1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i="1" dirty="0" smtClean="0"/>
              <a:t>Problem: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 smtClean="0"/>
              <a:t>Only by configuring a routing policy, the origin AS cannot also ensure that it will </a:t>
            </a:r>
            <a:r>
              <a:rPr lang="en-US" sz="2500" i="1" dirty="0" smtClean="0"/>
              <a:t>achieve the anticipated results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 smtClean="0"/>
              <a:t>The implementation of routing policies is a complicated  process, involving subtle tuning operations that are </a:t>
            </a:r>
            <a:r>
              <a:rPr lang="en-US" sz="2500" i="1" dirty="0" smtClean="0"/>
              <a:t>error-prone</a:t>
            </a:r>
            <a:endParaRPr lang="en-US" i="1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Operators need to complement their internal perspective on routing with the information retrieved from external sources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b="1" i="1" dirty="0" smtClean="0"/>
          </a:p>
        </p:txBody>
      </p:sp>
      <p:sp>
        <p:nvSpPr>
          <p:cNvPr id="10246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these prefixes? </a:t>
            </a: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F3086D-4904-47C5-9D6F-AADA8F7E510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27653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dirty="0" smtClean="0"/>
              <a:t>We are looking to explain this phenomena:</a:t>
            </a:r>
          </a:p>
          <a:p>
            <a:pPr lvl="1"/>
            <a:r>
              <a:rPr lang="en-US" dirty="0" smtClean="0"/>
              <a:t>Is it something the origin AS intended or is it something that the AS is suffering? </a:t>
            </a:r>
          </a:p>
          <a:p>
            <a:r>
              <a:rPr lang="en-US" dirty="0" smtClean="0"/>
              <a:t>All the results of this study are made available online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               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visibility.it.uc3m.es</a:t>
            </a:r>
            <a:endParaRPr lang="en-US" b="1" dirty="0" smtClean="0">
              <a:solidFill>
                <a:srgbClr val="C00000"/>
              </a:solidFill>
            </a:endParaRP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Up to date information on LV announced by each AS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Check to see if your AS is originating LV prefixes 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Retrieve those prefixes and see if there are any Dark Prefixes within that set</a:t>
            </a:r>
          </a:p>
          <a:p>
            <a:r>
              <a:rPr lang="en-US" dirty="0" smtClean="0"/>
              <a:t>Please provide feedback!</a:t>
            </a:r>
          </a:p>
          <a:p>
            <a:pPr lvl="1"/>
            <a:r>
              <a:rPr lang="en-US" dirty="0" smtClean="0"/>
              <a:t>Short form that you can fill in and send</a:t>
            </a:r>
          </a:p>
          <a:p>
            <a:endParaRPr lang="en-US" dirty="0" smtClean="0"/>
          </a:p>
        </p:txBody>
      </p:sp>
      <p:sp>
        <p:nvSpPr>
          <p:cNvPr id="27654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71EC91-E344-4353-BE4F-8FF1B440D6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2867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b="1" smtClean="0"/>
              <a:t>	</a:t>
            </a:r>
            <a:r>
              <a:rPr lang="en-US" sz="2800" b="1" smtClean="0">
                <a:solidFill>
                  <a:srgbClr val="C00000"/>
                </a:solidFill>
              </a:rPr>
              <a:t>visibility.it.uc3m.es</a:t>
            </a:r>
            <a:endParaRPr lang="en-US" b="1" smtClean="0">
              <a:solidFill>
                <a:srgbClr val="C00000"/>
              </a:solidFill>
            </a:endParaRPr>
          </a:p>
          <a:p>
            <a:endParaRPr lang="en-US" smtClean="0"/>
          </a:p>
        </p:txBody>
      </p:sp>
      <p:pic>
        <p:nvPicPr>
          <p:cNvPr id="2867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788" y="1976438"/>
            <a:ext cx="8812212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05E889-5359-4602-A6BF-729E1B7E0C3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29701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800" b="1" smtClean="0">
                <a:solidFill>
                  <a:srgbClr val="C00000"/>
                </a:solidFill>
              </a:rPr>
              <a:t>	visibility.it.uc3m.es</a:t>
            </a:r>
          </a:p>
          <a:p>
            <a:endParaRPr lang="en-US" smtClean="0"/>
          </a:p>
        </p:txBody>
      </p:sp>
      <p:pic>
        <p:nvPicPr>
          <p:cNvPr id="2970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788" y="1976438"/>
            <a:ext cx="8812212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TextBox 7"/>
          <p:cNvSpPr txBox="1">
            <a:spLocks noChangeArrowheads="1"/>
          </p:cNvSpPr>
          <p:nvPr/>
        </p:nvSpPr>
        <p:spPr bwMode="auto">
          <a:xfrm>
            <a:off x="3635375" y="4292600"/>
            <a:ext cx="3024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Gill Sans MT"/>
              </a:rPr>
              <a:t>Fill in the AS number here</a:t>
            </a:r>
          </a:p>
        </p:txBody>
      </p:sp>
      <p:sp>
        <p:nvSpPr>
          <p:cNvPr id="9" name="Curved Left Arrow 8"/>
          <p:cNvSpPr/>
          <p:nvPr/>
        </p:nvSpPr>
        <p:spPr>
          <a:xfrm rot="16200000" flipV="1">
            <a:off x="2844006" y="2564607"/>
            <a:ext cx="719137" cy="2736850"/>
          </a:xfrm>
          <a:prstGeom prst="curvedLeftArrow">
            <a:avLst>
              <a:gd name="adj1" fmla="val 25000"/>
              <a:gd name="adj2" fmla="val 77700"/>
              <a:gd name="adj3" fmla="val 25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705" name="Date Placeholder 9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does it work?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24F93A-011D-4ADF-BF83-4C12EF9D9DE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sp>
        <p:nvSpPr>
          <p:cNvPr id="30725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b="1" smtClean="0"/>
              <a:t>  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C00000"/>
                </a:solidFill>
              </a:rPr>
              <a:t>visibility.it.uc3m.es</a:t>
            </a:r>
            <a:endParaRPr lang="en-US" b="1" smtClean="0">
              <a:solidFill>
                <a:srgbClr val="C00000"/>
              </a:solidFill>
            </a:endParaRPr>
          </a:p>
          <a:p>
            <a:r>
              <a:rPr lang="en-US" smtClean="0"/>
              <a:t>Example of output:</a:t>
            </a:r>
          </a:p>
          <a:p>
            <a:endParaRPr lang="en-US" smtClean="0"/>
          </a:p>
        </p:txBody>
      </p:sp>
      <p:pic>
        <p:nvPicPr>
          <p:cNvPr id="3072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492375"/>
            <a:ext cx="72961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does it work?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740295-BDC1-4569-B215-059532CBD4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  <p:sp>
        <p:nvSpPr>
          <p:cNvPr id="31749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b="1" smtClean="0">
                <a:solidFill>
                  <a:srgbClr val="C00000"/>
                </a:solidFill>
              </a:rPr>
              <a:t>	</a:t>
            </a:r>
            <a:r>
              <a:rPr lang="en-US" sz="2800" b="1" smtClean="0">
                <a:solidFill>
                  <a:srgbClr val="C00000"/>
                </a:solidFill>
              </a:rPr>
              <a:t>visibility.it.uc3m.es</a:t>
            </a:r>
            <a:endParaRPr lang="en-US" b="1" smtClean="0">
              <a:solidFill>
                <a:srgbClr val="C00000"/>
              </a:solidFill>
            </a:endParaRPr>
          </a:p>
          <a:p>
            <a:r>
              <a:rPr lang="en-US" smtClean="0"/>
              <a:t>Example of output:</a:t>
            </a:r>
          </a:p>
          <a:p>
            <a:endParaRPr lang="en-US" smtClean="0"/>
          </a:p>
        </p:txBody>
      </p:sp>
      <p:pic>
        <p:nvPicPr>
          <p:cNvPr id="3175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492375"/>
            <a:ext cx="72961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TextBox 8"/>
          <p:cNvSpPr txBox="1">
            <a:spLocks noChangeArrowheads="1"/>
          </p:cNvSpPr>
          <p:nvPr/>
        </p:nvSpPr>
        <p:spPr bwMode="auto">
          <a:xfrm>
            <a:off x="3995738" y="4292600"/>
            <a:ext cx="2879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Gill Sans MT"/>
              </a:rPr>
              <a:t>Next step: </a:t>
            </a:r>
            <a:r>
              <a:rPr lang="en-US" sz="2000" b="1">
                <a:solidFill>
                  <a:srgbClr val="C00000"/>
                </a:solidFill>
                <a:latin typeface="Gill Sans MT"/>
              </a:rPr>
              <a:t>fill in form</a:t>
            </a:r>
            <a:r>
              <a:rPr lang="en-US" sz="2000" b="1">
                <a:latin typeface="Gill Sans MT"/>
              </a:rPr>
              <a:t>!</a:t>
            </a:r>
          </a:p>
        </p:txBody>
      </p:sp>
      <p:sp>
        <p:nvSpPr>
          <p:cNvPr id="10" name="Curved Left Arrow 9"/>
          <p:cNvSpPr/>
          <p:nvPr/>
        </p:nvSpPr>
        <p:spPr>
          <a:xfrm rot="17270583" flipV="1">
            <a:off x="2459038" y="800100"/>
            <a:ext cx="1111250" cy="4537075"/>
          </a:xfrm>
          <a:prstGeom prst="curvedLeftArrow">
            <a:avLst>
              <a:gd name="adj1" fmla="val 25000"/>
              <a:gd name="adj2" fmla="val 77700"/>
              <a:gd name="adj3" fmla="val 25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753" name="Date Placeholder 10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E204A-F90B-43E6-8BD1-14C722A762C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245" y="1219200"/>
            <a:ext cx="7513510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3563888" y="5805264"/>
            <a:ext cx="2016224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Submit!!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</a:t>
            </a:r>
          </a:p>
        </p:txBody>
      </p:sp>
      <p:sp>
        <p:nvSpPr>
          <p:cNvPr id="3277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5EE2D6-267B-4AB8-B77C-8D5245B4745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Different use case: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Intended Scoped Advertisements 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Inject prefixes only to peers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Intended Scoped Advertisements: </a:t>
            </a:r>
            <a:r>
              <a:rPr lang="en-US" i="1" dirty="0" smtClean="0"/>
              <a:t>Content provider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Geographical scoping of prefix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Config</a:t>
            </a:r>
            <a:r>
              <a:rPr lang="en-US" dirty="0" smtClean="0"/>
              <a:t> errors: </a:t>
            </a:r>
            <a:r>
              <a:rPr lang="en-US" i="1" dirty="0" smtClean="0"/>
              <a:t>Large ISP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Outbound filters mistakes in configuration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Leaking routes to direct peers</a:t>
            </a:r>
          </a:p>
          <a:p>
            <a:pPr marL="548640" lvl="1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Third-party inflicted: </a:t>
            </a:r>
            <a:r>
              <a:rPr lang="en-US" i="1" dirty="0" smtClean="0"/>
              <a:t>Internet root servers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Tackle problems rising from the interaction between </a:t>
            </a:r>
            <a:r>
              <a:rPr lang="en-US" dirty="0" err="1" smtClean="0"/>
              <a:t>Ases</a:t>
            </a:r>
            <a:endParaRPr lang="en-US" dirty="0" smtClean="0"/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US" dirty="0" err="1" smtClean="0"/>
              <a:t>Blackholing</a:t>
            </a:r>
            <a:r>
              <a:rPr lang="en-US" dirty="0" smtClean="0"/>
              <a:t> due to lack of return path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US" dirty="0" err="1" smtClean="0"/>
              <a:t>Blackholing</a:t>
            </a:r>
            <a:r>
              <a:rPr lang="en-US" dirty="0" smtClean="0"/>
              <a:t> due to no announcement</a:t>
            </a:r>
          </a:p>
        </p:txBody>
      </p:sp>
      <p:sp>
        <p:nvSpPr>
          <p:cNvPr id="32774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– Internet Root Servers</a:t>
            </a:r>
          </a:p>
        </p:txBody>
      </p:sp>
      <p:sp>
        <p:nvSpPr>
          <p:cNvPr id="33795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CD9E1D-4CE6-4E15-8A01-A1D1EC0B7E5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  <p:sp>
        <p:nvSpPr>
          <p:cNvPr id="33797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mtClean="0"/>
              <a:t>Observe two prefixes: p/24 -LVP and p/23 – HVP</a:t>
            </a:r>
          </a:p>
          <a:p>
            <a:pPr lvl="1"/>
            <a:r>
              <a:rPr lang="en-US" smtClean="0"/>
              <a:t>Blackholing due to lack return path:</a:t>
            </a:r>
          </a:p>
        </p:txBody>
      </p:sp>
      <p:grpSp>
        <p:nvGrpSpPr>
          <p:cNvPr id="33798" name="Group 27"/>
          <p:cNvGrpSpPr>
            <a:grpSpLocks/>
          </p:cNvGrpSpPr>
          <p:nvPr/>
        </p:nvGrpSpPr>
        <p:grpSpPr bwMode="auto">
          <a:xfrm>
            <a:off x="539750" y="1916113"/>
            <a:ext cx="8064500" cy="1800225"/>
            <a:chOff x="539552" y="1916832"/>
            <a:chExt cx="8064896" cy="1800200"/>
          </a:xfrm>
        </p:grpSpPr>
        <p:sp>
          <p:nvSpPr>
            <p:cNvPr id="6" name="Oval 5"/>
            <p:cNvSpPr/>
            <p:nvPr/>
          </p:nvSpPr>
          <p:spPr>
            <a:xfrm>
              <a:off x="539552" y="2204165"/>
              <a:ext cx="2160694" cy="1152509"/>
            </a:xfrm>
            <a:prstGeom prst="ellipse">
              <a:avLst/>
            </a:prstGeom>
            <a:solidFill>
              <a:schemeClr val="accent1"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Root server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(local </a:t>
              </a:r>
              <a:r>
                <a:rPr lang="en-US" dirty="0" err="1"/>
                <a:t>anycast</a:t>
              </a:r>
              <a:r>
                <a:rPr lang="en-US" dirty="0"/>
                <a:t> node)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3924268" y="2277189"/>
              <a:ext cx="1800313" cy="100804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Peer 1 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804135" y="2277189"/>
              <a:ext cx="1800313" cy="1008049"/>
            </a:xfrm>
            <a:prstGeom prst="ellipse">
              <a:avLst/>
            </a:prstGeom>
            <a:solidFill>
              <a:schemeClr val="accent2">
                <a:alpha val="66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Peer 2</a:t>
              </a:r>
            </a:p>
          </p:txBody>
        </p:sp>
        <p:cxnSp>
          <p:nvCxnSpPr>
            <p:cNvPr id="10" name="Straight Arrow Connector 9"/>
            <p:cNvCxnSpPr>
              <a:stCxn id="6" idx="6"/>
              <a:endCxn id="7" idx="2"/>
            </p:cNvCxnSpPr>
            <p:nvPr/>
          </p:nvCxnSpPr>
          <p:spPr>
            <a:xfrm>
              <a:off x="2700246" y="2780420"/>
              <a:ext cx="12240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6"/>
              <a:endCxn id="8" idx="2"/>
            </p:cNvCxnSpPr>
            <p:nvPr/>
          </p:nvCxnSpPr>
          <p:spPr>
            <a:xfrm>
              <a:off x="5724582" y="2780420"/>
              <a:ext cx="107955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06" name="Group 17"/>
            <p:cNvGrpSpPr>
              <a:grpSpLocks/>
            </p:cNvGrpSpPr>
            <p:nvPr/>
          </p:nvGrpSpPr>
          <p:grpSpPr bwMode="auto">
            <a:xfrm>
              <a:off x="2699792" y="2132856"/>
              <a:ext cx="864096" cy="369332"/>
              <a:chOff x="2699792" y="2132856"/>
              <a:chExt cx="864096" cy="369332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2700246" y="2493086"/>
                <a:ext cx="86364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812" name="TextBox 16"/>
              <p:cNvSpPr txBox="1">
                <a:spLocks noChangeArrowheads="1"/>
              </p:cNvSpPr>
              <p:nvPr/>
            </p:nvSpPr>
            <p:spPr bwMode="auto">
              <a:xfrm>
                <a:off x="2699792" y="2132856"/>
                <a:ext cx="72008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1">
                    <a:latin typeface="Gill Sans MT"/>
                  </a:rPr>
                  <a:t>p/24</a:t>
                </a:r>
              </a:p>
            </p:txBody>
          </p:sp>
        </p:grpSp>
        <p:grpSp>
          <p:nvGrpSpPr>
            <p:cNvPr id="33807" name="Group 18"/>
            <p:cNvGrpSpPr>
              <a:grpSpLocks/>
            </p:cNvGrpSpPr>
            <p:nvPr/>
          </p:nvGrpSpPr>
          <p:grpSpPr bwMode="auto">
            <a:xfrm>
              <a:off x="5652120" y="1916832"/>
              <a:ext cx="1224136" cy="648072"/>
              <a:chOff x="2555776" y="1844824"/>
              <a:chExt cx="1224136" cy="648072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2699679" y="2492515"/>
                <a:ext cx="86364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810" name="TextBox 20"/>
              <p:cNvSpPr txBox="1">
                <a:spLocks noChangeArrowheads="1"/>
              </p:cNvSpPr>
              <p:nvPr/>
            </p:nvSpPr>
            <p:spPr bwMode="auto">
              <a:xfrm>
                <a:off x="2555776" y="1844824"/>
                <a:ext cx="1224136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FF0000"/>
                    </a:solidFill>
                    <a:latin typeface="Gill Sans MT"/>
                  </a:rPr>
                  <a:t>p/24 (leak)</a:t>
                </a:r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>
            <a:xfrm>
              <a:off x="2411307" y="3717032"/>
              <a:ext cx="4824649" cy="0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799" name="TextBox 45"/>
          <p:cNvSpPr txBox="1">
            <a:spLocks noChangeArrowheads="1"/>
          </p:cNvSpPr>
          <p:nvPr/>
        </p:nvSpPr>
        <p:spPr bwMode="auto">
          <a:xfrm>
            <a:off x="3635375" y="3357563"/>
            <a:ext cx="3240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Gill Sans MT"/>
              </a:rPr>
              <a:t>No return path</a:t>
            </a:r>
          </a:p>
        </p:txBody>
      </p:sp>
      <p:sp>
        <p:nvSpPr>
          <p:cNvPr id="33800" name="Date Placeholder 3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– Internet Root </a:t>
            </a:r>
            <a:r>
              <a:rPr lang="en-US" dirty="0" err="1" smtClean="0"/>
              <a:t>Rervers</a:t>
            </a:r>
            <a:endParaRPr lang="en-US" dirty="0" smtClean="0"/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7A1F68-6400-4762-95FF-C14044369B2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  <p:sp>
        <p:nvSpPr>
          <p:cNvPr id="34821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mtClean="0"/>
              <a:t>Observe two prefixes: p/24 -LVP and p/23 – HVP</a:t>
            </a:r>
          </a:p>
          <a:p>
            <a:pPr lvl="1"/>
            <a:r>
              <a:rPr lang="en-US" smtClean="0"/>
              <a:t>Blackholing due to lack return path: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No full transit at the IXP =&gt; tag with NO EXPORT</a:t>
            </a:r>
          </a:p>
          <a:p>
            <a:pPr lvl="1"/>
            <a:endParaRPr lang="en-US" smtClean="0"/>
          </a:p>
        </p:txBody>
      </p:sp>
      <p:grpSp>
        <p:nvGrpSpPr>
          <p:cNvPr id="34822" name="Group 27"/>
          <p:cNvGrpSpPr>
            <a:grpSpLocks/>
          </p:cNvGrpSpPr>
          <p:nvPr/>
        </p:nvGrpSpPr>
        <p:grpSpPr bwMode="auto">
          <a:xfrm>
            <a:off x="539750" y="1916113"/>
            <a:ext cx="8064500" cy="1800225"/>
            <a:chOff x="539552" y="1916832"/>
            <a:chExt cx="8064896" cy="1800200"/>
          </a:xfrm>
        </p:grpSpPr>
        <p:sp>
          <p:nvSpPr>
            <p:cNvPr id="6" name="Oval 5"/>
            <p:cNvSpPr/>
            <p:nvPr/>
          </p:nvSpPr>
          <p:spPr>
            <a:xfrm>
              <a:off x="539552" y="2204165"/>
              <a:ext cx="2160694" cy="1152509"/>
            </a:xfrm>
            <a:prstGeom prst="ellipse">
              <a:avLst/>
            </a:prstGeom>
            <a:solidFill>
              <a:schemeClr val="accent1"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Root server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(local </a:t>
              </a:r>
              <a:r>
                <a:rPr lang="en-US" dirty="0" err="1"/>
                <a:t>anycast</a:t>
              </a:r>
              <a:r>
                <a:rPr lang="en-US" dirty="0"/>
                <a:t> node)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3924268" y="2277189"/>
              <a:ext cx="1800313" cy="100804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Peer 1 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804135" y="2277189"/>
              <a:ext cx="1800313" cy="1008049"/>
            </a:xfrm>
            <a:prstGeom prst="ellipse">
              <a:avLst/>
            </a:prstGeom>
            <a:solidFill>
              <a:schemeClr val="accent2">
                <a:alpha val="66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Peer 2</a:t>
              </a:r>
            </a:p>
          </p:txBody>
        </p:sp>
        <p:cxnSp>
          <p:nvCxnSpPr>
            <p:cNvPr id="10" name="Straight Arrow Connector 9"/>
            <p:cNvCxnSpPr>
              <a:stCxn id="6" idx="6"/>
              <a:endCxn id="7" idx="2"/>
            </p:cNvCxnSpPr>
            <p:nvPr/>
          </p:nvCxnSpPr>
          <p:spPr>
            <a:xfrm>
              <a:off x="2700246" y="2780420"/>
              <a:ext cx="12240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6"/>
              <a:endCxn id="8" idx="2"/>
            </p:cNvCxnSpPr>
            <p:nvPr/>
          </p:nvCxnSpPr>
          <p:spPr>
            <a:xfrm>
              <a:off x="5724582" y="2780420"/>
              <a:ext cx="107955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845" name="Group 17"/>
            <p:cNvGrpSpPr>
              <a:grpSpLocks/>
            </p:cNvGrpSpPr>
            <p:nvPr/>
          </p:nvGrpSpPr>
          <p:grpSpPr bwMode="auto">
            <a:xfrm>
              <a:off x="2699792" y="2132856"/>
              <a:ext cx="864096" cy="369332"/>
              <a:chOff x="2699792" y="2132856"/>
              <a:chExt cx="864096" cy="369332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2700246" y="2493086"/>
                <a:ext cx="86364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851" name="TextBox 16"/>
              <p:cNvSpPr txBox="1">
                <a:spLocks noChangeArrowheads="1"/>
              </p:cNvSpPr>
              <p:nvPr/>
            </p:nvSpPr>
            <p:spPr bwMode="auto">
              <a:xfrm>
                <a:off x="2699792" y="2132856"/>
                <a:ext cx="72008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1">
                    <a:latin typeface="Gill Sans MT"/>
                  </a:rPr>
                  <a:t>p/24</a:t>
                </a:r>
              </a:p>
            </p:txBody>
          </p:sp>
        </p:grpSp>
        <p:grpSp>
          <p:nvGrpSpPr>
            <p:cNvPr id="34846" name="Group 18"/>
            <p:cNvGrpSpPr>
              <a:grpSpLocks/>
            </p:cNvGrpSpPr>
            <p:nvPr/>
          </p:nvGrpSpPr>
          <p:grpSpPr bwMode="auto">
            <a:xfrm>
              <a:off x="5652120" y="1916832"/>
              <a:ext cx="1224136" cy="648072"/>
              <a:chOff x="2555776" y="1844824"/>
              <a:chExt cx="1224136" cy="648072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2699679" y="2492515"/>
                <a:ext cx="86364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849" name="TextBox 20"/>
              <p:cNvSpPr txBox="1">
                <a:spLocks noChangeArrowheads="1"/>
              </p:cNvSpPr>
              <p:nvPr/>
            </p:nvSpPr>
            <p:spPr bwMode="auto">
              <a:xfrm>
                <a:off x="2555776" y="1844824"/>
                <a:ext cx="1224136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FF0000"/>
                    </a:solidFill>
                    <a:latin typeface="Gill Sans MT"/>
                  </a:rPr>
                  <a:t>p/24 (leak)</a:t>
                </a:r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>
            <a:xfrm>
              <a:off x="2411307" y="3717032"/>
              <a:ext cx="4824649" cy="0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823" name="Group 34"/>
          <p:cNvGrpSpPr>
            <a:grpSpLocks/>
          </p:cNvGrpSpPr>
          <p:nvPr/>
        </p:nvGrpSpPr>
        <p:grpSpPr bwMode="auto">
          <a:xfrm>
            <a:off x="611188" y="4724400"/>
            <a:ext cx="7993062" cy="1512888"/>
            <a:chOff x="611560" y="4725144"/>
            <a:chExt cx="7992888" cy="1512168"/>
          </a:xfrm>
        </p:grpSpPr>
        <p:grpSp>
          <p:nvGrpSpPr>
            <p:cNvPr id="34826" name="Group 28"/>
            <p:cNvGrpSpPr>
              <a:grpSpLocks/>
            </p:cNvGrpSpPr>
            <p:nvPr/>
          </p:nvGrpSpPr>
          <p:grpSpPr bwMode="auto">
            <a:xfrm>
              <a:off x="611560" y="4725144"/>
              <a:ext cx="7992888" cy="1512168"/>
              <a:chOff x="611560" y="1844824"/>
              <a:chExt cx="7992888" cy="1512168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611560" y="2205015"/>
                <a:ext cx="2087517" cy="1151977"/>
              </a:xfrm>
              <a:prstGeom prst="ellipse">
                <a:avLst/>
              </a:prstGeom>
              <a:solidFill>
                <a:schemeClr val="accent1">
                  <a:alpha val="71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Root server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(local </a:t>
                </a:r>
                <a:r>
                  <a:rPr lang="en-US" dirty="0" err="1"/>
                  <a:t>anycast</a:t>
                </a:r>
                <a:r>
                  <a:rPr lang="en-US" dirty="0"/>
                  <a:t> node)</a:t>
                </a: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924600" y="2276419"/>
                <a:ext cx="1800186" cy="1009169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Peer 1 </a:t>
                </a: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804262" y="2276419"/>
                <a:ext cx="1800186" cy="1009169"/>
              </a:xfrm>
              <a:prstGeom prst="ellipse">
                <a:avLst/>
              </a:prstGeom>
              <a:solidFill>
                <a:schemeClr val="accent2">
                  <a:alpha val="66000"/>
                </a:schemeClr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Peer 2</a:t>
                </a:r>
              </a:p>
            </p:txBody>
          </p:sp>
          <p:cxnSp>
            <p:nvCxnSpPr>
              <p:cNvPr id="33" name="Straight Arrow Connector 32"/>
              <p:cNvCxnSpPr>
                <a:stCxn id="30" idx="6"/>
                <a:endCxn id="31" idx="2"/>
              </p:cNvCxnSpPr>
              <p:nvPr/>
            </p:nvCxnSpPr>
            <p:spPr>
              <a:xfrm>
                <a:off x="2699077" y="2781003"/>
                <a:ext cx="1225523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>
                <a:stCxn id="31" idx="6"/>
                <a:endCxn id="32" idx="2"/>
              </p:cNvCxnSpPr>
              <p:nvPr/>
            </p:nvCxnSpPr>
            <p:spPr>
              <a:xfrm>
                <a:off x="5724786" y="2781003"/>
                <a:ext cx="107947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834" name="Group 17"/>
              <p:cNvGrpSpPr>
                <a:grpSpLocks/>
              </p:cNvGrpSpPr>
              <p:nvPr/>
            </p:nvGrpSpPr>
            <p:grpSpPr bwMode="auto">
              <a:xfrm>
                <a:off x="2699792" y="1844824"/>
                <a:ext cx="1656184" cy="648072"/>
                <a:chOff x="2699792" y="1844824"/>
                <a:chExt cx="1656184" cy="648072"/>
              </a:xfrm>
            </p:grpSpPr>
            <p:cxnSp>
              <p:nvCxnSpPr>
                <p:cNvPr id="41" name="Straight Arrow Connector 40"/>
                <p:cNvCxnSpPr/>
                <p:nvPr/>
              </p:nvCxnSpPr>
              <p:spPr>
                <a:xfrm>
                  <a:off x="2699077" y="2492215"/>
                  <a:ext cx="865169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839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2699792" y="1844824"/>
                  <a:ext cx="1656184" cy="6463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b="1">
                      <a:latin typeface="Gill Sans MT"/>
                    </a:rPr>
                    <a:t>p/24 + </a:t>
                  </a:r>
                  <a:r>
                    <a:rPr lang="en-US" b="1" i="1">
                      <a:latin typeface="Gill Sans MT"/>
                    </a:rPr>
                    <a:t>NO EXPORT</a:t>
                  </a:r>
                </a:p>
              </p:txBody>
            </p:sp>
          </p:grpSp>
          <p:grpSp>
            <p:nvGrpSpPr>
              <p:cNvPr id="34835" name="Group 18"/>
              <p:cNvGrpSpPr>
                <a:grpSpLocks/>
              </p:cNvGrpSpPr>
              <p:nvPr/>
            </p:nvGrpSpPr>
            <p:grpSpPr bwMode="auto">
              <a:xfrm>
                <a:off x="5796136" y="2204864"/>
                <a:ext cx="864096" cy="369332"/>
                <a:chOff x="2699792" y="2132856"/>
                <a:chExt cx="864096" cy="369332"/>
              </a:xfrm>
            </p:grpSpPr>
            <p:cxnSp>
              <p:nvCxnSpPr>
                <p:cNvPr id="39" name="Straight Arrow Connector 38"/>
                <p:cNvCxnSpPr/>
                <p:nvPr/>
              </p:nvCxnSpPr>
              <p:spPr>
                <a:xfrm>
                  <a:off x="2699878" y="2493198"/>
                  <a:ext cx="863581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837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2699792" y="2132856"/>
                  <a:ext cx="72008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b="1">
                      <a:solidFill>
                        <a:srgbClr val="FF0000"/>
                      </a:solidFill>
                      <a:latin typeface="Gill Sans MT"/>
                    </a:rPr>
                    <a:t>p/24</a:t>
                  </a:r>
                </a:p>
              </p:txBody>
            </p:sp>
          </p:grpSp>
        </p:grpSp>
        <p:cxnSp>
          <p:nvCxnSpPr>
            <p:cNvPr id="44" name="Straight Connector 43"/>
            <p:cNvCxnSpPr/>
            <p:nvPr/>
          </p:nvCxnSpPr>
          <p:spPr>
            <a:xfrm flipH="1">
              <a:off x="5867658" y="4940941"/>
              <a:ext cx="576250" cy="5759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012117" y="4869538"/>
              <a:ext cx="360354" cy="7203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24" name="TextBox 45"/>
          <p:cNvSpPr txBox="1">
            <a:spLocks noChangeArrowheads="1"/>
          </p:cNvSpPr>
          <p:nvPr/>
        </p:nvSpPr>
        <p:spPr bwMode="auto">
          <a:xfrm>
            <a:off x="3635375" y="3357563"/>
            <a:ext cx="3240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Gill Sans MT"/>
              </a:rPr>
              <a:t>No return path</a:t>
            </a:r>
          </a:p>
        </p:txBody>
      </p:sp>
      <p:sp>
        <p:nvSpPr>
          <p:cNvPr id="34825" name="Date Placeholder 3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– Internet Root Servers</a:t>
            </a: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EB5509-9B03-49E4-97B3-4D24495BD22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  <p:sp>
        <p:nvSpPr>
          <p:cNvPr id="3584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mtClean="0"/>
              <a:t>Observe two prefixes: p/24 -LVP and p/23 – HVP</a:t>
            </a:r>
          </a:p>
          <a:p>
            <a:pPr lvl="1"/>
            <a:r>
              <a:rPr lang="en-US" smtClean="0"/>
              <a:t>Blackholing due to lack return path: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No full transit at the IXP =&gt; tag with NO EXPORT</a:t>
            </a:r>
          </a:p>
          <a:p>
            <a:pPr lvl="1"/>
            <a:endParaRPr lang="en-US" smtClean="0"/>
          </a:p>
        </p:txBody>
      </p:sp>
      <p:grpSp>
        <p:nvGrpSpPr>
          <p:cNvPr id="35846" name="Group 27"/>
          <p:cNvGrpSpPr>
            <a:grpSpLocks/>
          </p:cNvGrpSpPr>
          <p:nvPr/>
        </p:nvGrpSpPr>
        <p:grpSpPr bwMode="auto">
          <a:xfrm>
            <a:off x="539750" y="1916113"/>
            <a:ext cx="8064500" cy="1800225"/>
            <a:chOff x="539552" y="1916832"/>
            <a:chExt cx="8064896" cy="1800200"/>
          </a:xfrm>
        </p:grpSpPr>
        <p:sp>
          <p:nvSpPr>
            <p:cNvPr id="6" name="Oval 5"/>
            <p:cNvSpPr/>
            <p:nvPr/>
          </p:nvSpPr>
          <p:spPr>
            <a:xfrm>
              <a:off x="539552" y="2204165"/>
              <a:ext cx="2160694" cy="1152509"/>
            </a:xfrm>
            <a:prstGeom prst="ellipse">
              <a:avLst/>
            </a:prstGeom>
            <a:solidFill>
              <a:schemeClr val="accent1"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Root server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(local </a:t>
              </a:r>
              <a:r>
                <a:rPr lang="en-US" dirty="0" err="1"/>
                <a:t>anycast</a:t>
              </a:r>
              <a:r>
                <a:rPr lang="en-US" dirty="0"/>
                <a:t> node)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3924268" y="2277189"/>
              <a:ext cx="1800313" cy="100804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Peer 1 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804135" y="2277189"/>
              <a:ext cx="1800313" cy="1008049"/>
            </a:xfrm>
            <a:prstGeom prst="ellipse">
              <a:avLst/>
            </a:prstGeom>
            <a:solidFill>
              <a:schemeClr val="accent2">
                <a:alpha val="66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Peer 2</a:t>
              </a:r>
            </a:p>
          </p:txBody>
        </p:sp>
        <p:cxnSp>
          <p:nvCxnSpPr>
            <p:cNvPr id="10" name="Straight Arrow Connector 9"/>
            <p:cNvCxnSpPr>
              <a:stCxn id="6" idx="6"/>
              <a:endCxn id="7" idx="2"/>
            </p:cNvCxnSpPr>
            <p:nvPr/>
          </p:nvCxnSpPr>
          <p:spPr>
            <a:xfrm>
              <a:off x="2700246" y="2780420"/>
              <a:ext cx="12240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6"/>
              <a:endCxn id="8" idx="2"/>
            </p:cNvCxnSpPr>
            <p:nvPr/>
          </p:nvCxnSpPr>
          <p:spPr>
            <a:xfrm>
              <a:off x="5724582" y="2780420"/>
              <a:ext cx="107955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870" name="Group 17"/>
            <p:cNvGrpSpPr>
              <a:grpSpLocks/>
            </p:cNvGrpSpPr>
            <p:nvPr/>
          </p:nvGrpSpPr>
          <p:grpSpPr bwMode="auto">
            <a:xfrm>
              <a:off x="2699792" y="2132856"/>
              <a:ext cx="864096" cy="369332"/>
              <a:chOff x="2699792" y="2132856"/>
              <a:chExt cx="864096" cy="369332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2700246" y="2493086"/>
                <a:ext cx="86364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876" name="TextBox 16"/>
              <p:cNvSpPr txBox="1">
                <a:spLocks noChangeArrowheads="1"/>
              </p:cNvSpPr>
              <p:nvPr/>
            </p:nvSpPr>
            <p:spPr bwMode="auto">
              <a:xfrm>
                <a:off x="2699792" y="2132856"/>
                <a:ext cx="72008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1">
                    <a:latin typeface="Gill Sans MT"/>
                  </a:rPr>
                  <a:t>p/24</a:t>
                </a:r>
              </a:p>
            </p:txBody>
          </p:sp>
        </p:grpSp>
        <p:grpSp>
          <p:nvGrpSpPr>
            <p:cNvPr id="35871" name="Group 18"/>
            <p:cNvGrpSpPr>
              <a:grpSpLocks/>
            </p:cNvGrpSpPr>
            <p:nvPr/>
          </p:nvGrpSpPr>
          <p:grpSpPr bwMode="auto">
            <a:xfrm>
              <a:off x="5652120" y="1916832"/>
              <a:ext cx="1224136" cy="648072"/>
              <a:chOff x="2555776" y="1844824"/>
              <a:chExt cx="1224136" cy="648072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2699679" y="2492515"/>
                <a:ext cx="86364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874" name="TextBox 20"/>
              <p:cNvSpPr txBox="1">
                <a:spLocks noChangeArrowheads="1"/>
              </p:cNvSpPr>
              <p:nvPr/>
            </p:nvSpPr>
            <p:spPr bwMode="auto">
              <a:xfrm>
                <a:off x="2555776" y="1844824"/>
                <a:ext cx="1224136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FF0000"/>
                    </a:solidFill>
                    <a:latin typeface="Gill Sans MT"/>
                  </a:rPr>
                  <a:t>p/24 (leak)</a:t>
                </a:r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>
            <a:xfrm>
              <a:off x="2411307" y="3717032"/>
              <a:ext cx="4824649" cy="0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847" name="Group 34"/>
          <p:cNvGrpSpPr>
            <a:grpSpLocks/>
          </p:cNvGrpSpPr>
          <p:nvPr/>
        </p:nvGrpSpPr>
        <p:grpSpPr bwMode="auto">
          <a:xfrm>
            <a:off x="611188" y="4724400"/>
            <a:ext cx="7993062" cy="1512888"/>
            <a:chOff x="611560" y="4725144"/>
            <a:chExt cx="7992888" cy="1512168"/>
          </a:xfrm>
        </p:grpSpPr>
        <p:grpSp>
          <p:nvGrpSpPr>
            <p:cNvPr id="35851" name="Group 28"/>
            <p:cNvGrpSpPr>
              <a:grpSpLocks/>
            </p:cNvGrpSpPr>
            <p:nvPr/>
          </p:nvGrpSpPr>
          <p:grpSpPr bwMode="auto">
            <a:xfrm>
              <a:off x="611560" y="4725144"/>
              <a:ext cx="7992888" cy="1512168"/>
              <a:chOff x="611560" y="1844824"/>
              <a:chExt cx="7992888" cy="1512168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611560" y="2205015"/>
                <a:ext cx="2087517" cy="1151977"/>
              </a:xfrm>
              <a:prstGeom prst="ellipse">
                <a:avLst/>
              </a:prstGeom>
              <a:solidFill>
                <a:schemeClr val="accent1">
                  <a:alpha val="71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Root server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(local </a:t>
                </a:r>
                <a:r>
                  <a:rPr lang="en-US" dirty="0" err="1"/>
                  <a:t>anycast</a:t>
                </a:r>
                <a:r>
                  <a:rPr lang="en-US" dirty="0"/>
                  <a:t> node)</a:t>
                </a: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924600" y="2276419"/>
                <a:ext cx="1800186" cy="1009169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Peer 1 </a:t>
                </a: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804262" y="2276419"/>
                <a:ext cx="1800186" cy="1009169"/>
              </a:xfrm>
              <a:prstGeom prst="ellipse">
                <a:avLst/>
              </a:prstGeom>
              <a:solidFill>
                <a:schemeClr val="accent2">
                  <a:alpha val="66000"/>
                </a:schemeClr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Peer 2</a:t>
                </a:r>
              </a:p>
            </p:txBody>
          </p:sp>
          <p:cxnSp>
            <p:nvCxnSpPr>
              <p:cNvPr id="33" name="Straight Arrow Connector 32"/>
              <p:cNvCxnSpPr>
                <a:stCxn id="30" idx="6"/>
                <a:endCxn id="31" idx="2"/>
              </p:cNvCxnSpPr>
              <p:nvPr/>
            </p:nvCxnSpPr>
            <p:spPr>
              <a:xfrm>
                <a:off x="2699077" y="2781003"/>
                <a:ext cx="1225523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>
                <a:stCxn id="31" idx="6"/>
                <a:endCxn id="32" idx="2"/>
              </p:cNvCxnSpPr>
              <p:nvPr/>
            </p:nvCxnSpPr>
            <p:spPr>
              <a:xfrm>
                <a:off x="5724786" y="2781003"/>
                <a:ext cx="107947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859" name="Group 17"/>
              <p:cNvGrpSpPr>
                <a:grpSpLocks/>
              </p:cNvGrpSpPr>
              <p:nvPr/>
            </p:nvGrpSpPr>
            <p:grpSpPr bwMode="auto">
              <a:xfrm>
                <a:off x="2699792" y="1844824"/>
                <a:ext cx="1656184" cy="648072"/>
                <a:chOff x="2699792" y="1844824"/>
                <a:chExt cx="1656184" cy="648072"/>
              </a:xfrm>
            </p:grpSpPr>
            <p:cxnSp>
              <p:nvCxnSpPr>
                <p:cNvPr id="41" name="Straight Arrow Connector 40"/>
                <p:cNvCxnSpPr/>
                <p:nvPr/>
              </p:nvCxnSpPr>
              <p:spPr>
                <a:xfrm>
                  <a:off x="2699077" y="2492215"/>
                  <a:ext cx="865169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864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2699792" y="1844824"/>
                  <a:ext cx="1656184" cy="6463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b="1">
                      <a:latin typeface="Gill Sans MT"/>
                    </a:rPr>
                    <a:t>p/24 + </a:t>
                  </a:r>
                  <a:r>
                    <a:rPr lang="en-US" b="1" i="1">
                      <a:latin typeface="Gill Sans MT"/>
                    </a:rPr>
                    <a:t>NO EXPORT</a:t>
                  </a:r>
                </a:p>
              </p:txBody>
            </p:sp>
          </p:grpSp>
          <p:grpSp>
            <p:nvGrpSpPr>
              <p:cNvPr id="35860" name="Group 18"/>
              <p:cNvGrpSpPr>
                <a:grpSpLocks/>
              </p:cNvGrpSpPr>
              <p:nvPr/>
            </p:nvGrpSpPr>
            <p:grpSpPr bwMode="auto">
              <a:xfrm>
                <a:off x="5796136" y="2204864"/>
                <a:ext cx="864096" cy="369332"/>
                <a:chOff x="2699792" y="2132856"/>
                <a:chExt cx="864096" cy="369332"/>
              </a:xfrm>
            </p:grpSpPr>
            <p:cxnSp>
              <p:nvCxnSpPr>
                <p:cNvPr id="39" name="Straight Arrow Connector 38"/>
                <p:cNvCxnSpPr/>
                <p:nvPr/>
              </p:nvCxnSpPr>
              <p:spPr>
                <a:xfrm>
                  <a:off x="2699878" y="2493198"/>
                  <a:ext cx="863581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862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2699792" y="2132856"/>
                  <a:ext cx="72008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b="1">
                      <a:solidFill>
                        <a:srgbClr val="FF0000"/>
                      </a:solidFill>
                      <a:latin typeface="Gill Sans MT"/>
                    </a:rPr>
                    <a:t>p/24</a:t>
                  </a:r>
                </a:p>
              </p:txBody>
            </p:sp>
          </p:grpSp>
        </p:grpSp>
        <p:cxnSp>
          <p:nvCxnSpPr>
            <p:cNvPr id="44" name="Straight Connector 43"/>
            <p:cNvCxnSpPr/>
            <p:nvPr/>
          </p:nvCxnSpPr>
          <p:spPr>
            <a:xfrm flipH="1">
              <a:off x="5867658" y="4940941"/>
              <a:ext cx="576250" cy="5759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012117" y="4869538"/>
              <a:ext cx="360354" cy="7203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848" name="TextBox 45"/>
          <p:cNvSpPr txBox="1">
            <a:spLocks noChangeArrowheads="1"/>
          </p:cNvSpPr>
          <p:nvPr/>
        </p:nvSpPr>
        <p:spPr bwMode="auto">
          <a:xfrm>
            <a:off x="3635375" y="3357563"/>
            <a:ext cx="3240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Gill Sans MT"/>
              </a:rPr>
              <a:t>No return path</a:t>
            </a:r>
          </a:p>
        </p:txBody>
      </p:sp>
      <p:sp>
        <p:nvSpPr>
          <p:cNvPr id="35849" name="TextBox 35"/>
          <p:cNvSpPr txBox="1">
            <a:spLocks noChangeArrowheads="1"/>
          </p:cNvSpPr>
          <p:nvPr/>
        </p:nvSpPr>
        <p:spPr bwMode="auto">
          <a:xfrm rot="-2909963">
            <a:off x="7246938" y="3802063"/>
            <a:ext cx="17764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Helvetica-Black" pitchFamily="34" charset="0"/>
              </a:rPr>
              <a:t>Problem solved ..?</a:t>
            </a:r>
          </a:p>
        </p:txBody>
      </p:sp>
      <p:sp>
        <p:nvSpPr>
          <p:cNvPr id="35850" name="Date Placeholder 3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 Prefix Visibility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E9C78B-1253-41F2-A2BE-00D2DEC561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i="1" dirty="0" smtClean="0"/>
              <a:t>Prefix visibility </a:t>
            </a:r>
            <a:r>
              <a:rPr lang="en-US" dirty="0" smtClean="0"/>
              <a:t>as an expression of policy interaction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Not all the routes make it to every routing table (RT) in the </a:t>
            </a:r>
            <a:r>
              <a:rPr lang="en-US" dirty="0" err="1" smtClean="0"/>
              <a:t>interdomain</a:t>
            </a:r>
            <a:endParaRPr lang="en-US" dirty="0" smtClean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Limited Visibility Prefixes (LVPs) </a:t>
            </a:r>
            <a:r>
              <a:rPr lang="en-US" dirty="0" smtClean="0"/>
              <a:t>– prefixes that are not in every RT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High Visibility Prefixes (HVPs) </a:t>
            </a:r>
            <a:r>
              <a:rPr lang="en-US" i="1" dirty="0" smtClean="0"/>
              <a:t>–</a:t>
            </a:r>
            <a:r>
              <a:rPr lang="en-US" dirty="0" smtClean="0"/>
              <a:t> prefixes which are in almost all the RT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US" b="1" i="1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i="1" dirty="0" smtClean="0"/>
              <a:t>The BGP Visibility Scanner: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Analyze all BGP routing data from </a:t>
            </a:r>
            <a:r>
              <a:rPr lang="en-US" b="1" i="1" dirty="0" err="1" smtClean="0"/>
              <a:t>RouteViews</a:t>
            </a:r>
            <a:r>
              <a:rPr lang="en-US" dirty="0" smtClean="0"/>
              <a:t> and </a:t>
            </a:r>
            <a:r>
              <a:rPr lang="en-US" b="1" i="1" dirty="0" smtClean="0"/>
              <a:t>RIPE Routing  Information Service (RIS) </a:t>
            </a:r>
            <a:r>
              <a:rPr lang="en-US" dirty="0" smtClean="0"/>
              <a:t>projects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All together there are 24 different RT collection points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More than 130 different </a:t>
            </a:r>
            <a:r>
              <a:rPr lang="en-US" dirty="0" err="1" smtClean="0"/>
              <a:t>ASes</a:t>
            </a:r>
            <a:r>
              <a:rPr lang="en-US" dirty="0" smtClean="0"/>
              <a:t> periodically dump their </a:t>
            </a:r>
            <a:r>
              <a:rPr lang="en-US" i="1" dirty="0" smtClean="0"/>
              <a:t>entire </a:t>
            </a:r>
            <a:r>
              <a:rPr lang="en-US" dirty="0" smtClean="0"/>
              <a:t>routing tables</a:t>
            </a:r>
            <a:endParaRPr lang="en-US" b="1" i="1" dirty="0" smtClean="0"/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None/>
              <a:defRPr/>
            </a:pPr>
            <a:endParaRPr lang="en-US" b="1" i="1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Limited Visibility Prefixes </a:t>
            </a:r>
            <a:r>
              <a:rPr lang="en-US" dirty="0" smtClean="0"/>
              <a:t>(</a:t>
            </a:r>
            <a:r>
              <a:rPr lang="en-US" b="1" dirty="0" smtClean="0"/>
              <a:t>LVPs</a:t>
            </a:r>
            <a:r>
              <a:rPr lang="en-US" dirty="0" smtClean="0"/>
              <a:t>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Intentional/Deliberate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Inflicted by third parties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Unintentional/Accidental</a:t>
            </a:r>
          </a:p>
        </p:txBody>
      </p:sp>
      <p:sp>
        <p:nvSpPr>
          <p:cNvPr id="11270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– Internet Root Server</a:t>
            </a:r>
          </a:p>
        </p:txBody>
      </p:sp>
      <p:sp>
        <p:nvSpPr>
          <p:cNvPr id="3686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3C00C9-CDF2-4749-8815-1A690841D3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  <p:sp>
        <p:nvSpPr>
          <p:cNvPr id="36869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28179"/>
            <a:ext cx="8229600" cy="4937125"/>
          </a:xfrm>
        </p:spPr>
        <p:txBody>
          <a:bodyPr/>
          <a:lstStyle/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US" smtClean="0"/>
              <a:t>Blackholing due to no announcement</a:t>
            </a:r>
          </a:p>
        </p:txBody>
      </p:sp>
      <p:sp>
        <p:nvSpPr>
          <p:cNvPr id="7" name="Oval 6"/>
          <p:cNvSpPr/>
          <p:nvPr/>
        </p:nvSpPr>
        <p:spPr>
          <a:xfrm>
            <a:off x="323850" y="2276475"/>
            <a:ext cx="2087563" cy="1152525"/>
          </a:xfrm>
          <a:prstGeom prst="ellipse">
            <a:avLst/>
          </a:pr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Root server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(local </a:t>
            </a:r>
            <a:r>
              <a:rPr lang="en-US" dirty="0" err="1"/>
              <a:t>anycast</a:t>
            </a:r>
            <a:r>
              <a:rPr lang="en-US" dirty="0"/>
              <a:t> node)</a:t>
            </a:r>
          </a:p>
        </p:txBody>
      </p:sp>
      <p:sp>
        <p:nvSpPr>
          <p:cNvPr id="8" name="Oval 7"/>
          <p:cNvSpPr/>
          <p:nvPr/>
        </p:nvSpPr>
        <p:spPr>
          <a:xfrm>
            <a:off x="3635375" y="2349500"/>
            <a:ext cx="1800225" cy="10080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Peer </a:t>
            </a:r>
          </a:p>
        </p:txBody>
      </p:sp>
      <p:sp>
        <p:nvSpPr>
          <p:cNvPr id="9" name="Oval 8"/>
          <p:cNvSpPr/>
          <p:nvPr/>
        </p:nvSpPr>
        <p:spPr>
          <a:xfrm>
            <a:off x="6516688" y="2349500"/>
            <a:ext cx="1800225" cy="1008063"/>
          </a:xfrm>
          <a:prstGeom prst="ellipse">
            <a:avLst/>
          </a:prstGeom>
          <a:solidFill>
            <a:schemeClr val="accent2">
              <a:alpha val="6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Customer</a:t>
            </a:r>
          </a:p>
        </p:txBody>
      </p:sp>
      <p:cxnSp>
        <p:nvCxnSpPr>
          <p:cNvPr id="10" name="Straight Arrow Connector 9"/>
          <p:cNvCxnSpPr>
            <a:stCxn id="7" idx="6"/>
            <a:endCxn id="8" idx="2"/>
          </p:cNvCxnSpPr>
          <p:nvPr/>
        </p:nvCxnSpPr>
        <p:spPr>
          <a:xfrm>
            <a:off x="2411413" y="2852738"/>
            <a:ext cx="122396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6"/>
            <a:endCxn id="9" idx="2"/>
          </p:cNvCxnSpPr>
          <p:nvPr/>
        </p:nvCxnSpPr>
        <p:spPr>
          <a:xfrm>
            <a:off x="5435600" y="2852738"/>
            <a:ext cx="108108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55875" y="2708275"/>
            <a:ext cx="863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6" name="TextBox 16"/>
          <p:cNvSpPr txBox="1">
            <a:spLocks noChangeArrowheads="1"/>
          </p:cNvSpPr>
          <p:nvPr/>
        </p:nvSpPr>
        <p:spPr bwMode="auto">
          <a:xfrm>
            <a:off x="2555875" y="2060575"/>
            <a:ext cx="16557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ill Sans MT"/>
              </a:rPr>
              <a:t>p/24 + </a:t>
            </a:r>
            <a:r>
              <a:rPr lang="en-US" b="1" i="1">
                <a:latin typeface="Gill Sans MT"/>
              </a:rPr>
              <a:t>NO EXPORT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508625" y="2565400"/>
            <a:ext cx="7921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68313" y="4292600"/>
            <a:ext cx="2087562" cy="1152525"/>
          </a:xfrm>
          <a:prstGeom prst="ellipse">
            <a:avLst/>
          </a:pr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Root server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(base-camp)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771775" y="4437063"/>
            <a:ext cx="720725" cy="1444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80" name="TextBox 23"/>
          <p:cNvSpPr txBox="1">
            <a:spLocks noChangeArrowheads="1"/>
          </p:cNvSpPr>
          <p:nvPr/>
        </p:nvSpPr>
        <p:spPr bwMode="auto">
          <a:xfrm>
            <a:off x="2771775" y="4140200"/>
            <a:ext cx="1079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ill Sans MT"/>
              </a:rPr>
              <a:t>p/24</a:t>
            </a:r>
            <a:endParaRPr lang="en-US" b="1" i="1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36881" name="TextBox 24"/>
          <p:cNvSpPr txBox="1">
            <a:spLocks noChangeArrowheads="1"/>
          </p:cNvSpPr>
          <p:nvPr/>
        </p:nvSpPr>
        <p:spPr bwMode="auto">
          <a:xfrm>
            <a:off x="5580063" y="2205038"/>
            <a:ext cx="720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Gill Sans MT"/>
              </a:rPr>
              <a:t>??</a:t>
            </a:r>
          </a:p>
        </p:txBody>
      </p:sp>
      <p:sp>
        <p:nvSpPr>
          <p:cNvPr id="22" name="Oval 21"/>
          <p:cNvSpPr/>
          <p:nvPr/>
        </p:nvSpPr>
        <p:spPr>
          <a:xfrm>
            <a:off x="3635375" y="3716338"/>
            <a:ext cx="1800225" cy="1008062"/>
          </a:xfrm>
          <a:prstGeom prst="ellipse">
            <a:avLst/>
          </a:prstGeom>
          <a:solidFill>
            <a:schemeClr val="accent2">
              <a:alpha val="6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Transit  Provider</a:t>
            </a:r>
          </a:p>
        </p:txBody>
      </p:sp>
      <p:cxnSp>
        <p:nvCxnSpPr>
          <p:cNvPr id="34" name="Straight Arrow Connector 33"/>
          <p:cNvCxnSpPr>
            <a:stCxn id="22" idx="0"/>
            <a:endCxn id="8" idx="4"/>
          </p:cNvCxnSpPr>
          <p:nvPr/>
        </p:nvCxnSpPr>
        <p:spPr>
          <a:xfrm flipV="1">
            <a:off x="4535488" y="3357563"/>
            <a:ext cx="0" cy="3587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24300" y="1774825"/>
            <a:ext cx="38163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3"/>
                </a:solidFill>
                <a:latin typeface="+mn-lt"/>
              </a:rPr>
              <a:t>*p/24 </a:t>
            </a:r>
            <a:r>
              <a:rPr lang="en-US" b="1" dirty="0" err="1">
                <a:solidFill>
                  <a:schemeClr val="accent3"/>
                </a:solidFill>
                <a:latin typeface="+mn-lt"/>
              </a:rPr>
              <a:t>no_export</a:t>
            </a:r>
            <a:r>
              <a:rPr lang="en-US" b="1" dirty="0">
                <a:solidFill>
                  <a:schemeClr val="accent3"/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 </a:t>
            </a:r>
            <a:r>
              <a:rPr lang="en-US" b="1" dirty="0">
                <a:latin typeface="+mn-lt"/>
              </a:rPr>
              <a:t>p/24</a:t>
            </a:r>
          </a:p>
        </p:txBody>
      </p:sp>
      <p:sp>
        <p:nvSpPr>
          <p:cNvPr id="36885" name="TextBox 26"/>
          <p:cNvSpPr txBox="1">
            <a:spLocks noChangeArrowheads="1"/>
          </p:cNvSpPr>
          <p:nvPr/>
        </p:nvSpPr>
        <p:spPr bwMode="auto">
          <a:xfrm>
            <a:off x="4572000" y="3357563"/>
            <a:ext cx="1079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ill Sans MT"/>
              </a:rPr>
              <a:t>p/24</a:t>
            </a:r>
            <a:endParaRPr lang="en-US" b="1" i="1">
              <a:solidFill>
                <a:srgbClr val="FF0000"/>
              </a:solidFill>
              <a:latin typeface="Gill Sans MT"/>
            </a:endParaRPr>
          </a:p>
        </p:txBody>
      </p:sp>
      <p:cxnSp>
        <p:nvCxnSpPr>
          <p:cNvPr id="29" name="Straight Arrow Connector 28"/>
          <p:cNvCxnSpPr>
            <a:stCxn id="22" idx="3"/>
            <a:endCxn id="18" idx="6"/>
          </p:cNvCxnSpPr>
          <p:nvPr/>
        </p:nvCxnSpPr>
        <p:spPr>
          <a:xfrm flipH="1">
            <a:off x="2555875" y="4576763"/>
            <a:ext cx="1343025" cy="292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87" name="Date Placeholder 29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– Internet Root Server</a:t>
            </a:r>
          </a:p>
        </p:txBody>
      </p:sp>
      <p:sp>
        <p:nvSpPr>
          <p:cNvPr id="3789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A9CA9D-58F1-41CD-886F-1CCC6414773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  <p:sp>
        <p:nvSpPr>
          <p:cNvPr id="37893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US" smtClean="0"/>
              <a:t>Blackholing due to no announcement</a:t>
            </a:r>
          </a:p>
        </p:txBody>
      </p:sp>
      <p:sp>
        <p:nvSpPr>
          <p:cNvPr id="7" name="Oval 6"/>
          <p:cNvSpPr/>
          <p:nvPr/>
        </p:nvSpPr>
        <p:spPr>
          <a:xfrm>
            <a:off x="323850" y="2276475"/>
            <a:ext cx="2087563" cy="1152525"/>
          </a:xfrm>
          <a:prstGeom prst="ellipse">
            <a:avLst/>
          </a:pr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Root server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(local </a:t>
            </a:r>
            <a:r>
              <a:rPr lang="en-US" dirty="0" err="1"/>
              <a:t>anycast</a:t>
            </a:r>
            <a:r>
              <a:rPr lang="en-US" dirty="0"/>
              <a:t> node)</a:t>
            </a:r>
          </a:p>
        </p:txBody>
      </p:sp>
      <p:sp>
        <p:nvSpPr>
          <p:cNvPr id="8" name="Oval 7"/>
          <p:cNvSpPr/>
          <p:nvPr/>
        </p:nvSpPr>
        <p:spPr>
          <a:xfrm>
            <a:off x="3635375" y="2349500"/>
            <a:ext cx="1800225" cy="10080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Peer </a:t>
            </a:r>
          </a:p>
        </p:txBody>
      </p:sp>
      <p:sp>
        <p:nvSpPr>
          <p:cNvPr id="9" name="Oval 8"/>
          <p:cNvSpPr/>
          <p:nvPr/>
        </p:nvSpPr>
        <p:spPr>
          <a:xfrm>
            <a:off x="6516688" y="2349500"/>
            <a:ext cx="1800225" cy="1008063"/>
          </a:xfrm>
          <a:prstGeom prst="ellipse">
            <a:avLst/>
          </a:prstGeom>
          <a:solidFill>
            <a:schemeClr val="accent2">
              <a:alpha val="6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Customer</a:t>
            </a:r>
          </a:p>
        </p:txBody>
      </p:sp>
      <p:cxnSp>
        <p:nvCxnSpPr>
          <p:cNvPr id="10" name="Straight Arrow Connector 9"/>
          <p:cNvCxnSpPr>
            <a:stCxn id="7" idx="6"/>
            <a:endCxn id="8" idx="2"/>
          </p:cNvCxnSpPr>
          <p:nvPr/>
        </p:nvCxnSpPr>
        <p:spPr>
          <a:xfrm>
            <a:off x="2411413" y="2852738"/>
            <a:ext cx="122396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6"/>
            <a:endCxn id="9" idx="2"/>
          </p:cNvCxnSpPr>
          <p:nvPr/>
        </p:nvCxnSpPr>
        <p:spPr>
          <a:xfrm>
            <a:off x="5435600" y="2852738"/>
            <a:ext cx="108108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55875" y="2708275"/>
            <a:ext cx="863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0" name="TextBox 16"/>
          <p:cNvSpPr txBox="1">
            <a:spLocks noChangeArrowheads="1"/>
          </p:cNvSpPr>
          <p:nvPr/>
        </p:nvSpPr>
        <p:spPr bwMode="auto">
          <a:xfrm>
            <a:off x="2555875" y="2060575"/>
            <a:ext cx="16557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ill Sans MT"/>
              </a:rPr>
              <a:t>p/24 + </a:t>
            </a:r>
            <a:r>
              <a:rPr lang="en-US" b="1" i="1">
                <a:latin typeface="Gill Sans MT"/>
              </a:rPr>
              <a:t>NO EXPORT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508625" y="2565400"/>
            <a:ext cx="7921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68313" y="4292600"/>
            <a:ext cx="2087562" cy="1152525"/>
          </a:xfrm>
          <a:prstGeom prst="ellipse">
            <a:avLst/>
          </a:pr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Root server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(base-camp)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771775" y="4365625"/>
            <a:ext cx="720725" cy="1428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4" name="TextBox 23"/>
          <p:cNvSpPr txBox="1">
            <a:spLocks noChangeArrowheads="1"/>
          </p:cNvSpPr>
          <p:nvPr/>
        </p:nvSpPr>
        <p:spPr bwMode="auto">
          <a:xfrm>
            <a:off x="2771775" y="4140200"/>
            <a:ext cx="1079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ill Sans MT"/>
              </a:rPr>
              <a:t>p/24</a:t>
            </a:r>
          </a:p>
          <a:p>
            <a:r>
              <a:rPr lang="en-US" b="1" i="1">
                <a:solidFill>
                  <a:srgbClr val="FF0000"/>
                </a:solidFill>
                <a:latin typeface="Gill Sans MT"/>
              </a:rPr>
              <a:t>p/23</a:t>
            </a:r>
          </a:p>
        </p:txBody>
      </p:sp>
      <p:sp>
        <p:nvSpPr>
          <p:cNvPr id="37905" name="TextBox 24"/>
          <p:cNvSpPr txBox="1">
            <a:spLocks noChangeArrowheads="1"/>
          </p:cNvSpPr>
          <p:nvPr/>
        </p:nvSpPr>
        <p:spPr bwMode="auto">
          <a:xfrm>
            <a:off x="5580063" y="2205038"/>
            <a:ext cx="720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Gill Sans MT"/>
              </a:rPr>
              <a:t>p/23</a:t>
            </a:r>
          </a:p>
        </p:txBody>
      </p:sp>
      <p:sp>
        <p:nvSpPr>
          <p:cNvPr id="22" name="Oval 21"/>
          <p:cNvSpPr/>
          <p:nvPr/>
        </p:nvSpPr>
        <p:spPr>
          <a:xfrm>
            <a:off x="3635375" y="3716338"/>
            <a:ext cx="1800225" cy="1008062"/>
          </a:xfrm>
          <a:prstGeom prst="ellipse">
            <a:avLst/>
          </a:prstGeom>
          <a:solidFill>
            <a:schemeClr val="accent2">
              <a:alpha val="6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Transit  Provider</a:t>
            </a:r>
          </a:p>
        </p:txBody>
      </p:sp>
      <p:cxnSp>
        <p:nvCxnSpPr>
          <p:cNvPr id="34" name="Straight Arrow Connector 33"/>
          <p:cNvCxnSpPr>
            <a:stCxn id="22" idx="0"/>
            <a:endCxn id="8" idx="4"/>
          </p:cNvCxnSpPr>
          <p:nvPr/>
        </p:nvCxnSpPr>
        <p:spPr>
          <a:xfrm flipV="1">
            <a:off x="4535488" y="3357563"/>
            <a:ext cx="0" cy="3587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24300" y="1774825"/>
            <a:ext cx="38163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3"/>
                </a:solidFill>
                <a:latin typeface="+mn-lt"/>
              </a:rPr>
              <a:t>p/24 </a:t>
            </a:r>
            <a:r>
              <a:rPr lang="en-US" b="1" dirty="0" err="1">
                <a:solidFill>
                  <a:schemeClr val="accent3"/>
                </a:solidFill>
                <a:latin typeface="+mn-lt"/>
              </a:rPr>
              <a:t>no_export</a:t>
            </a:r>
            <a:r>
              <a:rPr lang="en-US" b="1" dirty="0">
                <a:solidFill>
                  <a:schemeClr val="accent3"/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FF0000"/>
                </a:solidFill>
                <a:latin typeface="+mn-lt"/>
              </a:rPr>
              <a:t>p/23</a:t>
            </a:r>
          </a:p>
        </p:txBody>
      </p:sp>
      <p:sp>
        <p:nvSpPr>
          <p:cNvPr id="37909" name="TextBox 26"/>
          <p:cNvSpPr txBox="1">
            <a:spLocks noChangeArrowheads="1"/>
          </p:cNvSpPr>
          <p:nvPr/>
        </p:nvSpPr>
        <p:spPr bwMode="auto">
          <a:xfrm>
            <a:off x="4572000" y="3357563"/>
            <a:ext cx="143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ill Sans MT"/>
              </a:rPr>
              <a:t>p/24 ,</a:t>
            </a:r>
            <a:r>
              <a:rPr lang="en-US" b="1" i="1">
                <a:solidFill>
                  <a:srgbClr val="FF0000"/>
                </a:solidFill>
                <a:latin typeface="Gill Sans MT"/>
              </a:rPr>
              <a:t> p/23</a:t>
            </a:r>
            <a:endParaRPr lang="en-US" b="1">
              <a:latin typeface="Gill Sans MT"/>
            </a:endParaRPr>
          </a:p>
        </p:txBody>
      </p:sp>
      <p:cxnSp>
        <p:nvCxnSpPr>
          <p:cNvPr id="29" name="Straight Arrow Connector 28"/>
          <p:cNvCxnSpPr>
            <a:stCxn id="22" idx="3"/>
            <a:endCxn id="18" idx="6"/>
          </p:cNvCxnSpPr>
          <p:nvPr/>
        </p:nvCxnSpPr>
        <p:spPr>
          <a:xfrm flipH="1">
            <a:off x="2555875" y="4576763"/>
            <a:ext cx="1343025" cy="292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11" name="Date Placeholder 2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– Internet Root Server</a:t>
            </a:r>
          </a:p>
        </p:txBody>
      </p:sp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42403A-D845-4C8F-9347-C21728E4B7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  <p:sp>
        <p:nvSpPr>
          <p:cNvPr id="38917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US" smtClean="0"/>
              <a:t>Blackholing due to no announcement</a:t>
            </a:r>
          </a:p>
        </p:txBody>
      </p:sp>
      <p:sp>
        <p:nvSpPr>
          <p:cNvPr id="7" name="Oval 6"/>
          <p:cNvSpPr/>
          <p:nvPr/>
        </p:nvSpPr>
        <p:spPr>
          <a:xfrm>
            <a:off x="323850" y="2276475"/>
            <a:ext cx="2087563" cy="1152525"/>
          </a:xfrm>
          <a:prstGeom prst="ellipse">
            <a:avLst/>
          </a:pr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Root server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(local </a:t>
            </a:r>
            <a:r>
              <a:rPr lang="en-US" dirty="0" err="1"/>
              <a:t>anycast</a:t>
            </a:r>
            <a:r>
              <a:rPr lang="en-US" dirty="0"/>
              <a:t> node)</a:t>
            </a:r>
          </a:p>
        </p:txBody>
      </p:sp>
      <p:sp>
        <p:nvSpPr>
          <p:cNvPr id="8" name="Oval 7"/>
          <p:cNvSpPr/>
          <p:nvPr/>
        </p:nvSpPr>
        <p:spPr>
          <a:xfrm>
            <a:off x="3635375" y="2349500"/>
            <a:ext cx="1800225" cy="10080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Peer </a:t>
            </a:r>
          </a:p>
        </p:txBody>
      </p:sp>
      <p:sp>
        <p:nvSpPr>
          <p:cNvPr id="9" name="Oval 8"/>
          <p:cNvSpPr/>
          <p:nvPr/>
        </p:nvSpPr>
        <p:spPr>
          <a:xfrm>
            <a:off x="6516688" y="2349500"/>
            <a:ext cx="1800225" cy="1008063"/>
          </a:xfrm>
          <a:prstGeom prst="ellipse">
            <a:avLst/>
          </a:prstGeom>
          <a:solidFill>
            <a:schemeClr val="accent2">
              <a:alpha val="6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Customer</a:t>
            </a:r>
          </a:p>
        </p:txBody>
      </p:sp>
      <p:cxnSp>
        <p:nvCxnSpPr>
          <p:cNvPr id="10" name="Straight Arrow Connector 9"/>
          <p:cNvCxnSpPr>
            <a:stCxn id="7" idx="6"/>
            <a:endCxn id="8" idx="2"/>
          </p:cNvCxnSpPr>
          <p:nvPr/>
        </p:nvCxnSpPr>
        <p:spPr>
          <a:xfrm>
            <a:off x="2411413" y="2852738"/>
            <a:ext cx="1223962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6"/>
            <a:endCxn id="9" idx="2"/>
          </p:cNvCxnSpPr>
          <p:nvPr/>
        </p:nvCxnSpPr>
        <p:spPr>
          <a:xfrm>
            <a:off x="5435600" y="2852738"/>
            <a:ext cx="108108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55875" y="2708275"/>
            <a:ext cx="863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4" name="TextBox 16"/>
          <p:cNvSpPr txBox="1">
            <a:spLocks noChangeArrowheads="1"/>
          </p:cNvSpPr>
          <p:nvPr/>
        </p:nvSpPr>
        <p:spPr bwMode="auto">
          <a:xfrm>
            <a:off x="2555875" y="2060575"/>
            <a:ext cx="16557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ill Sans MT"/>
              </a:rPr>
              <a:t>p/24 + </a:t>
            </a:r>
            <a:r>
              <a:rPr lang="en-US" b="1" i="1">
                <a:latin typeface="Gill Sans MT"/>
              </a:rPr>
              <a:t>NO EXPORT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508625" y="2565400"/>
            <a:ext cx="7921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68313" y="4292600"/>
            <a:ext cx="2087562" cy="1152525"/>
          </a:xfrm>
          <a:prstGeom prst="ellipse">
            <a:avLst/>
          </a:pr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Root server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(base-camp)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771775" y="4365625"/>
            <a:ext cx="720725" cy="1428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8" name="TextBox 23"/>
          <p:cNvSpPr txBox="1">
            <a:spLocks noChangeArrowheads="1"/>
          </p:cNvSpPr>
          <p:nvPr/>
        </p:nvSpPr>
        <p:spPr bwMode="auto">
          <a:xfrm>
            <a:off x="2771775" y="4140200"/>
            <a:ext cx="1079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ill Sans MT"/>
              </a:rPr>
              <a:t>p/24</a:t>
            </a:r>
          </a:p>
          <a:p>
            <a:r>
              <a:rPr lang="en-US" b="1" i="1">
                <a:solidFill>
                  <a:srgbClr val="FF0000"/>
                </a:solidFill>
                <a:latin typeface="Gill Sans MT"/>
              </a:rPr>
              <a:t>p/23</a:t>
            </a:r>
          </a:p>
        </p:txBody>
      </p:sp>
      <p:sp>
        <p:nvSpPr>
          <p:cNvPr id="38929" name="TextBox 24"/>
          <p:cNvSpPr txBox="1">
            <a:spLocks noChangeArrowheads="1"/>
          </p:cNvSpPr>
          <p:nvPr/>
        </p:nvSpPr>
        <p:spPr bwMode="auto">
          <a:xfrm>
            <a:off x="5580063" y="2205038"/>
            <a:ext cx="720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Gill Sans MT"/>
              </a:rPr>
              <a:t>p/23</a:t>
            </a:r>
          </a:p>
        </p:txBody>
      </p:sp>
      <p:sp>
        <p:nvSpPr>
          <p:cNvPr id="22" name="Oval 21"/>
          <p:cNvSpPr/>
          <p:nvPr/>
        </p:nvSpPr>
        <p:spPr>
          <a:xfrm>
            <a:off x="3635375" y="3716338"/>
            <a:ext cx="1800225" cy="1008062"/>
          </a:xfrm>
          <a:prstGeom prst="ellipse">
            <a:avLst/>
          </a:prstGeom>
          <a:solidFill>
            <a:schemeClr val="accent2">
              <a:alpha val="6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Transit  Provider</a:t>
            </a:r>
          </a:p>
        </p:txBody>
      </p:sp>
      <p:cxnSp>
        <p:nvCxnSpPr>
          <p:cNvPr id="34" name="Straight Arrow Connector 33"/>
          <p:cNvCxnSpPr>
            <a:stCxn id="22" idx="0"/>
            <a:endCxn id="8" idx="4"/>
          </p:cNvCxnSpPr>
          <p:nvPr/>
        </p:nvCxnSpPr>
        <p:spPr>
          <a:xfrm flipV="1">
            <a:off x="4535488" y="3357563"/>
            <a:ext cx="0" cy="3587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24300" y="1774825"/>
            <a:ext cx="38163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3"/>
                </a:solidFill>
                <a:latin typeface="+mn-lt"/>
              </a:rPr>
              <a:t>p/24 </a:t>
            </a:r>
            <a:r>
              <a:rPr lang="en-US" b="1" dirty="0" err="1">
                <a:solidFill>
                  <a:schemeClr val="accent3"/>
                </a:solidFill>
                <a:latin typeface="+mn-lt"/>
              </a:rPr>
              <a:t>no_export</a:t>
            </a:r>
            <a:endParaRPr lang="en-US" b="1" dirty="0">
              <a:solidFill>
                <a:schemeClr val="accent3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FF0000"/>
                </a:solidFill>
                <a:latin typeface="+mn-lt"/>
              </a:rPr>
              <a:t>p/23</a:t>
            </a:r>
          </a:p>
        </p:txBody>
      </p:sp>
      <p:sp>
        <p:nvSpPr>
          <p:cNvPr id="38933" name="TextBox 26"/>
          <p:cNvSpPr txBox="1">
            <a:spLocks noChangeArrowheads="1"/>
          </p:cNvSpPr>
          <p:nvPr/>
        </p:nvSpPr>
        <p:spPr bwMode="auto">
          <a:xfrm>
            <a:off x="4572000" y="3357563"/>
            <a:ext cx="143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ill Sans MT"/>
              </a:rPr>
              <a:t>p/24</a:t>
            </a:r>
            <a:r>
              <a:rPr lang="en-US" b="1" i="1">
                <a:solidFill>
                  <a:srgbClr val="FF0000"/>
                </a:solidFill>
                <a:latin typeface="Gill Sans MT"/>
              </a:rPr>
              <a:t> </a:t>
            </a:r>
            <a:r>
              <a:rPr lang="en-US" b="1" i="1">
                <a:latin typeface="Gill Sans MT"/>
              </a:rPr>
              <a:t>,</a:t>
            </a:r>
            <a:r>
              <a:rPr lang="en-US" b="1" i="1">
                <a:solidFill>
                  <a:srgbClr val="FF0000"/>
                </a:solidFill>
                <a:latin typeface="Gill Sans MT"/>
              </a:rPr>
              <a:t> p/23</a:t>
            </a:r>
            <a:endParaRPr lang="en-US" b="1">
              <a:latin typeface="Gill Sans MT"/>
            </a:endParaRPr>
          </a:p>
        </p:txBody>
      </p:sp>
      <p:cxnSp>
        <p:nvCxnSpPr>
          <p:cNvPr id="29" name="Straight Arrow Connector 28"/>
          <p:cNvCxnSpPr>
            <a:stCxn id="22" idx="3"/>
            <a:endCxn id="18" idx="6"/>
          </p:cNvCxnSpPr>
          <p:nvPr/>
        </p:nvCxnSpPr>
        <p:spPr>
          <a:xfrm flipH="1">
            <a:off x="2555875" y="4576763"/>
            <a:ext cx="1343025" cy="292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835150" y="3068638"/>
            <a:ext cx="5257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6" name="Date Placeholder 29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8B9CC5-6294-44FA-A192-15EC440ADA5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  <p:pic>
        <p:nvPicPr>
          <p:cNvPr id="39941" name="Content Placeholder 6" descr="evo_2012_06-12.eps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38" y="1773238"/>
            <a:ext cx="9037637" cy="3784600"/>
          </a:xfrm>
        </p:spPr>
      </p:pic>
      <p:sp>
        <p:nvSpPr>
          <p:cNvPr id="39942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18</a:t>
            </a:r>
            <a:r>
              <a:rPr lang="en-US" dirty="0"/>
              <a:t> </a:t>
            </a:r>
            <a:r>
              <a:rPr lang="en-US" dirty="0" smtClean="0"/>
              <a:t>April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76825A-76E2-496C-B8CA-318FC63177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"/>
            <a:ext cx="4499992" cy="3429000"/>
          </a:xfrm>
          <a:ln>
            <a:noFill/>
          </a:ln>
        </p:spPr>
        <p:txBody>
          <a:bodyPr tIns="25599">
            <a:normAutofit/>
          </a:bodyPr>
          <a:lstStyle/>
          <a:p>
            <a:pPr marL="391645" indent="-293733" algn="ctr" fontAlgn="auto">
              <a:spcAft>
                <a:spcPts val="1293"/>
              </a:spcAft>
              <a:buClrTx/>
              <a:buSzTx/>
              <a:buFont typeface="Wingdings 3"/>
              <a:buNone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</a:tabLst>
              <a:defRPr/>
            </a:pPr>
            <a:endParaRPr lang="en-US" sz="900" b="1" dirty="0" smtClean="0"/>
          </a:p>
          <a:p>
            <a:pPr marL="391645" indent="-293733" algn="ctr" fontAlgn="auto">
              <a:spcAft>
                <a:spcPts val="1293"/>
              </a:spcAft>
              <a:buClrTx/>
              <a:buSzTx/>
              <a:buFont typeface="Wingdings 3"/>
              <a:buNone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</a:tabLst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visibility.it.uc3m.es</a:t>
            </a:r>
          </a:p>
          <a:p>
            <a:pPr marL="391645" indent="-293733" algn="ctr" fontAlgn="auto">
              <a:spcAft>
                <a:spcPts val="1293"/>
              </a:spcAft>
              <a:buClrTx/>
              <a:buSzTx/>
              <a:buFont typeface="Wingdings 3"/>
              <a:buNone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</a:tabLst>
              <a:defRPr/>
            </a:pPr>
            <a:endParaRPr lang="en-US" sz="2800" b="1" dirty="0" smtClean="0">
              <a:solidFill>
                <a:srgbClr val="C00000"/>
              </a:solidFill>
            </a:endParaRPr>
          </a:p>
          <a:p>
            <a:pPr marL="391645" indent="-293733" algn="ctr" fontAlgn="auto">
              <a:spcAft>
                <a:spcPts val="1293"/>
              </a:spcAft>
              <a:buClrTx/>
              <a:buSzTx/>
              <a:buFont typeface="Wingdings 3"/>
              <a:buNone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</a:tabLst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paper (GI’13):</a:t>
            </a:r>
          </a:p>
          <a:p>
            <a:pPr marL="391645" indent="-293733" algn="ctr" fontAlgn="auto">
              <a:spcAft>
                <a:spcPts val="1293"/>
              </a:spcAft>
              <a:buClrTx/>
              <a:buSzTx/>
              <a:buFont typeface="Wingdings 3"/>
              <a:buNone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</a:tabLst>
              <a:defRPr/>
            </a:pPr>
            <a:r>
              <a:rPr lang="en-US" sz="2400" b="1" dirty="0" smtClean="0">
                <a:hlinkClick r:id="rId3"/>
              </a:rPr>
              <a:t>The</a:t>
            </a:r>
            <a:r>
              <a:rPr lang="en-US" sz="2400" b="1" dirty="0" smtClean="0">
                <a:solidFill>
                  <a:srgbClr val="C00000"/>
                </a:solidFill>
                <a:hlinkClick r:id="rId3"/>
              </a:rPr>
              <a:t> BGP Visibility Scanner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06/02/2013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NANOG 57</a:t>
            </a:r>
          </a:p>
        </p:txBody>
      </p:sp>
      <p:pic>
        <p:nvPicPr>
          <p:cNvPr id="7" name="Picture 6" descr="thank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644492"/>
            <a:ext cx="8352928" cy="3213508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716016" y="260648"/>
            <a:ext cx="4427984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25599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91645" marR="0" lvl="0" indent="-293733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93"/>
              </a:spcAft>
              <a:buClrTx/>
              <a:buSzTx/>
              <a:buFont typeface="Wingdings 3"/>
              <a:buNone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</a:tabLst>
              <a:defRPr/>
            </a:pP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Questions?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1645" marR="0" lvl="0" indent="-293733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93"/>
              </a:spcAft>
              <a:buClrTx/>
              <a:buSzTx/>
              <a:buFont typeface="Wingdings 3"/>
              <a:buNone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andra.lutu@imdea.org</a:t>
            </a:r>
          </a:p>
          <a:p>
            <a:pPr marL="391645" marR="0" lvl="0" indent="-293733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93"/>
              </a:spcAft>
              <a:buClrTx/>
              <a:buSzTx/>
              <a:buFont typeface="Wingdings 3"/>
              <a:buNone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marcelo@it.uc3m.es</a:t>
            </a:r>
          </a:p>
          <a:p>
            <a:pPr marL="391645" marR="0" lvl="0" indent="-293733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93"/>
              </a:spcAft>
              <a:buClrTx/>
              <a:buSzTx/>
              <a:buFont typeface="Wingdings 3"/>
              <a:buNone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O.M.Maennel@lboro.ac.uk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Next…</a:t>
            </a:r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96147F-1D8C-4208-B7C1-CF98622D2EE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12293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Data manipulation – methodology</a:t>
            </a:r>
          </a:p>
          <a:p>
            <a:r>
              <a:rPr lang="en-US" smtClean="0"/>
              <a:t>Study case: example of applying the methodology</a:t>
            </a:r>
          </a:p>
          <a:p>
            <a:r>
              <a:rPr lang="en-US" smtClean="0"/>
              <a:t>Characteristics of the prefixes with limited visibility</a:t>
            </a:r>
          </a:p>
          <a:p>
            <a:r>
              <a:rPr lang="en-US" smtClean="0"/>
              <a:t>Presenting the tool and its capabilities</a:t>
            </a:r>
          </a:p>
          <a:p>
            <a:r>
              <a:rPr lang="en-US" smtClean="0"/>
              <a:t>Use cases</a:t>
            </a:r>
          </a:p>
        </p:txBody>
      </p:sp>
      <p:sp>
        <p:nvSpPr>
          <p:cNvPr id="12294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BGP Visibility Scanner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D6CEE7-C2C9-4FA9-AF3A-1F56C253AF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4925" y="1412875"/>
            <a:ext cx="9074150" cy="4040188"/>
            <a:chOff x="35496" y="1412776"/>
            <a:chExt cx="9073008" cy="4040437"/>
          </a:xfrm>
        </p:grpSpPr>
        <p:grpSp>
          <p:nvGrpSpPr>
            <p:cNvPr id="3" name="Group 9"/>
            <p:cNvGrpSpPr/>
            <p:nvPr/>
          </p:nvGrpSpPr>
          <p:grpSpPr>
            <a:xfrm>
              <a:off x="49580" y="2708920"/>
              <a:ext cx="1570092" cy="2736304"/>
              <a:chOff x="265" y="-81818"/>
              <a:chExt cx="1570092" cy="2564525"/>
            </a:xfrm>
            <a:scene3d>
              <a:camera prst="orthographicFront"/>
              <a:lightRig rig="flat" dir="t"/>
            </a:scene3d>
          </p:grpSpPr>
          <p:sp>
            <p:nvSpPr>
              <p:cNvPr id="14" name="Rounded Rectangle 13"/>
              <p:cNvSpPr/>
              <p:nvPr/>
            </p:nvSpPr>
            <p:spPr>
              <a:xfrm>
                <a:off x="265" y="-81817"/>
                <a:ext cx="1570092" cy="2564524"/>
              </a:xfrm>
              <a:prstGeom prst="roundRect">
                <a:avLst>
                  <a:gd name="adj" fmla="val 5000"/>
                </a:avLst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5" name="Rounded Rectangle 4"/>
              <p:cNvSpPr/>
              <p:nvPr/>
            </p:nvSpPr>
            <p:spPr>
              <a:xfrm rot="16200000">
                <a:off x="-894180" y="812628"/>
                <a:ext cx="2102910" cy="31401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54864" rIns="71120" bIns="0" spcCol="1270"/>
              <a:lstStyle/>
              <a:p>
                <a:pPr algn="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600" b="1" dirty="0"/>
                  <a:t>RIS-</a:t>
                </a:r>
                <a:r>
                  <a:rPr lang="en-US" sz="1600" b="1" dirty="0" err="1"/>
                  <a:t>RouteViews</a:t>
                </a:r>
                <a:endParaRPr lang="en-US" sz="1600" b="1" dirty="0"/>
              </a:p>
            </p:txBody>
          </p:sp>
        </p:grpSp>
        <p:grpSp>
          <p:nvGrpSpPr>
            <p:cNvPr id="4" name="Group 10"/>
            <p:cNvGrpSpPr/>
            <p:nvPr/>
          </p:nvGrpSpPr>
          <p:grpSpPr>
            <a:xfrm>
              <a:off x="373379" y="2708921"/>
              <a:ext cx="1169718" cy="2564524"/>
              <a:chOff x="324064" y="-81817"/>
              <a:chExt cx="1169718" cy="2564524"/>
            </a:xfrm>
            <a:scene3d>
              <a:camera prst="orthographicFront"/>
              <a:lightRig rig="flat" dir="t"/>
            </a:scene3d>
          </p:grpSpPr>
          <p:sp>
            <p:nvSpPr>
              <p:cNvPr id="12" name="Rectangle 11"/>
              <p:cNvSpPr/>
              <p:nvPr/>
            </p:nvSpPr>
            <p:spPr>
              <a:xfrm>
                <a:off x="324064" y="-81817"/>
                <a:ext cx="1169718" cy="2564524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3" name="Rectangle 12"/>
              <p:cNvSpPr/>
              <p:nvPr/>
            </p:nvSpPr>
            <p:spPr>
              <a:xfrm>
                <a:off x="324064" y="-81817"/>
                <a:ext cx="1169718" cy="256452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61722" rIns="0" bIns="0" spcCol="1270"/>
              <a:lstStyle/>
              <a:p>
                <a:pPr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b="1" i="1" dirty="0"/>
                  <a:t>Download</a:t>
                </a:r>
                <a:r>
                  <a:rPr lang="en-US" dirty="0"/>
                  <a:t> all the available routing feeds twice per day, at</a:t>
                </a:r>
              </a:p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i="1" dirty="0"/>
                  <a:t>08h00</a:t>
                </a:r>
              </a:p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i="1" dirty="0"/>
                  <a:t>16h00</a:t>
                </a:r>
              </a:p>
            </p:txBody>
          </p:sp>
        </p:grpSp>
        <p:grpSp>
          <p:nvGrpSpPr>
            <p:cNvPr id="5" name="Group 15"/>
            <p:cNvGrpSpPr/>
            <p:nvPr/>
          </p:nvGrpSpPr>
          <p:grpSpPr>
            <a:xfrm>
              <a:off x="35496" y="1412776"/>
              <a:ext cx="1861378" cy="1086413"/>
              <a:chOff x="2398" y="140869"/>
              <a:chExt cx="1861378" cy="1086413"/>
            </a:xfrm>
            <a:scene3d>
              <a:camera prst="orthographicFront"/>
              <a:lightRig rig="flat" dir="t"/>
            </a:scene3d>
          </p:grpSpPr>
          <p:sp>
            <p:nvSpPr>
              <p:cNvPr id="17" name="Chevron 16"/>
              <p:cNvSpPr/>
              <p:nvPr/>
            </p:nvSpPr>
            <p:spPr>
              <a:xfrm>
                <a:off x="2398" y="140869"/>
                <a:ext cx="1861378" cy="1086413"/>
              </a:xfrm>
              <a:prstGeom prst="chevron">
                <a:avLst/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8" name="Chevron 4"/>
              <p:cNvSpPr/>
              <p:nvPr/>
            </p:nvSpPr>
            <p:spPr>
              <a:xfrm>
                <a:off x="545605" y="140869"/>
                <a:ext cx="774965" cy="10864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92012" tIns="30671" rIns="30671" bIns="30671" spcCol="1270" anchor="ctr"/>
              <a:lstStyle/>
              <a:p>
                <a:pPr algn="ctr" defTabSz="10223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300" dirty="0"/>
                  <a:t>Raw data</a:t>
                </a:r>
              </a:p>
            </p:txBody>
          </p:sp>
        </p:grpSp>
        <p:grpSp>
          <p:nvGrpSpPr>
            <p:cNvPr id="6" name="Group 15"/>
            <p:cNvGrpSpPr/>
            <p:nvPr/>
          </p:nvGrpSpPr>
          <p:grpSpPr>
            <a:xfrm>
              <a:off x="1675380" y="2700932"/>
              <a:ext cx="1193610" cy="2744292"/>
              <a:chOff x="1744294" y="104018"/>
              <a:chExt cx="1193610" cy="2744292"/>
            </a:xfrm>
            <a:scene3d>
              <a:camera prst="orthographicFront"/>
              <a:lightRig rig="flat" dir="t"/>
            </a:scene3d>
          </p:grpSpPr>
          <p:sp>
            <p:nvSpPr>
              <p:cNvPr id="30" name="Rounded Rectangle 29"/>
              <p:cNvSpPr/>
              <p:nvPr/>
            </p:nvSpPr>
            <p:spPr>
              <a:xfrm>
                <a:off x="1744294" y="104018"/>
                <a:ext cx="1193610" cy="2744292"/>
              </a:xfrm>
              <a:prstGeom prst="roundRect">
                <a:avLst>
                  <a:gd name="adj" fmla="val 5000"/>
                </a:avLst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1170380"/>
                  <a:satOff val="-1460"/>
                  <a:lumOff val="343"/>
                  <a:alphaOff val="0"/>
                </a:schemeClr>
              </a:fillRef>
              <a:effectRef idx="1">
                <a:schemeClr val="accent2">
                  <a:hueOff val="1170380"/>
                  <a:satOff val="-1460"/>
                  <a:lumOff val="343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1" name="Rounded Rectangle 4"/>
              <p:cNvSpPr/>
              <p:nvPr/>
            </p:nvSpPr>
            <p:spPr>
              <a:xfrm rot="16200000">
                <a:off x="738495" y="1109817"/>
                <a:ext cx="2250319" cy="23872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54864" rIns="71120" bIns="0" spcCol="1270"/>
              <a:lstStyle/>
              <a:p>
                <a:pPr algn="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b="1" dirty="0"/>
                  <a:t>Get  GRTs</a:t>
                </a:r>
              </a:p>
            </p:txBody>
          </p:sp>
        </p:grpSp>
        <p:sp>
          <p:nvSpPr>
            <p:cNvPr id="19" name="Flowchart: Extract 18"/>
            <p:cNvSpPr/>
            <p:nvPr/>
          </p:nvSpPr>
          <p:spPr>
            <a:xfrm rot="5400000">
              <a:off x="1523559" y="4441145"/>
              <a:ext cx="322283" cy="273016"/>
            </a:xfrm>
            <a:prstGeom prst="flowChartExtra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7" name="Group 19"/>
            <p:cNvGrpSpPr/>
            <p:nvPr/>
          </p:nvGrpSpPr>
          <p:grpSpPr>
            <a:xfrm>
              <a:off x="1959842" y="2700932"/>
              <a:ext cx="889240" cy="2744292"/>
              <a:chOff x="2028756" y="104018"/>
              <a:chExt cx="889240" cy="2744292"/>
            </a:xfrm>
            <a:scene3d>
              <a:camera prst="orthographicFront"/>
              <a:lightRig rig="flat" dir="t"/>
            </a:scene3d>
          </p:grpSpPr>
          <p:sp>
            <p:nvSpPr>
              <p:cNvPr id="28" name="Rectangle 27"/>
              <p:cNvSpPr/>
              <p:nvPr/>
            </p:nvSpPr>
            <p:spPr>
              <a:xfrm>
                <a:off x="2028756" y="104018"/>
                <a:ext cx="889240" cy="2744292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2">
                  <a:hueOff val="1170380"/>
                  <a:satOff val="-1460"/>
                  <a:lumOff val="343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9" name="Rectangle 28"/>
              <p:cNvSpPr/>
              <p:nvPr/>
            </p:nvSpPr>
            <p:spPr>
              <a:xfrm>
                <a:off x="2028756" y="104018"/>
                <a:ext cx="889240" cy="274429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48006" rIns="0" bIns="0" spcCol="1270"/>
              <a:lstStyle/>
              <a:p>
                <a:pPr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b="1" i="1" dirty="0"/>
                  <a:t> </a:t>
                </a:r>
              </a:p>
              <a:p>
                <a:pPr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b="1" i="1" dirty="0"/>
                  <a:t>Size    filter</a:t>
                </a:r>
              </a:p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sz="1200" b="1" i="1" dirty="0"/>
                  <a:t>Minimum 400.000 routes</a:t>
                </a:r>
              </a:p>
              <a:p>
                <a:pPr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Eliminate </a:t>
                </a:r>
                <a:r>
                  <a:rPr lang="en-US" sz="1400" b="1" i="1" dirty="0"/>
                  <a:t>duplicate </a:t>
                </a:r>
                <a:r>
                  <a:rPr lang="en-US" sz="1400" dirty="0"/>
                  <a:t>routing feeds</a:t>
                </a:r>
              </a:p>
            </p:txBody>
          </p:sp>
        </p:grpSp>
        <p:grpSp>
          <p:nvGrpSpPr>
            <p:cNvPr id="8" name="Group 20"/>
            <p:cNvGrpSpPr/>
            <p:nvPr/>
          </p:nvGrpSpPr>
          <p:grpSpPr>
            <a:xfrm>
              <a:off x="2932848" y="2700932"/>
              <a:ext cx="1350537" cy="2744292"/>
              <a:chOff x="3001762" y="104018"/>
              <a:chExt cx="1350537" cy="2744292"/>
            </a:xfrm>
            <a:scene3d>
              <a:camera prst="orthographicFront"/>
              <a:lightRig rig="flat" dir="t"/>
            </a:scene3d>
          </p:grpSpPr>
          <p:sp>
            <p:nvSpPr>
              <p:cNvPr id="26" name="Rounded Rectangle 25"/>
              <p:cNvSpPr/>
              <p:nvPr/>
            </p:nvSpPr>
            <p:spPr>
              <a:xfrm>
                <a:off x="3001763" y="104018"/>
                <a:ext cx="1350536" cy="2744292"/>
              </a:xfrm>
              <a:prstGeom prst="roundRect">
                <a:avLst>
                  <a:gd name="adj" fmla="val 5000"/>
                </a:avLst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2340759"/>
                  <a:satOff val="-2919"/>
                  <a:lumOff val="686"/>
                  <a:alphaOff val="0"/>
                </a:schemeClr>
              </a:fillRef>
              <a:effectRef idx="1">
                <a:schemeClr val="accent2">
                  <a:hueOff val="2340759"/>
                  <a:satOff val="-2919"/>
                  <a:lumOff val="686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7" name="Rounded Rectangle 9"/>
              <p:cNvSpPr/>
              <p:nvPr/>
            </p:nvSpPr>
            <p:spPr>
              <a:xfrm rot="16200000">
                <a:off x="2011656" y="1094124"/>
                <a:ext cx="2250319" cy="270107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54864" rIns="71120" bIns="0" spcCol="1270"/>
              <a:lstStyle/>
              <a:p>
                <a:pPr algn="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b="1" dirty="0"/>
                  <a:t>Clean  GRTs</a:t>
                </a:r>
              </a:p>
            </p:txBody>
          </p:sp>
        </p:grpSp>
        <p:sp>
          <p:nvSpPr>
            <p:cNvPr id="22" name="Flowchart: Extract 21"/>
            <p:cNvSpPr/>
            <p:nvPr/>
          </p:nvSpPr>
          <p:spPr>
            <a:xfrm rot="5400000">
              <a:off x="2780701" y="4441145"/>
              <a:ext cx="322283" cy="273016"/>
            </a:xfrm>
            <a:prstGeom prst="flowChartExtract">
              <a:avLst/>
            </a:prstGeom>
          </p:spPr>
          <p:style>
            <a:lnRef idx="1">
              <a:schemeClr val="accent2">
                <a:hueOff val="1560506"/>
                <a:satOff val="-1946"/>
                <a:lumOff val="458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9" name="Group 22"/>
            <p:cNvGrpSpPr/>
            <p:nvPr/>
          </p:nvGrpSpPr>
          <p:grpSpPr>
            <a:xfrm>
              <a:off x="3237319" y="2700932"/>
              <a:ext cx="1006149" cy="2744292"/>
              <a:chOff x="3306233" y="104018"/>
              <a:chExt cx="1006149" cy="2744292"/>
            </a:xfrm>
            <a:scene3d>
              <a:camera prst="orthographicFront"/>
              <a:lightRig rig="flat" dir="t"/>
            </a:scene3d>
          </p:grpSpPr>
          <p:sp>
            <p:nvSpPr>
              <p:cNvPr id="24" name="Rectangle 23"/>
              <p:cNvSpPr/>
              <p:nvPr/>
            </p:nvSpPr>
            <p:spPr>
              <a:xfrm>
                <a:off x="3306233" y="104018"/>
                <a:ext cx="1006149" cy="2744292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2">
                  <a:hueOff val="2340759"/>
                  <a:satOff val="-2919"/>
                  <a:lumOff val="686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5" name="Rectangle 24"/>
              <p:cNvSpPr/>
              <p:nvPr/>
            </p:nvSpPr>
            <p:spPr>
              <a:xfrm>
                <a:off x="3306233" y="104018"/>
                <a:ext cx="1006149" cy="274429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61722" rIns="0" bIns="0" spcCol="1270"/>
              <a:lstStyle/>
              <a:p>
                <a:pPr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dirty="0"/>
                  <a:t>Remove prefixes:</a:t>
                </a:r>
              </a:p>
              <a:p>
                <a:pPr marL="171450" lvl="1" indent="-171450" defTabSz="7112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sz="1600" i="1" dirty="0"/>
                  <a:t>MOAS</a:t>
                </a:r>
              </a:p>
              <a:p>
                <a:pPr marL="171450" lvl="1" indent="-171450" defTabSz="7112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sz="1600" i="1" dirty="0" err="1"/>
                  <a:t>Bogons</a:t>
                </a:r>
                <a:endParaRPr lang="en-US" sz="1600" i="1" dirty="0"/>
              </a:p>
            </p:txBody>
          </p:sp>
        </p:grpSp>
        <p:grpSp>
          <p:nvGrpSpPr>
            <p:cNvPr id="10" name="Group 31"/>
            <p:cNvGrpSpPr/>
            <p:nvPr/>
          </p:nvGrpSpPr>
          <p:grpSpPr>
            <a:xfrm>
              <a:off x="1655682" y="1412776"/>
              <a:ext cx="2844310" cy="1086413"/>
              <a:chOff x="1592173" y="140869"/>
              <a:chExt cx="2844310" cy="1086413"/>
            </a:xfrm>
            <a:scene3d>
              <a:camera prst="orthographicFront"/>
              <a:lightRig rig="flat" dir="t"/>
            </a:scene3d>
          </p:grpSpPr>
          <p:sp>
            <p:nvSpPr>
              <p:cNvPr id="33" name="Chevron 32"/>
              <p:cNvSpPr/>
              <p:nvPr/>
            </p:nvSpPr>
            <p:spPr>
              <a:xfrm>
                <a:off x="1592173" y="140869"/>
                <a:ext cx="2844310" cy="1086413"/>
              </a:xfrm>
              <a:prstGeom prst="chevron">
                <a:avLst/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2340759"/>
                  <a:satOff val="-2919"/>
                  <a:lumOff val="686"/>
                  <a:alphaOff val="0"/>
                </a:schemeClr>
              </a:fillRef>
              <a:effectRef idx="1">
                <a:schemeClr val="accent2">
                  <a:hueOff val="2340759"/>
                  <a:satOff val="-2919"/>
                  <a:lumOff val="686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4" name="Chevron 4"/>
              <p:cNvSpPr/>
              <p:nvPr/>
            </p:nvSpPr>
            <p:spPr>
              <a:xfrm>
                <a:off x="2135380" y="140869"/>
                <a:ext cx="1757897" cy="10864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112014" tIns="37338" rIns="37338" bIns="37338" spcCol="1270" anchor="ctr"/>
              <a:lstStyle/>
              <a:p>
                <a:pPr algn="ctr" defTabSz="12446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800" dirty="0"/>
                  <a:t>GRTs</a:t>
                </a: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4275080" y="1412776"/>
              <a:ext cx="4833424" cy="1086413"/>
              <a:chOff x="4167281" y="144020"/>
              <a:chExt cx="4833424" cy="1086413"/>
            </a:xfrm>
            <a:scene3d>
              <a:camera prst="orthographicFront"/>
              <a:lightRig rig="flat" dir="t"/>
            </a:scene3d>
          </p:grpSpPr>
          <p:sp>
            <p:nvSpPr>
              <p:cNvPr id="35" name="Chevron 34"/>
              <p:cNvSpPr/>
              <p:nvPr/>
            </p:nvSpPr>
            <p:spPr>
              <a:xfrm>
                <a:off x="4167281" y="144020"/>
                <a:ext cx="4833424" cy="1086413"/>
              </a:xfrm>
              <a:prstGeom prst="chevron">
                <a:avLst/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4681519"/>
                  <a:satOff val="-5839"/>
                  <a:lumOff val="1373"/>
                  <a:alphaOff val="0"/>
                </a:schemeClr>
              </a:fillRef>
              <a:effectRef idx="1">
                <a:schemeClr val="accent2">
                  <a:hueOff val="4681519"/>
                  <a:satOff val="-5839"/>
                  <a:lumOff val="1373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6" name="Chevron 4"/>
              <p:cNvSpPr/>
              <p:nvPr/>
            </p:nvSpPr>
            <p:spPr>
              <a:xfrm>
                <a:off x="4647368" y="144020"/>
                <a:ext cx="3747011" cy="10864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96012" tIns="32004" rIns="32004" bIns="32004" spcCol="1270" anchor="ctr"/>
              <a:lstStyle/>
              <a:p>
                <a:pPr algn="ctr" defTabSz="10668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dirty="0"/>
                  <a:t>Visibility Scanner Algorithm</a:t>
                </a:r>
              </a:p>
            </p:txBody>
          </p:sp>
        </p:grpSp>
        <p:sp>
          <p:nvSpPr>
            <p:cNvPr id="43" name="Rounded Rectangle 42"/>
            <p:cNvSpPr/>
            <p:nvPr/>
          </p:nvSpPr>
          <p:spPr>
            <a:xfrm>
              <a:off x="4339675" y="2708921"/>
              <a:ext cx="2680597" cy="2744292"/>
            </a:xfrm>
            <a:prstGeom prst="roundRect">
              <a:avLst>
                <a:gd name="adj" fmla="val 5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3511139"/>
                <a:satOff val="-4379"/>
                <a:lumOff val="1030"/>
                <a:alphaOff val="0"/>
              </a:schemeClr>
            </a:fillRef>
            <a:effectRef idx="1">
              <a:schemeClr val="accent2">
                <a:hueOff val="3511139"/>
                <a:satOff val="-4379"/>
                <a:lumOff val="103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4830828" y="2708921"/>
              <a:ext cx="2045429" cy="274429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2">
                <a:hueOff val="3511139"/>
                <a:satOff val="-4379"/>
                <a:lumOff val="103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2" name="Rectangle 41"/>
            <p:cNvSpPr/>
            <p:nvPr/>
          </p:nvSpPr>
          <p:spPr>
            <a:xfrm>
              <a:off x="4830827" y="2708921"/>
              <a:ext cx="1995171" cy="2744292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0" tIns="44577" rIns="0" bIns="0" spcCol="1270"/>
            <a:lstStyle/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300" b="1" dirty="0"/>
                <a:t>for </a:t>
              </a:r>
              <a:r>
                <a:rPr lang="pt-BR" sz="1300" dirty="0"/>
                <a:t> t </a:t>
              </a:r>
              <a:r>
                <a:rPr lang="pt-BR" sz="1300" b="1" dirty="0"/>
                <a:t>in</a:t>
              </a:r>
              <a:r>
                <a:rPr lang="pt-BR" sz="1300" dirty="0"/>
                <a:t> {08h00, 16h00} </a:t>
              </a:r>
              <a:r>
                <a:rPr lang="pt-BR" sz="1300" b="1" dirty="0"/>
                <a:t>do</a:t>
              </a:r>
              <a:endParaRPr lang="en-US" sz="1300" b="1" dirty="0"/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 err="1"/>
                <a:t>prefs</a:t>
              </a:r>
              <a:r>
                <a:rPr lang="en-US" sz="1300" i="1" dirty="0"/>
                <a:t>[t].</a:t>
              </a:r>
              <a:r>
                <a:rPr lang="en-US" sz="1300" i="1" dirty="0" err="1"/>
                <a:t>getVisibleDegree</a:t>
              </a:r>
              <a:r>
                <a:rPr lang="en-US" sz="1300" i="1" dirty="0"/>
                <a:t>()   </a:t>
              </a:r>
              <a:r>
                <a:rPr lang="en-US" sz="1300" i="1" dirty="0" err="1"/>
                <a:t>prefs</a:t>
              </a:r>
              <a:r>
                <a:rPr lang="en-US" sz="1300" i="1" dirty="0"/>
                <a:t>[t].</a:t>
              </a:r>
              <a:r>
                <a:rPr lang="en-US" sz="1300" i="1" dirty="0" err="1"/>
                <a:t>remInternalPrefs</a:t>
              </a:r>
              <a:r>
                <a:rPr lang="en-US" sz="1300" i="1" dirty="0"/>
                <a:t>()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for </a:t>
              </a:r>
              <a:r>
                <a:rPr lang="en-US" sz="1300" dirty="0" err="1"/>
                <a:t>ip</a:t>
              </a:r>
              <a:r>
                <a:rPr lang="en-US" sz="1300" dirty="0"/>
                <a:t> </a:t>
              </a:r>
              <a:r>
                <a:rPr lang="en-US" sz="1300" b="1" dirty="0"/>
                <a:t>in</a:t>
              </a:r>
              <a:r>
                <a:rPr lang="en-US" sz="1300" dirty="0"/>
                <a:t> </a:t>
              </a:r>
              <a:r>
                <a:rPr lang="en-US" sz="1300" dirty="0" err="1"/>
                <a:t>prefs</a:t>
              </a:r>
              <a:r>
                <a:rPr lang="en-US" sz="1300" dirty="0"/>
                <a:t>[t] </a:t>
              </a:r>
              <a:r>
                <a:rPr lang="en-US" sz="1300" b="1" dirty="0"/>
                <a:t>do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   if</a:t>
              </a:r>
              <a:r>
                <a:rPr lang="en-US" sz="1300" dirty="0"/>
                <a:t> </a:t>
              </a:r>
              <a:r>
                <a:rPr lang="en-US" sz="1300" b="1" i="1" dirty="0">
                  <a:solidFill>
                    <a:srgbClr val="FF0000"/>
                  </a:solidFill>
                </a:rPr>
                <a:t>visibility(</a:t>
              </a:r>
              <a:r>
                <a:rPr lang="en-US" sz="1300" b="1" i="1" dirty="0" err="1">
                  <a:solidFill>
                    <a:srgbClr val="FF0000"/>
                  </a:solidFill>
                </a:rPr>
                <a:t>ip</a:t>
              </a:r>
              <a:r>
                <a:rPr lang="en-US" sz="1300" b="1" i="1" dirty="0">
                  <a:solidFill>
                    <a:srgbClr val="FF0000"/>
                  </a:solidFill>
                </a:rPr>
                <a:t>, t) &lt; floor(95%*</a:t>
              </a:r>
              <a:r>
                <a:rPr lang="en-US" sz="1300" b="1" i="1" dirty="0" err="1">
                  <a:solidFill>
                    <a:srgbClr val="FF0000"/>
                  </a:solidFill>
                </a:rPr>
                <a:t>nr_monitors</a:t>
              </a:r>
              <a:r>
                <a:rPr lang="en-US" sz="1300" b="1" i="1" dirty="0">
                  <a:solidFill>
                    <a:srgbClr val="FF0000"/>
                  </a:solidFill>
                </a:rPr>
                <a:t>[t])) </a:t>
              </a:r>
              <a:r>
                <a:rPr lang="en-US" sz="1300" b="1" dirty="0"/>
                <a:t>then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/>
                <a:t>        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].append(LV)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   else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/>
                <a:t>        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].append(HV)</a:t>
              </a:r>
            </a:p>
          </p:txBody>
        </p:sp>
      </p:grpSp>
      <p:grpSp>
        <p:nvGrpSpPr>
          <p:cNvPr id="16" name="Group 44"/>
          <p:cNvGrpSpPr/>
          <p:nvPr/>
        </p:nvGrpSpPr>
        <p:grpSpPr>
          <a:xfrm>
            <a:off x="7075980" y="2708920"/>
            <a:ext cx="1813500" cy="2744293"/>
            <a:chOff x="7294719" y="104017"/>
            <a:chExt cx="1741492" cy="2744293"/>
          </a:xfrm>
          <a:scene3d>
            <a:camera prst="orthographicFront"/>
            <a:lightRig rig="flat" dir="t"/>
          </a:scene3d>
        </p:grpSpPr>
        <p:sp>
          <p:nvSpPr>
            <p:cNvPr id="50" name="Rounded Rectangle 49"/>
            <p:cNvSpPr/>
            <p:nvPr/>
          </p:nvSpPr>
          <p:spPr>
            <a:xfrm>
              <a:off x="7294719" y="104018"/>
              <a:ext cx="1741492" cy="2744292"/>
            </a:xfrm>
            <a:prstGeom prst="roundRect">
              <a:avLst>
                <a:gd name="adj" fmla="val 5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1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1" name="Rounded Rectangle 4"/>
            <p:cNvSpPr/>
            <p:nvPr/>
          </p:nvSpPr>
          <p:spPr>
            <a:xfrm rot="16200000">
              <a:off x="6152374" y="1262016"/>
              <a:ext cx="2664295" cy="3482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0" tIns="48006" rIns="62230" bIns="0" spcCol="1270"/>
            <a:lstStyle/>
            <a:p>
              <a:pPr algn="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/>
                <a:t>Remove Transient</a:t>
              </a:r>
            </a:p>
          </p:txBody>
        </p:sp>
      </p:grpSp>
      <p:sp>
        <p:nvSpPr>
          <p:cNvPr id="46" name="Flowchart: Extract 45"/>
          <p:cNvSpPr/>
          <p:nvPr/>
        </p:nvSpPr>
        <p:spPr>
          <a:xfrm rot="5400000">
            <a:off x="6851651" y="4448175"/>
            <a:ext cx="322262" cy="274637"/>
          </a:xfrm>
          <a:prstGeom prst="flowChartExtract">
            <a:avLst/>
          </a:prstGeom>
        </p:spPr>
        <p:style>
          <a:lnRef idx="1">
            <a:schemeClr val="accent2">
              <a:hueOff val="4681519"/>
              <a:satOff val="-5839"/>
              <a:lumOff val="1373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Group 46"/>
          <p:cNvGrpSpPr/>
          <p:nvPr/>
        </p:nvGrpSpPr>
        <p:grpSpPr>
          <a:xfrm>
            <a:off x="7430299" y="2708921"/>
            <a:ext cx="1459183" cy="2744292"/>
            <a:chOff x="7649036" y="104018"/>
            <a:chExt cx="1364759" cy="2744292"/>
          </a:xfrm>
          <a:scene3d>
            <a:camera prst="orthographicFront"/>
            <a:lightRig rig="flat" dir="t"/>
          </a:scene3d>
        </p:grpSpPr>
        <p:sp>
          <p:nvSpPr>
            <p:cNvPr id="48" name="Rectangle 47"/>
            <p:cNvSpPr/>
            <p:nvPr/>
          </p:nvSpPr>
          <p:spPr>
            <a:xfrm>
              <a:off x="7649036" y="104018"/>
              <a:ext cx="1297411" cy="2744292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9" name="Rectangle 48"/>
            <p:cNvSpPr/>
            <p:nvPr/>
          </p:nvSpPr>
          <p:spPr>
            <a:xfrm>
              <a:off x="7649036" y="104018"/>
              <a:ext cx="1364759" cy="27442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0" tIns="44577" rIns="0" bIns="0" spcCol="1270"/>
            <a:lstStyle/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for </a:t>
              </a:r>
              <a:r>
                <a:rPr lang="en-US" sz="1300" dirty="0" err="1"/>
                <a:t>ip</a:t>
              </a:r>
              <a:r>
                <a:rPr lang="en-US" sz="1300" dirty="0"/>
                <a:t> </a:t>
              </a:r>
              <a:r>
                <a:rPr lang="en-US" sz="1300" b="1" dirty="0"/>
                <a:t>in</a:t>
              </a:r>
              <a:r>
                <a:rPr lang="en-US" sz="1300" dirty="0"/>
                <a:t> </a:t>
              </a:r>
              <a:r>
                <a:rPr lang="en-US" sz="1300" dirty="0" err="1"/>
                <a:t>prefs</a:t>
              </a:r>
              <a:r>
                <a:rPr lang="en-US" sz="1300" dirty="0"/>
                <a:t>[day] </a:t>
              </a:r>
              <a:r>
                <a:rPr lang="en-US" sz="1300" b="1" dirty="0"/>
                <a:t>do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   if</a:t>
              </a:r>
              <a:r>
                <a:rPr lang="en-US" sz="1300" dirty="0"/>
                <a:t> HV </a:t>
              </a:r>
              <a:r>
                <a:rPr lang="en-US" sz="1300" b="1" dirty="0"/>
                <a:t>in</a:t>
              </a:r>
              <a:r>
                <a:rPr lang="en-US" sz="1300" dirty="0"/>
                <a:t> labels[ip] </a:t>
              </a:r>
              <a:r>
                <a:rPr lang="en-US" sz="1300" b="1" dirty="0"/>
                <a:t>then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/>
                <a:t>      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 = HV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   else if</a:t>
              </a:r>
              <a:r>
                <a:rPr lang="en-US" sz="1300" dirty="0"/>
                <a:t> </a:t>
              </a:r>
              <a:r>
                <a:rPr lang="en-US" sz="1300" i="1" dirty="0"/>
                <a:t>length(labels[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]) == 2 </a:t>
              </a:r>
              <a:r>
                <a:rPr lang="en-US" sz="1300" b="1" dirty="0"/>
                <a:t>then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/>
                <a:t>  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 = LV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/>
                <a:t>else</a:t>
              </a:r>
            </a:p>
            <a:p>
              <a:pPr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i="1" dirty="0"/>
                <a:t>  labels[</a:t>
              </a:r>
              <a:r>
                <a:rPr lang="en-US" sz="1300" i="1" dirty="0" err="1"/>
                <a:t>ip</a:t>
              </a:r>
              <a:r>
                <a:rPr lang="en-US" sz="1300" i="1" dirty="0"/>
                <a:t>] = transient</a:t>
              </a:r>
            </a:p>
          </p:txBody>
        </p:sp>
      </p:grpSp>
      <p:sp>
        <p:nvSpPr>
          <p:cNvPr id="54" name="Flowchart: Extract 53"/>
          <p:cNvSpPr/>
          <p:nvPr/>
        </p:nvSpPr>
        <p:spPr>
          <a:xfrm rot="5400000">
            <a:off x="4187826" y="4448175"/>
            <a:ext cx="322262" cy="274637"/>
          </a:xfrm>
          <a:prstGeom prst="flowChartExtract">
            <a:avLst/>
          </a:prstGeom>
        </p:spPr>
        <p:style>
          <a:lnRef idx="1">
            <a:schemeClr val="accent2">
              <a:hueOff val="3121013"/>
              <a:satOff val="-3893"/>
              <a:lumOff val="915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Rounded Rectangle 4"/>
          <p:cNvSpPr/>
          <p:nvPr/>
        </p:nvSpPr>
        <p:spPr>
          <a:xfrm rot="16200000">
            <a:off x="3331833" y="3773009"/>
            <a:ext cx="2664295" cy="53611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0" tIns="48006" rIns="62230" bIns="0" spcCol="1270"/>
          <a:lstStyle/>
          <a:p>
            <a:pPr algn="r"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Label LVPs - HVPs</a:t>
            </a:r>
          </a:p>
          <a:p>
            <a:pPr algn="r" defTabSz="6223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en-US" sz="2000" b="1" dirty="0"/>
          </a:p>
        </p:txBody>
      </p:sp>
      <p:sp>
        <p:nvSpPr>
          <p:cNvPr id="19469" name="Date Placeholder 5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BGP Visibility Scanner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E4FD90-349A-48BC-83CB-6297F6457A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grpSp>
        <p:nvGrpSpPr>
          <p:cNvPr id="13317" name="Group 18"/>
          <p:cNvGrpSpPr>
            <a:grpSpLocks/>
          </p:cNvGrpSpPr>
          <p:nvPr/>
        </p:nvGrpSpPr>
        <p:grpSpPr bwMode="auto">
          <a:xfrm>
            <a:off x="34925" y="1412875"/>
            <a:ext cx="1862138" cy="3860800"/>
            <a:chOff x="107504" y="1412776"/>
            <a:chExt cx="1861378" cy="3860669"/>
          </a:xfrm>
        </p:grpSpPr>
        <p:grpSp>
          <p:nvGrpSpPr>
            <p:cNvPr id="6" name="Group 9"/>
            <p:cNvGrpSpPr/>
            <p:nvPr/>
          </p:nvGrpSpPr>
          <p:grpSpPr>
            <a:xfrm>
              <a:off x="121588" y="2708920"/>
              <a:ext cx="1570092" cy="2564525"/>
              <a:chOff x="265" y="-81818"/>
              <a:chExt cx="1570092" cy="2564525"/>
            </a:xfrm>
            <a:scene3d>
              <a:camera prst="orthographicFront"/>
              <a:lightRig rig="flat" dir="t"/>
            </a:scene3d>
          </p:grpSpPr>
          <p:sp>
            <p:nvSpPr>
              <p:cNvPr id="14" name="Rounded Rectangle 13"/>
              <p:cNvSpPr/>
              <p:nvPr/>
            </p:nvSpPr>
            <p:spPr>
              <a:xfrm>
                <a:off x="265" y="-81817"/>
                <a:ext cx="1570092" cy="2564524"/>
              </a:xfrm>
              <a:prstGeom prst="roundRect">
                <a:avLst>
                  <a:gd name="adj" fmla="val 5000"/>
                </a:avLst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5" name="Rounded Rectangle 4"/>
              <p:cNvSpPr/>
              <p:nvPr/>
            </p:nvSpPr>
            <p:spPr>
              <a:xfrm rot="16200000">
                <a:off x="-894180" y="812628"/>
                <a:ext cx="2102910" cy="31401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54864" rIns="71120" bIns="0" spcCol="1270"/>
              <a:lstStyle/>
              <a:p>
                <a:pPr algn="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600" b="1" dirty="0"/>
                  <a:t>RIS-</a:t>
                </a:r>
                <a:r>
                  <a:rPr lang="en-US" sz="1600" b="1" dirty="0" err="1"/>
                  <a:t>RouteViews</a:t>
                </a:r>
                <a:endParaRPr lang="en-US" sz="1600" b="1" dirty="0"/>
              </a:p>
            </p:txBody>
          </p:sp>
        </p:grpSp>
        <p:grpSp>
          <p:nvGrpSpPr>
            <p:cNvPr id="7" name="Group 10"/>
            <p:cNvGrpSpPr/>
            <p:nvPr/>
          </p:nvGrpSpPr>
          <p:grpSpPr>
            <a:xfrm>
              <a:off x="445387" y="2708921"/>
              <a:ext cx="1169718" cy="2564524"/>
              <a:chOff x="324064" y="-81817"/>
              <a:chExt cx="1169718" cy="2564524"/>
            </a:xfrm>
            <a:scene3d>
              <a:camera prst="orthographicFront"/>
              <a:lightRig rig="flat" dir="t"/>
            </a:scene3d>
          </p:grpSpPr>
          <p:sp>
            <p:nvSpPr>
              <p:cNvPr id="12" name="Rectangle 11"/>
              <p:cNvSpPr/>
              <p:nvPr/>
            </p:nvSpPr>
            <p:spPr>
              <a:xfrm>
                <a:off x="324064" y="-81817"/>
                <a:ext cx="1169718" cy="2564524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3" name="Rectangle 12"/>
              <p:cNvSpPr/>
              <p:nvPr/>
            </p:nvSpPr>
            <p:spPr>
              <a:xfrm>
                <a:off x="324064" y="-81817"/>
                <a:ext cx="1169718" cy="256452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61722" rIns="0" bIns="0" spcCol="1270"/>
              <a:lstStyle/>
              <a:p>
                <a:pPr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b="1" i="1" dirty="0"/>
                  <a:t>Download</a:t>
                </a:r>
                <a:r>
                  <a:rPr lang="en-US" dirty="0"/>
                  <a:t> all the available routing feeds twice per day, at</a:t>
                </a:r>
              </a:p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i="1" dirty="0"/>
                  <a:t>08h00</a:t>
                </a:r>
              </a:p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i="1" dirty="0"/>
                  <a:t>16h00</a:t>
                </a:r>
              </a:p>
            </p:txBody>
          </p:sp>
        </p:grpSp>
        <p:grpSp>
          <p:nvGrpSpPr>
            <p:cNvPr id="8" name="Group 15"/>
            <p:cNvGrpSpPr/>
            <p:nvPr/>
          </p:nvGrpSpPr>
          <p:grpSpPr>
            <a:xfrm>
              <a:off x="107504" y="1412776"/>
              <a:ext cx="1861378" cy="1086413"/>
              <a:chOff x="2398" y="140869"/>
              <a:chExt cx="1861378" cy="1086413"/>
            </a:xfrm>
            <a:scene3d>
              <a:camera prst="orthographicFront"/>
              <a:lightRig rig="flat" dir="t"/>
            </a:scene3d>
          </p:grpSpPr>
          <p:sp>
            <p:nvSpPr>
              <p:cNvPr id="17" name="Chevron 16"/>
              <p:cNvSpPr/>
              <p:nvPr/>
            </p:nvSpPr>
            <p:spPr>
              <a:xfrm>
                <a:off x="2398" y="140869"/>
                <a:ext cx="1861378" cy="1086413"/>
              </a:xfrm>
              <a:prstGeom prst="chevron">
                <a:avLst/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8" name="Chevron 4"/>
              <p:cNvSpPr/>
              <p:nvPr/>
            </p:nvSpPr>
            <p:spPr>
              <a:xfrm>
                <a:off x="545605" y="140869"/>
                <a:ext cx="774965" cy="10864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92012" tIns="30671" rIns="30671" bIns="30671" spcCol="1270" anchor="ctr"/>
              <a:lstStyle/>
              <a:p>
                <a:pPr algn="ctr" defTabSz="10223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300" dirty="0"/>
                  <a:t>Raw data</a:t>
                </a:r>
              </a:p>
            </p:txBody>
          </p:sp>
        </p:grpSp>
      </p:grpSp>
      <p:sp>
        <p:nvSpPr>
          <p:cNvPr id="13318" name="Date Placeholder 19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BGP Visibility Scanner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546CF9-871C-4D23-96F6-D390AAA222B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grpSp>
        <p:nvGrpSpPr>
          <p:cNvPr id="14341" name="Group 34"/>
          <p:cNvGrpSpPr>
            <a:grpSpLocks/>
          </p:cNvGrpSpPr>
          <p:nvPr/>
        </p:nvGrpSpPr>
        <p:grpSpPr bwMode="auto">
          <a:xfrm>
            <a:off x="34925" y="1412875"/>
            <a:ext cx="4465638" cy="4032250"/>
            <a:chOff x="107504" y="1412776"/>
            <a:chExt cx="4464496" cy="4032448"/>
          </a:xfrm>
        </p:grpSpPr>
        <p:grpSp>
          <p:nvGrpSpPr>
            <p:cNvPr id="6" name="Group 9"/>
            <p:cNvGrpSpPr/>
            <p:nvPr/>
          </p:nvGrpSpPr>
          <p:grpSpPr>
            <a:xfrm>
              <a:off x="121588" y="2708920"/>
              <a:ext cx="1570092" cy="2736304"/>
              <a:chOff x="265" y="-81818"/>
              <a:chExt cx="1570092" cy="2564525"/>
            </a:xfrm>
            <a:scene3d>
              <a:camera prst="orthographicFront"/>
              <a:lightRig rig="flat" dir="t"/>
            </a:scene3d>
          </p:grpSpPr>
          <p:sp>
            <p:nvSpPr>
              <p:cNvPr id="14" name="Rounded Rectangle 13"/>
              <p:cNvSpPr/>
              <p:nvPr/>
            </p:nvSpPr>
            <p:spPr>
              <a:xfrm>
                <a:off x="265" y="-81817"/>
                <a:ext cx="1570092" cy="2564524"/>
              </a:xfrm>
              <a:prstGeom prst="roundRect">
                <a:avLst>
                  <a:gd name="adj" fmla="val 5000"/>
                </a:avLst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5" name="Rounded Rectangle 4"/>
              <p:cNvSpPr/>
              <p:nvPr/>
            </p:nvSpPr>
            <p:spPr>
              <a:xfrm rot="16200000">
                <a:off x="-894180" y="812628"/>
                <a:ext cx="2102910" cy="31401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54864" rIns="71120" bIns="0" spcCol="1270"/>
              <a:lstStyle/>
              <a:p>
                <a:pPr algn="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600" b="1" dirty="0"/>
                  <a:t>RIS-</a:t>
                </a:r>
                <a:r>
                  <a:rPr lang="en-US" sz="1600" b="1" dirty="0" err="1"/>
                  <a:t>RouteViews</a:t>
                </a:r>
                <a:endParaRPr lang="en-US" sz="1600" b="1" dirty="0"/>
              </a:p>
            </p:txBody>
          </p:sp>
        </p:grpSp>
        <p:grpSp>
          <p:nvGrpSpPr>
            <p:cNvPr id="7" name="Group 10"/>
            <p:cNvGrpSpPr/>
            <p:nvPr/>
          </p:nvGrpSpPr>
          <p:grpSpPr>
            <a:xfrm>
              <a:off x="445387" y="2708921"/>
              <a:ext cx="1169718" cy="2564524"/>
              <a:chOff x="324064" y="-81817"/>
              <a:chExt cx="1169718" cy="2564524"/>
            </a:xfrm>
            <a:scene3d>
              <a:camera prst="orthographicFront"/>
              <a:lightRig rig="flat" dir="t"/>
            </a:scene3d>
          </p:grpSpPr>
          <p:sp>
            <p:nvSpPr>
              <p:cNvPr id="12" name="Rectangle 11"/>
              <p:cNvSpPr/>
              <p:nvPr/>
            </p:nvSpPr>
            <p:spPr>
              <a:xfrm>
                <a:off x="324064" y="-81817"/>
                <a:ext cx="1169718" cy="2564524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3" name="Rectangle 12"/>
              <p:cNvSpPr/>
              <p:nvPr/>
            </p:nvSpPr>
            <p:spPr>
              <a:xfrm>
                <a:off x="324064" y="-81817"/>
                <a:ext cx="1169718" cy="256452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61722" rIns="0" bIns="0" spcCol="1270"/>
              <a:lstStyle/>
              <a:p>
                <a:pPr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b="1" i="1" dirty="0"/>
                  <a:t>Download</a:t>
                </a:r>
                <a:r>
                  <a:rPr lang="en-US" dirty="0"/>
                  <a:t> all the available routing feeds twice per day, at</a:t>
                </a:r>
              </a:p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i="1" dirty="0"/>
                  <a:t>08h00</a:t>
                </a:r>
              </a:p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i="1" dirty="0"/>
                  <a:t>16h00</a:t>
                </a:r>
              </a:p>
            </p:txBody>
          </p:sp>
        </p:grpSp>
        <p:grpSp>
          <p:nvGrpSpPr>
            <p:cNvPr id="8" name="Group 15"/>
            <p:cNvGrpSpPr/>
            <p:nvPr/>
          </p:nvGrpSpPr>
          <p:grpSpPr>
            <a:xfrm>
              <a:off x="107504" y="1412776"/>
              <a:ext cx="1861378" cy="1086413"/>
              <a:chOff x="2398" y="140869"/>
              <a:chExt cx="1861378" cy="1086413"/>
            </a:xfrm>
            <a:scene3d>
              <a:camera prst="orthographicFront"/>
              <a:lightRig rig="flat" dir="t"/>
            </a:scene3d>
          </p:grpSpPr>
          <p:sp>
            <p:nvSpPr>
              <p:cNvPr id="17" name="Chevron 16"/>
              <p:cNvSpPr/>
              <p:nvPr/>
            </p:nvSpPr>
            <p:spPr>
              <a:xfrm>
                <a:off x="2398" y="140869"/>
                <a:ext cx="1861378" cy="1086413"/>
              </a:xfrm>
              <a:prstGeom prst="chevron">
                <a:avLst/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8" name="Chevron 4"/>
              <p:cNvSpPr/>
              <p:nvPr/>
            </p:nvSpPr>
            <p:spPr>
              <a:xfrm>
                <a:off x="545605" y="140869"/>
                <a:ext cx="774965" cy="10864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92012" tIns="30671" rIns="30671" bIns="30671" spcCol="1270" anchor="ctr"/>
              <a:lstStyle/>
              <a:p>
                <a:pPr algn="ctr" defTabSz="10223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300" dirty="0"/>
                  <a:t>Raw data</a:t>
                </a:r>
              </a:p>
            </p:txBody>
          </p:sp>
        </p:grpSp>
        <p:grpSp>
          <p:nvGrpSpPr>
            <p:cNvPr id="9" name="Group 15"/>
            <p:cNvGrpSpPr/>
            <p:nvPr/>
          </p:nvGrpSpPr>
          <p:grpSpPr>
            <a:xfrm>
              <a:off x="1747388" y="2700932"/>
              <a:ext cx="1193610" cy="2744292"/>
              <a:chOff x="1744294" y="104018"/>
              <a:chExt cx="1193610" cy="2744292"/>
            </a:xfrm>
            <a:scene3d>
              <a:camera prst="orthographicFront"/>
              <a:lightRig rig="flat" dir="t"/>
            </a:scene3d>
          </p:grpSpPr>
          <p:sp>
            <p:nvSpPr>
              <p:cNvPr id="30" name="Rounded Rectangle 29"/>
              <p:cNvSpPr/>
              <p:nvPr/>
            </p:nvSpPr>
            <p:spPr>
              <a:xfrm>
                <a:off x="1744294" y="104018"/>
                <a:ext cx="1193610" cy="2744292"/>
              </a:xfrm>
              <a:prstGeom prst="roundRect">
                <a:avLst>
                  <a:gd name="adj" fmla="val 5000"/>
                </a:avLst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1170380"/>
                  <a:satOff val="-1460"/>
                  <a:lumOff val="343"/>
                  <a:alphaOff val="0"/>
                </a:schemeClr>
              </a:fillRef>
              <a:effectRef idx="1">
                <a:schemeClr val="accent2">
                  <a:hueOff val="1170380"/>
                  <a:satOff val="-1460"/>
                  <a:lumOff val="343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1" name="Rounded Rectangle 4"/>
              <p:cNvSpPr/>
              <p:nvPr/>
            </p:nvSpPr>
            <p:spPr>
              <a:xfrm rot="16200000">
                <a:off x="738495" y="1109817"/>
                <a:ext cx="2250319" cy="23872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54864" rIns="71120" bIns="0" spcCol="1270"/>
              <a:lstStyle/>
              <a:p>
                <a:pPr algn="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600" b="1" dirty="0"/>
                  <a:t>Get  GRTs</a:t>
                </a:r>
              </a:p>
            </p:txBody>
          </p:sp>
        </p:grpSp>
        <p:sp>
          <p:nvSpPr>
            <p:cNvPr id="19" name="Flowchart: Extract 18"/>
            <p:cNvSpPr/>
            <p:nvPr/>
          </p:nvSpPr>
          <p:spPr>
            <a:xfrm rot="5400000">
              <a:off x="1595355" y="4441123"/>
              <a:ext cx="322279" cy="272980"/>
            </a:xfrm>
            <a:prstGeom prst="flowChartExtra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0" name="Group 19"/>
            <p:cNvGrpSpPr/>
            <p:nvPr/>
          </p:nvGrpSpPr>
          <p:grpSpPr>
            <a:xfrm>
              <a:off x="2031850" y="2700932"/>
              <a:ext cx="889240" cy="2744292"/>
              <a:chOff x="2028756" y="104018"/>
              <a:chExt cx="889240" cy="2744292"/>
            </a:xfrm>
            <a:scene3d>
              <a:camera prst="orthographicFront"/>
              <a:lightRig rig="flat" dir="t"/>
            </a:scene3d>
          </p:grpSpPr>
          <p:sp>
            <p:nvSpPr>
              <p:cNvPr id="28" name="Rectangle 27"/>
              <p:cNvSpPr/>
              <p:nvPr/>
            </p:nvSpPr>
            <p:spPr>
              <a:xfrm>
                <a:off x="2028756" y="104018"/>
                <a:ext cx="889240" cy="2744292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2">
                  <a:hueOff val="1170380"/>
                  <a:satOff val="-1460"/>
                  <a:lumOff val="343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9" name="Rectangle 28"/>
              <p:cNvSpPr/>
              <p:nvPr/>
            </p:nvSpPr>
            <p:spPr>
              <a:xfrm>
                <a:off x="2028756" y="104018"/>
                <a:ext cx="889240" cy="274429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48006" rIns="0" bIns="0" spcCol="1270"/>
              <a:lstStyle/>
              <a:p>
                <a:pPr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b="1" i="1" dirty="0"/>
                  <a:t> Size    filter</a:t>
                </a:r>
              </a:p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sz="1200" b="1" i="1" dirty="0"/>
                  <a:t>Minimum 400.000 routes</a:t>
                </a:r>
              </a:p>
              <a:p>
                <a:pPr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Eliminate </a:t>
                </a:r>
                <a:r>
                  <a:rPr lang="en-US" sz="1400" b="1" i="1" dirty="0"/>
                  <a:t>duplicate </a:t>
                </a:r>
                <a:r>
                  <a:rPr lang="en-US" sz="1400" dirty="0"/>
                  <a:t>routing feeds</a:t>
                </a:r>
              </a:p>
            </p:txBody>
          </p:sp>
        </p:grpSp>
        <p:grpSp>
          <p:nvGrpSpPr>
            <p:cNvPr id="11" name="Group 20"/>
            <p:cNvGrpSpPr/>
            <p:nvPr/>
          </p:nvGrpSpPr>
          <p:grpSpPr>
            <a:xfrm>
              <a:off x="3004856" y="2700932"/>
              <a:ext cx="1350537" cy="2744292"/>
              <a:chOff x="3001762" y="104018"/>
              <a:chExt cx="1350537" cy="2744292"/>
            </a:xfrm>
            <a:scene3d>
              <a:camera prst="orthographicFront"/>
              <a:lightRig rig="flat" dir="t"/>
            </a:scene3d>
          </p:grpSpPr>
          <p:sp>
            <p:nvSpPr>
              <p:cNvPr id="26" name="Rounded Rectangle 25"/>
              <p:cNvSpPr/>
              <p:nvPr/>
            </p:nvSpPr>
            <p:spPr>
              <a:xfrm>
                <a:off x="3001763" y="104018"/>
                <a:ext cx="1350536" cy="2744292"/>
              </a:xfrm>
              <a:prstGeom prst="roundRect">
                <a:avLst>
                  <a:gd name="adj" fmla="val 5000"/>
                </a:avLst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2340759"/>
                  <a:satOff val="-2919"/>
                  <a:lumOff val="686"/>
                  <a:alphaOff val="0"/>
                </a:schemeClr>
              </a:fillRef>
              <a:effectRef idx="1">
                <a:schemeClr val="accent2">
                  <a:hueOff val="2340759"/>
                  <a:satOff val="-2919"/>
                  <a:lumOff val="686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7" name="Rounded Rectangle 9"/>
              <p:cNvSpPr/>
              <p:nvPr/>
            </p:nvSpPr>
            <p:spPr>
              <a:xfrm rot="16200000">
                <a:off x="2011656" y="1094124"/>
                <a:ext cx="2250319" cy="270107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54864" rIns="71120" bIns="0" spcCol="1270"/>
              <a:lstStyle/>
              <a:p>
                <a:pPr algn="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1600" b="1" dirty="0"/>
              </a:p>
            </p:txBody>
          </p:sp>
        </p:grpSp>
        <p:sp>
          <p:nvSpPr>
            <p:cNvPr id="22" name="Flowchart: Extract 21"/>
            <p:cNvSpPr/>
            <p:nvPr/>
          </p:nvSpPr>
          <p:spPr>
            <a:xfrm rot="5400000">
              <a:off x="2853128" y="4440330"/>
              <a:ext cx="322279" cy="274567"/>
            </a:xfrm>
            <a:prstGeom prst="flowChartExtract">
              <a:avLst/>
            </a:prstGeom>
          </p:spPr>
          <p:style>
            <a:lnRef idx="1">
              <a:schemeClr val="accent2">
                <a:hueOff val="1560506"/>
                <a:satOff val="-1946"/>
                <a:lumOff val="458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6" name="Group 22"/>
            <p:cNvGrpSpPr/>
            <p:nvPr/>
          </p:nvGrpSpPr>
          <p:grpSpPr>
            <a:xfrm>
              <a:off x="3309327" y="2700932"/>
              <a:ext cx="1006149" cy="2744292"/>
              <a:chOff x="3306233" y="104018"/>
              <a:chExt cx="1006149" cy="2744292"/>
            </a:xfrm>
            <a:scene3d>
              <a:camera prst="orthographicFront"/>
              <a:lightRig rig="flat" dir="t"/>
            </a:scene3d>
          </p:grpSpPr>
          <p:sp>
            <p:nvSpPr>
              <p:cNvPr id="24" name="Rectangle 23"/>
              <p:cNvSpPr/>
              <p:nvPr/>
            </p:nvSpPr>
            <p:spPr>
              <a:xfrm>
                <a:off x="3306233" y="104018"/>
                <a:ext cx="1006149" cy="2744292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2">
                  <a:hueOff val="2340759"/>
                  <a:satOff val="-2919"/>
                  <a:lumOff val="686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5" name="Rectangle 24"/>
              <p:cNvSpPr/>
              <p:nvPr/>
            </p:nvSpPr>
            <p:spPr>
              <a:xfrm>
                <a:off x="3306233" y="104018"/>
                <a:ext cx="1006149" cy="274429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61722" rIns="0" bIns="0" spcCol="1270"/>
              <a:lstStyle/>
              <a:p>
                <a:pPr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dirty="0"/>
                  <a:t>Remove prefixes:</a:t>
                </a:r>
              </a:p>
              <a:p>
                <a:pPr marL="171450" lvl="1" indent="-171450" defTabSz="7112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sz="1600" i="1" dirty="0"/>
                  <a:t>MOAS</a:t>
                </a:r>
              </a:p>
              <a:p>
                <a:pPr marL="171450" lvl="1" indent="-171450" defTabSz="7112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sz="1600" i="1" dirty="0" err="1"/>
                  <a:t>Bogons</a:t>
                </a:r>
                <a:endParaRPr lang="en-US" sz="1600" i="1" dirty="0"/>
              </a:p>
            </p:txBody>
          </p:sp>
        </p:grpSp>
        <p:grpSp>
          <p:nvGrpSpPr>
            <p:cNvPr id="20" name="Group 31"/>
            <p:cNvGrpSpPr/>
            <p:nvPr/>
          </p:nvGrpSpPr>
          <p:grpSpPr>
            <a:xfrm>
              <a:off x="1727690" y="1412776"/>
              <a:ext cx="2844310" cy="1086413"/>
              <a:chOff x="1592173" y="140869"/>
              <a:chExt cx="2844310" cy="1086413"/>
            </a:xfrm>
            <a:scene3d>
              <a:camera prst="orthographicFront"/>
              <a:lightRig rig="flat" dir="t"/>
            </a:scene3d>
          </p:grpSpPr>
          <p:sp>
            <p:nvSpPr>
              <p:cNvPr id="33" name="Chevron 32"/>
              <p:cNvSpPr/>
              <p:nvPr/>
            </p:nvSpPr>
            <p:spPr>
              <a:xfrm>
                <a:off x="1592173" y="140869"/>
                <a:ext cx="2844310" cy="1086413"/>
              </a:xfrm>
              <a:prstGeom prst="chevron">
                <a:avLst/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2340759"/>
                  <a:satOff val="-2919"/>
                  <a:lumOff val="686"/>
                  <a:alphaOff val="0"/>
                </a:schemeClr>
              </a:fillRef>
              <a:effectRef idx="1">
                <a:schemeClr val="accent2">
                  <a:hueOff val="2340759"/>
                  <a:satOff val="-2919"/>
                  <a:lumOff val="686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4" name="Chevron 4"/>
              <p:cNvSpPr/>
              <p:nvPr/>
            </p:nvSpPr>
            <p:spPr>
              <a:xfrm>
                <a:off x="2135380" y="140869"/>
                <a:ext cx="1757897" cy="108641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112014" tIns="37338" rIns="37338" bIns="37338" spcCol="1270" anchor="ctr"/>
              <a:lstStyle/>
              <a:p>
                <a:pPr algn="ctr" defTabSz="12446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800" dirty="0"/>
                  <a:t>GRTs</a:t>
                </a:r>
              </a:p>
            </p:txBody>
          </p:sp>
        </p:grpSp>
      </p:grpSp>
      <p:sp>
        <p:nvSpPr>
          <p:cNvPr id="14342" name="Date Placeholder 35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  <p:sp>
        <p:nvSpPr>
          <p:cNvPr id="35" name="Rounded Rectangle 8"/>
          <p:cNvSpPr/>
          <p:nvPr/>
        </p:nvSpPr>
        <p:spPr bwMode="auto">
          <a:xfrm rot="16200000">
            <a:off x="1934214" y="3690521"/>
            <a:ext cx="2231199" cy="267996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0" tIns="54864" rIns="71120" bIns="0" spcCol="1270"/>
          <a:lstStyle/>
          <a:p>
            <a:pPr algn="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/>
              <a:t>Clean  GRTs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227763" y="430213"/>
            <a:ext cx="2808287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 smtClean="0"/>
              <a:t>BGP visibility scanner</a:t>
            </a:r>
            <a:endParaRPr lang="en-US" sz="24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7B6E89-29A4-4486-B3B0-3A03DC4869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60338" y="304800"/>
            <a:ext cx="5995987" cy="5715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i="1" dirty="0" smtClean="0"/>
              <a:t>Example:</a:t>
            </a:r>
            <a:r>
              <a:rPr lang="en-US" dirty="0" smtClean="0"/>
              <a:t> sampling time 23.10.2012 </a:t>
            </a:r>
            <a:endParaRPr lang="en-US" b="1" i="1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i="1" dirty="0" smtClean="0"/>
              <a:t>Global Routing Table </a:t>
            </a:r>
            <a:r>
              <a:rPr lang="en-US" dirty="0" smtClean="0"/>
              <a:t>- contains almost all the prefixes injected in the </a:t>
            </a:r>
            <a:r>
              <a:rPr lang="en-US" dirty="0" err="1" smtClean="0"/>
              <a:t>interdomain</a:t>
            </a:r>
            <a:endParaRPr lang="en-US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129 GRTs from RIPE RIS and </a:t>
            </a:r>
            <a:r>
              <a:rPr lang="en-US" dirty="0" err="1" smtClean="0"/>
              <a:t>RouteViews</a:t>
            </a:r>
            <a:endParaRPr lang="en-US" dirty="0" smtClean="0"/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9/129 </a:t>
            </a:r>
            <a:r>
              <a:rPr lang="en-US" dirty="0" err="1" smtClean="0"/>
              <a:t>ASes</a:t>
            </a:r>
            <a:r>
              <a:rPr lang="en-US" dirty="0" smtClean="0"/>
              <a:t> in LACNIC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14/129 in APNIC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37/129 in ARIN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68/129 in RIPE NCC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Polishing the full routing tables for our study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No </a:t>
            </a:r>
            <a:r>
              <a:rPr lang="en-US" dirty="0" err="1" smtClean="0"/>
              <a:t>bogons</a:t>
            </a:r>
            <a:r>
              <a:rPr lang="en-US" dirty="0" smtClean="0"/>
              <a:t>/</a:t>
            </a:r>
            <a:r>
              <a:rPr lang="en-US" dirty="0" err="1" smtClean="0"/>
              <a:t>martians</a:t>
            </a:r>
            <a:r>
              <a:rPr lang="en-US" dirty="0" smtClean="0"/>
              <a:t> present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Discard 500 </a:t>
            </a:r>
            <a:r>
              <a:rPr lang="en-US" dirty="0" err="1" smtClean="0"/>
              <a:t>bogon</a:t>
            </a:r>
            <a:r>
              <a:rPr lang="en-US" dirty="0" smtClean="0"/>
              <a:t> prefixes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No MOAS prefixes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US" dirty="0" smtClean="0"/>
              <a:t>Filter out approx. 4,500 MOAS prefixes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grpSp>
        <p:nvGrpSpPr>
          <p:cNvPr id="15366" name="Group 35"/>
          <p:cNvGrpSpPr>
            <a:grpSpLocks/>
          </p:cNvGrpSpPr>
          <p:nvPr/>
        </p:nvGrpSpPr>
        <p:grpSpPr bwMode="auto">
          <a:xfrm>
            <a:off x="6305550" y="3011488"/>
            <a:ext cx="2587625" cy="2720975"/>
            <a:chOff x="6305257" y="2067787"/>
            <a:chExt cx="2587223" cy="2722425"/>
          </a:xfrm>
        </p:grpSpPr>
        <p:grpSp>
          <p:nvGrpSpPr>
            <p:cNvPr id="3" name="Group 19"/>
            <p:cNvGrpSpPr/>
            <p:nvPr/>
          </p:nvGrpSpPr>
          <p:grpSpPr>
            <a:xfrm>
              <a:off x="6305257" y="2067788"/>
              <a:ext cx="1184099" cy="2722424"/>
              <a:chOff x="1730394" y="114952"/>
              <a:chExt cx="1184099" cy="2722424"/>
            </a:xfrm>
            <a:scene3d>
              <a:camera prst="orthographicFront"/>
              <a:lightRig rig="flat" dir="t"/>
            </a:scene3d>
          </p:grpSpPr>
          <p:sp>
            <p:nvSpPr>
              <p:cNvPr id="31" name="Rounded Rectangle 30"/>
              <p:cNvSpPr/>
              <p:nvPr/>
            </p:nvSpPr>
            <p:spPr>
              <a:xfrm>
                <a:off x="1730394" y="114952"/>
                <a:ext cx="1184099" cy="2722424"/>
              </a:xfrm>
              <a:prstGeom prst="roundRect">
                <a:avLst>
                  <a:gd name="adj" fmla="val 5000"/>
                </a:avLst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1170380"/>
                  <a:satOff val="-1460"/>
                  <a:lumOff val="343"/>
                  <a:alphaOff val="0"/>
                </a:schemeClr>
              </a:fillRef>
              <a:effectRef idx="1">
                <a:schemeClr val="accent2">
                  <a:hueOff val="1170380"/>
                  <a:satOff val="-1460"/>
                  <a:lumOff val="343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2" name="Rounded Rectangle 4"/>
              <p:cNvSpPr/>
              <p:nvPr/>
            </p:nvSpPr>
            <p:spPr>
              <a:xfrm rot="16200000">
                <a:off x="732610" y="1112736"/>
                <a:ext cx="2232388" cy="23681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54864" rIns="71120" bIns="0" spcCol="1270"/>
              <a:lstStyle/>
              <a:p>
                <a:pPr algn="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600" b="1" dirty="0"/>
                  <a:t>Get  GRTs</a:t>
                </a:r>
              </a:p>
            </p:txBody>
          </p:sp>
        </p:grpSp>
        <p:grpSp>
          <p:nvGrpSpPr>
            <p:cNvPr id="4" name="Group 20"/>
            <p:cNvGrpSpPr/>
            <p:nvPr/>
          </p:nvGrpSpPr>
          <p:grpSpPr>
            <a:xfrm>
              <a:off x="6587453" y="2067788"/>
              <a:ext cx="882154" cy="2722424"/>
              <a:chOff x="2012590" y="114952"/>
              <a:chExt cx="882154" cy="2722424"/>
            </a:xfrm>
            <a:scene3d>
              <a:camera prst="orthographicFront"/>
              <a:lightRig rig="flat" dir="t"/>
            </a:scene3d>
          </p:grpSpPr>
          <p:sp>
            <p:nvSpPr>
              <p:cNvPr id="29" name="Rectangle 28"/>
              <p:cNvSpPr/>
              <p:nvPr/>
            </p:nvSpPr>
            <p:spPr>
              <a:xfrm>
                <a:off x="2012590" y="114952"/>
                <a:ext cx="882154" cy="2722424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2">
                  <a:hueOff val="1170380"/>
                  <a:satOff val="-1460"/>
                  <a:lumOff val="343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0" name="Rectangle 29"/>
              <p:cNvSpPr/>
              <p:nvPr/>
            </p:nvSpPr>
            <p:spPr>
              <a:xfrm>
                <a:off x="2012590" y="114952"/>
                <a:ext cx="882154" cy="272242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48006" rIns="0" bIns="0" spcCol="1270"/>
              <a:lstStyle/>
              <a:p>
                <a:pPr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b="1" i="1" dirty="0"/>
                  <a:t> Size    filter</a:t>
                </a:r>
              </a:p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sz="1200" b="1" i="1" dirty="0"/>
                  <a:t>Minimum 400.000 routes</a:t>
                </a:r>
              </a:p>
              <a:p>
                <a:pPr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Eliminate </a:t>
                </a:r>
                <a:r>
                  <a:rPr lang="en-US" sz="1400" b="1" i="1" dirty="0"/>
                  <a:t>duplicate </a:t>
                </a:r>
                <a:r>
                  <a:rPr lang="en-US" sz="1400" dirty="0"/>
                  <a:t>routing feeds</a:t>
                </a:r>
              </a:p>
            </p:txBody>
          </p:sp>
        </p:grpSp>
        <p:grpSp>
          <p:nvGrpSpPr>
            <p:cNvPr id="7" name="Group 21"/>
            <p:cNvGrpSpPr/>
            <p:nvPr/>
          </p:nvGrpSpPr>
          <p:grpSpPr>
            <a:xfrm>
              <a:off x="7552706" y="2067787"/>
              <a:ext cx="1339774" cy="2722425"/>
              <a:chOff x="2977843" y="114951"/>
              <a:chExt cx="1339774" cy="2722425"/>
            </a:xfrm>
            <a:scene3d>
              <a:camera prst="orthographicFront"/>
              <a:lightRig rig="flat" dir="t"/>
            </a:scene3d>
          </p:grpSpPr>
          <p:sp>
            <p:nvSpPr>
              <p:cNvPr id="27" name="Rounded Rectangle 26"/>
              <p:cNvSpPr/>
              <p:nvPr/>
            </p:nvSpPr>
            <p:spPr>
              <a:xfrm>
                <a:off x="2977843" y="114952"/>
                <a:ext cx="1339774" cy="2722424"/>
              </a:xfrm>
              <a:prstGeom prst="roundRect">
                <a:avLst>
                  <a:gd name="adj" fmla="val 5000"/>
                </a:avLst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2">
                  <a:hueOff val="2340759"/>
                  <a:satOff val="-2919"/>
                  <a:lumOff val="686"/>
                  <a:alphaOff val="0"/>
                </a:schemeClr>
              </a:fillRef>
              <a:effectRef idx="1">
                <a:schemeClr val="accent2">
                  <a:hueOff val="2340759"/>
                  <a:satOff val="-2919"/>
                  <a:lumOff val="686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8" name="Rounded Rectangle 8"/>
              <p:cNvSpPr/>
              <p:nvPr/>
            </p:nvSpPr>
            <p:spPr>
              <a:xfrm rot="16200000">
                <a:off x="1995626" y="1097168"/>
                <a:ext cx="2232388" cy="26795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54864" rIns="71120" bIns="0" spcCol="1270"/>
              <a:lstStyle/>
              <a:p>
                <a:pPr algn="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600" b="1" dirty="0"/>
                  <a:t>Clean  GRTs</a:t>
                </a:r>
              </a:p>
            </p:txBody>
          </p:sp>
        </p:grpSp>
        <p:sp>
          <p:nvSpPr>
            <p:cNvPr id="23" name="Flowchart: Extract 22"/>
            <p:cNvSpPr/>
            <p:nvPr/>
          </p:nvSpPr>
          <p:spPr>
            <a:xfrm rot="5400000">
              <a:off x="7401940" y="3794412"/>
              <a:ext cx="319257" cy="271421"/>
            </a:xfrm>
            <a:prstGeom prst="flowChartExtract">
              <a:avLst/>
            </a:prstGeom>
          </p:spPr>
          <p:style>
            <a:lnRef idx="1">
              <a:schemeClr val="accent2">
                <a:hueOff val="1560506"/>
                <a:satOff val="-1946"/>
                <a:lumOff val="458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0" name="Group 23"/>
            <p:cNvGrpSpPr/>
            <p:nvPr/>
          </p:nvGrpSpPr>
          <p:grpSpPr>
            <a:xfrm>
              <a:off x="7854750" y="2067788"/>
              <a:ext cx="998132" cy="2722424"/>
              <a:chOff x="3279887" y="114952"/>
              <a:chExt cx="998132" cy="2722424"/>
            </a:xfrm>
            <a:scene3d>
              <a:camera prst="orthographicFront"/>
              <a:lightRig rig="flat" dir="t"/>
            </a:scene3d>
          </p:grpSpPr>
          <p:sp>
            <p:nvSpPr>
              <p:cNvPr id="25" name="Rectangle 24"/>
              <p:cNvSpPr/>
              <p:nvPr/>
            </p:nvSpPr>
            <p:spPr>
              <a:xfrm>
                <a:off x="3279887" y="114952"/>
                <a:ext cx="998132" cy="2722424"/>
              </a:xfrm>
              <a:prstGeom prst="rect">
                <a:avLst/>
              </a:prstGeom>
              <a:noFill/>
              <a:ln>
                <a:noFill/>
              </a:ln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2">
                  <a:hueOff val="2340759"/>
                  <a:satOff val="-2919"/>
                  <a:lumOff val="686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6" name="Rectangle 25"/>
              <p:cNvSpPr/>
              <p:nvPr/>
            </p:nvSpPr>
            <p:spPr>
              <a:xfrm>
                <a:off x="3279887" y="114952"/>
                <a:ext cx="998132" cy="272242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68580" rIns="0" bIns="0" spcCol="1270"/>
              <a:lstStyle/>
              <a:p>
                <a:pPr defTabSz="8890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000" dirty="0"/>
                  <a:t>Remove prefixes:</a:t>
                </a:r>
              </a:p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i="1" dirty="0"/>
                  <a:t>MOAS</a:t>
                </a:r>
              </a:p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en-US" i="1" dirty="0" err="1"/>
                  <a:t>Bogons</a:t>
                </a:r>
                <a:endParaRPr lang="en-US" i="1" dirty="0"/>
              </a:p>
            </p:txBody>
          </p:sp>
        </p:grpSp>
      </p:grpSp>
      <p:grpSp>
        <p:nvGrpSpPr>
          <p:cNvPr id="11" name="Group 32"/>
          <p:cNvGrpSpPr/>
          <p:nvPr/>
        </p:nvGrpSpPr>
        <p:grpSpPr>
          <a:xfrm>
            <a:off x="6300192" y="1757527"/>
            <a:ext cx="2679341" cy="1023401"/>
            <a:chOff x="1499827" y="122679"/>
            <a:chExt cx="2679341" cy="1023401"/>
          </a:xfrm>
          <a:scene3d>
            <a:camera prst="orthographicFront"/>
            <a:lightRig rig="flat" dir="t"/>
          </a:scene3d>
        </p:grpSpPr>
        <p:sp>
          <p:nvSpPr>
            <p:cNvPr id="34" name="Chevron 33"/>
            <p:cNvSpPr/>
            <p:nvPr/>
          </p:nvSpPr>
          <p:spPr>
            <a:xfrm>
              <a:off x="1499827" y="122679"/>
              <a:ext cx="2679341" cy="1023401"/>
            </a:xfrm>
            <a:prstGeom prst="chevron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1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5" name="Chevron 4"/>
            <p:cNvSpPr/>
            <p:nvPr/>
          </p:nvSpPr>
          <p:spPr>
            <a:xfrm>
              <a:off x="2011528" y="122679"/>
              <a:ext cx="1655940" cy="10234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12014" tIns="37338" rIns="37338" bIns="37338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/>
                <a:t>GRTs</a:t>
              </a:r>
            </a:p>
          </p:txBody>
        </p:sp>
      </p:grpSp>
      <p:sp>
        <p:nvSpPr>
          <p:cNvPr id="15368" name="Date Placeholder 2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 smtClean="0"/>
              <a:t>BGP Visibility Scanner</a:t>
            </a:r>
            <a:endParaRPr lang="en-US" sz="2400" dirty="0"/>
          </a:p>
        </p:txBody>
      </p:sp>
      <p:sp>
        <p:nvSpPr>
          <p:cNvPr id="16387" name="Text Placeholder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sz="2000" smtClean="0"/>
          </a:p>
          <a:p>
            <a:pPr>
              <a:buFont typeface="Wingdings" pitchFamily="2" charset="2"/>
              <a:buChar char="Ø"/>
            </a:pPr>
            <a:r>
              <a:rPr lang="en-US" sz="2000" smtClean="0"/>
              <a:t> We find that not all the GRTs identified contain </a:t>
            </a:r>
            <a:r>
              <a:rPr lang="en-US" sz="2000" b="1" smtClean="0"/>
              <a:t>all</a:t>
            </a:r>
            <a:r>
              <a:rPr lang="en-US" sz="2000" smtClean="0"/>
              <a:t> the prefixes injected in the interdomain</a:t>
            </a:r>
          </a:p>
          <a:p>
            <a:pPr>
              <a:buFont typeface="Wingdings" pitchFamily="2" charset="2"/>
              <a:buChar char="Ø"/>
            </a:pPr>
            <a:r>
              <a:rPr lang="en-US" sz="2000" smtClean="0"/>
              <a:t>Expression of policies which may have backfired</a:t>
            </a:r>
          </a:p>
          <a:p>
            <a:pPr>
              <a:buFont typeface="Wingdings" pitchFamily="2" charset="2"/>
              <a:buChar char="Ø"/>
            </a:pPr>
            <a:r>
              <a:rPr lang="en-US" sz="2000" smtClean="0"/>
              <a:t>Sample from 23.10.2012 – 08h00</a:t>
            </a:r>
          </a:p>
          <a:p>
            <a:endParaRPr lang="en-US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UKNOF 25</a:t>
            </a:r>
            <a:endParaRPr lang="en-US" dirty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2EAFE6-B68C-4B11-9B80-821631038B4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pic>
        <p:nvPicPr>
          <p:cNvPr id="16390" name="Picture 7" descr="cdf_pref_visibility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-26988"/>
            <a:ext cx="5724525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 descr="prefix_length_visibility_v2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52738"/>
            <a:ext cx="6156325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Date Placeholder 9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18 April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1258</TotalTime>
  <Words>2223</Words>
  <Application>Microsoft Macintosh PowerPoint</Application>
  <PresentationFormat>On-screen Show (4:3)</PresentationFormat>
  <Paragraphs>500</Paragraphs>
  <Slides>34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Origin</vt:lpstr>
      <vt:lpstr>The BGP Visibility Scanner</vt:lpstr>
      <vt:lpstr>Problem Statement</vt:lpstr>
      <vt:lpstr>Internet Prefix Visibility</vt:lpstr>
      <vt:lpstr>Next…</vt:lpstr>
      <vt:lpstr>The BGP Visibility Scanner</vt:lpstr>
      <vt:lpstr>The BGP Visibility Scanner</vt:lpstr>
      <vt:lpstr>The BGP Visibility Scanner</vt:lpstr>
      <vt:lpstr>BGP visibility scanner</vt:lpstr>
      <vt:lpstr>BGP Visibility Scanner</vt:lpstr>
      <vt:lpstr>The BGP Visibility Scanner</vt:lpstr>
      <vt:lpstr>BGP visibility scanner</vt:lpstr>
      <vt:lpstr>The BGP Visibility Scanner</vt:lpstr>
      <vt:lpstr>BGP visibility scanner</vt:lpstr>
      <vt:lpstr>Dark Prefixes</vt:lpstr>
      <vt:lpstr>Prefix visibility  – distribution on prefix length</vt:lpstr>
      <vt:lpstr>AS-Path  length</vt:lpstr>
      <vt:lpstr>Prefix visibility as of 23.10.2012</vt:lpstr>
      <vt:lpstr>Prefix Label Stability in 2012.10</vt:lpstr>
      <vt:lpstr>Origin ASes for the LV prefixes</vt:lpstr>
      <vt:lpstr>What are these prefixes? </vt:lpstr>
      <vt:lpstr>How does it work?</vt:lpstr>
      <vt:lpstr>How does it work?</vt:lpstr>
      <vt:lpstr>How does it work?</vt:lpstr>
      <vt:lpstr>How does it work?</vt:lpstr>
      <vt:lpstr>How does it work?</vt:lpstr>
      <vt:lpstr>Use Cases </vt:lpstr>
      <vt:lpstr>Use Cases – Internet Root Servers</vt:lpstr>
      <vt:lpstr>Use Cases – Internet Root Rervers</vt:lpstr>
      <vt:lpstr>Use Cases – Internet Root Servers</vt:lpstr>
      <vt:lpstr>Use Cases – Internet Root Server</vt:lpstr>
      <vt:lpstr>Use Cases – Internet Root Server</vt:lpstr>
      <vt:lpstr>Use Cases – Internet Root Server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Andra Lutu</dc:creator>
  <cp:lastModifiedBy>Olaf Maennel</cp:lastModifiedBy>
  <cp:revision>311</cp:revision>
  <dcterms:created xsi:type="dcterms:W3CDTF">2012-10-27T17:47:47Z</dcterms:created>
  <dcterms:modified xsi:type="dcterms:W3CDTF">2013-04-14T20:15:51Z</dcterms:modified>
</cp:coreProperties>
</file>