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094" r:id="rId2"/>
    <p:sldId id="1356" r:id="rId3"/>
    <p:sldId id="1357" r:id="rId4"/>
    <p:sldId id="1355" r:id="rId5"/>
    <p:sldId id="1358" r:id="rId6"/>
    <p:sldId id="1017" r:id="rId7"/>
  </p:sldIdLst>
  <p:sldSz cx="9144000" cy="6858000" type="screen4x3"/>
  <p:notesSz cx="7102475" cy="10234613"/>
  <p:defaultTextStyle>
    <a:defPPr>
      <a:defRPr lang="de-DE"/>
    </a:defPPr>
    <a:lvl1pPr algn="l" rtl="0" fontAlgn="base">
      <a:spcBef>
        <a:spcPct val="50000"/>
      </a:spcBef>
      <a:spcAft>
        <a:spcPct val="0"/>
      </a:spcAft>
      <a:buClr>
        <a:srgbClr val="FF8F00"/>
      </a:buClr>
      <a:buFont typeface="Wingdings" pitchFamily="2" charset="2"/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lr>
        <a:srgbClr val="FF8F00"/>
      </a:buClr>
      <a:buFont typeface="Wingdings" pitchFamily="2" charset="2"/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lr>
        <a:srgbClr val="FF8F00"/>
      </a:buClr>
      <a:buFont typeface="Wingdings" pitchFamily="2" charset="2"/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lr>
        <a:srgbClr val="FF8F00"/>
      </a:buClr>
      <a:buFont typeface="Wingdings" pitchFamily="2" charset="2"/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lr>
        <a:srgbClr val="FF8F00"/>
      </a:buClr>
      <a:buFont typeface="Wingdings" pitchFamily="2" charset="2"/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00FFFF"/>
    <a:srgbClr val="F694F1"/>
    <a:srgbClr val="B319AC"/>
    <a:srgbClr val="FDBFB9"/>
    <a:srgbClr val="3BEA32"/>
    <a:srgbClr val="2B6818"/>
    <a:srgbClr val="FF797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180" autoAdjust="0"/>
    <p:restoredTop sz="93666" autoAdjust="0"/>
  </p:normalViewPr>
  <p:slideViewPr>
    <p:cSldViewPr snapToGrid="0" snapToObjects="1">
      <p:cViewPr>
        <p:scale>
          <a:sx n="76" d="100"/>
          <a:sy n="76" d="100"/>
        </p:scale>
        <p:origin x="-1362" y="-558"/>
      </p:cViewPr>
      <p:guideLst>
        <p:guide orient="horz" pos="519"/>
        <p:guide orient="horz" pos="132"/>
        <p:guide orient="horz"/>
        <p:guide orient="horz" pos="4319"/>
        <p:guide orient="horz" pos="4178"/>
        <p:guide pos="4644"/>
        <p:guide pos="239"/>
        <p:guide pos="572"/>
        <p:guide pos="5591"/>
        <p:guide pos="4962"/>
        <p:guide pos="551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-2148" y="-72"/>
      </p:cViewPr>
      <p:guideLst>
        <p:guide orient="horz" pos="3222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80" tIns="48640" rIns="97280" bIns="48640" numCol="1" anchor="t" anchorCtr="0" compatLnSpc="1">
            <a:prstTxWarp prst="textNoShape">
              <a:avLst/>
            </a:prstTxWarp>
          </a:bodyPr>
          <a:lstStyle>
            <a:lvl1pPr defTabSz="971550">
              <a:spcBef>
                <a:spcPct val="0"/>
              </a:spcBef>
              <a:buClrTx/>
              <a:buFontTx/>
              <a:buNone/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80" tIns="48640" rIns="97280" bIns="48640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buClrTx/>
              <a:buFontTx/>
              <a:buNone/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80" tIns="48640" rIns="97280" bIns="48640" numCol="1" anchor="b" anchorCtr="0" compatLnSpc="1">
            <a:prstTxWarp prst="textNoShape">
              <a:avLst/>
            </a:prstTxWarp>
          </a:bodyPr>
          <a:lstStyle>
            <a:lvl1pPr defTabSz="971550">
              <a:spcBef>
                <a:spcPct val="0"/>
              </a:spcBef>
              <a:buClrTx/>
              <a:buFontTx/>
              <a:buNone/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80" tIns="48640" rIns="97280" bIns="48640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buClrTx/>
              <a:buFontTx/>
              <a:buNone/>
              <a:defRPr sz="1500"/>
            </a:lvl1pPr>
          </a:lstStyle>
          <a:p>
            <a:pPr>
              <a:defRPr/>
            </a:pPr>
            <a:fld id="{D81325E8-3401-47ED-B3B5-B1F804B93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21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80" tIns="48640" rIns="97280" bIns="48640" numCol="1" anchor="t" anchorCtr="0" compatLnSpc="1">
            <a:prstTxWarp prst="textNoShape">
              <a:avLst/>
            </a:prstTxWarp>
          </a:bodyPr>
          <a:lstStyle>
            <a:lvl1pPr defTabSz="971550">
              <a:spcBef>
                <a:spcPct val="0"/>
              </a:spcBef>
              <a:buClrTx/>
              <a:buFontTx/>
              <a:buNone/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80" tIns="48640" rIns="97280" bIns="48640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buClrTx/>
              <a:buFontTx/>
              <a:buNone/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98513"/>
            <a:ext cx="5103812" cy="3827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7275"/>
            <a:ext cx="5210175" cy="462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80" tIns="48640" rIns="97280" bIns="48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Klicken Sie, um die Formate des Vorlagentextes zu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34550"/>
            <a:ext cx="3078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80" tIns="48640" rIns="97280" bIns="48640" numCol="1" anchor="b" anchorCtr="0" compatLnSpc="1">
            <a:prstTxWarp prst="textNoShape">
              <a:avLst/>
            </a:prstTxWarp>
          </a:bodyPr>
          <a:lstStyle>
            <a:lvl1pPr defTabSz="971550">
              <a:spcBef>
                <a:spcPct val="0"/>
              </a:spcBef>
              <a:buClrTx/>
              <a:buFontTx/>
              <a:buNone/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34550"/>
            <a:ext cx="30781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80" tIns="48640" rIns="97280" bIns="48640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buClrTx/>
              <a:buFontTx/>
              <a:buNone/>
              <a:defRPr sz="1500"/>
            </a:lvl1pPr>
          </a:lstStyle>
          <a:p>
            <a:pPr>
              <a:defRPr/>
            </a:pPr>
            <a:fld id="{72579058-A31A-48A4-890A-B062455BB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728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623E11-EAE6-48C5-9241-D19A0F39B37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4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F9E1D8-BD4B-4FB2-9861-071A7F7383E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D:\epiphan_Kunden\cubo_09_2002\PPT_vorlage\bilder_praesentation_jpg\start2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853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10013"/>
            <a:ext cx="8412163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9825" y="4419600"/>
            <a:ext cx="5464175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19"/>
          <p:cNvSpPr txBox="1">
            <a:spLocks noChangeArrowheads="1"/>
          </p:cNvSpPr>
          <p:nvPr userDrawn="1"/>
        </p:nvSpPr>
        <p:spPr bwMode="auto">
          <a:xfrm>
            <a:off x="2459038" y="3073400"/>
            <a:ext cx="5470525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00" rIns="46800"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4000" b="1" smtClean="0">
                <a:solidFill>
                  <a:schemeClr val="bg1"/>
                </a:solidFill>
              </a:rPr>
              <a:t>Good Things </a:t>
            </a:r>
            <a:br>
              <a:rPr lang="en-US" sz="4000" b="1" smtClean="0">
                <a:solidFill>
                  <a:schemeClr val="bg1"/>
                </a:solidFill>
              </a:rPr>
            </a:br>
            <a:r>
              <a:rPr lang="en-US" sz="4000" b="1" smtClean="0">
                <a:solidFill>
                  <a:schemeClr val="bg1"/>
                </a:solidFill>
              </a:rPr>
              <a:t>         Come in Small Cubes</a:t>
            </a:r>
          </a:p>
        </p:txBody>
      </p:sp>
      <p:sp>
        <p:nvSpPr>
          <p:cNvPr id="7" name="Text Box 18"/>
          <p:cNvSpPr txBox="1">
            <a:spLocks noChangeArrowheads="1"/>
          </p:cNvSpPr>
          <p:nvPr userDrawn="1"/>
        </p:nvSpPr>
        <p:spPr bwMode="auto">
          <a:xfrm>
            <a:off x="7826375" y="6424613"/>
            <a:ext cx="889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smtClean="0"/>
              <a:t>VO0030_5.0</a:t>
            </a:r>
          </a:p>
        </p:txBody>
      </p:sp>
      <p:sp>
        <p:nvSpPr>
          <p:cNvPr id="8" name="Text Box 23"/>
          <p:cNvSpPr txBox="1">
            <a:spLocks noChangeArrowheads="1"/>
          </p:cNvSpPr>
          <p:nvPr userDrawn="1"/>
        </p:nvSpPr>
        <p:spPr bwMode="auto">
          <a:xfrm>
            <a:off x="2449513" y="3078163"/>
            <a:ext cx="5470525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00" rIns="46800"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4000" b="1" smtClean="0"/>
              <a:t>Good Things </a:t>
            </a:r>
            <a:br>
              <a:rPr lang="en-US" sz="4000" b="1" smtClean="0"/>
            </a:br>
            <a:r>
              <a:rPr lang="en-US" sz="4000" b="1" smtClean="0"/>
              <a:t>         Come in Small Cubes</a:t>
            </a:r>
          </a:p>
        </p:txBody>
      </p:sp>
      <p:sp>
        <p:nvSpPr>
          <p:cNvPr id="1597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28950" y="4594225"/>
            <a:ext cx="4814888" cy="1258888"/>
          </a:xfrm>
        </p:spPr>
        <p:txBody>
          <a:bodyPr/>
          <a:lstStyle>
            <a:lvl1pPr>
              <a:lnSpc>
                <a:spcPct val="105000"/>
              </a:lnSpc>
              <a:spcAft>
                <a:spcPct val="0"/>
              </a:spcAft>
              <a:defRPr sz="2400" b="1"/>
            </a:lvl1pPr>
          </a:lstStyle>
          <a:p>
            <a:pPr lvl="0"/>
            <a:r>
              <a:rPr lang="de-DE" noProof="0" smtClean="0"/>
              <a:t>Titel der Präsentation</a:t>
            </a:r>
          </a:p>
          <a:p>
            <a:pPr lvl="0"/>
            <a:r>
              <a:rPr lang="de-DE" noProof="0" smtClean="0"/>
              <a:t>Untertitel</a:t>
            </a:r>
          </a:p>
          <a:p>
            <a:pPr lvl="0"/>
            <a:r>
              <a:rPr lang="de-DE" noProof="0" smtClean="0"/>
              <a:t>&gt; Confidential &lt;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732463" y="422275"/>
            <a:ext cx="1639887" cy="54959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12800" y="422275"/>
            <a:ext cx="4767263" cy="54959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19150" y="1201738"/>
            <a:ext cx="32004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171950" y="1201738"/>
            <a:ext cx="32004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9" descr="T:\Braun_Katrin\_aktuelle Bearbeitungen\PowerPoint\Material\ppt_810_back_300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352425" y="39688"/>
            <a:ext cx="8128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de-DE" sz="1200"/>
              <a:t>Page </a:t>
            </a:r>
            <a:fld id="{AC485652-4D28-436A-BE9D-CC4C10F1BB50}" type="slidenum">
              <a:rPr lang="de-DE" sz="1200"/>
              <a:pPr>
                <a:spcBef>
                  <a:spcPct val="0"/>
                </a:spcBef>
                <a:buClrTx/>
                <a:buFontTx/>
                <a:buNone/>
              </a:pPr>
              <a:t>‹#›</a:t>
            </a:fld>
            <a:endParaRPr lang="en-US" sz="1200"/>
          </a:p>
        </p:txBody>
      </p:sp>
      <p:pic>
        <p:nvPicPr>
          <p:cNvPr id="1028" name="Picture 1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2588" y="344488"/>
            <a:ext cx="69945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422275"/>
            <a:ext cx="64785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Klicken Sie, um das Titelformat zu bearbeiten</a:t>
            </a:r>
          </a:p>
        </p:txBody>
      </p:sp>
      <p:sp>
        <p:nvSpPr>
          <p:cNvPr id="1030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9150" y="1201738"/>
            <a:ext cx="6553200" cy="471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Die Schriftart für alle Power Point Präsentationen ist Arial Narrow regular. Sie ist für alle Master als Standardschrift definiert.</a:t>
            </a:r>
          </a:p>
          <a:p>
            <a:pPr lvl="0"/>
            <a:r>
              <a:rPr lang="en-US" smtClean="0"/>
              <a:t>Fließtext – 20 pt</a:t>
            </a:r>
          </a:p>
          <a:p>
            <a:pPr lvl="1"/>
            <a:r>
              <a:rPr lang="en-US" smtClean="0"/>
              <a:t>Ebene 1 – 20 pt</a:t>
            </a:r>
          </a:p>
          <a:p>
            <a:pPr lvl="2"/>
            <a:r>
              <a:rPr lang="en-US" smtClean="0"/>
              <a:t>Ebene 2 – 18 pt</a:t>
            </a:r>
          </a:p>
          <a:p>
            <a:pPr lvl="3"/>
            <a:r>
              <a:rPr lang="en-US" smtClean="0"/>
              <a:t>Ebene 3 – 16 pt</a:t>
            </a:r>
          </a:p>
        </p:txBody>
      </p:sp>
      <p:sp>
        <p:nvSpPr>
          <p:cNvPr id="1031" name="Text Box 76"/>
          <p:cNvSpPr txBox="1">
            <a:spLocks noChangeArrowheads="1"/>
          </p:cNvSpPr>
          <p:nvPr userDrawn="1"/>
        </p:nvSpPr>
        <p:spPr bwMode="auto">
          <a:xfrm>
            <a:off x="7620000" y="4737100"/>
            <a:ext cx="1131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0505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05050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05050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05050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05050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505050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505050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505050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505050"/>
          </a:solidFill>
          <a:latin typeface="Arial Narrow" pitchFamily="34" charset="0"/>
        </a:defRPr>
      </a:lvl9pPr>
    </p:titleStyle>
    <p:bodyStyle>
      <a:lvl1pPr marL="342900" indent="-342900" algn="l" defTabSz="4513263" rtl="0" eaLnBrk="0" fontAlgn="base" hangingPunct="0">
        <a:spcBef>
          <a:spcPct val="0"/>
        </a:spcBef>
        <a:spcAft>
          <a:spcPct val="50000"/>
        </a:spcAft>
        <a:buClr>
          <a:srgbClr val="FF8F00"/>
        </a:buClr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284163" algn="l" defTabSz="4513263" rtl="0" eaLnBrk="0" fontAlgn="base" hangingPunct="0">
        <a:spcBef>
          <a:spcPct val="0"/>
        </a:spcBef>
        <a:spcAft>
          <a:spcPct val="50000"/>
        </a:spcAft>
        <a:buClr>
          <a:srgbClr val="FF8F00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571500" indent="-284163" algn="l" defTabSz="4513263" rtl="0" eaLnBrk="0" fontAlgn="base" hangingPunct="0">
        <a:spcBef>
          <a:spcPct val="0"/>
        </a:spcBef>
        <a:spcAft>
          <a:spcPct val="50000"/>
        </a:spcAft>
        <a:buClr>
          <a:srgbClr val="FF8F00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857250" indent="-284163" algn="l" defTabSz="4513263" rtl="0" eaLnBrk="0" fontAlgn="base" hangingPunct="0">
        <a:spcBef>
          <a:spcPct val="0"/>
        </a:spcBef>
        <a:spcAft>
          <a:spcPct val="50000"/>
        </a:spcAft>
        <a:buClr>
          <a:schemeClr val="tx1"/>
        </a:buClr>
        <a:buChar char="&gt;"/>
        <a:defRPr sz="1600">
          <a:solidFill>
            <a:schemeClr val="tx1"/>
          </a:solidFill>
          <a:latin typeface="+mn-lt"/>
        </a:defRPr>
      </a:lvl4pPr>
      <a:lvl5pPr marL="1511300" indent="-185738" algn="l" defTabSz="4513263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5pPr>
      <a:lvl6pPr marL="1968500" indent="-185738" algn="l" defTabSz="4513263" rtl="0" fontAlgn="base">
        <a:spcBef>
          <a:spcPct val="5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6pPr>
      <a:lvl7pPr marL="2425700" indent="-185738" algn="l" defTabSz="4513263" rtl="0" fontAlgn="base">
        <a:spcBef>
          <a:spcPct val="5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7pPr>
      <a:lvl8pPr marL="2882900" indent="-185738" algn="l" defTabSz="4513263" rtl="0" fontAlgn="base">
        <a:spcBef>
          <a:spcPct val="5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8pPr>
      <a:lvl9pPr marL="3340100" indent="-185738" algn="l" defTabSz="4513263" rtl="0" fontAlgn="base">
        <a:spcBef>
          <a:spcPct val="5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beoptics.com/competence/100G_Metro_Evolutio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9"/>
          <p:cNvSpPr>
            <a:spLocks noGrp="1" noChangeArrowheads="1"/>
          </p:cNvSpPr>
          <p:nvPr>
            <p:ph type="subTitle" idx="1"/>
          </p:nvPr>
        </p:nvSpPr>
        <p:spPr>
          <a:xfrm>
            <a:off x="3028950" y="4624388"/>
            <a:ext cx="4814888" cy="1258887"/>
          </a:xfrm>
        </p:spPr>
        <p:txBody>
          <a:bodyPr/>
          <a:lstStyle/>
          <a:p>
            <a:pPr marL="0" indent="0" eaLnBrk="1" hangingPunct="1"/>
            <a:r>
              <a:rPr lang="en-US" sz="2000" dirty="0" smtClean="0"/>
              <a:t>Cube Optics</a:t>
            </a:r>
          </a:p>
          <a:p>
            <a:pPr marL="0" indent="0" eaLnBrk="1" hangingPunct="1"/>
            <a:r>
              <a:rPr lang="en-US" dirty="0" smtClean="0"/>
              <a:t>100G Metro Networks - It’s here!</a:t>
            </a:r>
          </a:p>
          <a:p>
            <a:pPr marL="0" indent="0" eaLnBrk="1" hangingPunct="1"/>
            <a:r>
              <a:rPr lang="en-US" sz="2000" dirty="0" smtClean="0"/>
              <a:t>13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September 2013</a:t>
            </a:r>
            <a:endParaRPr lang="de-DE" sz="2000" dirty="0" smtClean="0"/>
          </a:p>
        </p:txBody>
      </p:sp>
      <p:sp>
        <p:nvSpPr>
          <p:cNvPr id="13315" name="Text Box 44"/>
          <p:cNvSpPr txBox="1">
            <a:spLocks noChangeArrowheads="1"/>
          </p:cNvSpPr>
          <p:nvPr/>
        </p:nvSpPr>
        <p:spPr bwMode="auto">
          <a:xfrm>
            <a:off x="7826375" y="6584950"/>
            <a:ext cx="9175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1200"/>
              <a:t>05.08.2010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100G in Metro?</a:t>
            </a:r>
          </a:p>
        </p:txBody>
      </p:sp>
      <p:sp>
        <p:nvSpPr>
          <p:cNvPr id="1433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77850" y="1268413"/>
            <a:ext cx="7078663" cy="4716462"/>
          </a:xfrm>
          <a:noFill/>
        </p:spPr>
        <p:txBody>
          <a:bodyPr/>
          <a:lstStyle/>
          <a:p>
            <a:pPr lvl="1" eaLnBrk="1" hangingPunct="1"/>
            <a:r>
              <a:rPr lang="en-US" dirty="0" smtClean="0"/>
              <a:t>Not all traffic is long haul</a:t>
            </a:r>
          </a:p>
          <a:p>
            <a:pPr lvl="1" eaLnBrk="1" hangingPunct="1"/>
            <a:r>
              <a:rPr lang="en-US" dirty="0" smtClean="0"/>
              <a:t>Higher speeds, low latency</a:t>
            </a:r>
          </a:p>
          <a:p>
            <a:pPr lvl="1" eaLnBrk="1" hangingPunct="1"/>
            <a:r>
              <a:rPr lang="en-US" dirty="0" smtClean="0"/>
              <a:t>Switch / Router vendors need to reduce port count</a:t>
            </a:r>
          </a:p>
          <a:p>
            <a:pPr lvl="1" eaLnBrk="1" hangingPunct="1"/>
            <a:r>
              <a:rPr lang="en-US" dirty="0" smtClean="0"/>
              <a:t>High density with lower power consumption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8143" y="3307347"/>
            <a:ext cx="4386980" cy="267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5227" y="3307347"/>
            <a:ext cx="151447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6207118" y="3921008"/>
            <a:ext cx="1350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August 2011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 bwMode="auto">
          <a:xfrm>
            <a:off x="5854700" y="3609604"/>
            <a:ext cx="1176338" cy="2016496"/>
          </a:xfrm>
          <a:prstGeom prst="round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80000">
                <a:schemeClr val="accent1">
                  <a:lumMod val="60000"/>
                  <a:lumOff val="4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</a:gradFill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116" name="Gerade Verbindung 115"/>
          <p:cNvCxnSpPr/>
          <p:nvPr/>
        </p:nvCxnSpPr>
        <p:spPr bwMode="auto">
          <a:xfrm>
            <a:off x="7904163" y="4583113"/>
            <a:ext cx="989012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 bwMode="auto">
          <a:xfrm>
            <a:off x="6856413" y="3709988"/>
            <a:ext cx="989012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3" name="Gerade Verbindung 92"/>
          <p:cNvCxnSpPr/>
          <p:nvPr/>
        </p:nvCxnSpPr>
        <p:spPr bwMode="auto">
          <a:xfrm>
            <a:off x="6864350" y="5483225"/>
            <a:ext cx="989013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 bwMode="auto">
          <a:xfrm>
            <a:off x="6865938" y="3883025"/>
            <a:ext cx="990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5" name="Gerade Verbindung 94"/>
          <p:cNvCxnSpPr/>
          <p:nvPr/>
        </p:nvCxnSpPr>
        <p:spPr bwMode="auto">
          <a:xfrm>
            <a:off x="6865938" y="4040188"/>
            <a:ext cx="990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 bwMode="auto">
          <a:xfrm>
            <a:off x="6813550" y="4198938"/>
            <a:ext cx="990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7" name="Gerade Verbindung 96"/>
          <p:cNvCxnSpPr/>
          <p:nvPr/>
        </p:nvCxnSpPr>
        <p:spPr bwMode="auto">
          <a:xfrm>
            <a:off x="6856413" y="4373563"/>
            <a:ext cx="989012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 bwMode="auto">
          <a:xfrm>
            <a:off x="6865938" y="4535488"/>
            <a:ext cx="990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 bwMode="auto">
          <a:xfrm>
            <a:off x="6865938" y="4702175"/>
            <a:ext cx="990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 bwMode="auto">
          <a:xfrm>
            <a:off x="6856413" y="4864100"/>
            <a:ext cx="989012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Rectangle 15"/>
          <p:cNvSpPr txBox="1">
            <a:spLocks noChangeArrowheads="1"/>
          </p:cNvSpPr>
          <p:nvPr/>
        </p:nvSpPr>
        <p:spPr bwMode="auto">
          <a:xfrm>
            <a:off x="577850" y="1169988"/>
            <a:ext cx="5441950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defTabSz="4513263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5750" indent="-284163" algn="l" defTabSz="4513263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FF8F00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571500" indent="-284163" algn="l" defTabSz="4513263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FF8F00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3pPr>
            <a:lvl4pPr marL="857250" indent="-284163" algn="l" defTabSz="4513263" rtl="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Char char="&gt;"/>
              <a:defRPr sz="1600">
                <a:solidFill>
                  <a:schemeClr val="tx1"/>
                </a:solidFill>
                <a:latin typeface="+mn-lt"/>
              </a:defRPr>
            </a:lvl4pPr>
            <a:lvl5pPr marL="1511300" indent="-185738" algn="l" defTabSz="4513263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5pPr>
            <a:lvl6pPr marL="1968500" indent="-185738" algn="l" defTabSz="4513263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425700" indent="-185738" algn="l" defTabSz="4513263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2882900" indent="-185738" algn="l" defTabSz="4513263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340100" indent="-185738" algn="l" defTabSz="4513263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defRPr/>
            </a:pPr>
            <a:r>
              <a:rPr lang="en-US" b="1" kern="0" dirty="0" smtClean="0"/>
              <a:t>Requirements:</a:t>
            </a:r>
            <a:r>
              <a:rPr lang="en-US" kern="0" dirty="0" smtClean="0"/>
              <a:t> </a:t>
            </a:r>
          </a:p>
          <a:p>
            <a:pPr lvl="1" eaLnBrk="1" hangingPunct="1">
              <a:defRPr/>
            </a:pPr>
            <a:r>
              <a:rPr lang="de-DE" i="1" dirty="0" smtClean="0"/>
              <a:t>100Gbps DWDM CFP </a:t>
            </a:r>
            <a:r>
              <a:rPr lang="de-DE" i="1" dirty="0" err="1" smtClean="0"/>
              <a:t>transceiver</a:t>
            </a:r>
            <a:r>
              <a:rPr lang="de-DE" i="1" dirty="0" smtClean="0"/>
              <a:t> </a:t>
            </a:r>
            <a:r>
              <a:rPr lang="de-DE" i="1" dirty="0" err="1" smtClean="0"/>
              <a:t>module</a:t>
            </a:r>
            <a:r>
              <a:rPr lang="de-DE" dirty="0" smtClean="0"/>
              <a:t> </a:t>
            </a:r>
          </a:p>
          <a:p>
            <a:pPr lvl="2" eaLnBrk="1" hangingPunct="1">
              <a:buFont typeface="Wingdings" pitchFamily="2" charset="2"/>
              <a:buChar char="v"/>
              <a:defRPr/>
            </a:pPr>
            <a:r>
              <a:rPr lang="de-DE" sz="1800" dirty="0"/>
              <a:t>T</a:t>
            </a:r>
            <a:r>
              <a:rPr lang="de-DE" sz="1800" dirty="0" smtClean="0"/>
              <a:t>ransports 4x25Gbps. </a:t>
            </a:r>
          </a:p>
          <a:p>
            <a:pPr lvl="2" eaLnBrk="1" hangingPunct="1">
              <a:buFont typeface="Wingdings" pitchFamily="2" charset="2"/>
              <a:buChar char="v"/>
              <a:defRPr/>
            </a:pPr>
            <a:r>
              <a:rPr lang="de-DE" sz="1800" dirty="0" err="1" smtClean="0"/>
              <a:t>Four</a:t>
            </a:r>
            <a:r>
              <a:rPr lang="de-DE" sz="1800" dirty="0" smtClean="0"/>
              <a:t> </a:t>
            </a:r>
            <a:r>
              <a:rPr lang="de-DE" sz="1800" dirty="0" err="1"/>
              <a:t>single</a:t>
            </a:r>
            <a:r>
              <a:rPr lang="de-DE" sz="1800" dirty="0"/>
              <a:t> </a:t>
            </a:r>
            <a:r>
              <a:rPr lang="de-DE" sz="1800" dirty="0" err="1"/>
              <a:t>mode</a:t>
            </a:r>
            <a:r>
              <a:rPr lang="de-DE" sz="1800" dirty="0"/>
              <a:t> </a:t>
            </a:r>
            <a:r>
              <a:rPr lang="de-DE" sz="1800" dirty="0" err="1" smtClean="0"/>
              <a:t>duplex</a:t>
            </a:r>
            <a:r>
              <a:rPr lang="de-DE" sz="1800" dirty="0" smtClean="0"/>
              <a:t> </a:t>
            </a:r>
            <a:r>
              <a:rPr lang="de-DE" sz="1800" dirty="0" err="1" smtClean="0"/>
              <a:t>fibers</a:t>
            </a:r>
            <a:r>
              <a:rPr lang="de-DE" sz="1800" dirty="0" smtClean="0"/>
              <a:t>.</a:t>
            </a:r>
          </a:p>
          <a:p>
            <a:pPr lvl="2" eaLnBrk="1" hangingPunct="1">
              <a:buFont typeface="Wingdings" pitchFamily="2" charset="2"/>
              <a:buChar char="v"/>
              <a:defRPr/>
            </a:pPr>
            <a:r>
              <a:rPr lang="de-DE" sz="1800" dirty="0" err="1" smtClean="0"/>
              <a:t>Employs</a:t>
            </a:r>
            <a:r>
              <a:rPr lang="de-DE" sz="1800" dirty="0" smtClean="0"/>
              <a:t> </a:t>
            </a:r>
            <a:r>
              <a:rPr lang="de-DE" sz="1800" dirty="0" err="1" smtClean="0"/>
              <a:t>tunable</a:t>
            </a:r>
            <a:r>
              <a:rPr lang="de-DE" sz="1800" dirty="0" smtClean="0"/>
              <a:t> </a:t>
            </a:r>
            <a:r>
              <a:rPr lang="de-DE" sz="1800" dirty="0" err="1" smtClean="0"/>
              <a:t>lasers</a:t>
            </a:r>
            <a:r>
              <a:rPr lang="de-DE" sz="1800" dirty="0" smtClean="0"/>
              <a:t> in </a:t>
            </a:r>
            <a:r>
              <a:rPr lang="de-DE" sz="1800" dirty="0" err="1" smtClean="0"/>
              <a:t>the</a:t>
            </a:r>
            <a:r>
              <a:rPr lang="de-DE" sz="1800" dirty="0" smtClean="0"/>
              <a:t> 50GHz ITU-T </a:t>
            </a:r>
            <a:r>
              <a:rPr lang="de-DE" sz="1800" dirty="0" err="1" smtClean="0"/>
              <a:t>channel</a:t>
            </a:r>
            <a:r>
              <a:rPr lang="de-DE" sz="1800" dirty="0" smtClean="0"/>
              <a:t> </a:t>
            </a:r>
            <a:r>
              <a:rPr lang="de-DE" sz="1800" dirty="0" err="1" smtClean="0"/>
              <a:t>grid</a:t>
            </a:r>
            <a:r>
              <a:rPr lang="de-DE" sz="1800" dirty="0" smtClean="0"/>
              <a:t> (DWDM)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four</a:t>
            </a:r>
            <a:r>
              <a:rPr lang="de-DE" sz="1800" dirty="0" smtClean="0"/>
              <a:t> </a:t>
            </a:r>
            <a:r>
              <a:rPr lang="de-DE" sz="1800" dirty="0" err="1" smtClean="0"/>
              <a:t>receivers</a:t>
            </a:r>
            <a:r>
              <a:rPr lang="de-DE" sz="1800" dirty="0" smtClean="0"/>
              <a:t>.</a:t>
            </a:r>
          </a:p>
          <a:p>
            <a:pPr lvl="1" eaLnBrk="1" hangingPunct="1">
              <a:defRPr/>
            </a:pPr>
            <a:r>
              <a:rPr lang="de-DE" i="1" dirty="0" smtClean="0"/>
              <a:t>96 Channel DWDM </a:t>
            </a:r>
            <a:r>
              <a:rPr lang="de-DE" i="1" dirty="0" err="1" smtClean="0"/>
              <a:t>multiplexers</a:t>
            </a:r>
            <a:r>
              <a:rPr lang="de-DE" i="1" dirty="0" smtClean="0"/>
              <a:t>/</a:t>
            </a:r>
            <a:r>
              <a:rPr lang="de-DE" i="1" dirty="0" err="1" smtClean="0"/>
              <a:t>demultiplexers</a:t>
            </a:r>
            <a:r>
              <a:rPr lang="de-DE" dirty="0" smtClean="0"/>
              <a:t> </a:t>
            </a:r>
          </a:p>
          <a:p>
            <a:pPr lvl="2" eaLnBrk="1" hangingPunct="1">
              <a:buFont typeface="Wingdings" pitchFamily="2" charset="2"/>
              <a:buChar char="v"/>
              <a:defRPr/>
            </a:pPr>
            <a:r>
              <a:rPr lang="en-US" sz="1800" dirty="0" smtClean="0"/>
              <a:t>Passive DWDM mux/</a:t>
            </a:r>
            <a:r>
              <a:rPr lang="en-US" sz="1800" dirty="0" err="1" smtClean="0"/>
              <a:t>demux</a:t>
            </a:r>
            <a:r>
              <a:rPr lang="en-US" sz="1800" dirty="0" smtClean="0"/>
              <a:t> with 50GHz grid over a single mode fiber pair.</a:t>
            </a:r>
          </a:p>
          <a:p>
            <a:pPr lvl="2" eaLnBrk="1" hangingPunct="1">
              <a:buFont typeface="Wingdings" pitchFamily="2" charset="2"/>
              <a:buChar char="v"/>
              <a:defRPr/>
            </a:pPr>
            <a:r>
              <a:rPr lang="en-US" sz="1800" dirty="0" smtClean="0"/>
              <a:t>Up to 24 "differently colored" 100Gbps DWDM CFP transceivers can be transported via a 96 channel</a:t>
            </a:r>
            <a:endParaRPr lang="de-DE" sz="1800" dirty="0" smtClean="0"/>
          </a:p>
          <a:p>
            <a:pPr lvl="2" eaLnBrk="1" hangingPunct="1">
              <a:buFont typeface="Wingdings" pitchFamily="2" charset="2"/>
              <a:buChar char="v"/>
              <a:defRPr/>
            </a:pPr>
            <a:endParaRPr lang="de-DE" dirty="0" smtClean="0"/>
          </a:p>
          <a:p>
            <a:pPr lvl="2" eaLnBrk="1" hangingPunct="1">
              <a:buFont typeface="Wingdings" pitchFamily="2" charset="2"/>
              <a:buChar char="§"/>
              <a:defRPr/>
            </a:pPr>
            <a:endParaRPr lang="de-DE" dirty="0" smtClean="0"/>
          </a:p>
          <a:p>
            <a:pPr lvl="1" eaLnBrk="1" hangingPunct="1">
              <a:defRPr/>
            </a:pPr>
            <a:endParaRPr lang="en-US" kern="0" dirty="0" smtClean="0"/>
          </a:p>
        </p:txBody>
      </p:sp>
      <p:sp>
        <p:nvSpPr>
          <p:cNvPr id="1537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100Gbps Metro Networks</a:t>
            </a:r>
          </a:p>
        </p:txBody>
      </p:sp>
      <p:sp>
        <p:nvSpPr>
          <p:cNvPr id="15377" name="Textfeld 14"/>
          <p:cNvSpPr txBox="1">
            <a:spLocks noChangeArrowheads="1"/>
          </p:cNvSpPr>
          <p:nvPr/>
        </p:nvSpPr>
        <p:spPr bwMode="auto">
          <a:xfrm>
            <a:off x="7037388" y="1562100"/>
            <a:ext cx="5857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/>
              <a:t>Ch .1</a:t>
            </a:r>
          </a:p>
        </p:txBody>
      </p:sp>
      <p:sp>
        <p:nvSpPr>
          <p:cNvPr id="15378" name="Textfeld 15"/>
          <p:cNvSpPr txBox="1">
            <a:spLocks noChangeArrowheads="1"/>
          </p:cNvSpPr>
          <p:nvPr/>
        </p:nvSpPr>
        <p:spPr bwMode="auto">
          <a:xfrm>
            <a:off x="7037388" y="1957388"/>
            <a:ext cx="5857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/>
              <a:t>Ch .2</a:t>
            </a:r>
          </a:p>
        </p:txBody>
      </p:sp>
      <p:sp>
        <p:nvSpPr>
          <p:cNvPr id="15379" name="Textfeld 16"/>
          <p:cNvSpPr txBox="1">
            <a:spLocks noChangeArrowheads="1"/>
          </p:cNvSpPr>
          <p:nvPr/>
        </p:nvSpPr>
        <p:spPr bwMode="auto">
          <a:xfrm>
            <a:off x="7040563" y="2386013"/>
            <a:ext cx="5857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/>
              <a:t>Ch .3</a:t>
            </a:r>
          </a:p>
        </p:txBody>
      </p:sp>
      <p:sp>
        <p:nvSpPr>
          <p:cNvPr id="15380" name="Textfeld 17"/>
          <p:cNvSpPr txBox="1">
            <a:spLocks noChangeArrowheads="1"/>
          </p:cNvSpPr>
          <p:nvPr/>
        </p:nvSpPr>
        <p:spPr bwMode="auto">
          <a:xfrm>
            <a:off x="7037388" y="2794000"/>
            <a:ext cx="5857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/>
              <a:t>Ch .4</a:t>
            </a:r>
          </a:p>
        </p:txBody>
      </p:sp>
      <p:sp>
        <p:nvSpPr>
          <p:cNvPr id="2" name="Rechteck 1"/>
          <p:cNvSpPr/>
          <p:nvPr/>
        </p:nvSpPr>
        <p:spPr bwMode="auto">
          <a:xfrm rot="10800000">
            <a:off x="7640638" y="1562100"/>
            <a:ext cx="220662" cy="339725"/>
          </a:xfrm>
          <a:prstGeom prst="rect">
            <a:avLst/>
          </a:prstGeom>
          <a:solidFill>
            <a:srgbClr val="0000CC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 bwMode="auto">
          <a:xfrm rot="10800000">
            <a:off x="7861300" y="1954213"/>
            <a:ext cx="220663" cy="338137"/>
          </a:xfrm>
          <a:prstGeom prst="rect">
            <a:avLst/>
          </a:prstGeom>
          <a:solidFill>
            <a:srgbClr val="009DD1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 bwMode="auto">
          <a:xfrm rot="10800000">
            <a:off x="8081963" y="2387600"/>
            <a:ext cx="222250" cy="338138"/>
          </a:xfrm>
          <a:prstGeom prst="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 bwMode="auto">
          <a:xfrm rot="10800000">
            <a:off x="8301038" y="2817813"/>
            <a:ext cx="222250" cy="338137"/>
          </a:xfrm>
          <a:prstGeom prst="rect">
            <a:avLst/>
          </a:prstGeom>
          <a:solidFill>
            <a:srgbClr val="7AC4F2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15385" name="Gerade Verbindung 7"/>
          <p:cNvCxnSpPr>
            <a:cxnSpLocks noChangeShapeType="1"/>
          </p:cNvCxnSpPr>
          <p:nvPr/>
        </p:nvCxnSpPr>
        <p:spPr bwMode="auto">
          <a:xfrm>
            <a:off x="7588250" y="1901825"/>
            <a:ext cx="98901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386" name="Gerade Verbindung 9"/>
          <p:cNvCxnSpPr>
            <a:cxnSpLocks noChangeShapeType="1"/>
          </p:cNvCxnSpPr>
          <p:nvPr/>
        </p:nvCxnSpPr>
        <p:spPr bwMode="auto">
          <a:xfrm>
            <a:off x="7599363" y="2297113"/>
            <a:ext cx="990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387" name="Gerade Verbindung 11"/>
          <p:cNvCxnSpPr>
            <a:cxnSpLocks noChangeShapeType="1"/>
          </p:cNvCxnSpPr>
          <p:nvPr/>
        </p:nvCxnSpPr>
        <p:spPr bwMode="auto">
          <a:xfrm>
            <a:off x="7602538" y="2725738"/>
            <a:ext cx="9890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388" name="Gerade Verbindung 13"/>
          <p:cNvCxnSpPr>
            <a:cxnSpLocks noChangeShapeType="1"/>
          </p:cNvCxnSpPr>
          <p:nvPr/>
        </p:nvCxnSpPr>
        <p:spPr bwMode="auto">
          <a:xfrm>
            <a:off x="7605713" y="3157538"/>
            <a:ext cx="9890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" name="Richtungspfeil 2"/>
          <p:cNvSpPr/>
          <p:nvPr/>
        </p:nvSpPr>
        <p:spPr bwMode="auto">
          <a:xfrm>
            <a:off x="7712276" y="3635004"/>
            <a:ext cx="761538" cy="1897380"/>
          </a:xfrm>
          <a:prstGeom prst="homePlate">
            <a:avLst>
              <a:gd name="adj" fmla="val 76016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392" name="Textfeld 3"/>
          <p:cNvSpPr txBox="1">
            <a:spLocks noChangeArrowheads="1"/>
          </p:cNvSpPr>
          <p:nvPr/>
        </p:nvSpPr>
        <p:spPr bwMode="auto">
          <a:xfrm>
            <a:off x="7737475" y="4270375"/>
            <a:ext cx="592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de-DE" sz="1200" b="1"/>
              <a:t>50GHz</a:t>
            </a:r>
          </a:p>
          <a:p>
            <a:pPr algn="ctr">
              <a:spcBef>
                <a:spcPct val="0"/>
              </a:spcBef>
            </a:pPr>
            <a:r>
              <a:rPr lang="de-DE" sz="1200" b="1"/>
              <a:t>DWDM</a:t>
            </a:r>
          </a:p>
          <a:p>
            <a:pPr algn="ctr">
              <a:spcBef>
                <a:spcPct val="0"/>
              </a:spcBef>
            </a:pPr>
            <a:r>
              <a:rPr lang="de-DE" sz="1200" b="1"/>
              <a:t>Mux</a:t>
            </a:r>
          </a:p>
        </p:txBody>
      </p:sp>
      <p:sp>
        <p:nvSpPr>
          <p:cNvPr id="15396" name="Rechteck 48"/>
          <p:cNvSpPr>
            <a:spLocks noChangeArrowheads="1"/>
          </p:cNvSpPr>
          <p:nvPr/>
        </p:nvSpPr>
        <p:spPr bwMode="auto">
          <a:xfrm>
            <a:off x="6808788" y="3678238"/>
            <a:ext cx="76200" cy="76200"/>
          </a:xfrm>
          <a:prstGeom prst="rect">
            <a:avLst/>
          </a:prstGeom>
          <a:solidFill>
            <a:srgbClr val="0000CC"/>
          </a:solidFill>
          <a:ln w="9525" algn="ctr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</a:pPr>
            <a:endParaRPr lang="en-US"/>
          </a:p>
        </p:txBody>
      </p:sp>
      <p:sp>
        <p:nvSpPr>
          <p:cNvPr id="15397" name="Rechteck 49"/>
          <p:cNvSpPr>
            <a:spLocks noChangeArrowheads="1"/>
          </p:cNvSpPr>
          <p:nvPr/>
        </p:nvSpPr>
        <p:spPr bwMode="auto">
          <a:xfrm>
            <a:off x="6808788" y="3840163"/>
            <a:ext cx="76200" cy="76200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</a:pPr>
            <a:endParaRPr lang="en-US"/>
          </a:p>
        </p:txBody>
      </p:sp>
      <p:sp>
        <p:nvSpPr>
          <p:cNvPr id="15400" name="Rechteck 60"/>
          <p:cNvSpPr>
            <a:spLocks noChangeArrowheads="1"/>
          </p:cNvSpPr>
          <p:nvPr/>
        </p:nvSpPr>
        <p:spPr bwMode="auto">
          <a:xfrm>
            <a:off x="6808788" y="4006850"/>
            <a:ext cx="76200" cy="76200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</a:pPr>
            <a:endParaRPr lang="en-US"/>
          </a:p>
        </p:txBody>
      </p:sp>
      <p:sp>
        <p:nvSpPr>
          <p:cNvPr id="15401" name="Rechteck 61"/>
          <p:cNvSpPr>
            <a:spLocks noChangeArrowheads="1"/>
          </p:cNvSpPr>
          <p:nvPr/>
        </p:nvSpPr>
        <p:spPr bwMode="auto">
          <a:xfrm>
            <a:off x="6808788" y="4160838"/>
            <a:ext cx="76200" cy="76200"/>
          </a:xfrm>
          <a:prstGeom prst="rect">
            <a:avLst/>
          </a:prstGeom>
          <a:solidFill>
            <a:srgbClr val="7AC4F2"/>
          </a:solidFill>
          <a:ln w="9525" algn="ctr">
            <a:solidFill>
              <a:srgbClr val="7AC4F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</a:pPr>
            <a:endParaRPr lang="en-US"/>
          </a:p>
        </p:txBody>
      </p:sp>
      <p:sp>
        <p:nvSpPr>
          <p:cNvPr id="15404" name="Rechteck 64"/>
          <p:cNvSpPr>
            <a:spLocks noChangeArrowheads="1"/>
          </p:cNvSpPr>
          <p:nvPr/>
        </p:nvSpPr>
        <p:spPr bwMode="auto">
          <a:xfrm>
            <a:off x="6796088" y="4335463"/>
            <a:ext cx="76200" cy="76200"/>
          </a:xfrm>
          <a:prstGeom prst="rect">
            <a:avLst/>
          </a:prstGeom>
          <a:solidFill>
            <a:srgbClr val="2B6818"/>
          </a:solidFill>
          <a:ln w="9525" algn="ctr">
            <a:solidFill>
              <a:srgbClr val="2B6818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</a:pPr>
            <a:endParaRPr lang="en-US"/>
          </a:p>
        </p:txBody>
      </p:sp>
      <p:sp>
        <p:nvSpPr>
          <p:cNvPr id="15405" name="Rechteck 65"/>
          <p:cNvSpPr>
            <a:spLocks noChangeArrowheads="1"/>
          </p:cNvSpPr>
          <p:nvPr/>
        </p:nvSpPr>
        <p:spPr bwMode="auto">
          <a:xfrm>
            <a:off x="6796088" y="4497388"/>
            <a:ext cx="76200" cy="76200"/>
          </a:xfrm>
          <a:prstGeom prst="rect">
            <a:avLst/>
          </a:prstGeom>
          <a:solidFill>
            <a:srgbClr val="00B050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</a:pPr>
            <a:endParaRPr lang="en-US"/>
          </a:p>
        </p:txBody>
      </p:sp>
      <p:sp>
        <p:nvSpPr>
          <p:cNvPr id="15408" name="Rechteck 84"/>
          <p:cNvSpPr>
            <a:spLocks noChangeArrowheads="1"/>
          </p:cNvSpPr>
          <p:nvPr/>
        </p:nvSpPr>
        <p:spPr bwMode="auto">
          <a:xfrm>
            <a:off x="6796088" y="4664075"/>
            <a:ext cx="76200" cy="76200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</a:pPr>
            <a:endParaRPr lang="en-US"/>
          </a:p>
        </p:txBody>
      </p:sp>
      <p:sp>
        <p:nvSpPr>
          <p:cNvPr id="15409" name="Rechteck 85"/>
          <p:cNvSpPr>
            <a:spLocks noChangeArrowheads="1"/>
          </p:cNvSpPr>
          <p:nvPr/>
        </p:nvSpPr>
        <p:spPr bwMode="auto">
          <a:xfrm>
            <a:off x="6796088" y="4826000"/>
            <a:ext cx="76200" cy="76200"/>
          </a:xfrm>
          <a:prstGeom prst="rect">
            <a:avLst/>
          </a:prstGeom>
          <a:solidFill>
            <a:srgbClr val="3BEA32"/>
          </a:solidFill>
          <a:ln w="9525" algn="ctr">
            <a:solidFill>
              <a:srgbClr val="3BEA3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</a:pPr>
            <a:endParaRPr lang="en-US"/>
          </a:p>
        </p:txBody>
      </p:sp>
      <p:sp>
        <p:nvSpPr>
          <p:cNvPr id="15413" name="Rechteck 89"/>
          <p:cNvSpPr>
            <a:spLocks noChangeArrowheads="1"/>
          </p:cNvSpPr>
          <p:nvPr/>
        </p:nvSpPr>
        <p:spPr bwMode="auto">
          <a:xfrm>
            <a:off x="7412038" y="5445125"/>
            <a:ext cx="76200" cy="76200"/>
          </a:xfrm>
          <a:prstGeom prst="rect">
            <a:avLst/>
          </a:prstGeom>
          <a:solidFill>
            <a:srgbClr val="FF7979"/>
          </a:solidFill>
          <a:ln w="9525" algn="ctr">
            <a:solidFill>
              <a:srgbClr val="FF7979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</a:pPr>
            <a:endParaRPr lang="en-US"/>
          </a:p>
        </p:txBody>
      </p:sp>
      <p:grpSp>
        <p:nvGrpSpPr>
          <p:cNvPr id="15402" name="Gruppieren 15370"/>
          <p:cNvGrpSpPr>
            <a:grpSpLocks/>
          </p:cNvGrpSpPr>
          <p:nvPr/>
        </p:nvGrpSpPr>
        <p:grpSpPr bwMode="auto">
          <a:xfrm>
            <a:off x="5891213" y="4314825"/>
            <a:ext cx="528637" cy="619125"/>
            <a:chOff x="8130540" y="3739162"/>
            <a:chExt cx="1056323" cy="967740"/>
          </a:xfrm>
        </p:grpSpPr>
        <p:sp>
          <p:nvSpPr>
            <p:cNvPr id="15369" name="Pfeil nach links 15368"/>
            <p:cNvSpPr/>
            <p:nvPr/>
          </p:nvSpPr>
          <p:spPr bwMode="auto">
            <a:xfrm>
              <a:off x="8130540" y="3878120"/>
              <a:ext cx="358451" cy="213399"/>
            </a:xfrm>
            <a:prstGeom prst="leftArrow">
              <a:avLst/>
            </a:prstGeom>
            <a:solidFill>
              <a:srgbClr val="FF0000"/>
            </a:solidFill>
            <a:ln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4513263">
                <a:tabLst>
                  <a:tab pos="481013" algn="l"/>
                  <a:tab pos="1044575" algn="l"/>
                  <a:tab pos="1617663" algn="l"/>
                  <a:tab pos="2192338" algn="l"/>
                </a:tabLst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42" name="Pfeil nach links 41"/>
            <p:cNvSpPr/>
            <p:nvPr/>
          </p:nvSpPr>
          <p:spPr bwMode="auto">
            <a:xfrm>
              <a:off x="8130540" y="4359508"/>
              <a:ext cx="358451" cy="213399"/>
            </a:xfrm>
            <a:prstGeom prst="leftArrow">
              <a:avLst/>
            </a:prstGeom>
            <a:solidFill>
              <a:srgbClr val="FF0000"/>
            </a:solidFill>
            <a:ln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4513263">
                <a:tabLst>
                  <a:tab pos="481013" algn="l"/>
                  <a:tab pos="1044575" algn="l"/>
                  <a:tab pos="1617663" algn="l"/>
                  <a:tab pos="2192338" algn="l"/>
                </a:tabLst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43" name="Pfeil nach links 42"/>
            <p:cNvSpPr/>
            <p:nvPr/>
          </p:nvSpPr>
          <p:spPr bwMode="auto">
            <a:xfrm rot="10800000">
              <a:off x="8828412" y="3878120"/>
              <a:ext cx="358451" cy="213399"/>
            </a:xfrm>
            <a:prstGeom prst="leftArrow">
              <a:avLst/>
            </a:prstGeom>
            <a:solidFill>
              <a:srgbClr val="FF0000"/>
            </a:solidFill>
            <a:ln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4513263">
                <a:tabLst>
                  <a:tab pos="481013" algn="l"/>
                  <a:tab pos="1044575" algn="l"/>
                  <a:tab pos="1617663" algn="l"/>
                  <a:tab pos="2192338" algn="l"/>
                </a:tabLst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44" name="Pfeil nach links 43"/>
            <p:cNvSpPr/>
            <p:nvPr/>
          </p:nvSpPr>
          <p:spPr bwMode="auto">
            <a:xfrm rot="10800000">
              <a:off x="8828412" y="4359508"/>
              <a:ext cx="358451" cy="213399"/>
            </a:xfrm>
            <a:prstGeom prst="leftArrow">
              <a:avLst/>
            </a:prstGeom>
            <a:solidFill>
              <a:srgbClr val="FF0000"/>
            </a:solidFill>
            <a:ln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4513263">
                <a:tabLst>
                  <a:tab pos="481013" algn="l"/>
                  <a:tab pos="1044575" algn="l"/>
                  <a:tab pos="1617663" algn="l"/>
                  <a:tab pos="2192338" algn="l"/>
                </a:tabLst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370" name="Multiplizieren 15369"/>
            <p:cNvSpPr/>
            <p:nvPr/>
          </p:nvSpPr>
          <p:spPr bwMode="auto">
            <a:xfrm>
              <a:off x="8222531" y="3739162"/>
              <a:ext cx="872341" cy="967740"/>
            </a:xfrm>
            <a:prstGeom prst="mathMultiply">
              <a:avLst>
                <a:gd name="adj1" fmla="val 14786"/>
              </a:avLst>
            </a:prstGeom>
            <a:solidFill>
              <a:srgbClr val="FF0000"/>
            </a:solidFill>
            <a:ln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4513263">
                <a:tabLst>
                  <a:tab pos="481013" algn="l"/>
                  <a:tab pos="1044575" algn="l"/>
                  <a:tab pos="1617663" algn="l"/>
                  <a:tab pos="2192338" algn="l"/>
                </a:tabLst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5403" name="Textfeld 15374"/>
          <p:cNvSpPr txBox="1">
            <a:spLocks noChangeArrowheads="1"/>
          </p:cNvSpPr>
          <p:nvPr/>
        </p:nvSpPr>
        <p:spPr bwMode="auto">
          <a:xfrm>
            <a:off x="7494588" y="3527425"/>
            <a:ext cx="2428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/>
              <a:t>1</a:t>
            </a:r>
          </a:p>
        </p:txBody>
      </p:sp>
      <p:sp>
        <p:nvSpPr>
          <p:cNvPr id="7" name="Textfeld 103"/>
          <p:cNvSpPr txBox="1">
            <a:spLocks noChangeArrowheads="1"/>
          </p:cNvSpPr>
          <p:nvPr/>
        </p:nvSpPr>
        <p:spPr bwMode="auto">
          <a:xfrm>
            <a:off x="7494588" y="3703638"/>
            <a:ext cx="2428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/>
              <a:t>2</a:t>
            </a:r>
          </a:p>
        </p:txBody>
      </p:sp>
      <p:sp>
        <p:nvSpPr>
          <p:cNvPr id="8" name="Textfeld 104"/>
          <p:cNvSpPr txBox="1">
            <a:spLocks noChangeArrowheads="1"/>
          </p:cNvSpPr>
          <p:nvPr/>
        </p:nvSpPr>
        <p:spPr bwMode="auto">
          <a:xfrm>
            <a:off x="7494588" y="3859213"/>
            <a:ext cx="2428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/>
              <a:t>3</a:t>
            </a:r>
          </a:p>
        </p:txBody>
      </p:sp>
      <p:sp>
        <p:nvSpPr>
          <p:cNvPr id="15406" name="Textfeld 105"/>
          <p:cNvSpPr txBox="1">
            <a:spLocks noChangeArrowheads="1"/>
          </p:cNvSpPr>
          <p:nvPr/>
        </p:nvSpPr>
        <p:spPr bwMode="auto">
          <a:xfrm>
            <a:off x="7494588" y="4022725"/>
            <a:ext cx="2428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/>
              <a:t>4</a:t>
            </a:r>
          </a:p>
        </p:txBody>
      </p:sp>
      <p:sp>
        <p:nvSpPr>
          <p:cNvPr id="15407" name="Textfeld 106"/>
          <p:cNvSpPr txBox="1">
            <a:spLocks noChangeArrowheads="1"/>
          </p:cNvSpPr>
          <p:nvPr/>
        </p:nvSpPr>
        <p:spPr bwMode="auto">
          <a:xfrm>
            <a:off x="7494588" y="4195763"/>
            <a:ext cx="2428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/>
              <a:t>5</a:t>
            </a:r>
          </a:p>
        </p:txBody>
      </p:sp>
      <p:sp>
        <p:nvSpPr>
          <p:cNvPr id="9" name="Textfeld 107"/>
          <p:cNvSpPr txBox="1">
            <a:spLocks noChangeArrowheads="1"/>
          </p:cNvSpPr>
          <p:nvPr/>
        </p:nvSpPr>
        <p:spPr bwMode="auto">
          <a:xfrm>
            <a:off x="7494588" y="4354513"/>
            <a:ext cx="2428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/>
              <a:t>6</a:t>
            </a:r>
          </a:p>
        </p:txBody>
      </p:sp>
      <p:sp>
        <p:nvSpPr>
          <p:cNvPr id="10" name="Textfeld 108"/>
          <p:cNvSpPr txBox="1">
            <a:spLocks noChangeArrowheads="1"/>
          </p:cNvSpPr>
          <p:nvPr/>
        </p:nvSpPr>
        <p:spPr bwMode="auto">
          <a:xfrm>
            <a:off x="7494588" y="4519613"/>
            <a:ext cx="2428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/>
              <a:t>7</a:t>
            </a:r>
          </a:p>
        </p:txBody>
      </p:sp>
      <p:sp>
        <p:nvSpPr>
          <p:cNvPr id="15410" name="Textfeld 109"/>
          <p:cNvSpPr txBox="1">
            <a:spLocks noChangeArrowheads="1"/>
          </p:cNvSpPr>
          <p:nvPr/>
        </p:nvSpPr>
        <p:spPr bwMode="auto">
          <a:xfrm>
            <a:off x="7494588" y="4683125"/>
            <a:ext cx="2428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/>
              <a:t>8</a:t>
            </a:r>
          </a:p>
        </p:txBody>
      </p:sp>
      <p:sp>
        <p:nvSpPr>
          <p:cNvPr id="15411" name="Textfeld 110"/>
          <p:cNvSpPr txBox="1">
            <a:spLocks noChangeArrowheads="1"/>
          </p:cNvSpPr>
          <p:nvPr/>
        </p:nvSpPr>
        <p:spPr bwMode="auto">
          <a:xfrm rot="5400000">
            <a:off x="7457281" y="4979194"/>
            <a:ext cx="477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….</a:t>
            </a:r>
          </a:p>
        </p:txBody>
      </p:sp>
      <p:sp>
        <p:nvSpPr>
          <p:cNvPr id="15412" name="Textfeld 112"/>
          <p:cNvSpPr txBox="1">
            <a:spLocks noChangeArrowheads="1"/>
          </p:cNvSpPr>
          <p:nvPr/>
        </p:nvSpPr>
        <p:spPr bwMode="auto">
          <a:xfrm>
            <a:off x="7442200" y="5299075"/>
            <a:ext cx="3000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/>
              <a:t>96</a:t>
            </a:r>
          </a:p>
        </p:txBody>
      </p:sp>
      <p:sp>
        <p:nvSpPr>
          <p:cNvPr id="11" name="Rechteck 15377"/>
          <p:cNvSpPr>
            <a:spLocks noChangeArrowheads="1"/>
          </p:cNvSpPr>
          <p:nvPr/>
        </p:nvSpPr>
        <p:spPr bwMode="auto">
          <a:xfrm>
            <a:off x="8429625" y="4321175"/>
            <a:ext cx="715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2.4Tbps</a:t>
            </a:r>
            <a:endParaRPr lang="de-DE" sz="1400"/>
          </a:p>
        </p:txBody>
      </p:sp>
      <p:sp>
        <p:nvSpPr>
          <p:cNvPr id="118" name="Rectangle 13"/>
          <p:cNvSpPr>
            <a:spLocks noGrp="1" noChangeArrowheads="1"/>
          </p:cNvSpPr>
          <p:nvPr>
            <p:ph idx="1"/>
          </p:nvPr>
        </p:nvSpPr>
        <p:spPr>
          <a:xfrm>
            <a:off x="176213" y="5721350"/>
            <a:ext cx="7904162" cy="2366963"/>
          </a:xfrm>
        </p:spPr>
        <p:txBody>
          <a:bodyPr/>
          <a:lstStyle/>
          <a:p>
            <a:pPr marL="692150" lvl="2" indent="-292100" eaLnBrk="1" hangingPunct="1">
              <a:lnSpc>
                <a:spcPct val="110000"/>
              </a:lnSpc>
              <a:buSzPct val="80000"/>
              <a:defRPr/>
            </a:pPr>
            <a:r>
              <a:rPr kumimoji="1" lang="en-US" sz="2000" kern="1200" dirty="0" smtClean="0">
                <a:solidFill>
                  <a:srgbClr val="000000"/>
                </a:solidFill>
                <a:ea typeface="+mn-ea"/>
                <a:cs typeface="+mn-cs"/>
              </a:rPr>
              <a:t>Reach </a:t>
            </a:r>
            <a:r>
              <a:rPr kumimoji="1" lang="en-US" sz="2000" kern="1200" dirty="0">
                <a:solidFill>
                  <a:srgbClr val="000000"/>
                </a:solidFill>
                <a:ea typeface="+mn-ea"/>
                <a:cs typeface="+mn-cs"/>
              </a:rPr>
              <a:t>extendable with standard, stand-alone </a:t>
            </a:r>
            <a:r>
              <a:rPr kumimoji="1" lang="en-US" sz="2000" b="1" i="1" kern="1200" dirty="0">
                <a:solidFill>
                  <a:srgbClr val="000000"/>
                </a:solidFill>
                <a:ea typeface="+mn-ea"/>
                <a:cs typeface="+mn-cs"/>
              </a:rPr>
              <a:t>EDFA</a:t>
            </a:r>
            <a:r>
              <a:rPr kumimoji="1" lang="en-US" sz="2000" kern="1200" dirty="0">
                <a:solidFill>
                  <a:srgbClr val="000000"/>
                </a:solidFill>
                <a:ea typeface="+mn-ea"/>
                <a:cs typeface="+mn-cs"/>
              </a:rPr>
              <a:t>s to &gt;100kms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 smtClean="0"/>
          </a:p>
        </p:txBody>
      </p:sp>
      <p:pic>
        <p:nvPicPr>
          <p:cNvPr id="15415" name="Picture 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2463" y="1984375"/>
            <a:ext cx="12604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Rechteck 73"/>
          <p:cNvSpPr/>
          <p:nvPr/>
        </p:nvSpPr>
        <p:spPr bwMode="auto">
          <a:xfrm>
            <a:off x="6535641" y="4336970"/>
            <a:ext cx="385537" cy="567213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8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0" scaled="1"/>
            <a:tileRect/>
          </a:gradFill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5" name="Rechteck 74"/>
          <p:cNvSpPr/>
          <p:nvPr/>
        </p:nvSpPr>
        <p:spPr bwMode="auto">
          <a:xfrm>
            <a:off x="6533814" y="5226050"/>
            <a:ext cx="388000" cy="309006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8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0" scaled="1"/>
            <a:tileRect/>
          </a:gradFill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422" name="Textfeld 15373"/>
          <p:cNvSpPr txBox="1">
            <a:spLocks noChangeArrowheads="1"/>
          </p:cNvSpPr>
          <p:nvPr/>
        </p:nvSpPr>
        <p:spPr bwMode="auto">
          <a:xfrm rot="5400000">
            <a:off x="6748463" y="4892675"/>
            <a:ext cx="393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…</a:t>
            </a:r>
          </a:p>
        </p:txBody>
      </p:sp>
      <p:sp>
        <p:nvSpPr>
          <p:cNvPr id="15372" name="Rechteck 15371"/>
          <p:cNvSpPr/>
          <p:nvPr/>
        </p:nvSpPr>
        <p:spPr bwMode="auto">
          <a:xfrm>
            <a:off x="6535641" y="3669665"/>
            <a:ext cx="386172" cy="567213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80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0" scaled="1"/>
            <a:tileRect/>
          </a:gradFill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508750" y="3829050"/>
            <a:ext cx="479425" cy="260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50" dirty="0"/>
              <a:t>CFP1</a:t>
            </a:r>
          </a:p>
        </p:txBody>
      </p:sp>
      <p:sp>
        <p:nvSpPr>
          <p:cNvPr id="78" name="Rechteck 77"/>
          <p:cNvSpPr/>
          <p:nvPr/>
        </p:nvSpPr>
        <p:spPr>
          <a:xfrm>
            <a:off x="6505575" y="4481513"/>
            <a:ext cx="466725" cy="254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50" dirty="0"/>
              <a:t>CFP2</a:t>
            </a:r>
          </a:p>
        </p:txBody>
      </p:sp>
      <p:sp>
        <p:nvSpPr>
          <p:cNvPr id="79" name="Rechteck 78"/>
          <p:cNvSpPr/>
          <p:nvPr/>
        </p:nvSpPr>
        <p:spPr>
          <a:xfrm>
            <a:off x="6459538" y="5262563"/>
            <a:ext cx="527050" cy="254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50" dirty="0"/>
              <a:t>CFP24</a:t>
            </a:r>
          </a:p>
        </p:txBody>
      </p:sp>
      <p:sp>
        <p:nvSpPr>
          <p:cNvPr id="81" name="Rechteck 80"/>
          <p:cNvSpPr/>
          <p:nvPr/>
        </p:nvSpPr>
        <p:spPr>
          <a:xfrm>
            <a:off x="6180138" y="2228850"/>
            <a:ext cx="481012" cy="261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50" dirty="0"/>
              <a:t>CFP1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0.06441 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06441 7.40741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81481E-6 L 0.06441 -4.8148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0.06441 1.48148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0.0658 -1.48148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0658 -2.59259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0.0658 1.85185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0.0658 7.40741E-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6" grpId="0" animBg="1"/>
      <p:bldP spid="15397" grpId="0" animBg="1"/>
      <p:bldP spid="15400" grpId="0" animBg="1"/>
      <p:bldP spid="15401" grpId="0" animBg="1"/>
      <p:bldP spid="15404" grpId="0" animBg="1"/>
      <p:bldP spid="15405" grpId="0" animBg="1"/>
      <p:bldP spid="15408" grpId="0" animBg="1"/>
      <p:bldP spid="15409" grpId="0" animBg="1"/>
      <p:bldP spid="154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86" name="Gerade Verbindung 113"/>
          <p:cNvCxnSpPr>
            <a:cxnSpLocks noChangeShapeType="1"/>
          </p:cNvCxnSpPr>
          <p:nvPr/>
        </p:nvCxnSpPr>
        <p:spPr bwMode="auto">
          <a:xfrm>
            <a:off x="4171950" y="4484688"/>
            <a:ext cx="11811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387" name="Gerade Verbindung 113"/>
          <p:cNvCxnSpPr>
            <a:cxnSpLocks noChangeShapeType="1"/>
          </p:cNvCxnSpPr>
          <p:nvPr/>
        </p:nvCxnSpPr>
        <p:spPr bwMode="auto">
          <a:xfrm>
            <a:off x="3133725" y="4484688"/>
            <a:ext cx="11811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4" name="Zylinder 23"/>
          <p:cNvSpPr/>
          <p:nvPr/>
        </p:nvSpPr>
        <p:spPr bwMode="auto">
          <a:xfrm>
            <a:off x="719609" y="4044998"/>
            <a:ext cx="769938" cy="794492"/>
          </a:xfrm>
          <a:prstGeom prst="can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1639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Upgrade</a:t>
            </a:r>
            <a:r>
              <a:rPr lang="de-DE" sz="2400" dirty="0" smtClean="0"/>
              <a:t> </a:t>
            </a:r>
            <a:r>
              <a:rPr lang="de-DE" dirty="0"/>
              <a:t>Scenario</a:t>
            </a:r>
          </a:p>
        </p:txBody>
      </p:sp>
      <p:sp>
        <p:nvSpPr>
          <p:cNvPr id="16392" name="Textfeld 105"/>
          <p:cNvSpPr txBox="1">
            <a:spLocks noChangeArrowheads="1"/>
          </p:cNvSpPr>
          <p:nvPr/>
        </p:nvSpPr>
        <p:spPr bwMode="auto">
          <a:xfrm>
            <a:off x="1668463" y="4068763"/>
            <a:ext cx="10001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r>
              <a:rPr lang="de-DE" sz="1050" dirty="0" smtClean="0"/>
              <a:t>4 in 100GHz</a:t>
            </a:r>
          </a:p>
        </p:txBody>
      </p:sp>
      <p:cxnSp>
        <p:nvCxnSpPr>
          <p:cNvPr id="16393" name="Gerade Verbindung 20"/>
          <p:cNvCxnSpPr>
            <a:cxnSpLocks noChangeShapeType="1"/>
          </p:cNvCxnSpPr>
          <p:nvPr/>
        </p:nvCxnSpPr>
        <p:spPr bwMode="auto">
          <a:xfrm flipV="1">
            <a:off x="1490663" y="4429125"/>
            <a:ext cx="11795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394" name="Gerade Verbindung 70"/>
          <p:cNvCxnSpPr>
            <a:cxnSpLocks noChangeShapeType="1"/>
          </p:cNvCxnSpPr>
          <p:nvPr/>
        </p:nvCxnSpPr>
        <p:spPr bwMode="auto">
          <a:xfrm>
            <a:off x="1490663" y="4565650"/>
            <a:ext cx="11795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395" name="Gerade Verbindung 71"/>
          <p:cNvCxnSpPr>
            <a:cxnSpLocks noChangeShapeType="1"/>
          </p:cNvCxnSpPr>
          <p:nvPr/>
        </p:nvCxnSpPr>
        <p:spPr bwMode="auto">
          <a:xfrm>
            <a:off x="1490663" y="4697413"/>
            <a:ext cx="11795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" name="Zylinder 72"/>
          <p:cNvSpPr/>
          <p:nvPr/>
        </p:nvSpPr>
        <p:spPr bwMode="auto">
          <a:xfrm>
            <a:off x="719609" y="2330469"/>
            <a:ext cx="769938" cy="794492"/>
          </a:xfrm>
          <a:prstGeom prst="can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74" name="Gruppieren 15370"/>
          <p:cNvGrpSpPr>
            <a:grpSpLocks/>
          </p:cNvGrpSpPr>
          <p:nvPr/>
        </p:nvGrpSpPr>
        <p:grpSpPr bwMode="auto">
          <a:xfrm>
            <a:off x="764059" y="2564550"/>
            <a:ext cx="438943" cy="465138"/>
            <a:chOff x="8130540" y="3739162"/>
            <a:chExt cx="1056323" cy="967740"/>
          </a:xfrm>
          <a:solidFill>
            <a:srgbClr val="FF0000"/>
          </a:solidFill>
        </p:grpSpPr>
        <p:sp>
          <p:nvSpPr>
            <p:cNvPr id="75" name="Pfeil nach links 74"/>
            <p:cNvSpPr/>
            <p:nvPr/>
          </p:nvSpPr>
          <p:spPr bwMode="auto">
            <a:xfrm>
              <a:off x="8130540" y="3878120"/>
              <a:ext cx="358451" cy="213399"/>
            </a:xfrm>
            <a:prstGeom prst="leftArrow">
              <a:avLst/>
            </a:prstGeom>
            <a:grpFill/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4513263">
                <a:tabLst>
                  <a:tab pos="481013" algn="l"/>
                  <a:tab pos="1044575" algn="l"/>
                  <a:tab pos="1617663" algn="l"/>
                  <a:tab pos="2192338" algn="l"/>
                </a:tabLst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6" name="Pfeil nach links 75"/>
            <p:cNvSpPr/>
            <p:nvPr/>
          </p:nvSpPr>
          <p:spPr bwMode="auto">
            <a:xfrm>
              <a:off x="8130540" y="4359508"/>
              <a:ext cx="358451" cy="213399"/>
            </a:xfrm>
            <a:prstGeom prst="leftArrow">
              <a:avLst/>
            </a:prstGeom>
            <a:grpFill/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4513263">
                <a:tabLst>
                  <a:tab pos="481013" algn="l"/>
                  <a:tab pos="1044575" algn="l"/>
                  <a:tab pos="1617663" algn="l"/>
                  <a:tab pos="2192338" algn="l"/>
                </a:tabLst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7" name="Pfeil nach links 76"/>
            <p:cNvSpPr/>
            <p:nvPr/>
          </p:nvSpPr>
          <p:spPr bwMode="auto">
            <a:xfrm rot="10800000">
              <a:off x="8828412" y="3878120"/>
              <a:ext cx="358451" cy="213399"/>
            </a:xfrm>
            <a:prstGeom prst="leftArrow">
              <a:avLst/>
            </a:prstGeom>
            <a:grpFill/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4513263">
                <a:tabLst>
                  <a:tab pos="481013" algn="l"/>
                  <a:tab pos="1044575" algn="l"/>
                  <a:tab pos="1617663" algn="l"/>
                  <a:tab pos="2192338" algn="l"/>
                </a:tabLst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8" name="Pfeil nach links 77"/>
            <p:cNvSpPr/>
            <p:nvPr/>
          </p:nvSpPr>
          <p:spPr bwMode="auto">
            <a:xfrm rot="10800000">
              <a:off x="8828412" y="4359508"/>
              <a:ext cx="358451" cy="213399"/>
            </a:xfrm>
            <a:prstGeom prst="leftArrow">
              <a:avLst/>
            </a:prstGeom>
            <a:grpFill/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4513263">
                <a:tabLst>
                  <a:tab pos="481013" algn="l"/>
                  <a:tab pos="1044575" algn="l"/>
                  <a:tab pos="1617663" algn="l"/>
                  <a:tab pos="2192338" algn="l"/>
                </a:tabLst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9" name="Multiplizieren 78"/>
            <p:cNvSpPr/>
            <p:nvPr/>
          </p:nvSpPr>
          <p:spPr bwMode="auto">
            <a:xfrm>
              <a:off x="8222531" y="3739162"/>
              <a:ext cx="872341" cy="967740"/>
            </a:xfrm>
            <a:prstGeom prst="mathMultiply">
              <a:avLst>
                <a:gd name="adj1" fmla="val 14786"/>
              </a:avLst>
            </a:prstGeom>
            <a:grpFill/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4513263">
                <a:tabLst>
                  <a:tab pos="481013" algn="l"/>
                  <a:tab pos="1044575" algn="l"/>
                  <a:tab pos="1617663" algn="l"/>
                  <a:tab pos="2192338" algn="l"/>
                </a:tabLst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</p:grpSp>
      <p:cxnSp>
        <p:nvCxnSpPr>
          <p:cNvPr id="16400" name="Gerade Verbindung 79"/>
          <p:cNvCxnSpPr>
            <a:cxnSpLocks noChangeShapeType="1"/>
          </p:cNvCxnSpPr>
          <p:nvPr/>
        </p:nvCxnSpPr>
        <p:spPr bwMode="auto">
          <a:xfrm>
            <a:off x="1490663" y="4305300"/>
            <a:ext cx="11795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401" name="Gerade Verbindung 61"/>
          <p:cNvCxnSpPr>
            <a:cxnSpLocks noChangeShapeType="1"/>
          </p:cNvCxnSpPr>
          <p:nvPr/>
        </p:nvCxnSpPr>
        <p:spPr bwMode="auto">
          <a:xfrm flipV="1">
            <a:off x="1897063" y="4275138"/>
            <a:ext cx="38100" cy="571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402" name="Gerade Verbindung 95"/>
          <p:cNvCxnSpPr>
            <a:cxnSpLocks noChangeShapeType="1"/>
          </p:cNvCxnSpPr>
          <p:nvPr/>
        </p:nvCxnSpPr>
        <p:spPr bwMode="auto">
          <a:xfrm flipV="1">
            <a:off x="1897063" y="4400550"/>
            <a:ext cx="38100" cy="587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403" name="Gerade Verbindung 96"/>
          <p:cNvCxnSpPr>
            <a:cxnSpLocks noChangeShapeType="1"/>
          </p:cNvCxnSpPr>
          <p:nvPr/>
        </p:nvCxnSpPr>
        <p:spPr bwMode="auto">
          <a:xfrm flipV="1">
            <a:off x="1897063" y="4535488"/>
            <a:ext cx="38100" cy="587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404" name="Gerade Verbindung 97"/>
          <p:cNvCxnSpPr>
            <a:cxnSpLocks noChangeShapeType="1"/>
          </p:cNvCxnSpPr>
          <p:nvPr/>
        </p:nvCxnSpPr>
        <p:spPr bwMode="auto">
          <a:xfrm flipV="1">
            <a:off x="1895475" y="4667250"/>
            <a:ext cx="38100" cy="587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3" name="Rechteck 62"/>
          <p:cNvSpPr/>
          <p:nvPr/>
        </p:nvSpPr>
        <p:spPr bwMode="auto">
          <a:xfrm>
            <a:off x="1332256" y="4257726"/>
            <a:ext cx="154006" cy="90954"/>
          </a:xfrm>
          <a:prstGeom prst="rect">
            <a:avLst/>
          </a:prstGeom>
          <a:gradFill>
            <a:gsLst>
              <a:gs pos="0">
                <a:srgbClr val="C00000"/>
              </a:gs>
              <a:gs pos="80000">
                <a:srgbClr val="FF0000"/>
              </a:gs>
              <a:gs pos="100000">
                <a:srgbClr val="FDBFB9"/>
              </a:gs>
            </a:gsLst>
          </a:gra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6408" name="Textfeld 16383"/>
          <p:cNvSpPr txBox="1">
            <a:spLocks noChangeArrowheads="1"/>
          </p:cNvSpPr>
          <p:nvPr/>
        </p:nvSpPr>
        <p:spPr bwMode="auto">
          <a:xfrm>
            <a:off x="766763" y="4024313"/>
            <a:ext cx="7286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100" b="1"/>
              <a:t>100G CFP</a:t>
            </a:r>
          </a:p>
        </p:txBody>
      </p:sp>
      <p:sp>
        <p:nvSpPr>
          <p:cNvPr id="101" name="Rechteck 100"/>
          <p:cNvSpPr/>
          <p:nvPr/>
        </p:nvSpPr>
        <p:spPr bwMode="auto">
          <a:xfrm>
            <a:off x="1335541" y="4382243"/>
            <a:ext cx="154006" cy="90954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80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02" name="Rechteck 101"/>
          <p:cNvSpPr/>
          <p:nvPr/>
        </p:nvSpPr>
        <p:spPr bwMode="auto">
          <a:xfrm>
            <a:off x="1335541" y="4517207"/>
            <a:ext cx="154006" cy="90954"/>
          </a:xfrm>
          <a:prstGeom prst="rect">
            <a:avLst/>
          </a:prstGeom>
          <a:gradFill>
            <a:gsLst>
              <a:gs pos="0">
                <a:srgbClr val="2B6818"/>
              </a:gs>
              <a:gs pos="80000">
                <a:srgbClr val="00B050"/>
              </a:gs>
              <a:gs pos="100000">
                <a:srgbClr val="3BEA32"/>
              </a:gs>
            </a:gsLst>
          </a:gra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03" name="Rechteck 102"/>
          <p:cNvSpPr/>
          <p:nvPr/>
        </p:nvSpPr>
        <p:spPr bwMode="auto">
          <a:xfrm>
            <a:off x="1332256" y="4647833"/>
            <a:ext cx="154006" cy="90954"/>
          </a:xfrm>
          <a:prstGeom prst="rect">
            <a:avLst/>
          </a:prstGeom>
          <a:gradFill>
            <a:gsLst>
              <a:gs pos="0">
                <a:srgbClr val="002060"/>
              </a:gs>
              <a:gs pos="80000">
                <a:srgbClr val="0070C0"/>
              </a:gs>
              <a:gs pos="100000">
                <a:srgbClr val="00B0F0"/>
              </a:gs>
            </a:gsLst>
          </a:gra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 sz="600" dirty="0">
              <a:solidFill>
                <a:schemeClr val="tx1"/>
              </a:solidFill>
            </a:endParaRPr>
          </a:p>
        </p:txBody>
      </p:sp>
      <p:grpSp>
        <p:nvGrpSpPr>
          <p:cNvPr id="105" name="Gruppieren 15370"/>
          <p:cNvGrpSpPr>
            <a:grpSpLocks/>
          </p:cNvGrpSpPr>
          <p:nvPr/>
        </p:nvGrpSpPr>
        <p:grpSpPr bwMode="auto">
          <a:xfrm>
            <a:off x="760885" y="4253565"/>
            <a:ext cx="438943" cy="465138"/>
            <a:chOff x="8130540" y="3739162"/>
            <a:chExt cx="1056323" cy="967740"/>
          </a:xfrm>
          <a:solidFill>
            <a:srgbClr val="FF0000"/>
          </a:solidFill>
        </p:grpSpPr>
        <p:sp>
          <p:nvSpPr>
            <p:cNvPr id="106" name="Pfeil nach links 105"/>
            <p:cNvSpPr/>
            <p:nvPr/>
          </p:nvSpPr>
          <p:spPr bwMode="auto">
            <a:xfrm>
              <a:off x="8130540" y="3878120"/>
              <a:ext cx="358451" cy="213399"/>
            </a:xfrm>
            <a:prstGeom prst="leftArrow">
              <a:avLst/>
            </a:prstGeom>
            <a:grpFill/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4513263">
                <a:tabLst>
                  <a:tab pos="481013" algn="l"/>
                  <a:tab pos="1044575" algn="l"/>
                  <a:tab pos="1617663" algn="l"/>
                  <a:tab pos="2192338" algn="l"/>
                </a:tabLst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7" name="Pfeil nach links 106"/>
            <p:cNvSpPr/>
            <p:nvPr/>
          </p:nvSpPr>
          <p:spPr bwMode="auto">
            <a:xfrm>
              <a:off x="8130540" y="4359508"/>
              <a:ext cx="358451" cy="213399"/>
            </a:xfrm>
            <a:prstGeom prst="leftArrow">
              <a:avLst/>
            </a:prstGeom>
            <a:grpFill/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4513263">
                <a:tabLst>
                  <a:tab pos="481013" algn="l"/>
                  <a:tab pos="1044575" algn="l"/>
                  <a:tab pos="1617663" algn="l"/>
                  <a:tab pos="2192338" algn="l"/>
                </a:tabLst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8" name="Pfeil nach links 107"/>
            <p:cNvSpPr/>
            <p:nvPr/>
          </p:nvSpPr>
          <p:spPr bwMode="auto">
            <a:xfrm rot="10800000">
              <a:off x="8828412" y="3878120"/>
              <a:ext cx="358451" cy="213399"/>
            </a:xfrm>
            <a:prstGeom prst="leftArrow">
              <a:avLst/>
            </a:prstGeom>
            <a:grpFill/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4513263">
                <a:tabLst>
                  <a:tab pos="481013" algn="l"/>
                  <a:tab pos="1044575" algn="l"/>
                  <a:tab pos="1617663" algn="l"/>
                  <a:tab pos="2192338" algn="l"/>
                </a:tabLst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9" name="Pfeil nach links 108"/>
            <p:cNvSpPr/>
            <p:nvPr/>
          </p:nvSpPr>
          <p:spPr bwMode="auto">
            <a:xfrm rot="10800000">
              <a:off x="8828412" y="4359508"/>
              <a:ext cx="358451" cy="213399"/>
            </a:xfrm>
            <a:prstGeom prst="leftArrow">
              <a:avLst/>
            </a:prstGeom>
            <a:grpFill/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4513263">
                <a:tabLst>
                  <a:tab pos="481013" algn="l"/>
                  <a:tab pos="1044575" algn="l"/>
                  <a:tab pos="1617663" algn="l"/>
                  <a:tab pos="2192338" algn="l"/>
                </a:tabLst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0" name="Multiplizieren 109"/>
            <p:cNvSpPr/>
            <p:nvPr/>
          </p:nvSpPr>
          <p:spPr bwMode="auto">
            <a:xfrm>
              <a:off x="8222531" y="3739162"/>
              <a:ext cx="872341" cy="967740"/>
            </a:xfrm>
            <a:prstGeom prst="mathMultiply">
              <a:avLst>
                <a:gd name="adj1" fmla="val 14786"/>
              </a:avLst>
            </a:prstGeom>
            <a:grpFill/>
            <a:ln>
              <a:solidFill>
                <a:srgbClr val="FF000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4513263">
                <a:tabLst>
                  <a:tab pos="481013" algn="l"/>
                  <a:tab pos="1044575" algn="l"/>
                  <a:tab pos="1617663" algn="l"/>
                  <a:tab pos="2192338" algn="l"/>
                </a:tabLst>
                <a:defRPr/>
              </a:pPr>
              <a:endParaRPr lang="de-DE">
                <a:solidFill>
                  <a:schemeClr val="tx1"/>
                </a:solidFill>
              </a:endParaRPr>
            </a:p>
          </p:txBody>
        </p:sp>
      </p:grpSp>
      <p:cxnSp>
        <p:nvCxnSpPr>
          <p:cNvPr id="16419" name="Gerade Verbindung 111"/>
          <p:cNvCxnSpPr>
            <a:cxnSpLocks noChangeShapeType="1"/>
          </p:cNvCxnSpPr>
          <p:nvPr/>
        </p:nvCxnSpPr>
        <p:spPr bwMode="auto">
          <a:xfrm flipV="1">
            <a:off x="1497013" y="2711450"/>
            <a:ext cx="11811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420" name="Gerade Verbindung 112"/>
          <p:cNvCxnSpPr>
            <a:cxnSpLocks noChangeShapeType="1"/>
          </p:cNvCxnSpPr>
          <p:nvPr/>
        </p:nvCxnSpPr>
        <p:spPr bwMode="auto">
          <a:xfrm>
            <a:off x="1497013" y="2847975"/>
            <a:ext cx="11811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421" name="Gerade Verbindung 113"/>
          <p:cNvCxnSpPr>
            <a:cxnSpLocks noChangeShapeType="1"/>
          </p:cNvCxnSpPr>
          <p:nvPr/>
        </p:nvCxnSpPr>
        <p:spPr bwMode="auto">
          <a:xfrm>
            <a:off x="1497013" y="2979738"/>
            <a:ext cx="11811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422" name="Gerade Verbindung 114"/>
          <p:cNvCxnSpPr>
            <a:cxnSpLocks noChangeShapeType="1"/>
          </p:cNvCxnSpPr>
          <p:nvPr/>
        </p:nvCxnSpPr>
        <p:spPr bwMode="auto">
          <a:xfrm>
            <a:off x="1497013" y="2587625"/>
            <a:ext cx="11811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0" name="Rechteck 119"/>
          <p:cNvSpPr/>
          <p:nvPr/>
        </p:nvSpPr>
        <p:spPr bwMode="auto">
          <a:xfrm>
            <a:off x="1339734" y="2540894"/>
            <a:ext cx="154006" cy="90954"/>
          </a:xfrm>
          <a:prstGeom prst="rect">
            <a:avLst/>
          </a:prstGeom>
          <a:gradFill>
            <a:gsLst>
              <a:gs pos="0">
                <a:srgbClr val="7030A0"/>
              </a:gs>
              <a:gs pos="80000">
                <a:srgbClr val="B319AC"/>
              </a:gs>
              <a:gs pos="100000">
                <a:srgbClr val="F694F1"/>
              </a:gs>
            </a:gsLst>
          </a:gradFill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21" name="Rechteck 120"/>
          <p:cNvSpPr/>
          <p:nvPr/>
        </p:nvSpPr>
        <p:spPr bwMode="auto">
          <a:xfrm>
            <a:off x="1343019" y="2665411"/>
            <a:ext cx="154006" cy="90954"/>
          </a:xfrm>
          <a:prstGeom prst="rect">
            <a:avLst/>
          </a:prstGeom>
          <a:gradFill>
            <a:gsLst>
              <a:gs pos="0">
                <a:srgbClr val="7030A0"/>
              </a:gs>
              <a:gs pos="80000">
                <a:srgbClr val="B319AC"/>
              </a:gs>
              <a:gs pos="100000">
                <a:srgbClr val="F694F1"/>
              </a:gs>
            </a:gsLst>
          </a:gradFill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22" name="Rechteck 121"/>
          <p:cNvSpPr/>
          <p:nvPr/>
        </p:nvSpPr>
        <p:spPr bwMode="auto">
          <a:xfrm>
            <a:off x="1343019" y="2800375"/>
            <a:ext cx="154006" cy="90954"/>
          </a:xfrm>
          <a:prstGeom prst="rect">
            <a:avLst/>
          </a:prstGeom>
          <a:gradFill>
            <a:gsLst>
              <a:gs pos="0">
                <a:srgbClr val="7030A0"/>
              </a:gs>
              <a:gs pos="80000">
                <a:srgbClr val="B319AC"/>
              </a:gs>
              <a:gs pos="100000">
                <a:srgbClr val="F694F1"/>
              </a:gs>
            </a:gsLst>
          </a:gradFill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23" name="Rechteck 122"/>
          <p:cNvSpPr/>
          <p:nvPr/>
        </p:nvSpPr>
        <p:spPr bwMode="auto">
          <a:xfrm>
            <a:off x="1339734" y="2931001"/>
            <a:ext cx="154006" cy="90954"/>
          </a:xfrm>
          <a:prstGeom prst="rect">
            <a:avLst/>
          </a:prstGeom>
          <a:gradFill>
            <a:gsLst>
              <a:gs pos="0">
                <a:srgbClr val="7030A0"/>
              </a:gs>
              <a:gs pos="80000">
                <a:srgbClr val="B319AC"/>
              </a:gs>
              <a:gs pos="100000">
                <a:srgbClr val="F694F1"/>
              </a:gs>
            </a:gsLst>
          </a:gradFill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 sz="600" dirty="0">
              <a:solidFill>
                <a:schemeClr val="tx1"/>
              </a:solidFill>
            </a:endParaRPr>
          </a:p>
        </p:txBody>
      </p:sp>
      <p:sp>
        <p:nvSpPr>
          <p:cNvPr id="16435" name="Textfeld 110"/>
          <p:cNvSpPr txBox="1">
            <a:spLocks noChangeArrowheads="1"/>
          </p:cNvSpPr>
          <p:nvPr/>
        </p:nvSpPr>
        <p:spPr bwMode="auto">
          <a:xfrm>
            <a:off x="4625975" y="2105025"/>
            <a:ext cx="508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/>
              <a:t>….</a:t>
            </a:r>
          </a:p>
        </p:txBody>
      </p:sp>
      <p:sp>
        <p:nvSpPr>
          <p:cNvPr id="2" name="Akkord 16390"/>
          <p:cNvSpPr/>
          <p:nvPr/>
        </p:nvSpPr>
        <p:spPr bwMode="auto">
          <a:xfrm rot="5400000">
            <a:off x="3604419" y="2309019"/>
            <a:ext cx="255588" cy="57150"/>
          </a:xfrm>
          <a:prstGeom prst="chord">
            <a:avLst>
              <a:gd name="adj1" fmla="val 3015608"/>
              <a:gd name="adj2" fmla="val 18566468"/>
            </a:avLst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/>
          </a:p>
        </p:txBody>
      </p:sp>
      <p:sp>
        <p:nvSpPr>
          <p:cNvPr id="153" name="Akkord 152"/>
          <p:cNvSpPr/>
          <p:nvPr/>
        </p:nvSpPr>
        <p:spPr bwMode="auto">
          <a:xfrm rot="5400000">
            <a:off x="3868738" y="2309812"/>
            <a:ext cx="255588" cy="55563"/>
          </a:xfrm>
          <a:prstGeom prst="chord">
            <a:avLst>
              <a:gd name="adj1" fmla="val 3015608"/>
              <a:gd name="adj2" fmla="val 18566468"/>
            </a:avLst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/>
          </a:p>
        </p:txBody>
      </p:sp>
      <p:sp>
        <p:nvSpPr>
          <p:cNvPr id="156" name="Akkord 155"/>
          <p:cNvSpPr/>
          <p:nvPr/>
        </p:nvSpPr>
        <p:spPr bwMode="auto">
          <a:xfrm rot="5400000">
            <a:off x="4133850" y="2306638"/>
            <a:ext cx="255588" cy="55562"/>
          </a:xfrm>
          <a:prstGeom prst="chord">
            <a:avLst>
              <a:gd name="adj1" fmla="val 3015608"/>
              <a:gd name="adj2" fmla="val 18566468"/>
            </a:avLst>
          </a:prstGeom>
          <a:solidFill>
            <a:srgbClr val="00B0F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/>
          </a:p>
        </p:txBody>
      </p:sp>
      <p:sp>
        <p:nvSpPr>
          <p:cNvPr id="158" name="Akkord 157"/>
          <p:cNvSpPr/>
          <p:nvPr/>
        </p:nvSpPr>
        <p:spPr bwMode="auto">
          <a:xfrm rot="5400000">
            <a:off x="4406900" y="2309813"/>
            <a:ext cx="255588" cy="55562"/>
          </a:xfrm>
          <a:prstGeom prst="chord">
            <a:avLst>
              <a:gd name="adj1" fmla="val 3015608"/>
              <a:gd name="adj2" fmla="val 18566468"/>
            </a:avLst>
          </a:prstGeom>
          <a:solidFill>
            <a:srgbClr val="00FFFF"/>
          </a:solidFill>
          <a:ln w="9525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/>
          </a:p>
        </p:txBody>
      </p:sp>
      <p:sp>
        <p:nvSpPr>
          <p:cNvPr id="161" name="Akkord 160"/>
          <p:cNvSpPr/>
          <p:nvPr/>
        </p:nvSpPr>
        <p:spPr bwMode="auto">
          <a:xfrm rot="5400000">
            <a:off x="4926806" y="2309019"/>
            <a:ext cx="255588" cy="57150"/>
          </a:xfrm>
          <a:prstGeom prst="chord">
            <a:avLst>
              <a:gd name="adj1" fmla="val 3015608"/>
              <a:gd name="adj2" fmla="val 18566468"/>
            </a:avLst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/>
          </a:p>
        </p:txBody>
      </p:sp>
      <p:sp>
        <p:nvSpPr>
          <p:cNvPr id="163" name="Akkord 162"/>
          <p:cNvSpPr/>
          <p:nvPr/>
        </p:nvSpPr>
        <p:spPr bwMode="auto">
          <a:xfrm rot="5400000">
            <a:off x="5180013" y="2306637"/>
            <a:ext cx="255588" cy="55563"/>
          </a:xfrm>
          <a:prstGeom prst="chord">
            <a:avLst>
              <a:gd name="adj1" fmla="val 3015608"/>
              <a:gd name="adj2" fmla="val 18566468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/>
          </a:p>
        </p:txBody>
      </p:sp>
      <p:cxnSp>
        <p:nvCxnSpPr>
          <p:cNvPr id="17489" name="Gerade Verbindung 165"/>
          <p:cNvCxnSpPr>
            <a:cxnSpLocks noChangeShapeType="1"/>
          </p:cNvCxnSpPr>
          <p:nvPr/>
        </p:nvCxnSpPr>
        <p:spPr bwMode="auto">
          <a:xfrm>
            <a:off x="3844925" y="3978275"/>
            <a:ext cx="0" cy="5064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90" name="Gerade Verbindung 166"/>
          <p:cNvCxnSpPr>
            <a:cxnSpLocks noChangeShapeType="1"/>
          </p:cNvCxnSpPr>
          <p:nvPr/>
        </p:nvCxnSpPr>
        <p:spPr bwMode="auto">
          <a:xfrm>
            <a:off x="4232275" y="3978275"/>
            <a:ext cx="0" cy="51752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91" name="Gerade Verbindung 167"/>
          <p:cNvCxnSpPr>
            <a:cxnSpLocks noChangeShapeType="1"/>
          </p:cNvCxnSpPr>
          <p:nvPr/>
        </p:nvCxnSpPr>
        <p:spPr bwMode="auto">
          <a:xfrm>
            <a:off x="3844925" y="3978275"/>
            <a:ext cx="38735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92" name="Rechteck 168"/>
          <p:cNvSpPr>
            <a:spLocks noChangeArrowheads="1"/>
          </p:cNvSpPr>
          <p:nvPr/>
        </p:nvSpPr>
        <p:spPr bwMode="auto">
          <a:xfrm>
            <a:off x="3925755" y="3866192"/>
            <a:ext cx="223838" cy="1952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>
              <a:spcBef>
                <a:spcPct val="20000"/>
              </a:spcBef>
              <a:buClr>
                <a:srgbClr val="182677"/>
              </a:buClr>
              <a:buFont typeface="Arial" charset="0"/>
              <a:buNone/>
              <a:defRPr/>
            </a:pPr>
            <a:endParaRPr lang="en-US" sz="1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0" name="Gleichschenkliges Dreieck 169"/>
          <p:cNvSpPr/>
          <p:nvPr/>
        </p:nvSpPr>
        <p:spPr bwMode="auto">
          <a:xfrm rot="5400000">
            <a:off x="3763036" y="4174961"/>
            <a:ext cx="631825" cy="611188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>
              <a:spcBef>
                <a:spcPct val="20000"/>
              </a:spcBef>
              <a:buClr>
                <a:srgbClr val="00CC00"/>
              </a:buClr>
              <a:buFont typeface="Webdings" pitchFamily="18" charset="2"/>
              <a:buNone/>
              <a:defRPr/>
            </a:pPr>
            <a:endParaRPr lang="en-US" sz="1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451" name="Textfeld 171"/>
          <p:cNvSpPr txBox="1">
            <a:spLocks noChangeArrowheads="1"/>
          </p:cNvSpPr>
          <p:nvPr/>
        </p:nvSpPr>
        <p:spPr bwMode="auto">
          <a:xfrm>
            <a:off x="3640138" y="4814888"/>
            <a:ext cx="9001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2060"/>
              </a:buClr>
              <a:buFont typeface="Arial" charset="0"/>
              <a:buNone/>
            </a:pPr>
            <a:r>
              <a:rPr lang="en-US" sz="1200"/>
              <a:t>Amplification</a:t>
            </a:r>
          </a:p>
        </p:txBody>
      </p:sp>
      <p:sp>
        <p:nvSpPr>
          <p:cNvPr id="173" name="Gleichschenkliges Dreieck 172"/>
          <p:cNvSpPr/>
          <p:nvPr/>
        </p:nvSpPr>
        <p:spPr bwMode="auto">
          <a:xfrm rot="5400000">
            <a:off x="3915436" y="4174961"/>
            <a:ext cx="631825" cy="611188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>
              <a:spcBef>
                <a:spcPct val="20000"/>
              </a:spcBef>
              <a:buClr>
                <a:srgbClr val="00CC00"/>
              </a:buClr>
              <a:buFont typeface="Webdings" pitchFamily="18" charset="2"/>
              <a:buNone/>
              <a:defRPr/>
            </a:pPr>
            <a:endParaRPr lang="en-US" sz="1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455" name="Textfeld 173"/>
          <p:cNvSpPr txBox="1">
            <a:spLocks noChangeArrowheads="1"/>
          </p:cNvSpPr>
          <p:nvPr/>
        </p:nvSpPr>
        <p:spPr bwMode="auto">
          <a:xfrm>
            <a:off x="3590925" y="3624263"/>
            <a:ext cx="10001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2060"/>
              </a:buClr>
              <a:buFont typeface="Arial" charset="0"/>
              <a:buNone/>
            </a:pPr>
            <a:r>
              <a:rPr lang="en-US" sz="1200"/>
              <a:t>Compensation</a:t>
            </a:r>
          </a:p>
        </p:txBody>
      </p:sp>
      <p:sp>
        <p:nvSpPr>
          <p:cNvPr id="15" name="Richtungspfeil 14"/>
          <p:cNvSpPr/>
          <p:nvPr/>
        </p:nvSpPr>
        <p:spPr bwMode="auto">
          <a:xfrm>
            <a:off x="2601145" y="2207612"/>
            <a:ext cx="819151" cy="1150953"/>
          </a:xfrm>
          <a:prstGeom prst="homePlate">
            <a:avLst>
              <a:gd name="adj" fmla="val 76016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459" name="Textfeld 3"/>
          <p:cNvSpPr txBox="1">
            <a:spLocks noChangeArrowheads="1"/>
          </p:cNvSpPr>
          <p:nvPr/>
        </p:nvSpPr>
        <p:spPr bwMode="auto">
          <a:xfrm>
            <a:off x="2259013" y="2463800"/>
            <a:ext cx="1230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de-DE" sz="1200" b="1"/>
              <a:t>100GHz</a:t>
            </a:r>
          </a:p>
          <a:p>
            <a:pPr algn="ctr">
              <a:spcBef>
                <a:spcPct val="0"/>
              </a:spcBef>
            </a:pPr>
            <a:r>
              <a:rPr lang="de-DE" sz="1200" b="1"/>
              <a:t>DWDM</a:t>
            </a:r>
          </a:p>
          <a:p>
            <a:pPr algn="ctr">
              <a:spcBef>
                <a:spcPct val="0"/>
              </a:spcBef>
            </a:pPr>
            <a:r>
              <a:rPr lang="de-DE" sz="1200" b="1"/>
              <a:t>Mux</a:t>
            </a:r>
          </a:p>
        </p:txBody>
      </p:sp>
      <p:sp>
        <p:nvSpPr>
          <p:cNvPr id="16460" name="Textfeld 16383"/>
          <p:cNvSpPr txBox="1">
            <a:spLocks noChangeArrowheads="1"/>
          </p:cNvSpPr>
          <p:nvPr/>
        </p:nvSpPr>
        <p:spPr bwMode="auto">
          <a:xfrm>
            <a:off x="781050" y="2297113"/>
            <a:ext cx="65881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100" b="1"/>
              <a:t>10G SFP</a:t>
            </a:r>
          </a:p>
        </p:txBody>
      </p:sp>
      <p:sp>
        <p:nvSpPr>
          <p:cNvPr id="83" name="Richtungspfeil 82"/>
          <p:cNvSpPr/>
          <p:nvPr/>
        </p:nvSpPr>
        <p:spPr bwMode="auto">
          <a:xfrm>
            <a:off x="2601143" y="3910657"/>
            <a:ext cx="819151" cy="1150953"/>
          </a:xfrm>
          <a:prstGeom prst="homePlate">
            <a:avLst>
              <a:gd name="adj" fmla="val 76016"/>
            </a:avLst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464" name="Textfeld 3"/>
          <p:cNvSpPr txBox="1">
            <a:spLocks noChangeArrowheads="1"/>
          </p:cNvSpPr>
          <p:nvPr/>
        </p:nvSpPr>
        <p:spPr bwMode="auto">
          <a:xfrm>
            <a:off x="2259013" y="4208463"/>
            <a:ext cx="1230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de-DE" sz="1200" b="1"/>
              <a:t>100GHz</a:t>
            </a:r>
          </a:p>
          <a:p>
            <a:pPr algn="ctr">
              <a:spcBef>
                <a:spcPct val="0"/>
              </a:spcBef>
            </a:pPr>
            <a:r>
              <a:rPr lang="de-DE" sz="1200" b="1"/>
              <a:t>DWDM</a:t>
            </a:r>
          </a:p>
          <a:p>
            <a:pPr algn="ctr">
              <a:spcBef>
                <a:spcPct val="0"/>
              </a:spcBef>
            </a:pPr>
            <a:r>
              <a:rPr lang="de-DE" sz="1200" b="1"/>
              <a:t>Mux</a:t>
            </a:r>
          </a:p>
        </p:txBody>
      </p:sp>
      <p:cxnSp>
        <p:nvCxnSpPr>
          <p:cNvPr id="16465" name="Gerade Verbindung 113"/>
          <p:cNvCxnSpPr>
            <a:cxnSpLocks noChangeShapeType="1"/>
          </p:cNvCxnSpPr>
          <p:nvPr/>
        </p:nvCxnSpPr>
        <p:spPr bwMode="auto">
          <a:xfrm>
            <a:off x="3411538" y="2786063"/>
            <a:ext cx="19192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466" name="Gerade Verbindung 113"/>
          <p:cNvCxnSpPr>
            <a:cxnSpLocks noChangeShapeType="1"/>
          </p:cNvCxnSpPr>
          <p:nvPr/>
        </p:nvCxnSpPr>
        <p:spPr bwMode="auto">
          <a:xfrm flipH="1" flipV="1">
            <a:off x="5324475" y="2782888"/>
            <a:ext cx="22225" cy="1703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" name="Rechteck 9"/>
          <p:cNvSpPr/>
          <p:nvPr/>
        </p:nvSpPr>
        <p:spPr bwMode="auto">
          <a:xfrm>
            <a:off x="5044235" y="3316520"/>
            <a:ext cx="595347" cy="64633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r>
              <a:rPr lang="de-DE" sz="1200" b="1" dirty="0">
                <a:solidFill>
                  <a:schemeClr val="bg1">
                    <a:lumMod val="95000"/>
                  </a:schemeClr>
                </a:solidFill>
              </a:rPr>
              <a:t>50/100 GHz INT</a:t>
            </a:r>
            <a:endParaRPr lang="de-DE" sz="11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cxnSp>
        <p:nvCxnSpPr>
          <p:cNvPr id="16468" name="Gerade Verbindung 13"/>
          <p:cNvCxnSpPr>
            <a:cxnSpLocks noChangeShapeType="1"/>
          </p:cNvCxnSpPr>
          <p:nvPr/>
        </p:nvCxnSpPr>
        <p:spPr bwMode="auto">
          <a:xfrm>
            <a:off x="3508375" y="2365375"/>
            <a:ext cx="21383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469" name="Textfeld 110"/>
          <p:cNvSpPr txBox="1">
            <a:spLocks noChangeArrowheads="1"/>
          </p:cNvSpPr>
          <p:nvPr/>
        </p:nvSpPr>
        <p:spPr bwMode="auto">
          <a:xfrm>
            <a:off x="4489450" y="5030788"/>
            <a:ext cx="55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/>
              <a:t>….</a:t>
            </a:r>
          </a:p>
        </p:txBody>
      </p:sp>
      <p:sp>
        <p:nvSpPr>
          <p:cNvPr id="98" name="Rechteck 97"/>
          <p:cNvSpPr/>
          <p:nvPr/>
        </p:nvSpPr>
        <p:spPr bwMode="auto">
          <a:xfrm rot="10800000">
            <a:off x="3544888" y="5114925"/>
            <a:ext cx="111125" cy="179388"/>
          </a:xfrm>
          <a:prstGeom prst="rect">
            <a:avLst/>
          </a:prstGeom>
          <a:solidFill>
            <a:srgbClr val="0000CC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99" name="Rechteck 98"/>
          <p:cNvSpPr/>
          <p:nvPr/>
        </p:nvSpPr>
        <p:spPr bwMode="auto">
          <a:xfrm rot="10800000">
            <a:off x="3811588" y="5111750"/>
            <a:ext cx="111125" cy="179388"/>
          </a:xfrm>
          <a:prstGeom prst="rect">
            <a:avLst/>
          </a:prstGeom>
          <a:solidFill>
            <a:srgbClr val="0070C0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16472" name="Rechteck 64"/>
          <p:cNvSpPr>
            <a:spLocks noChangeArrowheads="1"/>
          </p:cNvSpPr>
          <p:nvPr/>
        </p:nvSpPr>
        <p:spPr bwMode="auto">
          <a:xfrm>
            <a:off x="4079875" y="5113338"/>
            <a:ext cx="109538" cy="177800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</a:pPr>
            <a:endParaRPr lang="en-US"/>
          </a:p>
        </p:txBody>
      </p:sp>
      <p:sp>
        <p:nvSpPr>
          <p:cNvPr id="16473" name="Rechteck 84"/>
          <p:cNvSpPr>
            <a:spLocks noChangeArrowheads="1"/>
          </p:cNvSpPr>
          <p:nvPr/>
        </p:nvSpPr>
        <p:spPr bwMode="auto">
          <a:xfrm>
            <a:off x="4346575" y="5111750"/>
            <a:ext cx="109538" cy="177800"/>
          </a:xfrm>
          <a:prstGeom prst="rect">
            <a:avLst/>
          </a:prstGeom>
          <a:solidFill>
            <a:srgbClr val="00FFFF"/>
          </a:solidFill>
          <a:ln w="9525" algn="ctr">
            <a:solidFill>
              <a:srgbClr val="00FF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</a:pPr>
            <a:endParaRPr lang="en-US"/>
          </a:p>
        </p:txBody>
      </p:sp>
      <p:sp>
        <p:nvSpPr>
          <p:cNvPr id="111" name="Rechteck 110"/>
          <p:cNvSpPr/>
          <p:nvPr/>
        </p:nvSpPr>
        <p:spPr bwMode="auto">
          <a:xfrm rot="10800000">
            <a:off x="4868863" y="5114925"/>
            <a:ext cx="111125" cy="180975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112" name="Rechteck 111"/>
          <p:cNvSpPr/>
          <p:nvPr/>
        </p:nvSpPr>
        <p:spPr bwMode="auto">
          <a:xfrm rot="10800000">
            <a:off x="5133975" y="5113338"/>
            <a:ext cx="112713" cy="179387"/>
          </a:xfrm>
          <a:prstGeom prst="rect">
            <a:avLst/>
          </a:prstGeom>
          <a:solidFill>
            <a:srgbClr val="FF7979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16476" name="Gerade Verbindung 118"/>
          <p:cNvCxnSpPr>
            <a:cxnSpLocks noChangeShapeType="1"/>
          </p:cNvCxnSpPr>
          <p:nvPr/>
        </p:nvCxnSpPr>
        <p:spPr bwMode="auto">
          <a:xfrm>
            <a:off x="3509963" y="5295900"/>
            <a:ext cx="21383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477" name="Textfeld 110"/>
          <p:cNvSpPr txBox="1">
            <a:spLocks noChangeArrowheads="1"/>
          </p:cNvSpPr>
          <p:nvPr/>
        </p:nvSpPr>
        <p:spPr bwMode="auto">
          <a:xfrm>
            <a:off x="6794500" y="3405188"/>
            <a:ext cx="522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400"/>
              <a:t>….</a:t>
            </a:r>
          </a:p>
        </p:txBody>
      </p:sp>
      <p:sp>
        <p:nvSpPr>
          <p:cNvPr id="129" name="Rechteck 128"/>
          <p:cNvSpPr/>
          <p:nvPr/>
        </p:nvSpPr>
        <p:spPr bwMode="auto">
          <a:xfrm rot="10800000">
            <a:off x="5803900" y="3475038"/>
            <a:ext cx="112713" cy="180975"/>
          </a:xfrm>
          <a:prstGeom prst="rect">
            <a:avLst/>
          </a:prstGeom>
          <a:solidFill>
            <a:srgbClr val="0000CC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130" name="Rechteck 129"/>
          <p:cNvSpPr/>
          <p:nvPr/>
        </p:nvSpPr>
        <p:spPr bwMode="auto">
          <a:xfrm rot="10800000">
            <a:off x="6070600" y="3473450"/>
            <a:ext cx="112713" cy="179388"/>
          </a:xfrm>
          <a:prstGeom prst="rect">
            <a:avLst/>
          </a:prstGeom>
          <a:solidFill>
            <a:srgbClr val="00B0F0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16480" name="Rechteck 64"/>
          <p:cNvSpPr>
            <a:spLocks noChangeArrowheads="1"/>
          </p:cNvSpPr>
          <p:nvPr/>
        </p:nvSpPr>
        <p:spPr bwMode="auto">
          <a:xfrm>
            <a:off x="6340475" y="3473450"/>
            <a:ext cx="109538" cy="179388"/>
          </a:xfrm>
          <a:prstGeom prst="rect">
            <a:avLst/>
          </a:prstGeom>
          <a:solidFill>
            <a:srgbClr val="2B6818"/>
          </a:solidFill>
          <a:ln w="9525" algn="ctr">
            <a:solidFill>
              <a:srgbClr val="2B6818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</a:pPr>
            <a:endParaRPr lang="en-US"/>
          </a:p>
        </p:txBody>
      </p:sp>
      <p:sp>
        <p:nvSpPr>
          <p:cNvPr id="16481" name="Rechteck 84"/>
          <p:cNvSpPr>
            <a:spLocks noChangeArrowheads="1"/>
          </p:cNvSpPr>
          <p:nvPr/>
        </p:nvSpPr>
        <p:spPr bwMode="auto">
          <a:xfrm>
            <a:off x="6602413" y="3473450"/>
            <a:ext cx="107950" cy="177800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</a:pPr>
            <a:endParaRPr lang="en-US"/>
          </a:p>
        </p:txBody>
      </p:sp>
      <p:sp>
        <p:nvSpPr>
          <p:cNvPr id="133" name="Rechteck 132"/>
          <p:cNvSpPr/>
          <p:nvPr/>
        </p:nvSpPr>
        <p:spPr bwMode="auto">
          <a:xfrm rot="10800000">
            <a:off x="7127875" y="3476625"/>
            <a:ext cx="111125" cy="180975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134" name="Rechteck 133"/>
          <p:cNvSpPr/>
          <p:nvPr/>
        </p:nvSpPr>
        <p:spPr bwMode="auto">
          <a:xfrm rot="10800000">
            <a:off x="7394575" y="3473450"/>
            <a:ext cx="111125" cy="179388"/>
          </a:xfrm>
          <a:prstGeom prst="rect">
            <a:avLst/>
          </a:prstGeom>
          <a:solidFill>
            <a:srgbClr val="FF7979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16484" name="Geschweifte Klammer links 17"/>
          <p:cNvSpPr>
            <a:spLocks/>
          </p:cNvSpPr>
          <p:nvPr/>
        </p:nvSpPr>
        <p:spPr bwMode="auto">
          <a:xfrm rot="-5400000">
            <a:off x="3622675" y="5270501"/>
            <a:ext cx="204787" cy="265112"/>
          </a:xfrm>
          <a:prstGeom prst="leftBrace">
            <a:avLst>
              <a:gd name="adj1" fmla="val 8337"/>
              <a:gd name="adj2" fmla="val 52384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</a:pPr>
            <a:endParaRPr lang="en-US"/>
          </a:p>
        </p:txBody>
      </p:sp>
      <p:sp>
        <p:nvSpPr>
          <p:cNvPr id="16485" name="Geschweifte Klammer links 149"/>
          <p:cNvSpPr>
            <a:spLocks/>
          </p:cNvSpPr>
          <p:nvPr/>
        </p:nvSpPr>
        <p:spPr bwMode="auto">
          <a:xfrm rot="-5400000">
            <a:off x="3867944" y="5347494"/>
            <a:ext cx="250825" cy="865187"/>
          </a:xfrm>
          <a:prstGeom prst="leftBrace">
            <a:avLst>
              <a:gd name="adj1" fmla="val 8384"/>
              <a:gd name="adj2" fmla="val 52384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</a:pPr>
            <a:endParaRPr lang="en-US"/>
          </a:p>
        </p:txBody>
      </p:sp>
      <p:sp>
        <p:nvSpPr>
          <p:cNvPr id="16486" name="Textfeld 171"/>
          <p:cNvSpPr txBox="1">
            <a:spLocks noChangeArrowheads="1"/>
          </p:cNvSpPr>
          <p:nvPr/>
        </p:nvSpPr>
        <p:spPr bwMode="auto">
          <a:xfrm>
            <a:off x="3490913" y="5451475"/>
            <a:ext cx="6477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2060"/>
              </a:buClr>
              <a:buFont typeface="Arial" charset="0"/>
              <a:buNone/>
            </a:pPr>
            <a:r>
              <a:rPr lang="en-US" sz="1200"/>
              <a:t>100GHz</a:t>
            </a:r>
          </a:p>
        </p:txBody>
      </p:sp>
      <p:sp>
        <p:nvSpPr>
          <p:cNvPr id="16487" name="Textfeld 16383"/>
          <p:cNvSpPr txBox="1">
            <a:spLocks noChangeArrowheads="1"/>
          </p:cNvSpPr>
          <p:nvPr/>
        </p:nvSpPr>
        <p:spPr bwMode="auto">
          <a:xfrm>
            <a:off x="3487738" y="5875338"/>
            <a:ext cx="1230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4x25G CFP output</a:t>
            </a:r>
          </a:p>
        </p:txBody>
      </p:sp>
      <p:sp>
        <p:nvSpPr>
          <p:cNvPr id="16488" name="Geschweifte Klammer links 163"/>
          <p:cNvSpPr>
            <a:spLocks/>
          </p:cNvSpPr>
          <p:nvPr/>
        </p:nvSpPr>
        <p:spPr bwMode="auto">
          <a:xfrm rot="-5400000">
            <a:off x="3763169" y="2336007"/>
            <a:ext cx="203200" cy="265112"/>
          </a:xfrm>
          <a:prstGeom prst="leftBrace">
            <a:avLst>
              <a:gd name="adj1" fmla="val 8402"/>
              <a:gd name="adj2" fmla="val 52384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</a:pPr>
            <a:endParaRPr lang="en-US"/>
          </a:p>
        </p:txBody>
      </p:sp>
      <p:sp>
        <p:nvSpPr>
          <p:cNvPr id="16489" name="Textfeld 171"/>
          <p:cNvSpPr txBox="1">
            <a:spLocks noChangeArrowheads="1"/>
          </p:cNvSpPr>
          <p:nvPr/>
        </p:nvSpPr>
        <p:spPr bwMode="auto">
          <a:xfrm>
            <a:off x="3630613" y="2544763"/>
            <a:ext cx="6477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2060"/>
              </a:buClr>
              <a:buFont typeface="Arial" charset="0"/>
              <a:buNone/>
            </a:pPr>
            <a:r>
              <a:rPr lang="en-US" sz="1200"/>
              <a:t>100GHz</a:t>
            </a:r>
          </a:p>
        </p:txBody>
      </p:sp>
      <p:sp>
        <p:nvSpPr>
          <p:cNvPr id="16490" name="Textfeld 16383"/>
          <p:cNvSpPr txBox="1">
            <a:spLocks noChangeArrowheads="1"/>
          </p:cNvSpPr>
          <p:nvPr/>
        </p:nvSpPr>
        <p:spPr bwMode="auto">
          <a:xfrm>
            <a:off x="3309938" y="1774825"/>
            <a:ext cx="706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/>
              <a:t>10G SFP</a:t>
            </a:r>
          </a:p>
        </p:txBody>
      </p:sp>
      <p:cxnSp>
        <p:nvCxnSpPr>
          <p:cNvPr id="16491" name="Gerade Verbindung mit Pfeil 19"/>
          <p:cNvCxnSpPr>
            <a:cxnSpLocks noChangeShapeType="1"/>
          </p:cNvCxnSpPr>
          <p:nvPr/>
        </p:nvCxnSpPr>
        <p:spPr bwMode="auto">
          <a:xfrm>
            <a:off x="3629025" y="1978025"/>
            <a:ext cx="85725" cy="2206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</p:spPr>
      </p:cxnSp>
      <p:sp>
        <p:nvSpPr>
          <p:cNvPr id="16492" name="Textfeld 171"/>
          <p:cNvSpPr txBox="1">
            <a:spLocks noChangeArrowheads="1"/>
          </p:cNvSpPr>
          <p:nvPr/>
        </p:nvSpPr>
        <p:spPr bwMode="auto">
          <a:xfrm>
            <a:off x="4819650" y="2505075"/>
            <a:ext cx="9636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2060"/>
              </a:buClr>
              <a:buFont typeface="Arial" charset="0"/>
              <a:buNone/>
            </a:pPr>
            <a:r>
              <a:rPr lang="en-US" sz="1200"/>
              <a:t>Odd channels</a:t>
            </a:r>
          </a:p>
        </p:txBody>
      </p:sp>
      <p:sp>
        <p:nvSpPr>
          <p:cNvPr id="16493" name="Textfeld 171"/>
          <p:cNvSpPr txBox="1">
            <a:spLocks noChangeArrowheads="1"/>
          </p:cNvSpPr>
          <p:nvPr/>
        </p:nvSpPr>
        <p:spPr bwMode="auto">
          <a:xfrm>
            <a:off x="4764088" y="4530725"/>
            <a:ext cx="1012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2060"/>
              </a:buClr>
              <a:buFont typeface="Arial" charset="0"/>
              <a:buNone/>
            </a:pPr>
            <a:r>
              <a:rPr lang="en-US" sz="1200"/>
              <a:t>Even channels</a:t>
            </a:r>
          </a:p>
        </p:txBody>
      </p:sp>
      <p:sp>
        <p:nvSpPr>
          <p:cNvPr id="172" name="Akkord 171"/>
          <p:cNvSpPr/>
          <p:nvPr/>
        </p:nvSpPr>
        <p:spPr bwMode="auto">
          <a:xfrm rot="5400000">
            <a:off x="5864225" y="3605213"/>
            <a:ext cx="255587" cy="58738"/>
          </a:xfrm>
          <a:prstGeom prst="chord">
            <a:avLst>
              <a:gd name="adj1" fmla="val 3015608"/>
              <a:gd name="adj2" fmla="val 18566468"/>
            </a:avLst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/>
          </a:p>
        </p:txBody>
      </p:sp>
      <p:sp>
        <p:nvSpPr>
          <p:cNvPr id="174" name="Akkord 173"/>
          <p:cNvSpPr/>
          <p:nvPr/>
        </p:nvSpPr>
        <p:spPr bwMode="auto">
          <a:xfrm rot="5400000">
            <a:off x="6128544" y="3606007"/>
            <a:ext cx="255587" cy="57150"/>
          </a:xfrm>
          <a:prstGeom prst="chord">
            <a:avLst>
              <a:gd name="adj1" fmla="val 3015608"/>
              <a:gd name="adj2" fmla="val 18566468"/>
            </a:avLst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/>
          </a:p>
        </p:txBody>
      </p:sp>
      <p:sp>
        <p:nvSpPr>
          <p:cNvPr id="175" name="Akkord 174"/>
          <p:cNvSpPr/>
          <p:nvPr/>
        </p:nvSpPr>
        <p:spPr bwMode="auto">
          <a:xfrm rot="5400000">
            <a:off x="6393656" y="3602832"/>
            <a:ext cx="255587" cy="57150"/>
          </a:xfrm>
          <a:prstGeom prst="chord">
            <a:avLst>
              <a:gd name="adj1" fmla="val 3015608"/>
              <a:gd name="adj2" fmla="val 18566468"/>
            </a:avLst>
          </a:prstGeom>
          <a:solidFill>
            <a:srgbClr val="00B0F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/>
          </a:p>
        </p:txBody>
      </p:sp>
      <p:sp>
        <p:nvSpPr>
          <p:cNvPr id="176" name="Akkord 175"/>
          <p:cNvSpPr/>
          <p:nvPr/>
        </p:nvSpPr>
        <p:spPr bwMode="auto">
          <a:xfrm rot="5400000">
            <a:off x="6666706" y="3606007"/>
            <a:ext cx="255587" cy="57150"/>
          </a:xfrm>
          <a:prstGeom prst="chord">
            <a:avLst>
              <a:gd name="adj1" fmla="val 3015608"/>
              <a:gd name="adj2" fmla="val 18566468"/>
            </a:avLst>
          </a:prstGeom>
          <a:solidFill>
            <a:srgbClr val="00FFFF"/>
          </a:solidFill>
          <a:ln w="9525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/>
          </a:p>
        </p:txBody>
      </p:sp>
      <p:sp>
        <p:nvSpPr>
          <p:cNvPr id="177" name="Akkord 176"/>
          <p:cNvSpPr/>
          <p:nvPr/>
        </p:nvSpPr>
        <p:spPr bwMode="auto">
          <a:xfrm rot="5400000">
            <a:off x="7185819" y="3606007"/>
            <a:ext cx="255587" cy="57150"/>
          </a:xfrm>
          <a:prstGeom prst="chord">
            <a:avLst>
              <a:gd name="adj1" fmla="val 3015608"/>
              <a:gd name="adj2" fmla="val 18566468"/>
            </a:avLst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/>
          </a:p>
        </p:txBody>
      </p:sp>
      <p:sp>
        <p:nvSpPr>
          <p:cNvPr id="178" name="Akkord 177"/>
          <p:cNvSpPr/>
          <p:nvPr/>
        </p:nvSpPr>
        <p:spPr bwMode="auto">
          <a:xfrm rot="5400000">
            <a:off x="7439819" y="3602832"/>
            <a:ext cx="255587" cy="57150"/>
          </a:xfrm>
          <a:prstGeom prst="chord">
            <a:avLst>
              <a:gd name="adj1" fmla="val 3015608"/>
              <a:gd name="adj2" fmla="val 18566468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>
            <a:spAutoFit/>
          </a:bodyPr>
          <a:lstStyle/>
          <a:p>
            <a:pPr defTabSz="4513263">
              <a:tabLst>
                <a:tab pos="481013" algn="l"/>
                <a:tab pos="1044575" algn="l"/>
                <a:tab pos="1617663" algn="l"/>
                <a:tab pos="2192338" algn="l"/>
              </a:tabLst>
              <a:defRPr/>
            </a:pPr>
            <a:endParaRPr lang="de-DE"/>
          </a:p>
        </p:txBody>
      </p:sp>
      <p:cxnSp>
        <p:nvCxnSpPr>
          <p:cNvPr id="16500" name="Gerade Verbindung 148"/>
          <p:cNvCxnSpPr>
            <a:cxnSpLocks noChangeShapeType="1"/>
          </p:cNvCxnSpPr>
          <p:nvPr/>
        </p:nvCxnSpPr>
        <p:spPr bwMode="auto">
          <a:xfrm>
            <a:off x="5643563" y="3657600"/>
            <a:ext cx="21383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6501" name="Rectangle 13"/>
          <p:cNvSpPr>
            <a:spLocks noGrp="1" noChangeArrowheads="1"/>
          </p:cNvSpPr>
          <p:nvPr>
            <p:ph idx="1"/>
          </p:nvPr>
        </p:nvSpPr>
        <p:spPr>
          <a:xfrm>
            <a:off x="101600" y="1319213"/>
            <a:ext cx="7904163" cy="463550"/>
          </a:xfrm>
        </p:spPr>
        <p:txBody>
          <a:bodyPr/>
          <a:lstStyle/>
          <a:p>
            <a:pPr marL="692150" lvl="2" indent="-292100" eaLnBrk="1" hangingPunct="1">
              <a:lnSpc>
                <a:spcPct val="110000"/>
              </a:lnSpc>
              <a:buSzPct val="80000"/>
            </a:pPr>
            <a:r>
              <a:rPr lang="de-DE" sz="2000" smtClean="0"/>
              <a:t>Complementing the existing 10Gbps system with 100Gbps upgrades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408" grpId="0"/>
      <p:bldP spid="16435" grpId="0"/>
      <p:bldP spid="16451" grpId="0"/>
      <p:bldP spid="16455" grpId="0"/>
      <p:bldP spid="16464" grpId="0"/>
      <p:bldP spid="16469" grpId="0"/>
      <p:bldP spid="98" grpId="0" animBg="1"/>
      <p:bldP spid="99" grpId="0" animBg="1"/>
      <p:bldP spid="16472" grpId="0" animBg="1"/>
      <p:bldP spid="16473" grpId="0" animBg="1"/>
      <p:bldP spid="111" grpId="0" animBg="1"/>
      <p:bldP spid="112" grpId="0" animBg="1"/>
      <p:bldP spid="16477" grpId="0"/>
      <p:bldP spid="129" grpId="0" animBg="1"/>
      <p:bldP spid="130" grpId="0" animBg="1"/>
      <p:bldP spid="16480" grpId="0" animBg="1"/>
      <p:bldP spid="16481" grpId="0" animBg="1"/>
      <p:bldP spid="133" grpId="0" animBg="1"/>
      <p:bldP spid="134" grpId="0" animBg="1"/>
      <p:bldP spid="16484" grpId="0" animBg="1"/>
      <p:bldP spid="16485" grpId="0" animBg="1"/>
      <p:bldP spid="16486" grpId="0"/>
      <p:bldP spid="16487" grpId="0"/>
      <p:bldP spid="16488" grpId="0" animBg="1"/>
      <p:bldP spid="16489" grpId="0"/>
      <p:bldP spid="16490" grpId="0"/>
      <p:bldP spid="16492" grpId="0"/>
      <p:bldP spid="164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Issues to </a:t>
            </a:r>
            <a:r>
              <a:rPr lang="de-DE" dirty="0" smtClean="0"/>
              <a:t>be aware </a:t>
            </a:r>
            <a:r>
              <a:rPr lang="de-DE" dirty="0" smtClean="0"/>
              <a:t>of</a:t>
            </a:r>
            <a:endParaRPr lang="de-DE" dirty="0"/>
          </a:p>
        </p:txBody>
      </p:sp>
      <p:sp>
        <p:nvSpPr>
          <p:cNvPr id="4" name="Rectangle 15"/>
          <p:cNvSpPr txBox="1">
            <a:spLocks noChangeArrowheads="1"/>
          </p:cNvSpPr>
          <p:nvPr/>
        </p:nvSpPr>
        <p:spPr bwMode="auto">
          <a:xfrm>
            <a:off x="577850" y="1245144"/>
            <a:ext cx="5441950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defTabSz="4513263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FF8F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5750" indent="-284163" algn="l" defTabSz="4513263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FF8F00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571500" indent="-284163" algn="l" defTabSz="4513263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FF8F00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3pPr>
            <a:lvl4pPr marL="857250" indent="-284163" algn="l" defTabSz="4513263" rtl="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Char char="&gt;"/>
              <a:defRPr sz="1600">
                <a:solidFill>
                  <a:schemeClr val="tx1"/>
                </a:solidFill>
                <a:latin typeface="+mn-lt"/>
              </a:defRPr>
            </a:lvl4pPr>
            <a:lvl5pPr marL="1511300" indent="-185738" algn="l" defTabSz="4513263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5pPr>
            <a:lvl6pPr marL="1968500" indent="-185738" algn="l" defTabSz="4513263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425700" indent="-185738" algn="l" defTabSz="4513263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2882900" indent="-185738" algn="l" defTabSz="4513263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340100" indent="-185738" algn="l" defTabSz="4513263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defRPr/>
            </a:pPr>
            <a:r>
              <a:rPr lang="en-US" kern="0" dirty="0"/>
              <a:t>100Gbps DWDM CFP offers 15-20km reach </a:t>
            </a:r>
            <a:endParaRPr lang="en-US" kern="0" dirty="0" smtClean="0"/>
          </a:p>
          <a:p>
            <a:pPr lvl="1" eaLnBrk="1" hangingPunct="1">
              <a:defRPr/>
            </a:pPr>
            <a:r>
              <a:rPr lang="en-US" kern="0" dirty="0" smtClean="0"/>
              <a:t>The reach can be further extended 10 &gt; 100km but one has to take care: </a:t>
            </a:r>
            <a:endParaRPr lang="en-US" kern="0" dirty="0"/>
          </a:p>
          <a:p>
            <a:pPr lvl="2" eaLnBrk="1" hangingPunct="1">
              <a:buFont typeface="Wingdings" pitchFamily="2" charset="2"/>
              <a:buChar char="v"/>
              <a:defRPr/>
            </a:pPr>
            <a:r>
              <a:rPr lang="de-DE" sz="1800" dirty="0" err="1" smtClean="0"/>
              <a:t>Amplification</a:t>
            </a:r>
            <a:endParaRPr lang="de-DE" sz="1800" dirty="0" smtClean="0"/>
          </a:p>
          <a:p>
            <a:pPr lvl="2" eaLnBrk="1" hangingPunct="1">
              <a:buFont typeface="Wingdings" pitchFamily="2" charset="2"/>
              <a:buChar char="v"/>
              <a:defRPr/>
            </a:pPr>
            <a:r>
              <a:rPr lang="de-DE" sz="1800" dirty="0" smtClean="0"/>
              <a:t>Dispersion </a:t>
            </a:r>
            <a:r>
              <a:rPr lang="de-DE" sz="1800" dirty="0" err="1" smtClean="0"/>
              <a:t>Compensation</a:t>
            </a:r>
            <a:endParaRPr lang="de-DE" sz="1800" dirty="0" smtClean="0"/>
          </a:p>
          <a:p>
            <a:pPr lvl="2" eaLnBrk="1" hangingPunct="1">
              <a:buFont typeface="Wingdings" pitchFamily="2" charset="2"/>
              <a:buChar char="v"/>
              <a:defRPr/>
            </a:pPr>
            <a:r>
              <a:rPr lang="de-DE" sz="1800" dirty="0" smtClean="0"/>
              <a:t>FEC, </a:t>
            </a:r>
            <a:r>
              <a:rPr lang="de-DE" sz="1800" dirty="0" err="1" smtClean="0"/>
              <a:t>error</a:t>
            </a:r>
            <a:r>
              <a:rPr lang="de-DE" sz="1800" dirty="0" smtClean="0"/>
              <a:t> </a:t>
            </a:r>
            <a:r>
              <a:rPr lang="de-DE" sz="1800" dirty="0" err="1" smtClean="0"/>
              <a:t>correction</a:t>
            </a:r>
            <a:r>
              <a:rPr lang="de-DE" sz="1800" dirty="0" smtClean="0"/>
              <a:t> </a:t>
            </a:r>
            <a:r>
              <a:rPr lang="de-DE" sz="1800" dirty="0" err="1" smtClean="0"/>
              <a:t>option</a:t>
            </a:r>
            <a:endParaRPr lang="de-DE" sz="1800" dirty="0" smtClean="0"/>
          </a:p>
          <a:p>
            <a:pPr lvl="2" eaLnBrk="1" hangingPunct="1">
              <a:buFont typeface="Wingdings" pitchFamily="2" charset="2"/>
              <a:buChar char="v"/>
              <a:defRPr/>
            </a:pPr>
            <a:r>
              <a:rPr lang="de-DE" sz="1800" dirty="0" smtClean="0"/>
              <a:t>Upgrade </a:t>
            </a:r>
            <a:r>
              <a:rPr lang="de-DE" sz="1800" dirty="0" err="1" smtClean="0"/>
              <a:t>scenario</a:t>
            </a:r>
            <a:r>
              <a:rPr lang="de-DE" sz="1800" dirty="0" smtClean="0"/>
              <a:t>, </a:t>
            </a:r>
            <a:r>
              <a:rPr lang="de-DE" sz="1800" dirty="0" err="1" smtClean="0"/>
              <a:t>fiber</a:t>
            </a:r>
            <a:r>
              <a:rPr lang="de-DE" sz="1800" dirty="0" smtClean="0"/>
              <a:t> </a:t>
            </a:r>
            <a:r>
              <a:rPr lang="de-DE" sz="1800" dirty="0" err="1" smtClean="0"/>
              <a:t>types</a:t>
            </a:r>
            <a:r>
              <a:rPr lang="de-DE" sz="1800" dirty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other</a:t>
            </a:r>
            <a:r>
              <a:rPr lang="de-DE" sz="1800" dirty="0" smtClean="0"/>
              <a:t> </a:t>
            </a:r>
            <a:r>
              <a:rPr lang="de-DE" sz="1800" dirty="0" err="1" smtClean="0"/>
              <a:t>co-propagating</a:t>
            </a:r>
            <a:r>
              <a:rPr lang="de-DE" sz="1800" dirty="0" smtClean="0"/>
              <a:t> </a:t>
            </a:r>
            <a:r>
              <a:rPr lang="de-DE" sz="1800" dirty="0" err="1" smtClean="0"/>
              <a:t>channel</a:t>
            </a:r>
            <a:r>
              <a:rPr lang="de-DE" sz="1800" dirty="0" smtClean="0"/>
              <a:t> </a:t>
            </a:r>
            <a:r>
              <a:rPr lang="de-DE" sz="1800" dirty="0" err="1" smtClean="0"/>
              <a:t>information</a:t>
            </a:r>
            <a:r>
              <a:rPr lang="de-DE" sz="1800" dirty="0" smtClean="0"/>
              <a:t> (10G/ 40G) </a:t>
            </a:r>
            <a:endParaRPr lang="de-DE" dirty="0" smtClean="0"/>
          </a:p>
          <a:p>
            <a:pPr lvl="2" eaLnBrk="1" hangingPunct="1">
              <a:buFont typeface="Wingdings" pitchFamily="2" charset="2"/>
              <a:buChar char="§"/>
              <a:defRPr/>
            </a:pPr>
            <a:endParaRPr lang="de-DE" dirty="0" smtClean="0"/>
          </a:p>
          <a:p>
            <a:pPr lvl="1" eaLnBrk="1" hangingPunct="1">
              <a:defRPr/>
            </a:pPr>
            <a:endParaRPr lang="en-US" kern="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12800" y="5098245"/>
            <a:ext cx="202811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+mn-lt"/>
              </a:rPr>
              <a:t>More Information:</a:t>
            </a:r>
            <a:endParaRPr lang="en-GB" b="1" dirty="0" smtClean="0">
              <a:latin typeface="+mn-lt"/>
              <a:cs typeface="Arial" pitchFamily="34" charset="0"/>
            </a:endParaRPr>
          </a:p>
          <a:p>
            <a:endParaRPr lang="en-GB" dirty="0">
              <a:solidFill>
                <a:srgbClr val="FF99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1912" y="5559909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http://www.cubeoptics.com/competence/100G_Metro_Evolution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07786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4927600" y="1862138"/>
            <a:ext cx="389255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buClr>
                <a:srgbClr val="FF9900"/>
              </a:buClr>
            </a:pPr>
            <a:r>
              <a:rPr lang="en-US" sz="2400" b="1" dirty="0">
                <a:solidFill>
                  <a:srgbClr val="505050"/>
                </a:solidFill>
              </a:rPr>
              <a:t>We look forward to providing you with further information.</a:t>
            </a:r>
          </a:p>
          <a:p>
            <a:pPr algn="r">
              <a:spcBef>
                <a:spcPct val="100000"/>
              </a:spcBef>
              <a:buClr>
                <a:srgbClr val="FF9900"/>
              </a:buClr>
            </a:pPr>
            <a:endParaRPr lang="en-US" sz="2400" b="1" dirty="0">
              <a:solidFill>
                <a:srgbClr val="505050"/>
              </a:solidFill>
            </a:endParaRPr>
          </a:p>
          <a:p>
            <a:pPr algn="r">
              <a:spcBef>
                <a:spcPct val="100000"/>
              </a:spcBef>
              <a:buClr>
                <a:srgbClr val="FF9900"/>
              </a:buClr>
            </a:pPr>
            <a:r>
              <a:rPr lang="en-US" sz="2400" b="1" dirty="0">
                <a:solidFill>
                  <a:srgbClr val="505050"/>
                </a:solidFill>
              </a:rPr>
              <a:t>Contact:</a:t>
            </a:r>
          </a:p>
          <a:p>
            <a:pPr algn="r">
              <a:spcBef>
                <a:spcPct val="20000"/>
              </a:spcBef>
              <a:buClr>
                <a:srgbClr val="FF9900"/>
              </a:buClr>
            </a:pPr>
            <a:r>
              <a:rPr lang="en-US" b="1" dirty="0" smtClean="0">
                <a:solidFill>
                  <a:srgbClr val="505050"/>
                </a:solidFill>
              </a:rPr>
              <a:t>Steve Jones </a:t>
            </a:r>
            <a:endParaRPr lang="en-US" b="1" dirty="0">
              <a:solidFill>
                <a:srgbClr val="505050"/>
              </a:solidFill>
            </a:endParaRPr>
          </a:p>
          <a:p>
            <a:pPr algn="r">
              <a:spcBef>
                <a:spcPct val="20000"/>
              </a:spcBef>
              <a:buClr>
                <a:srgbClr val="FF9900"/>
              </a:buClr>
            </a:pPr>
            <a:r>
              <a:rPr lang="en-US" b="1" dirty="0">
                <a:solidFill>
                  <a:srgbClr val="505050"/>
                </a:solidFill>
              </a:rPr>
              <a:t>+</a:t>
            </a:r>
            <a:r>
              <a:rPr lang="en-US" b="1" dirty="0" smtClean="0">
                <a:solidFill>
                  <a:srgbClr val="505050"/>
                </a:solidFill>
              </a:rPr>
              <a:t>44 (0) 7900 881729 steve.jones@cubeoptics.com</a:t>
            </a:r>
            <a:endParaRPr lang="en-US" b="1" dirty="0">
              <a:solidFill>
                <a:srgbClr val="505050"/>
              </a:solidFill>
            </a:endParaRPr>
          </a:p>
          <a:p>
            <a:pPr algn="r">
              <a:spcBef>
                <a:spcPct val="20000"/>
              </a:spcBef>
              <a:buClr>
                <a:srgbClr val="FF9900"/>
              </a:buClr>
            </a:pPr>
            <a:r>
              <a:rPr lang="en-US" b="1" dirty="0">
                <a:solidFill>
                  <a:srgbClr val="505050"/>
                </a:solidFill>
              </a:rPr>
              <a:t>www.cubeoptics.com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4D4D4D"/>
                </a:solidFill>
              </a:rPr>
              <a:t>Contact us!</a:t>
            </a:r>
            <a:endParaRPr lang="de-DE" smtClean="0">
              <a:solidFill>
                <a:srgbClr val="4D4D4D"/>
              </a:solidFill>
            </a:endParaRPr>
          </a:p>
        </p:txBody>
      </p:sp>
      <p:pic>
        <p:nvPicPr>
          <p:cNvPr id="17412" name="Picture 10" descr="C:\Dokumente und Einstellungen\braun\Desktop\blume_frei_kle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4838"/>
            <a:ext cx="5275263" cy="625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bo_Vorlage_Test">
  <a:themeElements>
    <a:clrScheme name="Custom 2">
      <a:dk1>
        <a:srgbClr val="000000"/>
      </a:dk1>
      <a:lt1>
        <a:srgbClr val="FFFFFF"/>
      </a:lt1>
      <a:dk2>
        <a:srgbClr val="505050"/>
      </a:dk2>
      <a:lt2>
        <a:srgbClr val="D8D8D8"/>
      </a:lt2>
      <a:accent1>
        <a:srgbClr val="787878"/>
      </a:accent1>
      <a:accent2>
        <a:srgbClr val="FF8F00"/>
      </a:accent2>
      <a:accent3>
        <a:srgbClr val="FFFFFF"/>
      </a:accent3>
      <a:accent4>
        <a:srgbClr val="000000"/>
      </a:accent4>
      <a:accent5>
        <a:srgbClr val="BEBEBE"/>
      </a:accent5>
      <a:accent6>
        <a:srgbClr val="E78100"/>
      </a:accent6>
      <a:hlink>
        <a:srgbClr val="FF8F00"/>
      </a:hlink>
      <a:folHlink>
        <a:srgbClr val="269D2E"/>
      </a:folHlink>
    </a:clrScheme>
    <a:fontScheme name="Cubo_Vorlage_Tes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4513263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FF8F00"/>
          </a:buClr>
          <a:buSzTx/>
          <a:buFont typeface="Wingdings" pitchFamily="2" charset="2"/>
          <a:buNone/>
          <a:tabLst>
            <a:tab pos="481013" algn="l"/>
            <a:tab pos="1044575" algn="l"/>
            <a:tab pos="1617663" algn="l"/>
            <a:tab pos="2192338" algn="l"/>
          </a:tabLst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4513263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FF8F00"/>
          </a:buClr>
          <a:buSzTx/>
          <a:buFont typeface="Wingdings" pitchFamily="2" charset="2"/>
          <a:buNone/>
          <a:tabLst>
            <a:tab pos="481013" algn="l"/>
            <a:tab pos="1044575" algn="l"/>
            <a:tab pos="1617663" algn="l"/>
            <a:tab pos="2192338" algn="l"/>
          </a:tabLst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bo_Vorlage_Tes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bo_Vorlage_Tes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bo_Vorlage_Tes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bo_Vorlage_Tes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bo_Vorlage_Tes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bo_Vorlage_Tes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bo_Vorlage_Tes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bo_Vorlage_Test 8">
        <a:dk1>
          <a:srgbClr val="000000"/>
        </a:dk1>
        <a:lt1>
          <a:srgbClr val="FFFFFF"/>
        </a:lt1>
        <a:dk2>
          <a:srgbClr val="505050"/>
        </a:dk2>
        <a:lt2>
          <a:srgbClr val="D8D8D8"/>
        </a:lt2>
        <a:accent1>
          <a:srgbClr val="787878"/>
        </a:accent1>
        <a:accent2>
          <a:srgbClr val="FF8F00"/>
        </a:accent2>
        <a:accent3>
          <a:srgbClr val="FFFFFF"/>
        </a:accent3>
        <a:accent4>
          <a:srgbClr val="000000"/>
        </a:accent4>
        <a:accent5>
          <a:srgbClr val="BEBEBE"/>
        </a:accent5>
        <a:accent6>
          <a:srgbClr val="E78100"/>
        </a:accent6>
        <a:hlink>
          <a:srgbClr val="E9E000"/>
        </a:hlink>
        <a:folHlink>
          <a:srgbClr val="269D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Einstellungen\braun\Anwendungsdaten\Microsoft\Vorlagen\Cubo_Vorlage_Test.pot</Template>
  <TotalTime>1247</TotalTime>
  <Words>284</Words>
  <Application>Microsoft Office PowerPoint</Application>
  <PresentationFormat>On-screen Show (4:3)</PresentationFormat>
  <Paragraphs>85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Cubo_Vorlage_Test</vt:lpstr>
      <vt:lpstr>Slide 1</vt:lpstr>
      <vt:lpstr>Why 100G in Metro?</vt:lpstr>
      <vt:lpstr>100Gbps Metro Networks</vt:lpstr>
      <vt:lpstr>Upgrade Scenario</vt:lpstr>
      <vt:lpstr>Issues to be aware of</vt:lpstr>
      <vt:lpstr>Contact us!</vt:lpstr>
    </vt:vector>
  </TitlesOfParts>
  <Company>Cube Optics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Präsentation</dc:title>
  <dc:creator>Katrin Braun</dc:creator>
  <cp:lastModifiedBy>Steve Jones</cp:lastModifiedBy>
  <cp:revision>172</cp:revision>
  <cp:lastPrinted>2009-10-05T11:32:06Z</cp:lastPrinted>
  <dcterms:created xsi:type="dcterms:W3CDTF">2010-03-29T10:23:26Z</dcterms:created>
  <dcterms:modified xsi:type="dcterms:W3CDTF">2013-09-04T09:21:56Z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ommentar">
    <vt:lpwstr/>
  </property>
  <property fmtid="{D5CDD505-2E9C-101B-9397-08002B2CF9AE}" pid="3" name="zust">
    <vt:lpwstr>0</vt:lpwstr>
  </property>
  <property fmtid="{D5CDD505-2E9C-101B-9397-08002B2CF9AE}" pid="4" name="ContentType">
    <vt:lpwstr>Dokument</vt:lpwstr>
  </property>
  <property fmtid="{D5CDD505-2E9C-101B-9397-08002B2CF9AE}" pid="5" name="display_urn:schemas-microsoft-com:office:office#Zust_x00e4_ndig">
    <vt:lpwstr>Braun, Katrin</vt:lpwstr>
  </property>
  <property fmtid="{D5CDD505-2E9C-101B-9397-08002B2CF9AE}" pid="6" name="Zuständig">
    <vt:lpwstr>25;#CUBEOPTICS\braun</vt:lpwstr>
  </property>
  <property fmtid="{D5CDD505-2E9C-101B-9397-08002B2CF9AE}" pid="7" name="Verteiler">
    <vt:lpwstr/>
  </property>
  <property fmtid="{D5CDD505-2E9C-101B-9397-08002B2CF9AE}" pid="8" name="InAnsicht">
    <vt:lpwstr/>
  </property>
  <property fmtid="{D5CDD505-2E9C-101B-9397-08002B2CF9AE}" pid="9" name="VorlArt">
    <vt:lpwstr>1</vt:lpwstr>
  </property>
</Properties>
</file>