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63" r:id="rId7"/>
    <p:sldId id="264" r:id="rId8"/>
    <p:sldId id="267" r:id="rId9"/>
    <p:sldId id="268" r:id="rId10"/>
    <p:sldId id="261" r:id="rId11"/>
    <p:sldId id="270" r:id="rId12"/>
    <p:sldId id="269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86427" autoAdjust="0"/>
  </p:normalViewPr>
  <p:slideViewPr>
    <p:cSldViewPr snapToGrid="0" snapToObjects="1">
      <p:cViewPr varScale="1">
        <p:scale>
          <a:sx n="80" d="100"/>
          <a:sy n="80" d="100"/>
        </p:scale>
        <p:origin x="-104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9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0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5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EE2E-342D-D741-A4B8-40D78E031C01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AB49-62CB-4641-85AC-466CE71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DrPeering.n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Peering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William B. Norton</a:t>
            </a:r>
          </a:p>
          <a:p>
            <a:r>
              <a:rPr lang="en-US" dirty="0" smtClean="0"/>
              <a:t>Executive Director, DrPeering International</a:t>
            </a:r>
          </a:p>
          <a:p>
            <a:r>
              <a:rPr lang="en-US" dirty="0" smtClean="0"/>
              <a:t>Chief Strategy Officer, International Internet Exchange (IIX)</a:t>
            </a:r>
          </a:p>
          <a:p>
            <a:r>
              <a:rPr lang="en-US" dirty="0" err="1" smtClean="0"/>
              <a:t>wbn@iixPeering.net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60039" y="5917736"/>
            <a:ext cx="2083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UK NOF</a:t>
            </a:r>
          </a:p>
          <a:p>
            <a:r>
              <a:rPr lang="en-US" dirty="0" smtClean="0"/>
              <a:t>London</a:t>
            </a:r>
          </a:p>
          <a:p>
            <a:r>
              <a:rPr lang="en-US" dirty="0" smtClean="0"/>
              <a:t>September 13,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7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Improves Security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new bold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7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5" y="274638"/>
            <a:ext cx="899746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#1) Less vulnerable to </a:t>
            </a:r>
            <a:r>
              <a:rPr lang="en-US" i="1" dirty="0" smtClean="0"/>
              <a:t>side effects </a:t>
            </a:r>
            <a:r>
              <a:rPr lang="en-US" dirty="0" smtClean="0"/>
              <a:t>of DOS</a:t>
            </a:r>
            <a:endParaRPr lang="en-US" dirty="0"/>
          </a:p>
        </p:txBody>
      </p:sp>
      <p:pic>
        <p:nvPicPr>
          <p:cNvPr id="4" name="Content Placeholder 3" descr="14-4-Transit-Intermingle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84" t="-1867" r="-26235" b="-3269"/>
          <a:stretch/>
        </p:blipFill>
        <p:spPr>
          <a:xfrm>
            <a:off x="-938112" y="1194609"/>
            <a:ext cx="8381896" cy="5663391"/>
          </a:xfrm>
        </p:spPr>
      </p:pic>
      <p:sp>
        <p:nvSpPr>
          <p:cNvPr id="3" name="TextBox 2"/>
          <p:cNvSpPr txBox="1"/>
          <p:nvPr/>
        </p:nvSpPr>
        <p:spPr>
          <a:xfrm>
            <a:off x="6096133" y="2486243"/>
            <a:ext cx="312304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Denial of Service Attack</a:t>
            </a:r>
          </a:p>
          <a:p>
            <a:endParaRPr lang="en-US" dirty="0" smtClean="0"/>
          </a:p>
          <a:p>
            <a:r>
              <a:rPr lang="en-US" dirty="0" smtClean="0"/>
              <a:t>Counter: </a:t>
            </a:r>
          </a:p>
          <a:p>
            <a:r>
              <a:rPr lang="en-US" dirty="0" smtClean="0"/>
              <a:t>More Resilience not Secure</a:t>
            </a:r>
          </a:p>
          <a:p>
            <a:endParaRPr lang="en-US" dirty="0" smtClean="0"/>
          </a:p>
          <a:p>
            <a:r>
              <a:rPr lang="en-US" dirty="0" smtClean="0"/>
              <a:t>Secured communications</a:t>
            </a:r>
          </a:p>
          <a:p>
            <a:r>
              <a:rPr lang="en-US" dirty="0" smtClean="0"/>
              <a:t>Requires that </a:t>
            </a:r>
            <a:r>
              <a:rPr lang="en-US" dirty="0" err="1" smtClean="0"/>
              <a:t>pkts</a:t>
            </a:r>
            <a:r>
              <a:rPr lang="en-US" dirty="0" smtClean="0"/>
              <a:t> get through!</a:t>
            </a:r>
          </a:p>
          <a:p>
            <a:endParaRPr lang="en-US" dirty="0"/>
          </a:p>
          <a:p>
            <a:r>
              <a:rPr lang="en-US" dirty="0" smtClean="0"/>
              <a:t>Therefore, </a:t>
            </a:r>
          </a:p>
          <a:p>
            <a:r>
              <a:rPr lang="en-US" b="1" dirty="0" smtClean="0"/>
              <a:t>Peering Improves Security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1186" y="6598118"/>
            <a:ext cx="1851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 longer AS Path is less secure…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707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#2) Less Points of vulnerability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6274" y="6598118"/>
            <a:ext cx="1217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Breath of fresh air…</a:t>
            </a:r>
            <a:endParaRPr lang="en-US" sz="1000" dirty="0"/>
          </a:p>
        </p:txBody>
      </p:sp>
      <p:sp>
        <p:nvSpPr>
          <p:cNvPr id="6" name="Cloud 5"/>
          <p:cNvSpPr/>
          <p:nvPr/>
        </p:nvSpPr>
        <p:spPr>
          <a:xfrm>
            <a:off x="787761" y="3045116"/>
            <a:ext cx="486979" cy="4869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804407" y="3031899"/>
            <a:ext cx="486979" cy="486979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396421" y="2568799"/>
            <a:ext cx="1250870" cy="15611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753836" y="2917280"/>
            <a:ext cx="486979" cy="486979"/>
          </a:xfrm>
          <a:prstGeom prst="cloud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6331120" y="3345366"/>
            <a:ext cx="486979" cy="48697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6978917" y="3015943"/>
            <a:ext cx="486979" cy="486979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7590435" y="2453828"/>
            <a:ext cx="486979" cy="486979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7986704" y="3031899"/>
            <a:ext cx="486979" cy="486979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8473683" y="3561013"/>
            <a:ext cx="486979" cy="486979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1031251" y="3914765"/>
            <a:ext cx="486979" cy="486979"/>
          </a:xfrm>
          <a:prstGeom prst="clou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457200" y="3800187"/>
            <a:ext cx="486979" cy="486979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7" name="Cloud 16"/>
          <p:cNvSpPr/>
          <p:nvPr/>
        </p:nvSpPr>
        <p:spPr>
          <a:xfrm>
            <a:off x="1680558" y="3526449"/>
            <a:ext cx="486979" cy="486979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8" name="Cloud 17"/>
          <p:cNvSpPr/>
          <p:nvPr/>
        </p:nvSpPr>
        <p:spPr>
          <a:xfrm>
            <a:off x="57293" y="3427786"/>
            <a:ext cx="486979" cy="48697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9" name="Cloud 18"/>
          <p:cNvSpPr/>
          <p:nvPr/>
        </p:nvSpPr>
        <p:spPr>
          <a:xfrm>
            <a:off x="57293" y="2835816"/>
            <a:ext cx="486979" cy="486979"/>
          </a:xfrm>
          <a:prstGeom prst="cloud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0" name="Cloud 19"/>
          <p:cNvSpPr/>
          <p:nvPr/>
        </p:nvSpPr>
        <p:spPr>
          <a:xfrm>
            <a:off x="371262" y="2105347"/>
            <a:ext cx="1672143" cy="4869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</a:t>
            </a:r>
            <a:endParaRPr lang="en-US" dirty="0"/>
          </a:p>
        </p:txBody>
      </p:sp>
      <p:cxnSp>
        <p:nvCxnSpPr>
          <p:cNvPr id="24" name="Straight Connector 23"/>
          <p:cNvCxnSpPr>
            <a:stCxn id="20" idx="1"/>
            <a:endCxn id="6" idx="3"/>
          </p:cNvCxnSpPr>
          <p:nvPr/>
        </p:nvCxnSpPr>
        <p:spPr>
          <a:xfrm flipH="1">
            <a:off x="1031251" y="2591807"/>
            <a:ext cx="176083" cy="481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2"/>
            <a:endCxn id="6" idx="0"/>
          </p:cNvCxnSpPr>
          <p:nvPr/>
        </p:nvCxnSpPr>
        <p:spPr>
          <a:xfrm flipH="1" flipV="1">
            <a:off x="1274334" y="3288606"/>
            <a:ext cx="407735" cy="481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  <a:endCxn id="6" idx="1"/>
          </p:cNvCxnSpPr>
          <p:nvPr/>
        </p:nvCxnSpPr>
        <p:spPr>
          <a:xfrm flipH="1" flipV="1">
            <a:off x="1031251" y="3531576"/>
            <a:ext cx="243490" cy="411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</p:cNvCxnSpPr>
          <p:nvPr/>
        </p:nvCxnSpPr>
        <p:spPr>
          <a:xfrm flipH="1" flipV="1">
            <a:off x="302503" y="3235340"/>
            <a:ext cx="486769" cy="53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18" idx="0"/>
          </p:cNvCxnSpPr>
          <p:nvPr/>
        </p:nvCxnSpPr>
        <p:spPr>
          <a:xfrm flipH="1">
            <a:off x="543866" y="3288606"/>
            <a:ext cx="245406" cy="382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3"/>
            <a:endCxn id="6" idx="1"/>
          </p:cNvCxnSpPr>
          <p:nvPr/>
        </p:nvCxnSpPr>
        <p:spPr>
          <a:xfrm flipV="1">
            <a:off x="700690" y="3531576"/>
            <a:ext cx="330561" cy="296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loud 53"/>
          <p:cNvSpPr/>
          <p:nvPr/>
        </p:nvSpPr>
        <p:spPr>
          <a:xfrm>
            <a:off x="787355" y="3055425"/>
            <a:ext cx="486979" cy="4869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5" name="Cloud 54"/>
          <p:cNvSpPr/>
          <p:nvPr/>
        </p:nvSpPr>
        <p:spPr>
          <a:xfrm>
            <a:off x="544272" y="2964335"/>
            <a:ext cx="853467" cy="706941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8" name="Straight Connector 57"/>
          <p:cNvCxnSpPr>
            <a:stCxn id="7" idx="0"/>
            <a:endCxn id="8" idx="2"/>
          </p:cNvCxnSpPr>
          <p:nvPr/>
        </p:nvCxnSpPr>
        <p:spPr>
          <a:xfrm>
            <a:off x="4290980" y="3275389"/>
            <a:ext cx="109321" cy="73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0"/>
            <a:endCxn id="9" idx="2"/>
          </p:cNvCxnSpPr>
          <p:nvPr/>
        </p:nvCxnSpPr>
        <p:spPr>
          <a:xfrm flipV="1">
            <a:off x="5646249" y="3160770"/>
            <a:ext cx="109098" cy="188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9" idx="0"/>
            <a:endCxn id="10" idx="2"/>
          </p:cNvCxnSpPr>
          <p:nvPr/>
        </p:nvCxnSpPr>
        <p:spPr>
          <a:xfrm>
            <a:off x="6240409" y="3160770"/>
            <a:ext cx="92222" cy="428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1" idx="2"/>
            <a:endCxn id="10" idx="0"/>
          </p:cNvCxnSpPr>
          <p:nvPr/>
        </p:nvCxnSpPr>
        <p:spPr>
          <a:xfrm flipH="1">
            <a:off x="6817693" y="3259433"/>
            <a:ext cx="162735" cy="329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1" idx="0"/>
            <a:endCxn id="12" idx="2"/>
          </p:cNvCxnSpPr>
          <p:nvPr/>
        </p:nvCxnSpPr>
        <p:spPr>
          <a:xfrm flipV="1">
            <a:off x="7465490" y="2697318"/>
            <a:ext cx="126456" cy="562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0"/>
            <a:endCxn id="13" idx="3"/>
          </p:cNvCxnSpPr>
          <p:nvPr/>
        </p:nvCxnSpPr>
        <p:spPr>
          <a:xfrm>
            <a:off x="8077008" y="2697318"/>
            <a:ext cx="153186" cy="362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3" idx="0"/>
            <a:endCxn id="14" idx="3"/>
          </p:cNvCxnSpPr>
          <p:nvPr/>
        </p:nvCxnSpPr>
        <p:spPr>
          <a:xfrm>
            <a:off x="8473277" y="3275389"/>
            <a:ext cx="243896" cy="313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382818" y="4788155"/>
            <a:ext cx="422423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Longer paths are more vulnerable to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Attack, capture, Man-in-the-middle, etc.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Less visibility along traffic path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Counter: Capture at transport layer</a:t>
            </a:r>
          </a:p>
          <a:p>
            <a:r>
              <a:rPr lang="en-US" dirty="0" smtClean="0"/>
              <a:t>Counter-Counter: Worse w/longer AS Path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609702" y="3015943"/>
            <a:ext cx="46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6978917" y="3588856"/>
            <a:ext cx="72021" cy="1104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050938" y="3160770"/>
            <a:ext cx="821182" cy="1532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5753836" y="3404259"/>
            <a:ext cx="1297102" cy="1289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27797" y="141618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Network Operator that Peers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938341" y="1417638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Network Operator that only buys Internet Transit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0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#3) Direct </a:t>
            </a:r>
            <a:r>
              <a:rPr lang="en-US" dirty="0" err="1" smtClean="0"/>
              <a:t>NetOps-NetOps</a:t>
            </a:r>
            <a:r>
              <a:rPr lang="en-US" dirty="0" smtClean="0"/>
              <a:t>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20" y="4592688"/>
            <a:ext cx="8229600" cy="2705750"/>
          </a:xfrm>
        </p:spPr>
        <p:txBody>
          <a:bodyPr>
            <a:normAutofit/>
          </a:bodyPr>
          <a:lstStyle/>
          <a:p>
            <a:r>
              <a:rPr lang="en-US" dirty="0" smtClean="0"/>
              <a:t>Practical: Escalation Path</a:t>
            </a:r>
          </a:p>
          <a:p>
            <a:r>
              <a:rPr lang="en-US" dirty="0" smtClean="0"/>
              <a:t>Direct Contact: Personal Relationships</a:t>
            </a:r>
          </a:p>
          <a:p>
            <a:r>
              <a:rPr lang="en-US" dirty="0" smtClean="0"/>
              <a:t>Speed addressing problem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787761" y="3045116"/>
            <a:ext cx="486979" cy="4869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804407" y="3031899"/>
            <a:ext cx="486979" cy="486979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396421" y="2568799"/>
            <a:ext cx="1250870" cy="15611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5753836" y="2917280"/>
            <a:ext cx="486979" cy="486979"/>
          </a:xfrm>
          <a:prstGeom prst="cloud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6331120" y="3345366"/>
            <a:ext cx="486979" cy="48697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6978917" y="3015943"/>
            <a:ext cx="486979" cy="486979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7590435" y="2453828"/>
            <a:ext cx="486979" cy="486979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7986704" y="3031899"/>
            <a:ext cx="486979" cy="486979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8473683" y="3561013"/>
            <a:ext cx="486979" cy="486979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57200" y="3800187"/>
            <a:ext cx="486979" cy="486979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1680558" y="3526449"/>
            <a:ext cx="486979" cy="486979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57293" y="3427786"/>
            <a:ext cx="486979" cy="48697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57293" y="2835816"/>
            <a:ext cx="486979" cy="486979"/>
          </a:xfrm>
          <a:prstGeom prst="cloud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7" name="Cloud 16"/>
          <p:cNvSpPr/>
          <p:nvPr/>
        </p:nvSpPr>
        <p:spPr>
          <a:xfrm>
            <a:off x="371262" y="2105347"/>
            <a:ext cx="1672143" cy="4869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</a:t>
            </a:r>
            <a:endParaRPr lang="en-US" dirty="0"/>
          </a:p>
        </p:txBody>
      </p:sp>
      <p:cxnSp>
        <p:nvCxnSpPr>
          <p:cNvPr id="18" name="Straight Connector 17"/>
          <p:cNvCxnSpPr>
            <a:stCxn id="17" idx="1"/>
            <a:endCxn id="4" idx="3"/>
          </p:cNvCxnSpPr>
          <p:nvPr/>
        </p:nvCxnSpPr>
        <p:spPr>
          <a:xfrm flipH="1">
            <a:off x="1031251" y="2591807"/>
            <a:ext cx="176083" cy="481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4" idx="0"/>
          </p:cNvCxnSpPr>
          <p:nvPr/>
        </p:nvCxnSpPr>
        <p:spPr>
          <a:xfrm flipH="1" flipV="1">
            <a:off x="1274334" y="3288606"/>
            <a:ext cx="407735" cy="481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2"/>
          </p:cNvCxnSpPr>
          <p:nvPr/>
        </p:nvCxnSpPr>
        <p:spPr>
          <a:xfrm flipH="1" flipV="1">
            <a:off x="302503" y="3235340"/>
            <a:ext cx="486769" cy="53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2"/>
            <a:endCxn id="15" idx="0"/>
          </p:cNvCxnSpPr>
          <p:nvPr/>
        </p:nvCxnSpPr>
        <p:spPr>
          <a:xfrm flipH="1">
            <a:off x="543866" y="3288606"/>
            <a:ext cx="245406" cy="382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3"/>
            <a:endCxn id="4" idx="1"/>
          </p:cNvCxnSpPr>
          <p:nvPr/>
        </p:nvCxnSpPr>
        <p:spPr>
          <a:xfrm flipV="1">
            <a:off x="700690" y="3531576"/>
            <a:ext cx="330561" cy="296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loud 23"/>
          <p:cNvSpPr/>
          <p:nvPr/>
        </p:nvSpPr>
        <p:spPr>
          <a:xfrm>
            <a:off x="787355" y="3055425"/>
            <a:ext cx="486979" cy="4869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Cloud 24"/>
          <p:cNvSpPr/>
          <p:nvPr/>
        </p:nvSpPr>
        <p:spPr>
          <a:xfrm>
            <a:off x="544272" y="2964335"/>
            <a:ext cx="853467" cy="706941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6" name="Straight Connector 25"/>
          <p:cNvCxnSpPr>
            <a:stCxn id="5" idx="0"/>
            <a:endCxn id="6" idx="2"/>
          </p:cNvCxnSpPr>
          <p:nvPr/>
        </p:nvCxnSpPr>
        <p:spPr>
          <a:xfrm>
            <a:off x="4290980" y="3275389"/>
            <a:ext cx="109321" cy="73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0"/>
            <a:endCxn id="7" idx="2"/>
          </p:cNvCxnSpPr>
          <p:nvPr/>
        </p:nvCxnSpPr>
        <p:spPr>
          <a:xfrm flipV="1">
            <a:off x="5646249" y="3160770"/>
            <a:ext cx="109098" cy="188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0"/>
            <a:endCxn id="8" idx="2"/>
          </p:cNvCxnSpPr>
          <p:nvPr/>
        </p:nvCxnSpPr>
        <p:spPr>
          <a:xfrm>
            <a:off x="6240409" y="3160770"/>
            <a:ext cx="92222" cy="428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8" idx="0"/>
          </p:cNvCxnSpPr>
          <p:nvPr/>
        </p:nvCxnSpPr>
        <p:spPr>
          <a:xfrm flipH="1">
            <a:off x="6817693" y="3259433"/>
            <a:ext cx="162735" cy="329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0"/>
            <a:endCxn id="10" idx="2"/>
          </p:cNvCxnSpPr>
          <p:nvPr/>
        </p:nvCxnSpPr>
        <p:spPr>
          <a:xfrm flipV="1">
            <a:off x="7465490" y="2697318"/>
            <a:ext cx="126456" cy="562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0"/>
            <a:endCxn id="11" idx="3"/>
          </p:cNvCxnSpPr>
          <p:nvPr/>
        </p:nvCxnSpPr>
        <p:spPr>
          <a:xfrm>
            <a:off x="8077008" y="2697318"/>
            <a:ext cx="153186" cy="362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  <a:endCxn id="12" idx="3"/>
          </p:cNvCxnSpPr>
          <p:nvPr/>
        </p:nvCxnSpPr>
        <p:spPr>
          <a:xfrm>
            <a:off x="8473277" y="3275389"/>
            <a:ext cx="243896" cy="313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09702" y="3015943"/>
            <a:ext cx="46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8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Remote Peering is peering without a physical router presence required at the IXP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Remote Peering reduces </a:t>
            </a:r>
            <a:r>
              <a:rPr lang="en-US" dirty="0" err="1" smtClean="0"/>
              <a:t>CapEx</a:t>
            </a:r>
            <a:r>
              <a:rPr lang="en-US" dirty="0" smtClean="0"/>
              <a:t> and </a:t>
            </a:r>
            <a:r>
              <a:rPr lang="en-US" dirty="0" err="1" smtClean="0"/>
              <a:t>OpEx</a:t>
            </a:r>
            <a:endParaRPr lang="en-US" dirty="0" smtClean="0"/>
          </a:p>
          <a:p>
            <a:pPr lvl="1"/>
            <a:r>
              <a:rPr lang="en-US" dirty="0" smtClean="0"/>
              <a:t>Enables more networks to start peering</a:t>
            </a:r>
          </a:p>
          <a:p>
            <a:pPr lvl="1"/>
            <a:r>
              <a:rPr lang="en-US" dirty="0" smtClean="0"/>
              <a:t>Enables networks to peer in more places</a:t>
            </a:r>
          </a:p>
          <a:p>
            <a:pPr lvl="1"/>
            <a:r>
              <a:rPr lang="en-US" dirty="0" smtClean="0"/>
              <a:t>Breathes new life into the peering ecosystem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Peering Improves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205"/>
            <a:ext cx="7772400" cy="1470025"/>
          </a:xfrm>
        </p:spPr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William B. Norton</a:t>
            </a:r>
          </a:p>
          <a:p>
            <a:r>
              <a:rPr lang="en-US" dirty="0" smtClean="0"/>
              <a:t>Executive Director, DrPeering International</a:t>
            </a:r>
          </a:p>
          <a:p>
            <a:r>
              <a:rPr lang="en-US" dirty="0" smtClean="0"/>
              <a:t>Chief Strategy Officer, International Internet Exchange (IIX)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60039" y="5917736"/>
            <a:ext cx="2083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UK NOF</a:t>
            </a:r>
          </a:p>
          <a:p>
            <a:r>
              <a:rPr lang="en-US" dirty="0" smtClean="0"/>
              <a:t>London</a:t>
            </a:r>
          </a:p>
          <a:p>
            <a:r>
              <a:rPr lang="en-US" dirty="0" smtClean="0"/>
              <a:t>September 13, 2013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9719" y="1439460"/>
            <a:ext cx="37206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 me for a PDF of</a:t>
            </a:r>
            <a:endParaRPr lang="en-US" sz="2400" dirty="0"/>
          </a:p>
          <a:p>
            <a:pPr algn="ctr"/>
            <a:r>
              <a:rPr lang="en-US" sz="2400" dirty="0" smtClean="0"/>
              <a:t>Chapter 14: Remote Peering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wbn@iixpeering.net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9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Meet the Presenter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5813"/>
            <a:ext cx="8229600" cy="4700587"/>
          </a:xfrm>
        </p:spPr>
        <p:txBody>
          <a:bodyPr/>
          <a:lstStyle/>
          <a:p>
            <a:pPr marL="304800" indent="-304800" eaLnBrk="1" hangingPunct="1">
              <a:buClr>
                <a:srgbClr val="262626"/>
              </a:buClr>
              <a:buFont typeface="Calibri" charset="0"/>
              <a:buChar char="•"/>
              <a:defRPr/>
            </a:pPr>
            <a:r>
              <a:rPr lang="en-US" dirty="0" smtClean="0">
                <a:solidFill>
                  <a:srgbClr val="262626"/>
                </a:solidFill>
              </a:rPr>
              <a:t>Started working on Internet (NSFNET) in 1988</a:t>
            </a:r>
            <a:endParaRPr lang="en-US" dirty="0" smtClean="0">
              <a:solidFill>
                <a:srgbClr val="464646"/>
              </a:solidFill>
            </a:endParaRPr>
          </a:p>
          <a:p>
            <a:pPr marL="304800" indent="-304800" eaLnBrk="1" hangingPunct="1">
              <a:buClr>
                <a:srgbClr val="262626"/>
              </a:buClr>
              <a:buFont typeface="Calibri" charset="0"/>
              <a:buChar char="•"/>
              <a:defRPr/>
            </a:pPr>
            <a:r>
              <a:rPr lang="en-US" dirty="0" smtClean="0">
                <a:solidFill>
                  <a:srgbClr val="464646"/>
                </a:solidFill>
              </a:rPr>
              <a:t>1st </a:t>
            </a:r>
            <a:r>
              <a:rPr lang="ja-JP" altLang="en-US" dirty="0" smtClean="0">
                <a:solidFill>
                  <a:srgbClr val="464646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464646"/>
                </a:solidFill>
              </a:rPr>
              <a:t>Chairman</a:t>
            </a:r>
            <a:r>
              <a:rPr lang="ja-JP" altLang="en-US" dirty="0" smtClean="0">
                <a:solidFill>
                  <a:srgbClr val="464646"/>
                </a:solidFill>
                <a:latin typeface="Arial"/>
              </a:rPr>
              <a:t>”</a:t>
            </a:r>
            <a:r>
              <a:rPr lang="en-US" dirty="0" smtClean="0">
                <a:solidFill>
                  <a:srgbClr val="464646"/>
                </a:solidFill>
              </a:rPr>
              <a:t> of </a:t>
            </a:r>
            <a:r>
              <a:rPr lang="en-US" dirty="0" smtClean="0">
                <a:solidFill>
                  <a:srgbClr val="262626"/>
                </a:solidFill>
              </a:rPr>
              <a:t>North American Network Operator Group (NANOG) (1994-1998)</a:t>
            </a:r>
            <a:endParaRPr lang="en-US" dirty="0" smtClean="0">
              <a:solidFill>
                <a:srgbClr val="464646"/>
              </a:solidFill>
            </a:endParaRPr>
          </a:p>
          <a:p>
            <a:pPr marL="304800" indent="-304800" eaLnBrk="1" hangingPunct="1">
              <a:buClr>
                <a:srgbClr val="262626"/>
              </a:buClr>
              <a:buFont typeface="Calibri" charset="0"/>
              <a:buChar char="•"/>
              <a:defRPr/>
            </a:pPr>
            <a:r>
              <a:rPr lang="en-US" dirty="0" smtClean="0">
                <a:solidFill>
                  <a:srgbClr val="262626"/>
                </a:solidFill>
              </a:rPr>
              <a:t>1998-2008 Co-Founder &amp; Chief Technical Liaison, </a:t>
            </a:r>
            <a:r>
              <a:rPr lang="en-US" dirty="0" err="1" smtClean="0">
                <a:solidFill>
                  <a:srgbClr val="262626"/>
                </a:solidFill>
              </a:rPr>
              <a:t>Equinix</a:t>
            </a:r>
            <a:r>
              <a:rPr lang="en-US" dirty="0" smtClean="0">
                <a:solidFill>
                  <a:srgbClr val="262626"/>
                </a:solidFill>
              </a:rPr>
              <a:t> Inc. (NSDQ: EQIX)</a:t>
            </a:r>
            <a:endParaRPr lang="en-US" dirty="0" smtClean="0">
              <a:solidFill>
                <a:srgbClr val="464646"/>
              </a:solidFill>
            </a:endParaRPr>
          </a:p>
          <a:p>
            <a:pPr marL="304800" indent="-304800" eaLnBrk="1" hangingPunct="1">
              <a:buClr>
                <a:srgbClr val="262626"/>
              </a:buClr>
              <a:buFont typeface="Calibri" charset="0"/>
              <a:buChar char="•"/>
              <a:defRPr/>
            </a:pPr>
            <a:r>
              <a:rPr lang="en-US" dirty="0" smtClean="0">
                <a:solidFill>
                  <a:srgbClr val="262626"/>
                </a:solidFill>
              </a:rPr>
              <a:t>2008-Present - DrPeering, Executive Director</a:t>
            </a:r>
            <a:endParaRPr lang="en-US" dirty="0" smtClean="0">
              <a:solidFill>
                <a:srgbClr val="464646"/>
              </a:solidFill>
            </a:endParaRPr>
          </a:p>
          <a:p>
            <a:pPr lvl="1" eaLnBrk="1" hangingPunct="1">
              <a:buClr>
                <a:srgbClr val="262626"/>
              </a:buClr>
              <a:buFont typeface="Calibri" charset="0"/>
              <a:buChar char="•"/>
              <a:defRPr/>
            </a:pPr>
            <a:r>
              <a:rPr lang="en-US" dirty="0" smtClean="0">
                <a:solidFill>
                  <a:srgbClr val="262626"/>
                </a:solidFill>
              </a:rPr>
              <a:t>Two-day On-Site Peering Workshops (EU/</a:t>
            </a:r>
            <a:r>
              <a:rPr lang="en-US" u="sng" dirty="0" smtClean="0">
                <a:solidFill>
                  <a:srgbClr val="262626"/>
                </a:solidFill>
              </a:rPr>
              <a:t>Africa</a:t>
            </a:r>
            <a:r>
              <a:rPr lang="en-US" dirty="0" smtClean="0">
                <a:solidFill>
                  <a:srgbClr val="262626"/>
                </a:solidFill>
              </a:rPr>
              <a:t>)</a:t>
            </a:r>
          </a:p>
          <a:p>
            <a:pPr marL="304800" indent="-304800" eaLnBrk="1" hangingPunct="1">
              <a:buClr>
                <a:srgbClr val="262626"/>
              </a:buClr>
              <a:buFont typeface="Calibri" charset="0"/>
              <a:buChar char="•"/>
              <a:defRPr/>
            </a:pPr>
            <a:r>
              <a:rPr lang="en-US" dirty="0" smtClean="0">
                <a:solidFill>
                  <a:srgbClr val="262626"/>
                </a:solidFill>
              </a:rPr>
              <a:t>2013 International Internet Exchange (IIX) CSO 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1600"/>
            <a:ext cx="1295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/>
          </p:cNvSpPr>
          <p:nvPr/>
        </p:nvSpPr>
        <p:spPr bwMode="auto">
          <a:xfrm>
            <a:off x="7378700" y="1727200"/>
            <a:ext cx="176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William B. Norton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5597" y="6542365"/>
            <a:ext cx="230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paper process…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786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White Paper Process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8229600" cy="4992687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  <a:defRPr/>
            </a:pPr>
            <a:r>
              <a:rPr lang="en-US" dirty="0" smtClean="0"/>
              <a:t>Peering : under-documented Internet Operations Topic</a:t>
            </a:r>
          </a:p>
          <a:p>
            <a:pPr marL="304800" indent="-304800" eaLnBrk="1" hangingPunct="1">
              <a:defRPr/>
            </a:pPr>
            <a:r>
              <a:rPr lang="en-US" dirty="0" smtClean="0"/>
              <a:t>Interconnection Strategies for ISPs</a:t>
            </a:r>
          </a:p>
          <a:p>
            <a:pPr lvl="1" eaLnBrk="1" hangingPunct="1">
              <a:defRPr/>
            </a:pP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When does peering make sense?</a:t>
            </a:r>
            <a:r>
              <a:rPr lang="ja-JP" altLang="en-US" dirty="0" smtClean="0">
                <a:latin typeface="Arial"/>
              </a:rPr>
              <a:t>”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Lunches, document answers, create model, review, stepwise refinement</a:t>
            </a:r>
          </a:p>
          <a:p>
            <a:pPr marL="304800" indent="-304800" eaLnBrk="1" hangingPunct="1">
              <a:defRPr/>
            </a:pPr>
            <a:r>
              <a:rPr lang="en-US" dirty="0" smtClean="0"/>
              <a:t>Result: White Paper that reflects the community mindset</a:t>
            </a:r>
          </a:p>
          <a:p>
            <a:pPr marL="304800" indent="-304800" eaLnBrk="1" hangingPunct="1">
              <a:defRPr/>
            </a:pPr>
            <a:r>
              <a:rPr lang="en-US" dirty="0" smtClean="0"/>
              <a:t>2008: 12 white papers --&gt; Book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33350"/>
            <a:ext cx="1587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/>
          </p:cNvSpPr>
          <p:nvPr/>
        </p:nvSpPr>
        <p:spPr bwMode="auto">
          <a:xfrm>
            <a:off x="7569200" y="2679700"/>
            <a:ext cx="1574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on Amazon.com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DropBox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iTunes</a:t>
            </a: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6790266" y="5266267"/>
            <a:ext cx="2133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Freely available on</a:t>
            </a:r>
          </a:p>
          <a:p>
            <a:pPr algn="l"/>
            <a:r>
              <a:rPr lang="en-US" sz="1800" u="sng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  <a:hlinkClick r:id="rId3"/>
              </a:rPr>
              <a:t>http://DrPeering.net</a:t>
            </a:r>
            <a:endParaRPr lang="en-US" sz="1800" u="sng" dirty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  <p:sp>
        <p:nvSpPr>
          <p:cNvPr id="2" name="Curved Left Arrow 1"/>
          <p:cNvSpPr/>
          <p:nvPr/>
        </p:nvSpPr>
        <p:spPr>
          <a:xfrm rot="10800000">
            <a:off x="400115" y="3502505"/>
            <a:ext cx="327694" cy="79243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1911" y="6488668"/>
            <a:ext cx="202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20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ePubishing</a:t>
            </a:r>
            <a:r>
              <a:rPr lang="en-US" dirty="0" smtClean="0"/>
              <a:t> – price&lt;=$9.99 70%, 30%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Content Providers Network Savvy &amp; Peering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Obstacles to African Fiber Deployment</a:t>
            </a:r>
          </a:p>
          <a:p>
            <a:endParaRPr lang="en-US" dirty="0"/>
          </a:p>
          <a:p>
            <a:r>
              <a:rPr lang="en-US" dirty="0" smtClean="0"/>
              <a:t>Talk about 2 things today: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Remote Peering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…stumbled upon another interesting thing…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1516" y="6488668"/>
            <a:ext cx="186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Peering…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6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Peering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Peering Model</a:t>
            </a:r>
            <a:endParaRPr lang="en-US" dirty="0"/>
          </a:p>
        </p:txBody>
      </p:sp>
      <p:pic>
        <p:nvPicPr>
          <p:cNvPr id="4" name="Content Placeholder 3" descr="14-1-Traditional-Peering-Model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67" t="-2054" r="-24389" b="-4702"/>
          <a:stretch/>
        </p:blipFill>
        <p:spPr>
          <a:xfrm>
            <a:off x="-2117823" y="1190117"/>
            <a:ext cx="9306740" cy="571672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94704"/>
              </p:ext>
            </p:extLst>
          </p:nvPr>
        </p:nvGraphicFramePr>
        <p:xfrm>
          <a:off x="5938986" y="1368798"/>
          <a:ext cx="3148741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59"/>
                <a:gridCol w="13126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10G 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10GPeering Port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$7000/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384567"/>
              </p:ext>
            </p:extLst>
          </p:nvPr>
        </p:nvGraphicFramePr>
        <p:xfrm>
          <a:off x="5938986" y="4240335"/>
          <a:ext cx="3098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3098800" imgH="1054100" progId="Equation.3">
                  <p:embed/>
                </p:oleObj>
              </mc:Choice>
              <mc:Fallback>
                <p:oleObj name="Equation" r:id="rId4" imgW="30988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8986" y="4240335"/>
                        <a:ext cx="3098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50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54"/>
            <a:ext cx="8229600" cy="1143000"/>
          </a:xfrm>
        </p:spPr>
        <p:txBody>
          <a:bodyPr/>
          <a:lstStyle/>
          <a:p>
            <a:r>
              <a:rPr lang="en-US" dirty="0" smtClean="0"/>
              <a:t>Remote Peering Model</a:t>
            </a:r>
            <a:endParaRPr lang="en-US" dirty="0"/>
          </a:p>
        </p:txBody>
      </p:sp>
      <p:pic>
        <p:nvPicPr>
          <p:cNvPr id="4" name="Content Placeholder 3" descr="14-2-Remote-Peering-Model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23" t="-1871" r="-25004" b="-1478"/>
          <a:stretch/>
        </p:blipFill>
        <p:spPr>
          <a:xfrm>
            <a:off x="-2376850" y="1004434"/>
            <a:ext cx="9424172" cy="5589795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43874"/>
              </p:ext>
            </p:extLst>
          </p:nvPr>
        </p:nvGraphicFramePr>
        <p:xfrm>
          <a:off x="5539154" y="1222254"/>
          <a:ext cx="3548574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223"/>
                <a:gridCol w="1422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10G </a:t>
                      </a:r>
                      <a:r>
                        <a:rPr lang="en-US" dirty="0" err="1" smtClean="0"/>
                        <a:t>RemotePeering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strike="dblStrike" dirty="0" smtClean="0"/>
                        <a:t>Router</a:t>
                      </a:r>
                      <a:endParaRPr lang="en-US" b="0" i="0" strike="dbl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strike="dblStrike" dirty="0" smtClean="0"/>
                        <a:t>$2000/</a:t>
                      </a:r>
                      <a:r>
                        <a:rPr lang="en-US" b="0" i="0" strike="dblStrike" dirty="0" err="1" smtClean="0"/>
                        <a:t>mo</a:t>
                      </a:r>
                      <a:endParaRPr lang="en-US" b="0" i="0" strike="dbl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dblStrike" dirty="0" err="1" smtClean="0"/>
                        <a:t>Colo</a:t>
                      </a:r>
                      <a:endParaRPr lang="en-US" strike="dbl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dblStrike" dirty="0" smtClean="0"/>
                        <a:t>$1500/</a:t>
                      </a:r>
                      <a:r>
                        <a:rPr lang="en-US" strike="dblStrike" dirty="0" err="1" smtClean="0"/>
                        <a:t>mo</a:t>
                      </a:r>
                      <a:endParaRPr lang="en-US" strike="dblStrike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10GPeering Port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14763"/>
              </p:ext>
            </p:extLst>
          </p:nvPr>
        </p:nvGraphicFramePr>
        <p:xfrm>
          <a:off x="5938986" y="4240335"/>
          <a:ext cx="3098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3098800" imgH="1054100" progId="Equation.3">
                  <p:embed/>
                </p:oleObj>
              </mc:Choice>
              <mc:Fallback>
                <p:oleObj name="Equation" r:id="rId4" imgW="30988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8986" y="4240335"/>
                        <a:ext cx="3098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73176" y="6611779"/>
            <a:ext cx="2170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Transit vs. Peering vs. Remote Peering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032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Business Case for Remote Peering</a:t>
            </a:r>
            <a:endParaRPr lang="en-US" dirty="0"/>
          </a:p>
        </p:txBody>
      </p:sp>
      <p:pic>
        <p:nvPicPr>
          <p:cNvPr id="4" name="Content Placeholder 3" descr="14-11-Remote-Peering-Transi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92" t="-1536" r="-24331" b="-4717"/>
          <a:stretch/>
        </p:blipFill>
        <p:spPr>
          <a:xfrm>
            <a:off x="-1045904" y="1102152"/>
            <a:ext cx="8836734" cy="5833095"/>
          </a:xfrm>
        </p:spPr>
      </p:pic>
      <p:sp>
        <p:nvSpPr>
          <p:cNvPr id="3" name="TextBox 2"/>
          <p:cNvSpPr txBox="1"/>
          <p:nvPr/>
        </p:nvSpPr>
        <p:spPr>
          <a:xfrm>
            <a:off x="7926274" y="6598118"/>
            <a:ext cx="1217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Breath of fresh air…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758956" y="6488668"/>
            <a:ext cx="429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…This economic benefit changes everything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80086"/>
              </p:ext>
            </p:extLst>
          </p:nvPr>
        </p:nvGraphicFramePr>
        <p:xfrm>
          <a:off x="5507503" y="3000254"/>
          <a:ext cx="3548574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223"/>
                <a:gridCol w="1422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10G </a:t>
                      </a:r>
                      <a:r>
                        <a:rPr lang="en-US" dirty="0" err="1" smtClean="0"/>
                        <a:t>RemotePeering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strike="dblStrike" dirty="0" smtClean="0"/>
                        <a:t>Router</a:t>
                      </a:r>
                      <a:endParaRPr lang="en-US" b="0" i="0" strike="dbl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strike="dblStrike" dirty="0" smtClean="0"/>
                        <a:t>$2000/</a:t>
                      </a:r>
                      <a:r>
                        <a:rPr lang="en-US" b="0" i="0" strike="dblStrike" dirty="0" err="1" smtClean="0"/>
                        <a:t>mo</a:t>
                      </a:r>
                      <a:endParaRPr lang="en-US" b="0" i="0" strike="dbl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dblStrike" dirty="0" err="1" smtClean="0"/>
                        <a:t>Colo</a:t>
                      </a:r>
                      <a:endParaRPr lang="en-US" strike="dbl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dblStrike" dirty="0" smtClean="0"/>
                        <a:t>$1500/</a:t>
                      </a:r>
                      <a:r>
                        <a:rPr lang="en-US" strike="dblStrike" dirty="0" err="1" smtClean="0"/>
                        <a:t>mo</a:t>
                      </a:r>
                      <a:endParaRPr lang="en-US" strike="dblStrike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10GPeering Port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$3500/</a:t>
                      </a:r>
                      <a:r>
                        <a:rPr lang="en-US" dirty="0" err="1" smtClean="0"/>
                        <a:t>mo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63846" y="2676769"/>
            <a:ext cx="214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this work?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79515" y="5211562"/>
            <a:ext cx="37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…we remove the relatively static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0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Breath of Fresh Air to Peering Community</a:t>
            </a:r>
            <a:endParaRPr lang="en-US" dirty="0"/>
          </a:p>
        </p:txBody>
      </p:sp>
      <p:pic>
        <p:nvPicPr>
          <p:cNvPr id="4" name="Content Placeholder 3" descr="14-14-Peering-vs-Transi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01" t="12390" r="-20763" b="-9228"/>
          <a:stretch/>
        </p:blipFill>
        <p:spPr>
          <a:xfrm>
            <a:off x="-736850" y="1600200"/>
            <a:ext cx="9880850" cy="5434087"/>
          </a:xfrm>
        </p:spPr>
      </p:pic>
      <p:sp>
        <p:nvSpPr>
          <p:cNvPr id="5" name="TextBox 4"/>
          <p:cNvSpPr txBox="1"/>
          <p:nvPr/>
        </p:nvSpPr>
        <p:spPr>
          <a:xfrm>
            <a:off x="7371186" y="6598118"/>
            <a:ext cx="1891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Stumbled upon a new use case…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289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632</Words>
  <Application>Microsoft Macintosh PowerPoint</Application>
  <PresentationFormat>On-screen Show (4:3)</PresentationFormat>
  <Paragraphs>164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Remote Peering</vt:lpstr>
      <vt:lpstr>Meet the Presenter</vt:lpstr>
      <vt:lpstr>White Paper Process</vt:lpstr>
      <vt:lpstr>Interesting things</vt:lpstr>
      <vt:lpstr>Remote Peering</vt:lpstr>
      <vt:lpstr>Traditional Peering Model</vt:lpstr>
      <vt:lpstr>Remote Peering Model</vt:lpstr>
      <vt:lpstr>The Business Case for Remote Peering</vt:lpstr>
      <vt:lpstr>Breath of Fresh Air to Peering Community</vt:lpstr>
      <vt:lpstr>Peering Improves Security</vt:lpstr>
      <vt:lpstr>#1) Less vulnerable to side effects of DOS</vt:lpstr>
      <vt:lpstr>#2) Less Points of vulnerability</vt:lpstr>
      <vt:lpstr>#3) Direct NetOps-NetOps relationship</vt:lpstr>
      <vt:lpstr>Summary</vt:lpstr>
      <vt:lpstr>Thank you for your time!</vt:lpstr>
    </vt:vector>
  </TitlesOfParts>
  <Company>DrPeering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Peering</dc:title>
  <dc:creator>William B. Norton</dc:creator>
  <cp:lastModifiedBy>William B. Norton</cp:lastModifiedBy>
  <cp:revision>18</cp:revision>
  <dcterms:created xsi:type="dcterms:W3CDTF">2013-09-12T15:04:42Z</dcterms:created>
  <dcterms:modified xsi:type="dcterms:W3CDTF">2013-09-13T08:33:33Z</dcterms:modified>
</cp:coreProperties>
</file>