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901" r:id="rId5"/>
  </p:sldMasterIdLst>
  <p:notesMasterIdLst>
    <p:notesMasterId r:id="rId16"/>
  </p:notesMasterIdLst>
  <p:handoutMasterIdLst>
    <p:handoutMasterId r:id="rId17"/>
  </p:handoutMasterIdLst>
  <p:sldIdLst>
    <p:sldId id="418" r:id="rId6"/>
    <p:sldId id="472" r:id="rId7"/>
    <p:sldId id="511" r:id="rId8"/>
    <p:sldId id="518" r:id="rId9"/>
    <p:sldId id="527" r:id="rId10"/>
    <p:sldId id="526" r:id="rId11"/>
    <p:sldId id="520" r:id="rId12"/>
    <p:sldId id="521" r:id="rId13"/>
    <p:sldId id="529" r:id="rId14"/>
    <p:sldId id="519" r:id="rId15"/>
  </p:sldIdLst>
  <p:sldSz cx="9144000" cy="5143500" type="screen16x9"/>
  <p:notesSz cx="6797675" cy="9928225"/>
  <p:embeddedFontLst>
    <p:embeddedFont>
      <p:font typeface="Calibri Light" pitchFamily="34" charset="0"/>
      <p:regular r:id="rId18"/>
      <p:italic r:id="rId19"/>
    </p:embeddedFont>
    <p:embeddedFont>
      <p:font typeface="Stencil" pitchFamily="82" charset="0"/>
      <p:regular r:id="rId20"/>
    </p:embeddedFont>
    <p:embeddedFont>
      <p:font typeface="Calibri" pitchFamily="34" charset="0"/>
      <p:regular r:id="rId21"/>
      <p:bold r:id="rId22"/>
      <p:italic r:id="rId23"/>
      <p:boldItalic r:id="rId24"/>
    </p:embeddedFont>
  </p:embeddedFontLst>
  <p:custDataLst>
    <p:tags r:id="rId25"/>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FF00"/>
    <a:srgbClr val="5F5F5F"/>
    <a:srgbClr val="001236"/>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70870" autoAdjust="0"/>
  </p:normalViewPr>
  <p:slideViewPr>
    <p:cSldViewPr showGuides="1">
      <p:cViewPr>
        <p:scale>
          <a:sx n="73" d="100"/>
          <a:sy n="73" d="100"/>
        </p:scale>
        <p:origin x="-756" y="-72"/>
      </p:cViewPr>
      <p:guideLst>
        <p:guide orient="horz"/>
        <p:guide orient="horz" pos="3239"/>
        <p:guide orient="horz" pos="3117"/>
        <p:guide orient="horz" pos="1030"/>
        <p:guide orient="horz" pos="1443"/>
        <p:guide orient="horz" pos="351"/>
        <p:guide orient="horz" pos="652"/>
        <p:guide pos="5738"/>
        <p:guide/>
        <p:guide pos="2880"/>
        <p:guide pos="5511"/>
        <p:guide pos="249"/>
        <p:guide pos="25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1" d="100"/>
          <a:sy n="51" d="100"/>
        </p:scale>
        <p:origin x="-2958"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7.fntdata"/><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font" Target="fonts/font2.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5.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9EF0272-0E1C-4167-A490-DBCD9B3651A8}" type="datetimeFigureOut">
              <a:rPr lang="en-GB"/>
              <a:pPr>
                <a:defRPr/>
              </a:pPr>
              <a:t>13/09/2013</a:t>
            </a:fld>
            <a:endParaRPr lang="en-GB"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B9B7033-9AEA-43E0-9E01-3A31125262E6}" type="slidenum">
              <a:rPr lang="en-GB"/>
              <a:pPr>
                <a:defRPr/>
              </a:pPr>
              <a:t>‹#›</a:t>
            </a:fld>
            <a:endParaRPr lang="en-GB" dirty="0"/>
          </a:p>
        </p:txBody>
      </p:sp>
    </p:spTree>
    <p:extLst>
      <p:ext uri="{BB962C8B-B14F-4D97-AF65-F5344CB8AC3E}">
        <p14:creationId xmlns:p14="http://schemas.microsoft.com/office/powerpoint/2010/main" val="1273161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018607F-AF45-4F25-82C0-C1718151A675}" type="datetimeFigureOut">
              <a:rPr lang="en-GB"/>
              <a:pPr>
                <a:defRPr/>
              </a:pPr>
              <a:t>13/09/2013</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60D2BFA-F084-4653-9DBC-2104BE1B1760}" type="slidenum">
              <a:rPr lang="en-GB"/>
              <a:pPr>
                <a:defRPr/>
              </a:pPr>
              <a:t>‹#›</a:t>
            </a:fld>
            <a:endParaRPr lang="en-GB" dirty="0"/>
          </a:p>
        </p:txBody>
      </p:sp>
    </p:spTree>
    <p:extLst>
      <p:ext uri="{BB962C8B-B14F-4D97-AF65-F5344CB8AC3E}">
        <p14:creationId xmlns:p14="http://schemas.microsoft.com/office/powerpoint/2010/main" val="3842357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60D2BFA-F084-4653-9DBC-2104BE1B1760}" type="slidenum">
              <a:rPr lang="en-GB" smtClean="0"/>
              <a:pPr>
                <a:defRPr/>
              </a:pPr>
              <a:t>1</a:t>
            </a:fld>
            <a:endParaRPr lang="en-GB" dirty="0"/>
          </a:p>
        </p:txBody>
      </p:sp>
    </p:spTree>
    <p:extLst>
      <p:ext uri="{BB962C8B-B14F-4D97-AF65-F5344CB8AC3E}">
        <p14:creationId xmlns:p14="http://schemas.microsoft.com/office/powerpoint/2010/main" val="2167707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When</a:t>
            </a:r>
            <a:r>
              <a:rPr lang="en-GB" baseline="0" dirty="0" smtClean="0"/>
              <a:t> London buses got a bit over-crowded the obvious solution was bigger more ‘flexible’ busses.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{CLICK}</a:t>
            </a:r>
          </a:p>
          <a:p>
            <a:endParaRPr lang="en-GB" baseline="0" dirty="0" smtClean="0"/>
          </a:p>
          <a:p>
            <a:r>
              <a:rPr lang="en-GB" baseline="0" dirty="0" smtClean="0"/>
              <a:t>Buses that could barely fit down a London street, blocked junctions, damaged railings and bollards.  </a:t>
            </a:r>
          </a:p>
          <a:p>
            <a:endParaRPr lang="en-GB" baseline="0" dirty="0" smtClean="0"/>
          </a:p>
          <a:p>
            <a:r>
              <a:rPr lang="en-GB" baseline="0" dirty="0" smtClean="0"/>
              <a:t>Maybe putting on more shorter busses was the way round it or maybe looking at the issues with the current setup and extrapolating both the benefits and downsides of possible solutions first would be way forward?</a:t>
            </a:r>
          </a:p>
          <a:p>
            <a:endParaRPr lang="en-GB" baseline="0" dirty="0" smtClean="0"/>
          </a:p>
          <a:p>
            <a:r>
              <a:rPr lang="en-GB" baseline="0" dirty="0" smtClean="0"/>
              <a:t>Jumping forward because it seemed like a good idea at the time may not be the best way but in the case of the London Bendy-Bus all the traffic chaos it created was nothing to it’s terminal errors.</a:t>
            </a:r>
          </a:p>
          <a:p>
            <a:endParaRPr lang="en-GB" baseline="0" dirty="0" smtClean="0"/>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{CLICK</a:t>
            </a:r>
            <a:r>
              <a:rPr lang="en-GB"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They don’t generate revenue in this state.</a:t>
            </a:r>
          </a:p>
          <a:p>
            <a:endParaRPr lang="en-GB" dirty="0"/>
          </a:p>
        </p:txBody>
      </p:sp>
      <p:sp>
        <p:nvSpPr>
          <p:cNvPr id="4" name="Slide Number Placeholder 3"/>
          <p:cNvSpPr>
            <a:spLocks noGrp="1"/>
          </p:cNvSpPr>
          <p:nvPr>
            <p:ph type="sldNum" sz="quarter" idx="10"/>
          </p:nvPr>
        </p:nvSpPr>
        <p:spPr/>
        <p:txBody>
          <a:bodyPr/>
          <a:lstStyle/>
          <a:p>
            <a:pPr>
              <a:defRPr/>
            </a:pPr>
            <a:fld id="{460D2BFA-F084-4653-9DBC-2104BE1B1760}" type="slidenum">
              <a:rPr lang="en-GB" smtClean="0"/>
              <a:pPr>
                <a:defRPr/>
              </a:pPr>
              <a:t>10</a:t>
            </a:fld>
            <a:endParaRPr lang="en-GB" dirty="0"/>
          </a:p>
        </p:txBody>
      </p:sp>
    </p:spTree>
    <p:extLst>
      <p:ext uri="{BB962C8B-B14F-4D97-AF65-F5344CB8AC3E}">
        <p14:creationId xmlns:p14="http://schemas.microsoft.com/office/powerpoint/2010/main" val="2321450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60D2BFA-F084-4653-9DBC-2104BE1B1760}" type="slidenum">
              <a:rPr lang="en-GB" smtClean="0"/>
              <a:pPr>
                <a:defRPr/>
              </a:pPr>
              <a:t>2</a:t>
            </a:fld>
            <a:endParaRPr lang="en-GB" dirty="0"/>
          </a:p>
        </p:txBody>
      </p:sp>
    </p:spTree>
    <p:extLst>
      <p:ext uri="{BB962C8B-B14F-4D97-AF65-F5344CB8AC3E}">
        <p14:creationId xmlns:p14="http://schemas.microsoft.com/office/powerpoint/2010/main" val="2321450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We all know about decoupling the data plane and the control plane giving centralised control over the data path of packets transmitting the network but that’s just how SDN is supposed to be achieved not what SDN is about.  What are the benefits of deploying</a:t>
            </a:r>
            <a:r>
              <a:rPr lang="en-GB" sz="1200" kern="1200" baseline="0" dirty="0" smtClean="0">
                <a:solidFill>
                  <a:schemeClr val="tx1"/>
                </a:solidFill>
                <a:effectLst/>
                <a:latin typeface="+mn-lt"/>
                <a:ea typeface="+mn-ea"/>
                <a:cs typeface="+mn-cs"/>
              </a:rPr>
              <a:t> an SDN architecture?</a:t>
            </a:r>
            <a:endParaRPr lang="en-GB" sz="1200" kern="1200" dirty="0" smtClean="0">
              <a:solidFill>
                <a:schemeClr val="tx1"/>
              </a:solidFill>
              <a:effectLst/>
              <a:latin typeface="+mn-lt"/>
              <a:ea typeface="+mn-ea"/>
              <a:cs typeface="+mn-cs"/>
            </a:endParaRPr>
          </a:p>
          <a:p>
            <a:endParaRPr lang="en-GB" dirty="0" smtClean="0"/>
          </a:p>
          <a:p>
            <a:r>
              <a:rPr lang="en-GB" dirty="0" smtClean="0"/>
              <a:t>{CLICK}</a:t>
            </a:r>
          </a:p>
          <a:p>
            <a:endParaRPr lang="en-GB" dirty="0" smtClean="0"/>
          </a:p>
          <a:p>
            <a:r>
              <a:rPr lang="en-GB" dirty="0" smtClean="0"/>
              <a:t>It’s about making your network easier for you to manage – a single</a:t>
            </a:r>
            <a:r>
              <a:rPr lang="en-GB" baseline="0" dirty="0" smtClean="0"/>
              <a:t> pane if glass to control the entire (or most) of your network rather than individual networking elements that all need controlling and configuring in an attempt to create a cohesive architecture.</a:t>
            </a:r>
          </a:p>
          <a:p>
            <a:endParaRPr lang="en-GB" baseline="0" dirty="0" smtClean="0"/>
          </a:p>
          <a:p>
            <a:r>
              <a:rPr lang="en-GB" baseline="0" dirty="0" smtClean="0"/>
              <a:t>Rather than allowing individual instances of protocols to liaise between themselves (albeit with finely tuned metrics you have painstakingly devised) to ascertain the best route across the network for different traffic types it offers the ability for you to view the network as a whole and make judgemental decisions on the traffic engineering you can apply to traffic to get the most cost effective use from your investment.  You can choose which paths traffic takes and which times of the day to ensure you maximise the network capacity whilst offering the correct level of service required for differing traffic types – allowing you to centrally engineer ‘best effort’ into ‘practical </a:t>
            </a:r>
            <a:r>
              <a:rPr lang="en-GB" baseline="0" dirty="0" err="1" smtClean="0"/>
              <a:t>pathing</a:t>
            </a:r>
            <a:r>
              <a:rPr lang="en-GB" baseline="0" dirty="0" smtClean="0"/>
              <a:t>’.</a:t>
            </a:r>
          </a:p>
          <a:p>
            <a:endParaRPr lang="en-GB" baseline="0" dirty="0" smtClean="0"/>
          </a:p>
          <a:p>
            <a:r>
              <a:rPr lang="en-GB" baseline="0" dirty="0" smtClean="0"/>
              <a:t>Being able to centrally mange the network should allow you to create bespoke or virtual networks easily and manage them easily as the individual networking elements need not know that traffic is different or separated as all they want to know is where to send it next.</a:t>
            </a:r>
          </a:p>
          <a:p>
            <a:endParaRPr lang="en-GB" baseline="0" dirty="0" smtClean="0"/>
          </a:p>
          <a:p>
            <a:r>
              <a:rPr lang="en-GB" baseline="0" dirty="0" smtClean="0"/>
              <a:t>As you are able to finely tune networks the ability to offer granular end-to-end control of traffic paths and traffic priority should allow you to offer revenue generating services to customers on a per flow basis rather than trying to configure complicated hierarchical quality of service mechanisms at each node in the network.</a:t>
            </a:r>
          </a:p>
          <a:p>
            <a:endParaRPr lang="en-GB" baseline="0" dirty="0" smtClean="0"/>
          </a:p>
          <a:p>
            <a:r>
              <a:rPr lang="en-GB" baseline="0" dirty="0" smtClean="0"/>
              <a:t>One of the overarching principles that has been put forward for SDN is Openness and Standardisation.</a:t>
            </a:r>
          </a:p>
          <a:p>
            <a:endParaRPr lang="en-GB" baseline="0" dirty="0" smtClean="0"/>
          </a:p>
          <a:p>
            <a:r>
              <a:rPr lang="en-GB" baseline="0" dirty="0" smtClean="0"/>
              <a:t>It is supposed to be an Open Architecture allowing the use of any networking equipment that understands SDN protocols to be used within the network.  This opens the way to reduce the Vendor Lock-in that is currently seen and offers the ability for you to purchase commoditised hardware potentially at a fraction of the cost of typical hardware – well you don’t need to pay for decades of software development now.</a:t>
            </a:r>
          </a:p>
          <a:p>
            <a:endParaRPr lang="en-GB" baseline="0" dirty="0" smtClean="0"/>
          </a:p>
          <a:p>
            <a:r>
              <a:rPr lang="en-GB" baseline="0" dirty="0" smtClean="0"/>
              <a:t>So – how is SDN delivering on these benefits at the moment?</a:t>
            </a:r>
            <a:endParaRPr lang="en-GB" dirty="0"/>
          </a:p>
        </p:txBody>
      </p:sp>
      <p:sp>
        <p:nvSpPr>
          <p:cNvPr id="4" name="Slide Number Placeholder 3"/>
          <p:cNvSpPr>
            <a:spLocks noGrp="1"/>
          </p:cNvSpPr>
          <p:nvPr>
            <p:ph type="sldNum" sz="quarter" idx="10"/>
          </p:nvPr>
        </p:nvSpPr>
        <p:spPr/>
        <p:txBody>
          <a:bodyPr/>
          <a:lstStyle/>
          <a:p>
            <a:pPr>
              <a:defRPr/>
            </a:pPr>
            <a:fld id="{460D2BFA-F084-4653-9DBC-2104BE1B1760}" type="slidenum">
              <a:rPr lang="en-GB" smtClean="0"/>
              <a:pPr>
                <a:defRPr/>
              </a:pPr>
              <a:t>3</a:t>
            </a:fld>
            <a:endParaRPr lang="en-GB" dirty="0"/>
          </a:p>
        </p:txBody>
      </p:sp>
    </p:spTree>
    <p:extLst>
      <p:ext uri="{BB962C8B-B14F-4D97-AF65-F5344CB8AC3E}">
        <p14:creationId xmlns:p14="http://schemas.microsoft.com/office/powerpoint/2010/main" val="2321450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Lets start looking at the architecture of a current</a:t>
            </a:r>
            <a:r>
              <a:rPr lang="en-GB" baseline="0" dirty="0" smtClean="0"/>
              <a:t> modern networking element.</a:t>
            </a:r>
          </a:p>
          <a:p>
            <a:endParaRPr lang="en-GB" baseline="0" dirty="0" smtClean="0"/>
          </a:p>
          <a:p>
            <a:r>
              <a:rPr lang="en-GB" baseline="0" dirty="0" smtClean="0"/>
              <a:t>{CLICK}</a:t>
            </a:r>
          </a:p>
          <a:p>
            <a:r>
              <a:rPr lang="en-GB" sz="1200" kern="1200" dirty="0" smtClean="0">
                <a:solidFill>
                  <a:schemeClr val="tx1"/>
                </a:solidFill>
                <a:effectLst/>
                <a:latin typeface="+mn-lt"/>
                <a:ea typeface="+mn-ea"/>
                <a:cs typeface="+mn-cs"/>
              </a:rPr>
              <a:t>Most modern switching has a similar architecture to this with a bespoke operating system at the top which contains individual modules for each protocol.  Modules are enabled when required and are used to process network and traffic control information.  This is where the vendors spend all their money.  As we</a:t>
            </a:r>
            <a:r>
              <a:rPr lang="en-GB" sz="1200" kern="1200" baseline="0" dirty="0" smtClean="0">
                <a:solidFill>
                  <a:schemeClr val="tx1"/>
                </a:solidFill>
                <a:effectLst/>
                <a:latin typeface="+mn-lt"/>
                <a:ea typeface="+mn-ea"/>
                <a:cs typeface="+mn-cs"/>
              </a:rPr>
              <a:t> are all aware the configuration of these OS </a:t>
            </a:r>
            <a:r>
              <a:rPr lang="en-GB" sz="1200" kern="1200" baseline="0" dirty="0" smtClean="0">
                <a:solidFill>
                  <a:schemeClr val="tx1"/>
                </a:solidFill>
                <a:effectLst/>
                <a:latin typeface="+mn-lt"/>
                <a:ea typeface="+mn-ea"/>
                <a:cs typeface="+mn-cs"/>
              </a:rPr>
              <a:t>instances can be time consuming and difficult to synchronise at times</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{CLICK}</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physical hardware hold </a:t>
            </a:r>
            <a:r>
              <a:rPr lang="en-GB" sz="1200" kern="1200" dirty="0" smtClean="0">
                <a:solidFill>
                  <a:schemeClr val="tx1"/>
                </a:solidFill>
                <a:effectLst/>
                <a:latin typeface="+mn-lt"/>
                <a:ea typeface="+mn-ea"/>
                <a:cs typeface="+mn-cs"/>
              </a:rPr>
              <a:t>L2</a:t>
            </a:r>
            <a:r>
              <a:rPr lang="en-GB" sz="1200" kern="1200" baseline="0" dirty="0" smtClean="0">
                <a:solidFill>
                  <a:schemeClr val="tx1"/>
                </a:solidFill>
                <a:effectLst/>
                <a:latin typeface="+mn-lt"/>
                <a:ea typeface="+mn-ea"/>
                <a:cs typeface="+mn-cs"/>
              </a:rPr>
              <a:t> and L3 </a:t>
            </a:r>
            <a:r>
              <a:rPr lang="en-GB" sz="1200" kern="1200" dirty="0" smtClean="0">
                <a:solidFill>
                  <a:schemeClr val="tx1"/>
                </a:solidFill>
                <a:effectLst/>
                <a:latin typeface="+mn-lt"/>
                <a:ea typeface="+mn-ea"/>
                <a:cs typeface="+mn-cs"/>
              </a:rPr>
              <a:t>forwarding </a:t>
            </a:r>
            <a:r>
              <a:rPr lang="en-GB" sz="1200" kern="1200" dirty="0" smtClean="0">
                <a:solidFill>
                  <a:schemeClr val="tx1"/>
                </a:solidFill>
                <a:effectLst/>
                <a:latin typeface="+mn-lt"/>
                <a:ea typeface="+mn-ea"/>
                <a:cs typeface="+mn-cs"/>
              </a:rPr>
              <a:t>tables and offers the different types of connectivity required in your networks today.  The hardware abstraction layer above offers a simple way to quickly integrate new IO hardware by allowing simple connectors to be written between the hardware and the overall OS without the need for major surgery on the OS</a:t>
            </a:r>
          </a:p>
          <a:p>
            <a:endParaRPr lang="en-GB"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{CLICK}</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To make implementation and the porting of the Operating system onto new hardware easier most manufacturers today implement a Hardware Abstraction Layer as an interface between the OS and it’s process modules to the physical interface hardware in the next layer</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 the SDN offer of removing the OS and</a:t>
            </a:r>
            <a:r>
              <a:rPr lang="en-GB" sz="1200" kern="1200" baseline="0" dirty="0" smtClean="0">
                <a:solidFill>
                  <a:schemeClr val="tx1"/>
                </a:solidFill>
                <a:effectLst/>
                <a:latin typeface="+mn-lt"/>
                <a:ea typeface="+mn-ea"/>
                <a:cs typeface="+mn-cs"/>
              </a:rPr>
              <a:t> process/protocol modules from this architecture at a per element level and centralising the functionality can offer benefits.</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What happens to this architecture in an SDN world?</a:t>
            </a:r>
            <a:endParaRPr lang="en-GB" dirty="0"/>
          </a:p>
        </p:txBody>
      </p:sp>
      <p:sp>
        <p:nvSpPr>
          <p:cNvPr id="4" name="Slide Number Placeholder 3"/>
          <p:cNvSpPr>
            <a:spLocks noGrp="1"/>
          </p:cNvSpPr>
          <p:nvPr>
            <p:ph type="sldNum" sz="quarter" idx="10"/>
          </p:nvPr>
        </p:nvSpPr>
        <p:spPr/>
        <p:txBody>
          <a:bodyPr/>
          <a:lstStyle/>
          <a:p>
            <a:pPr>
              <a:defRPr/>
            </a:pPr>
            <a:fld id="{460D2BFA-F084-4653-9DBC-2104BE1B1760}" type="slidenum">
              <a:rPr lang="en-GB" smtClean="0"/>
              <a:pPr>
                <a:defRPr/>
              </a:pPr>
              <a:t>4</a:t>
            </a:fld>
            <a:endParaRPr lang="en-GB" dirty="0"/>
          </a:p>
        </p:txBody>
      </p:sp>
    </p:spTree>
    <p:extLst>
      <p:ext uri="{BB962C8B-B14F-4D97-AF65-F5344CB8AC3E}">
        <p14:creationId xmlns:p14="http://schemas.microsoft.com/office/powerpoint/2010/main" val="2321450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Lets look what an SDN architecture looks like from the bottom</a:t>
            </a:r>
            <a:r>
              <a:rPr lang="en-GB" baseline="0" dirty="0" smtClean="0"/>
              <a:t> up</a:t>
            </a:r>
            <a:r>
              <a:rPr lang="en-GB" baseline="0" dirty="0" smtClean="0"/>
              <a:t>:  (looks surprisingly similar)</a:t>
            </a:r>
            <a:endParaRPr lang="en-GB" baseline="0" dirty="0" smtClean="0"/>
          </a:p>
          <a:p>
            <a:endParaRPr lang="en-GB" baseline="0" dirty="0" smtClean="0"/>
          </a:p>
          <a:p>
            <a:r>
              <a:rPr lang="en-GB" baseline="0" dirty="0" smtClean="0"/>
              <a:t>{CLICK}</a:t>
            </a:r>
          </a:p>
          <a:p>
            <a:r>
              <a:rPr lang="en-GB" baseline="0" dirty="0" smtClean="0"/>
              <a:t>From the single switch architecture we discussed the original I/O interfaces boards now become standalone hardware with a very basic SDN aware OS.</a:t>
            </a:r>
          </a:p>
          <a:p>
            <a:endParaRPr lang="en-GB" baseline="0" dirty="0" smtClean="0"/>
          </a:p>
          <a:p>
            <a:endParaRPr lang="en-GB" baseline="0" dirty="0" smtClean="0"/>
          </a:p>
          <a:p>
            <a:r>
              <a:rPr lang="en-GB" dirty="0" smtClean="0"/>
              <a:t>{CLICK}</a:t>
            </a:r>
          </a:p>
          <a:p>
            <a:r>
              <a:rPr lang="en-GB" baseline="0" dirty="0" smtClean="0"/>
              <a:t>What used to be the Switch OS with the Processes and Protocols to organise traffic in the single entity now become the Apps.  Similar modules that performed the protocol functions in the original switch but also any new application that you can dream of to offer your business better control or </a:t>
            </a:r>
            <a:r>
              <a:rPr lang="en-GB" baseline="0" dirty="0" smtClean="0"/>
              <a:t>offer new </a:t>
            </a:r>
            <a:r>
              <a:rPr lang="en-GB" baseline="0" dirty="0" smtClean="0"/>
              <a:t>revenue streams.</a:t>
            </a:r>
          </a:p>
          <a:p>
            <a:endParaRPr lang="en-GB" baseline="0" dirty="0" smtClean="0"/>
          </a:p>
          <a:p>
            <a:endParaRPr lang="en-GB" baseline="0" dirty="0" smtClean="0"/>
          </a:p>
          <a:p>
            <a:r>
              <a:rPr lang="en-GB" baseline="0" dirty="0" smtClean="0"/>
              <a:t>{CLICK}</a:t>
            </a:r>
          </a:p>
          <a:p>
            <a:r>
              <a:rPr lang="en-GB" baseline="0" dirty="0" smtClean="0"/>
              <a:t>Finally the glue in the middle – the Hardware Abstraction Layer becomes the SDN Controller – effectively offering the same services as in a switch – the interface between the intelligent OS, processes and protocols/services and the hardware forwarding tables.</a:t>
            </a:r>
          </a:p>
          <a:p>
            <a:endParaRPr lang="en-GB" baseline="0" dirty="0" smtClean="0"/>
          </a:p>
          <a:p>
            <a:r>
              <a:rPr lang="en-GB" baseline="0" dirty="0" smtClean="0"/>
              <a:t>Here SDN gets a little grey and fuzzy.  Wasn’t SDN meant to be about openness and standardisation?  Well not everyone agrees on the best way of achieving SDN so different vendors or working groups have come up with their own ways.  Remembering that potential of commoditised hardware with simple burned in Operating Systems?  Well the larger hardware manufacturers would rather you didn’t go down that route – there is a lot of investment tied up in the development of their Operating Systems and their level of protocol support.  For some, this is an opportunity to move their own software modules up into the APP space and say </a:t>
            </a:r>
          </a:p>
          <a:p>
            <a:endParaRPr lang="en-GB" baseline="0" dirty="0" smtClean="0"/>
          </a:p>
          <a:p>
            <a:r>
              <a:rPr lang="en-GB" baseline="0" dirty="0" smtClean="0"/>
              <a:t>‘hey – do SDN with us and we can offer all the same features you had before plus all the good new bits you want to bolt on yourself’</a:t>
            </a:r>
          </a:p>
          <a:p>
            <a:endParaRPr lang="en-GB" baseline="0" dirty="0" smtClean="0"/>
          </a:p>
          <a:p>
            <a:r>
              <a:rPr lang="en-GB" baseline="0" dirty="0" smtClean="0"/>
              <a:t>It would seem that the desire of some manufacturers to block the ‘no vendor lock-in’ effort has spilled over to their desire to offer SDN protocols based on their own software or hardware methodology.</a:t>
            </a:r>
          </a:p>
          <a:p>
            <a:endParaRPr lang="en-GB" baseline="0" dirty="0" smtClean="0"/>
          </a:p>
          <a:p>
            <a:r>
              <a:rPr lang="en-GB" baseline="0" dirty="0" smtClean="0"/>
              <a:t>There are a number of initiatives out today to address SDN control protocols:</a:t>
            </a:r>
          </a:p>
          <a:p>
            <a:endParaRPr lang="en-GB" baseline="0" dirty="0" smtClean="0"/>
          </a:p>
          <a:p>
            <a:r>
              <a:rPr lang="en-GB" baseline="0" dirty="0" err="1" smtClean="0"/>
              <a:t>Openflow</a:t>
            </a:r>
            <a:endParaRPr lang="en-GB" baseline="0" dirty="0" smtClean="0"/>
          </a:p>
          <a:p>
            <a:r>
              <a:rPr lang="en-GB" baseline="0" dirty="0" smtClean="0"/>
              <a:t>VXLAN – Virtual Extensible LAN - offering Layer 2 stretch services over Layer 3 – Isn’t that VPLS?</a:t>
            </a:r>
          </a:p>
          <a:p>
            <a:r>
              <a:rPr lang="en-GB" baseline="0" dirty="0" smtClean="0"/>
              <a:t>XMPP - </a:t>
            </a:r>
            <a:r>
              <a:rPr lang="en-GB" sz="1200" b="0" i="0" kern="1200" dirty="0" smtClean="0">
                <a:solidFill>
                  <a:schemeClr val="tx1"/>
                </a:solidFill>
                <a:effectLst/>
                <a:latin typeface="+mn-lt"/>
                <a:ea typeface="+mn-ea"/>
                <a:cs typeface="+mn-cs"/>
              </a:rPr>
              <a:t>Extensible Messaging and Presence Protocol – a re-hash of a messaging and presence protocol</a:t>
            </a:r>
            <a:endParaRPr lang="en-GB" baseline="0" dirty="0" smtClean="0"/>
          </a:p>
          <a:p>
            <a:r>
              <a:rPr lang="en-GB" baseline="0" dirty="0" smtClean="0"/>
              <a:t>BGP – BGP to signal VXLAN – sounds a lot like </a:t>
            </a:r>
            <a:r>
              <a:rPr lang="en-GB" baseline="0" dirty="0" err="1" smtClean="0"/>
              <a:t>Kompella</a:t>
            </a:r>
            <a:r>
              <a:rPr lang="en-GB" baseline="0" dirty="0" smtClean="0"/>
              <a:t> Draft VPLS</a:t>
            </a:r>
          </a:p>
          <a:p>
            <a:r>
              <a:rPr lang="en-GB" baseline="0" dirty="0" smtClean="0"/>
              <a:t>I2RS – The Interface to the Routing System - the IETFs new initiative to standardise the SDN process and RIB structure with standards due out in Feb 2014</a:t>
            </a:r>
          </a:p>
          <a:p>
            <a:r>
              <a:rPr lang="en-GB" baseline="0" dirty="0" smtClean="0"/>
              <a:t>Any doubtless many more…</a:t>
            </a:r>
            <a:endParaRPr lang="en-GB" dirty="0" smtClean="0"/>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What can SDN offer against it’s promises?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SDN can deliver on the promise of commoditised hardware with limited OS requirements.</a:t>
            </a:r>
          </a:p>
          <a:p>
            <a:r>
              <a:rPr lang="en-GB" baseline="0" dirty="0" smtClean="0"/>
              <a:t>SDN delivers on centralised control and single pane of glass configuration and network path selection.  It offers Northbound integration capabilities to suit almost any requirement.</a:t>
            </a:r>
          </a:p>
          <a:p>
            <a:r>
              <a:rPr lang="en-GB" dirty="0" smtClean="0"/>
              <a:t>When it comes to standardisation and openness in the Southbound</a:t>
            </a:r>
            <a:r>
              <a:rPr lang="en-GB" baseline="0" dirty="0" smtClean="0"/>
              <a:t> direction </a:t>
            </a:r>
            <a:r>
              <a:rPr lang="en-GB" dirty="0" smtClean="0"/>
              <a:t>though SDN falls apart a bit with ‘choice’</a:t>
            </a:r>
            <a:r>
              <a:rPr lang="en-GB" baseline="0" dirty="0" smtClean="0"/>
              <a:t> going out the window and ‘choose upfront’ being the </a:t>
            </a:r>
            <a:r>
              <a:rPr lang="en-GB" baseline="0" dirty="0" err="1" smtClean="0"/>
              <a:t>headscratcher</a:t>
            </a:r>
            <a:r>
              <a:rPr lang="en-GB" baseline="0" dirty="0" smtClean="0"/>
              <a:t> – that could scupper the commoditised hardware then</a:t>
            </a:r>
          </a:p>
          <a:p>
            <a:endParaRPr lang="en-GB" baseline="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460D2BFA-F084-4653-9DBC-2104BE1B1760}" type="slidenum">
              <a:rPr lang="en-GB" smtClean="0"/>
              <a:pPr>
                <a:defRPr/>
              </a:pPr>
              <a:t>5</a:t>
            </a:fld>
            <a:endParaRPr lang="en-GB" dirty="0"/>
          </a:p>
        </p:txBody>
      </p:sp>
    </p:spTree>
    <p:extLst>
      <p:ext uri="{BB962C8B-B14F-4D97-AF65-F5344CB8AC3E}">
        <p14:creationId xmlns:p14="http://schemas.microsoft.com/office/powerpoint/2010/main" val="2321450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smtClean="0">
                <a:solidFill>
                  <a:schemeClr val="tx1"/>
                </a:solidFill>
                <a:effectLst/>
                <a:latin typeface="+mn-lt"/>
                <a:ea typeface="+mn-ea"/>
                <a:cs typeface="+mn-cs"/>
              </a:rPr>
              <a:t>But lets just go back to the current architecture for a second - there is a layer that we are missing; </a:t>
            </a:r>
            <a:r>
              <a:rPr lang="en-GB" sz="1200" kern="1200" dirty="0" smtClean="0">
                <a:solidFill>
                  <a:schemeClr val="tx1"/>
                </a:solidFill>
                <a:effectLst/>
                <a:latin typeface="+mn-lt"/>
                <a:ea typeface="+mn-ea"/>
                <a:cs typeface="+mn-cs"/>
              </a:rPr>
              <a:t>hardware vendors offer orchestration or management engines with templates,</a:t>
            </a:r>
            <a:r>
              <a:rPr lang="en-GB" sz="1200" kern="1200" baseline="0" dirty="0" smtClean="0">
                <a:solidFill>
                  <a:schemeClr val="tx1"/>
                </a:solidFill>
                <a:effectLst/>
                <a:latin typeface="+mn-lt"/>
                <a:ea typeface="+mn-ea"/>
                <a:cs typeface="+mn-cs"/>
              </a:rPr>
              <a:t> service creation suites and Northbound APIs </a:t>
            </a:r>
            <a:r>
              <a:rPr lang="en-GB" sz="1200" kern="1200" dirty="0" smtClean="0">
                <a:solidFill>
                  <a:schemeClr val="tx1"/>
                </a:solidFill>
                <a:effectLst/>
                <a:latin typeface="+mn-lt"/>
                <a:ea typeface="+mn-ea"/>
                <a:cs typeface="+mn-cs"/>
              </a:rPr>
              <a:t>to ease the configuration and management of the network as a whole so </a:t>
            </a:r>
            <a:r>
              <a:rPr lang="en-GB" sz="1200" kern="1200" baseline="0" dirty="0" smtClean="0">
                <a:solidFill>
                  <a:schemeClr val="tx1"/>
                </a:solidFill>
                <a:effectLst/>
                <a:latin typeface="+mn-lt"/>
                <a:ea typeface="+mn-ea"/>
                <a:cs typeface="+mn-cs"/>
              </a:rPr>
              <a:t>o</a:t>
            </a:r>
            <a:r>
              <a:rPr lang="en-GB" sz="1200" kern="1200" dirty="0" smtClean="0">
                <a:solidFill>
                  <a:schemeClr val="tx1"/>
                </a:solidFill>
                <a:effectLst/>
                <a:latin typeface="+mn-lt"/>
                <a:ea typeface="+mn-ea"/>
                <a:cs typeface="+mn-cs"/>
              </a:rPr>
              <a:t>n top of this we can add another layer.</a:t>
            </a:r>
          </a:p>
          <a:p>
            <a:endParaRPr lang="en-GB" baseline="0" dirty="0" smtClean="0"/>
          </a:p>
          <a:p>
            <a:r>
              <a:rPr lang="en-GB" dirty="0" smtClean="0"/>
              <a:t>So part of the promise of SDN – to make the network easier to configure and manage is available today</a:t>
            </a:r>
            <a:r>
              <a:rPr lang="en-GB" baseline="0" dirty="0" smtClean="0"/>
              <a:t> – OK – it’s still vendor lock-in but the Northbound APIs offer additional bespoke control mechanisms for you to exploit to make multi-vendor architectures manageable.</a:t>
            </a:r>
          </a:p>
          <a:p>
            <a:endParaRPr lang="en-GB" baseline="0" dirty="0" smtClean="0"/>
          </a:p>
          <a:p>
            <a:r>
              <a:rPr lang="en-GB" baseline="0" dirty="0" smtClean="0"/>
              <a:t>This doesn’t necessarily offer all the fine path tuning that SDN can offer but the management and configuration pieces are being looked at for you.</a:t>
            </a:r>
            <a:endParaRPr lang="en-GB" dirty="0"/>
          </a:p>
        </p:txBody>
      </p:sp>
      <p:sp>
        <p:nvSpPr>
          <p:cNvPr id="4" name="Slide Number Placeholder 3"/>
          <p:cNvSpPr>
            <a:spLocks noGrp="1"/>
          </p:cNvSpPr>
          <p:nvPr>
            <p:ph type="sldNum" sz="quarter" idx="10"/>
          </p:nvPr>
        </p:nvSpPr>
        <p:spPr/>
        <p:txBody>
          <a:bodyPr/>
          <a:lstStyle/>
          <a:p>
            <a:pPr>
              <a:defRPr/>
            </a:pPr>
            <a:fld id="{460D2BFA-F084-4653-9DBC-2104BE1B1760}" type="slidenum">
              <a:rPr lang="en-GB" smtClean="0"/>
              <a:pPr>
                <a:defRPr/>
              </a:pPr>
              <a:t>6</a:t>
            </a:fld>
            <a:endParaRPr lang="en-GB" dirty="0"/>
          </a:p>
        </p:txBody>
      </p:sp>
    </p:spTree>
    <p:extLst>
      <p:ext uri="{BB962C8B-B14F-4D97-AF65-F5344CB8AC3E}">
        <p14:creationId xmlns:p14="http://schemas.microsoft.com/office/powerpoint/2010/main" val="2321450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idea of generating revenue streams from streams and flows is appealing but, even with centralised management this can be a time consuming and revenue negating process.</a:t>
            </a:r>
          </a:p>
          <a:p>
            <a:endParaRPr lang="en-GB" baseline="0" dirty="0" smtClean="0"/>
          </a:p>
          <a:p>
            <a:r>
              <a:rPr lang="en-GB" baseline="0" dirty="0" smtClean="0"/>
              <a:t>{CLCIK}</a:t>
            </a:r>
          </a:p>
          <a:p>
            <a:r>
              <a:rPr lang="en-GB" baseline="0" dirty="0" smtClean="0"/>
              <a:t>But what happens to the SDN solution when we start to see User Applications and Clients being brought into the SDN folds with access directly into the networking APIs</a:t>
            </a:r>
          </a:p>
          <a:p>
            <a:endParaRPr lang="en-GB" baseline="0" dirty="0" smtClean="0"/>
          </a:p>
          <a:p>
            <a:r>
              <a:rPr lang="en-GB" baseline="0" dirty="0" smtClean="0"/>
              <a:t>Lets say the User Application can utilise the APIs and a user connects and requests a service – the application can then tell the network that:</a:t>
            </a:r>
          </a:p>
          <a:p>
            <a:endParaRPr lang="en-GB" baseline="0" dirty="0" smtClean="0"/>
          </a:p>
          <a:p>
            <a:r>
              <a:rPr lang="en-GB" baseline="0" dirty="0" smtClean="0"/>
              <a:t>Hello Network</a:t>
            </a:r>
          </a:p>
          <a:p>
            <a:r>
              <a:rPr lang="en-GB" baseline="0" dirty="0" smtClean="0"/>
              <a:t>	User X</a:t>
            </a:r>
          </a:p>
          <a:p>
            <a:r>
              <a:rPr lang="en-GB" baseline="0" dirty="0" smtClean="0"/>
              <a:t>	Address Y</a:t>
            </a:r>
          </a:p>
          <a:p>
            <a:r>
              <a:rPr lang="en-GB" baseline="0" dirty="0" smtClean="0"/>
              <a:t>	has requested a service</a:t>
            </a:r>
          </a:p>
          <a:p>
            <a:r>
              <a:rPr lang="en-GB" baseline="0" dirty="0" smtClean="0"/>
              <a:t>	Ports C and D have been allocated</a:t>
            </a:r>
          </a:p>
          <a:p>
            <a:endParaRPr lang="en-GB" baseline="0" dirty="0" smtClean="0"/>
          </a:p>
          <a:p>
            <a:r>
              <a:rPr lang="en-GB" baseline="0" dirty="0" smtClean="0"/>
              <a:t>To deliver the service I require:</a:t>
            </a:r>
          </a:p>
          <a:p>
            <a:r>
              <a:rPr lang="en-GB" baseline="0" dirty="0" smtClean="0"/>
              <a:t>	X amount of guaranteed bandwidth</a:t>
            </a:r>
          </a:p>
          <a:p>
            <a:r>
              <a:rPr lang="en-GB" baseline="0" dirty="0" smtClean="0"/>
              <a:t>	No more than X amount of Latency</a:t>
            </a:r>
          </a:p>
          <a:p>
            <a:r>
              <a:rPr lang="en-GB" baseline="0" dirty="0" smtClean="0"/>
              <a:t>	No more than X amount of Jitter</a:t>
            </a:r>
          </a:p>
          <a:p>
            <a:r>
              <a:rPr lang="en-GB" baseline="0" dirty="0" smtClean="0"/>
              <a:t>	</a:t>
            </a:r>
          </a:p>
          <a:p>
            <a:r>
              <a:rPr lang="en-GB" baseline="0" dirty="0" smtClean="0"/>
              <a:t>The applications informing the SDN controller can then look at the current flows on the network, find a path for that particular flow which matches the requirements, move less exacting traffic to smaller/cheaper/more </a:t>
            </a:r>
            <a:r>
              <a:rPr lang="en-GB" baseline="0" dirty="0" err="1" smtClean="0"/>
              <a:t>lossy</a:t>
            </a:r>
            <a:r>
              <a:rPr lang="en-GB" baseline="0" dirty="0" smtClean="0"/>
              <a:t> flows and bill for the session.</a:t>
            </a:r>
          </a:p>
          <a:p>
            <a:endParaRPr lang="en-GB" baseline="0" dirty="0" smtClean="0"/>
          </a:p>
          <a:p>
            <a:r>
              <a:rPr lang="en-GB" baseline="0" dirty="0" smtClean="0"/>
              <a:t>Similarly when Client to Client communications take place allowing the client to request services directly of the network and billing for it sounds good.</a:t>
            </a:r>
          </a:p>
          <a:p>
            <a:endParaRPr lang="en-GB" baseline="0" dirty="0" smtClean="0"/>
          </a:p>
          <a:p>
            <a:r>
              <a:rPr lang="en-GB" baseline="0" dirty="0" smtClean="0"/>
              <a:t>This could be done manually in either a traditional or SDN networks but allowing the network to configure itself whilst you generate revenue and have a full umbrella view of what’s going on sounds good as well.</a:t>
            </a:r>
          </a:p>
          <a:p>
            <a:endParaRPr lang="en-GB" baseline="0" dirty="0" smtClean="0"/>
          </a:p>
          <a:p>
            <a:r>
              <a:rPr lang="en-GB" dirty="0" smtClean="0"/>
              <a:t>{CLICK}</a:t>
            </a:r>
          </a:p>
          <a:p>
            <a:r>
              <a:rPr lang="en-GB" dirty="0" smtClean="0"/>
              <a:t>This is all well and good when the client and server or both clients reside within</a:t>
            </a:r>
            <a:r>
              <a:rPr lang="en-GB" baseline="0" dirty="0" smtClean="0"/>
              <a:t> the realm of your own SDN network but what happens when you hand off this flow to another operator – you have to request from them the same SLA that you have promised your customer for that particular flow.  How do you bill that between each other?  Say three or four or lots more operators are in-line to the flow or a non-SDN operator is transited?</a:t>
            </a:r>
          </a:p>
          <a:p>
            <a:endParaRPr lang="en-GB" baseline="0" dirty="0" smtClean="0"/>
          </a:p>
          <a:p>
            <a:r>
              <a:rPr lang="en-GB" baseline="0" dirty="0" smtClean="0"/>
              <a:t>Food for thought for the industry really.</a:t>
            </a:r>
            <a:endParaRPr lang="en-GB" dirty="0"/>
          </a:p>
        </p:txBody>
      </p:sp>
      <p:sp>
        <p:nvSpPr>
          <p:cNvPr id="4" name="Slide Number Placeholder 3"/>
          <p:cNvSpPr>
            <a:spLocks noGrp="1"/>
          </p:cNvSpPr>
          <p:nvPr>
            <p:ph type="sldNum" sz="quarter" idx="10"/>
          </p:nvPr>
        </p:nvSpPr>
        <p:spPr/>
        <p:txBody>
          <a:bodyPr/>
          <a:lstStyle/>
          <a:p>
            <a:pPr>
              <a:defRPr/>
            </a:pPr>
            <a:fld id="{460D2BFA-F084-4653-9DBC-2104BE1B1760}" type="slidenum">
              <a:rPr lang="en-GB" smtClean="0"/>
              <a:pPr>
                <a:defRPr/>
              </a:pPr>
              <a:t>7</a:t>
            </a:fld>
            <a:endParaRPr lang="en-GB" dirty="0"/>
          </a:p>
        </p:txBody>
      </p:sp>
    </p:spTree>
    <p:extLst>
      <p:ext uri="{BB962C8B-B14F-4D97-AF65-F5344CB8AC3E}">
        <p14:creationId xmlns:p14="http://schemas.microsoft.com/office/powerpoint/2010/main" val="2321450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your thinking of making the move to SDN then?</a:t>
            </a:r>
          </a:p>
          <a:p>
            <a:endParaRPr lang="en-GB" baseline="0" dirty="0" smtClean="0"/>
          </a:p>
          <a:p>
            <a:r>
              <a:rPr lang="en-GB" baseline="0" dirty="0" smtClean="0"/>
              <a:t>It would seem simple enough</a:t>
            </a:r>
          </a:p>
          <a:p>
            <a:endParaRPr lang="en-GB" baseline="0" dirty="0" smtClean="0"/>
          </a:p>
          <a:p>
            <a:r>
              <a:rPr lang="en-GB" baseline="0" dirty="0" smtClean="0"/>
              <a:t>{CLICK}</a:t>
            </a:r>
          </a:p>
          <a:p>
            <a:r>
              <a:rPr lang="en-GB" baseline="0" dirty="0" smtClean="0"/>
              <a:t>Firstly decide on one of the different Southbound SDN protocols – </a:t>
            </a:r>
            <a:r>
              <a:rPr lang="en-GB" baseline="0" dirty="0" err="1" smtClean="0"/>
              <a:t>Openflow</a:t>
            </a:r>
            <a:r>
              <a:rPr lang="en-GB" baseline="0" dirty="0" smtClean="0"/>
              <a:t>, VXLAN, I2RS </a:t>
            </a:r>
            <a:r>
              <a:rPr lang="en-GB" baseline="0" dirty="0" err="1" smtClean="0"/>
              <a:t>etc</a:t>
            </a:r>
            <a:r>
              <a:rPr lang="en-GB" baseline="0" dirty="0" smtClean="0"/>
              <a:t> - to see which of the flavours best suit your network model.  Here think about the requirements of the chosen – Do you need to build and run a traditional Layer 2 and Layer 3 network – the same as you have today – to overlay your SDN protocols?  (I thought you were trying to make the network easier?)</a:t>
            </a:r>
          </a:p>
          <a:p>
            <a:endParaRPr lang="en-GB" baseline="0" dirty="0" smtClean="0"/>
          </a:p>
          <a:p>
            <a:r>
              <a:rPr lang="en-GB" baseline="0" dirty="0" smtClean="0"/>
              <a:t>{CLICK}</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Next it’s probably best to think about what the network needs to do for you.  That will be essentially the Apps that sit Northbound of the controller.  WAN providers will probably need many more and more complex Apps than say Datacentre providers or Content providers.  Bear in mind that unless you are planning traditional perimeter routers then these Apps will be required to be compatible with your peers – this may lead you down a specific set of Apps – possible even by a traditional hardware vendor – Oh and of course your Apps need to be able to work with the chosen flavour of SDN protocol.</a:t>
            </a:r>
          </a:p>
          <a:p>
            <a:endParaRPr lang="en-GB" baseline="0" dirty="0" smtClean="0"/>
          </a:p>
          <a:p>
            <a:r>
              <a:rPr lang="en-GB" baseline="0" dirty="0" smtClean="0"/>
              <a:t>OK – you’ve chosen your Applications and you’ve chosen your SDN flavour now for the glue in the middle.</a:t>
            </a:r>
          </a:p>
          <a:p>
            <a:endParaRPr lang="en-GB" baseline="0" dirty="0" smtClean="0"/>
          </a:p>
          <a:p>
            <a:r>
              <a:rPr lang="en-GB" baseline="0" dirty="0" smtClean="0"/>
              <a:t>{CLICK}</a:t>
            </a:r>
          </a:p>
          <a:p>
            <a:r>
              <a:rPr lang="en-GB" baseline="0" dirty="0" smtClean="0"/>
              <a:t>All you need to do is find an SDN controller that will happily talk to the Apps you’ve chosen and will talk the flavour of SDN you’ve chosen.  You may well be limited in your choice depending on which protocols and apps you have chosen or require in the network.</a:t>
            </a:r>
          </a:p>
          <a:p>
            <a:endParaRPr lang="en-GB" baseline="0" dirty="0" smtClean="0"/>
          </a:p>
          <a:p>
            <a:r>
              <a:rPr lang="en-GB" baseline="0" dirty="0" smtClean="0"/>
              <a:t>{CLICK}</a:t>
            </a:r>
          </a:p>
          <a:p>
            <a:r>
              <a:rPr lang="en-GB" baseline="0" dirty="0" smtClean="0"/>
              <a:t>Lastly we get to the new commodity tin we’ve been promised.</a:t>
            </a:r>
          </a:p>
          <a:p>
            <a:endParaRPr lang="en-GB" baseline="0" dirty="0" smtClean="0"/>
          </a:p>
          <a:p>
            <a:r>
              <a:rPr lang="en-GB" dirty="0" smtClean="0"/>
              <a:t>You may be limited in what you can get here – SDN openness and standardisation aside you</a:t>
            </a:r>
            <a:r>
              <a:rPr lang="en-GB" baseline="0" dirty="0" smtClean="0"/>
              <a:t> will be limited by your earlier choices.  If the big manufacturers have done their jobs right then they have tied you into their Apps, their SDN Controller, their SDN flavour and guess what tin you will probably need to get the features you want.</a:t>
            </a:r>
          </a:p>
          <a:p>
            <a:endParaRPr lang="en-GB" baseline="0" dirty="0" smtClean="0"/>
          </a:p>
          <a:p>
            <a:r>
              <a:rPr lang="en-GB" baseline="0" dirty="0" smtClean="0"/>
              <a:t>Am I being cynical? Well maybe.</a:t>
            </a:r>
            <a:endParaRPr lang="en-GB" dirty="0"/>
          </a:p>
        </p:txBody>
      </p:sp>
      <p:sp>
        <p:nvSpPr>
          <p:cNvPr id="4" name="Slide Number Placeholder 3"/>
          <p:cNvSpPr>
            <a:spLocks noGrp="1"/>
          </p:cNvSpPr>
          <p:nvPr>
            <p:ph type="sldNum" sz="quarter" idx="10"/>
          </p:nvPr>
        </p:nvSpPr>
        <p:spPr/>
        <p:txBody>
          <a:bodyPr/>
          <a:lstStyle/>
          <a:p>
            <a:pPr>
              <a:defRPr/>
            </a:pPr>
            <a:fld id="{460D2BFA-F084-4653-9DBC-2104BE1B1760}" type="slidenum">
              <a:rPr lang="en-GB" smtClean="0"/>
              <a:pPr>
                <a:defRPr/>
              </a:pPr>
              <a:t>8</a:t>
            </a:fld>
            <a:endParaRPr lang="en-GB" dirty="0"/>
          </a:p>
        </p:txBody>
      </p:sp>
    </p:spTree>
    <p:extLst>
      <p:ext uri="{BB962C8B-B14F-4D97-AF65-F5344CB8AC3E}">
        <p14:creationId xmlns:p14="http://schemas.microsoft.com/office/powerpoint/2010/main" val="2321450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seems like I have been giving it the Doom and Gloom factor but that isn’t really the case.</a:t>
            </a:r>
          </a:p>
          <a:p>
            <a:endParaRPr lang="en-GB" dirty="0" smtClean="0"/>
          </a:p>
          <a:p>
            <a:r>
              <a:rPr lang="en-GB" dirty="0" smtClean="0"/>
              <a:t>Providers are using or thinking about using SDN currently</a:t>
            </a:r>
            <a:r>
              <a:rPr lang="en-GB" baseline="0" dirty="0" smtClean="0"/>
              <a:t> – Most notably I guess is Google, Facebook has started talks about building it’s own hardware for SDN as well.   XXXXXXXXX</a:t>
            </a:r>
          </a:p>
          <a:p>
            <a:endParaRPr lang="en-GB" baseline="0" dirty="0" smtClean="0"/>
          </a:p>
          <a:p>
            <a:r>
              <a:rPr lang="en-GB" baseline="0" dirty="0" smtClean="0"/>
              <a:t>Who will see enough benefit at the moment to put the money up to evolve to SDN?  I would expect the very large providers to test the waters first, probably datacentre and content based providers rather than WAN providers as the required reach of the SDN environment is more containable and can be more easily parallel run with current technology.  These are the players who will have the money to invest to see if they can save money.</a:t>
            </a:r>
          </a:p>
          <a:p>
            <a:endParaRPr lang="en-GB" baseline="0" dirty="0" smtClean="0"/>
          </a:p>
          <a:p>
            <a:r>
              <a:rPr lang="en-GB" baseline="0" dirty="0" smtClean="0"/>
              <a:t>Will SDN be a reality?  I believe that the momentum and the commitment by the current vendors along with the gamut of new software houses that have joined the SDN revolution will force some form of stability in the SDN protocols, force increased interoperability and that SDN will at some stage become a serious contender in the network architecture modellers kitbag.</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460D2BFA-F084-4653-9DBC-2104BE1B1760}" type="slidenum">
              <a:rPr lang="en-GB" smtClean="0"/>
              <a:pPr>
                <a:defRPr/>
              </a:pPr>
              <a:t>9</a:t>
            </a:fld>
            <a:endParaRPr lang="en-GB" dirty="0"/>
          </a:p>
        </p:txBody>
      </p:sp>
    </p:spTree>
    <p:extLst>
      <p:ext uri="{BB962C8B-B14F-4D97-AF65-F5344CB8AC3E}">
        <p14:creationId xmlns:p14="http://schemas.microsoft.com/office/powerpoint/2010/main" val="2321450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A51047C-AD6C-4A01-8981-34A0A5F7326B}" type="datetimeFigureOut">
              <a:rPr lang="en-GB" smtClean="0"/>
              <a:t>13/09/2013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450DD06-D105-49D9-BD86-60895ADB988E}" type="slidenum">
              <a:rPr lang="en-GB" smtClean="0"/>
              <a:t>‹#›</a:t>
            </a:fld>
            <a:endParaRPr lang="en-GB" dirty="0"/>
          </a:p>
        </p:txBody>
      </p:sp>
    </p:spTree>
    <p:extLst>
      <p:ext uri="{BB962C8B-B14F-4D97-AF65-F5344CB8AC3E}">
        <p14:creationId xmlns:p14="http://schemas.microsoft.com/office/powerpoint/2010/main" val="266291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lang="en-GB" sz="3200" b="0" kern="12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ea typeface="+mj-ea"/>
                <a:cs typeface="+mj-cs"/>
              </a:defRPr>
            </a:lvl1pPr>
          </a:lstStyle>
          <a:p>
            <a:pPr lvl="0" algn="l" defTabSz="914400" rtl="0" eaLnBrk="1" fontAlgn="base" latinLnBrk="0" hangingPunct="1">
              <a:spcBef>
                <a:spcPct val="0"/>
              </a:spcBef>
              <a:spcAft>
                <a:spcPct val="0"/>
              </a:spcAft>
              <a:buNone/>
            </a:pPr>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51047C-AD6C-4A01-8981-34A0A5F7326B}" type="datetimeFigureOut">
              <a:rPr lang="en-GB" smtClean="0"/>
              <a:t>13/09/2013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450DD06-D105-49D9-BD86-60895ADB988E}" type="slidenum">
              <a:rPr lang="en-GB" smtClean="0"/>
              <a:t>‹#›</a:t>
            </a:fld>
            <a:endParaRPr lang="en-GB" dirty="0"/>
          </a:p>
        </p:txBody>
      </p:sp>
    </p:spTree>
    <p:extLst>
      <p:ext uri="{BB962C8B-B14F-4D97-AF65-F5344CB8AC3E}">
        <p14:creationId xmlns:p14="http://schemas.microsoft.com/office/powerpoint/2010/main" val="297870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lang="en-GB" sz="3200" b="0" kern="12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ea typeface="+mj-ea"/>
                <a:cs typeface="+mj-cs"/>
              </a:defRPr>
            </a:lvl1pPr>
          </a:lstStyle>
          <a:p>
            <a:pPr lvl="0" algn="l" defTabSz="914400" rtl="0" eaLnBrk="1" fontAlgn="base" latinLnBrk="0" hangingPunct="1">
              <a:spcBef>
                <a:spcPct val="0"/>
              </a:spcBef>
              <a:spcAft>
                <a:spcPct val="0"/>
              </a:spcAft>
              <a:buNone/>
            </a:pPr>
            <a:r>
              <a:rPr lang="en-US" dirty="0" smtClean="0"/>
              <a:t>CLICK TO EDIT MASTER TITLE STYLE</a:t>
            </a:r>
            <a:endParaRPr lang="en-GB" dirty="0"/>
          </a:p>
        </p:txBody>
      </p:sp>
      <p:sp>
        <p:nvSpPr>
          <p:cNvPr id="3" name="Content Placeholder 2"/>
          <p:cNvSpPr>
            <a:spLocks noGrp="1"/>
          </p:cNvSpPr>
          <p:nvPr>
            <p:ph sz="half" idx="1"/>
          </p:nvPr>
        </p:nvSpPr>
        <p:spPr>
          <a:xfrm>
            <a:off x="457200" y="1200150"/>
            <a:ext cx="4038600" cy="33940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200150"/>
            <a:ext cx="4038600" cy="33940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A51047C-AD6C-4A01-8981-34A0A5F7326B}" type="datetimeFigureOut">
              <a:rPr lang="en-GB" smtClean="0"/>
              <a:t>13/09/2013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450DD06-D105-49D9-BD86-60895ADB988E}" type="slidenum">
              <a:rPr lang="en-GB" smtClean="0"/>
              <a:t>‹#›</a:t>
            </a:fld>
            <a:endParaRPr lang="en-GB" dirty="0"/>
          </a:p>
        </p:txBody>
      </p:sp>
    </p:spTree>
    <p:extLst>
      <p:ext uri="{BB962C8B-B14F-4D97-AF65-F5344CB8AC3E}">
        <p14:creationId xmlns:p14="http://schemas.microsoft.com/office/powerpoint/2010/main" val="53698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lang="en-GB" sz="3200" b="0" kern="12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ea typeface="+mj-ea"/>
                <a:cs typeface="+mj-cs"/>
              </a:defRPr>
            </a:lvl1pPr>
          </a:lstStyle>
          <a:p>
            <a:pPr lvl="0" algn="l" defTabSz="914400" rtl="0" eaLnBrk="1" fontAlgn="base" latinLnBrk="0" hangingPunct="1">
              <a:spcBef>
                <a:spcPct val="0"/>
              </a:spcBef>
              <a:spcAft>
                <a:spcPct val="0"/>
              </a:spcAft>
              <a:buNone/>
            </a:pPr>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0A51047C-AD6C-4A01-8981-34A0A5F7326B}" type="datetimeFigureOut">
              <a:rPr lang="en-GB" smtClean="0"/>
              <a:t>13/09/2013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450DD06-D105-49D9-BD86-60895ADB988E}" type="slidenum">
              <a:rPr lang="en-GB" smtClean="0"/>
              <a:t>‹#›</a:t>
            </a:fld>
            <a:endParaRPr lang="en-GB" dirty="0"/>
          </a:p>
        </p:txBody>
      </p:sp>
    </p:spTree>
    <p:extLst>
      <p:ext uri="{BB962C8B-B14F-4D97-AF65-F5344CB8AC3E}">
        <p14:creationId xmlns:p14="http://schemas.microsoft.com/office/powerpoint/2010/main" val="82080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51047C-AD6C-4A01-8981-34A0A5F7326B}" type="datetimeFigureOut">
              <a:rPr lang="en-GB" smtClean="0"/>
              <a:t>13/09/2013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450DD06-D105-49D9-BD86-60895ADB988E}" type="slidenum">
              <a:rPr lang="en-GB" smtClean="0"/>
              <a:t>‹#›</a:t>
            </a:fld>
            <a:endParaRPr lang="en-GB" dirty="0"/>
          </a:p>
        </p:txBody>
      </p:sp>
    </p:spTree>
    <p:extLst>
      <p:ext uri="{BB962C8B-B14F-4D97-AF65-F5344CB8AC3E}">
        <p14:creationId xmlns:p14="http://schemas.microsoft.com/office/powerpoint/2010/main" val="235310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2588" y="25951"/>
            <a:ext cx="8375650" cy="857250"/>
          </a:xfrm>
          <a:prstGeom prst="rect">
            <a:avLst/>
          </a:prstGeom>
        </p:spPr>
        <p:txBody>
          <a:bodyPr vert="horz" lIns="0" tIns="45720" rIns="0" bIns="45720" rtlCol="0" anchor="ctr">
            <a:normAutofit/>
          </a:bodyPr>
          <a:lstStyle/>
          <a:p>
            <a:pPr lvl="0" algn="l" defTabSz="914400" rtl="0" eaLnBrk="1" fontAlgn="base" latinLnBrk="0" hangingPunct="1">
              <a:spcBef>
                <a:spcPct val="0"/>
              </a:spcBef>
              <a:spcAft>
                <a:spcPct val="0"/>
              </a:spcAft>
              <a:buNone/>
            </a:pPr>
            <a:r>
              <a:rPr lang="en-US" dirty="0" smtClean="0"/>
              <a:t>CLICK TO EDIT MASTER TITLE STYLE</a:t>
            </a:r>
            <a:endParaRPr lang="en-GB" dirty="0"/>
          </a:p>
        </p:txBody>
      </p:sp>
      <p:sp>
        <p:nvSpPr>
          <p:cNvPr id="3" name="Text Placeholder 2"/>
          <p:cNvSpPr>
            <a:spLocks noGrp="1"/>
          </p:cNvSpPr>
          <p:nvPr>
            <p:ph type="body" idx="1"/>
          </p:nvPr>
        </p:nvSpPr>
        <p:spPr>
          <a:xfrm>
            <a:off x="382588" y="1059582"/>
            <a:ext cx="8375650" cy="3534643"/>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382588" y="4876006"/>
            <a:ext cx="1093068" cy="165894"/>
          </a:xfrm>
          <a:prstGeom prst="rect">
            <a:avLst/>
          </a:prstGeom>
        </p:spPr>
        <p:txBody>
          <a:bodyPr vert="horz" lIns="0" tIns="45720" rIns="0" bIns="45720" rtlCol="0" anchor="ctr"/>
          <a:lstStyle>
            <a:lvl1pPr algn="l">
              <a:defRPr sz="1000">
                <a:solidFill>
                  <a:schemeClr val="bg1"/>
                </a:solidFill>
              </a:defRPr>
            </a:lvl1pPr>
          </a:lstStyle>
          <a:p>
            <a:fld id="{0A51047C-AD6C-4A01-8981-34A0A5F7326B}" type="datetimeFigureOut">
              <a:rPr lang="en-GB" smtClean="0"/>
              <a:pPr/>
              <a:t>13/09/2013</a:t>
            </a:fld>
            <a:endParaRPr lang="en-GB" dirty="0"/>
          </a:p>
        </p:txBody>
      </p:sp>
      <p:sp>
        <p:nvSpPr>
          <p:cNvPr id="5" name="Footer Placeholder 4"/>
          <p:cNvSpPr>
            <a:spLocks noGrp="1"/>
          </p:cNvSpPr>
          <p:nvPr>
            <p:ph type="ftr" sz="quarter" idx="3"/>
          </p:nvPr>
        </p:nvSpPr>
        <p:spPr>
          <a:xfrm>
            <a:off x="1654612" y="4876006"/>
            <a:ext cx="5832648" cy="165894"/>
          </a:xfrm>
          <a:prstGeom prst="rect">
            <a:avLst/>
          </a:prstGeom>
        </p:spPr>
        <p:txBody>
          <a:bodyPr vert="horz" lIns="0" tIns="45720" rIns="0" bIns="45720" rtlCol="0" anchor="ctr"/>
          <a:lstStyle>
            <a:lvl1pPr algn="ctr">
              <a:defRPr sz="1000">
                <a:solidFill>
                  <a:schemeClr val="bg1"/>
                </a:solidFill>
              </a:defRPr>
            </a:lvl1pPr>
          </a:lstStyle>
          <a:p>
            <a:endParaRPr lang="en-GB" dirty="0"/>
          </a:p>
        </p:txBody>
      </p:sp>
      <p:sp>
        <p:nvSpPr>
          <p:cNvPr id="6" name="Slide Number Placeholder 5"/>
          <p:cNvSpPr>
            <a:spLocks noGrp="1"/>
          </p:cNvSpPr>
          <p:nvPr>
            <p:ph type="sldNum" sz="quarter" idx="4"/>
          </p:nvPr>
        </p:nvSpPr>
        <p:spPr>
          <a:xfrm>
            <a:off x="8532440" y="4876006"/>
            <a:ext cx="213784" cy="165894"/>
          </a:xfrm>
          <a:prstGeom prst="rect">
            <a:avLst/>
          </a:prstGeom>
        </p:spPr>
        <p:txBody>
          <a:bodyPr vert="horz" lIns="0" tIns="45720" rIns="0" bIns="45720" rtlCol="0" anchor="ctr"/>
          <a:lstStyle>
            <a:lvl1pPr algn="r">
              <a:defRPr sz="1000">
                <a:solidFill>
                  <a:schemeClr val="bg1"/>
                </a:solidFill>
              </a:defRPr>
            </a:lvl1pPr>
          </a:lstStyle>
          <a:p>
            <a:fld id="{4450DD06-D105-49D9-BD86-60895ADB988E}" type="slidenum">
              <a:rPr lang="en-GB" smtClean="0"/>
              <a:pPr/>
              <a:t>‹#›</a:t>
            </a:fld>
            <a:endParaRPr lang="en-GB" dirty="0"/>
          </a:p>
        </p:txBody>
      </p:sp>
    </p:spTree>
    <p:extLst>
      <p:ext uri="{BB962C8B-B14F-4D97-AF65-F5344CB8AC3E}">
        <p14:creationId xmlns:p14="http://schemas.microsoft.com/office/powerpoint/2010/main" val="660878641"/>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5" r:id="rId3"/>
    <p:sldLayoutId id="2147483907" r:id="rId4"/>
    <p:sldLayoutId id="214748390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lang="en-GB" sz="3200" b="0" kern="12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2.jp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notesSlide" Target="../notesSlides/notesSlide10.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jpe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jpe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3.png"/><Relationship Id="rId30" Type="http://schemas.openxmlformats.org/officeDocument/2006/relationships/image" Target="../media/image30.jpe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2.jp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2.jp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notesSlide" Target="../notesSlides/notesSlide3.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7.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2.jp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notesSlide" Target="../notesSlides/notesSlide4.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2.jp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notesSlide" Target="../notesSlides/notesSlide5.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2.jp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notesSlide" Target="../notesSlides/notesSlide6.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2.jp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notesSlide" Target="../notesSlides/notesSlide7.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2.jp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notesSlide" Target="../notesSlides/notesSlide8.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2.jp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notesSlide" Target="../notesSlides/notesSlide9.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27132" t="18507" r="14980" b="3238"/>
          <a:stretch/>
        </p:blipFill>
        <p:spPr bwMode="auto">
          <a:xfrm>
            <a:off x="0" y="-3027"/>
            <a:ext cx="9142413" cy="55546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27132" t="21787" r="14969"/>
          <a:stretch/>
        </p:blipFill>
        <p:spPr bwMode="auto">
          <a:xfrm>
            <a:off x="-5" y="0"/>
            <a:ext cx="9144005" cy="5551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6829" y="2116938"/>
            <a:ext cx="4484433" cy="815608"/>
          </a:xfrm>
          <a:prstGeom prst="rect">
            <a:avLst/>
          </a:prstGeom>
          <a:noFill/>
        </p:spPr>
        <p:txBody>
          <a:bodyPr wrap="none" rtlCol="0">
            <a:spAutoFit/>
          </a:bodyPr>
          <a:lstStyle/>
          <a:p>
            <a:r>
              <a:rPr lang="en-GB" sz="4700" b="1" dirty="0" smtClean="0">
                <a:solidFill>
                  <a:schemeClr val="bg1"/>
                </a:solidFill>
                <a:latin typeface="Calibri Light"/>
                <a:ea typeface="+mj-ea"/>
                <a:cs typeface="+mj-cs"/>
              </a:rPr>
              <a:t>Is SDN Delivering?</a:t>
            </a:r>
            <a:endParaRPr lang="en-GB" sz="4700" b="1" dirty="0">
              <a:solidFill>
                <a:schemeClr val="bg1"/>
              </a:solidFill>
              <a:latin typeface="Calibri Light"/>
              <a:ea typeface="+mj-ea"/>
              <a:cs typeface="+mj-cs"/>
            </a:endParaRPr>
          </a:p>
        </p:txBody>
      </p:sp>
      <p:pic>
        <p:nvPicPr>
          <p:cNvPr id="4"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7117694" y="209876"/>
            <a:ext cx="1735137" cy="70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ounded Rectangle 40"/>
          <p:cNvSpPr/>
          <p:nvPr/>
        </p:nvSpPr>
        <p:spPr>
          <a:xfrm>
            <a:off x="4860032" y="1905019"/>
            <a:ext cx="288032" cy="45719"/>
          </a:xfrm>
          <a:prstGeom prst="roundRect">
            <a:avLst/>
          </a:prstGeom>
          <a:gradFill flip="none" rotWithShape="1">
            <a:gsLst>
              <a:gs pos="0">
                <a:schemeClr val="bg1"/>
              </a:gs>
              <a:gs pos="100000">
                <a:schemeClr val="bg1">
                  <a:alpha val="0"/>
                </a:schemeClr>
              </a:gs>
            </a:gsLst>
            <a:path path="circle">
              <a:fillToRect l="50000" t="50000" r="50000" b="50000"/>
            </a:path>
            <a:tileRect/>
          </a:gradFill>
          <a:ln>
            <a:noFill/>
          </a:ln>
          <a:effectLst>
            <a:glow rad="88900">
              <a:srgbClr val="1EFF00">
                <a:alpha val="20000"/>
              </a:srgb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ounded Rectangle 41"/>
          <p:cNvSpPr/>
          <p:nvPr/>
        </p:nvSpPr>
        <p:spPr>
          <a:xfrm>
            <a:off x="3134002" y="1998263"/>
            <a:ext cx="288032" cy="45719"/>
          </a:xfrm>
          <a:prstGeom prst="roundRect">
            <a:avLst/>
          </a:prstGeom>
          <a:gradFill flip="none" rotWithShape="1">
            <a:gsLst>
              <a:gs pos="0">
                <a:schemeClr val="bg1"/>
              </a:gs>
              <a:gs pos="100000">
                <a:schemeClr val="bg1">
                  <a:alpha val="0"/>
                </a:schemeClr>
              </a:gs>
            </a:gsLst>
            <a:path path="circle">
              <a:fillToRect l="50000" t="50000" r="50000" b="50000"/>
            </a:path>
            <a:tileRect/>
          </a:gradFill>
          <a:ln>
            <a:noFill/>
          </a:ln>
          <a:effectLst>
            <a:glow rad="88900">
              <a:srgbClr val="1EFF00">
                <a:alpha val="20000"/>
              </a:srgb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ounded Rectangle 42"/>
          <p:cNvSpPr/>
          <p:nvPr/>
        </p:nvSpPr>
        <p:spPr>
          <a:xfrm>
            <a:off x="3851920" y="1815142"/>
            <a:ext cx="576064" cy="45719"/>
          </a:xfrm>
          <a:prstGeom prst="roundRect">
            <a:avLst/>
          </a:prstGeom>
          <a:gradFill flip="none" rotWithShape="1">
            <a:gsLst>
              <a:gs pos="0">
                <a:schemeClr val="bg1"/>
              </a:gs>
              <a:gs pos="100000">
                <a:schemeClr val="bg1">
                  <a:alpha val="0"/>
                </a:schemeClr>
              </a:gs>
            </a:gsLst>
            <a:path path="circle">
              <a:fillToRect l="50000" t="50000" r="50000" b="50000"/>
            </a:path>
            <a:tileRect/>
          </a:gradFill>
          <a:ln>
            <a:noFill/>
          </a:ln>
          <a:effectLst>
            <a:glow rad="88900">
              <a:srgbClr val="1EFF00">
                <a:alpha val="20000"/>
              </a:srgb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ounded Rectangle 43"/>
          <p:cNvSpPr/>
          <p:nvPr/>
        </p:nvSpPr>
        <p:spPr>
          <a:xfrm rot="16200000">
            <a:off x="5308112" y="267621"/>
            <a:ext cx="587016" cy="45721"/>
          </a:xfrm>
          <a:prstGeom prst="roundRect">
            <a:avLst/>
          </a:prstGeom>
          <a:gradFill flip="none" rotWithShape="1">
            <a:gsLst>
              <a:gs pos="0">
                <a:schemeClr val="bg1"/>
              </a:gs>
              <a:gs pos="100000">
                <a:schemeClr val="bg1">
                  <a:alpha val="0"/>
                </a:schemeClr>
              </a:gs>
            </a:gsLst>
            <a:path path="circle">
              <a:fillToRect l="50000" t="50000" r="50000" b="50000"/>
            </a:path>
            <a:tileRect/>
          </a:gradFill>
          <a:ln>
            <a:noFill/>
          </a:ln>
          <a:effectLst>
            <a:glow rad="88900">
              <a:srgbClr val="1EFF00">
                <a:alpha val="20000"/>
              </a:srgb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ounded Rectangle 44"/>
          <p:cNvSpPr/>
          <p:nvPr/>
        </p:nvSpPr>
        <p:spPr>
          <a:xfrm rot="16200000">
            <a:off x="5423925" y="1359115"/>
            <a:ext cx="347369" cy="45719"/>
          </a:xfrm>
          <a:prstGeom prst="roundRect">
            <a:avLst/>
          </a:prstGeom>
          <a:gradFill flip="none" rotWithShape="1">
            <a:gsLst>
              <a:gs pos="0">
                <a:schemeClr val="bg1"/>
              </a:gs>
              <a:gs pos="100000">
                <a:schemeClr val="bg1">
                  <a:alpha val="0"/>
                </a:schemeClr>
              </a:gs>
            </a:gsLst>
            <a:path path="circle">
              <a:fillToRect l="50000" t="50000" r="50000" b="50000"/>
            </a:path>
            <a:tileRect/>
          </a:gradFill>
          <a:ln>
            <a:noFill/>
          </a:ln>
          <a:effectLst>
            <a:glow rad="88900">
              <a:srgbClr val="1EFF00">
                <a:alpha val="20000"/>
              </a:srgb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ounded Rectangle 45"/>
          <p:cNvSpPr/>
          <p:nvPr/>
        </p:nvSpPr>
        <p:spPr>
          <a:xfrm>
            <a:off x="7020272" y="1813124"/>
            <a:ext cx="648072" cy="45719"/>
          </a:xfrm>
          <a:prstGeom prst="roundRect">
            <a:avLst/>
          </a:prstGeom>
          <a:gradFill flip="none" rotWithShape="1">
            <a:gsLst>
              <a:gs pos="0">
                <a:schemeClr val="bg1"/>
              </a:gs>
              <a:gs pos="100000">
                <a:schemeClr val="bg1">
                  <a:alpha val="0"/>
                </a:schemeClr>
              </a:gs>
            </a:gsLst>
            <a:path path="circle">
              <a:fillToRect l="50000" t="50000" r="50000" b="50000"/>
            </a:path>
            <a:tileRect/>
          </a:gradFill>
          <a:ln>
            <a:noFill/>
          </a:ln>
          <a:effectLst>
            <a:glow rad="88900">
              <a:srgbClr val="1EFF00">
                <a:alpha val="20000"/>
              </a:srgb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ounded Rectangle 46"/>
          <p:cNvSpPr/>
          <p:nvPr/>
        </p:nvSpPr>
        <p:spPr>
          <a:xfrm>
            <a:off x="7950625" y="1997154"/>
            <a:ext cx="648072" cy="45719"/>
          </a:xfrm>
          <a:prstGeom prst="roundRect">
            <a:avLst/>
          </a:prstGeom>
          <a:gradFill flip="none" rotWithShape="1">
            <a:gsLst>
              <a:gs pos="0">
                <a:schemeClr val="bg1"/>
              </a:gs>
              <a:gs pos="100000">
                <a:schemeClr val="bg1">
                  <a:alpha val="0"/>
                </a:schemeClr>
              </a:gs>
            </a:gsLst>
            <a:path path="circle">
              <a:fillToRect l="50000" t="50000" r="50000" b="50000"/>
            </a:path>
            <a:tileRect/>
          </a:gradFill>
          <a:ln>
            <a:noFill/>
          </a:ln>
          <a:effectLst>
            <a:glow rad="88900">
              <a:srgbClr val="1EFF00">
                <a:alpha val="20000"/>
              </a:srgb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ounded Rectangle 47"/>
          <p:cNvSpPr/>
          <p:nvPr/>
        </p:nvSpPr>
        <p:spPr>
          <a:xfrm>
            <a:off x="5787733" y="1905019"/>
            <a:ext cx="167773" cy="45719"/>
          </a:xfrm>
          <a:prstGeom prst="roundRect">
            <a:avLst/>
          </a:prstGeom>
          <a:gradFill flip="none" rotWithShape="1">
            <a:gsLst>
              <a:gs pos="0">
                <a:schemeClr val="bg1"/>
              </a:gs>
              <a:gs pos="100000">
                <a:schemeClr val="bg1">
                  <a:alpha val="0"/>
                </a:schemeClr>
              </a:gs>
            </a:gsLst>
            <a:path path="circle">
              <a:fillToRect l="50000" t="50000" r="50000" b="50000"/>
            </a:path>
            <a:tileRect/>
          </a:gradFill>
          <a:ln>
            <a:noFill/>
          </a:ln>
          <a:effectLst>
            <a:glow rad="88900">
              <a:srgbClr val="1EFF00">
                <a:alpha val="20000"/>
              </a:srgb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ounded Rectangle 48"/>
          <p:cNvSpPr/>
          <p:nvPr/>
        </p:nvSpPr>
        <p:spPr>
          <a:xfrm rot="16200000">
            <a:off x="5430021" y="2189834"/>
            <a:ext cx="347369" cy="45719"/>
          </a:xfrm>
          <a:prstGeom prst="roundRect">
            <a:avLst/>
          </a:prstGeom>
          <a:gradFill flip="none" rotWithShape="1">
            <a:gsLst>
              <a:gs pos="0">
                <a:schemeClr val="bg1"/>
              </a:gs>
              <a:gs pos="100000">
                <a:schemeClr val="bg1">
                  <a:alpha val="0"/>
                </a:schemeClr>
              </a:gs>
            </a:gsLst>
            <a:path path="circle">
              <a:fillToRect l="50000" t="50000" r="50000" b="50000"/>
            </a:path>
            <a:tileRect/>
          </a:gradFill>
          <a:ln>
            <a:noFill/>
          </a:ln>
          <a:effectLst>
            <a:glow rad="88900">
              <a:srgbClr val="1EFF00">
                <a:alpha val="20000"/>
              </a:srgb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Rounded Rectangle 49"/>
          <p:cNvSpPr/>
          <p:nvPr/>
        </p:nvSpPr>
        <p:spPr>
          <a:xfrm rot="16200000">
            <a:off x="5522335" y="3217429"/>
            <a:ext cx="347369" cy="45719"/>
          </a:xfrm>
          <a:prstGeom prst="roundRect">
            <a:avLst/>
          </a:prstGeom>
          <a:gradFill flip="none" rotWithShape="1">
            <a:gsLst>
              <a:gs pos="0">
                <a:schemeClr val="bg1"/>
              </a:gs>
              <a:gs pos="100000">
                <a:schemeClr val="bg1">
                  <a:alpha val="0"/>
                </a:schemeClr>
              </a:gs>
            </a:gsLst>
            <a:path path="circle">
              <a:fillToRect l="50000" t="50000" r="50000" b="50000"/>
            </a:path>
            <a:tileRect/>
          </a:gradFill>
          <a:ln>
            <a:noFill/>
          </a:ln>
          <a:effectLst>
            <a:glow rad="88900">
              <a:srgbClr val="1EFF00">
                <a:alpha val="20000"/>
              </a:srgb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Rounded Rectangle 50"/>
          <p:cNvSpPr/>
          <p:nvPr/>
        </p:nvSpPr>
        <p:spPr>
          <a:xfrm rot="16200000">
            <a:off x="5300849" y="4059657"/>
            <a:ext cx="601722" cy="45719"/>
          </a:xfrm>
          <a:prstGeom prst="roundRect">
            <a:avLst/>
          </a:prstGeom>
          <a:gradFill flip="none" rotWithShape="1">
            <a:gsLst>
              <a:gs pos="0">
                <a:schemeClr val="bg1"/>
              </a:gs>
              <a:gs pos="100000">
                <a:schemeClr val="bg1">
                  <a:alpha val="0"/>
                </a:schemeClr>
              </a:gs>
            </a:gsLst>
            <a:path path="circle">
              <a:fillToRect l="50000" t="50000" r="50000" b="50000"/>
            </a:path>
            <a:tileRect/>
          </a:gradFill>
          <a:ln>
            <a:noFill/>
          </a:ln>
          <a:effectLst>
            <a:glow rad="88900">
              <a:srgbClr val="1EFF00">
                <a:alpha val="20000"/>
              </a:srgb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352203" y="3550822"/>
            <a:ext cx="3888432" cy="1200329"/>
          </a:xfrm>
          <a:prstGeom prst="rect">
            <a:avLst/>
          </a:prstGeom>
          <a:noFill/>
        </p:spPr>
        <p:txBody>
          <a:bodyPr wrap="square" rtlCol="0">
            <a:spAutoFit/>
          </a:bodyPr>
          <a:lstStyle/>
          <a:p>
            <a:r>
              <a:rPr lang="en-GB" sz="2400" b="1" dirty="0" smtClean="0">
                <a:solidFill>
                  <a:schemeClr val="bg1"/>
                </a:solidFill>
                <a:latin typeface="+mj-lt"/>
                <a:ea typeface="+mj-ea"/>
                <a:cs typeface="+mj-cs"/>
              </a:rPr>
              <a:t>Jez Clark</a:t>
            </a:r>
          </a:p>
          <a:p>
            <a:r>
              <a:rPr lang="en-GB" sz="2400" b="1" dirty="0" smtClean="0">
                <a:solidFill>
                  <a:schemeClr val="bg1"/>
                </a:solidFill>
                <a:latin typeface="+mj-lt"/>
                <a:ea typeface="+mj-ea"/>
                <a:cs typeface="+mj-cs"/>
              </a:rPr>
              <a:t>Solutions Architect</a:t>
            </a:r>
          </a:p>
          <a:p>
            <a:r>
              <a:rPr lang="en-GB" sz="2400" b="1" dirty="0" smtClean="0">
                <a:solidFill>
                  <a:schemeClr val="bg1"/>
                </a:solidFill>
                <a:latin typeface="+mj-lt"/>
                <a:ea typeface="+mj-ea"/>
                <a:cs typeface="+mj-cs"/>
              </a:rPr>
              <a:t>Alternative Networks</a:t>
            </a:r>
          </a:p>
        </p:txBody>
      </p:sp>
      <p:sp>
        <p:nvSpPr>
          <p:cNvPr id="9" name="TextBox 8"/>
          <p:cNvSpPr txBox="1"/>
          <p:nvPr/>
        </p:nvSpPr>
        <p:spPr>
          <a:xfrm>
            <a:off x="340167" y="4844762"/>
            <a:ext cx="3560751" cy="369332"/>
          </a:xfrm>
          <a:prstGeom prst="rect">
            <a:avLst/>
          </a:prstGeom>
          <a:noFill/>
        </p:spPr>
        <p:txBody>
          <a:bodyPr wrap="square" rtlCol="0">
            <a:spAutoFit/>
          </a:bodyPr>
          <a:lstStyle/>
          <a:p>
            <a:r>
              <a:rPr lang="en-GB" b="1" dirty="0" smtClean="0">
                <a:solidFill>
                  <a:schemeClr val="bg1"/>
                </a:solidFill>
                <a:latin typeface="+mj-lt"/>
                <a:ea typeface="+mj-ea"/>
                <a:cs typeface="+mj-cs"/>
              </a:rPr>
              <a:t>13</a:t>
            </a:r>
            <a:r>
              <a:rPr lang="en-GB" b="1" baseline="30000" dirty="0" smtClean="0">
                <a:solidFill>
                  <a:schemeClr val="bg1"/>
                </a:solidFill>
                <a:latin typeface="+mj-lt"/>
                <a:ea typeface="+mj-ea"/>
                <a:cs typeface="+mj-cs"/>
              </a:rPr>
              <a:t>th</a:t>
            </a:r>
            <a:r>
              <a:rPr lang="en-GB" b="1" dirty="0" smtClean="0">
                <a:solidFill>
                  <a:schemeClr val="bg1"/>
                </a:solidFill>
                <a:latin typeface="+mj-lt"/>
                <a:ea typeface="+mj-ea"/>
                <a:cs typeface="+mj-cs"/>
              </a:rPr>
              <a:t> September 2013 </a:t>
            </a:r>
            <a:endParaRPr lang="en-GB" b="1" dirty="0">
              <a:solidFill>
                <a:schemeClr val="bg1"/>
              </a:solidFill>
              <a:latin typeface="+mj-lt"/>
              <a:ea typeface="+mj-ea"/>
              <a:cs typeface="+mj-cs"/>
            </a:endParaRPr>
          </a:p>
        </p:txBody>
      </p:sp>
    </p:spTree>
    <p:extLst>
      <p:ext uri="{BB962C8B-B14F-4D97-AF65-F5344CB8AC3E}">
        <p14:creationId xmlns:p14="http://schemas.microsoft.com/office/powerpoint/2010/main" val="97578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par>
                                <p:cTn id="13" presetID="63" presetClass="path" presetSubtype="0" accel="50000" decel="50000" fill="hold" grpId="1" nodeType="withEffect">
                                  <p:stCondLst>
                                    <p:cond delay="0"/>
                                  </p:stCondLst>
                                  <p:childTnLst>
                                    <p:animMotion origin="layout" path="M -0.02361 4.22353E-6 L 2.22222E-6 4.22353E-6 " pathEditMode="relative" rAng="0" ptsTypes="AA">
                                      <p:cBhvr>
                                        <p:cTn id="14" dur="500" fill="hold"/>
                                        <p:tgtEl>
                                          <p:spTgt spid="42"/>
                                        </p:tgtEl>
                                        <p:attrNameLst>
                                          <p:attrName>ppt_x</p:attrName>
                                          <p:attrName>ppt_y</p:attrName>
                                        </p:attrNameLst>
                                      </p:cBhvr>
                                      <p:rCtr x="1181" y="0"/>
                                    </p:animMotion>
                                  </p:childTnLst>
                                </p:cTn>
                              </p:par>
                              <p:par>
                                <p:cTn id="15" presetID="10"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par>
                                <p:cTn id="18" presetID="63" presetClass="path" presetSubtype="0" accel="50000" decel="50000" fill="hold" grpId="1" nodeType="withEffect">
                                  <p:stCondLst>
                                    <p:cond delay="0"/>
                                  </p:stCondLst>
                                  <p:childTnLst>
                                    <p:animMotion origin="layout" path="M -0.02361 4.22353E-6 L 2.22222E-6 4.22353E-6 " pathEditMode="relative" rAng="0" ptsTypes="AA">
                                      <p:cBhvr>
                                        <p:cTn id="19" dur="500" fill="hold"/>
                                        <p:tgtEl>
                                          <p:spTgt spid="43"/>
                                        </p:tgtEl>
                                        <p:attrNameLst>
                                          <p:attrName>ppt_x</p:attrName>
                                          <p:attrName>ppt_y</p:attrName>
                                        </p:attrNameLst>
                                      </p:cBhvr>
                                      <p:rCtr x="1181" y="0"/>
                                    </p:animMotion>
                                  </p:childTnLst>
                                </p:cTn>
                              </p:par>
                              <p:par>
                                <p:cTn id="20" presetID="10" presetClass="entr" presetSubtype="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par>
                                <p:cTn id="23" presetID="63" presetClass="path" presetSubtype="0" accel="50000" decel="50000" fill="hold" grpId="1" nodeType="withEffect">
                                  <p:stCondLst>
                                    <p:cond delay="0"/>
                                  </p:stCondLst>
                                  <p:childTnLst>
                                    <p:animMotion origin="layout" path="M -0.02361 4.22353E-6 L 2.22222E-6 4.22353E-6 " pathEditMode="relative" rAng="0" ptsTypes="AA">
                                      <p:cBhvr>
                                        <p:cTn id="24" dur="500" fill="hold"/>
                                        <p:tgtEl>
                                          <p:spTgt spid="41"/>
                                        </p:tgtEl>
                                        <p:attrNameLst>
                                          <p:attrName>ppt_x</p:attrName>
                                          <p:attrName>ppt_y</p:attrName>
                                        </p:attrNameLst>
                                      </p:cBhvr>
                                      <p:rCtr x="1181" y="0"/>
                                    </p:animMotion>
                                  </p:childTnLst>
                                </p:cTn>
                              </p:par>
                              <p:par>
                                <p:cTn id="25" presetID="10"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par>
                                <p:cTn id="28" presetID="63" presetClass="path" presetSubtype="0" accel="50000" decel="50000" fill="hold" grpId="1" nodeType="withEffect">
                                  <p:stCondLst>
                                    <p:cond delay="0"/>
                                  </p:stCondLst>
                                  <p:childTnLst>
                                    <p:animMotion origin="layout" path="M 0.00017 -0.02778 L 3.61111E-6 4.07407E-6 " pathEditMode="relative" rAng="0" ptsTypes="AA">
                                      <p:cBhvr>
                                        <p:cTn id="29" dur="500" fill="hold"/>
                                        <p:tgtEl>
                                          <p:spTgt spid="44"/>
                                        </p:tgtEl>
                                        <p:attrNameLst>
                                          <p:attrName>ppt_x</p:attrName>
                                          <p:attrName>ppt_y</p:attrName>
                                        </p:attrNameLst>
                                      </p:cBhvr>
                                      <p:rCtr x="-17" y="1389"/>
                                    </p:animMotion>
                                  </p:childTnLst>
                                </p:cTn>
                              </p:par>
                              <p:par>
                                <p:cTn id="30" presetID="10"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par>
                                <p:cTn id="33" presetID="63" presetClass="path" presetSubtype="0" accel="50000" decel="50000" fill="hold" grpId="1" nodeType="withEffect">
                                  <p:stCondLst>
                                    <p:cond delay="0"/>
                                  </p:stCondLst>
                                  <p:childTnLst>
                                    <p:animMotion origin="layout" path="M 0.00017 -0.02778 L 3.61111E-6 4.07407E-6 " pathEditMode="relative" rAng="0" ptsTypes="AA">
                                      <p:cBhvr>
                                        <p:cTn id="34" dur="500" fill="hold"/>
                                        <p:tgtEl>
                                          <p:spTgt spid="45"/>
                                        </p:tgtEl>
                                        <p:attrNameLst>
                                          <p:attrName>ppt_x</p:attrName>
                                          <p:attrName>ppt_y</p:attrName>
                                        </p:attrNameLst>
                                      </p:cBhvr>
                                      <p:rCtr x="-17" y="1389"/>
                                    </p:animMotion>
                                  </p:childTnLst>
                                </p:cTn>
                              </p:par>
                              <p:par>
                                <p:cTn id="35" presetID="10"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par>
                                <p:cTn id="38" presetID="63" presetClass="path" presetSubtype="0" accel="50000" decel="50000" fill="hold" grpId="1" nodeType="withEffect">
                                  <p:stCondLst>
                                    <p:cond delay="0"/>
                                  </p:stCondLst>
                                  <p:childTnLst>
                                    <p:animMotion origin="layout" path="M 5.55556E-7 -1.35802E-6 L 0.02361 -1.35802E-6 " pathEditMode="relative" rAng="0" ptsTypes="AA">
                                      <p:cBhvr>
                                        <p:cTn id="39" dur="500" spd="-100000" fill="hold"/>
                                        <p:tgtEl>
                                          <p:spTgt spid="47"/>
                                        </p:tgtEl>
                                        <p:attrNameLst>
                                          <p:attrName>ppt_x</p:attrName>
                                          <p:attrName>ppt_y</p:attrName>
                                        </p:attrNameLst>
                                      </p:cBhvr>
                                      <p:rCtr x="1181" y="0"/>
                                    </p:animMotion>
                                  </p:childTnLst>
                                </p:cTn>
                              </p:par>
                              <p:par>
                                <p:cTn id="40" presetID="10" presetClass="entr" presetSubtype="0"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par>
                                <p:cTn id="43" presetID="63" presetClass="path" presetSubtype="0" accel="50000" decel="50000" fill="hold" grpId="1" nodeType="withEffect">
                                  <p:stCondLst>
                                    <p:cond delay="0"/>
                                  </p:stCondLst>
                                  <p:childTnLst>
                                    <p:animMotion origin="layout" path="M 5.55556E-7 -1.35802E-6 L 0.02361 -1.35802E-6 " pathEditMode="relative" rAng="0" ptsTypes="AA">
                                      <p:cBhvr>
                                        <p:cTn id="44" dur="500" spd="-100000" fill="hold"/>
                                        <p:tgtEl>
                                          <p:spTgt spid="46"/>
                                        </p:tgtEl>
                                        <p:attrNameLst>
                                          <p:attrName>ppt_x</p:attrName>
                                          <p:attrName>ppt_y</p:attrName>
                                        </p:attrNameLst>
                                      </p:cBhvr>
                                      <p:rCtr x="1181" y="0"/>
                                    </p:animMotion>
                                  </p:childTnLst>
                                </p:cTn>
                              </p:par>
                              <p:par>
                                <p:cTn id="45" presetID="10" presetClass="entr" presetSubtype="0"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par>
                                <p:cTn id="48" presetID="63" presetClass="path" presetSubtype="0" accel="50000" decel="50000" fill="hold" grpId="1" nodeType="withEffect">
                                  <p:stCondLst>
                                    <p:cond delay="0"/>
                                  </p:stCondLst>
                                  <p:childTnLst>
                                    <p:animMotion origin="layout" path="M 1.66667E-6 -4.07407E-6 L 1.66667E-6 0.03087 " pathEditMode="relative" rAng="0" ptsTypes="AA">
                                      <p:cBhvr>
                                        <p:cTn id="49" dur="500" spd="-100000" fill="hold"/>
                                        <p:tgtEl>
                                          <p:spTgt spid="51"/>
                                        </p:tgtEl>
                                        <p:attrNameLst>
                                          <p:attrName>ppt_x</p:attrName>
                                          <p:attrName>ppt_y</p:attrName>
                                        </p:attrNameLst>
                                      </p:cBhvr>
                                      <p:rCtr x="0" y="1543"/>
                                    </p:animMotion>
                                  </p:childTnLst>
                                </p:cTn>
                              </p:par>
                              <p:par>
                                <p:cTn id="50" presetID="10" presetClass="entr" presetSubtype="0" fill="hold" grpId="0" nodeType="with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par>
                                <p:cTn id="53" presetID="63" presetClass="path" presetSubtype="0" accel="50000" decel="50000" fill="hold" grpId="1" nodeType="withEffect">
                                  <p:stCondLst>
                                    <p:cond delay="0"/>
                                  </p:stCondLst>
                                  <p:childTnLst>
                                    <p:animMotion origin="layout" path="M 1.66667E-6 -4.07407E-6 L 1.66667E-6 0.03087 " pathEditMode="relative" rAng="0" ptsTypes="AA">
                                      <p:cBhvr>
                                        <p:cTn id="54" dur="500" spd="-100000" fill="hold"/>
                                        <p:tgtEl>
                                          <p:spTgt spid="50"/>
                                        </p:tgtEl>
                                        <p:attrNameLst>
                                          <p:attrName>ppt_x</p:attrName>
                                          <p:attrName>ppt_y</p:attrName>
                                        </p:attrNameLst>
                                      </p:cBhvr>
                                      <p:rCtr x="0" y="1543"/>
                                    </p:animMotion>
                                  </p:childTnLst>
                                </p:cTn>
                              </p:par>
                              <p:par>
                                <p:cTn id="55" presetID="10"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par>
                                <p:cTn id="58" presetID="63" presetClass="path" presetSubtype="0" accel="50000" decel="50000" fill="hold" grpId="1" nodeType="withEffect">
                                  <p:stCondLst>
                                    <p:cond delay="0"/>
                                  </p:stCondLst>
                                  <p:childTnLst>
                                    <p:animMotion origin="layout" path="M 1.66667E-6 -4.07407E-6 L 1.66667E-6 0.03087 " pathEditMode="relative" rAng="0" ptsTypes="AA">
                                      <p:cBhvr>
                                        <p:cTn id="59" dur="500" spd="-100000" fill="hold"/>
                                        <p:tgtEl>
                                          <p:spTgt spid="49"/>
                                        </p:tgtEl>
                                        <p:attrNameLst>
                                          <p:attrName>ppt_x</p:attrName>
                                          <p:attrName>ppt_y</p:attrName>
                                        </p:attrNameLst>
                                      </p:cBhvr>
                                      <p:rCtr x="0" y="1543"/>
                                    </p:animMotion>
                                  </p:childTnLst>
                                </p:cTn>
                              </p:par>
                              <p:par>
                                <p:cTn id="60" presetID="10" presetClass="entr" presetSubtype="0" fill="hold" grpId="0"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500"/>
                                        <p:tgtEl>
                                          <p:spTgt spid="48"/>
                                        </p:tgtEl>
                                      </p:cBhvr>
                                    </p:animEffect>
                                  </p:childTnLst>
                                </p:cTn>
                              </p:par>
                              <p:par>
                                <p:cTn id="63" presetID="63" presetClass="path" presetSubtype="0" accel="50000" decel="50000" fill="hold" grpId="1" nodeType="withEffect">
                                  <p:stCondLst>
                                    <p:cond delay="0"/>
                                  </p:stCondLst>
                                  <p:childTnLst>
                                    <p:animMotion origin="layout" path="M 5.55556E-7 -1.35802E-6 L 0.02361 -1.35802E-6 " pathEditMode="relative" rAng="0" ptsTypes="AA">
                                      <p:cBhvr>
                                        <p:cTn id="64" dur="500" spd="-100000" fill="hold"/>
                                        <p:tgtEl>
                                          <p:spTgt spid="48"/>
                                        </p:tgtEl>
                                        <p:attrNameLst>
                                          <p:attrName>ppt_x</p:attrName>
                                          <p:attrName>ppt_y</p:attrName>
                                        </p:attrNameLst>
                                      </p:cBhvr>
                                      <p:rCtr x="1181" y="0"/>
                                    </p:animMotion>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500"/>
                                        <p:tgtEl>
                                          <p:spTgt spid="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3"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4229" t="42884" r="40847" b="883"/>
          <a:stretch/>
        </p:blipFill>
        <p:spPr bwMode="auto">
          <a:xfrm>
            <a:off x="14315" y="0"/>
            <a:ext cx="9140052" cy="51419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flipH="1" flipV="1">
            <a:off x="-1" y="1586"/>
            <a:ext cx="9162081" cy="5141913"/>
          </a:xfrm>
          <a:prstGeom prst="rect">
            <a:avLst/>
          </a:prstGeom>
          <a:gradFill>
            <a:gsLst>
              <a:gs pos="0">
                <a:schemeClr val="tx1">
                  <a:alpha val="0"/>
                </a:schemeClr>
              </a:gs>
              <a:gs pos="100000">
                <a:schemeClr val="tx1">
                  <a:alpha val="73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hidden="1"/>
          <p:cNvGrpSpPr/>
          <p:nvPr/>
        </p:nvGrpSpPr>
        <p:grpSpPr>
          <a:xfrm>
            <a:off x="683568" y="991717"/>
            <a:ext cx="7744707" cy="4100313"/>
            <a:chOff x="395288" y="195263"/>
            <a:chExt cx="8305800" cy="4397375"/>
          </a:xfrm>
        </p:grpSpPr>
        <p:sp>
          <p:nvSpPr>
            <p:cNvPr id="51" name="Rectangle 50"/>
            <p:cNvSpPr/>
            <p:nvPr/>
          </p:nvSpPr>
          <p:spPr>
            <a:xfrm>
              <a:off x="541338" y="195263"/>
              <a:ext cx="8148637" cy="4397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54" name="Picture 5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5513" y="638175"/>
              <a:ext cx="7775575"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6375" y="2352675"/>
              <a:ext cx="938213"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6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52525" y="1168400"/>
              <a:ext cx="32289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27088" y="2786063"/>
              <a:ext cx="3167062"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6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973638" y="1901825"/>
              <a:ext cx="199072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6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799013" y="2789238"/>
              <a:ext cx="29718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6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049838" y="2576513"/>
              <a:ext cx="3248025"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6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497388" y="2803525"/>
              <a:ext cx="1047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6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471988" y="1881188"/>
              <a:ext cx="104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310063" y="3455988"/>
              <a:ext cx="47625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7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381500" y="1581150"/>
              <a:ext cx="2571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72"/>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818063" y="2916238"/>
              <a:ext cx="123825"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73"/>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665538" y="2808288"/>
              <a:ext cx="4095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74"/>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594100" y="1890713"/>
              <a:ext cx="485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75"/>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954463" y="1833563"/>
              <a:ext cx="3429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76"/>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5222875" y="1503363"/>
              <a:ext cx="208597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77"/>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5486400" y="2222500"/>
              <a:ext cx="3028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78"/>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564188" y="2981325"/>
              <a:ext cx="263842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79"/>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1017588" y="3506788"/>
              <a:ext cx="14382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80"/>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930275" y="2905125"/>
              <a:ext cx="24098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1246188" y="1993900"/>
              <a:ext cx="25050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82"/>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276350" y="1373188"/>
              <a:ext cx="24860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83"/>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1308100" y="798513"/>
              <a:ext cx="29337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TextBox 84"/>
            <p:cNvSpPr txBox="1"/>
            <p:nvPr/>
          </p:nvSpPr>
          <p:spPr>
            <a:xfrm>
              <a:off x="5651500" y="1039813"/>
              <a:ext cx="2220913" cy="371475"/>
            </a:xfrm>
            <a:prstGeom prst="rect">
              <a:avLst/>
            </a:prstGeom>
            <a:noFill/>
          </p:spPr>
          <p:txBody>
            <a:bodyPr>
              <a:spAutoFit/>
            </a:bodyPr>
            <a:lstStyle/>
            <a:p>
              <a:pPr>
                <a:defRPr/>
              </a:pPr>
              <a:r>
                <a:rPr lang="en-GB" dirty="0">
                  <a:solidFill>
                    <a:schemeClr val="bg1">
                      <a:lumMod val="50000"/>
                    </a:schemeClr>
                  </a:solidFill>
                </a:rPr>
                <a:t>Mobile working</a:t>
              </a:r>
            </a:p>
          </p:txBody>
        </p:sp>
        <p:sp>
          <p:nvSpPr>
            <p:cNvPr id="86" name="TextBox 85"/>
            <p:cNvSpPr txBox="1"/>
            <p:nvPr/>
          </p:nvSpPr>
          <p:spPr>
            <a:xfrm>
              <a:off x="5178425" y="3500438"/>
              <a:ext cx="2220913" cy="369887"/>
            </a:xfrm>
            <a:prstGeom prst="rect">
              <a:avLst/>
            </a:prstGeom>
            <a:noFill/>
          </p:spPr>
          <p:txBody>
            <a:bodyPr>
              <a:spAutoFit/>
            </a:bodyPr>
            <a:lstStyle/>
            <a:p>
              <a:pPr>
                <a:defRPr/>
              </a:pPr>
              <a:r>
                <a:rPr lang="en-GB" dirty="0">
                  <a:solidFill>
                    <a:schemeClr val="bg1">
                      <a:lumMod val="50000"/>
                    </a:schemeClr>
                  </a:solidFill>
                </a:rPr>
                <a:t>Homeworker</a:t>
              </a:r>
            </a:p>
          </p:txBody>
        </p:sp>
        <p:sp>
          <p:nvSpPr>
            <p:cNvPr id="87" name="TextBox 86"/>
            <p:cNvSpPr txBox="1"/>
            <p:nvPr/>
          </p:nvSpPr>
          <p:spPr>
            <a:xfrm>
              <a:off x="2022475" y="3749675"/>
              <a:ext cx="2222500" cy="368300"/>
            </a:xfrm>
            <a:prstGeom prst="rect">
              <a:avLst/>
            </a:prstGeom>
            <a:noFill/>
          </p:spPr>
          <p:txBody>
            <a:bodyPr>
              <a:spAutoFit/>
            </a:bodyPr>
            <a:lstStyle/>
            <a:p>
              <a:pPr>
                <a:defRPr/>
              </a:pPr>
              <a:r>
                <a:rPr lang="en-GB" dirty="0">
                  <a:solidFill>
                    <a:schemeClr val="bg1">
                      <a:lumMod val="50000"/>
                    </a:schemeClr>
                  </a:solidFill>
                </a:rPr>
                <a:t>Branch office</a:t>
              </a:r>
            </a:p>
          </p:txBody>
        </p:sp>
        <p:sp>
          <p:nvSpPr>
            <p:cNvPr id="88" name="TextBox 87"/>
            <p:cNvSpPr txBox="1"/>
            <p:nvPr/>
          </p:nvSpPr>
          <p:spPr>
            <a:xfrm>
              <a:off x="2222500" y="2468563"/>
              <a:ext cx="1227138" cy="368300"/>
            </a:xfrm>
            <a:prstGeom prst="rect">
              <a:avLst/>
            </a:prstGeom>
            <a:noFill/>
          </p:spPr>
          <p:txBody>
            <a:bodyPr>
              <a:spAutoFit/>
            </a:bodyPr>
            <a:lstStyle/>
            <a:p>
              <a:pPr>
                <a:defRPr/>
              </a:pPr>
              <a:r>
                <a:rPr lang="en-GB" dirty="0">
                  <a:solidFill>
                    <a:schemeClr val="bg1">
                      <a:lumMod val="50000"/>
                    </a:schemeClr>
                  </a:solidFill>
                </a:rPr>
                <a:t>Main site</a:t>
              </a:r>
            </a:p>
          </p:txBody>
        </p:sp>
        <p:cxnSp>
          <p:nvCxnSpPr>
            <p:cNvPr id="89" name="Straight Connector 88"/>
            <p:cNvCxnSpPr/>
            <p:nvPr/>
          </p:nvCxnSpPr>
          <p:spPr>
            <a:xfrm>
              <a:off x="395288" y="4581525"/>
              <a:ext cx="829468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395288" y="195263"/>
              <a:ext cx="0" cy="4386262"/>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8701088" y="206375"/>
              <a:ext cx="0" cy="4386263"/>
            </a:xfrm>
            <a:prstGeom prst="line">
              <a:avLst/>
            </a:prstGeom>
          </p:spPr>
          <p:style>
            <a:lnRef idx="2">
              <a:schemeClr val="accent1"/>
            </a:lnRef>
            <a:fillRef idx="0">
              <a:schemeClr val="accent1"/>
            </a:fillRef>
            <a:effectRef idx="1">
              <a:schemeClr val="accent1"/>
            </a:effectRef>
            <a:fontRef idx="minor">
              <a:schemeClr val="tx1"/>
            </a:fontRef>
          </p:style>
        </p:cxnSp>
      </p:grpSp>
      <p:pic>
        <p:nvPicPr>
          <p:cNvPr id="3" name="Picture 1"/>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bwMode="auto">
          <a:xfrm>
            <a:off x="7117694" y="209876"/>
            <a:ext cx="1735137" cy="70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 descr="http://www.hackneygazette.co.uk/polopoly_fs/hg_wk_27_bus_on_fire_1_947576!image/2703750687.jpg_gen/derivatives/landscape_490/2703750687.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636561" y="891581"/>
            <a:ext cx="5696616" cy="40341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24.media.tumblr.com/tumblr_lvr1baIWyB1r7hfvwo1_400.jpg"/>
          <p:cNvPicPr>
            <a:picLocks noChangeAspect="1" noChangeArrowheads="1"/>
          </p:cNvPicPr>
          <p:nvPr/>
        </p:nvPicPr>
        <p:blipFill>
          <a:blip r:embed="rId29">
            <a:extLst>
              <a:ext uri="{28A0092B-C50C-407E-A947-70E740481C1C}">
                <a14:useLocalDpi xmlns:a14="http://schemas.microsoft.com/office/drawing/2010/main" val="0"/>
              </a:ext>
            </a:extLst>
          </a:blip>
          <a:stretch>
            <a:fillRect/>
          </a:stretch>
        </p:blipFill>
        <p:spPr bwMode="auto">
          <a:xfrm>
            <a:off x="1882099" y="918657"/>
            <a:ext cx="5235595" cy="39266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telegraph.co.uk/multimedia/archive/01832/bendy_1832247i.jp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580967" y="1005403"/>
            <a:ext cx="5905500" cy="3695701"/>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364881" y="360112"/>
            <a:ext cx="5515870" cy="1077218"/>
          </a:xfrm>
          <a:prstGeom prst="rect">
            <a:avLst/>
          </a:prstGeom>
          <a:noFill/>
        </p:spPr>
        <p:txBody>
          <a:bodyPr wrap="square" rtlCol="0">
            <a:spAutoFit/>
          </a:bodyPr>
          <a:lstStyle/>
          <a:p>
            <a:r>
              <a:rPr lang="en-GB" sz="32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Seemed like a good idea at the time</a:t>
            </a:r>
          </a:p>
        </p:txBody>
      </p:sp>
    </p:spTree>
    <p:extLst>
      <p:ext uri="{BB962C8B-B14F-4D97-AF65-F5344CB8AC3E}">
        <p14:creationId xmlns:p14="http://schemas.microsoft.com/office/powerpoint/2010/main" val="75448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2000"/>
                                        <p:tgtEl>
                                          <p:spTgt spid="1030"/>
                                        </p:tgtEl>
                                      </p:cBhvr>
                                    </p:animEffect>
                                  </p:childTnLst>
                                  <p:subTnLst>
                                    <p:set>
                                      <p:cBhvr override="childStyle">
                                        <p:cTn dur="1" fill="hold" display="0" masterRel="nextClick" afterEffect="1"/>
                                        <p:tgtEl>
                                          <p:spTgt spid="103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50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2000"/>
                                        <p:tgtEl>
                                          <p:spTgt spid="39"/>
                                        </p:tgtEl>
                                      </p:cBhvr>
                                    </p:animEffect>
                                  </p:childTnLst>
                                </p:cTn>
                              </p:par>
                            </p:childTnLst>
                          </p:cTn>
                        </p:par>
                        <p:par>
                          <p:cTn id="13" fill="hold">
                            <p:stCondLst>
                              <p:cond delay="2500"/>
                            </p:stCondLst>
                            <p:childTnLst>
                              <p:par>
                                <p:cTn id="14" presetID="10" presetClass="exit" presetSubtype="0" fill="hold" nodeType="afterEffect">
                                  <p:stCondLst>
                                    <p:cond delay="3000"/>
                                  </p:stCondLst>
                                  <p:childTnLst>
                                    <p:animEffect transition="out" filter="fade">
                                      <p:cBhvr>
                                        <p:cTn id="15" dur="500"/>
                                        <p:tgtEl>
                                          <p:spTgt spid="39"/>
                                        </p:tgtEl>
                                      </p:cBhvr>
                                    </p:animEffect>
                                    <p:set>
                                      <p:cBhvr>
                                        <p:cTn id="16" dur="1" fill="hold">
                                          <p:stCondLst>
                                            <p:cond delay="499"/>
                                          </p:stCondLst>
                                        </p:cTn>
                                        <p:tgtEl>
                                          <p:spTgt spid="39"/>
                                        </p:tgtEl>
                                        <p:attrNameLst>
                                          <p:attrName>style.visibility</p:attrName>
                                        </p:attrNameLst>
                                      </p:cBhvr>
                                      <p:to>
                                        <p:strVal val="hidden"/>
                                      </p:to>
                                    </p:set>
                                  </p:childTnLst>
                                </p:cTn>
                              </p:par>
                            </p:childTnLst>
                          </p:cTn>
                        </p:par>
                        <p:par>
                          <p:cTn id="17" fill="hold">
                            <p:stCondLst>
                              <p:cond delay="6000"/>
                            </p:stCondLst>
                            <p:childTnLst>
                              <p:par>
                                <p:cTn id="18" presetID="10" presetClass="entr" presetSubtype="0" fill="hold" nodeType="after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fade">
                                      <p:cBhvr>
                                        <p:cTn id="20"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4229" t="42884" r="40847" b="883"/>
          <a:stretch/>
        </p:blipFill>
        <p:spPr bwMode="auto">
          <a:xfrm>
            <a:off x="14315" y="0"/>
            <a:ext cx="9140052" cy="51419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flipH="1" flipV="1">
            <a:off x="-10386" y="1586"/>
            <a:ext cx="9162081" cy="5141913"/>
          </a:xfrm>
          <a:prstGeom prst="rect">
            <a:avLst/>
          </a:prstGeom>
          <a:gradFill>
            <a:gsLst>
              <a:gs pos="0">
                <a:schemeClr val="tx1">
                  <a:alpha val="0"/>
                </a:schemeClr>
              </a:gs>
              <a:gs pos="100000">
                <a:schemeClr val="tx1">
                  <a:alpha val="73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hidden="1"/>
          <p:cNvGrpSpPr/>
          <p:nvPr/>
        </p:nvGrpSpPr>
        <p:grpSpPr>
          <a:xfrm>
            <a:off x="683568" y="991717"/>
            <a:ext cx="7744707" cy="4100313"/>
            <a:chOff x="395288" y="195263"/>
            <a:chExt cx="8305800" cy="4397375"/>
          </a:xfrm>
        </p:grpSpPr>
        <p:sp>
          <p:nvSpPr>
            <p:cNvPr id="51" name="Rectangle 50"/>
            <p:cNvSpPr/>
            <p:nvPr/>
          </p:nvSpPr>
          <p:spPr>
            <a:xfrm>
              <a:off x="541338" y="195263"/>
              <a:ext cx="8148637" cy="4397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54" name="Picture 5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5513" y="638175"/>
              <a:ext cx="7775575"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6375" y="2352675"/>
              <a:ext cx="938213"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6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52525" y="1168400"/>
              <a:ext cx="32289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27088" y="2786063"/>
              <a:ext cx="3167062"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6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973638" y="1901825"/>
              <a:ext cx="199072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6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799013" y="2789238"/>
              <a:ext cx="29718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6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049838" y="2576513"/>
              <a:ext cx="3248025"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6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497388" y="2803525"/>
              <a:ext cx="1047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6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471988" y="1881188"/>
              <a:ext cx="104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310063" y="3455988"/>
              <a:ext cx="47625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7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381500" y="1581150"/>
              <a:ext cx="2571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72"/>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818063" y="2916238"/>
              <a:ext cx="123825"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73"/>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665538" y="2808288"/>
              <a:ext cx="4095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74"/>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594100" y="1890713"/>
              <a:ext cx="485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75"/>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954463" y="1833563"/>
              <a:ext cx="3429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76"/>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5222875" y="1503363"/>
              <a:ext cx="208597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77"/>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5486400" y="2222500"/>
              <a:ext cx="3028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78"/>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564188" y="2981325"/>
              <a:ext cx="263842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79"/>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1017588" y="3506788"/>
              <a:ext cx="14382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80"/>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930275" y="2905125"/>
              <a:ext cx="24098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1246188" y="1993900"/>
              <a:ext cx="25050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82"/>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276350" y="1373188"/>
              <a:ext cx="24860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83"/>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1308100" y="798513"/>
              <a:ext cx="29337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TextBox 84"/>
            <p:cNvSpPr txBox="1"/>
            <p:nvPr/>
          </p:nvSpPr>
          <p:spPr>
            <a:xfrm>
              <a:off x="5651500" y="1039813"/>
              <a:ext cx="2220913" cy="371475"/>
            </a:xfrm>
            <a:prstGeom prst="rect">
              <a:avLst/>
            </a:prstGeom>
            <a:noFill/>
          </p:spPr>
          <p:txBody>
            <a:bodyPr>
              <a:spAutoFit/>
            </a:bodyPr>
            <a:lstStyle/>
            <a:p>
              <a:pPr>
                <a:defRPr/>
              </a:pPr>
              <a:r>
                <a:rPr lang="en-GB" dirty="0">
                  <a:solidFill>
                    <a:schemeClr val="bg1">
                      <a:lumMod val="50000"/>
                    </a:schemeClr>
                  </a:solidFill>
                </a:rPr>
                <a:t>Mobile working</a:t>
              </a:r>
            </a:p>
          </p:txBody>
        </p:sp>
        <p:sp>
          <p:nvSpPr>
            <p:cNvPr id="86" name="TextBox 85"/>
            <p:cNvSpPr txBox="1"/>
            <p:nvPr/>
          </p:nvSpPr>
          <p:spPr>
            <a:xfrm>
              <a:off x="5178425" y="3500438"/>
              <a:ext cx="2220913" cy="369887"/>
            </a:xfrm>
            <a:prstGeom prst="rect">
              <a:avLst/>
            </a:prstGeom>
            <a:noFill/>
          </p:spPr>
          <p:txBody>
            <a:bodyPr>
              <a:spAutoFit/>
            </a:bodyPr>
            <a:lstStyle/>
            <a:p>
              <a:pPr>
                <a:defRPr/>
              </a:pPr>
              <a:r>
                <a:rPr lang="en-GB" dirty="0">
                  <a:solidFill>
                    <a:schemeClr val="bg1">
                      <a:lumMod val="50000"/>
                    </a:schemeClr>
                  </a:solidFill>
                </a:rPr>
                <a:t>Homeworker</a:t>
              </a:r>
            </a:p>
          </p:txBody>
        </p:sp>
        <p:sp>
          <p:nvSpPr>
            <p:cNvPr id="87" name="TextBox 86"/>
            <p:cNvSpPr txBox="1"/>
            <p:nvPr/>
          </p:nvSpPr>
          <p:spPr>
            <a:xfrm>
              <a:off x="2022475" y="3749675"/>
              <a:ext cx="2222500" cy="368300"/>
            </a:xfrm>
            <a:prstGeom prst="rect">
              <a:avLst/>
            </a:prstGeom>
            <a:noFill/>
          </p:spPr>
          <p:txBody>
            <a:bodyPr>
              <a:spAutoFit/>
            </a:bodyPr>
            <a:lstStyle/>
            <a:p>
              <a:pPr>
                <a:defRPr/>
              </a:pPr>
              <a:r>
                <a:rPr lang="en-GB" dirty="0">
                  <a:solidFill>
                    <a:schemeClr val="bg1">
                      <a:lumMod val="50000"/>
                    </a:schemeClr>
                  </a:solidFill>
                </a:rPr>
                <a:t>Branch office</a:t>
              </a:r>
            </a:p>
          </p:txBody>
        </p:sp>
        <p:sp>
          <p:nvSpPr>
            <p:cNvPr id="88" name="TextBox 87"/>
            <p:cNvSpPr txBox="1"/>
            <p:nvPr/>
          </p:nvSpPr>
          <p:spPr>
            <a:xfrm>
              <a:off x="2222500" y="2468563"/>
              <a:ext cx="1227138" cy="368300"/>
            </a:xfrm>
            <a:prstGeom prst="rect">
              <a:avLst/>
            </a:prstGeom>
            <a:noFill/>
          </p:spPr>
          <p:txBody>
            <a:bodyPr>
              <a:spAutoFit/>
            </a:bodyPr>
            <a:lstStyle/>
            <a:p>
              <a:pPr>
                <a:defRPr/>
              </a:pPr>
              <a:r>
                <a:rPr lang="en-GB" dirty="0">
                  <a:solidFill>
                    <a:schemeClr val="bg1">
                      <a:lumMod val="50000"/>
                    </a:schemeClr>
                  </a:solidFill>
                </a:rPr>
                <a:t>Main site</a:t>
              </a:r>
            </a:p>
          </p:txBody>
        </p:sp>
        <p:cxnSp>
          <p:nvCxnSpPr>
            <p:cNvPr id="89" name="Straight Connector 88"/>
            <p:cNvCxnSpPr/>
            <p:nvPr/>
          </p:nvCxnSpPr>
          <p:spPr>
            <a:xfrm>
              <a:off x="395288" y="4581525"/>
              <a:ext cx="829468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395288" y="195263"/>
              <a:ext cx="0" cy="4386262"/>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8701088" y="206375"/>
              <a:ext cx="0" cy="4386263"/>
            </a:xfrm>
            <a:prstGeom prst="line">
              <a:avLst/>
            </a:prstGeom>
          </p:spPr>
          <p:style>
            <a:lnRef idx="2">
              <a:schemeClr val="accent1"/>
            </a:lnRef>
            <a:fillRef idx="0">
              <a:schemeClr val="accent1"/>
            </a:fillRef>
            <a:effectRef idx="1">
              <a:schemeClr val="accent1"/>
            </a:effectRef>
            <a:fontRef idx="minor">
              <a:schemeClr val="tx1"/>
            </a:fontRef>
          </p:style>
        </p:cxnSp>
      </p:grpSp>
      <p:pic>
        <p:nvPicPr>
          <p:cNvPr id="3" name="Picture 1"/>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bwMode="auto">
          <a:xfrm>
            <a:off x="7117694" y="209876"/>
            <a:ext cx="1735137" cy="70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64881" y="360112"/>
            <a:ext cx="5189164" cy="584775"/>
          </a:xfrm>
          <a:prstGeom prst="rect">
            <a:avLst/>
          </a:prstGeom>
          <a:noFill/>
        </p:spPr>
        <p:txBody>
          <a:bodyPr wrap="square" rtlCol="0">
            <a:spAutoFit/>
          </a:bodyPr>
          <a:lstStyle/>
          <a:p>
            <a:r>
              <a:rPr lang="en-GB" sz="32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AGENDA</a:t>
            </a:r>
            <a:endParaRPr lang="en-GB" sz="32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endParaRPr>
          </a:p>
        </p:txBody>
      </p:sp>
      <p:sp>
        <p:nvSpPr>
          <p:cNvPr id="8" name="TextBox 7"/>
          <p:cNvSpPr txBox="1"/>
          <p:nvPr/>
        </p:nvSpPr>
        <p:spPr>
          <a:xfrm>
            <a:off x="611559" y="1784886"/>
            <a:ext cx="7806353" cy="1938992"/>
          </a:xfrm>
          <a:prstGeom prst="rect">
            <a:avLst/>
          </a:prstGeom>
          <a:noFill/>
        </p:spPr>
        <p:txBody>
          <a:bodyPr wrap="square" rtlCol="0">
            <a:spAutoFit/>
          </a:bodyPr>
          <a:lstStyle/>
          <a:p>
            <a:pPr marL="342900" indent="-342900">
              <a:buFont typeface="Arial" pitchFamily="34" charset="0"/>
              <a:buChar char="•"/>
            </a:pPr>
            <a:r>
              <a:rPr lang="en-GB" sz="20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Why SDN?</a:t>
            </a:r>
          </a:p>
          <a:p>
            <a:pPr marL="342900" indent="-342900">
              <a:buFont typeface="Arial" pitchFamily="34" charset="0"/>
              <a:buChar char="•"/>
            </a:pPr>
            <a:r>
              <a:rPr lang="en-GB" sz="20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How does SDN fulfil the promises?</a:t>
            </a:r>
          </a:p>
          <a:p>
            <a:pPr marL="342900" indent="-342900">
              <a:buFont typeface="Arial" pitchFamily="34" charset="0"/>
              <a:buChar char="•"/>
            </a:pPr>
            <a:r>
              <a:rPr lang="en-GB" sz="20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Involving the User Applications and Clients</a:t>
            </a:r>
            <a:endParaRPr lang="en-GB"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endParaRPr>
          </a:p>
          <a:p>
            <a:pPr marL="342900" indent="-342900">
              <a:buFont typeface="Arial" pitchFamily="34" charset="0"/>
              <a:buChar char="•"/>
            </a:pPr>
            <a:r>
              <a:rPr lang="en-GB" sz="20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Making the Move</a:t>
            </a:r>
          </a:p>
          <a:p>
            <a:pPr marL="342900" indent="-342900">
              <a:buFont typeface="Arial" pitchFamily="34" charset="0"/>
              <a:buChar char="•"/>
            </a:pPr>
            <a:r>
              <a:rPr lang="en-GB" sz="20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Summary</a:t>
            </a:r>
          </a:p>
          <a:p>
            <a:r>
              <a:rPr lang="en-GB" sz="20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 </a:t>
            </a:r>
            <a:endParaRPr lang="en-GB"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endParaRPr>
          </a:p>
        </p:txBody>
      </p:sp>
    </p:spTree>
    <p:extLst>
      <p:ext uri="{BB962C8B-B14F-4D97-AF65-F5344CB8AC3E}">
        <p14:creationId xmlns:p14="http://schemas.microsoft.com/office/powerpoint/2010/main" val="4031391610"/>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a:picLocks noChangeAspect="1" noChangeArrowheads="1"/>
          </p:cNvPicPr>
          <p:nvPr/>
        </p:nvPicPr>
        <p:blipFill rotWithShape="1">
          <a:blip r:embed="rId3">
            <a:extLst>
              <a:ext uri="{28A0092B-C50C-407E-A947-70E740481C1C}">
                <a14:useLocalDpi xmlns:a14="http://schemas.microsoft.com/office/drawing/2010/main" val="0"/>
              </a:ext>
            </a:extLst>
          </a:blip>
          <a:srcRect l="14229" t="42884" r="40847" b="883"/>
          <a:stretch/>
        </p:blipFill>
        <p:spPr bwMode="auto">
          <a:xfrm>
            <a:off x="14315" y="0"/>
            <a:ext cx="9140052" cy="51419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flipH="1" flipV="1">
            <a:off x="5368" y="-20538"/>
            <a:ext cx="9162081" cy="5141913"/>
          </a:xfrm>
          <a:prstGeom prst="rect">
            <a:avLst/>
          </a:prstGeom>
          <a:gradFill>
            <a:gsLst>
              <a:gs pos="0">
                <a:schemeClr val="tx1">
                  <a:alpha val="0"/>
                </a:schemeClr>
              </a:gs>
              <a:gs pos="100000">
                <a:schemeClr val="tx1">
                  <a:alpha val="73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hidden="1"/>
          <p:cNvGrpSpPr/>
          <p:nvPr/>
        </p:nvGrpSpPr>
        <p:grpSpPr>
          <a:xfrm>
            <a:off x="683568" y="991717"/>
            <a:ext cx="7744707" cy="4100313"/>
            <a:chOff x="395288" y="195263"/>
            <a:chExt cx="8305800" cy="4397375"/>
          </a:xfrm>
        </p:grpSpPr>
        <p:sp>
          <p:nvSpPr>
            <p:cNvPr id="51" name="Rectangle 50"/>
            <p:cNvSpPr/>
            <p:nvPr/>
          </p:nvSpPr>
          <p:spPr>
            <a:xfrm>
              <a:off x="541338" y="195263"/>
              <a:ext cx="8148637" cy="4397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54" name="Picture 5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5513" y="638175"/>
              <a:ext cx="7775575"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6375" y="2352675"/>
              <a:ext cx="938213"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6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52525" y="1168400"/>
              <a:ext cx="32289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27088" y="2786063"/>
              <a:ext cx="3167062"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6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973638" y="1901825"/>
              <a:ext cx="199072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6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799013" y="2789238"/>
              <a:ext cx="29718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6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049838" y="2576513"/>
              <a:ext cx="3248025"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6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497388" y="2803525"/>
              <a:ext cx="1047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6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471988" y="1881188"/>
              <a:ext cx="104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310063" y="3455988"/>
              <a:ext cx="47625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7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381500" y="1581150"/>
              <a:ext cx="2571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72"/>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818063" y="2916238"/>
              <a:ext cx="123825"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73"/>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665538" y="2808288"/>
              <a:ext cx="4095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74"/>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594100" y="1890713"/>
              <a:ext cx="485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75"/>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954463" y="1833563"/>
              <a:ext cx="3429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76"/>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5222875" y="1503363"/>
              <a:ext cx="208597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77"/>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5486400" y="2222500"/>
              <a:ext cx="3028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78"/>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564188" y="2981325"/>
              <a:ext cx="263842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79"/>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1017588" y="3506788"/>
              <a:ext cx="14382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80"/>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930275" y="2905125"/>
              <a:ext cx="24098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1246188" y="1993900"/>
              <a:ext cx="25050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82"/>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276350" y="1373188"/>
              <a:ext cx="24860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83"/>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1308100" y="798513"/>
              <a:ext cx="29337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TextBox 84"/>
            <p:cNvSpPr txBox="1"/>
            <p:nvPr/>
          </p:nvSpPr>
          <p:spPr>
            <a:xfrm>
              <a:off x="5651500" y="1039813"/>
              <a:ext cx="2220913" cy="371475"/>
            </a:xfrm>
            <a:prstGeom prst="rect">
              <a:avLst/>
            </a:prstGeom>
            <a:noFill/>
          </p:spPr>
          <p:txBody>
            <a:bodyPr>
              <a:spAutoFit/>
            </a:bodyPr>
            <a:lstStyle/>
            <a:p>
              <a:pPr>
                <a:defRPr/>
              </a:pPr>
              <a:r>
                <a:rPr lang="en-GB" dirty="0">
                  <a:solidFill>
                    <a:schemeClr val="bg1">
                      <a:lumMod val="50000"/>
                    </a:schemeClr>
                  </a:solidFill>
                </a:rPr>
                <a:t>Mobile working</a:t>
              </a:r>
            </a:p>
          </p:txBody>
        </p:sp>
        <p:sp>
          <p:nvSpPr>
            <p:cNvPr id="86" name="TextBox 85"/>
            <p:cNvSpPr txBox="1"/>
            <p:nvPr/>
          </p:nvSpPr>
          <p:spPr>
            <a:xfrm>
              <a:off x="5178425" y="3500438"/>
              <a:ext cx="2220913" cy="369887"/>
            </a:xfrm>
            <a:prstGeom prst="rect">
              <a:avLst/>
            </a:prstGeom>
            <a:noFill/>
          </p:spPr>
          <p:txBody>
            <a:bodyPr>
              <a:spAutoFit/>
            </a:bodyPr>
            <a:lstStyle/>
            <a:p>
              <a:pPr>
                <a:defRPr/>
              </a:pPr>
              <a:r>
                <a:rPr lang="en-GB" dirty="0">
                  <a:solidFill>
                    <a:schemeClr val="bg1">
                      <a:lumMod val="50000"/>
                    </a:schemeClr>
                  </a:solidFill>
                </a:rPr>
                <a:t>Homeworker</a:t>
              </a:r>
            </a:p>
          </p:txBody>
        </p:sp>
        <p:sp>
          <p:nvSpPr>
            <p:cNvPr id="87" name="TextBox 86"/>
            <p:cNvSpPr txBox="1"/>
            <p:nvPr/>
          </p:nvSpPr>
          <p:spPr>
            <a:xfrm>
              <a:off x="2022475" y="3749675"/>
              <a:ext cx="2222500" cy="368300"/>
            </a:xfrm>
            <a:prstGeom prst="rect">
              <a:avLst/>
            </a:prstGeom>
            <a:noFill/>
          </p:spPr>
          <p:txBody>
            <a:bodyPr>
              <a:spAutoFit/>
            </a:bodyPr>
            <a:lstStyle/>
            <a:p>
              <a:pPr>
                <a:defRPr/>
              </a:pPr>
              <a:r>
                <a:rPr lang="en-GB" dirty="0">
                  <a:solidFill>
                    <a:schemeClr val="bg1">
                      <a:lumMod val="50000"/>
                    </a:schemeClr>
                  </a:solidFill>
                </a:rPr>
                <a:t>Branch office</a:t>
              </a:r>
            </a:p>
          </p:txBody>
        </p:sp>
        <p:sp>
          <p:nvSpPr>
            <p:cNvPr id="88" name="TextBox 87"/>
            <p:cNvSpPr txBox="1"/>
            <p:nvPr/>
          </p:nvSpPr>
          <p:spPr>
            <a:xfrm>
              <a:off x="2222500" y="2468563"/>
              <a:ext cx="1227138" cy="368300"/>
            </a:xfrm>
            <a:prstGeom prst="rect">
              <a:avLst/>
            </a:prstGeom>
            <a:noFill/>
          </p:spPr>
          <p:txBody>
            <a:bodyPr>
              <a:spAutoFit/>
            </a:bodyPr>
            <a:lstStyle/>
            <a:p>
              <a:pPr>
                <a:defRPr/>
              </a:pPr>
              <a:r>
                <a:rPr lang="en-GB" dirty="0">
                  <a:solidFill>
                    <a:schemeClr val="bg1">
                      <a:lumMod val="50000"/>
                    </a:schemeClr>
                  </a:solidFill>
                </a:rPr>
                <a:t>Main site</a:t>
              </a:r>
            </a:p>
          </p:txBody>
        </p:sp>
        <p:cxnSp>
          <p:nvCxnSpPr>
            <p:cNvPr id="89" name="Straight Connector 88"/>
            <p:cNvCxnSpPr/>
            <p:nvPr/>
          </p:nvCxnSpPr>
          <p:spPr>
            <a:xfrm>
              <a:off x="395288" y="4581525"/>
              <a:ext cx="829468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395288" y="195263"/>
              <a:ext cx="0" cy="4386262"/>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8701088" y="206375"/>
              <a:ext cx="0" cy="4386263"/>
            </a:xfrm>
            <a:prstGeom prst="line">
              <a:avLst/>
            </a:prstGeom>
          </p:spPr>
          <p:style>
            <a:lnRef idx="2">
              <a:schemeClr val="accent1"/>
            </a:lnRef>
            <a:fillRef idx="0">
              <a:schemeClr val="accent1"/>
            </a:fillRef>
            <a:effectRef idx="1">
              <a:schemeClr val="accent1"/>
            </a:effectRef>
            <a:fontRef idx="minor">
              <a:schemeClr val="tx1"/>
            </a:fontRef>
          </p:style>
        </p:cxnSp>
      </p:grpSp>
      <p:pic>
        <p:nvPicPr>
          <p:cNvPr id="3" name="Picture 1"/>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bwMode="auto">
          <a:xfrm>
            <a:off x="7117694" y="209876"/>
            <a:ext cx="1735137" cy="70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64881" y="360112"/>
            <a:ext cx="5189164" cy="584775"/>
          </a:xfrm>
          <a:prstGeom prst="rect">
            <a:avLst/>
          </a:prstGeom>
          <a:noFill/>
        </p:spPr>
        <p:txBody>
          <a:bodyPr wrap="square" rtlCol="0">
            <a:spAutoFit/>
          </a:bodyPr>
          <a:lstStyle/>
          <a:p>
            <a:r>
              <a:rPr lang="en-GB" sz="32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What is SDN all about?</a:t>
            </a:r>
            <a:endParaRPr lang="en-GB" sz="32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endParaRPr>
          </a:p>
        </p:txBody>
      </p:sp>
      <p:sp>
        <p:nvSpPr>
          <p:cNvPr id="8" name="TextBox 7"/>
          <p:cNvSpPr txBox="1"/>
          <p:nvPr/>
        </p:nvSpPr>
        <p:spPr>
          <a:xfrm>
            <a:off x="611559" y="1784886"/>
            <a:ext cx="7806353" cy="400110"/>
          </a:xfrm>
          <a:prstGeom prst="rect">
            <a:avLst/>
          </a:prstGeom>
          <a:noFill/>
        </p:spPr>
        <p:txBody>
          <a:bodyPr wrap="square" rtlCol="0">
            <a:spAutoFit/>
          </a:bodyPr>
          <a:lstStyle/>
          <a:p>
            <a:pPr marL="342900" indent="-342900">
              <a:buFont typeface="Arial" pitchFamily="34" charset="0"/>
              <a:buChar char="•"/>
            </a:pPr>
            <a:r>
              <a:rPr lang="en-GB" sz="20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Separation of the control plane from the forwarding plane</a:t>
            </a:r>
          </a:p>
        </p:txBody>
      </p:sp>
      <p:sp>
        <p:nvSpPr>
          <p:cNvPr id="40" name="TextBox 39"/>
          <p:cNvSpPr txBox="1"/>
          <p:nvPr/>
        </p:nvSpPr>
        <p:spPr>
          <a:xfrm>
            <a:off x="611560" y="2139702"/>
            <a:ext cx="7806353" cy="1938992"/>
          </a:xfrm>
          <a:prstGeom prst="rect">
            <a:avLst/>
          </a:prstGeom>
          <a:noFill/>
        </p:spPr>
        <p:txBody>
          <a:bodyPr wrap="square" rtlCol="0">
            <a:spAutoFit/>
          </a:bodyPr>
          <a:lstStyle/>
          <a:p>
            <a:pPr marL="342900" indent="-342900">
              <a:buFont typeface="Arial" pitchFamily="34" charset="0"/>
              <a:buChar char="•"/>
            </a:pPr>
            <a:r>
              <a:rPr lang="en-GB" sz="20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Making your network </a:t>
            </a:r>
            <a:r>
              <a:rPr lang="en-GB"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easier to manage</a:t>
            </a:r>
          </a:p>
          <a:p>
            <a:pPr marL="342900" indent="-342900">
              <a:buFont typeface="Arial" pitchFamily="34" charset="0"/>
              <a:buChar char="•"/>
            </a:pPr>
            <a:r>
              <a:rPr lang="en-GB" sz="20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Utilising your network </a:t>
            </a:r>
            <a:r>
              <a:rPr lang="en-GB"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more </a:t>
            </a:r>
            <a:r>
              <a:rPr lang="en-GB" sz="20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efficiently – adding intelligence into the path choice process</a:t>
            </a:r>
            <a:endParaRPr lang="en-GB"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endParaRPr>
          </a:p>
          <a:p>
            <a:pPr marL="342900" indent="-342900">
              <a:buFont typeface="Arial" pitchFamily="34" charset="0"/>
              <a:buChar char="•"/>
            </a:pPr>
            <a:r>
              <a:rPr lang="en-GB"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Virtualising the network on the </a:t>
            </a:r>
            <a:r>
              <a:rPr lang="en-GB" sz="20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fly</a:t>
            </a:r>
          </a:p>
          <a:p>
            <a:pPr marL="342900" indent="-342900">
              <a:buFont typeface="Arial" pitchFamily="34" charset="0"/>
              <a:buChar char="•"/>
            </a:pPr>
            <a:r>
              <a:rPr lang="en-GB" sz="20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Earning you revenue </a:t>
            </a:r>
            <a:r>
              <a:rPr lang="en-GB"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from differentiated services – on a per flow basis</a:t>
            </a:r>
          </a:p>
          <a:p>
            <a:pPr marL="342900" indent="-342900">
              <a:buFont typeface="Arial" pitchFamily="34" charset="0"/>
              <a:buChar char="•"/>
            </a:pPr>
            <a:r>
              <a:rPr lang="en-GB" sz="20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Reducing Vendor Lock-in </a:t>
            </a:r>
            <a:r>
              <a:rPr lang="en-GB"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 Cheaper dumber </a:t>
            </a:r>
            <a:r>
              <a:rPr lang="en-GB" sz="20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hardware</a:t>
            </a:r>
          </a:p>
        </p:txBody>
      </p:sp>
      <p:sp>
        <p:nvSpPr>
          <p:cNvPr id="4" name="Freeform 3"/>
          <p:cNvSpPr/>
          <p:nvPr/>
        </p:nvSpPr>
        <p:spPr>
          <a:xfrm>
            <a:off x="584791" y="1934853"/>
            <a:ext cx="6615133" cy="127863"/>
          </a:xfrm>
          <a:custGeom>
            <a:avLst/>
            <a:gdLst>
              <a:gd name="connsiteX0" fmla="*/ 0 w 6615133"/>
              <a:gd name="connsiteY0" fmla="*/ 53435 h 127863"/>
              <a:gd name="connsiteX1" fmla="*/ 701749 w 6615133"/>
              <a:gd name="connsiteY1" fmla="*/ 64068 h 127863"/>
              <a:gd name="connsiteX2" fmla="*/ 850604 w 6615133"/>
              <a:gd name="connsiteY2" fmla="*/ 74700 h 127863"/>
              <a:gd name="connsiteX3" fmla="*/ 1456660 w 6615133"/>
              <a:gd name="connsiteY3" fmla="*/ 85333 h 127863"/>
              <a:gd name="connsiteX4" fmla="*/ 1584251 w 6615133"/>
              <a:gd name="connsiteY4" fmla="*/ 106598 h 127863"/>
              <a:gd name="connsiteX5" fmla="*/ 1658679 w 6615133"/>
              <a:gd name="connsiteY5" fmla="*/ 117231 h 127863"/>
              <a:gd name="connsiteX6" fmla="*/ 2009553 w 6615133"/>
              <a:gd name="connsiteY6" fmla="*/ 127863 h 127863"/>
              <a:gd name="connsiteX7" fmla="*/ 2445488 w 6615133"/>
              <a:gd name="connsiteY7" fmla="*/ 106598 h 127863"/>
              <a:gd name="connsiteX8" fmla="*/ 2551814 w 6615133"/>
              <a:gd name="connsiteY8" fmla="*/ 85333 h 127863"/>
              <a:gd name="connsiteX9" fmla="*/ 2583711 w 6615133"/>
              <a:gd name="connsiteY9" fmla="*/ 74700 h 127863"/>
              <a:gd name="connsiteX10" fmla="*/ 3062176 w 6615133"/>
              <a:gd name="connsiteY10" fmla="*/ 64068 h 127863"/>
              <a:gd name="connsiteX11" fmla="*/ 3285460 w 6615133"/>
              <a:gd name="connsiteY11" fmla="*/ 53435 h 127863"/>
              <a:gd name="connsiteX12" fmla="*/ 4667693 w 6615133"/>
              <a:gd name="connsiteY12" fmla="*/ 32170 h 127863"/>
              <a:gd name="connsiteX13" fmla="*/ 5263116 w 6615133"/>
              <a:gd name="connsiteY13" fmla="*/ 10905 h 127863"/>
              <a:gd name="connsiteX14" fmla="*/ 5295014 w 6615133"/>
              <a:gd name="connsiteY14" fmla="*/ 273 h 127863"/>
              <a:gd name="connsiteX15" fmla="*/ 5380074 w 6615133"/>
              <a:gd name="connsiteY15" fmla="*/ 10905 h 127863"/>
              <a:gd name="connsiteX16" fmla="*/ 5433237 w 6615133"/>
              <a:gd name="connsiteY16" fmla="*/ 32170 h 127863"/>
              <a:gd name="connsiteX17" fmla="*/ 5539562 w 6615133"/>
              <a:gd name="connsiteY17" fmla="*/ 53435 h 127863"/>
              <a:gd name="connsiteX18" fmla="*/ 5975497 w 6615133"/>
              <a:gd name="connsiteY18" fmla="*/ 74700 h 127863"/>
              <a:gd name="connsiteX19" fmla="*/ 6496493 w 6615133"/>
              <a:gd name="connsiteY19" fmla="*/ 95966 h 127863"/>
              <a:gd name="connsiteX20" fmla="*/ 6592186 w 6615133"/>
              <a:gd name="connsiteY20" fmla="*/ 106598 h 12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15133" h="127863">
                <a:moveTo>
                  <a:pt x="0" y="53435"/>
                </a:moveTo>
                <a:lnTo>
                  <a:pt x="701749" y="64068"/>
                </a:lnTo>
                <a:cubicBezTo>
                  <a:pt x="751478" y="65311"/>
                  <a:pt x="800879" y="73299"/>
                  <a:pt x="850604" y="74700"/>
                </a:cubicBezTo>
                <a:cubicBezTo>
                  <a:pt x="1052574" y="80389"/>
                  <a:pt x="1254641" y="81789"/>
                  <a:pt x="1456660" y="85333"/>
                </a:cubicBezTo>
                <a:cubicBezTo>
                  <a:pt x="1499190" y="92421"/>
                  <a:pt x="1541567" y="100500"/>
                  <a:pt x="1584251" y="106598"/>
                </a:cubicBezTo>
                <a:cubicBezTo>
                  <a:pt x="1609060" y="110142"/>
                  <a:pt x="1633649" y="115980"/>
                  <a:pt x="1658679" y="117231"/>
                </a:cubicBezTo>
                <a:cubicBezTo>
                  <a:pt x="1775545" y="123074"/>
                  <a:pt x="1892595" y="124319"/>
                  <a:pt x="2009553" y="127863"/>
                </a:cubicBezTo>
                <a:lnTo>
                  <a:pt x="2445488" y="106598"/>
                </a:lnTo>
                <a:cubicBezTo>
                  <a:pt x="2472387" y="104881"/>
                  <a:pt x="2523149" y="93523"/>
                  <a:pt x="2551814" y="85333"/>
                </a:cubicBezTo>
                <a:cubicBezTo>
                  <a:pt x="2562590" y="82254"/>
                  <a:pt x="2572513" y="75167"/>
                  <a:pt x="2583711" y="74700"/>
                </a:cubicBezTo>
                <a:cubicBezTo>
                  <a:pt x="2743100" y="68059"/>
                  <a:pt x="2902688" y="67612"/>
                  <a:pt x="3062176" y="64068"/>
                </a:cubicBezTo>
                <a:cubicBezTo>
                  <a:pt x="3136604" y="60524"/>
                  <a:pt x="3210955" y="54477"/>
                  <a:pt x="3285460" y="53435"/>
                </a:cubicBezTo>
                <a:cubicBezTo>
                  <a:pt x="4680343" y="33926"/>
                  <a:pt x="4148997" y="97009"/>
                  <a:pt x="4667693" y="32170"/>
                </a:cubicBezTo>
                <a:cubicBezTo>
                  <a:pt x="4879765" y="-38519"/>
                  <a:pt x="4655853" y="32593"/>
                  <a:pt x="5263116" y="10905"/>
                </a:cubicBezTo>
                <a:cubicBezTo>
                  <a:pt x="5274317" y="10505"/>
                  <a:pt x="5284381" y="3817"/>
                  <a:pt x="5295014" y="273"/>
                </a:cubicBezTo>
                <a:cubicBezTo>
                  <a:pt x="5323367" y="3817"/>
                  <a:pt x="5352232" y="4480"/>
                  <a:pt x="5380074" y="10905"/>
                </a:cubicBezTo>
                <a:cubicBezTo>
                  <a:pt x="5398671" y="15197"/>
                  <a:pt x="5415130" y="26134"/>
                  <a:pt x="5433237" y="32170"/>
                </a:cubicBezTo>
                <a:cubicBezTo>
                  <a:pt x="5460706" y="41326"/>
                  <a:pt x="5514427" y="50293"/>
                  <a:pt x="5539562" y="53435"/>
                </a:cubicBezTo>
                <a:cubicBezTo>
                  <a:pt x="5697133" y="73131"/>
                  <a:pt x="5789708" y="68707"/>
                  <a:pt x="5975497" y="74700"/>
                </a:cubicBezTo>
                <a:cubicBezTo>
                  <a:pt x="6176616" y="124981"/>
                  <a:pt x="5961680" y="74574"/>
                  <a:pt x="6496493" y="95966"/>
                </a:cubicBezTo>
                <a:cubicBezTo>
                  <a:pt x="6831798" y="109378"/>
                  <a:pt x="6321160" y="106598"/>
                  <a:pt x="6592186" y="106598"/>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C:\Users\jezc\AppData\Local\Microsoft\Windows\Temporary Internet Files\Content.IE5\R2L2O4PK\MC900441732[1].pn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67544" y="1059582"/>
            <a:ext cx="1067172" cy="1067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716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
                                        <p:tgtEl>
                                          <p:spTgt spid="1026"/>
                                        </p:tgtEl>
                                      </p:cBhvr>
                                    </p:animEffect>
                                  </p:childTnLst>
                                </p:cTn>
                              </p:par>
                              <p:par>
                                <p:cTn id="16" presetID="0" presetClass="path" presetSubtype="0" fill="hold" nodeType="withEffect">
                                  <p:stCondLst>
                                    <p:cond delay="0"/>
                                  </p:stCondLst>
                                  <p:childTnLst>
                                    <p:animMotion origin="layout" path="M 3.33333E-6 5.98396E-7 C 0.03715 0.02097 -0.0007 0.0003 0.10711 0.00493 C 0.12118 0.00555 0.13593 0.01048 0.15 0.01264 C 0.16649 0.0219 0.1868 0.01758 0.20434 0.02004 C 0.21875 0.02961 0.2684 0.01079 0.28715 0.00987 C 0.31284 0.00863 0.33854 0.00832 0.36423 0.0074 C 0.41232 -0.02005 0.36267 0.0074 0.50573 0.00246 C 0.51007 0.00246 0.51441 -0.00401 0.51857 -0.00525 C 0.52274 -0.00648 0.52708 -0.00679 0.53142 -0.00772 C 0.5342 -0.00833 0.53715 -0.00926 0.53993 -0.01018 C 0.55659 -0.00864 0.57222 -0.00679 0.58854 -0.00278 C 0.59913 0.00401 0.58455 -0.00463 0.60139 0.00246 C 0.60434 0.0037 0.61007 0.0074 0.61007 0.0074 C 0.62343 0.03269 0.64913 0.01357 0.66857 0.01264 C 0.6868 0.00555 0.69965 0.00987 0.71996 0.00987 " pathEditMode="relative" ptsTypes="ffffffffffffffA">
                                      <p:cBhvr>
                                        <p:cTn id="17" dur="1000" fill="hold"/>
                                        <p:tgtEl>
                                          <p:spTgt spid="1026"/>
                                        </p:tgtEl>
                                        <p:attrNameLst>
                                          <p:attrName>ppt_x</p:attrName>
                                          <p:attrName>ppt_y</p:attrName>
                                        </p:attrNameLst>
                                      </p:cBhvr>
                                    </p:animMotion>
                                  </p:childTnLst>
                                  <p:subTnLst>
                                    <p:set>
                                      <p:cBhvr override="childStyle">
                                        <p:cTn dur="1" fill="hold" display="0" masterRel="sameClick" afterEffect="1">
                                          <p:stCondLst>
                                            <p:cond evt="end" delay="0">
                                              <p:tn val="16"/>
                                            </p:cond>
                                          </p:stCondLst>
                                        </p:cTn>
                                        <p:tgtEl>
                                          <p:spTgt spid="1026"/>
                                        </p:tgtEl>
                                        <p:attrNameLst>
                                          <p:attrName>style.visibility</p:attrName>
                                        </p:attrNameLst>
                                      </p:cBhvr>
                                      <p:to>
                                        <p:strVal val="hidden"/>
                                      </p:to>
                                    </p:set>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40">
                                            <p:txEl>
                                              <p:pRg st="0" end="0"/>
                                            </p:txEl>
                                          </p:spTgt>
                                        </p:tgtEl>
                                        <p:attrNameLst>
                                          <p:attrName>style.visibility</p:attrName>
                                        </p:attrNameLst>
                                      </p:cBhvr>
                                      <p:to>
                                        <p:strVal val="visible"/>
                                      </p:to>
                                    </p:set>
                                  </p:childTnLst>
                                </p:cTn>
                              </p:par>
                            </p:childTnLst>
                          </p:cTn>
                        </p:par>
                        <p:par>
                          <p:cTn id="21" fill="hold">
                            <p:stCondLst>
                              <p:cond delay="1000"/>
                            </p:stCondLst>
                            <p:childTnLst>
                              <p:par>
                                <p:cTn id="22" presetID="1" presetClass="entr" presetSubtype="0" fill="hold" grpId="0" nodeType="afterEffect">
                                  <p:stCondLst>
                                    <p:cond delay="500"/>
                                  </p:stCondLst>
                                  <p:childTnLst>
                                    <p:set>
                                      <p:cBhvr>
                                        <p:cTn id="23" dur="1" fill="hold">
                                          <p:stCondLst>
                                            <p:cond delay="0"/>
                                          </p:stCondLst>
                                        </p:cTn>
                                        <p:tgtEl>
                                          <p:spTgt spid="40">
                                            <p:txEl>
                                              <p:pRg st="1" end="1"/>
                                            </p:txEl>
                                          </p:spTgt>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grpId="0" nodeType="afterEffect">
                                  <p:stCondLst>
                                    <p:cond delay="500"/>
                                  </p:stCondLst>
                                  <p:childTnLst>
                                    <p:set>
                                      <p:cBhvr>
                                        <p:cTn id="26" dur="1" fill="hold">
                                          <p:stCondLst>
                                            <p:cond delay="0"/>
                                          </p:stCondLst>
                                        </p:cTn>
                                        <p:tgtEl>
                                          <p:spTgt spid="40">
                                            <p:txEl>
                                              <p:pRg st="2" end="2"/>
                                            </p:txEl>
                                          </p:spTgt>
                                        </p:tgtEl>
                                        <p:attrNameLst>
                                          <p:attrName>style.visibility</p:attrName>
                                        </p:attrNameLst>
                                      </p:cBhvr>
                                      <p:to>
                                        <p:strVal val="visible"/>
                                      </p:to>
                                    </p:set>
                                  </p:childTnLst>
                                </p:cTn>
                              </p:par>
                            </p:childTnLst>
                          </p:cTn>
                        </p:par>
                        <p:par>
                          <p:cTn id="27" fill="hold">
                            <p:stCondLst>
                              <p:cond delay="2000"/>
                            </p:stCondLst>
                            <p:childTnLst>
                              <p:par>
                                <p:cTn id="28" presetID="1" presetClass="entr" presetSubtype="0" fill="hold" grpId="0" nodeType="afterEffect">
                                  <p:stCondLst>
                                    <p:cond delay="500"/>
                                  </p:stCondLst>
                                  <p:childTnLst>
                                    <p:set>
                                      <p:cBhvr>
                                        <p:cTn id="29" dur="1" fill="hold">
                                          <p:stCondLst>
                                            <p:cond delay="0"/>
                                          </p:stCondLst>
                                        </p:cTn>
                                        <p:tgtEl>
                                          <p:spTgt spid="40">
                                            <p:txEl>
                                              <p:pRg st="3" end="3"/>
                                            </p:txEl>
                                          </p:spTgt>
                                        </p:tgtEl>
                                        <p:attrNameLst>
                                          <p:attrName>style.visibility</p:attrName>
                                        </p:attrNameLst>
                                      </p:cBhvr>
                                      <p:to>
                                        <p:strVal val="visible"/>
                                      </p:to>
                                    </p:set>
                                  </p:childTnLst>
                                </p:cTn>
                              </p:par>
                            </p:childTnLst>
                          </p:cTn>
                        </p:par>
                        <p:par>
                          <p:cTn id="30" fill="hold">
                            <p:stCondLst>
                              <p:cond delay="2500"/>
                            </p:stCondLst>
                            <p:childTnLst>
                              <p:par>
                                <p:cTn id="31" presetID="1" presetClass="entr" presetSubtype="0" fill="hold" grpId="0" nodeType="afterEffect">
                                  <p:stCondLst>
                                    <p:cond delay="500"/>
                                  </p:stCondLst>
                                  <p:childTnLst>
                                    <p:set>
                                      <p:cBhvr>
                                        <p:cTn id="32" dur="1" fill="hold">
                                          <p:stCondLst>
                                            <p:cond delay="0"/>
                                          </p:stCondLst>
                                        </p:cTn>
                                        <p:tgtEl>
                                          <p:spTgt spid="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uiExpand="1"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p:cNvPicPr>
            <a:picLocks noChangeAspect="1" noChangeArrowheads="1"/>
          </p:cNvPicPr>
          <p:nvPr/>
        </p:nvPicPr>
        <p:blipFill rotWithShape="1">
          <a:blip r:embed="rId3">
            <a:extLst>
              <a:ext uri="{28A0092B-C50C-407E-A947-70E740481C1C}">
                <a14:useLocalDpi xmlns:a14="http://schemas.microsoft.com/office/drawing/2010/main" val="0"/>
              </a:ext>
            </a:extLst>
          </a:blip>
          <a:srcRect l="14229" t="42884" r="40847" b="883"/>
          <a:stretch/>
        </p:blipFill>
        <p:spPr bwMode="auto">
          <a:xfrm>
            <a:off x="14315" y="0"/>
            <a:ext cx="9140052" cy="5141913"/>
          </a:xfrm>
          <a:prstGeom prst="rect">
            <a:avLst/>
          </a:prstGeom>
          <a:noFill/>
          <a:extLst>
            <a:ext uri="{909E8E84-426E-40DD-AFC4-6F175D3DCCD1}">
              <a14:hiddenFill xmlns:a14="http://schemas.microsoft.com/office/drawing/2010/main">
                <a:solidFill>
                  <a:srgbClr val="FFFFFF"/>
                </a:solidFill>
              </a14:hiddenFill>
            </a:ext>
          </a:extLst>
        </p:spPr>
      </p:pic>
      <p:sp>
        <p:nvSpPr>
          <p:cNvPr id="95" name="Rectangle 94"/>
          <p:cNvSpPr/>
          <p:nvPr/>
        </p:nvSpPr>
        <p:spPr>
          <a:xfrm flipH="1" flipV="1">
            <a:off x="-10386" y="-33852"/>
            <a:ext cx="9162081" cy="5141913"/>
          </a:xfrm>
          <a:prstGeom prst="rect">
            <a:avLst/>
          </a:prstGeom>
          <a:gradFill>
            <a:gsLst>
              <a:gs pos="0">
                <a:schemeClr val="tx1">
                  <a:alpha val="0"/>
                </a:schemeClr>
              </a:gs>
              <a:gs pos="100000">
                <a:schemeClr val="tx1">
                  <a:alpha val="73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hidden="1"/>
          <p:cNvGrpSpPr/>
          <p:nvPr/>
        </p:nvGrpSpPr>
        <p:grpSpPr>
          <a:xfrm>
            <a:off x="683568" y="991717"/>
            <a:ext cx="7744707" cy="4100313"/>
            <a:chOff x="395288" y="195263"/>
            <a:chExt cx="8305800" cy="4397375"/>
          </a:xfrm>
        </p:grpSpPr>
        <p:sp>
          <p:nvSpPr>
            <p:cNvPr id="51" name="Rectangle 50"/>
            <p:cNvSpPr/>
            <p:nvPr/>
          </p:nvSpPr>
          <p:spPr>
            <a:xfrm>
              <a:off x="541338" y="195263"/>
              <a:ext cx="8148637" cy="4397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54" name="Picture 5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5513" y="638175"/>
              <a:ext cx="7775575"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6375" y="2352675"/>
              <a:ext cx="938213"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6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52525" y="1168400"/>
              <a:ext cx="32289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27088" y="2786063"/>
              <a:ext cx="3167062"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6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973638" y="1901825"/>
              <a:ext cx="199072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6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799013" y="2789238"/>
              <a:ext cx="29718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6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049838" y="2576513"/>
              <a:ext cx="3248025"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6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497388" y="2803525"/>
              <a:ext cx="1047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6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471988" y="1881188"/>
              <a:ext cx="104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310063" y="3455988"/>
              <a:ext cx="47625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7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381500" y="1581150"/>
              <a:ext cx="2571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72"/>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818063" y="2916238"/>
              <a:ext cx="123825"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73"/>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665538" y="2808288"/>
              <a:ext cx="4095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74"/>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594100" y="1890713"/>
              <a:ext cx="485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75"/>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954463" y="1833563"/>
              <a:ext cx="3429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76"/>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5222875" y="1503363"/>
              <a:ext cx="208597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77"/>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5486400" y="2222500"/>
              <a:ext cx="3028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78"/>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564188" y="2981325"/>
              <a:ext cx="263842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79"/>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1017588" y="3506788"/>
              <a:ext cx="14382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80"/>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930275" y="2905125"/>
              <a:ext cx="24098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1246188" y="1993900"/>
              <a:ext cx="25050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82"/>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276350" y="1373188"/>
              <a:ext cx="24860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83"/>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1308100" y="798513"/>
              <a:ext cx="29337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TextBox 84"/>
            <p:cNvSpPr txBox="1"/>
            <p:nvPr/>
          </p:nvSpPr>
          <p:spPr>
            <a:xfrm>
              <a:off x="5651500" y="1039813"/>
              <a:ext cx="2220913" cy="371475"/>
            </a:xfrm>
            <a:prstGeom prst="rect">
              <a:avLst/>
            </a:prstGeom>
            <a:noFill/>
          </p:spPr>
          <p:txBody>
            <a:bodyPr>
              <a:spAutoFit/>
            </a:bodyPr>
            <a:lstStyle/>
            <a:p>
              <a:pPr>
                <a:defRPr/>
              </a:pPr>
              <a:r>
                <a:rPr lang="en-GB" dirty="0">
                  <a:solidFill>
                    <a:schemeClr val="bg1">
                      <a:lumMod val="50000"/>
                    </a:schemeClr>
                  </a:solidFill>
                </a:rPr>
                <a:t>Mobile working</a:t>
              </a:r>
            </a:p>
          </p:txBody>
        </p:sp>
        <p:sp>
          <p:nvSpPr>
            <p:cNvPr id="86" name="TextBox 85"/>
            <p:cNvSpPr txBox="1"/>
            <p:nvPr/>
          </p:nvSpPr>
          <p:spPr>
            <a:xfrm>
              <a:off x="5178425" y="3500438"/>
              <a:ext cx="2220913" cy="369887"/>
            </a:xfrm>
            <a:prstGeom prst="rect">
              <a:avLst/>
            </a:prstGeom>
            <a:noFill/>
          </p:spPr>
          <p:txBody>
            <a:bodyPr>
              <a:spAutoFit/>
            </a:bodyPr>
            <a:lstStyle/>
            <a:p>
              <a:pPr>
                <a:defRPr/>
              </a:pPr>
              <a:r>
                <a:rPr lang="en-GB" dirty="0">
                  <a:solidFill>
                    <a:schemeClr val="bg1">
                      <a:lumMod val="50000"/>
                    </a:schemeClr>
                  </a:solidFill>
                </a:rPr>
                <a:t>Homeworker</a:t>
              </a:r>
            </a:p>
          </p:txBody>
        </p:sp>
        <p:sp>
          <p:nvSpPr>
            <p:cNvPr id="87" name="TextBox 86"/>
            <p:cNvSpPr txBox="1"/>
            <p:nvPr/>
          </p:nvSpPr>
          <p:spPr>
            <a:xfrm>
              <a:off x="2022475" y="3749675"/>
              <a:ext cx="2222500" cy="368300"/>
            </a:xfrm>
            <a:prstGeom prst="rect">
              <a:avLst/>
            </a:prstGeom>
            <a:noFill/>
          </p:spPr>
          <p:txBody>
            <a:bodyPr>
              <a:spAutoFit/>
            </a:bodyPr>
            <a:lstStyle/>
            <a:p>
              <a:pPr>
                <a:defRPr/>
              </a:pPr>
              <a:r>
                <a:rPr lang="en-GB" dirty="0">
                  <a:solidFill>
                    <a:schemeClr val="bg1">
                      <a:lumMod val="50000"/>
                    </a:schemeClr>
                  </a:solidFill>
                </a:rPr>
                <a:t>Branch office</a:t>
              </a:r>
            </a:p>
          </p:txBody>
        </p:sp>
        <p:sp>
          <p:nvSpPr>
            <p:cNvPr id="88" name="TextBox 87"/>
            <p:cNvSpPr txBox="1"/>
            <p:nvPr/>
          </p:nvSpPr>
          <p:spPr>
            <a:xfrm>
              <a:off x="2222500" y="2468563"/>
              <a:ext cx="1227138" cy="368300"/>
            </a:xfrm>
            <a:prstGeom prst="rect">
              <a:avLst/>
            </a:prstGeom>
            <a:noFill/>
          </p:spPr>
          <p:txBody>
            <a:bodyPr>
              <a:spAutoFit/>
            </a:bodyPr>
            <a:lstStyle/>
            <a:p>
              <a:pPr>
                <a:defRPr/>
              </a:pPr>
              <a:r>
                <a:rPr lang="en-GB" dirty="0">
                  <a:solidFill>
                    <a:schemeClr val="bg1">
                      <a:lumMod val="50000"/>
                    </a:schemeClr>
                  </a:solidFill>
                </a:rPr>
                <a:t>Main site</a:t>
              </a:r>
            </a:p>
          </p:txBody>
        </p:sp>
        <p:cxnSp>
          <p:nvCxnSpPr>
            <p:cNvPr id="89" name="Straight Connector 88"/>
            <p:cNvCxnSpPr/>
            <p:nvPr/>
          </p:nvCxnSpPr>
          <p:spPr>
            <a:xfrm>
              <a:off x="395288" y="4581525"/>
              <a:ext cx="829468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395288" y="195263"/>
              <a:ext cx="0" cy="4386262"/>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8701088" y="206375"/>
              <a:ext cx="0" cy="4386263"/>
            </a:xfrm>
            <a:prstGeom prst="line">
              <a:avLst/>
            </a:prstGeom>
          </p:spPr>
          <p:style>
            <a:lnRef idx="2">
              <a:schemeClr val="accent1"/>
            </a:lnRef>
            <a:fillRef idx="0">
              <a:schemeClr val="accent1"/>
            </a:fillRef>
            <a:effectRef idx="1">
              <a:schemeClr val="accent1"/>
            </a:effectRef>
            <a:fontRef idx="minor">
              <a:schemeClr val="tx1"/>
            </a:fontRef>
          </p:style>
        </p:cxnSp>
      </p:grpSp>
      <p:pic>
        <p:nvPicPr>
          <p:cNvPr id="3" name="Picture 1"/>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bwMode="auto">
          <a:xfrm>
            <a:off x="7117694" y="209876"/>
            <a:ext cx="1735137" cy="70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64881" y="360112"/>
            <a:ext cx="5515870" cy="584775"/>
          </a:xfrm>
          <a:prstGeom prst="rect">
            <a:avLst/>
          </a:prstGeom>
          <a:noFill/>
        </p:spPr>
        <p:txBody>
          <a:bodyPr wrap="square" rtlCol="0">
            <a:spAutoFit/>
          </a:bodyPr>
          <a:lstStyle/>
          <a:p>
            <a:r>
              <a:rPr lang="en-GB" sz="32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Current Hardware Architecture</a:t>
            </a:r>
          </a:p>
        </p:txBody>
      </p:sp>
      <p:sp>
        <p:nvSpPr>
          <p:cNvPr id="4" name="Rounded Rectangle 3"/>
          <p:cNvSpPr/>
          <p:nvPr/>
        </p:nvSpPr>
        <p:spPr>
          <a:xfrm>
            <a:off x="1508811" y="1710383"/>
            <a:ext cx="6083858" cy="9688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619672" y="1851670"/>
            <a:ext cx="797013" cy="707886"/>
          </a:xfrm>
          <a:prstGeom prst="rect">
            <a:avLst/>
          </a:prstGeom>
          <a:noFill/>
        </p:spPr>
        <p:txBody>
          <a:bodyPr wrap="none" rtlCol="0">
            <a:spAutoFit/>
          </a:bodyPr>
          <a:lstStyle/>
          <a:p>
            <a:r>
              <a:rPr lang="en-GB" sz="4000" dirty="0" smtClean="0">
                <a:solidFill>
                  <a:schemeClr val="bg1"/>
                </a:solidFill>
                <a:latin typeface="Stencil" pitchFamily="82" charset="0"/>
              </a:rPr>
              <a:t>OS</a:t>
            </a:r>
            <a:endParaRPr lang="en-GB" sz="4000" dirty="0">
              <a:solidFill>
                <a:schemeClr val="bg1"/>
              </a:solidFill>
              <a:latin typeface="Stencil" pitchFamily="82" charset="0"/>
            </a:endParaRPr>
          </a:p>
        </p:txBody>
      </p:sp>
      <p:sp>
        <p:nvSpPr>
          <p:cNvPr id="9" name="Rounded Rectangle 8"/>
          <p:cNvSpPr/>
          <p:nvPr/>
        </p:nvSpPr>
        <p:spPr>
          <a:xfrm rot="16200000">
            <a:off x="4358190"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43" name="Rounded Rectangle 42"/>
          <p:cNvSpPr/>
          <p:nvPr/>
        </p:nvSpPr>
        <p:spPr>
          <a:xfrm rot="16200000">
            <a:off x="2766665"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Process</a:t>
            </a:r>
            <a:endParaRPr lang="en-GB" sz="1400" dirty="0"/>
          </a:p>
        </p:txBody>
      </p:sp>
      <p:sp>
        <p:nvSpPr>
          <p:cNvPr id="44" name="Rounded Rectangle 43"/>
          <p:cNvSpPr/>
          <p:nvPr/>
        </p:nvSpPr>
        <p:spPr>
          <a:xfrm rot="16200000">
            <a:off x="3084970"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Process</a:t>
            </a:r>
            <a:endParaRPr lang="en-GB" sz="1400" dirty="0"/>
          </a:p>
        </p:txBody>
      </p:sp>
      <p:sp>
        <p:nvSpPr>
          <p:cNvPr id="45" name="Rounded Rectangle 44"/>
          <p:cNvSpPr/>
          <p:nvPr/>
        </p:nvSpPr>
        <p:spPr>
          <a:xfrm rot="16200000">
            <a:off x="3403275"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Process</a:t>
            </a:r>
            <a:endParaRPr lang="en-GB" sz="1400" dirty="0"/>
          </a:p>
        </p:txBody>
      </p:sp>
      <p:sp>
        <p:nvSpPr>
          <p:cNvPr id="46" name="Rounded Rectangle 45"/>
          <p:cNvSpPr/>
          <p:nvPr/>
        </p:nvSpPr>
        <p:spPr>
          <a:xfrm rot="16200000">
            <a:off x="3721580"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Process</a:t>
            </a:r>
            <a:endParaRPr lang="en-GB" sz="1400" dirty="0"/>
          </a:p>
        </p:txBody>
      </p:sp>
      <p:sp>
        <p:nvSpPr>
          <p:cNvPr id="48" name="Rounded Rectangle 47"/>
          <p:cNvSpPr/>
          <p:nvPr/>
        </p:nvSpPr>
        <p:spPr>
          <a:xfrm rot="16200000">
            <a:off x="4039885"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Process</a:t>
            </a:r>
            <a:endParaRPr lang="en-GB" sz="1400" dirty="0"/>
          </a:p>
        </p:txBody>
      </p:sp>
      <p:sp>
        <p:nvSpPr>
          <p:cNvPr id="49" name="Rounded Rectangle 48"/>
          <p:cNvSpPr/>
          <p:nvPr/>
        </p:nvSpPr>
        <p:spPr>
          <a:xfrm rot="16200000">
            <a:off x="4676495"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50" name="Rounded Rectangle 49"/>
          <p:cNvSpPr/>
          <p:nvPr/>
        </p:nvSpPr>
        <p:spPr>
          <a:xfrm rot="16200000">
            <a:off x="4994800"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52" name="Rounded Rectangle 51"/>
          <p:cNvSpPr/>
          <p:nvPr/>
        </p:nvSpPr>
        <p:spPr>
          <a:xfrm rot="16200000">
            <a:off x="5313105"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53" name="Rounded Rectangle 52"/>
          <p:cNvSpPr/>
          <p:nvPr/>
        </p:nvSpPr>
        <p:spPr>
          <a:xfrm rot="16200000">
            <a:off x="5631410"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55" name="Rounded Rectangle 54"/>
          <p:cNvSpPr/>
          <p:nvPr/>
        </p:nvSpPr>
        <p:spPr>
          <a:xfrm rot="16200000">
            <a:off x="5949715"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56" name="Rounded Rectangle 55"/>
          <p:cNvSpPr/>
          <p:nvPr/>
        </p:nvSpPr>
        <p:spPr>
          <a:xfrm rot="16200000">
            <a:off x="6268020"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57" name="Rounded Rectangle 56"/>
          <p:cNvSpPr/>
          <p:nvPr/>
        </p:nvSpPr>
        <p:spPr>
          <a:xfrm rot="16200000">
            <a:off x="6586325"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58" name="Rounded Rectangle 57"/>
          <p:cNvSpPr/>
          <p:nvPr/>
        </p:nvSpPr>
        <p:spPr>
          <a:xfrm rot="16200000">
            <a:off x="6904625"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59" name="Rounded Rectangle 58"/>
          <p:cNvSpPr/>
          <p:nvPr/>
        </p:nvSpPr>
        <p:spPr>
          <a:xfrm>
            <a:off x="1505110" y="2814898"/>
            <a:ext cx="6083858" cy="548940"/>
          </a:xfrm>
          <a:prstGeom prst="roundRec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Stencil" pitchFamily="82" charset="0"/>
                <a:cs typeface="Arial" charset="0"/>
              </a:rPr>
              <a:t>Hardware</a:t>
            </a:r>
            <a:r>
              <a:rPr lang="en-GB" sz="1100" dirty="0" smtClean="0"/>
              <a:t>   </a:t>
            </a:r>
            <a:r>
              <a:rPr lang="en-GB" sz="2400" dirty="0" smtClean="0">
                <a:solidFill>
                  <a:schemeClr val="bg1"/>
                </a:solidFill>
                <a:latin typeface="Stencil" pitchFamily="82" charset="0"/>
                <a:cs typeface="Arial" charset="0"/>
              </a:rPr>
              <a:t>Abstraction</a:t>
            </a:r>
            <a:r>
              <a:rPr lang="en-GB" sz="1100" dirty="0" smtClean="0"/>
              <a:t>   </a:t>
            </a:r>
            <a:r>
              <a:rPr lang="en-GB" sz="2400" dirty="0" smtClean="0">
                <a:solidFill>
                  <a:schemeClr val="bg1"/>
                </a:solidFill>
                <a:latin typeface="Stencil" pitchFamily="82" charset="0"/>
                <a:cs typeface="Arial" charset="0"/>
              </a:rPr>
              <a:t>Layer</a:t>
            </a:r>
            <a:endParaRPr lang="en-GB" sz="2400" dirty="0">
              <a:solidFill>
                <a:schemeClr val="bg1"/>
              </a:solidFill>
              <a:latin typeface="Stencil" pitchFamily="82" charset="0"/>
              <a:cs typeface="Arial" charset="0"/>
            </a:endParaRPr>
          </a:p>
        </p:txBody>
      </p:sp>
      <p:sp>
        <p:nvSpPr>
          <p:cNvPr id="60" name="Rounded Rectangle 59"/>
          <p:cNvSpPr/>
          <p:nvPr/>
        </p:nvSpPr>
        <p:spPr>
          <a:xfrm>
            <a:off x="1508811" y="2814898"/>
            <a:ext cx="1440000" cy="548940"/>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accent4">
                    <a:lumMod val="75000"/>
                  </a:schemeClr>
                </a:solidFill>
                <a:latin typeface="Stencil" pitchFamily="82" charset="0"/>
                <a:cs typeface="Arial" charset="0"/>
              </a:rPr>
              <a:t>Forwarding Table</a:t>
            </a:r>
          </a:p>
          <a:p>
            <a:pPr algn="ctr"/>
            <a:r>
              <a:rPr lang="en-GB" sz="1100" dirty="0" smtClean="0">
                <a:solidFill>
                  <a:schemeClr val="accent4">
                    <a:lumMod val="75000"/>
                  </a:schemeClr>
                </a:solidFill>
                <a:latin typeface="Stencil" pitchFamily="82" charset="0"/>
                <a:cs typeface="Arial" charset="0"/>
              </a:rPr>
              <a:t>I/O Interface</a:t>
            </a:r>
            <a:endParaRPr lang="en-GB" sz="1100" dirty="0">
              <a:solidFill>
                <a:schemeClr val="accent4">
                  <a:lumMod val="75000"/>
                </a:schemeClr>
              </a:solidFill>
              <a:latin typeface="Stencil" pitchFamily="82" charset="0"/>
              <a:cs typeface="Arial" charset="0"/>
            </a:endParaRPr>
          </a:p>
        </p:txBody>
      </p:sp>
      <p:sp>
        <p:nvSpPr>
          <p:cNvPr id="63" name="Rounded Rectangle 62"/>
          <p:cNvSpPr/>
          <p:nvPr/>
        </p:nvSpPr>
        <p:spPr>
          <a:xfrm>
            <a:off x="3055530" y="2814898"/>
            <a:ext cx="1440000" cy="548940"/>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accent4">
                    <a:lumMod val="75000"/>
                  </a:schemeClr>
                </a:solidFill>
                <a:latin typeface="Stencil" pitchFamily="82" charset="0"/>
                <a:cs typeface="Arial" charset="0"/>
              </a:rPr>
              <a:t>Forwarding Table</a:t>
            </a:r>
          </a:p>
          <a:p>
            <a:pPr algn="ctr"/>
            <a:r>
              <a:rPr lang="en-GB" sz="1100" dirty="0" smtClean="0">
                <a:solidFill>
                  <a:schemeClr val="accent4">
                    <a:lumMod val="75000"/>
                  </a:schemeClr>
                </a:solidFill>
                <a:latin typeface="Stencil" pitchFamily="82" charset="0"/>
                <a:cs typeface="Arial" charset="0"/>
              </a:rPr>
              <a:t>I/O Interface</a:t>
            </a:r>
            <a:endParaRPr lang="en-GB" sz="1100" dirty="0">
              <a:solidFill>
                <a:schemeClr val="accent4">
                  <a:lumMod val="75000"/>
                </a:schemeClr>
              </a:solidFill>
              <a:latin typeface="Stencil" pitchFamily="82" charset="0"/>
              <a:cs typeface="Arial" charset="0"/>
            </a:endParaRPr>
          </a:p>
        </p:txBody>
      </p:sp>
      <p:sp>
        <p:nvSpPr>
          <p:cNvPr id="64" name="Rounded Rectangle 63"/>
          <p:cNvSpPr/>
          <p:nvPr/>
        </p:nvSpPr>
        <p:spPr>
          <a:xfrm>
            <a:off x="4602249" y="2814898"/>
            <a:ext cx="1440000" cy="548940"/>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accent4">
                    <a:lumMod val="75000"/>
                  </a:schemeClr>
                </a:solidFill>
                <a:latin typeface="Stencil" pitchFamily="82" charset="0"/>
                <a:cs typeface="Arial" charset="0"/>
              </a:rPr>
              <a:t>Forwarding Table</a:t>
            </a:r>
          </a:p>
          <a:p>
            <a:pPr algn="ctr"/>
            <a:r>
              <a:rPr lang="en-GB" sz="1100" dirty="0" smtClean="0">
                <a:solidFill>
                  <a:schemeClr val="accent4">
                    <a:lumMod val="75000"/>
                  </a:schemeClr>
                </a:solidFill>
                <a:latin typeface="Stencil" pitchFamily="82" charset="0"/>
                <a:cs typeface="Arial" charset="0"/>
              </a:rPr>
              <a:t>I/O Interface</a:t>
            </a:r>
            <a:endParaRPr lang="en-GB" sz="1100" dirty="0">
              <a:solidFill>
                <a:schemeClr val="accent4">
                  <a:lumMod val="75000"/>
                </a:schemeClr>
              </a:solidFill>
              <a:latin typeface="Stencil" pitchFamily="82" charset="0"/>
              <a:cs typeface="Arial" charset="0"/>
            </a:endParaRPr>
          </a:p>
        </p:txBody>
      </p:sp>
      <p:sp>
        <p:nvSpPr>
          <p:cNvPr id="92" name="Rounded Rectangle 91"/>
          <p:cNvSpPr/>
          <p:nvPr/>
        </p:nvSpPr>
        <p:spPr>
          <a:xfrm>
            <a:off x="6148968" y="2814418"/>
            <a:ext cx="1440000" cy="548940"/>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accent4">
                    <a:lumMod val="75000"/>
                  </a:schemeClr>
                </a:solidFill>
                <a:latin typeface="Stencil" pitchFamily="82" charset="0"/>
                <a:cs typeface="Arial" charset="0"/>
              </a:rPr>
              <a:t>Forwarding Table</a:t>
            </a:r>
          </a:p>
          <a:p>
            <a:pPr algn="ctr"/>
            <a:r>
              <a:rPr lang="en-GB" sz="1100" dirty="0" smtClean="0">
                <a:solidFill>
                  <a:schemeClr val="accent4">
                    <a:lumMod val="75000"/>
                  </a:schemeClr>
                </a:solidFill>
                <a:latin typeface="Stencil" pitchFamily="82" charset="0"/>
                <a:cs typeface="Arial" charset="0"/>
              </a:rPr>
              <a:t>I/O Interface</a:t>
            </a:r>
            <a:endParaRPr lang="en-GB" sz="1100" dirty="0">
              <a:solidFill>
                <a:schemeClr val="accent4">
                  <a:lumMod val="75000"/>
                </a:schemeClr>
              </a:solidFill>
              <a:latin typeface="Stencil" pitchFamily="82" charset="0"/>
              <a:cs typeface="Arial" charset="0"/>
            </a:endParaRPr>
          </a:p>
        </p:txBody>
      </p:sp>
    </p:spTree>
    <p:extLst>
      <p:ext uri="{BB962C8B-B14F-4D97-AF65-F5344CB8AC3E}">
        <p14:creationId xmlns:p14="http://schemas.microsoft.com/office/powerpoint/2010/main" val="266867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50"/>
                                        <p:tgtEl>
                                          <p:spTgt spid="43"/>
                                        </p:tgtEl>
                                      </p:cBhvr>
                                    </p:animEffect>
                                  </p:childTnLst>
                                </p:cTn>
                              </p:par>
                            </p:childTnLst>
                          </p:cTn>
                        </p:par>
                        <p:par>
                          <p:cTn id="15" fill="hold">
                            <p:stCondLst>
                              <p:cond delay="550"/>
                            </p:stCondLst>
                            <p:childTnLst>
                              <p:par>
                                <p:cTn id="16" presetID="10" presetClass="entr" presetSubtype="0"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
                                        <p:tgtEl>
                                          <p:spTgt spid="44"/>
                                        </p:tgtEl>
                                      </p:cBhvr>
                                    </p:animEffect>
                                  </p:childTnLst>
                                </p:cTn>
                              </p:par>
                            </p:childTnLst>
                          </p:cTn>
                        </p:par>
                        <p:par>
                          <p:cTn id="19" fill="hold">
                            <p:stCondLst>
                              <p:cond delay="600"/>
                            </p:stCondLst>
                            <p:childTnLst>
                              <p:par>
                                <p:cTn id="20" presetID="10" presetClass="entr" presetSubtype="0"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
                                        <p:tgtEl>
                                          <p:spTgt spid="45"/>
                                        </p:tgtEl>
                                      </p:cBhvr>
                                    </p:animEffect>
                                  </p:childTnLst>
                                </p:cTn>
                              </p:par>
                            </p:childTnLst>
                          </p:cTn>
                        </p:par>
                        <p:par>
                          <p:cTn id="23" fill="hold">
                            <p:stCondLst>
                              <p:cond delay="650"/>
                            </p:stCondLst>
                            <p:childTnLst>
                              <p:par>
                                <p:cTn id="24" presetID="10"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
                                        <p:tgtEl>
                                          <p:spTgt spid="46"/>
                                        </p:tgtEl>
                                      </p:cBhvr>
                                    </p:animEffect>
                                  </p:childTnLst>
                                </p:cTn>
                              </p:par>
                            </p:childTnLst>
                          </p:cTn>
                        </p:par>
                        <p:par>
                          <p:cTn id="27" fill="hold">
                            <p:stCondLst>
                              <p:cond delay="700"/>
                            </p:stCondLst>
                            <p:childTnLst>
                              <p:par>
                                <p:cTn id="28" presetID="10" presetClass="entr" presetSubtype="0"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50"/>
                                        <p:tgtEl>
                                          <p:spTgt spid="48"/>
                                        </p:tgtEl>
                                      </p:cBhvr>
                                    </p:animEffect>
                                  </p:childTnLst>
                                </p:cTn>
                              </p:par>
                            </p:childTnLst>
                          </p:cTn>
                        </p:par>
                        <p:par>
                          <p:cTn id="31" fill="hold">
                            <p:stCondLst>
                              <p:cond delay="750"/>
                            </p:stCondLst>
                            <p:childTnLst>
                              <p:par>
                                <p:cTn id="32" presetID="10"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
                                        <p:tgtEl>
                                          <p:spTgt spid="9"/>
                                        </p:tgtEl>
                                      </p:cBhvr>
                                    </p:animEffect>
                                  </p:childTnLst>
                                </p:cTn>
                              </p:par>
                            </p:childTnLst>
                          </p:cTn>
                        </p:par>
                        <p:par>
                          <p:cTn id="35" fill="hold">
                            <p:stCondLst>
                              <p:cond delay="800"/>
                            </p:stCondLst>
                            <p:childTnLst>
                              <p:par>
                                <p:cTn id="36" presetID="10" presetClass="entr" presetSubtype="0" fill="hold" grpId="0" nodeType="after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50"/>
                                        <p:tgtEl>
                                          <p:spTgt spid="49"/>
                                        </p:tgtEl>
                                      </p:cBhvr>
                                    </p:animEffect>
                                  </p:childTnLst>
                                </p:cTn>
                              </p:par>
                            </p:childTnLst>
                          </p:cTn>
                        </p:par>
                        <p:par>
                          <p:cTn id="39" fill="hold">
                            <p:stCondLst>
                              <p:cond delay="850"/>
                            </p:stCondLst>
                            <p:childTnLst>
                              <p:par>
                                <p:cTn id="40" presetID="10" presetClass="entr" presetSubtype="0" fill="hold" grpId="0" nodeType="after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
                                        <p:tgtEl>
                                          <p:spTgt spid="50"/>
                                        </p:tgtEl>
                                      </p:cBhvr>
                                    </p:animEffect>
                                  </p:childTnLst>
                                </p:cTn>
                              </p:par>
                            </p:childTnLst>
                          </p:cTn>
                        </p:par>
                        <p:par>
                          <p:cTn id="43" fill="hold">
                            <p:stCondLst>
                              <p:cond delay="900"/>
                            </p:stCondLst>
                            <p:childTnLst>
                              <p:par>
                                <p:cTn id="44" presetID="10"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50"/>
                                        <p:tgtEl>
                                          <p:spTgt spid="52"/>
                                        </p:tgtEl>
                                      </p:cBhvr>
                                    </p:animEffect>
                                  </p:childTnLst>
                                </p:cTn>
                              </p:par>
                            </p:childTnLst>
                          </p:cTn>
                        </p:par>
                        <p:par>
                          <p:cTn id="47" fill="hold">
                            <p:stCondLst>
                              <p:cond delay="9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
                                        <p:tgtEl>
                                          <p:spTgt spid="53"/>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fade">
                                      <p:cBhvr>
                                        <p:cTn id="54" dur="50"/>
                                        <p:tgtEl>
                                          <p:spTgt spid="55"/>
                                        </p:tgtEl>
                                      </p:cBhvr>
                                    </p:animEffect>
                                  </p:childTnLst>
                                </p:cTn>
                              </p:par>
                            </p:childTnLst>
                          </p:cTn>
                        </p:par>
                        <p:par>
                          <p:cTn id="55" fill="hold">
                            <p:stCondLst>
                              <p:cond delay="1050"/>
                            </p:stCondLst>
                            <p:childTnLst>
                              <p:par>
                                <p:cTn id="56" presetID="10"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
                                        <p:tgtEl>
                                          <p:spTgt spid="56"/>
                                        </p:tgtEl>
                                      </p:cBhvr>
                                    </p:animEffect>
                                  </p:childTnLst>
                                </p:cTn>
                              </p:par>
                            </p:childTnLst>
                          </p:cTn>
                        </p:par>
                        <p:par>
                          <p:cTn id="59" fill="hold">
                            <p:stCondLst>
                              <p:cond delay="1100"/>
                            </p:stCondLst>
                            <p:childTnLst>
                              <p:par>
                                <p:cTn id="60" presetID="10" presetClass="entr" presetSubtype="0" fill="hold" grpId="0" nodeType="after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fade">
                                      <p:cBhvr>
                                        <p:cTn id="62" dur="50"/>
                                        <p:tgtEl>
                                          <p:spTgt spid="57"/>
                                        </p:tgtEl>
                                      </p:cBhvr>
                                    </p:animEffect>
                                  </p:childTnLst>
                                </p:cTn>
                              </p:par>
                            </p:childTnLst>
                          </p:cTn>
                        </p:par>
                        <p:par>
                          <p:cTn id="63" fill="hold">
                            <p:stCondLst>
                              <p:cond delay="1150"/>
                            </p:stCondLst>
                            <p:childTnLst>
                              <p:par>
                                <p:cTn id="64" presetID="10"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50"/>
                                        <p:tgtEl>
                                          <p:spTgt spid="5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250"/>
                                        <p:tgtEl>
                                          <p:spTgt spid="60"/>
                                        </p:tgtEl>
                                      </p:cBhvr>
                                    </p:animEffect>
                                  </p:childTnLst>
                                </p:cTn>
                              </p:par>
                            </p:childTnLst>
                          </p:cTn>
                        </p:par>
                        <p:par>
                          <p:cTn id="72" fill="hold">
                            <p:stCondLst>
                              <p:cond delay="250"/>
                            </p:stCondLst>
                            <p:childTnLst>
                              <p:par>
                                <p:cTn id="73" presetID="10" presetClass="entr" presetSubtype="0" fill="hold" grpId="0" nodeType="after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fade">
                                      <p:cBhvr>
                                        <p:cTn id="75" dur="250"/>
                                        <p:tgtEl>
                                          <p:spTgt spid="63"/>
                                        </p:tgtEl>
                                      </p:cBhvr>
                                    </p:animEffec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64"/>
                                        </p:tgtEl>
                                        <p:attrNameLst>
                                          <p:attrName>style.visibility</p:attrName>
                                        </p:attrNameLst>
                                      </p:cBhvr>
                                      <p:to>
                                        <p:strVal val="visible"/>
                                      </p:to>
                                    </p:set>
                                    <p:animEffect transition="in" filter="fade">
                                      <p:cBhvr>
                                        <p:cTn id="79" dur="250"/>
                                        <p:tgtEl>
                                          <p:spTgt spid="64"/>
                                        </p:tgtEl>
                                      </p:cBhvr>
                                    </p:animEffect>
                                  </p:childTnLst>
                                </p:cTn>
                              </p:par>
                            </p:childTnLst>
                          </p:cTn>
                        </p:par>
                        <p:par>
                          <p:cTn id="80" fill="hold">
                            <p:stCondLst>
                              <p:cond delay="750"/>
                            </p:stCondLst>
                            <p:childTnLst>
                              <p:par>
                                <p:cTn id="81" presetID="10" presetClass="entr" presetSubtype="0" fill="hold" grpId="0" nodeType="afterEffect">
                                  <p:stCondLst>
                                    <p:cond delay="0"/>
                                  </p:stCondLst>
                                  <p:childTnLst>
                                    <p:set>
                                      <p:cBhvr>
                                        <p:cTn id="82" dur="1" fill="hold">
                                          <p:stCondLst>
                                            <p:cond delay="0"/>
                                          </p:stCondLst>
                                        </p:cTn>
                                        <p:tgtEl>
                                          <p:spTgt spid="92"/>
                                        </p:tgtEl>
                                        <p:attrNameLst>
                                          <p:attrName>style.visibility</p:attrName>
                                        </p:attrNameLst>
                                      </p:cBhvr>
                                      <p:to>
                                        <p:strVal val="visible"/>
                                      </p:to>
                                    </p:set>
                                    <p:animEffect transition="in" filter="fade">
                                      <p:cBhvr>
                                        <p:cTn id="83" dur="250"/>
                                        <p:tgtEl>
                                          <p:spTgt spid="92"/>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path" presetSubtype="0" decel="12000" fill="hold" grpId="1" nodeType="clickEffect">
                                  <p:stCondLst>
                                    <p:cond delay="0"/>
                                  </p:stCondLst>
                                  <p:childTnLst>
                                    <p:animMotion origin="layout" path="M -4.16667E-6 -1.96544E-6 L -4.16667E-6 0.13731 " pathEditMode="relative" rAng="0" ptsTypes="AA">
                                      <p:cBhvr>
                                        <p:cTn id="87" dur="1000" fill="hold"/>
                                        <p:tgtEl>
                                          <p:spTgt spid="60"/>
                                        </p:tgtEl>
                                        <p:attrNameLst>
                                          <p:attrName>ppt_x</p:attrName>
                                          <p:attrName>ppt_y</p:attrName>
                                        </p:attrNameLst>
                                      </p:cBhvr>
                                      <p:rCtr x="0" y="6850"/>
                                    </p:animMotion>
                                  </p:childTnLst>
                                </p:cTn>
                              </p:par>
                              <p:par>
                                <p:cTn id="88" presetID="42" presetClass="path" presetSubtype="0" decel="12000" fill="hold" grpId="1" nodeType="withEffect">
                                  <p:stCondLst>
                                    <p:cond delay="0"/>
                                  </p:stCondLst>
                                  <p:childTnLst>
                                    <p:animMotion origin="layout" path="M 3.33333E-6 -1.96544E-6 L 3.33333E-6 0.13731 " pathEditMode="relative" rAng="0" ptsTypes="AA">
                                      <p:cBhvr>
                                        <p:cTn id="89" dur="1000" fill="hold"/>
                                        <p:tgtEl>
                                          <p:spTgt spid="63"/>
                                        </p:tgtEl>
                                        <p:attrNameLst>
                                          <p:attrName>ppt_x</p:attrName>
                                          <p:attrName>ppt_y</p:attrName>
                                        </p:attrNameLst>
                                      </p:cBhvr>
                                      <p:rCtr x="0" y="6850"/>
                                    </p:animMotion>
                                  </p:childTnLst>
                                </p:cTn>
                              </p:par>
                              <p:par>
                                <p:cTn id="90" presetID="42" presetClass="path" presetSubtype="0" decel="12000" fill="hold" grpId="1" nodeType="withEffect">
                                  <p:stCondLst>
                                    <p:cond delay="0"/>
                                  </p:stCondLst>
                                  <p:childTnLst>
                                    <p:animMotion origin="layout" path="M 8.33333E-7 -1.96544E-6 L 8.33333E-7 0.13731 " pathEditMode="relative" rAng="0" ptsTypes="AA">
                                      <p:cBhvr>
                                        <p:cTn id="91" dur="1000" fill="hold"/>
                                        <p:tgtEl>
                                          <p:spTgt spid="64"/>
                                        </p:tgtEl>
                                        <p:attrNameLst>
                                          <p:attrName>ppt_x</p:attrName>
                                          <p:attrName>ppt_y</p:attrName>
                                        </p:attrNameLst>
                                      </p:cBhvr>
                                      <p:rCtr x="0" y="6850"/>
                                    </p:animMotion>
                                  </p:childTnLst>
                                </p:cTn>
                              </p:par>
                              <p:par>
                                <p:cTn id="92" presetID="42" presetClass="path" presetSubtype="0" decel="12000" fill="hold" grpId="1" nodeType="withEffect">
                                  <p:stCondLst>
                                    <p:cond delay="0"/>
                                  </p:stCondLst>
                                  <p:childTnLst>
                                    <p:animMotion origin="layout" path="M -1.66667E-6 -1.96544E-6 L -1.66667E-6 0.13731 " pathEditMode="relative" rAng="0" ptsTypes="AA">
                                      <p:cBhvr>
                                        <p:cTn id="93" dur="1000" fill="hold"/>
                                        <p:tgtEl>
                                          <p:spTgt spid="92"/>
                                        </p:tgtEl>
                                        <p:attrNameLst>
                                          <p:attrName>ppt_x</p:attrName>
                                          <p:attrName>ppt_y</p:attrName>
                                        </p:attrNameLst>
                                      </p:cBhvr>
                                      <p:rCtr x="0" y="6850"/>
                                    </p:animMotion>
                                  </p:childTnLst>
                                </p:cTn>
                              </p:par>
                            </p:childTnLst>
                          </p:cTn>
                        </p:par>
                        <p:par>
                          <p:cTn id="94" fill="hold">
                            <p:stCondLst>
                              <p:cond delay="1000"/>
                            </p:stCondLst>
                            <p:childTnLst>
                              <p:par>
                                <p:cTn id="95" presetID="10" presetClass="entr" presetSubtype="0" fill="hold" grpId="0"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fade">
                                      <p:cBhvr>
                                        <p:cTn id="9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9" grpId="0" animBg="1"/>
      <p:bldP spid="43" grpId="0" animBg="1"/>
      <p:bldP spid="44" grpId="0" animBg="1"/>
      <p:bldP spid="45" grpId="0" animBg="1"/>
      <p:bldP spid="46" grpId="0" animBg="1"/>
      <p:bldP spid="48" grpId="0" animBg="1"/>
      <p:bldP spid="49" grpId="0" animBg="1"/>
      <p:bldP spid="50" grpId="0" animBg="1"/>
      <p:bldP spid="52" grpId="0" animBg="1"/>
      <p:bldP spid="53" grpId="0" animBg="1"/>
      <p:bldP spid="55" grpId="0" animBg="1"/>
      <p:bldP spid="56" grpId="0" animBg="1"/>
      <p:bldP spid="57" grpId="0" animBg="1"/>
      <p:bldP spid="58" grpId="0" animBg="1"/>
      <p:bldP spid="59" grpId="0" animBg="1"/>
      <p:bldP spid="60" grpId="0" animBg="1"/>
      <p:bldP spid="60" grpId="1" animBg="1"/>
      <p:bldP spid="63" grpId="0" animBg="1"/>
      <p:bldP spid="63" grpId="1" animBg="1"/>
      <p:bldP spid="64" grpId="0" animBg="1"/>
      <p:bldP spid="64" grpId="1" animBg="1"/>
      <p:bldP spid="92" grpId="0" animBg="1"/>
      <p:bldP spid="9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Picture 133"/>
          <p:cNvPicPr>
            <a:picLocks noChangeAspect="1" noChangeArrowheads="1"/>
          </p:cNvPicPr>
          <p:nvPr/>
        </p:nvPicPr>
        <p:blipFill rotWithShape="1">
          <a:blip r:embed="rId3">
            <a:extLst>
              <a:ext uri="{28A0092B-C50C-407E-A947-70E740481C1C}">
                <a14:useLocalDpi xmlns:a14="http://schemas.microsoft.com/office/drawing/2010/main" val="0"/>
              </a:ext>
            </a:extLst>
          </a:blip>
          <a:srcRect l="14229" t="42884" r="40847" b="883"/>
          <a:stretch/>
        </p:blipFill>
        <p:spPr bwMode="auto">
          <a:xfrm>
            <a:off x="14315" y="0"/>
            <a:ext cx="9140052" cy="5141913"/>
          </a:xfrm>
          <a:prstGeom prst="rect">
            <a:avLst/>
          </a:prstGeom>
          <a:noFill/>
          <a:extLst>
            <a:ext uri="{909E8E84-426E-40DD-AFC4-6F175D3DCCD1}">
              <a14:hiddenFill xmlns:a14="http://schemas.microsoft.com/office/drawing/2010/main">
                <a:solidFill>
                  <a:srgbClr val="FFFFFF"/>
                </a:solidFill>
              </a14:hiddenFill>
            </a:ext>
          </a:extLst>
        </p:spPr>
      </p:pic>
      <p:sp>
        <p:nvSpPr>
          <p:cNvPr id="133" name="Rectangle 132"/>
          <p:cNvSpPr/>
          <p:nvPr/>
        </p:nvSpPr>
        <p:spPr>
          <a:xfrm flipH="1" flipV="1">
            <a:off x="5368" y="-20538"/>
            <a:ext cx="9162081" cy="5141913"/>
          </a:xfrm>
          <a:prstGeom prst="rect">
            <a:avLst/>
          </a:prstGeom>
          <a:gradFill>
            <a:gsLst>
              <a:gs pos="0">
                <a:schemeClr val="tx1">
                  <a:alpha val="0"/>
                </a:schemeClr>
              </a:gs>
              <a:gs pos="100000">
                <a:schemeClr val="tx1">
                  <a:alpha val="73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 name="Group 7"/>
          <p:cNvGrpSpPr/>
          <p:nvPr/>
        </p:nvGrpSpPr>
        <p:grpSpPr>
          <a:xfrm>
            <a:off x="1480687" y="1703874"/>
            <a:ext cx="6083858" cy="1011892"/>
            <a:chOff x="1480687" y="1703874"/>
            <a:chExt cx="6083858" cy="1011892"/>
          </a:xfrm>
        </p:grpSpPr>
        <p:sp>
          <p:nvSpPr>
            <p:cNvPr id="94" name="Rounded Rectangle 93"/>
            <p:cNvSpPr/>
            <p:nvPr/>
          </p:nvSpPr>
          <p:spPr>
            <a:xfrm>
              <a:off x="1480687" y="1703874"/>
              <a:ext cx="6083858" cy="10118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ounded Rectangle 95"/>
            <p:cNvSpPr/>
            <p:nvPr/>
          </p:nvSpPr>
          <p:spPr>
            <a:xfrm rot="16200000">
              <a:off x="4310656" y="2102369"/>
              <a:ext cx="91217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97" name="Rounded Rectangle 96"/>
            <p:cNvSpPr/>
            <p:nvPr/>
          </p:nvSpPr>
          <p:spPr>
            <a:xfrm rot="16200000">
              <a:off x="2719131" y="2102370"/>
              <a:ext cx="91217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Process</a:t>
              </a:r>
              <a:endParaRPr lang="en-GB" sz="1400" dirty="0"/>
            </a:p>
          </p:txBody>
        </p:sp>
        <p:sp>
          <p:nvSpPr>
            <p:cNvPr id="98" name="Rounded Rectangle 97"/>
            <p:cNvSpPr/>
            <p:nvPr/>
          </p:nvSpPr>
          <p:spPr>
            <a:xfrm rot="16200000">
              <a:off x="3037436" y="2102370"/>
              <a:ext cx="91217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Process</a:t>
              </a:r>
              <a:endParaRPr lang="en-GB" sz="1400" dirty="0"/>
            </a:p>
          </p:txBody>
        </p:sp>
        <p:sp>
          <p:nvSpPr>
            <p:cNvPr id="99" name="Rounded Rectangle 98"/>
            <p:cNvSpPr/>
            <p:nvPr/>
          </p:nvSpPr>
          <p:spPr>
            <a:xfrm rot="16200000">
              <a:off x="3355741" y="2102370"/>
              <a:ext cx="91217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Process</a:t>
              </a:r>
              <a:endParaRPr lang="en-GB" sz="1400" dirty="0"/>
            </a:p>
          </p:txBody>
        </p:sp>
        <p:sp>
          <p:nvSpPr>
            <p:cNvPr id="100" name="Rounded Rectangle 99"/>
            <p:cNvSpPr/>
            <p:nvPr/>
          </p:nvSpPr>
          <p:spPr>
            <a:xfrm rot="16200000">
              <a:off x="3674046" y="2102369"/>
              <a:ext cx="91217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Process</a:t>
              </a:r>
              <a:endParaRPr lang="en-GB" sz="1400" dirty="0"/>
            </a:p>
          </p:txBody>
        </p:sp>
        <p:sp>
          <p:nvSpPr>
            <p:cNvPr id="101" name="Rounded Rectangle 100"/>
            <p:cNvSpPr/>
            <p:nvPr/>
          </p:nvSpPr>
          <p:spPr>
            <a:xfrm rot="16200000">
              <a:off x="3992351" y="2102369"/>
              <a:ext cx="91217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Process</a:t>
              </a:r>
              <a:endParaRPr lang="en-GB" sz="1400" dirty="0"/>
            </a:p>
          </p:txBody>
        </p:sp>
        <p:sp>
          <p:nvSpPr>
            <p:cNvPr id="102" name="Rounded Rectangle 101"/>
            <p:cNvSpPr/>
            <p:nvPr/>
          </p:nvSpPr>
          <p:spPr>
            <a:xfrm rot="16200000">
              <a:off x="4628961" y="2102369"/>
              <a:ext cx="91217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03" name="Rounded Rectangle 102"/>
            <p:cNvSpPr/>
            <p:nvPr/>
          </p:nvSpPr>
          <p:spPr>
            <a:xfrm rot="16200000">
              <a:off x="4947266" y="2102369"/>
              <a:ext cx="91217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04" name="Rounded Rectangle 103"/>
            <p:cNvSpPr/>
            <p:nvPr/>
          </p:nvSpPr>
          <p:spPr>
            <a:xfrm rot="16200000">
              <a:off x="5265571" y="2102370"/>
              <a:ext cx="91217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05" name="Rounded Rectangle 104"/>
            <p:cNvSpPr/>
            <p:nvPr/>
          </p:nvSpPr>
          <p:spPr>
            <a:xfrm rot="16200000">
              <a:off x="5583876" y="2102369"/>
              <a:ext cx="91217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06" name="Rounded Rectangle 105"/>
            <p:cNvSpPr/>
            <p:nvPr/>
          </p:nvSpPr>
          <p:spPr>
            <a:xfrm rot="16200000">
              <a:off x="5902181" y="2102369"/>
              <a:ext cx="91217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07" name="Rounded Rectangle 106"/>
            <p:cNvSpPr/>
            <p:nvPr/>
          </p:nvSpPr>
          <p:spPr>
            <a:xfrm rot="16200000">
              <a:off x="6220486" y="2102370"/>
              <a:ext cx="91217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08" name="Rounded Rectangle 107"/>
            <p:cNvSpPr/>
            <p:nvPr/>
          </p:nvSpPr>
          <p:spPr>
            <a:xfrm rot="16200000">
              <a:off x="6538791" y="2102370"/>
              <a:ext cx="91217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09" name="Rounded Rectangle 108"/>
            <p:cNvSpPr/>
            <p:nvPr/>
          </p:nvSpPr>
          <p:spPr>
            <a:xfrm rot="16200000">
              <a:off x="6857091" y="2102370"/>
              <a:ext cx="91217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grpSp>
      <p:sp>
        <p:nvSpPr>
          <p:cNvPr id="128" name="Rounded Rectangle 127"/>
          <p:cNvSpPr/>
          <p:nvPr/>
        </p:nvSpPr>
        <p:spPr>
          <a:xfrm>
            <a:off x="1475656" y="2283981"/>
            <a:ext cx="6083858" cy="1077133"/>
          </a:xfrm>
          <a:prstGeom prst="roundRec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bg1"/>
                </a:solidFill>
                <a:latin typeface="Stencil" pitchFamily="82" charset="0"/>
                <a:cs typeface="Arial" charset="0"/>
              </a:rPr>
              <a:t>SDN Controller</a:t>
            </a:r>
            <a:endParaRPr lang="en-GB" sz="2400" dirty="0">
              <a:solidFill>
                <a:schemeClr val="bg1"/>
              </a:solidFill>
              <a:latin typeface="Stencil" pitchFamily="82" charset="0"/>
              <a:cs typeface="Arial" charset="0"/>
            </a:endParaRPr>
          </a:p>
        </p:txBody>
      </p:sp>
      <p:grpSp>
        <p:nvGrpSpPr>
          <p:cNvPr id="47" name="Group 46" hidden="1"/>
          <p:cNvGrpSpPr/>
          <p:nvPr/>
        </p:nvGrpSpPr>
        <p:grpSpPr>
          <a:xfrm>
            <a:off x="683568" y="991717"/>
            <a:ext cx="7744707" cy="4100313"/>
            <a:chOff x="395288" y="195263"/>
            <a:chExt cx="8305800" cy="4397375"/>
          </a:xfrm>
        </p:grpSpPr>
        <p:sp>
          <p:nvSpPr>
            <p:cNvPr id="51" name="Rectangle 50"/>
            <p:cNvSpPr/>
            <p:nvPr/>
          </p:nvSpPr>
          <p:spPr>
            <a:xfrm>
              <a:off x="541338" y="195263"/>
              <a:ext cx="8148637" cy="4397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54" name="Picture 5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5513" y="638175"/>
              <a:ext cx="7775575"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6375" y="2352675"/>
              <a:ext cx="938213"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6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52525" y="1168400"/>
              <a:ext cx="32289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27088" y="2786063"/>
              <a:ext cx="3167062"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6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973638" y="1901825"/>
              <a:ext cx="199072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6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799013" y="2789238"/>
              <a:ext cx="29718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6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049838" y="2576513"/>
              <a:ext cx="3248025"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6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497388" y="2803525"/>
              <a:ext cx="1047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6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471988" y="1881188"/>
              <a:ext cx="104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310063" y="3455988"/>
              <a:ext cx="47625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7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381500" y="1581150"/>
              <a:ext cx="2571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72"/>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818063" y="2916238"/>
              <a:ext cx="123825"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73"/>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665538" y="2808288"/>
              <a:ext cx="4095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74"/>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594100" y="1890713"/>
              <a:ext cx="485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75"/>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954463" y="1833563"/>
              <a:ext cx="3429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76"/>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5222875" y="1503363"/>
              <a:ext cx="208597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77"/>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5486400" y="2222500"/>
              <a:ext cx="3028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78"/>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564188" y="2981325"/>
              <a:ext cx="263842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79"/>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1017588" y="3506788"/>
              <a:ext cx="14382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80"/>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930275" y="2905125"/>
              <a:ext cx="24098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1246188" y="1993900"/>
              <a:ext cx="25050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82"/>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276350" y="1373188"/>
              <a:ext cx="24860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83"/>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1308100" y="798513"/>
              <a:ext cx="29337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TextBox 84"/>
            <p:cNvSpPr txBox="1"/>
            <p:nvPr/>
          </p:nvSpPr>
          <p:spPr>
            <a:xfrm>
              <a:off x="5651500" y="1039813"/>
              <a:ext cx="2220913" cy="371475"/>
            </a:xfrm>
            <a:prstGeom prst="rect">
              <a:avLst/>
            </a:prstGeom>
            <a:noFill/>
          </p:spPr>
          <p:txBody>
            <a:bodyPr>
              <a:spAutoFit/>
            </a:bodyPr>
            <a:lstStyle/>
            <a:p>
              <a:pPr>
                <a:defRPr/>
              </a:pPr>
              <a:r>
                <a:rPr lang="en-GB" dirty="0">
                  <a:solidFill>
                    <a:schemeClr val="bg1">
                      <a:lumMod val="50000"/>
                    </a:schemeClr>
                  </a:solidFill>
                </a:rPr>
                <a:t>Mobile working</a:t>
              </a:r>
            </a:p>
          </p:txBody>
        </p:sp>
        <p:sp>
          <p:nvSpPr>
            <p:cNvPr id="86" name="TextBox 85"/>
            <p:cNvSpPr txBox="1"/>
            <p:nvPr/>
          </p:nvSpPr>
          <p:spPr>
            <a:xfrm>
              <a:off x="5178425" y="3500438"/>
              <a:ext cx="2220913" cy="369887"/>
            </a:xfrm>
            <a:prstGeom prst="rect">
              <a:avLst/>
            </a:prstGeom>
            <a:noFill/>
          </p:spPr>
          <p:txBody>
            <a:bodyPr>
              <a:spAutoFit/>
            </a:bodyPr>
            <a:lstStyle/>
            <a:p>
              <a:pPr>
                <a:defRPr/>
              </a:pPr>
              <a:r>
                <a:rPr lang="en-GB" dirty="0">
                  <a:solidFill>
                    <a:schemeClr val="bg1">
                      <a:lumMod val="50000"/>
                    </a:schemeClr>
                  </a:solidFill>
                </a:rPr>
                <a:t>Homeworker</a:t>
              </a:r>
            </a:p>
          </p:txBody>
        </p:sp>
        <p:sp>
          <p:nvSpPr>
            <p:cNvPr id="87" name="TextBox 86"/>
            <p:cNvSpPr txBox="1"/>
            <p:nvPr/>
          </p:nvSpPr>
          <p:spPr>
            <a:xfrm>
              <a:off x="2022475" y="3749675"/>
              <a:ext cx="2222500" cy="368300"/>
            </a:xfrm>
            <a:prstGeom prst="rect">
              <a:avLst/>
            </a:prstGeom>
            <a:noFill/>
          </p:spPr>
          <p:txBody>
            <a:bodyPr>
              <a:spAutoFit/>
            </a:bodyPr>
            <a:lstStyle/>
            <a:p>
              <a:pPr>
                <a:defRPr/>
              </a:pPr>
              <a:r>
                <a:rPr lang="en-GB" dirty="0">
                  <a:solidFill>
                    <a:schemeClr val="bg1">
                      <a:lumMod val="50000"/>
                    </a:schemeClr>
                  </a:solidFill>
                </a:rPr>
                <a:t>Branch office</a:t>
              </a:r>
            </a:p>
          </p:txBody>
        </p:sp>
        <p:sp>
          <p:nvSpPr>
            <p:cNvPr id="88" name="TextBox 87"/>
            <p:cNvSpPr txBox="1"/>
            <p:nvPr/>
          </p:nvSpPr>
          <p:spPr>
            <a:xfrm>
              <a:off x="2222500" y="2468563"/>
              <a:ext cx="1227138" cy="368300"/>
            </a:xfrm>
            <a:prstGeom prst="rect">
              <a:avLst/>
            </a:prstGeom>
            <a:noFill/>
          </p:spPr>
          <p:txBody>
            <a:bodyPr>
              <a:spAutoFit/>
            </a:bodyPr>
            <a:lstStyle/>
            <a:p>
              <a:pPr>
                <a:defRPr/>
              </a:pPr>
              <a:r>
                <a:rPr lang="en-GB" dirty="0">
                  <a:solidFill>
                    <a:schemeClr val="bg1">
                      <a:lumMod val="50000"/>
                    </a:schemeClr>
                  </a:solidFill>
                </a:rPr>
                <a:t>Main site</a:t>
              </a:r>
            </a:p>
          </p:txBody>
        </p:sp>
        <p:cxnSp>
          <p:nvCxnSpPr>
            <p:cNvPr id="89" name="Straight Connector 88"/>
            <p:cNvCxnSpPr/>
            <p:nvPr/>
          </p:nvCxnSpPr>
          <p:spPr>
            <a:xfrm>
              <a:off x="395288" y="4581525"/>
              <a:ext cx="829468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395288" y="195263"/>
              <a:ext cx="0" cy="4386262"/>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8701088" y="206375"/>
              <a:ext cx="0" cy="4386263"/>
            </a:xfrm>
            <a:prstGeom prst="line">
              <a:avLst/>
            </a:prstGeom>
          </p:spPr>
          <p:style>
            <a:lnRef idx="2">
              <a:schemeClr val="accent1"/>
            </a:lnRef>
            <a:fillRef idx="0">
              <a:schemeClr val="accent1"/>
            </a:fillRef>
            <a:effectRef idx="1">
              <a:schemeClr val="accent1"/>
            </a:effectRef>
            <a:fontRef idx="minor">
              <a:schemeClr val="tx1"/>
            </a:fontRef>
          </p:style>
        </p:cxnSp>
      </p:grpSp>
      <p:pic>
        <p:nvPicPr>
          <p:cNvPr id="3" name="Picture 1"/>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bwMode="auto">
          <a:xfrm>
            <a:off x="7117694" y="209876"/>
            <a:ext cx="1735137" cy="70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64881" y="360112"/>
            <a:ext cx="5515870" cy="584775"/>
          </a:xfrm>
          <a:prstGeom prst="rect">
            <a:avLst/>
          </a:prstGeom>
          <a:noFill/>
        </p:spPr>
        <p:txBody>
          <a:bodyPr wrap="square" rtlCol="0">
            <a:spAutoFit/>
          </a:bodyPr>
          <a:lstStyle/>
          <a:p>
            <a:r>
              <a:rPr lang="en-GB" sz="32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SDN Network Architecture</a:t>
            </a:r>
          </a:p>
        </p:txBody>
      </p:sp>
      <p:sp>
        <p:nvSpPr>
          <p:cNvPr id="95" name="TextBox 94"/>
          <p:cNvSpPr txBox="1"/>
          <p:nvPr/>
        </p:nvSpPr>
        <p:spPr>
          <a:xfrm>
            <a:off x="1591548" y="1851441"/>
            <a:ext cx="1443024" cy="707886"/>
          </a:xfrm>
          <a:prstGeom prst="rect">
            <a:avLst/>
          </a:prstGeom>
          <a:noFill/>
        </p:spPr>
        <p:txBody>
          <a:bodyPr wrap="none" rtlCol="0">
            <a:spAutoFit/>
          </a:bodyPr>
          <a:lstStyle/>
          <a:p>
            <a:r>
              <a:rPr lang="en-GB" sz="4000" dirty="0" smtClean="0">
                <a:solidFill>
                  <a:schemeClr val="bg1"/>
                </a:solidFill>
                <a:latin typeface="Stencil" pitchFamily="82" charset="0"/>
              </a:rPr>
              <a:t>APPS</a:t>
            </a:r>
            <a:endParaRPr lang="en-GB" sz="4000" dirty="0">
              <a:solidFill>
                <a:schemeClr val="bg1"/>
              </a:solidFill>
              <a:latin typeface="Stencil" pitchFamily="82" charset="0"/>
            </a:endParaRPr>
          </a:p>
        </p:txBody>
      </p:sp>
      <p:sp>
        <p:nvSpPr>
          <p:cNvPr id="111" name="Rounded Rectangle 110"/>
          <p:cNvSpPr/>
          <p:nvPr/>
        </p:nvSpPr>
        <p:spPr>
          <a:xfrm>
            <a:off x="1480687" y="3435847"/>
            <a:ext cx="1440000" cy="573340"/>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accent4">
                    <a:lumMod val="75000"/>
                  </a:schemeClr>
                </a:solidFill>
                <a:latin typeface="Stencil" pitchFamily="82" charset="0"/>
                <a:cs typeface="Arial" charset="0"/>
              </a:rPr>
              <a:t>Forwarding Table</a:t>
            </a:r>
          </a:p>
          <a:p>
            <a:pPr algn="ctr"/>
            <a:r>
              <a:rPr lang="en-GB" sz="1100" dirty="0" smtClean="0">
                <a:solidFill>
                  <a:schemeClr val="accent4">
                    <a:lumMod val="75000"/>
                  </a:schemeClr>
                </a:solidFill>
                <a:latin typeface="Stencil" pitchFamily="82" charset="0"/>
                <a:cs typeface="Arial" charset="0"/>
              </a:rPr>
              <a:t>I/O Interface</a:t>
            </a:r>
            <a:endParaRPr lang="en-GB" sz="1100" dirty="0">
              <a:solidFill>
                <a:schemeClr val="accent4">
                  <a:lumMod val="75000"/>
                </a:schemeClr>
              </a:solidFill>
              <a:latin typeface="Stencil" pitchFamily="82" charset="0"/>
              <a:cs typeface="Arial" charset="0"/>
            </a:endParaRPr>
          </a:p>
        </p:txBody>
      </p:sp>
      <p:grpSp>
        <p:nvGrpSpPr>
          <p:cNvPr id="5" name="Group 4"/>
          <p:cNvGrpSpPr/>
          <p:nvPr/>
        </p:nvGrpSpPr>
        <p:grpSpPr>
          <a:xfrm>
            <a:off x="1463386" y="3444056"/>
            <a:ext cx="1463063" cy="959687"/>
            <a:chOff x="1463386" y="3458825"/>
            <a:chExt cx="1463063" cy="959687"/>
          </a:xfrm>
        </p:grpSpPr>
        <p:sp>
          <p:nvSpPr>
            <p:cNvPr id="112" name="Rounded Rectangle 111"/>
            <p:cNvSpPr/>
            <p:nvPr/>
          </p:nvSpPr>
          <p:spPr>
            <a:xfrm>
              <a:off x="1463386" y="3458825"/>
              <a:ext cx="1463063" cy="959687"/>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accent4">
                      <a:lumMod val="75000"/>
                    </a:schemeClr>
                  </a:solidFill>
                  <a:latin typeface="Stencil" pitchFamily="82" charset="0"/>
                  <a:cs typeface="Arial" charset="0"/>
                </a:rPr>
                <a:t>Forwarding Table</a:t>
              </a:r>
            </a:p>
            <a:p>
              <a:pPr algn="ctr"/>
              <a:r>
                <a:rPr lang="en-GB" sz="1100" dirty="0" smtClean="0">
                  <a:solidFill>
                    <a:schemeClr val="accent4">
                      <a:lumMod val="75000"/>
                    </a:schemeClr>
                  </a:solidFill>
                  <a:latin typeface="Stencil" pitchFamily="82" charset="0"/>
                  <a:cs typeface="Arial" charset="0"/>
                </a:rPr>
                <a:t>I/O Interface</a:t>
              </a:r>
              <a:endParaRPr lang="en-GB" sz="1100" dirty="0">
                <a:solidFill>
                  <a:schemeClr val="accent4">
                    <a:lumMod val="75000"/>
                  </a:schemeClr>
                </a:solidFill>
                <a:latin typeface="Stencil" pitchFamily="82" charset="0"/>
                <a:cs typeface="Arial" charset="0"/>
              </a:endParaRPr>
            </a:p>
          </p:txBody>
        </p:sp>
        <p:sp>
          <p:nvSpPr>
            <p:cNvPr id="115" name="Rounded Rectangle 114"/>
            <p:cNvSpPr/>
            <p:nvPr/>
          </p:nvSpPr>
          <p:spPr>
            <a:xfrm>
              <a:off x="1607942" y="3494863"/>
              <a:ext cx="1228365" cy="175850"/>
            </a:xfrm>
            <a:prstGeom prst="roundRec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latin typeface="Stencil" pitchFamily="82" charset="0"/>
                  <a:cs typeface="Arial" charset="0"/>
                </a:rPr>
                <a:t>SDN Aware OS</a:t>
              </a:r>
            </a:p>
          </p:txBody>
        </p:sp>
      </p:grpSp>
      <p:sp>
        <p:nvSpPr>
          <p:cNvPr id="116" name="Rounded Rectangle 115"/>
          <p:cNvSpPr/>
          <p:nvPr/>
        </p:nvSpPr>
        <p:spPr>
          <a:xfrm>
            <a:off x="6118098" y="3435847"/>
            <a:ext cx="1440000" cy="573340"/>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accent4">
                    <a:lumMod val="75000"/>
                  </a:schemeClr>
                </a:solidFill>
                <a:latin typeface="Stencil" pitchFamily="82" charset="0"/>
                <a:cs typeface="Arial" charset="0"/>
              </a:rPr>
              <a:t>Forwarding Table</a:t>
            </a:r>
          </a:p>
          <a:p>
            <a:pPr algn="ctr"/>
            <a:r>
              <a:rPr lang="en-GB" sz="1100" dirty="0" smtClean="0">
                <a:solidFill>
                  <a:schemeClr val="accent4">
                    <a:lumMod val="75000"/>
                  </a:schemeClr>
                </a:solidFill>
                <a:latin typeface="Stencil" pitchFamily="82" charset="0"/>
                <a:cs typeface="Arial" charset="0"/>
              </a:rPr>
              <a:t>I/O Interface</a:t>
            </a:r>
            <a:endParaRPr lang="en-GB" sz="1100" dirty="0">
              <a:solidFill>
                <a:schemeClr val="accent4">
                  <a:lumMod val="75000"/>
                </a:schemeClr>
              </a:solidFill>
              <a:latin typeface="Stencil" pitchFamily="82" charset="0"/>
              <a:cs typeface="Arial" charset="0"/>
            </a:endParaRPr>
          </a:p>
        </p:txBody>
      </p:sp>
      <p:grpSp>
        <p:nvGrpSpPr>
          <p:cNvPr id="117" name="Group 116"/>
          <p:cNvGrpSpPr/>
          <p:nvPr/>
        </p:nvGrpSpPr>
        <p:grpSpPr>
          <a:xfrm>
            <a:off x="6100797" y="3444056"/>
            <a:ext cx="1463063" cy="959687"/>
            <a:chOff x="1463386" y="3458825"/>
            <a:chExt cx="1463063" cy="959687"/>
          </a:xfrm>
        </p:grpSpPr>
        <p:sp>
          <p:nvSpPr>
            <p:cNvPr id="118" name="Rounded Rectangle 117"/>
            <p:cNvSpPr/>
            <p:nvPr/>
          </p:nvSpPr>
          <p:spPr>
            <a:xfrm>
              <a:off x="1463386" y="3458825"/>
              <a:ext cx="1463063" cy="959687"/>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accent4">
                      <a:lumMod val="75000"/>
                    </a:schemeClr>
                  </a:solidFill>
                  <a:latin typeface="Stencil" pitchFamily="82" charset="0"/>
                  <a:cs typeface="Arial" charset="0"/>
                </a:rPr>
                <a:t>Forwarding Table</a:t>
              </a:r>
            </a:p>
            <a:p>
              <a:pPr algn="ctr"/>
              <a:r>
                <a:rPr lang="en-GB" sz="1100" dirty="0" smtClean="0">
                  <a:solidFill>
                    <a:schemeClr val="accent4">
                      <a:lumMod val="75000"/>
                    </a:schemeClr>
                  </a:solidFill>
                  <a:latin typeface="Stencil" pitchFamily="82" charset="0"/>
                  <a:cs typeface="Arial" charset="0"/>
                </a:rPr>
                <a:t>I/O Interface</a:t>
              </a:r>
              <a:endParaRPr lang="en-GB" sz="1100" dirty="0">
                <a:solidFill>
                  <a:schemeClr val="accent4">
                    <a:lumMod val="75000"/>
                  </a:schemeClr>
                </a:solidFill>
                <a:latin typeface="Stencil" pitchFamily="82" charset="0"/>
                <a:cs typeface="Arial" charset="0"/>
              </a:endParaRPr>
            </a:p>
          </p:txBody>
        </p:sp>
        <p:sp>
          <p:nvSpPr>
            <p:cNvPr id="119" name="Rounded Rectangle 118"/>
            <p:cNvSpPr/>
            <p:nvPr/>
          </p:nvSpPr>
          <p:spPr>
            <a:xfrm>
              <a:off x="1607942" y="3494863"/>
              <a:ext cx="1228365" cy="175850"/>
            </a:xfrm>
            <a:prstGeom prst="roundRec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latin typeface="Stencil" pitchFamily="82" charset="0"/>
                  <a:cs typeface="Arial" charset="0"/>
                </a:rPr>
                <a:t>SDN Aware OS</a:t>
              </a:r>
            </a:p>
          </p:txBody>
        </p:sp>
      </p:grpSp>
      <p:sp>
        <p:nvSpPr>
          <p:cNvPr id="120" name="Rounded Rectangle 119"/>
          <p:cNvSpPr/>
          <p:nvPr/>
        </p:nvSpPr>
        <p:spPr>
          <a:xfrm>
            <a:off x="4572295" y="3435847"/>
            <a:ext cx="1440000" cy="573340"/>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accent4">
                    <a:lumMod val="75000"/>
                  </a:schemeClr>
                </a:solidFill>
                <a:latin typeface="Stencil" pitchFamily="82" charset="0"/>
                <a:cs typeface="Arial" charset="0"/>
              </a:rPr>
              <a:t>Forwarding Table</a:t>
            </a:r>
          </a:p>
          <a:p>
            <a:pPr algn="ctr"/>
            <a:r>
              <a:rPr lang="en-GB" sz="1100" dirty="0" smtClean="0">
                <a:solidFill>
                  <a:schemeClr val="accent4">
                    <a:lumMod val="75000"/>
                  </a:schemeClr>
                </a:solidFill>
                <a:latin typeface="Stencil" pitchFamily="82" charset="0"/>
                <a:cs typeface="Arial" charset="0"/>
              </a:rPr>
              <a:t>I/O Interface</a:t>
            </a:r>
            <a:endParaRPr lang="en-GB" sz="1100" dirty="0">
              <a:solidFill>
                <a:schemeClr val="accent4">
                  <a:lumMod val="75000"/>
                </a:schemeClr>
              </a:solidFill>
              <a:latin typeface="Stencil" pitchFamily="82" charset="0"/>
              <a:cs typeface="Arial" charset="0"/>
            </a:endParaRPr>
          </a:p>
        </p:txBody>
      </p:sp>
      <p:grpSp>
        <p:nvGrpSpPr>
          <p:cNvPr id="121" name="Group 120"/>
          <p:cNvGrpSpPr/>
          <p:nvPr/>
        </p:nvGrpSpPr>
        <p:grpSpPr>
          <a:xfrm>
            <a:off x="4554994" y="3444056"/>
            <a:ext cx="1463063" cy="959687"/>
            <a:chOff x="1463386" y="3458825"/>
            <a:chExt cx="1463063" cy="959687"/>
          </a:xfrm>
        </p:grpSpPr>
        <p:sp>
          <p:nvSpPr>
            <p:cNvPr id="122" name="Rounded Rectangle 121"/>
            <p:cNvSpPr/>
            <p:nvPr/>
          </p:nvSpPr>
          <p:spPr>
            <a:xfrm>
              <a:off x="1463386" y="3458825"/>
              <a:ext cx="1463063" cy="959687"/>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accent4">
                      <a:lumMod val="75000"/>
                    </a:schemeClr>
                  </a:solidFill>
                  <a:latin typeface="Stencil" pitchFamily="82" charset="0"/>
                  <a:cs typeface="Arial" charset="0"/>
                </a:rPr>
                <a:t>Forwarding Table</a:t>
              </a:r>
            </a:p>
            <a:p>
              <a:pPr algn="ctr"/>
              <a:r>
                <a:rPr lang="en-GB" sz="1100" dirty="0" smtClean="0">
                  <a:solidFill>
                    <a:schemeClr val="accent4">
                      <a:lumMod val="75000"/>
                    </a:schemeClr>
                  </a:solidFill>
                  <a:latin typeface="Stencil" pitchFamily="82" charset="0"/>
                  <a:cs typeface="Arial" charset="0"/>
                </a:rPr>
                <a:t>I/O Interface</a:t>
              </a:r>
              <a:endParaRPr lang="en-GB" sz="1100" dirty="0">
                <a:solidFill>
                  <a:schemeClr val="accent4">
                    <a:lumMod val="75000"/>
                  </a:schemeClr>
                </a:solidFill>
                <a:latin typeface="Stencil" pitchFamily="82" charset="0"/>
                <a:cs typeface="Arial" charset="0"/>
              </a:endParaRPr>
            </a:p>
          </p:txBody>
        </p:sp>
        <p:sp>
          <p:nvSpPr>
            <p:cNvPr id="123" name="Rounded Rectangle 122"/>
            <p:cNvSpPr/>
            <p:nvPr/>
          </p:nvSpPr>
          <p:spPr>
            <a:xfrm>
              <a:off x="1607942" y="3494863"/>
              <a:ext cx="1228365" cy="175850"/>
            </a:xfrm>
            <a:prstGeom prst="roundRec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latin typeface="Stencil" pitchFamily="82" charset="0"/>
                  <a:cs typeface="Arial" charset="0"/>
                </a:rPr>
                <a:t>SDN Aware OS</a:t>
              </a:r>
            </a:p>
          </p:txBody>
        </p:sp>
      </p:grpSp>
      <p:sp>
        <p:nvSpPr>
          <p:cNvPr id="124" name="Rounded Rectangle 123"/>
          <p:cNvSpPr/>
          <p:nvPr/>
        </p:nvSpPr>
        <p:spPr>
          <a:xfrm>
            <a:off x="3026491" y="3435847"/>
            <a:ext cx="1440000" cy="573340"/>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accent4">
                    <a:lumMod val="75000"/>
                  </a:schemeClr>
                </a:solidFill>
                <a:latin typeface="Stencil" pitchFamily="82" charset="0"/>
                <a:cs typeface="Arial" charset="0"/>
              </a:rPr>
              <a:t>Forwarding Table</a:t>
            </a:r>
          </a:p>
          <a:p>
            <a:pPr algn="ctr"/>
            <a:r>
              <a:rPr lang="en-GB" sz="1100" dirty="0" smtClean="0">
                <a:solidFill>
                  <a:schemeClr val="accent4">
                    <a:lumMod val="75000"/>
                  </a:schemeClr>
                </a:solidFill>
                <a:latin typeface="Stencil" pitchFamily="82" charset="0"/>
                <a:cs typeface="Arial" charset="0"/>
              </a:rPr>
              <a:t>I/O Interface</a:t>
            </a:r>
            <a:endParaRPr lang="en-GB" sz="1100" dirty="0">
              <a:solidFill>
                <a:schemeClr val="accent4">
                  <a:lumMod val="75000"/>
                </a:schemeClr>
              </a:solidFill>
              <a:latin typeface="Stencil" pitchFamily="82" charset="0"/>
              <a:cs typeface="Arial" charset="0"/>
            </a:endParaRPr>
          </a:p>
        </p:txBody>
      </p:sp>
      <p:grpSp>
        <p:nvGrpSpPr>
          <p:cNvPr id="125" name="Group 124"/>
          <p:cNvGrpSpPr/>
          <p:nvPr/>
        </p:nvGrpSpPr>
        <p:grpSpPr>
          <a:xfrm>
            <a:off x="3009190" y="3444056"/>
            <a:ext cx="1463063" cy="959687"/>
            <a:chOff x="1463386" y="3458825"/>
            <a:chExt cx="1463063" cy="959687"/>
          </a:xfrm>
        </p:grpSpPr>
        <p:sp>
          <p:nvSpPr>
            <p:cNvPr id="126" name="Rounded Rectangle 125"/>
            <p:cNvSpPr/>
            <p:nvPr/>
          </p:nvSpPr>
          <p:spPr>
            <a:xfrm>
              <a:off x="1463386" y="3458825"/>
              <a:ext cx="1463063" cy="959687"/>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accent4">
                      <a:lumMod val="75000"/>
                    </a:schemeClr>
                  </a:solidFill>
                  <a:latin typeface="Stencil" pitchFamily="82" charset="0"/>
                  <a:cs typeface="Arial" charset="0"/>
                </a:rPr>
                <a:t>Forwarding Table</a:t>
              </a:r>
            </a:p>
            <a:p>
              <a:pPr algn="ctr"/>
              <a:r>
                <a:rPr lang="en-GB" sz="1100" dirty="0" smtClean="0">
                  <a:solidFill>
                    <a:schemeClr val="accent4">
                      <a:lumMod val="75000"/>
                    </a:schemeClr>
                  </a:solidFill>
                  <a:latin typeface="Stencil" pitchFamily="82" charset="0"/>
                  <a:cs typeface="Arial" charset="0"/>
                </a:rPr>
                <a:t>I/O Interface</a:t>
              </a:r>
              <a:endParaRPr lang="en-GB" sz="1100" dirty="0">
                <a:solidFill>
                  <a:schemeClr val="accent4">
                    <a:lumMod val="75000"/>
                  </a:schemeClr>
                </a:solidFill>
                <a:latin typeface="Stencil" pitchFamily="82" charset="0"/>
                <a:cs typeface="Arial" charset="0"/>
              </a:endParaRPr>
            </a:p>
          </p:txBody>
        </p:sp>
        <p:sp>
          <p:nvSpPr>
            <p:cNvPr id="127" name="Rounded Rectangle 126"/>
            <p:cNvSpPr/>
            <p:nvPr/>
          </p:nvSpPr>
          <p:spPr>
            <a:xfrm>
              <a:off x="1607942" y="3494863"/>
              <a:ext cx="1228365" cy="175850"/>
            </a:xfrm>
            <a:prstGeom prst="roundRec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latin typeface="Stencil" pitchFamily="82" charset="0"/>
                  <a:cs typeface="Arial" charset="0"/>
                </a:rPr>
                <a:t>SDN Aware OS</a:t>
              </a:r>
            </a:p>
          </p:txBody>
        </p:sp>
      </p:grpSp>
      <p:sp>
        <p:nvSpPr>
          <p:cNvPr id="129" name="TextBox 128"/>
          <p:cNvSpPr txBox="1"/>
          <p:nvPr/>
        </p:nvSpPr>
        <p:spPr>
          <a:xfrm>
            <a:off x="1587773" y="1863864"/>
            <a:ext cx="797013" cy="707886"/>
          </a:xfrm>
          <a:prstGeom prst="rect">
            <a:avLst/>
          </a:prstGeom>
          <a:noFill/>
        </p:spPr>
        <p:txBody>
          <a:bodyPr wrap="none" rtlCol="0">
            <a:spAutoFit/>
          </a:bodyPr>
          <a:lstStyle/>
          <a:p>
            <a:r>
              <a:rPr lang="en-GB" sz="4000" dirty="0" smtClean="0">
                <a:solidFill>
                  <a:schemeClr val="bg1"/>
                </a:solidFill>
                <a:latin typeface="Stencil" pitchFamily="82" charset="0"/>
              </a:rPr>
              <a:t>OS</a:t>
            </a:r>
            <a:endParaRPr lang="en-GB" sz="4000" dirty="0">
              <a:solidFill>
                <a:schemeClr val="bg1"/>
              </a:solidFill>
              <a:latin typeface="Stencil" pitchFamily="82" charset="0"/>
            </a:endParaRPr>
          </a:p>
        </p:txBody>
      </p:sp>
      <p:sp>
        <p:nvSpPr>
          <p:cNvPr id="130" name="Rounded Rectangle 129"/>
          <p:cNvSpPr/>
          <p:nvPr/>
        </p:nvSpPr>
        <p:spPr>
          <a:xfrm>
            <a:off x="1534716" y="2349552"/>
            <a:ext cx="5939002" cy="301831"/>
          </a:xfrm>
          <a:prstGeom prst="round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Stencil" pitchFamily="82" charset="0"/>
              </a:rPr>
              <a:t>Northbound API</a:t>
            </a:r>
            <a:endParaRPr lang="en-GB" dirty="0">
              <a:latin typeface="Stencil" pitchFamily="82" charset="0"/>
            </a:endParaRPr>
          </a:p>
        </p:txBody>
      </p:sp>
      <p:sp>
        <p:nvSpPr>
          <p:cNvPr id="131" name="Rounded Rectangle 130"/>
          <p:cNvSpPr/>
          <p:nvPr/>
        </p:nvSpPr>
        <p:spPr>
          <a:xfrm>
            <a:off x="1527321" y="2974908"/>
            <a:ext cx="5939002" cy="301831"/>
          </a:xfrm>
          <a:prstGeom prst="round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latin typeface="Stencil" pitchFamily="82" charset="0"/>
              </a:rPr>
              <a:t>SOUthbound</a:t>
            </a:r>
            <a:r>
              <a:rPr lang="en-GB" dirty="0" smtClean="0">
                <a:latin typeface="Stencil" pitchFamily="82" charset="0"/>
              </a:rPr>
              <a:t> API – </a:t>
            </a:r>
            <a:r>
              <a:rPr lang="en-GB" sz="1400" dirty="0" smtClean="0">
                <a:latin typeface="Stencil" pitchFamily="82" charset="0"/>
              </a:rPr>
              <a:t>OF, VXLAN, XMPP, BGP,</a:t>
            </a:r>
            <a:r>
              <a:rPr lang="en-GB" sz="1400" dirty="0">
                <a:latin typeface="Stencil" pitchFamily="82" charset="0"/>
              </a:rPr>
              <a:t> I2RS</a:t>
            </a:r>
          </a:p>
        </p:txBody>
      </p:sp>
      <p:sp>
        <p:nvSpPr>
          <p:cNvPr id="110" name="Rounded Rectangle 109"/>
          <p:cNvSpPr/>
          <p:nvPr/>
        </p:nvSpPr>
        <p:spPr>
          <a:xfrm>
            <a:off x="1476986" y="2790498"/>
            <a:ext cx="6083858" cy="573340"/>
          </a:xfrm>
          <a:prstGeom prst="roundRec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bg1"/>
                </a:solidFill>
                <a:latin typeface="Stencil" pitchFamily="82" charset="0"/>
                <a:cs typeface="Arial" charset="0"/>
              </a:rPr>
              <a:t>Hardware</a:t>
            </a:r>
            <a:r>
              <a:rPr lang="en-GB" sz="1100" dirty="0" smtClean="0"/>
              <a:t>   </a:t>
            </a:r>
            <a:r>
              <a:rPr lang="en-GB" sz="2400" dirty="0" smtClean="0">
                <a:solidFill>
                  <a:schemeClr val="bg1"/>
                </a:solidFill>
                <a:latin typeface="Stencil" pitchFamily="82" charset="0"/>
                <a:cs typeface="Arial" charset="0"/>
              </a:rPr>
              <a:t>Abstraction</a:t>
            </a:r>
            <a:r>
              <a:rPr lang="en-GB" sz="1100" dirty="0" smtClean="0"/>
              <a:t>   </a:t>
            </a:r>
            <a:r>
              <a:rPr lang="en-GB" sz="2400" dirty="0" smtClean="0">
                <a:solidFill>
                  <a:schemeClr val="bg1"/>
                </a:solidFill>
                <a:latin typeface="Stencil" pitchFamily="82" charset="0"/>
                <a:cs typeface="Arial" charset="0"/>
              </a:rPr>
              <a:t>Layer</a:t>
            </a:r>
            <a:endParaRPr lang="en-GB" sz="2400" dirty="0">
              <a:solidFill>
                <a:schemeClr val="bg1"/>
              </a:solidFill>
              <a:latin typeface="Stencil" pitchFamily="82" charset="0"/>
              <a:cs typeface="Arial" charset="0"/>
            </a:endParaRPr>
          </a:p>
        </p:txBody>
      </p:sp>
    </p:spTree>
    <p:extLst>
      <p:ext uri="{BB962C8B-B14F-4D97-AF65-F5344CB8AC3E}">
        <p14:creationId xmlns:p14="http://schemas.microsoft.com/office/powerpoint/2010/main" val="192281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1"/>
                                        </p:tgtEl>
                                      </p:cBhvr>
                                    </p:animEffect>
                                    <p:set>
                                      <p:cBhvr>
                                        <p:cTn id="7" dur="1" fill="hold">
                                          <p:stCondLst>
                                            <p:cond delay="499"/>
                                          </p:stCondLst>
                                        </p:cTn>
                                        <p:tgtEl>
                                          <p:spTgt spid="11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10" presetClass="exit" presetSubtype="0" fill="hold" grpId="0" nodeType="withEffect">
                                  <p:stCondLst>
                                    <p:cond delay="0"/>
                                  </p:stCondLst>
                                  <p:childTnLst>
                                    <p:animEffect transition="out" filter="fade">
                                      <p:cBhvr>
                                        <p:cTn id="12" dur="500"/>
                                        <p:tgtEl>
                                          <p:spTgt spid="116"/>
                                        </p:tgtEl>
                                      </p:cBhvr>
                                    </p:animEffect>
                                    <p:set>
                                      <p:cBhvr>
                                        <p:cTn id="13" dur="1" fill="hold">
                                          <p:stCondLst>
                                            <p:cond delay="499"/>
                                          </p:stCondLst>
                                        </p:cTn>
                                        <p:tgtEl>
                                          <p:spTgt spid="116"/>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17"/>
                                        </p:tgtEl>
                                        <p:attrNameLst>
                                          <p:attrName>style.visibility</p:attrName>
                                        </p:attrNameLst>
                                      </p:cBhvr>
                                      <p:to>
                                        <p:strVal val="visible"/>
                                      </p:to>
                                    </p:set>
                                    <p:animEffect transition="in" filter="fade">
                                      <p:cBhvr>
                                        <p:cTn id="16" dur="1000"/>
                                        <p:tgtEl>
                                          <p:spTgt spid="117"/>
                                        </p:tgtEl>
                                      </p:cBhvr>
                                    </p:animEffect>
                                  </p:childTnLst>
                                </p:cTn>
                              </p:par>
                              <p:par>
                                <p:cTn id="17" presetID="10" presetClass="exit" presetSubtype="0" fill="hold" grpId="0" nodeType="withEffect">
                                  <p:stCondLst>
                                    <p:cond delay="0"/>
                                  </p:stCondLst>
                                  <p:childTnLst>
                                    <p:animEffect transition="out" filter="fade">
                                      <p:cBhvr>
                                        <p:cTn id="18" dur="500"/>
                                        <p:tgtEl>
                                          <p:spTgt spid="120"/>
                                        </p:tgtEl>
                                      </p:cBhvr>
                                    </p:animEffect>
                                    <p:set>
                                      <p:cBhvr>
                                        <p:cTn id="19" dur="1" fill="hold">
                                          <p:stCondLst>
                                            <p:cond delay="499"/>
                                          </p:stCondLst>
                                        </p:cTn>
                                        <p:tgtEl>
                                          <p:spTgt spid="120"/>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121"/>
                                        </p:tgtEl>
                                        <p:attrNameLst>
                                          <p:attrName>style.visibility</p:attrName>
                                        </p:attrNameLst>
                                      </p:cBhvr>
                                      <p:to>
                                        <p:strVal val="visible"/>
                                      </p:to>
                                    </p:set>
                                    <p:animEffect transition="in" filter="fade">
                                      <p:cBhvr>
                                        <p:cTn id="22" dur="1000"/>
                                        <p:tgtEl>
                                          <p:spTgt spid="121"/>
                                        </p:tgtEl>
                                      </p:cBhvr>
                                    </p:animEffect>
                                  </p:childTnLst>
                                </p:cTn>
                              </p:par>
                              <p:par>
                                <p:cTn id="23" presetID="10" presetClass="exit" presetSubtype="0" fill="hold" grpId="0" nodeType="withEffect">
                                  <p:stCondLst>
                                    <p:cond delay="0"/>
                                  </p:stCondLst>
                                  <p:childTnLst>
                                    <p:animEffect transition="out" filter="fade">
                                      <p:cBhvr>
                                        <p:cTn id="24" dur="500"/>
                                        <p:tgtEl>
                                          <p:spTgt spid="124"/>
                                        </p:tgtEl>
                                      </p:cBhvr>
                                    </p:animEffect>
                                    <p:set>
                                      <p:cBhvr>
                                        <p:cTn id="25" dur="1" fill="hold">
                                          <p:stCondLst>
                                            <p:cond delay="499"/>
                                          </p:stCondLst>
                                        </p:cTn>
                                        <p:tgtEl>
                                          <p:spTgt spid="124"/>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25"/>
                                        </p:tgtEl>
                                        <p:attrNameLst>
                                          <p:attrName>style.visibility</p:attrName>
                                        </p:attrNameLst>
                                      </p:cBhvr>
                                      <p:to>
                                        <p:strVal val="visible"/>
                                      </p:to>
                                    </p:set>
                                    <p:animEffect transition="in" filter="fade">
                                      <p:cBhvr>
                                        <p:cTn id="28" dur="1000"/>
                                        <p:tgtEl>
                                          <p:spTgt spid="12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129"/>
                                        </p:tgtEl>
                                      </p:cBhvr>
                                    </p:animEffect>
                                    <p:set>
                                      <p:cBhvr>
                                        <p:cTn id="33" dur="1" fill="hold">
                                          <p:stCondLst>
                                            <p:cond delay="499"/>
                                          </p:stCondLst>
                                        </p:cTn>
                                        <p:tgtEl>
                                          <p:spTgt spid="129"/>
                                        </p:tgtEl>
                                        <p:attrNameLst>
                                          <p:attrName>style.visibility</p:attrName>
                                        </p:attrNameLst>
                                      </p:cBhvr>
                                      <p:to>
                                        <p:strVal val="hidden"/>
                                      </p:to>
                                    </p:set>
                                  </p:childTnLst>
                                </p:cTn>
                              </p:par>
                              <p:par>
                                <p:cTn id="34" presetID="1" presetClass="entr" presetSubtype="0" fill="hold" grpId="1" nodeType="withEffect">
                                  <p:stCondLst>
                                    <p:cond delay="0"/>
                                  </p:stCondLst>
                                  <p:childTnLst>
                                    <p:set>
                                      <p:cBhvr>
                                        <p:cTn id="35" dur="1" fill="hold">
                                          <p:stCondLst>
                                            <p:cond delay="0"/>
                                          </p:stCondLst>
                                        </p:cTn>
                                        <p:tgtEl>
                                          <p:spTgt spid="9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110"/>
                                        </p:tgtEl>
                                      </p:cBhvr>
                                    </p:animEffect>
                                    <p:set>
                                      <p:cBhvr>
                                        <p:cTn id="40" dur="1" fill="hold">
                                          <p:stCondLst>
                                            <p:cond delay="499"/>
                                          </p:stCondLst>
                                        </p:cTn>
                                        <p:tgtEl>
                                          <p:spTgt spid="110"/>
                                        </p:tgtEl>
                                        <p:attrNameLst>
                                          <p:attrName>style.visibility</p:attrName>
                                        </p:attrNameLst>
                                      </p:cBhvr>
                                      <p:to>
                                        <p:strVal val="hidden"/>
                                      </p:to>
                                    </p:set>
                                  </p:childTnLst>
                                </p:cTn>
                              </p:par>
                              <p:par>
                                <p:cTn id="41" presetID="42" presetClass="path" presetSubtype="0" accel="50000" decel="50000" fill="hold" nodeType="withEffect">
                                  <p:stCondLst>
                                    <p:cond delay="0"/>
                                  </p:stCondLst>
                                  <p:childTnLst>
                                    <p:animMotion origin="layout" path="M 1.94444E-6 -2.27231E-6 L -0.00243 -0.09756 " pathEditMode="relative" rAng="0" ptsTypes="AA">
                                      <p:cBhvr>
                                        <p:cTn id="42" dur="2000" fill="hold"/>
                                        <p:tgtEl>
                                          <p:spTgt spid="8"/>
                                        </p:tgtEl>
                                        <p:attrNameLst>
                                          <p:attrName>ppt_x</p:attrName>
                                          <p:attrName>ppt_y</p:attrName>
                                        </p:attrNameLst>
                                      </p:cBhvr>
                                      <p:rCtr x="-122" y="-4878"/>
                                    </p:animMotion>
                                  </p:childTnLst>
                                </p:cTn>
                              </p:par>
                              <p:par>
                                <p:cTn id="43" presetID="42" presetClass="path" presetSubtype="0" accel="50000" decel="50000" fill="hold" grpId="2" nodeType="withEffect">
                                  <p:stCondLst>
                                    <p:cond delay="0"/>
                                  </p:stCondLst>
                                  <p:childTnLst>
                                    <p:animMotion origin="layout" path="M -1.38889E-6 3.93949E-6 L -0.00486 -0.09664 " pathEditMode="relative" rAng="0" ptsTypes="AA">
                                      <p:cBhvr>
                                        <p:cTn id="44" dur="2000" fill="hold"/>
                                        <p:tgtEl>
                                          <p:spTgt spid="95"/>
                                        </p:tgtEl>
                                        <p:attrNameLst>
                                          <p:attrName>ppt_x</p:attrName>
                                          <p:attrName>ppt_y</p:attrName>
                                        </p:attrNameLst>
                                      </p:cBhvr>
                                      <p:rCtr x="-243" y="-4847"/>
                                    </p:animMotion>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128"/>
                                        </p:tgtEl>
                                        <p:attrNameLst>
                                          <p:attrName>style.visibility</p:attrName>
                                        </p:attrNameLst>
                                      </p:cBhvr>
                                      <p:to>
                                        <p:strVal val="visible"/>
                                      </p:to>
                                    </p:set>
                                    <p:animEffect transition="in" filter="fade">
                                      <p:cBhvr>
                                        <p:cTn id="48" dur="500"/>
                                        <p:tgtEl>
                                          <p:spTgt spid="12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500"/>
                                        <p:tgtEl>
                                          <p:spTgt spid="13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1"/>
                                        </p:tgtEl>
                                        <p:attrNameLst>
                                          <p:attrName>style.visibility</p:attrName>
                                        </p:attrNameLst>
                                      </p:cBhvr>
                                      <p:to>
                                        <p:strVal val="visible"/>
                                      </p:to>
                                    </p:set>
                                    <p:animEffect transition="in" filter="fade">
                                      <p:cBhvr>
                                        <p:cTn id="54"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95" grpId="1"/>
      <p:bldP spid="95" grpId="2"/>
      <p:bldP spid="111" grpId="0" animBg="1"/>
      <p:bldP spid="116" grpId="0" animBg="1"/>
      <p:bldP spid="120" grpId="0" animBg="1"/>
      <p:bldP spid="124" grpId="0" animBg="1"/>
      <p:bldP spid="129" grpId="0"/>
      <p:bldP spid="130" grpId="0" animBg="1"/>
      <p:bldP spid="131"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 name="Picture 221"/>
          <p:cNvPicPr>
            <a:picLocks noChangeAspect="1" noChangeArrowheads="1"/>
          </p:cNvPicPr>
          <p:nvPr/>
        </p:nvPicPr>
        <p:blipFill rotWithShape="1">
          <a:blip r:embed="rId3">
            <a:extLst>
              <a:ext uri="{28A0092B-C50C-407E-A947-70E740481C1C}">
                <a14:useLocalDpi xmlns:a14="http://schemas.microsoft.com/office/drawing/2010/main" val="0"/>
              </a:ext>
            </a:extLst>
          </a:blip>
          <a:srcRect l="14229" t="42884" r="40847" b="883"/>
          <a:stretch/>
        </p:blipFill>
        <p:spPr bwMode="auto">
          <a:xfrm>
            <a:off x="14315" y="0"/>
            <a:ext cx="9140052" cy="5141913"/>
          </a:xfrm>
          <a:prstGeom prst="rect">
            <a:avLst/>
          </a:prstGeom>
          <a:noFill/>
          <a:extLst>
            <a:ext uri="{909E8E84-426E-40DD-AFC4-6F175D3DCCD1}">
              <a14:hiddenFill xmlns:a14="http://schemas.microsoft.com/office/drawing/2010/main">
                <a:solidFill>
                  <a:srgbClr val="FFFFFF"/>
                </a:solidFill>
              </a14:hiddenFill>
            </a:ext>
          </a:extLst>
        </p:spPr>
      </p:pic>
      <p:sp>
        <p:nvSpPr>
          <p:cNvPr id="221" name="Rectangle 220"/>
          <p:cNvSpPr/>
          <p:nvPr/>
        </p:nvSpPr>
        <p:spPr>
          <a:xfrm flipH="1" flipV="1">
            <a:off x="-10386" y="-16534"/>
            <a:ext cx="9162081" cy="5141913"/>
          </a:xfrm>
          <a:prstGeom prst="rect">
            <a:avLst/>
          </a:prstGeom>
          <a:gradFill>
            <a:gsLst>
              <a:gs pos="0">
                <a:schemeClr val="tx1">
                  <a:alpha val="0"/>
                </a:schemeClr>
              </a:gs>
              <a:gs pos="100000">
                <a:schemeClr val="tx1">
                  <a:alpha val="73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hidden="1"/>
          <p:cNvGrpSpPr/>
          <p:nvPr/>
        </p:nvGrpSpPr>
        <p:grpSpPr>
          <a:xfrm>
            <a:off x="683568" y="991717"/>
            <a:ext cx="7744707" cy="4100313"/>
            <a:chOff x="395288" y="195263"/>
            <a:chExt cx="8305800" cy="4397375"/>
          </a:xfrm>
        </p:grpSpPr>
        <p:sp>
          <p:nvSpPr>
            <p:cNvPr id="51" name="Rectangle 50"/>
            <p:cNvSpPr/>
            <p:nvPr/>
          </p:nvSpPr>
          <p:spPr>
            <a:xfrm>
              <a:off x="541338" y="195263"/>
              <a:ext cx="8148637" cy="4397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54" name="Picture 5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5513" y="638175"/>
              <a:ext cx="7775575"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6375" y="2352675"/>
              <a:ext cx="938213"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6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52525" y="1168400"/>
              <a:ext cx="32289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27088" y="2786063"/>
              <a:ext cx="3167062"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6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973638" y="1901825"/>
              <a:ext cx="199072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6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799013" y="2789238"/>
              <a:ext cx="29718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6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049838" y="2576513"/>
              <a:ext cx="3248025"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6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497388" y="2803525"/>
              <a:ext cx="1047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6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471988" y="1881188"/>
              <a:ext cx="104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310063" y="3455988"/>
              <a:ext cx="47625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7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381500" y="1581150"/>
              <a:ext cx="2571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72"/>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818063" y="2916238"/>
              <a:ext cx="123825"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73"/>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665538" y="2808288"/>
              <a:ext cx="4095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74"/>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594100" y="1890713"/>
              <a:ext cx="485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75"/>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954463" y="1833563"/>
              <a:ext cx="3429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76"/>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5222875" y="1503363"/>
              <a:ext cx="208597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77"/>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5486400" y="2222500"/>
              <a:ext cx="3028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78"/>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564188" y="2981325"/>
              <a:ext cx="263842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79"/>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1017588" y="3506788"/>
              <a:ext cx="14382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80"/>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930275" y="2905125"/>
              <a:ext cx="24098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1246188" y="1993900"/>
              <a:ext cx="25050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82"/>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276350" y="1373188"/>
              <a:ext cx="24860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83"/>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1308100" y="798513"/>
              <a:ext cx="29337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TextBox 84"/>
            <p:cNvSpPr txBox="1"/>
            <p:nvPr/>
          </p:nvSpPr>
          <p:spPr>
            <a:xfrm>
              <a:off x="5651500" y="1039813"/>
              <a:ext cx="2220913" cy="371475"/>
            </a:xfrm>
            <a:prstGeom prst="rect">
              <a:avLst/>
            </a:prstGeom>
            <a:noFill/>
          </p:spPr>
          <p:txBody>
            <a:bodyPr>
              <a:spAutoFit/>
            </a:bodyPr>
            <a:lstStyle/>
            <a:p>
              <a:pPr>
                <a:defRPr/>
              </a:pPr>
              <a:r>
                <a:rPr lang="en-GB" dirty="0">
                  <a:solidFill>
                    <a:schemeClr val="bg1">
                      <a:lumMod val="50000"/>
                    </a:schemeClr>
                  </a:solidFill>
                </a:rPr>
                <a:t>Mobile working</a:t>
              </a:r>
            </a:p>
          </p:txBody>
        </p:sp>
        <p:sp>
          <p:nvSpPr>
            <p:cNvPr id="86" name="TextBox 85"/>
            <p:cNvSpPr txBox="1"/>
            <p:nvPr/>
          </p:nvSpPr>
          <p:spPr>
            <a:xfrm>
              <a:off x="5178425" y="3500438"/>
              <a:ext cx="2220913" cy="369887"/>
            </a:xfrm>
            <a:prstGeom prst="rect">
              <a:avLst/>
            </a:prstGeom>
            <a:noFill/>
          </p:spPr>
          <p:txBody>
            <a:bodyPr>
              <a:spAutoFit/>
            </a:bodyPr>
            <a:lstStyle/>
            <a:p>
              <a:pPr>
                <a:defRPr/>
              </a:pPr>
              <a:r>
                <a:rPr lang="en-GB" dirty="0">
                  <a:solidFill>
                    <a:schemeClr val="bg1">
                      <a:lumMod val="50000"/>
                    </a:schemeClr>
                  </a:solidFill>
                </a:rPr>
                <a:t>Homeworker</a:t>
              </a:r>
            </a:p>
          </p:txBody>
        </p:sp>
        <p:sp>
          <p:nvSpPr>
            <p:cNvPr id="87" name="TextBox 86"/>
            <p:cNvSpPr txBox="1"/>
            <p:nvPr/>
          </p:nvSpPr>
          <p:spPr>
            <a:xfrm>
              <a:off x="2022475" y="3749675"/>
              <a:ext cx="2222500" cy="368300"/>
            </a:xfrm>
            <a:prstGeom prst="rect">
              <a:avLst/>
            </a:prstGeom>
            <a:noFill/>
          </p:spPr>
          <p:txBody>
            <a:bodyPr>
              <a:spAutoFit/>
            </a:bodyPr>
            <a:lstStyle/>
            <a:p>
              <a:pPr>
                <a:defRPr/>
              </a:pPr>
              <a:r>
                <a:rPr lang="en-GB" dirty="0">
                  <a:solidFill>
                    <a:schemeClr val="bg1">
                      <a:lumMod val="50000"/>
                    </a:schemeClr>
                  </a:solidFill>
                </a:rPr>
                <a:t>Branch office</a:t>
              </a:r>
            </a:p>
          </p:txBody>
        </p:sp>
        <p:sp>
          <p:nvSpPr>
            <p:cNvPr id="88" name="TextBox 87"/>
            <p:cNvSpPr txBox="1"/>
            <p:nvPr/>
          </p:nvSpPr>
          <p:spPr>
            <a:xfrm>
              <a:off x="2222500" y="2468563"/>
              <a:ext cx="1227138" cy="368300"/>
            </a:xfrm>
            <a:prstGeom prst="rect">
              <a:avLst/>
            </a:prstGeom>
            <a:noFill/>
          </p:spPr>
          <p:txBody>
            <a:bodyPr>
              <a:spAutoFit/>
            </a:bodyPr>
            <a:lstStyle/>
            <a:p>
              <a:pPr>
                <a:defRPr/>
              </a:pPr>
              <a:r>
                <a:rPr lang="en-GB" dirty="0">
                  <a:solidFill>
                    <a:schemeClr val="bg1">
                      <a:lumMod val="50000"/>
                    </a:schemeClr>
                  </a:solidFill>
                </a:rPr>
                <a:t>Main site</a:t>
              </a:r>
            </a:p>
          </p:txBody>
        </p:sp>
        <p:cxnSp>
          <p:nvCxnSpPr>
            <p:cNvPr id="89" name="Straight Connector 88"/>
            <p:cNvCxnSpPr/>
            <p:nvPr/>
          </p:nvCxnSpPr>
          <p:spPr>
            <a:xfrm>
              <a:off x="395288" y="4581525"/>
              <a:ext cx="829468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395288" y="195263"/>
              <a:ext cx="0" cy="4386262"/>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8701088" y="206375"/>
              <a:ext cx="0" cy="4386263"/>
            </a:xfrm>
            <a:prstGeom prst="line">
              <a:avLst/>
            </a:prstGeom>
          </p:spPr>
          <p:style>
            <a:lnRef idx="2">
              <a:schemeClr val="accent1"/>
            </a:lnRef>
            <a:fillRef idx="0">
              <a:schemeClr val="accent1"/>
            </a:fillRef>
            <a:effectRef idx="1">
              <a:schemeClr val="accent1"/>
            </a:effectRef>
            <a:fontRef idx="minor">
              <a:schemeClr val="tx1"/>
            </a:fontRef>
          </p:style>
        </p:cxnSp>
      </p:grpSp>
      <p:pic>
        <p:nvPicPr>
          <p:cNvPr id="3" name="Picture 1"/>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bwMode="auto">
          <a:xfrm>
            <a:off x="7117694" y="209876"/>
            <a:ext cx="1735137" cy="70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64881" y="360112"/>
            <a:ext cx="5515870" cy="584775"/>
          </a:xfrm>
          <a:prstGeom prst="rect">
            <a:avLst/>
          </a:prstGeom>
          <a:noFill/>
        </p:spPr>
        <p:txBody>
          <a:bodyPr wrap="square" rtlCol="0">
            <a:spAutoFit/>
          </a:bodyPr>
          <a:lstStyle/>
          <a:p>
            <a:r>
              <a:rPr lang="en-GB" sz="32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Have we forgotten something?</a:t>
            </a:r>
          </a:p>
        </p:txBody>
      </p:sp>
      <p:grpSp>
        <p:nvGrpSpPr>
          <p:cNvPr id="5" name="Group 4"/>
          <p:cNvGrpSpPr/>
          <p:nvPr/>
        </p:nvGrpSpPr>
        <p:grpSpPr>
          <a:xfrm>
            <a:off x="1505110" y="1710382"/>
            <a:ext cx="6087559" cy="2376000"/>
            <a:chOff x="1505110" y="1710383"/>
            <a:chExt cx="6087559" cy="2274883"/>
          </a:xfrm>
        </p:grpSpPr>
        <p:sp>
          <p:nvSpPr>
            <p:cNvPr id="4" name="Rounded Rectangle 3"/>
            <p:cNvSpPr/>
            <p:nvPr/>
          </p:nvSpPr>
          <p:spPr>
            <a:xfrm>
              <a:off x="1508811" y="1710383"/>
              <a:ext cx="6083858" cy="9688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619672" y="1851670"/>
              <a:ext cx="797013" cy="707886"/>
            </a:xfrm>
            <a:prstGeom prst="rect">
              <a:avLst/>
            </a:prstGeom>
            <a:noFill/>
          </p:spPr>
          <p:txBody>
            <a:bodyPr wrap="none" rtlCol="0">
              <a:spAutoFit/>
            </a:bodyPr>
            <a:lstStyle/>
            <a:p>
              <a:r>
                <a:rPr lang="en-GB" sz="4000" dirty="0" smtClean="0">
                  <a:solidFill>
                    <a:schemeClr val="bg1"/>
                  </a:solidFill>
                  <a:latin typeface="Stencil" pitchFamily="82" charset="0"/>
                </a:rPr>
                <a:t>OS</a:t>
              </a:r>
              <a:endParaRPr lang="en-GB" sz="4000" dirty="0">
                <a:solidFill>
                  <a:schemeClr val="bg1"/>
                </a:solidFill>
                <a:latin typeface="Stencil" pitchFamily="82" charset="0"/>
              </a:endParaRPr>
            </a:p>
          </p:txBody>
        </p:sp>
        <p:sp>
          <p:nvSpPr>
            <p:cNvPr id="9" name="Rounded Rectangle 8"/>
            <p:cNvSpPr/>
            <p:nvPr/>
          </p:nvSpPr>
          <p:spPr>
            <a:xfrm rot="16200000">
              <a:off x="4358190"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43" name="Rounded Rectangle 42"/>
            <p:cNvSpPr/>
            <p:nvPr/>
          </p:nvSpPr>
          <p:spPr>
            <a:xfrm rot="16200000">
              <a:off x="2766665"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Process</a:t>
              </a:r>
              <a:endParaRPr lang="en-GB" sz="1400" dirty="0"/>
            </a:p>
          </p:txBody>
        </p:sp>
        <p:sp>
          <p:nvSpPr>
            <p:cNvPr id="44" name="Rounded Rectangle 43"/>
            <p:cNvSpPr/>
            <p:nvPr/>
          </p:nvSpPr>
          <p:spPr>
            <a:xfrm rot="16200000">
              <a:off x="3084970"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Process</a:t>
              </a:r>
              <a:endParaRPr lang="en-GB" sz="1400" dirty="0"/>
            </a:p>
          </p:txBody>
        </p:sp>
        <p:sp>
          <p:nvSpPr>
            <p:cNvPr id="45" name="Rounded Rectangle 44"/>
            <p:cNvSpPr/>
            <p:nvPr/>
          </p:nvSpPr>
          <p:spPr>
            <a:xfrm rot="16200000">
              <a:off x="3403275"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Process</a:t>
              </a:r>
              <a:endParaRPr lang="en-GB" sz="1400" dirty="0"/>
            </a:p>
          </p:txBody>
        </p:sp>
        <p:sp>
          <p:nvSpPr>
            <p:cNvPr id="46" name="Rounded Rectangle 45"/>
            <p:cNvSpPr/>
            <p:nvPr/>
          </p:nvSpPr>
          <p:spPr>
            <a:xfrm rot="16200000">
              <a:off x="3721580"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Process</a:t>
              </a:r>
              <a:endParaRPr lang="en-GB" sz="1400" dirty="0"/>
            </a:p>
          </p:txBody>
        </p:sp>
        <p:sp>
          <p:nvSpPr>
            <p:cNvPr id="48" name="Rounded Rectangle 47"/>
            <p:cNvSpPr/>
            <p:nvPr/>
          </p:nvSpPr>
          <p:spPr>
            <a:xfrm rot="16200000">
              <a:off x="4039885"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Process</a:t>
              </a:r>
              <a:endParaRPr lang="en-GB" sz="1400" dirty="0"/>
            </a:p>
          </p:txBody>
        </p:sp>
        <p:sp>
          <p:nvSpPr>
            <p:cNvPr id="49" name="Rounded Rectangle 48"/>
            <p:cNvSpPr/>
            <p:nvPr/>
          </p:nvSpPr>
          <p:spPr>
            <a:xfrm rot="16200000">
              <a:off x="4676495"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50" name="Rounded Rectangle 49"/>
            <p:cNvSpPr/>
            <p:nvPr/>
          </p:nvSpPr>
          <p:spPr>
            <a:xfrm rot="16200000">
              <a:off x="4994800"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52" name="Rounded Rectangle 51"/>
            <p:cNvSpPr/>
            <p:nvPr/>
          </p:nvSpPr>
          <p:spPr>
            <a:xfrm rot="16200000">
              <a:off x="5313105"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53" name="Rounded Rectangle 52"/>
            <p:cNvSpPr/>
            <p:nvPr/>
          </p:nvSpPr>
          <p:spPr>
            <a:xfrm rot="16200000">
              <a:off x="5631410"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55" name="Rounded Rectangle 54"/>
            <p:cNvSpPr/>
            <p:nvPr/>
          </p:nvSpPr>
          <p:spPr>
            <a:xfrm rot="16200000">
              <a:off x="5949715"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56" name="Rounded Rectangle 55"/>
            <p:cNvSpPr/>
            <p:nvPr/>
          </p:nvSpPr>
          <p:spPr>
            <a:xfrm rot="16200000">
              <a:off x="6268020"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57" name="Rounded Rectangle 56"/>
            <p:cNvSpPr/>
            <p:nvPr/>
          </p:nvSpPr>
          <p:spPr>
            <a:xfrm rot="16200000">
              <a:off x="6586325"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58" name="Rounded Rectangle 57"/>
            <p:cNvSpPr/>
            <p:nvPr/>
          </p:nvSpPr>
          <p:spPr>
            <a:xfrm rot="16200000">
              <a:off x="6904625"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59" name="Rounded Rectangle 58"/>
            <p:cNvSpPr/>
            <p:nvPr/>
          </p:nvSpPr>
          <p:spPr>
            <a:xfrm>
              <a:off x="1505110" y="2787774"/>
              <a:ext cx="6083858" cy="548940"/>
            </a:xfrm>
            <a:prstGeom prst="roundRec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Stencil" pitchFamily="82" charset="0"/>
                  <a:cs typeface="Arial" charset="0"/>
                </a:rPr>
                <a:t>Hardware</a:t>
              </a:r>
              <a:r>
                <a:rPr lang="en-GB" sz="1100" dirty="0" smtClean="0"/>
                <a:t>   </a:t>
              </a:r>
              <a:r>
                <a:rPr lang="en-GB" sz="2400" dirty="0" smtClean="0">
                  <a:solidFill>
                    <a:schemeClr val="bg1"/>
                  </a:solidFill>
                  <a:latin typeface="Stencil" pitchFamily="82" charset="0"/>
                  <a:cs typeface="Arial" charset="0"/>
                </a:rPr>
                <a:t>Abstraction</a:t>
              </a:r>
              <a:r>
                <a:rPr lang="en-GB" sz="1100" dirty="0" smtClean="0"/>
                <a:t>   </a:t>
              </a:r>
              <a:r>
                <a:rPr lang="en-GB" sz="2400" dirty="0" smtClean="0">
                  <a:solidFill>
                    <a:schemeClr val="bg1"/>
                  </a:solidFill>
                  <a:latin typeface="Stencil" pitchFamily="82" charset="0"/>
                  <a:cs typeface="Arial" charset="0"/>
                </a:rPr>
                <a:t>Layer</a:t>
              </a:r>
              <a:endParaRPr lang="en-GB" sz="2400" dirty="0">
                <a:solidFill>
                  <a:schemeClr val="bg1"/>
                </a:solidFill>
                <a:latin typeface="Stencil" pitchFamily="82" charset="0"/>
                <a:cs typeface="Arial" charset="0"/>
              </a:endParaRPr>
            </a:p>
          </p:txBody>
        </p:sp>
        <p:sp>
          <p:nvSpPr>
            <p:cNvPr id="60" name="Rounded Rectangle 59"/>
            <p:cNvSpPr/>
            <p:nvPr/>
          </p:nvSpPr>
          <p:spPr>
            <a:xfrm>
              <a:off x="1508811" y="3436326"/>
              <a:ext cx="1440000" cy="548940"/>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accent4">
                      <a:lumMod val="75000"/>
                    </a:schemeClr>
                  </a:solidFill>
                  <a:latin typeface="Stencil" pitchFamily="82" charset="0"/>
                  <a:cs typeface="Arial" charset="0"/>
                </a:rPr>
                <a:t>Forwarding Table</a:t>
              </a:r>
            </a:p>
            <a:p>
              <a:pPr algn="ctr"/>
              <a:r>
                <a:rPr lang="en-GB" sz="1100" dirty="0" smtClean="0">
                  <a:solidFill>
                    <a:schemeClr val="accent4">
                      <a:lumMod val="75000"/>
                    </a:schemeClr>
                  </a:solidFill>
                  <a:latin typeface="Stencil" pitchFamily="82" charset="0"/>
                  <a:cs typeface="Arial" charset="0"/>
                </a:rPr>
                <a:t>I/O Interface</a:t>
              </a:r>
              <a:endParaRPr lang="en-GB" sz="1100" dirty="0">
                <a:solidFill>
                  <a:schemeClr val="accent4">
                    <a:lumMod val="75000"/>
                  </a:schemeClr>
                </a:solidFill>
                <a:latin typeface="Stencil" pitchFamily="82" charset="0"/>
                <a:cs typeface="Arial" charset="0"/>
              </a:endParaRPr>
            </a:p>
          </p:txBody>
        </p:sp>
        <p:sp>
          <p:nvSpPr>
            <p:cNvPr id="63" name="Rounded Rectangle 62"/>
            <p:cNvSpPr/>
            <p:nvPr/>
          </p:nvSpPr>
          <p:spPr>
            <a:xfrm>
              <a:off x="3055530" y="3436326"/>
              <a:ext cx="1440000" cy="548940"/>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accent4">
                      <a:lumMod val="75000"/>
                    </a:schemeClr>
                  </a:solidFill>
                  <a:latin typeface="Stencil" pitchFamily="82" charset="0"/>
                  <a:cs typeface="Arial" charset="0"/>
                </a:rPr>
                <a:t>Forwarding Table</a:t>
              </a:r>
            </a:p>
            <a:p>
              <a:pPr algn="ctr"/>
              <a:r>
                <a:rPr lang="en-GB" sz="1100" dirty="0" smtClean="0">
                  <a:solidFill>
                    <a:schemeClr val="accent4">
                      <a:lumMod val="75000"/>
                    </a:schemeClr>
                  </a:solidFill>
                  <a:latin typeface="Stencil" pitchFamily="82" charset="0"/>
                  <a:cs typeface="Arial" charset="0"/>
                </a:rPr>
                <a:t>I/O Interface</a:t>
              </a:r>
              <a:endParaRPr lang="en-GB" sz="1100" dirty="0">
                <a:solidFill>
                  <a:schemeClr val="accent4">
                    <a:lumMod val="75000"/>
                  </a:schemeClr>
                </a:solidFill>
                <a:latin typeface="Stencil" pitchFamily="82" charset="0"/>
                <a:cs typeface="Arial" charset="0"/>
              </a:endParaRPr>
            </a:p>
          </p:txBody>
        </p:sp>
        <p:sp>
          <p:nvSpPr>
            <p:cNvPr id="64" name="Rounded Rectangle 63"/>
            <p:cNvSpPr/>
            <p:nvPr/>
          </p:nvSpPr>
          <p:spPr>
            <a:xfrm>
              <a:off x="4602249" y="3436326"/>
              <a:ext cx="1440000" cy="548940"/>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accent4">
                      <a:lumMod val="75000"/>
                    </a:schemeClr>
                  </a:solidFill>
                  <a:latin typeface="Stencil" pitchFamily="82" charset="0"/>
                  <a:cs typeface="Arial" charset="0"/>
                </a:rPr>
                <a:t>Forwarding Table</a:t>
              </a:r>
            </a:p>
            <a:p>
              <a:pPr algn="ctr"/>
              <a:r>
                <a:rPr lang="en-GB" sz="1100" dirty="0" smtClean="0">
                  <a:solidFill>
                    <a:schemeClr val="accent4">
                      <a:lumMod val="75000"/>
                    </a:schemeClr>
                  </a:solidFill>
                  <a:latin typeface="Stencil" pitchFamily="82" charset="0"/>
                  <a:cs typeface="Arial" charset="0"/>
                </a:rPr>
                <a:t>I/O Interface</a:t>
              </a:r>
              <a:endParaRPr lang="en-GB" sz="1100" dirty="0">
                <a:solidFill>
                  <a:schemeClr val="accent4">
                    <a:lumMod val="75000"/>
                  </a:schemeClr>
                </a:solidFill>
                <a:latin typeface="Stencil" pitchFamily="82" charset="0"/>
                <a:cs typeface="Arial" charset="0"/>
              </a:endParaRPr>
            </a:p>
          </p:txBody>
        </p:sp>
        <p:sp>
          <p:nvSpPr>
            <p:cNvPr id="92" name="Rounded Rectangle 91"/>
            <p:cNvSpPr/>
            <p:nvPr/>
          </p:nvSpPr>
          <p:spPr>
            <a:xfrm>
              <a:off x="6148968" y="3435846"/>
              <a:ext cx="1440000" cy="548940"/>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accent4">
                      <a:lumMod val="75000"/>
                    </a:schemeClr>
                  </a:solidFill>
                  <a:latin typeface="Stencil" pitchFamily="82" charset="0"/>
                  <a:cs typeface="Arial" charset="0"/>
                </a:rPr>
                <a:t>Forwarding Table</a:t>
              </a:r>
            </a:p>
            <a:p>
              <a:pPr algn="ctr"/>
              <a:r>
                <a:rPr lang="en-GB" sz="1100" dirty="0" smtClean="0">
                  <a:solidFill>
                    <a:schemeClr val="accent4">
                      <a:lumMod val="75000"/>
                    </a:schemeClr>
                  </a:solidFill>
                  <a:latin typeface="Stencil" pitchFamily="82" charset="0"/>
                  <a:cs typeface="Arial" charset="0"/>
                </a:rPr>
                <a:t>I/O Interface</a:t>
              </a:r>
              <a:endParaRPr lang="en-GB" sz="1100" dirty="0">
                <a:solidFill>
                  <a:schemeClr val="accent4">
                    <a:lumMod val="75000"/>
                  </a:schemeClr>
                </a:solidFill>
                <a:latin typeface="Stencil" pitchFamily="82" charset="0"/>
                <a:cs typeface="Arial" charset="0"/>
              </a:endParaRPr>
            </a:p>
          </p:txBody>
        </p:sp>
      </p:grpSp>
      <p:grpSp>
        <p:nvGrpSpPr>
          <p:cNvPr id="93" name="Group 92"/>
          <p:cNvGrpSpPr/>
          <p:nvPr/>
        </p:nvGrpSpPr>
        <p:grpSpPr>
          <a:xfrm>
            <a:off x="1506960" y="1711944"/>
            <a:ext cx="6087559" cy="2376000"/>
            <a:chOff x="1505110" y="1710383"/>
            <a:chExt cx="6087559" cy="2274883"/>
          </a:xfrm>
        </p:grpSpPr>
        <p:sp>
          <p:nvSpPr>
            <p:cNvPr id="94" name="Rounded Rectangle 93"/>
            <p:cNvSpPr/>
            <p:nvPr/>
          </p:nvSpPr>
          <p:spPr>
            <a:xfrm>
              <a:off x="1508811" y="1710383"/>
              <a:ext cx="6083858" cy="9688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TextBox 94"/>
            <p:cNvSpPr txBox="1"/>
            <p:nvPr/>
          </p:nvSpPr>
          <p:spPr>
            <a:xfrm>
              <a:off x="1619672" y="1851670"/>
              <a:ext cx="797013" cy="707886"/>
            </a:xfrm>
            <a:prstGeom prst="rect">
              <a:avLst/>
            </a:prstGeom>
            <a:noFill/>
          </p:spPr>
          <p:txBody>
            <a:bodyPr wrap="none" rtlCol="0">
              <a:spAutoFit/>
            </a:bodyPr>
            <a:lstStyle/>
            <a:p>
              <a:r>
                <a:rPr lang="en-GB" sz="4000" dirty="0" smtClean="0">
                  <a:solidFill>
                    <a:schemeClr val="bg1"/>
                  </a:solidFill>
                  <a:latin typeface="Stencil" pitchFamily="82" charset="0"/>
                </a:rPr>
                <a:t>OS</a:t>
              </a:r>
              <a:endParaRPr lang="en-GB" sz="4000" dirty="0">
                <a:solidFill>
                  <a:schemeClr val="bg1"/>
                </a:solidFill>
                <a:latin typeface="Stencil" pitchFamily="82" charset="0"/>
              </a:endParaRPr>
            </a:p>
          </p:txBody>
        </p:sp>
        <p:sp>
          <p:nvSpPr>
            <p:cNvPr id="96" name="Rounded Rectangle 95"/>
            <p:cNvSpPr/>
            <p:nvPr/>
          </p:nvSpPr>
          <p:spPr>
            <a:xfrm rot="16200000">
              <a:off x="4358190"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97" name="Rounded Rectangle 96"/>
            <p:cNvSpPr/>
            <p:nvPr/>
          </p:nvSpPr>
          <p:spPr>
            <a:xfrm rot="16200000">
              <a:off x="2766665"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Process</a:t>
              </a:r>
              <a:endParaRPr lang="en-GB" sz="1400" dirty="0"/>
            </a:p>
          </p:txBody>
        </p:sp>
        <p:sp>
          <p:nvSpPr>
            <p:cNvPr id="98" name="Rounded Rectangle 97"/>
            <p:cNvSpPr/>
            <p:nvPr/>
          </p:nvSpPr>
          <p:spPr>
            <a:xfrm rot="16200000">
              <a:off x="3084970"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Process</a:t>
              </a:r>
              <a:endParaRPr lang="en-GB" sz="1400" dirty="0"/>
            </a:p>
          </p:txBody>
        </p:sp>
        <p:sp>
          <p:nvSpPr>
            <p:cNvPr id="99" name="Rounded Rectangle 98"/>
            <p:cNvSpPr/>
            <p:nvPr/>
          </p:nvSpPr>
          <p:spPr>
            <a:xfrm rot="16200000">
              <a:off x="3403275"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Process</a:t>
              </a:r>
              <a:endParaRPr lang="en-GB" sz="1400" dirty="0"/>
            </a:p>
          </p:txBody>
        </p:sp>
        <p:sp>
          <p:nvSpPr>
            <p:cNvPr id="100" name="Rounded Rectangle 99"/>
            <p:cNvSpPr/>
            <p:nvPr/>
          </p:nvSpPr>
          <p:spPr>
            <a:xfrm rot="16200000">
              <a:off x="3721580"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Process</a:t>
              </a:r>
              <a:endParaRPr lang="en-GB" sz="1400" dirty="0"/>
            </a:p>
          </p:txBody>
        </p:sp>
        <p:sp>
          <p:nvSpPr>
            <p:cNvPr id="101" name="Rounded Rectangle 100"/>
            <p:cNvSpPr/>
            <p:nvPr/>
          </p:nvSpPr>
          <p:spPr>
            <a:xfrm rot="16200000">
              <a:off x="4039885"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Process</a:t>
              </a:r>
              <a:endParaRPr lang="en-GB" sz="1400" dirty="0"/>
            </a:p>
          </p:txBody>
        </p:sp>
        <p:sp>
          <p:nvSpPr>
            <p:cNvPr id="102" name="Rounded Rectangle 101"/>
            <p:cNvSpPr/>
            <p:nvPr/>
          </p:nvSpPr>
          <p:spPr>
            <a:xfrm rot="16200000">
              <a:off x="4676495"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03" name="Rounded Rectangle 102"/>
            <p:cNvSpPr/>
            <p:nvPr/>
          </p:nvSpPr>
          <p:spPr>
            <a:xfrm rot="16200000">
              <a:off x="4994800"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04" name="Rounded Rectangle 103"/>
            <p:cNvSpPr/>
            <p:nvPr/>
          </p:nvSpPr>
          <p:spPr>
            <a:xfrm rot="16200000">
              <a:off x="5313105"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05" name="Rounded Rectangle 104"/>
            <p:cNvSpPr/>
            <p:nvPr/>
          </p:nvSpPr>
          <p:spPr>
            <a:xfrm rot="16200000">
              <a:off x="5631410"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06" name="Rounded Rectangle 105"/>
            <p:cNvSpPr/>
            <p:nvPr/>
          </p:nvSpPr>
          <p:spPr>
            <a:xfrm rot="16200000">
              <a:off x="5949715"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07" name="Rounded Rectangle 106"/>
            <p:cNvSpPr/>
            <p:nvPr/>
          </p:nvSpPr>
          <p:spPr>
            <a:xfrm rot="16200000">
              <a:off x="6268020"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08" name="Rounded Rectangle 107"/>
            <p:cNvSpPr/>
            <p:nvPr/>
          </p:nvSpPr>
          <p:spPr>
            <a:xfrm rot="16200000">
              <a:off x="6586325"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09" name="Rounded Rectangle 108"/>
            <p:cNvSpPr/>
            <p:nvPr/>
          </p:nvSpPr>
          <p:spPr>
            <a:xfrm rot="16200000">
              <a:off x="6904625"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10" name="Rounded Rectangle 109"/>
            <p:cNvSpPr/>
            <p:nvPr/>
          </p:nvSpPr>
          <p:spPr>
            <a:xfrm>
              <a:off x="1505110" y="2787774"/>
              <a:ext cx="6083858" cy="548940"/>
            </a:xfrm>
            <a:prstGeom prst="roundRec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Stencil" pitchFamily="82" charset="0"/>
                  <a:cs typeface="Arial" charset="0"/>
                </a:rPr>
                <a:t>Hardware</a:t>
              </a:r>
              <a:r>
                <a:rPr lang="en-GB" sz="1100" dirty="0" smtClean="0"/>
                <a:t>   </a:t>
              </a:r>
              <a:r>
                <a:rPr lang="en-GB" sz="2400" dirty="0" smtClean="0">
                  <a:solidFill>
                    <a:schemeClr val="bg1"/>
                  </a:solidFill>
                  <a:latin typeface="Stencil" pitchFamily="82" charset="0"/>
                  <a:cs typeface="Arial" charset="0"/>
                </a:rPr>
                <a:t>Abstraction</a:t>
              </a:r>
              <a:r>
                <a:rPr lang="en-GB" sz="1100" dirty="0" smtClean="0"/>
                <a:t>   </a:t>
              </a:r>
              <a:r>
                <a:rPr lang="en-GB" sz="2400" dirty="0" smtClean="0">
                  <a:solidFill>
                    <a:schemeClr val="bg1"/>
                  </a:solidFill>
                  <a:latin typeface="Stencil" pitchFamily="82" charset="0"/>
                  <a:cs typeface="Arial" charset="0"/>
                </a:rPr>
                <a:t>Layer</a:t>
              </a:r>
              <a:endParaRPr lang="en-GB" sz="2400" dirty="0">
                <a:solidFill>
                  <a:schemeClr val="bg1"/>
                </a:solidFill>
                <a:latin typeface="Stencil" pitchFamily="82" charset="0"/>
                <a:cs typeface="Arial" charset="0"/>
              </a:endParaRPr>
            </a:p>
          </p:txBody>
        </p:sp>
        <p:sp>
          <p:nvSpPr>
            <p:cNvPr id="111" name="Rounded Rectangle 110"/>
            <p:cNvSpPr/>
            <p:nvPr/>
          </p:nvSpPr>
          <p:spPr>
            <a:xfrm>
              <a:off x="1508811" y="3436326"/>
              <a:ext cx="1440000" cy="548940"/>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accent4">
                      <a:lumMod val="75000"/>
                    </a:schemeClr>
                  </a:solidFill>
                  <a:latin typeface="Stencil" pitchFamily="82" charset="0"/>
                  <a:cs typeface="Arial" charset="0"/>
                </a:rPr>
                <a:t>Forwarding Table</a:t>
              </a:r>
            </a:p>
            <a:p>
              <a:pPr algn="ctr"/>
              <a:r>
                <a:rPr lang="en-GB" sz="1100" dirty="0" smtClean="0">
                  <a:solidFill>
                    <a:schemeClr val="accent4">
                      <a:lumMod val="75000"/>
                    </a:schemeClr>
                  </a:solidFill>
                  <a:latin typeface="Stencil" pitchFamily="82" charset="0"/>
                  <a:cs typeface="Arial" charset="0"/>
                </a:rPr>
                <a:t>I/O Interface</a:t>
              </a:r>
              <a:endParaRPr lang="en-GB" sz="1100" dirty="0">
                <a:solidFill>
                  <a:schemeClr val="accent4">
                    <a:lumMod val="75000"/>
                  </a:schemeClr>
                </a:solidFill>
                <a:latin typeface="Stencil" pitchFamily="82" charset="0"/>
                <a:cs typeface="Arial" charset="0"/>
              </a:endParaRPr>
            </a:p>
          </p:txBody>
        </p:sp>
        <p:sp>
          <p:nvSpPr>
            <p:cNvPr id="112" name="Rounded Rectangle 111"/>
            <p:cNvSpPr/>
            <p:nvPr/>
          </p:nvSpPr>
          <p:spPr>
            <a:xfrm>
              <a:off x="3055530" y="3436326"/>
              <a:ext cx="1440000" cy="548940"/>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accent4">
                      <a:lumMod val="75000"/>
                    </a:schemeClr>
                  </a:solidFill>
                  <a:latin typeface="Stencil" pitchFamily="82" charset="0"/>
                  <a:cs typeface="Arial" charset="0"/>
                </a:rPr>
                <a:t>Forwarding Table</a:t>
              </a:r>
            </a:p>
            <a:p>
              <a:pPr algn="ctr"/>
              <a:r>
                <a:rPr lang="en-GB" sz="1100" dirty="0" smtClean="0">
                  <a:solidFill>
                    <a:schemeClr val="accent4">
                      <a:lumMod val="75000"/>
                    </a:schemeClr>
                  </a:solidFill>
                  <a:latin typeface="Stencil" pitchFamily="82" charset="0"/>
                  <a:cs typeface="Arial" charset="0"/>
                </a:rPr>
                <a:t>I/O Interface</a:t>
              </a:r>
              <a:endParaRPr lang="en-GB" sz="1100" dirty="0">
                <a:solidFill>
                  <a:schemeClr val="accent4">
                    <a:lumMod val="75000"/>
                  </a:schemeClr>
                </a:solidFill>
                <a:latin typeface="Stencil" pitchFamily="82" charset="0"/>
                <a:cs typeface="Arial" charset="0"/>
              </a:endParaRPr>
            </a:p>
          </p:txBody>
        </p:sp>
        <p:sp>
          <p:nvSpPr>
            <p:cNvPr id="113" name="Rounded Rectangle 112"/>
            <p:cNvSpPr/>
            <p:nvPr/>
          </p:nvSpPr>
          <p:spPr>
            <a:xfrm>
              <a:off x="4602249" y="3436326"/>
              <a:ext cx="1440000" cy="548940"/>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accent4">
                      <a:lumMod val="75000"/>
                    </a:schemeClr>
                  </a:solidFill>
                  <a:latin typeface="Stencil" pitchFamily="82" charset="0"/>
                  <a:cs typeface="Arial" charset="0"/>
                </a:rPr>
                <a:t>Forwarding Table</a:t>
              </a:r>
            </a:p>
            <a:p>
              <a:pPr algn="ctr"/>
              <a:r>
                <a:rPr lang="en-GB" sz="1100" dirty="0" smtClean="0">
                  <a:solidFill>
                    <a:schemeClr val="accent4">
                      <a:lumMod val="75000"/>
                    </a:schemeClr>
                  </a:solidFill>
                  <a:latin typeface="Stencil" pitchFamily="82" charset="0"/>
                  <a:cs typeface="Arial" charset="0"/>
                </a:rPr>
                <a:t>I/O Interface</a:t>
              </a:r>
              <a:endParaRPr lang="en-GB" sz="1100" dirty="0">
                <a:solidFill>
                  <a:schemeClr val="accent4">
                    <a:lumMod val="75000"/>
                  </a:schemeClr>
                </a:solidFill>
                <a:latin typeface="Stencil" pitchFamily="82" charset="0"/>
                <a:cs typeface="Arial" charset="0"/>
              </a:endParaRPr>
            </a:p>
          </p:txBody>
        </p:sp>
        <p:sp>
          <p:nvSpPr>
            <p:cNvPr id="114" name="Rounded Rectangle 113"/>
            <p:cNvSpPr/>
            <p:nvPr/>
          </p:nvSpPr>
          <p:spPr>
            <a:xfrm>
              <a:off x="6148968" y="3435846"/>
              <a:ext cx="1440000" cy="548940"/>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accent4">
                      <a:lumMod val="75000"/>
                    </a:schemeClr>
                  </a:solidFill>
                  <a:latin typeface="Stencil" pitchFamily="82" charset="0"/>
                  <a:cs typeface="Arial" charset="0"/>
                </a:rPr>
                <a:t>Forwarding Table</a:t>
              </a:r>
            </a:p>
            <a:p>
              <a:pPr algn="ctr"/>
              <a:r>
                <a:rPr lang="en-GB" sz="1100" dirty="0" smtClean="0">
                  <a:solidFill>
                    <a:schemeClr val="accent4">
                      <a:lumMod val="75000"/>
                    </a:schemeClr>
                  </a:solidFill>
                  <a:latin typeface="Stencil" pitchFamily="82" charset="0"/>
                  <a:cs typeface="Arial" charset="0"/>
                </a:rPr>
                <a:t>I/O Interface</a:t>
              </a:r>
              <a:endParaRPr lang="en-GB" sz="1100" dirty="0">
                <a:solidFill>
                  <a:schemeClr val="accent4">
                    <a:lumMod val="75000"/>
                  </a:schemeClr>
                </a:solidFill>
                <a:latin typeface="Stencil" pitchFamily="82" charset="0"/>
                <a:cs typeface="Arial" charset="0"/>
              </a:endParaRPr>
            </a:p>
          </p:txBody>
        </p:sp>
      </p:grpSp>
      <p:grpSp>
        <p:nvGrpSpPr>
          <p:cNvPr id="115" name="Group 114"/>
          <p:cNvGrpSpPr/>
          <p:nvPr/>
        </p:nvGrpSpPr>
        <p:grpSpPr>
          <a:xfrm>
            <a:off x="1508810" y="1713506"/>
            <a:ext cx="6087559" cy="2376000"/>
            <a:chOff x="1505110" y="1710383"/>
            <a:chExt cx="6087559" cy="2274883"/>
          </a:xfrm>
        </p:grpSpPr>
        <p:sp>
          <p:nvSpPr>
            <p:cNvPr id="116" name="Rounded Rectangle 115"/>
            <p:cNvSpPr/>
            <p:nvPr/>
          </p:nvSpPr>
          <p:spPr>
            <a:xfrm>
              <a:off x="1508811" y="1710383"/>
              <a:ext cx="6083858" cy="9688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TextBox 116"/>
            <p:cNvSpPr txBox="1"/>
            <p:nvPr/>
          </p:nvSpPr>
          <p:spPr>
            <a:xfrm>
              <a:off x="1619672" y="1851670"/>
              <a:ext cx="797013" cy="707886"/>
            </a:xfrm>
            <a:prstGeom prst="rect">
              <a:avLst/>
            </a:prstGeom>
            <a:noFill/>
          </p:spPr>
          <p:txBody>
            <a:bodyPr wrap="none" rtlCol="0">
              <a:spAutoFit/>
            </a:bodyPr>
            <a:lstStyle/>
            <a:p>
              <a:r>
                <a:rPr lang="en-GB" sz="4000" dirty="0" smtClean="0">
                  <a:solidFill>
                    <a:schemeClr val="bg1"/>
                  </a:solidFill>
                  <a:latin typeface="Stencil" pitchFamily="82" charset="0"/>
                </a:rPr>
                <a:t>OS</a:t>
              </a:r>
              <a:endParaRPr lang="en-GB" sz="4000" dirty="0">
                <a:solidFill>
                  <a:schemeClr val="bg1"/>
                </a:solidFill>
                <a:latin typeface="Stencil" pitchFamily="82" charset="0"/>
              </a:endParaRPr>
            </a:p>
          </p:txBody>
        </p:sp>
        <p:sp>
          <p:nvSpPr>
            <p:cNvPr id="118" name="Rounded Rectangle 117"/>
            <p:cNvSpPr/>
            <p:nvPr/>
          </p:nvSpPr>
          <p:spPr>
            <a:xfrm rot="16200000">
              <a:off x="4358190"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19" name="Rounded Rectangle 118"/>
            <p:cNvSpPr/>
            <p:nvPr/>
          </p:nvSpPr>
          <p:spPr>
            <a:xfrm rot="16200000">
              <a:off x="2766665"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Process</a:t>
              </a:r>
              <a:endParaRPr lang="en-GB" sz="1400" dirty="0"/>
            </a:p>
          </p:txBody>
        </p:sp>
        <p:sp>
          <p:nvSpPr>
            <p:cNvPr id="120" name="Rounded Rectangle 119"/>
            <p:cNvSpPr/>
            <p:nvPr/>
          </p:nvSpPr>
          <p:spPr>
            <a:xfrm rot="16200000">
              <a:off x="3084970"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Process</a:t>
              </a:r>
              <a:endParaRPr lang="en-GB" sz="1400" dirty="0"/>
            </a:p>
          </p:txBody>
        </p:sp>
        <p:sp>
          <p:nvSpPr>
            <p:cNvPr id="121" name="Rounded Rectangle 120"/>
            <p:cNvSpPr/>
            <p:nvPr/>
          </p:nvSpPr>
          <p:spPr>
            <a:xfrm rot="16200000">
              <a:off x="3403275"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Process</a:t>
              </a:r>
              <a:endParaRPr lang="en-GB" sz="1400" dirty="0"/>
            </a:p>
          </p:txBody>
        </p:sp>
        <p:sp>
          <p:nvSpPr>
            <p:cNvPr id="122" name="Rounded Rectangle 121"/>
            <p:cNvSpPr/>
            <p:nvPr/>
          </p:nvSpPr>
          <p:spPr>
            <a:xfrm rot="16200000">
              <a:off x="3721580"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Process</a:t>
              </a:r>
              <a:endParaRPr lang="en-GB" sz="1400" dirty="0"/>
            </a:p>
          </p:txBody>
        </p:sp>
        <p:sp>
          <p:nvSpPr>
            <p:cNvPr id="123" name="Rounded Rectangle 122"/>
            <p:cNvSpPr/>
            <p:nvPr/>
          </p:nvSpPr>
          <p:spPr>
            <a:xfrm rot="16200000">
              <a:off x="4039885"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Process</a:t>
              </a:r>
              <a:endParaRPr lang="en-GB" sz="1400" dirty="0"/>
            </a:p>
          </p:txBody>
        </p:sp>
        <p:sp>
          <p:nvSpPr>
            <p:cNvPr id="124" name="Rounded Rectangle 123"/>
            <p:cNvSpPr/>
            <p:nvPr/>
          </p:nvSpPr>
          <p:spPr>
            <a:xfrm rot="16200000">
              <a:off x="4676495"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25" name="Rounded Rectangle 124"/>
            <p:cNvSpPr/>
            <p:nvPr/>
          </p:nvSpPr>
          <p:spPr>
            <a:xfrm rot="16200000">
              <a:off x="4994800"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26" name="Rounded Rectangle 125"/>
            <p:cNvSpPr/>
            <p:nvPr/>
          </p:nvSpPr>
          <p:spPr>
            <a:xfrm rot="16200000">
              <a:off x="5313105"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27" name="Rounded Rectangle 126"/>
            <p:cNvSpPr/>
            <p:nvPr/>
          </p:nvSpPr>
          <p:spPr>
            <a:xfrm rot="16200000">
              <a:off x="5631410"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28" name="Rounded Rectangle 127"/>
            <p:cNvSpPr/>
            <p:nvPr/>
          </p:nvSpPr>
          <p:spPr>
            <a:xfrm rot="16200000">
              <a:off x="5949715"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29" name="Rounded Rectangle 128"/>
            <p:cNvSpPr/>
            <p:nvPr/>
          </p:nvSpPr>
          <p:spPr>
            <a:xfrm rot="16200000">
              <a:off x="6268020"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30" name="Rounded Rectangle 129"/>
            <p:cNvSpPr/>
            <p:nvPr/>
          </p:nvSpPr>
          <p:spPr>
            <a:xfrm rot="16200000">
              <a:off x="6586325"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31" name="Rounded Rectangle 130"/>
            <p:cNvSpPr/>
            <p:nvPr/>
          </p:nvSpPr>
          <p:spPr>
            <a:xfrm rot="16200000">
              <a:off x="6904625"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32" name="Rounded Rectangle 131"/>
            <p:cNvSpPr/>
            <p:nvPr/>
          </p:nvSpPr>
          <p:spPr>
            <a:xfrm>
              <a:off x="1505110" y="2787774"/>
              <a:ext cx="6083858" cy="548940"/>
            </a:xfrm>
            <a:prstGeom prst="roundRec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Stencil" pitchFamily="82" charset="0"/>
                  <a:cs typeface="Arial" charset="0"/>
                </a:rPr>
                <a:t>Hardware</a:t>
              </a:r>
              <a:r>
                <a:rPr lang="en-GB" sz="1100" dirty="0" smtClean="0"/>
                <a:t>   </a:t>
              </a:r>
              <a:r>
                <a:rPr lang="en-GB" sz="2400" dirty="0" smtClean="0">
                  <a:solidFill>
                    <a:schemeClr val="bg1"/>
                  </a:solidFill>
                  <a:latin typeface="Stencil" pitchFamily="82" charset="0"/>
                  <a:cs typeface="Arial" charset="0"/>
                </a:rPr>
                <a:t>Abstraction</a:t>
              </a:r>
              <a:r>
                <a:rPr lang="en-GB" sz="1100" dirty="0" smtClean="0"/>
                <a:t>   </a:t>
              </a:r>
              <a:r>
                <a:rPr lang="en-GB" sz="2400" dirty="0" smtClean="0">
                  <a:solidFill>
                    <a:schemeClr val="bg1"/>
                  </a:solidFill>
                  <a:latin typeface="Stencil" pitchFamily="82" charset="0"/>
                  <a:cs typeface="Arial" charset="0"/>
                </a:rPr>
                <a:t>Layer</a:t>
              </a:r>
              <a:endParaRPr lang="en-GB" sz="2400" dirty="0">
                <a:solidFill>
                  <a:schemeClr val="bg1"/>
                </a:solidFill>
                <a:latin typeface="Stencil" pitchFamily="82" charset="0"/>
                <a:cs typeface="Arial" charset="0"/>
              </a:endParaRPr>
            </a:p>
          </p:txBody>
        </p:sp>
        <p:sp>
          <p:nvSpPr>
            <p:cNvPr id="133" name="Rounded Rectangle 132"/>
            <p:cNvSpPr/>
            <p:nvPr/>
          </p:nvSpPr>
          <p:spPr>
            <a:xfrm>
              <a:off x="1508811" y="3436326"/>
              <a:ext cx="1440000" cy="548940"/>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accent4">
                      <a:lumMod val="75000"/>
                    </a:schemeClr>
                  </a:solidFill>
                  <a:latin typeface="Stencil" pitchFamily="82" charset="0"/>
                  <a:cs typeface="Arial" charset="0"/>
                </a:rPr>
                <a:t>Forwarding Table</a:t>
              </a:r>
            </a:p>
            <a:p>
              <a:pPr algn="ctr"/>
              <a:r>
                <a:rPr lang="en-GB" sz="1100" dirty="0" smtClean="0">
                  <a:solidFill>
                    <a:schemeClr val="accent4">
                      <a:lumMod val="75000"/>
                    </a:schemeClr>
                  </a:solidFill>
                  <a:latin typeface="Stencil" pitchFamily="82" charset="0"/>
                  <a:cs typeface="Arial" charset="0"/>
                </a:rPr>
                <a:t>I/O Interface</a:t>
              </a:r>
              <a:endParaRPr lang="en-GB" sz="1100" dirty="0">
                <a:solidFill>
                  <a:schemeClr val="accent4">
                    <a:lumMod val="75000"/>
                  </a:schemeClr>
                </a:solidFill>
                <a:latin typeface="Stencil" pitchFamily="82" charset="0"/>
                <a:cs typeface="Arial" charset="0"/>
              </a:endParaRPr>
            </a:p>
          </p:txBody>
        </p:sp>
        <p:sp>
          <p:nvSpPr>
            <p:cNvPr id="134" name="Rounded Rectangle 133"/>
            <p:cNvSpPr/>
            <p:nvPr/>
          </p:nvSpPr>
          <p:spPr>
            <a:xfrm>
              <a:off x="3055530" y="3436326"/>
              <a:ext cx="1440000" cy="548940"/>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accent4">
                      <a:lumMod val="75000"/>
                    </a:schemeClr>
                  </a:solidFill>
                  <a:latin typeface="Stencil" pitchFamily="82" charset="0"/>
                  <a:cs typeface="Arial" charset="0"/>
                </a:rPr>
                <a:t>Forwarding Table</a:t>
              </a:r>
            </a:p>
            <a:p>
              <a:pPr algn="ctr"/>
              <a:r>
                <a:rPr lang="en-GB" sz="1100" dirty="0" smtClean="0">
                  <a:solidFill>
                    <a:schemeClr val="accent4">
                      <a:lumMod val="75000"/>
                    </a:schemeClr>
                  </a:solidFill>
                  <a:latin typeface="Stencil" pitchFamily="82" charset="0"/>
                  <a:cs typeface="Arial" charset="0"/>
                </a:rPr>
                <a:t>I/O Interface</a:t>
              </a:r>
              <a:endParaRPr lang="en-GB" sz="1100" dirty="0">
                <a:solidFill>
                  <a:schemeClr val="accent4">
                    <a:lumMod val="75000"/>
                  </a:schemeClr>
                </a:solidFill>
                <a:latin typeface="Stencil" pitchFamily="82" charset="0"/>
                <a:cs typeface="Arial" charset="0"/>
              </a:endParaRPr>
            </a:p>
          </p:txBody>
        </p:sp>
        <p:sp>
          <p:nvSpPr>
            <p:cNvPr id="135" name="Rounded Rectangle 134"/>
            <p:cNvSpPr/>
            <p:nvPr/>
          </p:nvSpPr>
          <p:spPr>
            <a:xfrm>
              <a:off x="4602249" y="3436326"/>
              <a:ext cx="1440000" cy="548940"/>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accent4">
                      <a:lumMod val="75000"/>
                    </a:schemeClr>
                  </a:solidFill>
                  <a:latin typeface="Stencil" pitchFamily="82" charset="0"/>
                  <a:cs typeface="Arial" charset="0"/>
                </a:rPr>
                <a:t>Forwarding Table</a:t>
              </a:r>
            </a:p>
            <a:p>
              <a:pPr algn="ctr"/>
              <a:r>
                <a:rPr lang="en-GB" sz="1100" dirty="0" smtClean="0">
                  <a:solidFill>
                    <a:schemeClr val="accent4">
                      <a:lumMod val="75000"/>
                    </a:schemeClr>
                  </a:solidFill>
                  <a:latin typeface="Stencil" pitchFamily="82" charset="0"/>
                  <a:cs typeface="Arial" charset="0"/>
                </a:rPr>
                <a:t>I/O Interface</a:t>
              </a:r>
              <a:endParaRPr lang="en-GB" sz="1100" dirty="0">
                <a:solidFill>
                  <a:schemeClr val="accent4">
                    <a:lumMod val="75000"/>
                  </a:schemeClr>
                </a:solidFill>
                <a:latin typeface="Stencil" pitchFamily="82" charset="0"/>
                <a:cs typeface="Arial" charset="0"/>
              </a:endParaRPr>
            </a:p>
          </p:txBody>
        </p:sp>
        <p:sp>
          <p:nvSpPr>
            <p:cNvPr id="136" name="Rounded Rectangle 135"/>
            <p:cNvSpPr/>
            <p:nvPr/>
          </p:nvSpPr>
          <p:spPr>
            <a:xfrm>
              <a:off x="6148968" y="3435846"/>
              <a:ext cx="1440000" cy="548940"/>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accent4">
                      <a:lumMod val="75000"/>
                    </a:schemeClr>
                  </a:solidFill>
                  <a:latin typeface="Stencil" pitchFamily="82" charset="0"/>
                  <a:cs typeface="Arial" charset="0"/>
                </a:rPr>
                <a:t>Forwarding Table</a:t>
              </a:r>
            </a:p>
            <a:p>
              <a:pPr algn="ctr"/>
              <a:r>
                <a:rPr lang="en-GB" sz="1100" dirty="0" smtClean="0">
                  <a:solidFill>
                    <a:schemeClr val="accent4">
                      <a:lumMod val="75000"/>
                    </a:schemeClr>
                  </a:solidFill>
                  <a:latin typeface="Stencil" pitchFamily="82" charset="0"/>
                  <a:cs typeface="Arial" charset="0"/>
                </a:rPr>
                <a:t>I/O Interface</a:t>
              </a:r>
              <a:endParaRPr lang="en-GB" sz="1100" dirty="0">
                <a:solidFill>
                  <a:schemeClr val="accent4">
                    <a:lumMod val="75000"/>
                  </a:schemeClr>
                </a:solidFill>
                <a:latin typeface="Stencil" pitchFamily="82" charset="0"/>
                <a:cs typeface="Arial" charset="0"/>
              </a:endParaRPr>
            </a:p>
          </p:txBody>
        </p:sp>
      </p:grpSp>
      <p:grpSp>
        <p:nvGrpSpPr>
          <p:cNvPr id="137" name="Group 136"/>
          <p:cNvGrpSpPr/>
          <p:nvPr/>
        </p:nvGrpSpPr>
        <p:grpSpPr>
          <a:xfrm>
            <a:off x="1510660" y="1715068"/>
            <a:ext cx="6087559" cy="2376000"/>
            <a:chOff x="1505110" y="1710383"/>
            <a:chExt cx="6087559" cy="2274883"/>
          </a:xfrm>
        </p:grpSpPr>
        <p:sp>
          <p:nvSpPr>
            <p:cNvPr id="138" name="Rounded Rectangle 137"/>
            <p:cNvSpPr/>
            <p:nvPr/>
          </p:nvSpPr>
          <p:spPr>
            <a:xfrm>
              <a:off x="1508811" y="1710383"/>
              <a:ext cx="6083858" cy="9688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TextBox 138"/>
            <p:cNvSpPr txBox="1"/>
            <p:nvPr/>
          </p:nvSpPr>
          <p:spPr>
            <a:xfrm>
              <a:off x="1619672" y="1851670"/>
              <a:ext cx="797013" cy="707886"/>
            </a:xfrm>
            <a:prstGeom prst="rect">
              <a:avLst/>
            </a:prstGeom>
            <a:noFill/>
          </p:spPr>
          <p:txBody>
            <a:bodyPr wrap="none" rtlCol="0">
              <a:spAutoFit/>
            </a:bodyPr>
            <a:lstStyle/>
            <a:p>
              <a:r>
                <a:rPr lang="en-GB" sz="4000" dirty="0" smtClean="0">
                  <a:solidFill>
                    <a:schemeClr val="bg1"/>
                  </a:solidFill>
                  <a:latin typeface="Stencil" pitchFamily="82" charset="0"/>
                </a:rPr>
                <a:t>OS</a:t>
              </a:r>
              <a:endParaRPr lang="en-GB" sz="4000" dirty="0">
                <a:solidFill>
                  <a:schemeClr val="bg1"/>
                </a:solidFill>
                <a:latin typeface="Stencil" pitchFamily="82" charset="0"/>
              </a:endParaRPr>
            </a:p>
          </p:txBody>
        </p:sp>
        <p:sp>
          <p:nvSpPr>
            <p:cNvPr id="140" name="Rounded Rectangle 139"/>
            <p:cNvSpPr/>
            <p:nvPr/>
          </p:nvSpPr>
          <p:spPr>
            <a:xfrm rot="16200000">
              <a:off x="4358190"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41" name="Rounded Rectangle 140"/>
            <p:cNvSpPr/>
            <p:nvPr/>
          </p:nvSpPr>
          <p:spPr>
            <a:xfrm rot="16200000">
              <a:off x="2766665"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Process</a:t>
              </a:r>
              <a:endParaRPr lang="en-GB" sz="1400" dirty="0"/>
            </a:p>
          </p:txBody>
        </p:sp>
        <p:sp>
          <p:nvSpPr>
            <p:cNvPr id="142" name="Rounded Rectangle 141"/>
            <p:cNvSpPr/>
            <p:nvPr/>
          </p:nvSpPr>
          <p:spPr>
            <a:xfrm rot="16200000">
              <a:off x="3084970"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Process</a:t>
              </a:r>
              <a:endParaRPr lang="en-GB" sz="1400" dirty="0"/>
            </a:p>
          </p:txBody>
        </p:sp>
        <p:sp>
          <p:nvSpPr>
            <p:cNvPr id="143" name="Rounded Rectangle 142"/>
            <p:cNvSpPr/>
            <p:nvPr/>
          </p:nvSpPr>
          <p:spPr>
            <a:xfrm rot="16200000">
              <a:off x="3403275"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Process</a:t>
              </a:r>
              <a:endParaRPr lang="en-GB" sz="1400" dirty="0"/>
            </a:p>
          </p:txBody>
        </p:sp>
        <p:sp>
          <p:nvSpPr>
            <p:cNvPr id="144" name="Rounded Rectangle 143"/>
            <p:cNvSpPr/>
            <p:nvPr/>
          </p:nvSpPr>
          <p:spPr>
            <a:xfrm rot="16200000">
              <a:off x="3721580"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Process</a:t>
              </a:r>
              <a:endParaRPr lang="en-GB" sz="1400" dirty="0"/>
            </a:p>
          </p:txBody>
        </p:sp>
        <p:sp>
          <p:nvSpPr>
            <p:cNvPr id="145" name="Rounded Rectangle 144"/>
            <p:cNvSpPr/>
            <p:nvPr/>
          </p:nvSpPr>
          <p:spPr>
            <a:xfrm rot="16200000">
              <a:off x="4039885"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Process</a:t>
              </a:r>
              <a:endParaRPr lang="en-GB" sz="1400" dirty="0"/>
            </a:p>
          </p:txBody>
        </p:sp>
        <p:sp>
          <p:nvSpPr>
            <p:cNvPr id="146" name="Rounded Rectangle 145"/>
            <p:cNvSpPr/>
            <p:nvPr/>
          </p:nvSpPr>
          <p:spPr>
            <a:xfrm rot="16200000">
              <a:off x="4676495"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47" name="Rounded Rectangle 146"/>
            <p:cNvSpPr/>
            <p:nvPr/>
          </p:nvSpPr>
          <p:spPr>
            <a:xfrm rot="16200000">
              <a:off x="4994800"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48" name="Rounded Rectangle 147"/>
            <p:cNvSpPr/>
            <p:nvPr/>
          </p:nvSpPr>
          <p:spPr>
            <a:xfrm rot="16200000">
              <a:off x="5313105"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49" name="Rounded Rectangle 148"/>
            <p:cNvSpPr/>
            <p:nvPr/>
          </p:nvSpPr>
          <p:spPr>
            <a:xfrm rot="16200000">
              <a:off x="5631410"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50" name="Rounded Rectangle 149"/>
            <p:cNvSpPr/>
            <p:nvPr/>
          </p:nvSpPr>
          <p:spPr>
            <a:xfrm rot="16200000">
              <a:off x="5949715"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51" name="Rounded Rectangle 150"/>
            <p:cNvSpPr/>
            <p:nvPr/>
          </p:nvSpPr>
          <p:spPr>
            <a:xfrm rot="16200000">
              <a:off x="6268020"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52" name="Rounded Rectangle 151"/>
            <p:cNvSpPr/>
            <p:nvPr/>
          </p:nvSpPr>
          <p:spPr>
            <a:xfrm rot="16200000">
              <a:off x="6586325"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53" name="Rounded Rectangle 152"/>
            <p:cNvSpPr/>
            <p:nvPr/>
          </p:nvSpPr>
          <p:spPr>
            <a:xfrm rot="16200000">
              <a:off x="6904625"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54" name="Rounded Rectangle 153"/>
            <p:cNvSpPr/>
            <p:nvPr/>
          </p:nvSpPr>
          <p:spPr>
            <a:xfrm>
              <a:off x="1505110" y="2787774"/>
              <a:ext cx="6083858" cy="548940"/>
            </a:xfrm>
            <a:prstGeom prst="roundRec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Stencil" pitchFamily="82" charset="0"/>
                  <a:cs typeface="Arial" charset="0"/>
                </a:rPr>
                <a:t>Hardware</a:t>
              </a:r>
              <a:r>
                <a:rPr lang="en-GB" sz="1100" dirty="0" smtClean="0"/>
                <a:t>   </a:t>
              </a:r>
              <a:r>
                <a:rPr lang="en-GB" sz="2400" dirty="0" smtClean="0">
                  <a:solidFill>
                    <a:schemeClr val="bg1"/>
                  </a:solidFill>
                  <a:latin typeface="Stencil" pitchFamily="82" charset="0"/>
                  <a:cs typeface="Arial" charset="0"/>
                </a:rPr>
                <a:t>Abstraction</a:t>
              </a:r>
              <a:r>
                <a:rPr lang="en-GB" sz="1100" dirty="0" smtClean="0"/>
                <a:t>   </a:t>
              </a:r>
              <a:r>
                <a:rPr lang="en-GB" sz="2400" dirty="0" smtClean="0">
                  <a:solidFill>
                    <a:schemeClr val="bg1"/>
                  </a:solidFill>
                  <a:latin typeface="Stencil" pitchFamily="82" charset="0"/>
                  <a:cs typeface="Arial" charset="0"/>
                </a:rPr>
                <a:t>Layer</a:t>
              </a:r>
              <a:endParaRPr lang="en-GB" sz="2400" dirty="0">
                <a:solidFill>
                  <a:schemeClr val="bg1"/>
                </a:solidFill>
                <a:latin typeface="Stencil" pitchFamily="82" charset="0"/>
                <a:cs typeface="Arial" charset="0"/>
              </a:endParaRPr>
            </a:p>
          </p:txBody>
        </p:sp>
        <p:sp>
          <p:nvSpPr>
            <p:cNvPr id="155" name="Rounded Rectangle 154"/>
            <p:cNvSpPr/>
            <p:nvPr/>
          </p:nvSpPr>
          <p:spPr>
            <a:xfrm>
              <a:off x="1508811" y="3436326"/>
              <a:ext cx="1440000" cy="548940"/>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accent4">
                      <a:lumMod val="75000"/>
                    </a:schemeClr>
                  </a:solidFill>
                  <a:latin typeface="Stencil" pitchFamily="82" charset="0"/>
                  <a:cs typeface="Arial" charset="0"/>
                </a:rPr>
                <a:t>Forwarding Table</a:t>
              </a:r>
            </a:p>
            <a:p>
              <a:pPr algn="ctr"/>
              <a:r>
                <a:rPr lang="en-GB" sz="1100" dirty="0" smtClean="0">
                  <a:solidFill>
                    <a:schemeClr val="accent4">
                      <a:lumMod val="75000"/>
                    </a:schemeClr>
                  </a:solidFill>
                  <a:latin typeface="Stencil" pitchFamily="82" charset="0"/>
                  <a:cs typeface="Arial" charset="0"/>
                </a:rPr>
                <a:t>I/O Interface</a:t>
              </a:r>
              <a:endParaRPr lang="en-GB" sz="1100" dirty="0">
                <a:solidFill>
                  <a:schemeClr val="accent4">
                    <a:lumMod val="75000"/>
                  </a:schemeClr>
                </a:solidFill>
                <a:latin typeface="Stencil" pitchFamily="82" charset="0"/>
                <a:cs typeface="Arial" charset="0"/>
              </a:endParaRPr>
            </a:p>
          </p:txBody>
        </p:sp>
        <p:sp>
          <p:nvSpPr>
            <p:cNvPr id="156" name="Rounded Rectangle 155"/>
            <p:cNvSpPr/>
            <p:nvPr/>
          </p:nvSpPr>
          <p:spPr>
            <a:xfrm>
              <a:off x="3055530" y="3436326"/>
              <a:ext cx="1440000" cy="548940"/>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accent4">
                      <a:lumMod val="75000"/>
                    </a:schemeClr>
                  </a:solidFill>
                  <a:latin typeface="Stencil" pitchFamily="82" charset="0"/>
                  <a:cs typeface="Arial" charset="0"/>
                </a:rPr>
                <a:t>Forwarding Table</a:t>
              </a:r>
            </a:p>
            <a:p>
              <a:pPr algn="ctr"/>
              <a:r>
                <a:rPr lang="en-GB" sz="1100" dirty="0" smtClean="0">
                  <a:solidFill>
                    <a:schemeClr val="accent4">
                      <a:lumMod val="75000"/>
                    </a:schemeClr>
                  </a:solidFill>
                  <a:latin typeface="Stencil" pitchFamily="82" charset="0"/>
                  <a:cs typeface="Arial" charset="0"/>
                </a:rPr>
                <a:t>I/O Interface</a:t>
              </a:r>
              <a:endParaRPr lang="en-GB" sz="1100" dirty="0">
                <a:solidFill>
                  <a:schemeClr val="accent4">
                    <a:lumMod val="75000"/>
                  </a:schemeClr>
                </a:solidFill>
                <a:latin typeface="Stencil" pitchFamily="82" charset="0"/>
                <a:cs typeface="Arial" charset="0"/>
              </a:endParaRPr>
            </a:p>
          </p:txBody>
        </p:sp>
        <p:sp>
          <p:nvSpPr>
            <p:cNvPr id="157" name="Rounded Rectangle 156"/>
            <p:cNvSpPr/>
            <p:nvPr/>
          </p:nvSpPr>
          <p:spPr>
            <a:xfrm>
              <a:off x="4602249" y="3436326"/>
              <a:ext cx="1440000" cy="548940"/>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accent4">
                      <a:lumMod val="75000"/>
                    </a:schemeClr>
                  </a:solidFill>
                  <a:latin typeface="Stencil" pitchFamily="82" charset="0"/>
                  <a:cs typeface="Arial" charset="0"/>
                </a:rPr>
                <a:t>Forwarding Table</a:t>
              </a:r>
            </a:p>
            <a:p>
              <a:pPr algn="ctr"/>
              <a:r>
                <a:rPr lang="en-GB" sz="1100" dirty="0" smtClean="0">
                  <a:solidFill>
                    <a:schemeClr val="accent4">
                      <a:lumMod val="75000"/>
                    </a:schemeClr>
                  </a:solidFill>
                  <a:latin typeface="Stencil" pitchFamily="82" charset="0"/>
                  <a:cs typeface="Arial" charset="0"/>
                </a:rPr>
                <a:t>I/O Interface</a:t>
              </a:r>
              <a:endParaRPr lang="en-GB" sz="1100" dirty="0">
                <a:solidFill>
                  <a:schemeClr val="accent4">
                    <a:lumMod val="75000"/>
                  </a:schemeClr>
                </a:solidFill>
                <a:latin typeface="Stencil" pitchFamily="82" charset="0"/>
                <a:cs typeface="Arial" charset="0"/>
              </a:endParaRPr>
            </a:p>
          </p:txBody>
        </p:sp>
        <p:sp>
          <p:nvSpPr>
            <p:cNvPr id="158" name="Rounded Rectangle 157"/>
            <p:cNvSpPr/>
            <p:nvPr/>
          </p:nvSpPr>
          <p:spPr>
            <a:xfrm>
              <a:off x="6148968" y="3435846"/>
              <a:ext cx="1440000" cy="548940"/>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accent4">
                      <a:lumMod val="75000"/>
                    </a:schemeClr>
                  </a:solidFill>
                  <a:latin typeface="Stencil" pitchFamily="82" charset="0"/>
                  <a:cs typeface="Arial" charset="0"/>
                </a:rPr>
                <a:t>Forwarding Table</a:t>
              </a:r>
            </a:p>
            <a:p>
              <a:pPr algn="ctr"/>
              <a:r>
                <a:rPr lang="en-GB" sz="1100" dirty="0" smtClean="0">
                  <a:solidFill>
                    <a:schemeClr val="accent4">
                      <a:lumMod val="75000"/>
                    </a:schemeClr>
                  </a:solidFill>
                  <a:latin typeface="Stencil" pitchFamily="82" charset="0"/>
                  <a:cs typeface="Arial" charset="0"/>
                </a:rPr>
                <a:t>I/O Interface</a:t>
              </a:r>
              <a:endParaRPr lang="en-GB" sz="1100" dirty="0">
                <a:solidFill>
                  <a:schemeClr val="accent4">
                    <a:lumMod val="75000"/>
                  </a:schemeClr>
                </a:solidFill>
                <a:latin typeface="Stencil" pitchFamily="82" charset="0"/>
                <a:cs typeface="Arial" charset="0"/>
              </a:endParaRPr>
            </a:p>
          </p:txBody>
        </p:sp>
      </p:grpSp>
      <p:grpSp>
        <p:nvGrpSpPr>
          <p:cNvPr id="159" name="Group 158"/>
          <p:cNvGrpSpPr/>
          <p:nvPr/>
        </p:nvGrpSpPr>
        <p:grpSpPr>
          <a:xfrm>
            <a:off x="1512510" y="1716630"/>
            <a:ext cx="6087559" cy="2376000"/>
            <a:chOff x="1505110" y="1710383"/>
            <a:chExt cx="6087559" cy="2274883"/>
          </a:xfrm>
        </p:grpSpPr>
        <p:sp>
          <p:nvSpPr>
            <p:cNvPr id="160" name="Rounded Rectangle 159"/>
            <p:cNvSpPr/>
            <p:nvPr/>
          </p:nvSpPr>
          <p:spPr>
            <a:xfrm>
              <a:off x="1508811" y="1710383"/>
              <a:ext cx="6083858" cy="9688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TextBox 160"/>
            <p:cNvSpPr txBox="1"/>
            <p:nvPr/>
          </p:nvSpPr>
          <p:spPr>
            <a:xfrm>
              <a:off x="1619672" y="1851670"/>
              <a:ext cx="797013" cy="707886"/>
            </a:xfrm>
            <a:prstGeom prst="rect">
              <a:avLst/>
            </a:prstGeom>
            <a:noFill/>
          </p:spPr>
          <p:txBody>
            <a:bodyPr wrap="none" rtlCol="0">
              <a:spAutoFit/>
            </a:bodyPr>
            <a:lstStyle/>
            <a:p>
              <a:r>
                <a:rPr lang="en-GB" sz="4000" dirty="0" smtClean="0">
                  <a:solidFill>
                    <a:schemeClr val="bg1"/>
                  </a:solidFill>
                  <a:latin typeface="Stencil" pitchFamily="82" charset="0"/>
                </a:rPr>
                <a:t>OS</a:t>
              </a:r>
              <a:endParaRPr lang="en-GB" sz="4000" dirty="0">
                <a:solidFill>
                  <a:schemeClr val="bg1"/>
                </a:solidFill>
                <a:latin typeface="Stencil" pitchFamily="82" charset="0"/>
              </a:endParaRPr>
            </a:p>
          </p:txBody>
        </p:sp>
        <p:sp>
          <p:nvSpPr>
            <p:cNvPr id="162" name="Rounded Rectangle 161"/>
            <p:cNvSpPr/>
            <p:nvPr/>
          </p:nvSpPr>
          <p:spPr>
            <a:xfrm rot="16200000">
              <a:off x="4358190"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63" name="Rounded Rectangle 162"/>
            <p:cNvSpPr/>
            <p:nvPr/>
          </p:nvSpPr>
          <p:spPr>
            <a:xfrm rot="16200000">
              <a:off x="2766665"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Process</a:t>
              </a:r>
              <a:endParaRPr lang="en-GB" sz="1400" dirty="0"/>
            </a:p>
          </p:txBody>
        </p:sp>
        <p:sp>
          <p:nvSpPr>
            <p:cNvPr id="164" name="Rounded Rectangle 163"/>
            <p:cNvSpPr/>
            <p:nvPr/>
          </p:nvSpPr>
          <p:spPr>
            <a:xfrm rot="16200000">
              <a:off x="3084970"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Process</a:t>
              </a:r>
              <a:endParaRPr lang="en-GB" sz="1400" dirty="0"/>
            </a:p>
          </p:txBody>
        </p:sp>
        <p:sp>
          <p:nvSpPr>
            <p:cNvPr id="165" name="Rounded Rectangle 164"/>
            <p:cNvSpPr/>
            <p:nvPr/>
          </p:nvSpPr>
          <p:spPr>
            <a:xfrm rot="16200000">
              <a:off x="3403275"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Process</a:t>
              </a:r>
              <a:endParaRPr lang="en-GB" sz="1400" dirty="0"/>
            </a:p>
          </p:txBody>
        </p:sp>
        <p:sp>
          <p:nvSpPr>
            <p:cNvPr id="166" name="Rounded Rectangle 165"/>
            <p:cNvSpPr/>
            <p:nvPr/>
          </p:nvSpPr>
          <p:spPr>
            <a:xfrm rot="16200000">
              <a:off x="3721580"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Process</a:t>
              </a:r>
              <a:endParaRPr lang="en-GB" sz="1400" dirty="0"/>
            </a:p>
          </p:txBody>
        </p:sp>
        <p:sp>
          <p:nvSpPr>
            <p:cNvPr id="167" name="Rounded Rectangle 166"/>
            <p:cNvSpPr/>
            <p:nvPr/>
          </p:nvSpPr>
          <p:spPr>
            <a:xfrm rot="16200000">
              <a:off x="4039885"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Process</a:t>
              </a:r>
              <a:endParaRPr lang="en-GB" sz="1400" dirty="0"/>
            </a:p>
          </p:txBody>
        </p:sp>
        <p:sp>
          <p:nvSpPr>
            <p:cNvPr id="168" name="Rounded Rectangle 167"/>
            <p:cNvSpPr/>
            <p:nvPr/>
          </p:nvSpPr>
          <p:spPr>
            <a:xfrm rot="16200000">
              <a:off x="4676495"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69" name="Rounded Rectangle 168"/>
            <p:cNvSpPr/>
            <p:nvPr/>
          </p:nvSpPr>
          <p:spPr>
            <a:xfrm rot="16200000">
              <a:off x="4994800"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70" name="Rounded Rectangle 169"/>
            <p:cNvSpPr/>
            <p:nvPr/>
          </p:nvSpPr>
          <p:spPr>
            <a:xfrm rot="16200000">
              <a:off x="5313105"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71" name="Rounded Rectangle 170"/>
            <p:cNvSpPr/>
            <p:nvPr/>
          </p:nvSpPr>
          <p:spPr>
            <a:xfrm rot="16200000">
              <a:off x="5631410"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72" name="Rounded Rectangle 171"/>
            <p:cNvSpPr/>
            <p:nvPr/>
          </p:nvSpPr>
          <p:spPr>
            <a:xfrm rot="16200000">
              <a:off x="5949715"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73" name="Rounded Rectangle 172"/>
            <p:cNvSpPr/>
            <p:nvPr/>
          </p:nvSpPr>
          <p:spPr>
            <a:xfrm rot="16200000">
              <a:off x="6268020"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74" name="Rounded Rectangle 173"/>
            <p:cNvSpPr/>
            <p:nvPr/>
          </p:nvSpPr>
          <p:spPr>
            <a:xfrm rot="16200000">
              <a:off x="6586325"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75" name="Rounded Rectangle 174"/>
            <p:cNvSpPr/>
            <p:nvPr/>
          </p:nvSpPr>
          <p:spPr>
            <a:xfrm rot="16200000">
              <a:off x="6904625"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76" name="Rounded Rectangle 175"/>
            <p:cNvSpPr/>
            <p:nvPr/>
          </p:nvSpPr>
          <p:spPr>
            <a:xfrm>
              <a:off x="1505110" y="2787774"/>
              <a:ext cx="6083858" cy="548940"/>
            </a:xfrm>
            <a:prstGeom prst="roundRec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Stencil" pitchFamily="82" charset="0"/>
                  <a:cs typeface="Arial" charset="0"/>
                </a:rPr>
                <a:t>Hardware</a:t>
              </a:r>
              <a:r>
                <a:rPr lang="en-GB" sz="1100" dirty="0" smtClean="0"/>
                <a:t>   </a:t>
              </a:r>
              <a:r>
                <a:rPr lang="en-GB" sz="2400" dirty="0" smtClean="0">
                  <a:solidFill>
                    <a:schemeClr val="bg1"/>
                  </a:solidFill>
                  <a:latin typeface="Stencil" pitchFamily="82" charset="0"/>
                  <a:cs typeface="Arial" charset="0"/>
                </a:rPr>
                <a:t>Abstraction</a:t>
              </a:r>
              <a:r>
                <a:rPr lang="en-GB" sz="1100" dirty="0" smtClean="0"/>
                <a:t>   </a:t>
              </a:r>
              <a:r>
                <a:rPr lang="en-GB" sz="2400" dirty="0" smtClean="0">
                  <a:solidFill>
                    <a:schemeClr val="bg1"/>
                  </a:solidFill>
                  <a:latin typeface="Stencil" pitchFamily="82" charset="0"/>
                  <a:cs typeface="Arial" charset="0"/>
                </a:rPr>
                <a:t>Layer</a:t>
              </a:r>
              <a:endParaRPr lang="en-GB" sz="2400" dirty="0">
                <a:solidFill>
                  <a:schemeClr val="bg1"/>
                </a:solidFill>
                <a:latin typeface="Stencil" pitchFamily="82" charset="0"/>
                <a:cs typeface="Arial" charset="0"/>
              </a:endParaRPr>
            </a:p>
          </p:txBody>
        </p:sp>
        <p:sp>
          <p:nvSpPr>
            <p:cNvPr id="177" name="Rounded Rectangle 176"/>
            <p:cNvSpPr/>
            <p:nvPr/>
          </p:nvSpPr>
          <p:spPr>
            <a:xfrm>
              <a:off x="1508811" y="3436326"/>
              <a:ext cx="1440000" cy="548940"/>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accent4">
                      <a:lumMod val="75000"/>
                    </a:schemeClr>
                  </a:solidFill>
                  <a:latin typeface="Stencil" pitchFamily="82" charset="0"/>
                  <a:cs typeface="Arial" charset="0"/>
                </a:rPr>
                <a:t>Forwarding Table</a:t>
              </a:r>
            </a:p>
            <a:p>
              <a:pPr algn="ctr"/>
              <a:r>
                <a:rPr lang="en-GB" sz="1100" dirty="0" smtClean="0">
                  <a:solidFill>
                    <a:schemeClr val="accent4">
                      <a:lumMod val="75000"/>
                    </a:schemeClr>
                  </a:solidFill>
                  <a:latin typeface="Stencil" pitchFamily="82" charset="0"/>
                  <a:cs typeface="Arial" charset="0"/>
                </a:rPr>
                <a:t>I/O Interface</a:t>
              </a:r>
              <a:endParaRPr lang="en-GB" sz="1100" dirty="0">
                <a:solidFill>
                  <a:schemeClr val="accent4">
                    <a:lumMod val="75000"/>
                  </a:schemeClr>
                </a:solidFill>
                <a:latin typeface="Stencil" pitchFamily="82" charset="0"/>
                <a:cs typeface="Arial" charset="0"/>
              </a:endParaRPr>
            </a:p>
          </p:txBody>
        </p:sp>
        <p:sp>
          <p:nvSpPr>
            <p:cNvPr id="178" name="Rounded Rectangle 177"/>
            <p:cNvSpPr/>
            <p:nvPr/>
          </p:nvSpPr>
          <p:spPr>
            <a:xfrm>
              <a:off x="3055530" y="3436326"/>
              <a:ext cx="1440000" cy="548940"/>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accent4">
                      <a:lumMod val="75000"/>
                    </a:schemeClr>
                  </a:solidFill>
                  <a:latin typeface="Stencil" pitchFamily="82" charset="0"/>
                  <a:cs typeface="Arial" charset="0"/>
                </a:rPr>
                <a:t>Forwarding Table</a:t>
              </a:r>
            </a:p>
            <a:p>
              <a:pPr algn="ctr"/>
              <a:r>
                <a:rPr lang="en-GB" sz="1100" dirty="0" smtClean="0">
                  <a:solidFill>
                    <a:schemeClr val="accent4">
                      <a:lumMod val="75000"/>
                    </a:schemeClr>
                  </a:solidFill>
                  <a:latin typeface="Stencil" pitchFamily="82" charset="0"/>
                  <a:cs typeface="Arial" charset="0"/>
                </a:rPr>
                <a:t>I/O Interface</a:t>
              </a:r>
              <a:endParaRPr lang="en-GB" sz="1100" dirty="0">
                <a:solidFill>
                  <a:schemeClr val="accent4">
                    <a:lumMod val="75000"/>
                  </a:schemeClr>
                </a:solidFill>
                <a:latin typeface="Stencil" pitchFamily="82" charset="0"/>
                <a:cs typeface="Arial" charset="0"/>
              </a:endParaRPr>
            </a:p>
          </p:txBody>
        </p:sp>
        <p:sp>
          <p:nvSpPr>
            <p:cNvPr id="179" name="Rounded Rectangle 178"/>
            <p:cNvSpPr/>
            <p:nvPr/>
          </p:nvSpPr>
          <p:spPr>
            <a:xfrm>
              <a:off x="4602249" y="3436326"/>
              <a:ext cx="1440000" cy="548940"/>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accent4">
                      <a:lumMod val="75000"/>
                    </a:schemeClr>
                  </a:solidFill>
                  <a:latin typeface="Stencil" pitchFamily="82" charset="0"/>
                  <a:cs typeface="Arial" charset="0"/>
                </a:rPr>
                <a:t>Forwarding Table</a:t>
              </a:r>
            </a:p>
            <a:p>
              <a:pPr algn="ctr"/>
              <a:r>
                <a:rPr lang="en-GB" sz="1100" dirty="0" smtClean="0">
                  <a:solidFill>
                    <a:schemeClr val="accent4">
                      <a:lumMod val="75000"/>
                    </a:schemeClr>
                  </a:solidFill>
                  <a:latin typeface="Stencil" pitchFamily="82" charset="0"/>
                  <a:cs typeface="Arial" charset="0"/>
                </a:rPr>
                <a:t>I/O Interface</a:t>
              </a:r>
              <a:endParaRPr lang="en-GB" sz="1100" dirty="0">
                <a:solidFill>
                  <a:schemeClr val="accent4">
                    <a:lumMod val="75000"/>
                  </a:schemeClr>
                </a:solidFill>
                <a:latin typeface="Stencil" pitchFamily="82" charset="0"/>
                <a:cs typeface="Arial" charset="0"/>
              </a:endParaRPr>
            </a:p>
          </p:txBody>
        </p:sp>
        <p:sp>
          <p:nvSpPr>
            <p:cNvPr id="180" name="Rounded Rectangle 179"/>
            <p:cNvSpPr/>
            <p:nvPr/>
          </p:nvSpPr>
          <p:spPr>
            <a:xfrm>
              <a:off x="6148968" y="3435846"/>
              <a:ext cx="1440000" cy="548940"/>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accent4">
                      <a:lumMod val="75000"/>
                    </a:schemeClr>
                  </a:solidFill>
                  <a:latin typeface="Stencil" pitchFamily="82" charset="0"/>
                  <a:cs typeface="Arial" charset="0"/>
                </a:rPr>
                <a:t>Forwarding Table</a:t>
              </a:r>
            </a:p>
            <a:p>
              <a:pPr algn="ctr"/>
              <a:r>
                <a:rPr lang="en-GB" sz="1100" dirty="0" smtClean="0">
                  <a:solidFill>
                    <a:schemeClr val="accent4">
                      <a:lumMod val="75000"/>
                    </a:schemeClr>
                  </a:solidFill>
                  <a:latin typeface="Stencil" pitchFamily="82" charset="0"/>
                  <a:cs typeface="Arial" charset="0"/>
                </a:rPr>
                <a:t>I/O Interface</a:t>
              </a:r>
              <a:endParaRPr lang="en-GB" sz="1100" dirty="0">
                <a:solidFill>
                  <a:schemeClr val="accent4">
                    <a:lumMod val="75000"/>
                  </a:schemeClr>
                </a:solidFill>
                <a:latin typeface="Stencil" pitchFamily="82" charset="0"/>
                <a:cs typeface="Arial" charset="0"/>
              </a:endParaRPr>
            </a:p>
          </p:txBody>
        </p:sp>
      </p:grpSp>
      <p:grpSp>
        <p:nvGrpSpPr>
          <p:cNvPr id="181" name="Group 180"/>
          <p:cNvGrpSpPr/>
          <p:nvPr/>
        </p:nvGrpSpPr>
        <p:grpSpPr>
          <a:xfrm>
            <a:off x="1514360" y="1718192"/>
            <a:ext cx="6087559" cy="2376000"/>
            <a:chOff x="1505110" y="1710383"/>
            <a:chExt cx="6087559" cy="2274883"/>
          </a:xfrm>
        </p:grpSpPr>
        <p:sp>
          <p:nvSpPr>
            <p:cNvPr id="182" name="Rounded Rectangle 181"/>
            <p:cNvSpPr/>
            <p:nvPr/>
          </p:nvSpPr>
          <p:spPr>
            <a:xfrm>
              <a:off x="1508811" y="1710383"/>
              <a:ext cx="6083858" cy="9688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TextBox 182"/>
            <p:cNvSpPr txBox="1"/>
            <p:nvPr/>
          </p:nvSpPr>
          <p:spPr>
            <a:xfrm>
              <a:off x="1619672" y="1851670"/>
              <a:ext cx="797013" cy="707886"/>
            </a:xfrm>
            <a:prstGeom prst="rect">
              <a:avLst/>
            </a:prstGeom>
            <a:noFill/>
          </p:spPr>
          <p:txBody>
            <a:bodyPr wrap="none" rtlCol="0">
              <a:spAutoFit/>
            </a:bodyPr>
            <a:lstStyle/>
            <a:p>
              <a:r>
                <a:rPr lang="en-GB" sz="4000" dirty="0" smtClean="0">
                  <a:solidFill>
                    <a:schemeClr val="bg1"/>
                  </a:solidFill>
                  <a:latin typeface="Stencil" pitchFamily="82" charset="0"/>
                </a:rPr>
                <a:t>OS</a:t>
              </a:r>
              <a:endParaRPr lang="en-GB" sz="4000" dirty="0">
                <a:solidFill>
                  <a:schemeClr val="bg1"/>
                </a:solidFill>
                <a:latin typeface="Stencil" pitchFamily="82" charset="0"/>
              </a:endParaRPr>
            </a:p>
          </p:txBody>
        </p:sp>
        <p:sp>
          <p:nvSpPr>
            <p:cNvPr id="184" name="Rounded Rectangle 183"/>
            <p:cNvSpPr/>
            <p:nvPr/>
          </p:nvSpPr>
          <p:spPr>
            <a:xfrm rot="16200000">
              <a:off x="4358190"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85" name="Rounded Rectangle 184"/>
            <p:cNvSpPr/>
            <p:nvPr/>
          </p:nvSpPr>
          <p:spPr>
            <a:xfrm rot="16200000">
              <a:off x="2766665"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Process</a:t>
              </a:r>
              <a:endParaRPr lang="en-GB" sz="1400" dirty="0"/>
            </a:p>
          </p:txBody>
        </p:sp>
        <p:sp>
          <p:nvSpPr>
            <p:cNvPr id="186" name="Rounded Rectangle 185"/>
            <p:cNvSpPr/>
            <p:nvPr/>
          </p:nvSpPr>
          <p:spPr>
            <a:xfrm rot="16200000">
              <a:off x="3084970"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Process</a:t>
              </a:r>
              <a:endParaRPr lang="en-GB" sz="1400" dirty="0"/>
            </a:p>
          </p:txBody>
        </p:sp>
        <p:sp>
          <p:nvSpPr>
            <p:cNvPr id="187" name="Rounded Rectangle 186"/>
            <p:cNvSpPr/>
            <p:nvPr/>
          </p:nvSpPr>
          <p:spPr>
            <a:xfrm rot="16200000">
              <a:off x="3403275"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Process</a:t>
              </a:r>
              <a:endParaRPr lang="en-GB" sz="1400" dirty="0"/>
            </a:p>
          </p:txBody>
        </p:sp>
        <p:sp>
          <p:nvSpPr>
            <p:cNvPr id="188" name="Rounded Rectangle 187"/>
            <p:cNvSpPr/>
            <p:nvPr/>
          </p:nvSpPr>
          <p:spPr>
            <a:xfrm rot="16200000">
              <a:off x="3721580"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Process</a:t>
              </a:r>
              <a:endParaRPr lang="en-GB" sz="1400" dirty="0"/>
            </a:p>
          </p:txBody>
        </p:sp>
        <p:sp>
          <p:nvSpPr>
            <p:cNvPr id="189" name="Rounded Rectangle 188"/>
            <p:cNvSpPr/>
            <p:nvPr/>
          </p:nvSpPr>
          <p:spPr>
            <a:xfrm rot="16200000">
              <a:off x="4039885"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Process</a:t>
              </a:r>
              <a:endParaRPr lang="en-GB" sz="1400" dirty="0"/>
            </a:p>
          </p:txBody>
        </p:sp>
        <p:sp>
          <p:nvSpPr>
            <p:cNvPr id="190" name="Rounded Rectangle 189"/>
            <p:cNvSpPr/>
            <p:nvPr/>
          </p:nvSpPr>
          <p:spPr>
            <a:xfrm rot="16200000">
              <a:off x="4676495"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91" name="Rounded Rectangle 190"/>
            <p:cNvSpPr/>
            <p:nvPr/>
          </p:nvSpPr>
          <p:spPr>
            <a:xfrm rot="16200000">
              <a:off x="4994800"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92" name="Rounded Rectangle 191"/>
            <p:cNvSpPr/>
            <p:nvPr/>
          </p:nvSpPr>
          <p:spPr>
            <a:xfrm rot="16200000">
              <a:off x="5313105"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93" name="Rounded Rectangle 192"/>
            <p:cNvSpPr/>
            <p:nvPr/>
          </p:nvSpPr>
          <p:spPr>
            <a:xfrm rot="16200000">
              <a:off x="5631410"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94" name="Rounded Rectangle 193"/>
            <p:cNvSpPr/>
            <p:nvPr/>
          </p:nvSpPr>
          <p:spPr>
            <a:xfrm rot="16200000">
              <a:off x="5949715" y="2087194"/>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95" name="Rounded Rectangle 194"/>
            <p:cNvSpPr/>
            <p:nvPr/>
          </p:nvSpPr>
          <p:spPr>
            <a:xfrm rot="16200000">
              <a:off x="6268020"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96" name="Rounded Rectangle 195"/>
            <p:cNvSpPr/>
            <p:nvPr/>
          </p:nvSpPr>
          <p:spPr>
            <a:xfrm rot="16200000">
              <a:off x="6586325"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97" name="Rounded Rectangle 196"/>
            <p:cNvSpPr/>
            <p:nvPr/>
          </p:nvSpPr>
          <p:spPr>
            <a:xfrm rot="16200000">
              <a:off x="6904625" y="2087195"/>
              <a:ext cx="873351" cy="22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Protocol</a:t>
              </a:r>
              <a:endParaRPr lang="en-GB" sz="1400" dirty="0"/>
            </a:p>
          </p:txBody>
        </p:sp>
        <p:sp>
          <p:nvSpPr>
            <p:cNvPr id="198" name="Rounded Rectangle 197"/>
            <p:cNvSpPr/>
            <p:nvPr/>
          </p:nvSpPr>
          <p:spPr>
            <a:xfrm>
              <a:off x="1505110" y="2787774"/>
              <a:ext cx="6083858" cy="548940"/>
            </a:xfrm>
            <a:prstGeom prst="roundRec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Stencil" pitchFamily="82" charset="0"/>
                  <a:cs typeface="Arial" charset="0"/>
                </a:rPr>
                <a:t>Hardware</a:t>
              </a:r>
              <a:r>
                <a:rPr lang="en-GB" sz="1100" dirty="0" smtClean="0"/>
                <a:t>   </a:t>
              </a:r>
              <a:r>
                <a:rPr lang="en-GB" sz="2400" dirty="0" smtClean="0">
                  <a:solidFill>
                    <a:schemeClr val="bg1"/>
                  </a:solidFill>
                  <a:latin typeface="Stencil" pitchFamily="82" charset="0"/>
                  <a:cs typeface="Arial" charset="0"/>
                </a:rPr>
                <a:t>Abstraction</a:t>
              </a:r>
              <a:r>
                <a:rPr lang="en-GB" sz="1100" dirty="0" smtClean="0"/>
                <a:t>   </a:t>
              </a:r>
              <a:r>
                <a:rPr lang="en-GB" sz="2400" dirty="0" smtClean="0">
                  <a:solidFill>
                    <a:schemeClr val="bg1"/>
                  </a:solidFill>
                  <a:latin typeface="Stencil" pitchFamily="82" charset="0"/>
                  <a:cs typeface="Arial" charset="0"/>
                </a:rPr>
                <a:t>Layer</a:t>
              </a:r>
              <a:endParaRPr lang="en-GB" sz="2400" dirty="0">
                <a:solidFill>
                  <a:schemeClr val="bg1"/>
                </a:solidFill>
                <a:latin typeface="Stencil" pitchFamily="82" charset="0"/>
                <a:cs typeface="Arial" charset="0"/>
              </a:endParaRPr>
            </a:p>
          </p:txBody>
        </p:sp>
        <p:sp>
          <p:nvSpPr>
            <p:cNvPr id="199" name="Rounded Rectangle 198"/>
            <p:cNvSpPr/>
            <p:nvPr/>
          </p:nvSpPr>
          <p:spPr>
            <a:xfrm>
              <a:off x="1508811" y="3436326"/>
              <a:ext cx="1440000" cy="548940"/>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accent4">
                      <a:lumMod val="75000"/>
                    </a:schemeClr>
                  </a:solidFill>
                  <a:latin typeface="Stencil" pitchFamily="82" charset="0"/>
                  <a:cs typeface="Arial" charset="0"/>
                </a:rPr>
                <a:t>Forwarding Table</a:t>
              </a:r>
            </a:p>
            <a:p>
              <a:pPr algn="ctr"/>
              <a:r>
                <a:rPr lang="en-GB" sz="1100" dirty="0" smtClean="0">
                  <a:solidFill>
                    <a:schemeClr val="accent4">
                      <a:lumMod val="75000"/>
                    </a:schemeClr>
                  </a:solidFill>
                  <a:latin typeface="Stencil" pitchFamily="82" charset="0"/>
                  <a:cs typeface="Arial" charset="0"/>
                </a:rPr>
                <a:t>I/O Interface</a:t>
              </a:r>
              <a:endParaRPr lang="en-GB" sz="1100" dirty="0">
                <a:solidFill>
                  <a:schemeClr val="accent4">
                    <a:lumMod val="75000"/>
                  </a:schemeClr>
                </a:solidFill>
                <a:latin typeface="Stencil" pitchFamily="82" charset="0"/>
                <a:cs typeface="Arial" charset="0"/>
              </a:endParaRPr>
            </a:p>
          </p:txBody>
        </p:sp>
        <p:sp>
          <p:nvSpPr>
            <p:cNvPr id="200" name="Rounded Rectangle 199"/>
            <p:cNvSpPr/>
            <p:nvPr/>
          </p:nvSpPr>
          <p:spPr>
            <a:xfrm>
              <a:off x="3055530" y="3436326"/>
              <a:ext cx="1440000" cy="548940"/>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accent4">
                      <a:lumMod val="75000"/>
                    </a:schemeClr>
                  </a:solidFill>
                  <a:latin typeface="Stencil" pitchFamily="82" charset="0"/>
                  <a:cs typeface="Arial" charset="0"/>
                </a:rPr>
                <a:t>Forwarding Table</a:t>
              </a:r>
            </a:p>
            <a:p>
              <a:pPr algn="ctr"/>
              <a:r>
                <a:rPr lang="en-GB" sz="1100" dirty="0" smtClean="0">
                  <a:solidFill>
                    <a:schemeClr val="accent4">
                      <a:lumMod val="75000"/>
                    </a:schemeClr>
                  </a:solidFill>
                  <a:latin typeface="Stencil" pitchFamily="82" charset="0"/>
                  <a:cs typeface="Arial" charset="0"/>
                </a:rPr>
                <a:t>I/O Interface</a:t>
              </a:r>
              <a:endParaRPr lang="en-GB" sz="1100" dirty="0">
                <a:solidFill>
                  <a:schemeClr val="accent4">
                    <a:lumMod val="75000"/>
                  </a:schemeClr>
                </a:solidFill>
                <a:latin typeface="Stencil" pitchFamily="82" charset="0"/>
                <a:cs typeface="Arial" charset="0"/>
              </a:endParaRPr>
            </a:p>
          </p:txBody>
        </p:sp>
        <p:sp>
          <p:nvSpPr>
            <p:cNvPr id="201" name="Rounded Rectangle 200"/>
            <p:cNvSpPr/>
            <p:nvPr/>
          </p:nvSpPr>
          <p:spPr>
            <a:xfrm>
              <a:off x="4602249" y="3436326"/>
              <a:ext cx="1440000" cy="548940"/>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accent4">
                      <a:lumMod val="75000"/>
                    </a:schemeClr>
                  </a:solidFill>
                  <a:latin typeface="Stencil" pitchFamily="82" charset="0"/>
                  <a:cs typeface="Arial" charset="0"/>
                </a:rPr>
                <a:t>Forwarding Table</a:t>
              </a:r>
            </a:p>
            <a:p>
              <a:pPr algn="ctr"/>
              <a:r>
                <a:rPr lang="en-GB" sz="1100" dirty="0" smtClean="0">
                  <a:solidFill>
                    <a:schemeClr val="accent4">
                      <a:lumMod val="75000"/>
                    </a:schemeClr>
                  </a:solidFill>
                  <a:latin typeface="Stencil" pitchFamily="82" charset="0"/>
                  <a:cs typeface="Arial" charset="0"/>
                </a:rPr>
                <a:t>I/O Interface</a:t>
              </a:r>
              <a:endParaRPr lang="en-GB" sz="1100" dirty="0">
                <a:solidFill>
                  <a:schemeClr val="accent4">
                    <a:lumMod val="75000"/>
                  </a:schemeClr>
                </a:solidFill>
                <a:latin typeface="Stencil" pitchFamily="82" charset="0"/>
                <a:cs typeface="Arial" charset="0"/>
              </a:endParaRPr>
            </a:p>
          </p:txBody>
        </p:sp>
        <p:sp>
          <p:nvSpPr>
            <p:cNvPr id="202" name="Rounded Rectangle 201"/>
            <p:cNvSpPr/>
            <p:nvPr/>
          </p:nvSpPr>
          <p:spPr>
            <a:xfrm>
              <a:off x="6148968" y="3435846"/>
              <a:ext cx="1440000" cy="548940"/>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accent4">
                      <a:lumMod val="75000"/>
                    </a:schemeClr>
                  </a:solidFill>
                  <a:latin typeface="Stencil" pitchFamily="82" charset="0"/>
                  <a:cs typeface="Arial" charset="0"/>
                </a:rPr>
                <a:t>Forwarding Table</a:t>
              </a:r>
            </a:p>
            <a:p>
              <a:pPr algn="ctr"/>
              <a:r>
                <a:rPr lang="en-GB" sz="1100" dirty="0" smtClean="0">
                  <a:solidFill>
                    <a:schemeClr val="accent4">
                      <a:lumMod val="75000"/>
                    </a:schemeClr>
                  </a:solidFill>
                  <a:latin typeface="Stencil" pitchFamily="82" charset="0"/>
                  <a:cs typeface="Arial" charset="0"/>
                </a:rPr>
                <a:t>I/O Interface</a:t>
              </a:r>
              <a:endParaRPr lang="en-GB" sz="1100" dirty="0">
                <a:solidFill>
                  <a:schemeClr val="accent4">
                    <a:lumMod val="75000"/>
                  </a:schemeClr>
                </a:solidFill>
                <a:latin typeface="Stencil" pitchFamily="82" charset="0"/>
                <a:cs typeface="Arial" charset="0"/>
              </a:endParaRPr>
            </a:p>
          </p:txBody>
        </p:sp>
      </p:grpSp>
      <p:grpSp>
        <p:nvGrpSpPr>
          <p:cNvPr id="14" name="Group 13"/>
          <p:cNvGrpSpPr/>
          <p:nvPr/>
        </p:nvGrpSpPr>
        <p:grpSpPr>
          <a:xfrm>
            <a:off x="1332862" y="1002078"/>
            <a:ext cx="6407490" cy="1281903"/>
            <a:chOff x="1332862" y="1002078"/>
            <a:chExt cx="6407490" cy="1281903"/>
          </a:xfrm>
        </p:grpSpPr>
        <p:sp>
          <p:nvSpPr>
            <p:cNvPr id="207" name="Rounded Rectangle 206"/>
            <p:cNvSpPr/>
            <p:nvPr/>
          </p:nvSpPr>
          <p:spPr>
            <a:xfrm>
              <a:off x="1332862" y="1002078"/>
              <a:ext cx="6407490" cy="1281903"/>
            </a:xfrm>
            <a:prstGeom prst="round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Rounded Rectangle 207"/>
            <p:cNvSpPr/>
            <p:nvPr/>
          </p:nvSpPr>
          <p:spPr>
            <a:xfrm>
              <a:off x="1459188" y="1847738"/>
              <a:ext cx="6196963" cy="332014"/>
            </a:xfrm>
            <a:prstGeom prst="round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Stencil" pitchFamily="82" charset="0"/>
                </a:rPr>
                <a:t>CONTROL</a:t>
              </a:r>
              <a:endParaRPr lang="en-GB" dirty="0">
                <a:latin typeface="Stencil" pitchFamily="82" charset="0"/>
              </a:endParaRPr>
            </a:p>
          </p:txBody>
        </p:sp>
        <p:sp>
          <p:nvSpPr>
            <p:cNvPr id="209" name="Rounded Rectangle 208"/>
            <p:cNvSpPr/>
            <p:nvPr/>
          </p:nvSpPr>
          <p:spPr>
            <a:xfrm>
              <a:off x="1459189" y="1095014"/>
              <a:ext cx="6196963" cy="332014"/>
            </a:xfrm>
            <a:prstGeom prst="round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Stencil" pitchFamily="82" charset="0"/>
                </a:rPr>
                <a:t>API</a:t>
              </a:r>
              <a:endParaRPr lang="en-GB" dirty="0">
                <a:latin typeface="Stencil" pitchFamily="82" charset="0"/>
              </a:endParaRPr>
            </a:p>
          </p:txBody>
        </p:sp>
        <p:sp>
          <p:nvSpPr>
            <p:cNvPr id="210" name="Rounded Rectangle 209"/>
            <p:cNvSpPr/>
            <p:nvPr/>
          </p:nvSpPr>
          <p:spPr>
            <a:xfrm>
              <a:off x="1463465" y="1483080"/>
              <a:ext cx="2016000" cy="332014"/>
            </a:xfrm>
            <a:prstGeom prst="round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Stencil" pitchFamily="82" charset="0"/>
                </a:rPr>
                <a:t>management</a:t>
              </a:r>
              <a:endParaRPr lang="en-GB" dirty="0">
                <a:latin typeface="Stencil" pitchFamily="82" charset="0"/>
              </a:endParaRPr>
            </a:p>
          </p:txBody>
        </p:sp>
        <p:sp>
          <p:nvSpPr>
            <p:cNvPr id="216" name="Rounded Rectangle 215"/>
            <p:cNvSpPr/>
            <p:nvPr/>
          </p:nvSpPr>
          <p:spPr>
            <a:xfrm>
              <a:off x="3551841" y="1483080"/>
              <a:ext cx="2016000" cy="332014"/>
            </a:xfrm>
            <a:prstGeom prst="round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Stencil" pitchFamily="82" charset="0"/>
                </a:rPr>
                <a:t>Configuration</a:t>
              </a:r>
              <a:endParaRPr lang="en-GB" dirty="0">
                <a:latin typeface="Stencil" pitchFamily="82" charset="0"/>
              </a:endParaRPr>
            </a:p>
          </p:txBody>
        </p:sp>
        <p:sp>
          <p:nvSpPr>
            <p:cNvPr id="217" name="Rounded Rectangle 216"/>
            <p:cNvSpPr/>
            <p:nvPr/>
          </p:nvSpPr>
          <p:spPr>
            <a:xfrm>
              <a:off x="5640218" y="1483080"/>
              <a:ext cx="2016000" cy="332014"/>
            </a:xfrm>
            <a:prstGeom prst="round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Stencil" pitchFamily="82" charset="0"/>
                </a:rPr>
                <a:t>Monitor</a:t>
              </a:r>
              <a:endParaRPr lang="en-GB" dirty="0">
                <a:latin typeface="Stencil" pitchFamily="82" charset="0"/>
              </a:endParaRPr>
            </a:p>
          </p:txBody>
        </p:sp>
      </p:grpSp>
    </p:spTree>
    <p:extLst>
      <p:ext uri="{BB962C8B-B14F-4D97-AF65-F5344CB8AC3E}">
        <p14:creationId xmlns:p14="http://schemas.microsoft.com/office/powerpoint/2010/main" val="2413604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5"/>
                                        </p:tgtEl>
                                      </p:cBhvr>
                                      <p:by x="25000" y="25000"/>
                                    </p:animScale>
                                  </p:childTnLst>
                                </p:cTn>
                              </p:par>
                              <p:par>
                                <p:cTn id="7" presetID="42" presetClass="path" presetSubtype="0" fill="hold" nodeType="withEffect">
                                  <p:stCondLst>
                                    <p:cond delay="0"/>
                                  </p:stCondLst>
                                  <p:childTnLst>
                                    <p:animMotion origin="layout" path="M 4.16667E-6 -4.31348E-6 L -0.26511 0.24067 " pathEditMode="relative" rAng="0" ptsTypes="AA">
                                      <p:cBhvr>
                                        <p:cTn id="8" dur="1000" fill="hold"/>
                                        <p:tgtEl>
                                          <p:spTgt spid="5"/>
                                        </p:tgtEl>
                                        <p:attrNameLst>
                                          <p:attrName>ppt_x</p:attrName>
                                          <p:attrName>ppt_y</p:attrName>
                                        </p:attrNameLst>
                                      </p:cBhvr>
                                      <p:rCtr x="-13264" y="12033"/>
                                    </p:animMotion>
                                  </p:childTnLst>
                                </p:cTn>
                              </p:par>
                              <p:par>
                                <p:cTn id="9" presetID="6" presetClass="emph" presetSubtype="0" fill="hold" nodeType="withEffect">
                                  <p:stCondLst>
                                    <p:cond delay="0"/>
                                  </p:stCondLst>
                                  <p:childTnLst>
                                    <p:animScale>
                                      <p:cBhvr>
                                        <p:cTn id="10" dur="1000" fill="hold"/>
                                        <p:tgtEl>
                                          <p:spTgt spid="93"/>
                                        </p:tgtEl>
                                      </p:cBhvr>
                                      <p:by x="25000" y="25000"/>
                                    </p:animScale>
                                  </p:childTnLst>
                                </p:cTn>
                              </p:par>
                              <p:par>
                                <p:cTn id="11" presetID="42" presetClass="path" presetSubtype="0" fill="hold" nodeType="withEffect">
                                  <p:stCondLst>
                                    <p:cond delay="0"/>
                                  </p:stCondLst>
                                  <p:childTnLst>
                                    <p:animMotion origin="layout" path="M 5.55556E-7 -2.86023E-6 L 0.00243 0.24036 " pathEditMode="relative" rAng="0" ptsTypes="AA">
                                      <p:cBhvr>
                                        <p:cTn id="12" dur="1000" fill="hold"/>
                                        <p:tgtEl>
                                          <p:spTgt spid="93"/>
                                        </p:tgtEl>
                                        <p:attrNameLst>
                                          <p:attrName>ppt_x</p:attrName>
                                          <p:attrName>ppt_y</p:attrName>
                                        </p:attrNameLst>
                                      </p:cBhvr>
                                      <p:rCtr x="122" y="12002"/>
                                    </p:animMotion>
                                  </p:childTnLst>
                                </p:cTn>
                              </p:par>
                              <p:par>
                                <p:cTn id="13" presetID="6" presetClass="emph" presetSubtype="0" fill="hold" nodeType="withEffect">
                                  <p:stCondLst>
                                    <p:cond delay="0"/>
                                  </p:stCondLst>
                                  <p:childTnLst>
                                    <p:animScale>
                                      <p:cBhvr>
                                        <p:cTn id="14" dur="1000" fill="hold"/>
                                        <p:tgtEl>
                                          <p:spTgt spid="115"/>
                                        </p:tgtEl>
                                      </p:cBhvr>
                                      <p:by x="25000" y="25000"/>
                                    </p:animScale>
                                  </p:childTnLst>
                                </p:cTn>
                              </p:par>
                              <p:par>
                                <p:cTn id="15" presetID="42" presetClass="path" presetSubtype="0" fill="hold" nodeType="withEffect">
                                  <p:stCondLst>
                                    <p:cond delay="0"/>
                                  </p:stCondLst>
                                  <p:childTnLst>
                                    <p:animMotion origin="layout" path="M -3.05556E-6 -1.40697E-6 L 0.26997 0.24005 " pathEditMode="relative" rAng="0" ptsTypes="AA">
                                      <p:cBhvr>
                                        <p:cTn id="16" dur="1000" fill="hold"/>
                                        <p:tgtEl>
                                          <p:spTgt spid="115"/>
                                        </p:tgtEl>
                                        <p:attrNameLst>
                                          <p:attrName>ppt_x</p:attrName>
                                          <p:attrName>ppt_y</p:attrName>
                                        </p:attrNameLst>
                                      </p:cBhvr>
                                      <p:rCtr x="13490" y="12002"/>
                                    </p:animMotion>
                                  </p:childTnLst>
                                </p:cTn>
                              </p:par>
                              <p:par>
                                <p:cTn id="17" presetID="6" presetClass="emph" presetSubtype="0" fill="hold" nodeType="withEffect">
                                  <p:stCondLst>
                                    <p:cond delay="0"/>
                                  </p:stCondLst>
                                  <p:childTnLst>
                                    <p:animScale>
                                      <p:cBhvr>
                                        <p:cTn id="18" dur="1000" fill="hold"/>
                                        <p:tgtEl>
                                          <p:spTgt spid="137"/>
                                        </p:tgtEl>
                                      </p:cBhvr>
                                      <p:by x="25000" y="25000"/>
                                    </p:animScale>
                                  </p:childTnLst>
                                </p:cTn>
                              </p:par>
                              <p:par>
                                <p:cTn id="19" presetID="42" presetClass="path" presetSubtype="0" fill="hold" nodeType="withEffect">
                                  <p:stCondLst>
                                    <p:cond delay="0"/>
                                  </p:stCondLst>
                                  <p:childTnLst>
                                    <p:animMotion origin="layout" path="M -2.77778E-7 4.6282E-8 L -0.2658 0.02962 " pathEditMode="relative" rAng="0" ptsTypes="AA">
                                      <p:cBhvr>
                                        <p:cTn id="20" dur="1000" fill="hold"/>
                                        <p:tgtEl>
                                          <p:spTgt spid="137"/>
                                        </p:tgtEl>
                                        <p:attrNameLst>
                                          <p:attrName>ppt_x</p:attrName>
                                          <p:attrName>ppt_y</p:attrName>
                                        </p:attrNameLst>
                                      </p:cBhvr>
                                      <p:rCtr x="-13299" y="1481"/>
                                    </p:animMotion>
                                  </p:childTnLst>
                                </p:cTn>
                              </p:par>
                              <p:par>
                                <p:cTn id="21" presetID="6" presetClass="emph" presetSubtype="0" fill="hold" nodeType="withEffect">
                                  <p:stCondLst>
                                    <p:cond delay="0"/>
                                  </p:stCondLst>
                                  <p:childTnLst>
                                    <p:animScale>
                                      <p:cBhvr>
                                        <p:cTn id="22" dur="1000" fill="hold"/>
                                        <p:tgtEl>
                                          <p:spTgt spid="159"/>
                                        </p:tgtEl>
                                      </p:cBhvr>
                                      <p:by x="25000" y="25000"/>
                                    </p:animScale>
                                  </p:childTnLst>
                                </p:cTn>
                              </p:par>
                              <p:par>
                                <p:cTn id="23" presetID="42" presetClass="path" presetSubtype="0" fill="hold" nodeType="withEffect">
                                  <p:stCondLst>
                                    <p:cond delay="0"/>
                                  </p:stCondLst>
                                  <p:childTnLst>
                                    <p:animMotion origin="layout" path="M -0.00173 -0.02932 L 0.00174 0.02932 " pathEditMode="relative" rAng="0" ptsTypes="AA">
                                      <p:cBhvr>
                                        <p:cTn id="24" dur="1000" fill="hold"/>
                                        <p:tgtEl>
                                          <p:spTgt spid="159"/>
                                        </p:tgtEl>
                                        <p:attrNameLst>
                                          <p:attrName>ppt_x</p:attrName>
                                          <p:attrName>ppt_y</p:attrName>
                                        </p:attrNameLst>
                                      </p:cBhvr>
                                      <p:rCtr x="174" y="2932"/>
                                    </p:animMotion>
                                  </p:childTnLst>
                                </p:cTn>
                              </p:par>
                              <p:par>
                                <p:cTn id="25" presetID="6" presetClass="emph" presetSubtype="0" fill="hold" nodeType="withEffect">
                                  <p:stCondLst>
                                    <p:cond delay="0"/>
                                  </p:stCondLst>
                                  <p:childTnLst>
                                    <p:animScale>
                                      <p:cBhvr>
                                        <p:cTn id="26" dur="1000" fill="hold"/>
                                        <p:tgtEl>
                                          <p:spTgt spid="181"/>
                                        </p:tgtEl>
                                      </p:cBhvr>
                                      <p:by x="25000" y="25000"/>
                                    </p:animScale>
                                  </p:childTnLst>
                                </p:cTn>
                              </p:par>
                              <p:par>
                                <p:cTn id="27" presetID="42" presetClass="path" presetSubtype="0" fill="hold" nodeType="withEffect">
                                  <p:stCondLst>
                                    <p:cond delay="0"/>
                                  </p:stCondLst>
                                  <p:childTnLst>
                                    <p:animMotion origin="layout" path="M -0.00017 -0.00031 L 0.2691 0.02869 " pathEditMode="relative" rAng="0" ptsTypes="AA">
                                      <p:cBhvr>
                                        <p:cTn id="28" dur="1000" fill="hold"/>
                                        <p:tgtEl>
                                          <p:spTgt spid="181"/>
                                        </p:tgtEl>
                                        <p:attrNameLst>
                                          <p:attrName>ppt_x</p:attrName>
                                          <p:attrName>ppt_y</p:attrName>
                                        </p:attrNameLst>
                                      </p:cBhvr>
                                      <p:rCtr x="13455" y="1450"/>
                                    </p:animMotion>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a:picLocks noChangeAspect="1" noChangeArrowheads="1"/>
          </p:cNvPicPr>
          <p:nvPr/>
        </p:nvPicPr>
        <p:blipFill rotWithShape="1">
          <a:blip r:embed="rId3">
            <a:extLst>
              <a:ext uri="{28A0092B-C50C-407E-A947-70E740481C1C}">
                <a14:useLocalDpi xmlns:a14="http://schemas.microsoft.com/office/drawing/2010/main" val="0"/>
              </a:ext>
            </a:extLst>
          </a:blip>
          <a:srcRect l="14229" t="42884" r="40847" b="883"/>
          <a:stretch/>
        </p:blipFill>
        <p:spPr bwMode="auto">
          <a:xfrm>
            <a:off x="14315" y="0"/>
            <a:ext cx="9140052" cy="51419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flipH="1" flipV="1">
            <a:off x="18431" y="1675"/>
            <a:ext cx="9162081" cy="5141913"/>
          </a:xfrm>
          <a:prstGeom prst="rect">
            <a:avLst/>
          </a:prstGeom>
          <a:gradFill>
            <a:gsLst>
              <a:gs pos="0">
                <a:schemeClr val="tx1">
                  <a:alpha val="0"/>
                </a:schemeClr>
              </a:gs>
              <a:gs pos="100000">
                <a:schemeClr val="tx1">
                  <a:alpha val="73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hidden="1"/>
          <p:cNvGrpSpPr/>
          <p:nvPr/>
        </p:nvGrpSpPr>
        <p:grpSpPr>
          <a:xfrm>
            <a:off x="683568" y="991717"/>
            <a:ext cx="7744707" cy="4100313"/>
            <a:chOff x="395288" y="195263"/>
            <a:chExt cx="8305800" cy="4397375"/>
          </a:xfrm>
        </p:grpSpPr>
        <p:sp>
          <p:nvSpPr>
            <p:cNvPr id="51" name="Rectangle 50"/>
            <p:cNvSpPr/>
            <p:nvPr/>
          </p:nvSpPr>
          <p:spPr>
            <a:xfrm>
              <a:off x="541338" y="195263"/>
              <a:ext cx="8148637" cy="4397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54" name="Picture 5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5513" y="638175"/>
              <a:ext cx="7775575"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6375" y="2352675"/>
              <a:ext cx="938213"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6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52525" y="1168400"/>
              <a:ext cx="32289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27088" y="2786063"/>
              <a:ext cx="3167062"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6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973638" y="1901825"/>
              <a:ext cx="199072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6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799013" y="2789238"/>
              <a:ext cx="29718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6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049838" y="2576513"/>
              <a:ext cx="3248025"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6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497388" y="2803525"/>
              <a:ext cx="1047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6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471988" y="1881188"/>
              <a:ext cx="104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310063" y="3455988"/>
              <a:ext cx="47625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7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381500" y="1581150"/>
              <a:ext cx="2571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72"/>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818063" y="2916238"/>
              <a:ext cx="123825"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73"/>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665538" y="2808288"/>
              <a:ext cx="4095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74"/>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594100" y="1890713"/>
              <a:ext cx="485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75"/>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954463" y="1833563"/>
              <a:ext cx="3429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76"/>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5222875" y="1503363"/>
              <a:ext cx="208597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77"/>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5486400" y="2222500"/>
              <a:ext cx="3028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78"/>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564188" y="2981325"/>
              <a:ext cx="263842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79"/>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1017588" y="3506788"/>
              <a:ext cx="14382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80"/>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930275" y="2905125"/>
              <a:ext cx="24098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1246188" y="1993900"/>
              <a:ext cx="25050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82"/>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276350" y="1373188"/>
              <a:ext cx="24860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83"/>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1308100" y="798513"/>
              <a:ext cx="29337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TextBox 84"/>
            <p:cNvSpPr txBox="1"/>
            <p:nvPr/>
          </p:nvSpPr>
          <p:spPr>
            <a:xfrm>
              <a:off x="5651500" y="1039813"/>
              <a:ext cx="2220913" cy="371475"/>
            </a:xfrm>
            <a:prstGeom prst="rect">
              <a:avLst/>
            </a:prstGeom>
            <a:noFill/>
          </p:spPr>
          <p:txBody>
            <a:bodyPr>
              <a:spAutoFit/>
            </a:bodyPr>
            <a:lstStyle/>
            <a:p>
              <a:pPr>
                <a:defRPr/>
              </a:pPr>
              <a:r>
                <a:rPr lang="en-GB" dirty="0">
                  <a:solidFill>
                    <a:schemeClr val="bg1">
                      <a:lumMod val="50000"/>
                    </a:schemeClr>
                  </a:solidFill>
                </a:rPr>
                <a:t>Mobile working</a:t>
              </a:r>
            </a:p>
          </p:txBody>
        </p:sp>
        <p:sp>
          <p:nvSpPr>
            <p:cNvPr id="86" name="TextBox 85"/>
            <p:cNvSpPr txBox="1"/>
            <p:nvPr/>
          </p:nvSpPr>
          <p:spPr>
            <a:xfrm>
              <a:off x="5178425" y="3500438"/>
              <a:ext cx="2220913" cy="369887"/>
            </a:xfrm>
            <a:prstGeom prst="rect">
              <a:avLst/>
            </a:prstGeom>
            <a:noFill/>
          </p:spPr>
          <p:txBody>
            <a:bodyPr>
              <a:spAutoFit/>
            </a:bodyPr>
            <a:lstStyle/>
            <a:p>
              <a:pPr>
                <a:defRPr/>
              </a:pPr>
              <a:r>
                <a:rPr lang="en-GB" dirty="0">
                  <a:solidFill>
                    <a:schemeClr val="bg1">
                      <a:lumMod val="50000"/>
                    </a:schemeClr>
                  </a:solidFill>
                </a:rPr>
                <a:t>Homeworker</a:t>
              </a:r>
            </a:p>
          </p:txBody>
        </p:sp>
        <p:sp>
          <p:nvSpPr>
            <p:cNvPr id="87" name="TextBox 86"/>
            <p:cNvSpPr txBox="1"/>
            <p:nvPr/>
          </p:nvSpPr>
          <p:spPr>
            <a:xfrm>
              <a:off x="2022475" y="3749675"/>
              <a:ext cx="2222500" cy="368300"/>
            </a:xfrm>
            <a:prstGeom prst="rect">
              <a:avLst/>
            </a:prstGeom>
            <a:noFill/>
          </p:spPr>
          <p:txBody>
            <a:bodyPr>
              <a:spAutoFit/>
            </a:bodyPr>
            <a:lstStyle/>
            <a:p>
              <a:pPr>
                <a:defRPr/>
              </a:pPr>
              <a:r>
                <a:rPr lang="en-GB" dirty="0">
                  <a:solidFill>
                    <a:schemeClr val="bg1">
                      <a:lumMod val="50000"/>
                    </a:schemeClr>
                  </a:solidFill>
                </a:rPr>
                <a:t>Branch office</a:t>
              </a:r>
            </a:p>
          </p:txBody>
        </p:sp>
        <p:sp>
          <p:nvSpPr>
            <p:cNvPr id="88" name="TextBox 87"/>
            <p:cNvSpPr txBox="1"/>
            <p:nvPr/>
          </p:nvSpPr>
          <p:spPr>
            <a:xfrm>
              <a:off x="2222500" y="2468563"/>
              <a:ext cx="1227138" cy="368300"/>
            </a:xfrm>
            <a:prstGeom prst="rect">
              <a:avLst/>
            </a:prstGeom>
            <a:noFill/>
          </p:spPr>
          <p:txBody>
            <a:bodyPr>
              <a:spAutoFit/>
            </a:bodyPr>
            <a:lstStyle/>
            <a:p>
              <a:pPr>
                <a:defRPr/>
              </a:pPr>
              <a:r>
                <a:rPr lang="en-GB" dirty="0">
                  <a:solidFill>
                    <a:schemeClr val="bg1">
                      <a:lumMod val="50000"/>
                    </a:schemeClr>
                  </a:solidFill>
                </a:rPr>
                <a:t>Main site</a:t>
              </a:r>
            </a:p>
          </p:txBody>
        </p:sp>
        <p:cxnSp>
          <p:nvCxnSpPr>
            <p:cNvPr id="89" name="Straight Connector 88"/>
            <p:cNvCxnSpPr/>
            <p:nvPr/>
          </p:nvCxnSpPr>
          <p:spPr>
            <a:xfrm>
              <a:off x="395288" y="4581525"/>
              <a:ext cx="829468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395288" y="195263"/>
              <a:ext cx="0" cy="4386262"/>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8701088" y="206375"/>
              <a:ext cx="0" cy="4386263"/>
            </a:xfrm>
            <a:prstGeom prst="line">
              <a:avLst/>
            </a:prstGeom>
          </p:spPr>
          <p:style>
            <a:lnRef idx="2">
              <a:schemeClr val="accent1"/>
            </a:lnRef>
            <a:fillRef idx="0">
              <a:schemeClr val="accent1"/>
            </a:fillRef>
            <a:effectRef idx="1">
              <a:schemeClr val="accent1"/>
            </a:effectRef>
            <a:fontRef idx="minor">
              <a:schemeClr val="tx1"/>
            </a:fontRef>
          </p:style>
        </p:cxnSp>
      </p:grpSp>
      <p:pic>
        <p:nvPicPr>
          <p:cNvPr id="3" name="Picture 1"/>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bwMode="auto">
          <a:xfrm>
            <a:off x="7117694" y="209876"/>
            <a:ext cx="1735137" cy="70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64881" y="360112"/>
            <a:ext cx="5515870" cy="1077218"/>
          </a:xfrm>
          <a:prstGeom prst="rect">
            <a:avLst/>
          </a:prstGeom>
          <a:noFill/>
        </p:spPr>
        <p:txBody>
          <a:bodyPr wrap="square" rtlCol="0">
            <a:spAutoFit/>
          </a:bodyPr>
          <a:lstStyle/>
          <a:p>
            <a:r>
              <a:rPr lang="en-GB" sz="32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Involve the Application and Client</a:t>
            </a:r>
          </a:p>
        </p:txBody>
      </p:sp>
      <p:sp>
        <p:nvSpPr>
          <p:cNvPr id="8" name="TextBox 7"/>
          <p:cNvSpPr txBox="1"/>
          <p:nvPr/>
        </p:nvSpPr>
        <p:spPr>
          <a:xfrm>
            <a:off x="364881" y="1753789"/>
            <a:ext cx="8487950" cy="1323439"/>
          </a:xfrm>
          <a:prstGeom prst="rect">
            <a:avLst/>
          </a:prstGeom>
          <a:noFill/>
        </p:spPr>
        <p:txBody>
          <a:bodyPr wrap="square" rtlCol="0">
            <a:spAutoFit/>
          </a:bodyPr>
          <a:lstStyle/>
          <a:p>
            <a:pPr marL="342900" indent="-342900">
              <a:buFont typeface="Arial" pitchFamily="34" charset="0"/>
              <a:buChar char="•"/>
            </a:pPr>
            <a:r>
              <a:rPr lang="en-GB" sz="20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Extend API into User Applications and User Clients</a:t>
            </a:r>
          </a:p>
          <a:p>
            <a:pPr marL="342900" indent="-342900">
              <a:buFont typeface="Arial" pitchFamily="34" charset="0"/>
              <a:buChar char="•"/>
            </a:pPr>
            <a:r>
              <a:rPr lang="en-GB" sz="20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Applications can request network services and specify the network requirements</a:t>
            </a:r>
          </a:p>
          <a:p>
            <a:pPr marL="342900" indent="-342900">
              <a:buFont typeface="Arial" pitchFamily="34" charset="0"/>
              <a:buChar char="•"/>
            </a:pPr>
            <a:r>
              <a:rPr lang="en-GB" sz="20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SPs can charge for these requests</a:t>
            </a:r>
          </a:p>
        </p:txBody>
      </p:sp>
      <p:sp>
        <p:nvSpPr>
          <p:cNvPr id="41" name="TextBox 40"/>
          <p:cNvSpPr txBox="1"/>
          <p:nvPr/>
        </p:nvSpPr>
        <p:spPr>
          <a:xfrm>
            <a:off x="374857" y="3147814"/>
            <a:ext cx="8487950" cy="1938992"/>
          </a:xfrm>
          <a:prstGeom prst="rect">
            <a:avLst/>
          </a:prstGeom>
          <a:noFill/>
        </p:spPr>
        <p:txBody>
          <a:bodyPr wrap="square" rtlCol="0">
            <a:spAutoFit/>
          </a:bodyPr>
          <a:lstStyle/>
          <a:p>
            <a:pPr marL="342900" indent="-342900">
              <a:buFont typeface="Arial" pitchFamily="34" charset="0"/>
              <a:buChar char="•"/>
            </a:pPr>
            <a:r>
              <a:rPr lang="en-GB" sz="20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At the network boundary passing service requirements between operators may prove interesting</a:t>
            </a:r>
          </a:p>
          <a:p>
            <a:pPr marL="342900" indent="-342900">
              <a:buFont typeface="Arial" pitchFamily="34" charset="0"/>
              <a:buChar char="•"/>
            </a:pPr>
            <a:r>
              <a:rPr lang="en-GB" sz="20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How do you bill between providers for guaranteed latency and bandwidth per flow?</a:t>
            </a:r>
          </a:p>
          <a:p>
            <a:pPr marL="342900" indent="-342900">
              <a:buFont typeface="Arial" pitchFamily="34" charset="0"/>
              <a:buChar char="•"/>
            </a:pPr>
            <a:r>
              <a:rPr lang="en-GB" sz="20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What when multiple operators are involved end-to-end</a:t>
            </a:r>
          </a:p>
          <a:p>
            <a:pPr marL="342900" indent="-342900">
              <a:buFont typeface="Arial" pitchFamily="34" charset="0"/>
              <a:buChar char="•"/>
            </a:pPr>
            <a:r>
              <a:rPr lang="en-GB" sz="20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What when an intermediate operator is  non-SDN compliant?</a:t>
            </a:r>
          </a:p>
        </p:txBody>
      </p:sp>
    </p:spTree>
    <p:extLst>
      <p:ext uri="{BB962C8B-B14F-4D97-AF65-F5344CB8AC3E}">
        <p14:creationId xmlns:p14="http://schemas.microsoft.com/office/powerpoint/2010/main" val="17562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1">
                                            <p:txEl>
                                              <p:pRg st="0" end="0"/>
                                            </p:txEl>
                                          </p:spTgt>
                                        </p:tgtEl>
                                        <p:attrNameLst>
                                          <p:attrName>style.visibility</p:attrName>
                                        </p:attrNameLst>
                                      </p:cBhvr>
                                      <p:to>
                                        <p:strVal val="visible"/>
                                      </p:to>
                                    </p:set>
                                    <p:animEffect transition="in" filter="fade">
                                      <p:cBhvr>
                                        <p:cTn id="20" dur="500"/>
                                        <p:tgtEl>
                                          <p:spTgt spid="41">
                                            <p:txEl>
                                              <p:pRg st="0" end="0"/>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41">
                                            <p:txEl>
                                              <p:pRg st="1" end="1"/>
                                            </p:txEl>
                                          </p:spTgt>
                                        </p:tgtEl>
                                        <p:attrNameLst>
                                          <p:attrName>style.visibility</p:attrName>
                                        </p:attrNameLst>
                                      </p:cBhvr>
                                      <p:to>
                                        <p:strVal val="visible"/>
                                      </p:to>
                                    </p:set>
                                    <p:animEffect transition="in" filter="fade">
                                      <p:cBhvr>
                                        <p:cTn id="24" dur="500"/>
                                        <p:tgtEl>
                                          <p:spTgt spid="41">
                                            <p:txEl>
                                              <p:pRg st="1" end="1"/>
                                            </p:txEl>
                                          </p:spTgt>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41">
                                            <p:txEl>
                                              <p:pRg st="2" end="2"/>
                                            </p:txEl>
                                          </p:spTgt>
                                        </p:tgtEl>
                                        <p:attrNameLst>
                                          <p:attrName>style.visibility</p:attrName>
                                        </p:attrNameLst>
                                      </p:cBhvr>
                                      <p:to>
                                        <p:strVal val="visible"/>
                                      </p:to>
                                    </p:set>
                                    <p:animEffect transition="in" filter="fade">
                                      <p:cBhvr>
                                        <p:cTn id="28" dur="500"/>
                                        <p:tgtEl>
                                          <p:spTgt spid="41">
                                            <p:txEl>
                                              <p:pRg st="2" end="2"/>
                                            </p:txEl>
                                          </p:spTgt>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41">
                                            <p:txEl>
                                              <p:pRg st="3" end="3"/>
                                            </p:txEl>
                                          </p:spTgt>
                                        </p:tgtEl>
                                        <p:attrNameLst>
                                          <p:attrName>style.visibility</p:attrName>
                                        </p:attrNameLst>
                                      </p:cBhvr>
                                      <p:to>
                                        <p:strVal val="visible"/>
                                      </p:to>
                                    </p:set>
                                    <p:animEffect transition="in" filter="fade">
                                      <p:cBhvr>
                                        <p:cTn id="32" dur="500"/>
                                        <p:tgtEl>
                                          <p:spTgt spid="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4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4229" t="42884" r="40847" b="883"/>
          <a:stretch/>
        </p:blipFill>
        <p:spPr bwMode="auto">
          <a:xfrm>
            <a:off x="14315" y="0"/>
            <a:ext cx="9140052" cy="51419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flipH="1" flipV="1">
            <a:off x="-1" y="1586"/>
            <a:ext cx="9162081" cy="5141913"/>
          </a:xfrm>
          <a:prstGeom prst="rect">
            <a:avLst/>
          </a:prstGeom>
          <a:gradFill>
            <a:gsLst>
              <a:gs pos="0">
                <a:schemeClr val="tx1">
                  <a:alpha val="0"/>
                </a:schemeClr>
              </a:gs>
              <a:gs pos="100000">
                <a:schemeClr val="tx1">
                  <a:alpha val="73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hidden="1"/>
          <p:cNvGrpSpPr/>
          <p:nvPr/>
        </p:nvGrpSpPr>
        <p:grpSpPr>
          <a:xfrm>
            <a:off x="683568" y="991717"/>
            <a:ext cx="7744707" cy="4100313"/>
            <a:chOff x="395288" y="195263"/>
            <a:chExt cx="8305800" cy="4397375"/>
          </a:xfrm>
        </p:grpSpPr>
        <p:sp>
          <p:nvSpPr>
            <p:cNvPr id="51" name="Rectangle 50"/>
            <p:cNvSpPr/>
            <p:nvPr/>
          </p:nvSpPr>
          <p:spPr>
            <a:xfrm>
              <a:off x="541338" y="195263"/>
              <a:ext cx="8148637" cy="4397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54" name="Picture 5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5513" y="638175"/>
              <a:ext cx="7775575"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6375" y="2352675"/>
              <a:ext cx="938213"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6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52525" y="1168400"/>
              <a:ext cx="32289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27088" y="2786063"/>
              <a:ext cx="3167062"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6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973638" y="1901825"/>
              <a:ext cx="199072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6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799013" y="2789238"/>
              <a:ext cx="29718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6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049838" y="2576513"/>
              <a:ext cx="3248025"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6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497388" y="2803525"/>
              <a:ext cx="1047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6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471988" y="1881188"/>
              <a:ext cx="104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310063" y="3455988"/>
              <a:ext cx="47625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7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381500" y="1581150"/>
              <a:ext cx="2571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72"/>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818063" y="2916238"/>
              <a:ext cx="123825"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73"/>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665538" y="2808288"/>
              <a:ext cx="4095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74"/>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594100" y="1890713"/>
              <a:ext cx="485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75"/>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954463" y="1833563"/>
              <a:ext cx="3429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76"/>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5222875" y="1503363"/>
              <a:ext cx="208597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77"/>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5486400" y="2222500"/>
              <a:ext cx="3028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78"/>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564188" y="2981325"/>
              <a:ext cx="263842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79"/>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1017588" y="3506788"/>
              <a:ext cx="14382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80"/>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930275" y="2905125"/>
              <a:ext cx="24098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1246188" y="1993900"/>
              <a:ext cx="25050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82"/>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276350" y="1373188"/>
              <a:ext cx="24860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83"/>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1308100" y="798513"/>
              <a:ext cx="29337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TextBox 84"/>
            <p:cNvSpPr txBox="1"/>
            <p:nvPr/>
          </p:nvSpPr>
          <p:spPr>
            <a:xfrm>
              <a:off x="5651500" y="1039813"/>
              <a:ext cx="2220913" cy="371475"/>
            </a:xfrm>
            <a:prstGeom prst="rect">
              <a:avLst/>
            </a:prstGeom>
            <a:noFill/>
          </p:spPr>
          <p:txBody>
            <a:bodyPr>
              <a:spAutoFit/>
            </a:bodyPr>
            <a:lstStyle/>
            <a:p>
              <a:pPr>
                <a:defRPr/>
              </a:pPr>
              <a:r>
                <a:rPr lang="en-GB" dirty="0">
                  <a:solidFill>
                    <a:schemeClr val="bg1">
                      <a:lumMod val="50000"/>
                    </a:schemeClr>
                  </a:solidFill>
                </a:rPr>
                <a:t>Mobile working</a:t>
              </a:r>
            </a:p>
          </p:txBody>
        </p:sp>
        <p:sp>
          <p:nvSpPr>
            <p:cNvPr id="86" name="TextBox 85"/>
            <p:cNvSpPr txBox="1"/>
            <p:nvPr/>
          </p:nvSpPr>
          <p:spPr>
            <a:xfrm>
              <a:off x="5178425" y="3500438"/>
              <a:ext cx="2220913" cy="369887"/>
            </a:xfrm>
            <a:prstGeom prst="rect">
              <a:avLst/>
            </a:prstGeom>
            <a:noFill/>
          </p:spPr>
          <p:txBody>
            <a:bodyPr>
              <a:spAutoFit/>
            </a:bodyPr>
            <a:lstStyle/>
            <a:p>
              <a:pPr>
                <a:defRPr/>
              </a:pPr>
              <a:r>
                <a:rPr lang="en-GB" dirty="0">
                  <a:solidFill>
                    <a:schemeClr val="bg1">
                      <a:lumMod val="50000"/>
                    </a:schemeClr>
                  </a:solidFill>
                </a:rPr>
                <a:t>Homeworker</a:t>
              </a:r>
            </a:p>
          </p:txBody>
        </p:sp>
        <p:sp>
          <p:nvSpPr>
            <p:cNvPr id="87" name="TextBox 86"/>
            <p:cNvSpPr txBox="1"/>
            <p:nvPr/>
          </p:nvSpPr>
          <p:spPr>
            <a:xfrm>
              <a:off x="2022475" y="3749675"/>
              <a:ext cx="2222500" cy="368300"/>
            </a:xfrm>
            <a:prstGeom prst="rect">
              <a:avLst/>
            </a:prstGeom>
            <a:noFill/>
          </p:spPr>
          <p:txBody>
            <a:bodyPr>
              <a:spAutoFit/>
            </a:bodyPr>
            <a:lstStyle/>
            <a:p>
              <a:pPr>
                <a:defRPr/>
              </a:pPr>
              <a:r>
                <a:rPr lang="en-GB" dirty="0">
                  <a:solidFill>
                    <a:schemeClr val="bg1">
                      <a:lumMod val="50000"/>
                    </a:schemeClr>
                  </a:solidFill>
                </a:rPr>
                <a:t>Branch office</a:t>
              </a:r>
            </a:p>
          </p:txBody>
        </p:sp>
        <p:sp>
          <p:nvSpPr>
            <p:cNvPr id="88" name="TextBox 87"/>
            <p:cNvSpPr txBox="1"/>
            <p:nvPr/>
          </p:nvSpPr>
          <p:spPr>
            <a:xfrm>
              <a:off x="2222500" y="2468563"/>
              <a:ext cx="1227138" cy="368300"/>
            </a:xfrm>
            <a:prstGeom prst="rect">
              <a:avLst/>
            </a:prstGeom>
            <a:noFill/>
          </p:spPr>
          <p:txBody>
            <a:bodyPr>
              <a:spAutoFit/>
            </a:bodyPr>
            <a:lstStyle/>
            <a:p>
              <a:pPr>
                <a:defRPr/>
              </a:pPr>
              <a:r>
                <a:rPr lang="en-GB" dirty="0">
                  <a:solidFill>
                    <a:schemeClr val="bg1">
                      <a:lumMod val="50000"/>
                    </a:schemeClr>
                  </a:solidFill>
                </a:rPr>
                <a:t>Main site</a:t>
              </a:r>
            </a:p>
          </p:txBody>
        </p:sp>
        <p:cxnSp>
          <p:nvCxnSpPr>
            <p:cNvPr id="89" name="Straight Connector 88"/>
            <p:cNvCxnSpPr/>
            <p:nvPr/>
          </p:nvCxnSpPr>
          <p:spPr>
            <a:xfrm>
              <a:off x="395288" y="4581525"/>
              <a:ext cx="829468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395288" y="195263"/>
              <a:ext cx="0" cy="4386262"/>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8701088" y="206375"/>
              <a:ext cx="0" cy="4386263"/>
            </a:xfrm>
            <a:prstGeom prst="line">
              <a:avLst/>
            </a:prstGeom>
          </p:spPr>
          <p:style>
            <a:lnRef idx="2">
              <a:schemeClr val="accent1"/>
            </a:lnRef>
            <a:fillRef idx="0">
              <a:schemeClr val="accent1"/>
            </a:fillRef>
            <a:effectRef idx="1">
              <a:schemeClr val="accent1"/>
            </a:effectRef>
            <a:fontRef idx="minor">
              <a:schemeClr val="tx1"/>
            </a:fontRef>
          </p:style>
        </p:cxnSp>
      </p:grpSp>
      <p:sp>
        <p:nvSpPr>
          <p:cNvPr id="144" name="Rectangle 143"/>
          <p:cNvSpPr/>
          <p:nvPr/>
        </p:nvSpPr>
        <p:spPr>
          <a:xfrm flipH="1">
            <a:off x="-47324" y="-20538"/>
            <a:ext cx="9162081" cy="5141913"/>
          </a:xfrm>
          <a:prstGeom prst="rect">
            <a:avLst/>
          </a:prstGeom>
          <a:gradFill>
            <a:gsLst>
              <a:gs pos="0">
                <a:schemeClr val="tx1">
                  <a:alpha val="0"/>
                </a:schemeClr>
              </a:gs>
              <a:gs pos="100000">
                <a:schemeClr val="tx1">
                  <a:alpha val="53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1"/>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bwMode="auto">
          <a:xfrm>
            <a:off x="7117694" y="209876"/>
            <a:ext cx="1735137" cy="70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64881" y="360112"/>
            <a:ext cx="5515870" cy="584775"/>
          </a:xfrm>
          <a:prstGeom prst="rect">
            <a:avLst/>
          </a:prstGeom>
          <a:noFill/>
        </p:spPr>
        <p:txBody>
          <a:bodyPr wrap="square" rtlCol="0">
            <a:spAutoFit/>
          </a:bodyPr>
          <a:lstStyle/>
          <a:p>
            <a:r>
              <a:rPr lang="en-GB" sz="32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Making the Move to SDN</a:t>
            </a:r>
          </a:p>
        </p:txBody>
      </p:sp>
      <p:sp>
        <p:nvSpPr>
          <p:cNvPr id="8" name="TextBox 7"/>
          <p:cNvSpPr txBox="1"/>
          <p:nvPr/>
        </p:nvSpPr>
        <p:spPr>
          <a:xfrm>
            <a:off x="364881" y="1059582"/>
            <a:ext cx="8487950" cy="4093428"/>
          </a:xfrm>
          <a:prstGeom prst="rect">
            <a:avLst/>
          </a:prstGeom>
          <a:noFill/>
        </p:spPr>
        <p:txBody>
          <a:bodyPr wrap="square" rtlCol="0">
            <a:spAutoFit/>
          </a:bodyPr>
          <a:lstStyle/>
          <a:p>
            <a:pPr marL="342900" indent="-342900">
              <a:buFont typeface="Arial" pitchFamily="34" charset="0"/>
              <a:buChar char="•"/>
            </a:pPr>
            <a:r>
              <a:rPr lang="en-GB" sz="20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Choose your flavour of SDN</a:t>
            </a:r>
          </a:p>
          <a:p>
            <a:pPr marL="800100" lvl="1" indent="-342900">
              <a:buFont typeface="Arial" pitchFamily="34" charset="0"/>
              <a:buChar char="•"/>
            </a:pPr>
            <a:r>
              <a:rPr lang="en-GB" sz="20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Limited to particular vendors to get the one that looks best for you?</a:t>
            </a:r>
          </a:p>
          <a:p>
            <a:pPr marL="342900" indent="-342900">
              <a:buFont typeface="Arial" pitchFamily="34" charset="0"/>
              <a:buChar char="•"/>
            </a:pPr>
            <a:r>
              <a:rPr lang="en-GB" sz="20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Choose your Apps – What does the network need to do?</a:t>
            </a:r>
          </a:p>
          <a:p>
            <a:pPr marL="800100" lvl="1" indent="-342900">
              <a:buFont typeface="Arial" pitchFamily="34" charset="0"/>
              <a:buChar char="•"/>
            </a:pPr>
            <a:r>
              <a:rPr lang="en-GB" sz="20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Limited to the Apps available to your flavour of SDN?</a:t>
            </a:r>
          </a:p>
          <a:p>
            <a:pPr marL="800100" lvl="1" indent="-342900">
              <a:buFont typeface="Arial" pitchFamily="34" charset="0"/>
              <a:buChar char="•"/>
            </a:pPr>
            <a:r>
              <a:rPr lang="en-GB" sz="20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Limited to particular vendors through App requirements?</a:t>
            </a:r>
          </a:p>
          <a:p>
            <a:pPr marL="800100" lvl="1" indent="-342900">
              <a:buFont typeface="Arial" pitchFamily="34" charset="0"/>
              <a:buChar char="•"/>
            </a:pPr>
            <a:r>
              <a:rPr lang="en-GB" sz="20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Is your peering traditional point and shoot or an SDN peering – compatibility?</a:t>
            </a:r>
          </a:p>
          <a:p>
            <a:pPr marL="342900" indent="-342900">
              <a:buFont typeface="Arial" pitchFamily="34" charset="0"/>
              <a:buChar char="•"/>
            </a:pPr>
            <a:r>
              <a:rPr lang="en-GB" sz="20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Choose your SDN Controller</a:t>
            </a:r>
          </a:p>
          <a:p>
            <a:pPr marL="800100" lvl="1" indent="-342900">
              <a:buFont typeface="Arial" pitchFamily="34" charset="0"/>
              <a:buChar char="•"/>
            </a:pPr>
            <a:r>
              <a:rPr lang="en-GB" sz="20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Must talk your flavour of Southbound SDN</a:t>
            </a:r>
          </a:p>
          <a:p>
            <a:pPr marL="800100" lvl="1" indent="-342900">
              <a:buFont typeface="Arial" pitchFamily="34" charset="0"/>
              <a:buChar char="•"/>
            </a:pPr>
            <a:r>
              <a:rPr lang="en-GB" sz="20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Must Talk your chosen flavour of Northbound API</a:t>
            </a:r>
          </a:p>
          <a:p>
            <a:pPr marL="800100" lvl="2" indent="-342900">
              <a:buFont typeface="Arial" pitchFamily="34" charset="0"/>
              <a:buChar char="•"/>
            </a:pPr>
            <a:r>
              <a:rPr lang="en-GB"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Limited to particular vendors through App </a:t>
            </a:r>
            <a:r>
              <a:rPr lang="en-GB" sz="20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 SDN flavour requirements?</a:t>
            </a:r>
          </a:p>
          <a:p>
            <a:pPr marL="342900" lvl="1" indent="-342900">
              <a:buFont typeface="Arial" pitchFamily="34" charset="0"/>
              <a:buChar char="•"/>
            </a:pPr>
            <a:r>
              <a:rPr lang="en-GB" sz="20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Choose your new shiny tin to talk to the SDN Controller</a:t>
            </a:r>
          </a:p>
          <a:p>
            <a:pPr marL="800100" lvl="2" indent="-342900">
              <a:buFont typeface="Arial" pitchFamily="34" charset="0"/>
              <a:buChar char="•"/>
            </a:pPr>
            <a:r>
              <a:rPr lang="en-GB" sz="20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Limited, Limited, Limited, Limited???</a:t>
            </a:r>
          </a:p>
        </p:txBody>
      </p:sp>
    </p:spTree>
    <p:extLst>
      <p:ext uri="{BB962C8B-B14F-4D97-AF65-F5344CB8AC3E}">
        <p14:creationId xmlns:p14="http://schemas.microsoft.com/office/powerpoint/2010/main" val="184657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500"/>
                                        <p:tgtEl>
                                          <p:spTgt spid="8">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fade">
                                      <p:cBhvr>
                                        <p:cTn id="24" dur="500"/>
                                        <p:tgtEl>
                                          <p:spTgt spid="8">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fade">
                                      <p:cBhvr>
                                        <p:cTn id="29" dur="500"/>
                                        <p:tgtEl>
                                          <p:spTgt spid="8">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fade">
                                      <p:cBhvr>
                                        <p:cTn id="32" dur="500"/>
                                        <p:tgtEl>
                                          <p:spTgt spid="8">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animEffect transition="in" filter="fade">
                                      <p:cBhvr>
                                        <p:cTn id="35" dur="500"/>
                                        <p:tgtEl>
                                          <p:spTgt spid="8">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xEl>
                                              <p:pRg st="9" end="9"/>
                                            </p:txEl>
                                          </p:spTgt>
                                        </p:tgtEl>
                                        <p:attrNameLst>
                                          <p:attrName>style.visibility</p:attrName>
                                        </p:attrNameLst>
                                      </p:cBhvr>
                                      <p:to>
                                        <p:strVal val="visible"/>
                                      </p:to>
                                    </p:set>
                                    <p:animEffect transition="in" filter="fade">
                                      <p:cBhvr>
                                        <p:cTn id="38" dur="500"/>
                                        <p:tgtEl>
                                          <p:spTgt spid="8">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animEffect transition="in" filter="fade">
                                      <p:cBhvr>
                                        <p:cTn id="43" dur="500"/>
                                        <p:tgtEl>
                                          <p:spTgt spid="8">
                                            <p:txEl>
                                              <p:pRg st="10" end="1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
                                            <p:txEl>
                                              <p:pRg st="11" end="11"/>
                                            </p:txEl>
                                          </p:spTgt>
                                        </p:tgtEl>
                                        <p:attrNameLst>
                                          <p:attrName>style.visibility</p:attrName>
                                        </p:attrNameLst>
                                      </p:cBhvr>
                                      <p:to>
                                        <p:strVal val="visible"/>
                                      </p:to>
                                    </p:set>
                                    <p:animEffect transition="in" filter="fade">
                                      <p:cBhvr>
                                        <p:cTn id="46"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4229" t="42884" r="40847" b="883"/>
          <a:stretch/>
        </p:blipFill>
        <p:spPr bwMode="auto">
          <a:xfrm>
            <a:off x="14315" y="0"/>
            <a:ext cx="9140052" cy="51419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flipH="1" flipV="1">
            <a:off x="-1" y="1586"/>
            <a:ext cx="9162081" cy="5141913"/>
          </a:xfrm>
          <a:prstGeom prst="rect">
            <a:avLst/>
          </a:prstGeom>
          <a:gradFill>
            <a:gsLst>
              <a:gs pos="0">
                <a:schemeClr val="tx1">
                  <a:alpha val="0"/>
                </a:schemeClr>
              </a:gs>
              <a:gs pos="100000">
                <a:schemeClr val="tx1">
                  <a:alpha val="73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hidden="1"/>
          <p:cNvGrpSpPr/>
          <p:nvPr/>
        </p:nvGrpSpPr>
        <p:grpSpPr>
          <a:xfrm>
            <a:off x="683568" y="991717"/>
            <a:ext cx="7744707" cy="4100313"/>
            <a:chOff x="395288" y="195263"/>
            <a:chExt cx="8305800" cy="4397375"/>
          </a:xfrm>
        </p:grpSpPr>
        <p:sp>
          <p:nvSpPr>
            <p:cNvPr id="51" name="Rectangle 50"/>
            <p:cNvSpPr/>
            <p:nvPr/>
          </p:nvSpPr>
          <p:spPr>
            <a:xfrm>
              <a:off x="541338" y="195263"/>
              <a:ext cx="8148637" cy="4397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54" name="Picture 5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5513" y="638175"/>
              <a:ext cx="7775575"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6375" y="2352675"/>
              <a:ext cx="938213"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6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52525" y="1168400"/>
              <a:ext cx="32289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27088" y="2786063"/>
              <a:ext cx="3167062"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6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973638" y="1901825"/>
              <a:ext cx="199072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6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799013" y="2789238"/>
              <a:ext cx="29718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6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049838" y="2576513"/>
              <a:ext cx="3248025"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6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497388" y="2803525"/>
              <a:ext cx="1047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6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471988" y="1881188"/>
              <a:ext cx="104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310063" y="3455988"/>
              <a:ext cx="47625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7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381500" y="1581150"/>
              <a:ext cx="2571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72"/>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818063" y="2916238"/>
              <a:ext cx="123825"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73"/>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665538" y="2808288"/>
              <a:ext cx="4095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74"/>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594100" y="1890713"/>
              <a:ext cx="485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75"/>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954463" y="1833563"/>
              <a:ext cx="3429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76"/>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5222875" y="1503363"/>
              <a:ext cx="208597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77"/>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5486400" y="2222500"/>
              <a:ext cx="3028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78"/>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564188" y="2981325"/>
              <a:ext cx="263842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79"/>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1017588" y="3506788"/>
              <a:ext cx="14382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80"/>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930275" y="2905125"/>
              <a:ext cx="24098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1246188" y="1993900"/>
              <a:ext cx="25050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82"/>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276350" y="1373188"/>
              <a:ext cx="24860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83"/>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1308100" y="798513"/>
              <a:ext cx="29337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TextBox 84"/>
            <p:cNvSpPr txBox="1"/>
            <p:nvPr/>
          </p:nvSpPr>
          <p:spPr>
            <a:xfrm>
              <a:off x="5651500" y="1039813"/>
              <a:ext cx="2220913" cy="371475"/>
            </a:xfrm>
            <a:prstGeom prst="rect">
              <a:avLst/>
            </a:prstGeom>
            <a:noFill/>
          </p:spPr>
          <p:txBody>
            <a:bodyPr>
              <a:spAutoFit/>
            </a:bodyPr>
            <a:lstStyle/>
            <a:p>
              <a:pPr>
                <a:defRPr/>
              </a:pPr>
              <a:r>
                <a:rPr lang="en-GB" dirty="0">
                  <a:solidFill>
                    <a:schemeClr val="bg1">
                      <a:lumMod val="50000"/>
                    </a:schemeClr>
                  </a:solidFill>
                </a:rPr>
                <a:t>Mobile working</a:t>
              </a:r>
            </a:p>
          </p:txBody>
        </p:sp>
        <p:sp>
          <p:nvSpPr>
            <p:cNvPr id="86" name="TextBox 85"/>
            <p:cNvSpPr txBox="1"/>
            <p:nvPr/>
          </p:nvSpPr>
          <p:spPr>
            <a:xfrm>
              <a:off x="5178425" y="3500438"/>
              <a:ext cx="2220913" cy="369887"/>
            </a:xfrm>
            <a:prstGeom prst="rect">
              <a:avLst/>
            </a:prstGeom>
            <a:noFill/>
          </p:spPr>
          <p:txBody>
            <a:bodyPr>
              <a:spAutoFit/>
            </a:bodyPr>
            <a:lstStyle/>
            <a:p>
              <a:pPr>
                <a:defRPr/>
              </a:pPr>
              <a:r>
                <a:rPr lang="en-GB" dirty="0">
                  <a:solidFill>
                    <a:schemeClr val="bg1">
                      <a:lumMod val="50000"/>
                    </a:schemeClr>
                  </a:solidFill>
                </a:rPr>
                <a:t>Homeworker</a:t>
              </a:r>
            </a:p>
          </p:txBody>
        </p:sp>
        <p:sp>
          <p:nvSpPr>
            <p:cNvPr id="87" name="TextBox 86"/>
            <p:cNvSpPr txBox="1"/>
            <p:nvPr/>
          </p:nvSpPr>
          <p:spPr>
            <a:xfrm>
              <a:off x="2022475" y="3749675"/>
              <a:ext cx="2222500" cy="368300"/>
            </a:xfrm>
            <a:prstGeom prst="rect">
              <a:avLst/>
            </a:prstGeom>
            <a:noFill/>
          </p:spPr>
          <p:txBody>
            <a:bodyPr>
              <a:spAutoFit/>
            </a:bodyPr>
            <a:lstStyle/>
            <a:p>
              <a:pPr>
                <a:defRPr/>
              </a:pPr>
              <a:r>
                <a:rPr lang="en-GB" dirty="0">
                  <a:solidFill>
                    <a:schemeClr val="bg1">
                      <a:lumMod val="50000"/>
                    </a:schemeClr>
                  </a:solidFill>
                </a:rPr>
                <a:t>Branch office</a:t>
              </a:r>
            </a:p>
          </p:txBody>
        </p:sp>
        <p:sp>
          <p:nvSpPr>
            <p:cNvPr id="88" name="TextBox 87"/>
            <p:cNvSpPr txBox="1"/>
            <p:nvPr/>
          </p:nvSpPr>
          <p:spPr>
            <a:xfrm>
              <a:off x="2222500" y="2468563"/>
              <a:ext cx="1227138" cy="368300"/>
            </a:xfrm>
            <a:prstGeom prst="rect">
              <a:avLst/>
            </a:prstGeom>
            <a:noFill/>
          </p:spPr>
          <p:txBody>
            <a:bodyPr>
              <a:spAutoFit/>
            </a:bodyPr>
            <a:lstStyle/>
            <a:p>
              <a:pPr>
                <a:defRPr/>
              </a:pPr>
              <a:r>
                <a:rPr lang="en-GB" dirty="0">
                  <a:solidFill>
                    <a:schemeClr val="bg1">
                      <a:lumMod val="50000"/>
                    </a:schemeClr>
                  </a:solidFill>
                </a:rPr>
                <a:t>Main site</a:t>
              </a:r>
            </a:p>
          </p:txBody>
        </p:sp>
        <p:cxnSp>
          <p:nvCxnSpPr>
            <p:cNvPr id="89" name="Straight Connector 88"/>
            <p:cNvCxnSpPr/>
            <p:nvPr/>
          </p:nvCxnSpPr>
          <p:spPr>
            <a:xfrm>
              <a:off x="395288" y="4581525"/>
              <a:ext cx="829468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395288" y="195263"/>
              <a:ext cx="0" cy="4386262"/>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8701088" y="206375"/>
              <a:ext cx="0" cy="4386263"/>
            </a:xfrm>
            <a:prstGeom prst="line">
              <a:avLst/>
            </a:prstGeom>
          </p:spPr>
          <p:style>
            <a:lnRef idx="2">
              <a:schemeClr val="accent1"/>
            </a:lnRef>
            <a:fillRef idx="0">
              <a:schemeClr val="accent1"/>
            </a:fillRef>
            <a:effectRef idx="1">
              <a:schemeClr val="accent1"/>
            </a:effectRef>
            <a:fontRef idx="minor">
              <a:schemeClr val="tx1"/>
            </a:fontRef>
          </p:style>
        </p:cxnSp>
      </p:grpSp>
      <p:sp>
        <p:nvSpPr>
          <p:cNvPr id="144" name="Rectangle 143"/>
          <p:cNvSpPr/>
          <p:nvPr/>
        </p:nvSpPr>
        <p:spPr>
          <a:xfrm flipH="1">
            <a:off x="-47324" y="-20538"/>
            <a:ext cx="9162081" cy="5141913"/>
          </a:xfrm>
          <a:prstGeom prst="rect">
            <a:avLst/>
          </a:prstGeom>
          <a:gradFill>
            <a:gsLst>
              <a:gs pos="0">
                <a:schemeClr val="tx1">
                  <a:alpha val="0"/>
                </a:schemeClr>
              </a:gs>
              <a:gs pos="100000">
                <a:schemeClr val="tx1">
                  <a:alpha val="53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1"/>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bwMode="auto">
          <a:xfrm>
            <a:off x="7117694" y="209876"/>
            <a:ext cx="1735137" cy="70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64881" y="360112"/>
            <a:ext cx="5515870" cy="584775"/>
          </a:xfrm>
          <a:prstGeom prst="rect">
            <a:avLst/>
          </a:prstGeom>
          <a:noFill/>
        </p:spPr>
        <p:txBody>
          <a:bodyPr wrap="square" rtlCol="0">
            <a:spAutoFit/>
          </a:bodyPr>
          <a:lstStyle/>
          <a:p>
            <a:r>
              <a:rPr lang="en-GB" sz="32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Doom and Gloom?</a:t>
            </a:r>
          </a:p>
        </p:txBody>
      </p:sp>
      <p:sp>
        <p:nvSpPr>
          <p:cNvPr id="8" name="TextBox 7"/>
          <p:cNvSpPr txBox="1"/>
          <p:nvPr/>
        </p:nvSpPr>
        <p:spPr>
          <a:xfrm>
            <a:off x="364881" y="1059582"/>
            <a:ext cx="8487950" cy="3785652"/>
          </a:xfrm>
          <a:prstGeom prst="rect">
            <a:avLst/>
          </a:prstGeom>
          <a:noFill/>
        </p:spPr>
        <p:txBody>
          <a:bodyPr wrap="square" rtlCol="0">
            <a:spAutoFit/>
          </a:bodyPr>
          <a:lstStyle/>
          <a:p>
            <a:pPr marL="342900" indent="-342900">
              <a:buFont typeface="Arial" pitchFamily="34" charset="0"/>
              <a:buChar char="•"/>
            </a:pPr>
            <a:r>
              <a:rPr lang="en-GB" sz="20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Not Doom and Gloom</a:t>
            </a:r>
          </a:p>
          <a:p>
            <a:pPr marL="342900" indent="-342900">
              <a:buFont typeface="Arial" pitchFamily="34" charset="0"/>
              <a:buChar char="•"/>
            </a:pPr>
            <a:r>
              <a:rPr lang="en-GB" sz="20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A number of networks are going forward with SDN architectures already</a:t>
            </a:r>
          </a:p>
          <a:p>
            <a:pPr marL="800100" lvl="1" indent="-342900">
              <a:buFont typeface="Arial" pitchFamily="34" charset="0"/>
              <a:buChar char="•"/>
            </a:pPr>
            <a:r>
              <a:rPr lang="en-GB" sz="20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Notably Google with Facebook coming on </a:t>
            </a:r>
            <a:r>
              <a:rPr lang="en-GB" sz="20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soon, some smaller networks starting to test the water</a:t>
            </a:r>
            <a:endParaRPr lang="en-GB" sz="20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endParaRPr>
          </a:p>
          <a:p>
            <a:pPr marL="342900" indent="-342900">
              <a:buFont typeface="Arial" pitchFamily="34" charset="0"/>
              <a:buChar char="•"/>
            </a:pPr>
            <a:r>
              <a:rPr lang="en-GB" sz="20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Probably the bigger providers will delve first</a:t>
            </a:r>
          </a:p>
          <a:p>
            <a:pPr marL="800100" lvl="1" indent="-342900">
              <a:buFont typeface="Arial" pitchFamily="34" charset="0"/>
              <a:buChar char="•"/>
            </a:pPr>
            <a:r>
              <a:rPr lang="en-GB" sz="20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Have money to spend to see if they can save money</a:t>
            </a:r>
          </a:p>
          <a:p>
            <a:pPr marL="342900" indent="-342900">
              <a:buFont typeface="Arial" pitchFamily="34" charset="0"/>
              <a:buChar char="•"/>
            </a:pPr>
            <a:endParaRPr lang="en-GB"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endParaRPr>
          </a:p>
          <a:p>
            <a:pPr marL="342900" indent="-342900">
              <a:buFont typeface="Arial" pitchFamily="34" charset="0"/>
              <a:buChar char="•"/>
            </a:pPr>
            <a:r>
              <a:rPr lang="en-GB" sz="20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Will the future be SDN based?</a:t>
            </a:r>
          </a:p>
          <a:p>
            <a:pPr marL="800100" lvl="1" indent="-342900">
              <a:buFont typeface="Arial" pitchFamily="34" charset="0"/>
              <a:buChar char="•"/>
            </a:pPr>
            <a:r>
              <a:rPr lang="en-GB" sz="20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Yes – Probably unavoidable now</a:t>
            </a:r>
          </a:p>
          <a:p>
            <a:pPr marL="800100" lvl="1" indent="-342900">
              <a:buFont typeface="Arial" pitchFamily="34" charset="0"/>
              <a:buChar char="•"/>
            </a:pPr>
            <a:r>
              <a:rPr lang="en-GB" sz="20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When SDN stabilises</a:t>
            </a:r>
          </a:p>
          <a:p>
            <a:pPr marL="800100" lvl="1" indent="-342900">
              <a:buFont typeface="Arial" pitchFamily="34" charset="0"/>
              <a:buChar char="•"/>
            </a:pPr>
            <a:r>
              <a:rPr lang="en-GB" sz="20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rPr>
              <a:t>When interoperability increases</a:t>
            </a:r>
          </a:p>
          <a:p>
            <a:pPr marL="342900" indent="-342900">
              <a:buFont typeface="Arial" pitchFamily="34" charset="0"/>
              <a:buChar char="•"/>
            </a:pPr>
            <a:endParaRPr lang="en-GB" sz="20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mj-lt"/>
            </a:endParaRPr>
          </a:p>
        </p:txBody>
      </p:sp>
    </p:spTree>
    <p:extLst>
      <p:ext uri="{BB962C8B-B14F-4D97-AF65-F5344CB8AC3E}">
        <p14:creationId xmlns:p14="http://schemas.microsoft.com/office/powerpoint/2010/main" val="19391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500"/>
                                        <p:tgtEl>
                                          <p:spTgt spid="8">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xEl>
                                              <p:pRg st="6" end="6"/>
                                            </p:txEl>
                                          </p:spTgt>
                                        </p:tgtEl>
                                        <p:attrNameLst>
                                          <p:attrName>style.visibility</p:attrName>
                                        </p:attrNameLst>
                                      </p:cBhvr>
                                      <p:to>
                                        <p:strVal val="visible"/>
                                      </p:to>
                                    </p:set>
                                    <p:animEffect transition="in" filter="fade">
                                      <p:cBhvr>
                                        <p:cTn id="24" dur="500"/>
                                        <p:tgtEl>
                                          <p:spTgt spid="8">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animEffect transition="in" filter="fade">
                                      <p:cBhvr>
                                        <p:cTn id="27" dur="500"/>
                                        <p:tgtEl>
                                          <p:spTgt spid="8">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8">
                                            <p:txEl>
                                              <p:pRg st="8" end="8"/>
                                            </p:txEl>
                                          </p:spTgt>
                                        </p:tgtEl>
                                        <p:attrNameLst>
                                          <p:attrName>style.visibility</p:attrName>
                                        </p:attrNameLst>
                                      </p:cBhvr>
                                      <p:to>
                                        <p:strVal val="visible"/>
                                      </p:to>
                                    </p:set>
                                    <p:animEffect transition="in" filter="fade">
                                      <p:cBhvr>
                                        <p:cTn id="30" dur="500"/>
                                        <p:tgtEl>
                                          <p:spTgt spid="8">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8">
                                            <p:txEl>
                                              <p:pRg st="9" end="9"/>
                                            </p:txEl>
                                          </p:spTgt>
                                        </p:tgtEl>
                                        <p:attrNameLst>
                                          <p:attrName>style.visibility</p:attrName>
                                        </p:attrNameLst>
                                      </p:cBhvr>
                                      <p:to>
                                        <p:strVal val="visible"/>
                                      </p:to>
                                    </p:set>
                                    <p:animEffect transition="in" filter="fade">
                                      <p:cBhvr>
                                        <p:cTn id="33"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1dce2a7c638e93ffc2e48edf48f70c04dffe0ff"/>
</p:tagLst>
</file>

<file path=ppt/theme/theme1.xml><?xml version="1.0" encoding="utf-8"?>
<a:theme xmlns:a="http://schemas.openxmlformats.org/drawingml/2006/main" name="Alternative Networks">
  <a:themeElements>
    <a:clrScheme name="Alternative Networks - Colours">
      <a:dk1>
        <a:sysClr val="windowText" lastClr="000000"/>
      </a:dk1>
      <a:lt1>
        <a:sysClr val="window" lastClr="FFFFFF"/>
      </a:lt1>
      <a:dk2>
        <a:srgbClr val="08234E"/>
      </a:dk2>
      <a:lt2>
        <a:srgbClr val="006DB6"/>
      </a:lt2>
      <a:accent1>
        <a:srgbClr val="4F81BD"/>
      </a:accent1>
      <a:accent2>
        <a:srgbClr val="56B6BA"/>
      </a:accent2>
      <a:accent3>
        <a:srgbClr val="C74136"/>
      </a:accent3>
      <a:accent4>
        <a:srgbClr val="F15A29"/>
      </a:accent4>
      <a:accent5>
        <a:srgbClr val="4BACC6"/>
      </a:accent5>
      <a:accent6>
        <a:srgbClr val="F79646"/>
      </a:accent6>
      <a:hlink>
        <a:srgbClr val="0000FF"/>
      </a:hlink>
      <a:folHlink>
        <a:srgbClr val="800080"/>
      </a:folHlink>
    </a:clrScheme>
    <a:fontScheme name="Calibri Light">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PageContent xmlns="http://schemas.microsoft.com/sharepoint/v3" xsi:nil="true"/>
    <ANCategoryXXL xmlns="2336191e-4e6c-4f40-978a-d8837d8819a8">312;#External templates</ANCategoryXXL>
    <ANDocumentOnlineVersionLink xmlns="00bfeaef-6942-4acc-a65b-e77ea379093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ANDocument" ma:contentTypeID="0x0101002F51DB24ED10874B9B6A61E423DE1A95002CB1EB74CCEC814E881E113A2218C987" ma:contentTypeVersion="4" ma:contentTypeDescription="AN Document based on [Document]" ma:contentTypeScope="" ma:versionID="6bfe3fd6e681de5b5965a13c71d36c7f">
  <xsd:schema xmlns:xsd="http://www.w3.org/2001/XMLSchema" xmlns:p="http://schemas.microsoft.com/office/2006/metadata/properties" xmlns:ns1="http://schemas.microsoft.com/sharepoint/v3" xmlns:ns2="2336191e-4e6c-4f40-978a-d8837d8819a8" xmlns:ns3="00bfeaef-6942-4acc-a65b-e77ea3790938" targetNamespace="http://schemas.microsoft.com/office/2006/metadata/properties" ma:root="true" ma:fieldsID="903b0fc74ef81c4e53067001de4aef66" ns1:_="" ns2:_="" ns3:_="">
    <xsd:import namespace="http://schemas.microsoft.com/sharepoint/v3"/>
    <xsd:import namespace="2336191e-4e6c-4f40-978a-d8837d8819a8"/>
    <xsd:import namespace="00bfeaef-6942-4acc-a65b-e77ea3790938"/>
    <xsd:element name="properties">
      <xsd:complexType>
        <xsd:sequence>
          <xsd:element name="documentManagement">
            <xsd:complexType>
              <xsd:all>
                <xsd:element ref="ns2:ANCategoryXXL" minOccurs="0"/>
                <xsd:element ref="ns3:ANDocumentOnlineVersionLink" minOccurs="0"/>
                <xsd:element ref="ns1:PublishingPageContent"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PageContent" ma:index="10" nillable="true" ma:displayName="Page Content" ma:description="" ma:internalName="PublishingPageContent">
      <xsd:simpleType>
        <xsd:restriction base="dms:Unknown"/>
      </xsd:simpleType>
    </xsd:element>
  </xsd:schema>
  <xsd:schema xmlns:xsd="http://www.w3.org/2001/XMLSchema" xmlns:dms="http://schemas.microsoft.com/office/2006/documentManagement/types" targetNamespace="2336191e-4e6c-4f40-978a-d8837d8819a8" elementFormDefault="qualified">
    <xsd:import namespace="http://schemas.microsoft.com/office/2006/documentManagement/types"/>
    <xsd:element name="ANCategoryXXL" ma:index="8" nillable="true" ma:displayName="ANCategoryXXL" ma:description="Hierarchical Category Tree" ma:list="16db06d7-6177-40ca-b669-2cf242e2f894" ma:internalName="ANCategoryXXL" ma:readOnly="false" ma:showField="CategoryLookup" ma:web="4dabe55a-57c1-4a46-95e1-28c661f53aa2">
      <xsd:simpleType>
        <xsd:restriction base="dms:Unknown"/>
      </xsd:simpleType>
    </xsd:element>
  </xsd:schema>
  <xsd:schema xmlns:xsd="http://www.w3.org/2001/XMLSchema" xmlns:dms="http://schemas.microsoft.com/office/2006/documentManagement/types" targetNamespace="00bfeaef-6942-4acc-a65b-e77ea3790938" elementFormDefault="qualified">
    <xsd:import namespace="http://schemas.microsoft.com/office/2006/documentManagement/types"/>
    <xsd:element name="ANDocumentOnlineVersionLink" ma:index="9" nillable="true" ma:displayName="ANDocumentOnlineVersionLink" ma:internalName="ANDocumentOnlineVersionLink"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7DAB297C-A0CB-4CCA-AA80-D40B2DABCBA9}">
  <ds:schemaRefs>
    <ds:schemaRef ds:uri="http://www.w3.org/XML/1998/namespace"/>
    <ds:schemaRef ds:uri="http://schemas.openxmlformats.org/package/2006/metadata/core-properties"/>
    <ds:schemaRef ds:uri="http://purl.org/dc/terms/"/>
    <ds:schemaRef ds:uri="http://purl.org/dc/elements/1.1/"/>
    <ds:schemaRef ds:uri="2336191e-4e6c-4f40-978a-d8837d8819a8"/>
    <ds:schemaRef ds:uri="http://schemas.microsoft.com/office/2006/documentManagement/types"/>
    <ds:schemaRef ds:uri="http://purl.org/dc/dcmitype/"/>
    <ds:schemaRef ds:uri="00bfeaef-6942-4acc-a65b-e77ea3790938"/>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7E9ECE0A-188B-40A5-8A5E-F1725D1CB2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336191e-4e6c-4f40-978a-d8837d8819a8"/>
    <ds:schemaRef ds:uri="00bfeaef-6942-4acc-a65b-e77ea3790938"/>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3AA16CD-8236-4383-BFBD-A76AF5C6BD4E}">
  <ds:schemaRefs>
    <ds:schemaRef ds:uri="http://schemas.microsoft.com/sharepoint/v3/contenttype/forms"/>
  </ds:schemaRefs>
</ds:datastoreItem>
</file>

<file path=customXml/itemProps4.xml><?xml version="1.0" encoding="utf-8"?>
<ds:datastoreItem xmlns:ds="http://schemas.openxmlformats.org/officeDocument/2006/customXml" ds:itemID="{234D7F99-8658-427F-8D3E-D282D82F21C0}">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32381</TotalTime>
  <Words>2864</Words>
  <Application>Microsoft Office PowerPoint</Application>
  <PresentationFormat>On-screen Show (16:9)</PresentationFormat>
  <Paragraphs>459</Paragraphs>
  <Slides>10</Slides>
  <Notes>10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 Light</vt:lpstr>
      <vt:lpstr>Stencil</vt:lpstr>
      <vt:lpstr>Calibri</vt:lpstr>
      <vt:lpstr>Alternative Networks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Alternative Networks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Scalable Enterprise Solutions Powerpoint template</dc:title>
  <dc:creator>Aidan Jackson</dc:creator>
  <cp:lastModifiedBy>Jez Clark</cp:lastModifiedBy>
  <cp:revision>876</cp:revision>
  <cp:lastPrinted>2013-02-20T14:35:43Z</cp:lastPrinted>
  <dcterms:created xsi:type="dcterms:W3CDTF">2011-08-25T11:02:21Z</dcterms:created>
  <dcterms:modified xsi:type="dcterms:W3CDTF">2013-09-13T10:09:01Z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ANDocument</vt:lpwstr>
  </property>
</Properties>
</file>