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6"/>
  </p:notesMasterIdLst>
  <p:handoutMasterIdLst>
    <p:handoutMasterId r:id="rId37"/>
  </p:handoutMasterIdLst>
  <p:sldIdLst>
    <p:sldId id="584" r:id="rId2"/>
    <p:sldId id="596" r:id="rId3"/>
    <p:sldId id="585" r:id="rId4"/>
    <p:sldId id="610" r:id="rId5"/>
    <p:sldId id="611" r:id="rId6"/>
    <p:sldId id="588" r:id="rId7"/>
    <p:sldId id="589" r:id="rId8"/>
    <p:sldId id="590" r:id="rId9"/>
    <p:sldId id="591" r:id="rId10"/>
    <p:sldId id="592" r:id="rId11"/>
    <p:sldId id="593" r:id="rId12"/>
    <p:sldId id="594" r:id="rId13"/>
    <p:sldId id="595" r:id="rId14"/>
    <p:sldId id="605" r:id="rId15"/>
    <p:sldId id="604" r:id="rId16"/>
    <p:sldId id="598" r:id="rId17"/>
    <p:sldId id="606" r:id="rId18"/>
    <p:sldId id="599" r:id="rId19"/>
    <p:sldId id="621" r:id="rId20"/>
    <p:sldId id="600" r:id="rId21"/>
    <p:sldId id="601" r:id="rId22"/>
    <p:sldId id="612" r:id="rId23"/>
    <p:sldId id="619" r:id="rId24"/>
    <p:sldId id="620" r:id="rId25"/>
    <p:sldId id="602" r:id="rId26"/>
    <p:sldId id="603" r:id="rId27"/>
    <p:sldId id="607" r:id="rId28"/>
    <p:sldId id="608" r:id="rId29"/>
    <p:sldId id="613" r:id="rId30"/>
    <p:sldId id="614" r:id="rId31"/>
    <p:sldId id="615" r:id="rId32"/>
    <p:sldId id="616" r:id="rId33"/>
    <p:sldId id="617" r:id="rId34"/>
    <p:sldId id="618" r:id="rId35"/>
  </p:sldIdLst>
  <p:sldSz cx="9144000" cy="6858000" type="screen4x3"/>
  <p:notesSz cx="6997700" cy="92837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2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22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22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22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22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sz="22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umimoji="1" sz="22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umimoji="1" sz="22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umimoji="1" sz="22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0146663-0261-A14C-9798-5A35DF96EDC0}">
          <p14:sldIdLst>
            <p14:sldId id="584"/>
            <p14:sldId id="596"/>
            <p14:sldId id="585"/>
            <p14:sldId id="610"/>
            <p14:sldId id="611"/>
            <p14:sldId id="588"/>
            <p14:sldId id="589"/>
            <p14:sldId id="590"/>
            <p14:sldId id="591"/>
            <p14:sldId id="592"/>
            <p14:sldId id="593"/>
            <p14:sldId id="594"/>
            <p14:sldId id="595"/>
            <p14:sldId id="605"/>
            <p14:sldId id="604"/>
            <p14:sldId id="598"/>
            <p14:sldId id="606"/>
            <p14:sldId id="599"/>
            <p14:sldId id="621"/>
            <p14:sldId id="600"/>
            <p14:sldId id="601"/>
            <p14:sldId id="612"/>
            <p14:sldId id="619"/>
            <p14:sldId id="620"/>
            <p14:sldId id="602"/>
            <p14:sldId id="603"/>
            <p14:sldId id="607"/>
            <p14:sldId id="608"/>
            <p14:sldId id="613"/>
            <p14:sldId id="614"/>
            <p14:sldId id="615"/>
            <p14:sldId id="616"/>
            <p14:sldId id="617"/>
            <p14:sldId id="61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.gowarty" initials="mg" lastIdx="12" clrIdx="0"/>
  <p:cmAuthor id="1" name="Test" initials="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8BCF18"/>
    <a:srgbClr val="0C4B7E"/>
    <a:srgbClr val="8CC640"/>
    <a:srgbClr val="C1EF75"/>
    <a:srgbClr val="DCEFE5"/>
    <a:srgbClr val="FFFFFF"/>
    <a:srgbClr val="B5E7B1"/>
    <a:srgbClr val="E1EEE4"/>
    <a:srgbClr val="8EB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39831" autoAdjust="0"/>
  </p:normalViewPr>
  <p:slideViewPr>
    <p:cSldViewPr>
      <p:cViewPr>
        <p:scale>
          <a:sx n="85" d="100"/>
          <a:sy n="85" d="100"/>
        </p:scale>
        <p:origin x="-157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notesViewPr>
    <p:cSldViewPr snapToObjects="1">
      <p:cViewPr>
        <p:scale>
          <a:sx n="150" d="100"/>
          <a:sy n="150" d="100"/>
        </p:scale>
        <p:origin x="-1040" y="1784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tags" Target="tags/tag1.xml"/><Relationship Id="rId40" Type="http://schemas.openxmlformats.org/officeDocument/2006/relationships/commentAuthors" Target="commentAuthors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6D62316-F039-46B9-9B47-8568F89D20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96866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kumimoji="0"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kumimoji="0"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kumimoji="0"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kumimoji="0"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0720D94-6E5F-4073-8F19-137B5CF83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2947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522" indent="-172522">
              <a:buFont typeface="Arial" pitchFamily="34" charset="0"/>
              <a:buChar char="•"/>
            </a:pPr>
            <a:r>
              <a:rPr lang="en-US" dirty="0" smtClean="0"/>
              <a:t>Thanks</a:t>
            </a:r>
            <a:r>
              <a:rPr lang="en-US" baseline="0" dirty="0" smtClean="0"/>
              <a:t> for joining us today.  We want to take a few minutes to introduce to Infoblox </a:t>
            </a:r>
          </a:p>
          <a:p>
            <a:pPr marL="172522" indent="-172522">
              <a:buFont typeface="Arial" pitchFamily="34" charset="0"/>
              <a:buChar char="•"/>
            </a:pPr>
            <a:r>
              <a:rPr lang="en-US" baseline="0" dirty="0" smtClean="0"/>
              <a:t>This presentation is intended to provide you an overview of the company and technology and some technology news that we’d like </a:t>
            </a:r>
            <a:r>
              <a:rPr lang="en-US" baseline="0" smtClean="0"/>
              <a:t>to share with you</a:t>
            </a:r>
            <a:endParaRPr lang="en-US" baseline="0" dirty="0" smtClean="0"/>
          </a:p>
          <a:p>
            <a:pPr marL="172522" indent="-172522">
              <a:buFont typeface="Arial" pitchFamily="34" charset="0"/>
              <a:buChar char="•"/>
            </a:pPr>
            <a:r>
              <a:rPr lang="en-US" baseline="0" dirty="0" smtClean="0"/>
              <a:t>After this part – we can identify which areas you want to dig further into and link into specific products / technology areas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20D94-6E5F-4073-8F19-137B5CF835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36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Way back in 1997!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Exploited implementation flaw, didn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t attempt to masquerade as www.internic.net but easily could have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We fixed the vulnerability, so aren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t we OK?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5877" indent="-290722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2888" indent="-23257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8043" indent="-23257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3199" indent="-23257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58354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3509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88665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3820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E98B01F-A969-F64D-9FBB-54A61868EC53}" type="slidenum">
              <a:rPr lang="en-US" sz="1200">
                <a:latin typeface="Calibri" charset="0"/>
              </a:rPr>
              <a:pPr eaLnBrk="1" hangingPunct="1"/>
              <a:t>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Computers and software don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t have a source of true randomness, like an internal radioactive isotope they can watch decay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Instead, they use what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s called a pseudo-random number generator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Attacks are much easier if a would-be hacker can see the message ID your name server is using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He can recreate much of the internal state machine used by BIND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s PRNG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If he can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t induce your name server to use one of his name servers, it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s much harder for him to see your name server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s currently message ID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OK, now we fixed *that*.  Are we OK?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5877" indent="-290722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2888" indent="-23257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8043" indent="-23257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3199" indent="-23257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58354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3509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88665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3820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17C9963-6BB4-E640-B060-D1050D5EBEB5}" type="slidenum">
              <a:rPr lang="en-US" sz="1200">
                <a:latin typeface="Calibri" charset="0"/>
              </a:rPr>
              <a:pPr eaLnBrk="1" hangingPunct="1"/>
              <a:t>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5877" indent="-290722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2888" indent="-23257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8043" indent="-23257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3199" indent="-23257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58354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3509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88665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3820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9C6A79-AF9B-D446-8213-D2489B7321C8}" type="slidenum">
              <a:rPr lang="en-US" sz="1200">
                <a:latin typeface="Calibri" charset="0"/>
              </a:rPr>
              <a:pPr eaLnBrk="1" hangingPunct="1"/>
              <a:t>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This is counterintuitive to most people:  You think of the 365 possible birthdays and figure it would take half that many people to have a 50% chance that two would have the same birthday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 Toronto, the first person in the room had the same birthday as someone else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 New York, the second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 Chicago, the second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 Columbus, the second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5877" indent="-290722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2888" indent="-23257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8043" indent="-23257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3199" indent="-23257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58354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3509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88665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3820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E6CC42-3F7C-F541-9255-F410D0A9DE12}" type="slidenum">
              <a:rPr lang="en-US" sz="1200">
                <a:latin typeface="Calibri" charset="0"/>
              </a:rPr>
              <a:pPr eaLnBrk="1" hangingPunct="1"/>
              <a:t>10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Notice that in this example, the hacker has the ability to query the recursive name server (the target) directly.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That makes it easy for him to induce it to 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start the race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 by querying the paypal.com name servers.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If the hacker can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t query the recursive name server directly, he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ll have to figure out another way to induce it to look up qNNNNN.paypal.com.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5877" indent="-290722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2888" indent="-23257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28043" indent="-23257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3199" indent="-23257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58354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3509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88665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3820" indent="-232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D6C12F-9EDF-0649-800C-6B8143641F3D}" type="slidenum">
              <a:rPr lang="en-US" sz="1200">
                <a:latin typeface="Calibri" charset="0"/>
              </a:rPr>
              <a:pPr eaLnBrk="1" hangingPunct="1"/>
              <a:t>11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66800" y="3886200"/>
            <a:ext cx="7162800" cy="4524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defRPr sz="1800">
                <a:solidFill>
                  <a:srgbClr val="8BCF18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“Master” subtitle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6800" y="2362200"/>
            <a:ext cx="7162800" cy="15176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/>
          <a:lstStyle>
            <a:lvl1pPr>
              <a:defRPr sz="32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“Master” title</a:t>
            </a: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10600" y="6574536"/>
            <a:ext cx="381000" cy="180975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Arial Black"/>
                <a:cs typeface="Arial Black"/>
              </a:defRPr>
            </a:lvl1pPr>
          </a:lstStyle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8534400" y="6589776"/>
            <a:ext cx="0" cy="192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784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451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10600" y="6574536"/>
            <a:ext cx="381000" cy="180975"/>
          </a:xfrm>
          <a:prstGeom prst="rect">
            <a:avLst/>
          </a:prstGeom>
        </p:spPr>
        <p:txBody>
          <a:bodyPr/>
          <a:lstStyle>
            <a:lvl1pPr algn="l">
              <a:defRPr sz="800" b="0"/>
            </a:lvl1pPr>
          </a:lstStyle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10600" y="6574536"/>
            <a:ext cx="381000" cy="180975"/>
          </a:xfrm>
          <a:prstGeom prst="rect">
            <a:avLst/>
          </a:prstGeom>
        </p:spPr>
        <p:txBody>
          <a:bodyPr/>
          <a:lstStyle>
            <a:lvl1pPr algn="l">
              <a:defRPr sz="800" b="0"/>
            </a:lvl1pPr>
          </a:lstStyle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8775" y="92075"/>
            <a:ext cx="2114550" cy="6073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92075"/>
            <a:ext cx="6191250" cy="607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10600" y="6574536"/>
            <a:ext cx="381000" cy="180975"/>
          </a:xfrm>
          <a:prstGeom prst="rect">
            <a:avLst/>
          </a:prstGeom>
        </p:spPr>
        <p:txBody>
          <a:bodyPr/>
          <a:lstStyle>
            <a:lvl1pPr algn="l">
              <a:defRPr sz="800" b="0"/>
            </a:lvl1pPr>
          </a:lstStyle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92075"/>
            <a:ext cx="5867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5125" y="1365250"/>
            <a:ext cx="4152900" cy="48006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365250"/>
            <a:ext cx="4152900" cy="48006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10600" y="6574536"/>
            <a:ext cx="381000" cy="180975"/>
          </a:xfrm>
          <a:prstGeom prst="rect">
            <a:avLst/>
          </a:prstGeom>
        </p:spPr>
        <p:txBody>
          <a:bodyPr/>
          <a:lstStyle>
            <a:lvl1pPr algn="l">
              <a:defRPr sz="800" b="0"/>
            </a:lvl1pPr>
          </a:lstStyle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92075"/>
            <a:ext cx="5867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65125" y="1365250"/>
            <a:ext cx="8458200" cy="48006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10600" y="6574536"/>
            <a:ext cx="381000" cy="180975"/>
          </a:xfrm>
          <a:prstGeom prst="rect">
            <a:avLst/>
          </a:prstGeom>
        </p:spPr>
        <p:txBody>
          <a:bodyPr/>
          <a:lstStyle>
            <a:lvl1pPr algn="l">
              <a:defRPr sz="800" b="0"/>
            </a:lvl1pPr>
          </a:lstStyle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0228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10600" y="6574536"/>
            <a:ext cx="381000" cy="180975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Arial Black"/>
                <a:cs typeface="Arial Black"/>
              </a:defRPr>
            </a:lvl1pPr>
          </a:lstStyle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66800" y="3962400"/>
            <a:ext cx="6934200" cy="4524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 sz="1800">
                <a:solidFill>
                  <a:srgbClr val="8BCF18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subtitle </a:t>
            </a:r>
            <a:r>
              <a:rPr lang="en-US" dirty="0"/>
              <a:t>style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6800" y="2444750"/>
            <a:ext cx="6934200" cy="15176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/>
          <a:lstStyle>
            <a:lvl1pPr algn="ctr">
              <a:defRPr sz="32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bookend/transition title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10600" y="6574536"/>
            <a:ext cx="381000" cy="180975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Arial Black"/>
                <a:cs typeface="Arial Black"/>
              </a:defRPr>
            </a:lvl1pPr>
          </a:lstStyle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66800" y="3962400"/>
            <a:ext cx="6934200" cy="4524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 sz="1800">
                <a:solidFill>
                  <a:srgbClr val="8BCF18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subtitle </a:t>
            </a:r>
            <a:r>
              <a:rPr lang="en-US" dirty="0"/>
              <a:t>style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6800" y="2444750"/>
            <a:ext cx="6934200" cy="15176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/>
          <a:lstStyle>
            <a:lvl1pPr algn="ctr">
              <a:defRPr sz="32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bookend/transition title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10600" y="6574536"/>
            <a:ext cx="381000" cy="180975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Arial Black"/>
                <a:cs typeface="Arial Black"/>
              </a:defRPr>
            </a:lvl1pPr>
          </a:lstStyle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365250"/>
            <a:ext cx="4152900" cy="48006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365250"/>
            <a:ext cx="4152900" cy="48006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10600" y="6574536"/>
            <a:ext cx="381000" cy="180975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Arial Black"/>
                <a:cs typeface="Arial Black"/>
              </a:defRPr>
            </a:lvl1pPr>
          </a:lstStyle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75895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0" y="6574536"/>
            <a:ext cx="381000" cy="180975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Arial Black"/>
                <a:cs typeface="Arial Black"/>
              </a:defRPr>
            </a:lvl1pPr>
          </a:lstStyle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10600" y="6574536"/>
            <a:ext cx="381000" cy="180975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Arial Black"/>
                <a:cs typeface="Arial Black"/>
              </a:defRPr>
            </a:lvl1pPr>
          </a:lstStyle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10600" y="6574536"/>
            <a:ext cx="381000" cy="180975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Arial Black"/>
                <a:cs typeface="Arial Black"/>
              </a:defRPr>
            </a:lvl1pPr>
          </a:lstStyle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10600" y="6574536"/>
            <a:ext cx="381000" cy="180975"/>
          </a:xfrm>
          <a:prstGeom prst="rect">
            <a:avLst/>
          </a:prstGeom>
        </p:spPr>
        <p:txBody>
          <a:bodyPr/>
          <a:lstStyle>
            <a:lvl1pPr algn="l">
              <a:defRPr sz="800" b="0"/>
            </a:lvl1pPr>
          </a:lstStyle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458200" cy="502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2075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4315968" y="6574536"/>
            <a:ext cx="42037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kumimoji="0" lang="en-US" sz="800" b="0" dirty="0">
                <a:solidFill>
                  <a:srgbClr val="4D4D4D"/>
                </a:solidFill>
                <a:latin typeface="Arial" pitchFamily="34" charset="0"/>
                <a:ea typeface="ＭＳ Ｐゴシック" pitchFamily="1" charset="-128"/>
                <a:cs typeface="+mn-cs"/>
              </a:rPr>
              <a:t>© </a:t>
            </a:r>
            <a:r>
              <a:rPr kumimoji="0" lang="en-US" sz="800" b="0" dirty="0" smtClean="0">
                <a:solidFill>
                  <a:srgbClr val="4D4D4D"/>
                </a:solidFill>
                <a:latin typeface="Arial" pitchFamily="34" charset="0"/>
                <a:ea typeface="ＭＳ Ｐゴシック" pitchFamily="1" charset="-128"/>
                <a:cs typeface="+mn-cs"/>
              </a:rPr>
              <a:t>2013 </a:t>
            </a:r>
            <a:r>
              <a:rPr kumimoji="0" lang="en-US" sz="800" b="0" dirty="0">
                <a:solidFill>
                  <a:srgbClr val="4D4D4D"/>
                </a:solidFill>
                <a:latin typeface="Arial" pitchFamily="34" charset="0"/>
                <a:ea typeface="ＭＳ Ｐゴシック" pitchFamily="1" charset="-128"/>
                <a:cs typeface="+mn-cs"/>
              </a:rPr>
              <a:t>Infoblox Inc. All Rights Reserved.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10600" y="6574536"/>
            <a:ext cx="381000" cy="180975"/>
          </a:xfrm>
          <a:prstGeom prst="rect">
            <a:avLst/>
          </a:prstGeom>
        </p:spPr>
        <p:txBody>
          <a:bodyPr/>
          <a:lstStyle>
            <a:lvl1pPr algn="l">
              <a:defRPr sz="1000" b="1"/>
            </a:lvl1pPr>
          </a:lstStyle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8534400" y="6589776"/>
            <a:ext cx="0" cy="192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7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  <p:sldLayoutId id="2147483666" r:id="rId12"/>
    <p:sldLayoutId id="2147483665" r:id="rId13"/>
    <p:sldLayoutId id="2147483664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1C487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1C487B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1C487B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1C487B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1C487B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1C487B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1C487B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1C487B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1C487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  <a:cs typeface="+mn-cs"/>
        </a:defRPr>
      </a:lvl4pPr>
      <a:lvl5pPr marL="21145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pebersman@infoblox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7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8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7162800" cy="452437"/>
          </a:xfrm>
        </p:spPr>
        <p:txBody>
          <a:bodyPr/>
          <a:lstStyle/>
          <a:p>
            <a:pPr algn="ctr"/>
            <a:r>
              <a:rPr lang="en-US" dirty="0" smtClean="0"/>
              <a:t>Paul </a:t>
            </a:r>
            <a:r>
              <a:rPr lang="en-US" dirty="0" err="1" smtClean="0"/>
              <a:t>Ebersman</a:t>
            </a:r>
            <a:endParaRPr lang="en-US" dirty="0"/>
          </a:p>
          <a:p>
            <a:pPr algn="ctr"/>
            <a:r>
              <a:rPr lang="en-US" dirty="0" smtClean="0">
                <a:hlinkClick r:id="rId3"/>
              </a:rPr>
              <a:t>pebersman@infoblox.com</a:t>
            </a:r>
            <a:r>
              <a:rPr lang="en-US" dirty="0" smtClean="0"/>
              <a:t>, @paul_ipv6</a:t>
            </a:r>
          </a:p>
          <a:p>
            <a:pPr algn="ctr"/>
            <a:r>
              <a:rPr lang="en-US" dirty="0" smtClean="0"/>
              <a:t>UKNOF 26 – 13 Sep 2013, London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66800" y="2057400"/>
            <a:ext cx="7162800" cy="1517650"/>
          </a:xfrm>
        </p:spPr>
        <p:txBody>
          <a:bodyPr/>
          <a:lstStyle/>
          <a:p>
            <a:pPr algn="ctr"/>
            <a:r>
              <a:rPr lang="en-US" dirty="0" smtClean="0"/>
              <a:t>DNS: Abused Child</a:t>
            </a: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610600" y="6600825"/>
            <a:ext cx="381000" cy="180975"/>
          </a:xfrm>
          <a:prstGeom prst="rect">
            <a:avLst/>
          </a:prstGeom>
        </p:spPr>
        <p:txBody>
          <a:bodyPr/>
          <a:lstStyle>
            <a:lvl1pPr algn="l">
              <a:defRPr sz="800" b="0"/>
            </a:lvl1pPr>
          </a:lstStyle>
          <a:p>
            <a:fld id="{8882F5B1-B61C-3440-A414-91D518B9FA2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08337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Birthday Attacks (continued)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365125" y="1365250"/>
          <a:ext cx="3825875" cy="3143250"/>
        </p:xfrm>
        <a:graphic>
          <a:graphicData uri="http://schemas.openxmlformats.org/drawingml/2006/table">
            <a:tbl>
              <a:tblPr/>
              <a:tblGrid>
                <a:gridCol w="1006475"/>
                <a:gridCol w="2819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Chances of two or more people having the same birthday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E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50.7%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E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E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99.99996%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1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18025" y="1365250"/>
          <a:ext cx="4152900" cy="2400300"/>
        </p:xfrm>
        <a:graphic>
          <a:graphicData uri="http://schemas.openxmlformats.org/drawingml/2006/table">
            <a:tbl>
              <a:tblPr/>
              <a:tblGrid>
                <a:gridCol w="2076450"/>
                <a:gridCol w="207645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Number of reply messages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Chances of guessing the right message 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~20%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E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~40%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~80%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E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~90%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1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51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4" descr="server_generic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303713"/>
            <a:ext cx="9271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The Kaminsky Vulnerability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How do you get that many guesses at the right message ID?</a:t>
            </a:r>
          </a:p>
        </p:txBody>
      </p:sp>
      <p:pic>
        <p:nvPicPr>
          <p:cNvPr id="33796" name="Picture 3" descr="server_generic_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3" y="3498850"/>
            <a:ext cx="927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4" descr="server_generic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3" y="4559300"/>
            <a:ext cx="9271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TextBox 5"/>
          <p:cNvSpPr txBox="1">
            <a:spLocks noChangeArrowheads="1"/>
          </p:cNvSpPr>
          <p:nvPr/>
        </p:nvSpPr>
        <p:spPr bwMode="auto">
          <a:xfrm>
            <a:off x="5791200" y="5816600"/>
            <a:ext cx="1427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/>
              <a:t>paypal.com</a:t>
            </a:r>
            <a:br>
              <a:rPr lang="en-US" sz="1600"/>
            </a:br>
            <a:r>
              <a:rPr lang="en-US" sz="1600"/>
              <a:t>name servers</a:t>
            </a:r>
          </a:p>
        </p:txBody>
      </p:sp>
      <p:sp>
        <p:nvSpPr>
          <p:cNvPr id="33799" name="TextBox 6"/>
          <p:cNvSpPr txBox="1">
            <a:spLocks noChangeArrowheads="1"/>
          </p:cNvSpPr>
          <p:nvPr/>
        </p:nvSpPr>
        <p:spPr bwMode="auto">
          <a:xfrm>
            <a:off x="1949450" y="4800600"/>
            <a:ext cx="1327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/>
              <a:t>Recursive</a:t>
            </a:r>
            <a:br>
              <a:rPr lang="en-US" sz="1600"/>
            </a:br>
            <a:r>
              <a:rPr lang="en-US" sz="1600"/>
              <a:t>name server</a:t>
            </a:r>
          </a:p>
        </p:txBody>
      </p:sp>
      <p:pic>
        <p:nvPicPr>
          <p:cNvPr id="33800" name="Picture 7" descr="device_desktop_righ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2138363"/>
            <a:ext cx="13462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1" name="TextBox 8"/>
          <p:cNvSpPr txBox="1">
            <a:spLocks noChangeArrowheads="1"/>
          </p:cNvSpPr>
          <p:nvPr/>
        </p:nvSpPr>
        <p:spPr bwMode="auto">
          <a:xfrm>
            <a:off x="5929313" y="3344863"/>
            <a:ext cx="8350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Hacker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103564" y="2819400"/>
            <a:ext cx="2611436" cy="1358901"/>
            <a:chOff x="3104334" y="2587156"/>
            <a:chExt cx="2636836" cy="1337143"/>
          </a:xfrm>
        </p:grpSpPr>
        <p:cxnSp>
          <p:nvCxnSpPr>
            <p:cNvPr id="33812" name="Straight Arrow Connector 10"/>
            <p:cNvCxnSpPr>
              <a:cxnSpLocks noChangeShapeType="1"/>
            </p:cNvCxnSpPr>
            <p:nvPr/>
          </p:nvCxnSpPr>
          <p:spPr bwMode="auto">
            <a:xfrm flipH="1">
              <a:off x="3104334" y="2587156"/>
              <a:ext cx="2636836" cy="133714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13" name="TextBox 12"/>
            <p:cNvSpPr txBox="1">
              <a:spLocks noChangeArrowheads="1"/>
            </p:cNvSpPr>
            <p:nvPr/>
          </p:nvSpPr>
          <p:spPr bwMode="auto">
            <a:xfrm rot="19908010">
              <a:off x="3207124" y="2685409"/>
              <a:ext cx="2531084" cy="338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 dirty="0"/>
                <a:t>q00001.paypal.com/A?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103563" y="4178300"/>
            <a:ext cx="2730500" cy="912813"/>
            <a:chOff x="3104332" y="3924300"/>
            <a:chExt cx="2730500" cy="912804"/>
          </a:xfrm>
        </p:grpSpPr>
        <p:cxnSp>
          <p:nvCxnSpPr>
            <p:cNvPr id="33810" name="Straight Arrow Connector 15"/>
            <p:cNvCxnSpPr>
              <a:cxnSpLocks noChangeShapeType="1"/>
            </p:cNvCxnSpPr>
            <p:nvPr/>
          </p:nvCxnSpPr>
          <p:spPr bwMode="auto">
            <a:xfrm>
              <a:off x="3104332" y="3924300"/>
              <a:ext cx="2730500" cy="8840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11" name="TextBox 16"/>
            <p:cNvSpPr txBox="1">
              <a:spLocks noChangeArrowheads="1"/>
            </p:cNvSpPr>
            <p:nvPr/>
          </p:nvSpPr>
          <p:spPr bwMode="auto">
            <a:xfrm rot="1069377">
              <a:off x="3352292" y="4498306"/>
              <a:ext cx="2329083" cy="338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/>
                <a:t>q00001.paypal.com/A?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048001" y="4343400"/>
            <a:ext cx="2666999" cy="888999"/>
            <a:chOff x="3048770" y="4089508"/>
            <a:chExt cx="2666999" cy="889571"/>
          </a:xfrm>
        </p:grpSpPr>
        <p:cxnSp>
          <p:nvCxnSpPr>
            <p:cNvPr id="33808" name="Straight Arrow Connector 19"/>
            <p:cNvCxnSpPr>
              <a:cxnSpLocks noChangeShapeType="1"/>
            </p:cNvCxnSpPr>
            <p:nvPr/>
          </p:nvCxnSpPr>
          <p:spPr bwMode="auto">
            <a:xfrm flipH="1" flipV="1">
              <a:off x="3048770" y="4089508"/>
              <a:ext cx="2666999" cy="83873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09" name="TextBox 20"/>
            <p:cNvSpPr txBox="1">
              <a:spLocks noChangeArrowheads="1"/>
            </p:cNvSpPr>
            <p:nvPr/>
          </p:nvSpPr>
          <p:spPr bwMode="auto">
            <a:xfrm rot="1134850">
              <a:off x="3735408" y="4640332"/>
              <a:ext cx="1347444" cy="338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/>
                <a:t>NXDOMAIN!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124200" y="2667001"/>
            <a:ext cx="2970617" cy="1371600"/>
            <a:chOff x="3027376" y="2512596"/>
            <a:chExt cx="2970158" cy="1372005"/>
          </a:xfrm>
        </p:grpSpPr>
        <p:cxnSp>
          <p:nvCxnSpPr>
            <p:cNvPr id="33806" name="Straight Connector 27"/>
            <p:cNvCxnSpPr>
              <a:cxnSpLocks noChangeShapeType="1"/>
            </p:cNvCxnSpPr>
            <p:nvPr/>
          </p:nvCxnSpPr>
          <p:spPr bwMode="auto">
            <a:xfrm flipH="1">
              <a:off x="3027376" y="2512596"/>
              <a:ext cx="2713027" cy="13720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07" name="TextBox 30"/>
            <p:cNvSpPr txBox="1">
              <a:spLocks noChangeArrowheads="1"/>
            </p:cNvSpPr>
            <p:nvPr/>
          </p:nvSpPr>
          <p:spPr bwMode="auto">
            <a:xfrm rot="19940211">
              <a:off x="3218551" y="3204297"/>
              <a:ext cx="2778983" cy="52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/>
                <a:t>Hundreds of spoofed responses!</a:t>
              </a:r>
            </a:p>
            <a:p>
              <a:pPr eaLnBrk="1" hangingPunct="1"/>
              <a:r>
                <a:rPr lang="en-US" sz="1400" dirty="0"/>
                <a:t>(q00001.paypal.com/NS!)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359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The Kaminsky Vulnerability (continued)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How does a response about q00001.paypal.com poison www.paypal.com</a:t>
            </a:r>
            <a:r>
              <a:rPr lang="ja-JP" altLang="en-US" dirty="0">
                <a:latin typeface="Arial" charset="0"/>
                <a:ea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</a:rPr>
              <a:t>s A record?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Response:</a:t>
            </a:r>
            <a:br>
              <a:rPr lang="en-US" dirty="0">
                <a:latin typeface="Arial" charset="0"/>
                <a:ea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</a:rPr>
            </a:br>
            <a:r>
              <a:rPr lang="en-US" sz="1400" b="0" dirty="0">
                <a:latin typeface="Arial" charset="0"/>
                <a:ea typeface="ＭＳ Ｐゴシック" charset="0"/>
              </a:rPr>
              <a:t>	</a:t>
            </a:r>
            <a:r>
              <a:rPr lang="en-US" sz="1400" b="0" dirty="0">
                <a:latin typeface="Courier" charset="0"/>
                <a:ea typeface="ＭＳ Ｐゴシック" charset="0"/>
              </a:rPr>
              <a:t>;; -&gt;&gt;HEADER&lt;&lt;- opcode: QUERY, status: NOERROR, id: 61718</a:t>
            </a:r>
            <a:br>
              <a:rPr lang="en-US" sz="1400" b="0" dirty="0">
                <a:latin typeface="Courier" charset="0"/>
                <a:ea typeface="ＭＳ Ｐゴシック" charset="0"/>
              </a:rPr>
            </a:br>
            <a:r>
              <a:rPr lang="en-US" sz="1400" b="0" dirty="0">
                <a:latin typeface="Courier" charset="0"/>
                <a:ea typeface="ＭＳ Ｐゴシック" charset="0"/>
              </a:rPr>
              <a:t>	;; flags: qr rd ra; QUERY: 1, ANSWER: 0, AUTHORITY: 1, 	ADDITIONAL: 1</a:t>
            </a:r>
          </a:p>
          <a:p>
            <a:pPr eaLnBrk="1" hangingPunct="1">
              <a:buFont typeface="Wingdings" charset="0"/>
              <a:buNone/>
            </a:pPr>
            <a:r>
              <a:rPr lang="en-US" sz="1400" b="0" dirty="0">
                <a:latin typeface="Courier" charset="0"/>
                <a:ea typeface="ＭＳ Ｐゴシック" charset="0"/>
              </a:rPr>
              <a:t/>
            </a:r>
            <a:br>
              <a:rPr lang="en-US" sz="1400" b="0" dirty="0">
                <a:latin typeface="Courier" charset="0"/>
                <a:ea typeface="ＭＳ Ｐゴシック" charset="0"/>
              </a:rPr>
            </a:br>
            <a:r>
              <a:rPr lang="en-US" sz="1400" b="0" dirty="0">
                <a:latin typeface="Courier" charset="0"/>
                <a:ea typeface="ＭＳ Ｐゴシック" charset="0"/>
              </a:rPr>
              <a:t>	;;; QUESTION SECTION:</a:t>
            </a:r>
            <a:br>
              <a:rPr lang="en-US" sz="1400" b="0" dirty="0">
                <a:latin typeface="Courier" charset="0"/>
                <a:ea typeface="ＭＳ Ｐゴシック" charset="0"/>
              </a:rPr>
            </a:br>
            <a:r>
              <a:rPr lang="en-US" sz="1400" b="0" dirty="0">
                <a:latin typeface="Courier" charset="0"/>
                <a:ea typeface="ＭＳ Ｐゴシック" charset="0"/>
              </a:rPr>
              <a:t>	;q00001.paypal.com.	IN	A</a:t>
            </a:r>
            <a:br>
              <a:rPr lang="en-US" sz="1400" b="0" dirty="0">
                <a:latin typeface="Courier" charset="0"/>
                <a:ea typeface="ＭＳ Ｐゴシック" charset="0"/>
              </a:rPr>
            </a:br>
            <a:r>
              <a:rPr lang="en-US" sz="1400" b="0" dirty="0">
                <a:latin typeface="Courier" charset="0"/>
                <a:ea typeface="ＭＳ Ｐゴシック" charset="0"/>
              </a:rPr>
              <a:t>	;;; AUTHORITY SECTION</a:t>
            </a:r>
            <a:br>
              <a:rPr lang="en-US" sz="1400" b="0" dirty="0">
                <a:latin typeface="Courier" charset="0"/>
                <a:ea typeface="ＭＳ Ｐゴシック" charset="0"/>
              </a:rPr>
            </a:br>
            <a:r>
              <a:rPr lang="en-US" sz="1400" b="0" dirty="0">
                <a:latin typeface="Courier" charset="0"/>
                <a:ea typeface="ＭＳ Ｐゴシック" charset="0"/>
              </a:rPr>
              <a:t>	q00001.paypal.com.	86400	IN	NS	www.paypal.com.</a:t>
            </a:r>
            <a:br>
              <a:rPr lang="en-US" sz="1400" b="0" dirty="0">
                <a:latin typeface="Courier" charset="0"/>
                <a:ea typeface="ＭＳ Ｐゴシック" charset="0"/>
              </a:rPr>
            </a:br>
            <a:r>
              <a:rPr lang="en-US" sz="1400" b="0" dirty="0">
                <a:latin typeface="Courier" charset="0"/>
                <a:ea typeface="ＭＳ Ｐゴシック" charset="0"/>
              </a:rPr>
              <a:t>	</a:t>
            </a:r>
            <a:r>
              <a:rPr lang="en-US" sz="1400" b="0" dirty="0">
                <a:solidFill>
                  <a:srgbClr val="FF0000"/>
                </a:solidFill>
                <a:latin typeface="Courier" charset="0"/>
                <a:ea typeface="ＭＳ Ｐゴシック" charset="0"/>
              </a:rPr>
              <a:t>;;; ADDITIONAL SECTION</a:t>
            </a:r>
            <a:br>
              <a:rPr lang="en-US" sz="1400" b="0" dirty="0">
                <a:solidFill>
                  <a:srgbClr val="FF0000"/>
                </a:solidFill>
                <a:latin typeface="Courier" charset="0"/>
                <a:ea typeface="ＭＳ Ｐゴシック" charset="0"/>
              </a:rPr>
            </a:br>
            <a:r>
              <a:rPr lang="en-US" sz="1400" b="0" dirty="0">
                <a:solidFill>
                  <a:srgbClr val="FF0000"/>
                </a:solidFill>
                <a:latin typeface="Courier" charset="0"/>
                <a:ea typeface="ＭＳ Ｐゴシック" charset="0"/>
              </a:rPr>
              <a:t>	</a:t>
            </a:r>
            <a:r>
              <a:rPr lang="en-US" sz="1400" b="0" dirty="0" err="1" smtClean="0">
                <a:solidFill>
                  <a:srgbClr val="FF0000"/>
                </a:solidFill>
                <a:latin typeface="Courier" charset="0"/>
                <a:ea typeface="ＭＳ Ｐゴシック" charset="0"/>
              </a:rPr>
              <a:t>www.paypal.com</a:t>
            </a:r>
            <a:r>
              <a:rPr lang="en-US" sz="1400" b="0" dirty="0" smtClean="0">
                <a:solidFill>
                  <a:srgbClr val="FF0000"/>
                </a:solidFill>
                <a:latin typeface="Courier" charset="0"/>
                <a:ea typeface="ＭＳ Ｐゴシック" charset="0"/>
              </a:rPr>
              <a:t>.</a:t>
            </a:r>
            <a:r>
              <a:rPr lang="en-US" sz="1400" b="0" dirty="0">
                <a:solidFill>
                  <a:srgbClr val="FF0000"/>
                </a:solidFill>
                <a:latin typeface="Courier" charset="0"/>
                <a:ea typeface="ＭＳ Ｐゴシック" charset="0"/>
              </a:rPr>
              <a:t>		86400	IN	A	10.0.0.1</a:t>
            </a:r>
            <a:r>
              <a:rPr lang="en-US" sz="1600" b="0" dirty="0">
                <a:solidFill>
                  <a:srgbClr val="FF0000"/>
                </a:solidFill>
                <a:latin typeface="Courier" charset="0"/>
                <a:ea typeface="ＭＳ Ｐゴシック" charset="0"/>
              </a:rPr>
              <a:t/>
            </a:r>
            <a:br>
              <a:rPr lang="en-US" sz="1600" b="0" dirty="0">
                <a:solidFill>
                  <a:srgbClr val="FF0000"/>
                </a:solidFill>
                <a:latin typeface="Courier" charset="0"/>
                <a:ea typeface="ＭＳ Ｐゴシック" charset="0"/>
              </a:rPr>
            </a:br>
            <a:r>
              <a:rPr lang="en-US" sz="1600" b="0" dirty="0">
                <a:latin typeface="Courier" charset="0"/>
                <a:ea typeface="ＭＳ Ｐゴシック" charset="0"/>
              </a:rPr>
              <a:t>	</a:t>
            </a:r>
          </a:p>
          <a:p>
            <a:pPr eaLnBrk="1" hangingPunct="1">
              <a:buFont typeface="Wingdings" charset="0"/>
              <a:buNone/>
            </a:pPr>
            <a:endParaRPr lang="en-US" sz="1600" b="0" dirty="0">
              <a:latin typeface="Courier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821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Initial </a:t>
            </a:r>
            <a:r>
              <a:rPr lang="en-US" dirty="0" err="1" smtClean="0">
                <a:latin typeface="Arial" charset="0"/>
                <a:ea typeface="ＭＳ Ｐゴシック" charset="0"/>
              </a:rPr>
              <a:t>Kaminsky</a:t>
            </a:r>
            <a:r>
              <a:rPr lang="en-US" dirty="0" smtClean="0">
                <a:latin typeface="Arial" charset="0"/>
                <a:ea typeface="ＭＳ Ｐゴシック" charset="0"/>
              </a:rPr>
              <a:t> fixes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To make it more difficult for a hacker to spoof a response, we use a random query port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In addition to a random message ID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If we use 8K or 16K source ports, we increase entropy by 13 or 14 bits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This increases the average time it would take to spoof a response substantially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However, this is not a complete solution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Spoofing is harder, but still possible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Evgeniy Polyakov demonstrated that he could successfully spoof a patched BIND name server over high-speed LAN in about 10 hours</a:t>
            </a:r>
          </a:p>
        </p:txBody>
      </p:sp>
    </p:spTree>
    <p:extLst>
      <p:ext uri="{BB962C8B-B14F-4D97-AF65-F5344CB8AC3E}">
        <p14:creationId xmlns:p14="http://schemas.microsoft.com/office/powerpoint/2010/main" val="1477842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Defending your cache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14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4800" y="533400"/>
            <a:ext cx="3048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46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7772400" cy="762000"/>
          </a:xfrm>
        </p:spPr>
        <p:txBody>
          <a:bodyPr/>
          <a:lstStyle/>
          <a:p>
            <a:r>
              <a:rPr lang="en-US" sz="3200" dirty="0" smtClean="0"/>
              <a:t>Defenses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71805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More randomness in DNS </a:t>
            </a:r>
            <a:r>
              <a:rPr lang="en-US" sz="3200" dirty="0" err="1" smtClean="0"/>
              <a:t>msg</a:t>
            </a:r>
            <a:r>
              <a:rPr lang="en-US" sz="3200" dirty="0" smtClean="0"/>
              <a:t> IDs, source ports, etc.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Better checks on glue</a:t>
            </a:r>
          </a:p>
          <a:p>
            <a:endParaRPr lang="en-US" sz="3200" dirty="0"/>
          </a:p>
          <a:p>
            <a:r>
              <a:rPr lang="en-US" sz="3200" dirty="0" smtClean="0"/>
              <a:t>DNSSEC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15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591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Overwhelming your</a:t>
            </a:r>
            <a:br>
              <a:rPr lang="en-US" dirty="0" smtClean="0"/>
            </a:br>
            <a:r>
              <a:rPr lang="en-US" dirty="0" smtClean="0"/>
              <a:t>authoritative servers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16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4800" y="533400"/>
            <a:ext cx="3048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7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7772400" cy="762000"/>
          </a:xfrm>
        </p:spPr>
        <p:txBody>
          <a:bodyPr/>
          <a:lstStyle/>
          <a:p>
            <a:r>
              <a:rPr lang="en-US" sz="3200" dirty="0" smtClean="0"/>
              <a:t>Sheer volume and </a:t>
            </a:r>
            <a:r>
              <a:rPr lang="en-US" sz="3200" dirty="0" err="1" smtClean="0"/>
              <a:t>persistance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10s of thousands of bots</a:t>
            </a:r>
          </a:p>
          <a:p>
            <a:endParaRPr lang="en-US" sz="3200" dirty="0"/>
          </a:p>
          <a:p>
            <a:r>
              <a:rPr lang="en-US" sz="3200" dirty="0" smtClean="0"/>
              <a:t>10s of </a:t>
            </a:r>
            <a:r>
              <a:rPr lang="en-US" sz="3200" dirty="0" err="1" smtClean="0"/>
              <a:t>millians</a:t>
            </a:r>
            <a:r>
              <a:rPr lang="en-US" sz="3200" dirty="0" smtClean="0"/>
              <a:t> of open resolvers</a:t>
            </a:r>
          </a:p>
          <a:p>
            <a:endParaRPr lang="en-US" sz="3200" dirty="0"/>
          </a:p>
          <a:p>
            <a:r>
              <a:rPr lang="en-US" sz="3200" dirty="0" err="1" smtClean="0"/>
              <a:t>Gbps</a:t>
            </a:r>
            <a:r>
              <a:rPr lang="en-US" sz="3200" dirty="0" smtClean="0"/>
              <a:t> of traffic generated</a:t>
            </a:r>
          </a:p>
          <a:p>
            <a:endParaRPr lang="en-US" sz="3200" dirty="0" smtClean="0"/>
          </a:p>
          <a:p>
            <a:r>
              <a:rPr lang="en-US" sz="3200" dirty="0" smtClean="0"/>
              <a:t>45</a:t>
            </a:r>
            <a:r>
              <a:rPr lang="en-US" sz="3200" dirty="0"/>
              <a:t>% of </a:t>
            </a:r>
            <a:r>
              <a:rPr lang="en-US" sz="3200" dirty="0" smtClean="0"/>
              <a:t>ISPs experience 1-10 </a:t>
            </a:r>
            <a:r>
              <a:rPr lang="en-US" sz="3200" dirty="0" err="1" smtClean="0"/>
              <a:t>DDoS</a:t>
            </a:r>
            <a:r>
              <a:rPr lang="en-US" sz="3200" dirty="0" smtClean="0"/>
              <a:t>/month, 47</a:t>
            </a:r>
            <a:r>
              <a:rPr lang="en-US" sz="3200" dirty="0"/>
              <a:t>% experience </a:t>
            </a:r>
            <a:r>
              <a:rPr lang="en-US" sz="3200" dirty="0" smtClean="0"/>
              <a:t>10-500 </a:t>
            </a:r>
            <a:r>
              <a:rPr lang="en-US" sz="3200" dirty="0" err="1" smtClean="0"/>
              <a:t>DDoS</a:t>
            </a:r>
            <a:r>
              <a:rPr lang="en-US" sz="3200" dirty="0" smtClean="0"/>
              <a:t>/month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17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95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7772400" cy="762000"/>
          </a:xfrm>
        </p:spPr>
        <p:txBody>
          <a:bodyPr/>
          <a:lstStyle/>
          <a:p>
            <a:r>
              <a:rPr lang="en-US" sz="3200" dirty="0" smtClean="0"/>
              <a:t>High Yield Results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467600" cy="4800600"/>
          </a:xfrm>
        </p:spPr>
        <p:txBody>
          <a:bodyPr/>
          <a:lstStyle/>
          <a:p>
            <a:endParaRPr lang="en-US" dirty="0" smtClean="0"/>
          </a:p>
          <a:p>
            <a:endParaRPr lang="en-US" sz="3200" dirty="0" smtClean="0"/>
          </a:p>
          <a:p>
            <a:r>
              <a:rPr lang="en-US" sz="3200" dirty="0" smtClean="0"/>
              <a:t>Small queries, large responses</a:t>
            </a:r>
            <a:r>
              <a:rPr lang="en-US" sz="3200" dirty="0"/>
              <a:t> </a:t>
            </a:r>
            <a:r>
              <a:rPr lang="en-US" sz="3200" dirty="0" smtClean="0"/>
              <a:t> (DNSSEC records)</a:t>
            </a:r>
          </a:p>
          <a:p>
            <a:endParaRPr lang="en-US" sz="3200" dirty="0"/>
          </a:p>
          <a:p>
            <a:r>
              <a:rPr lang="en-US" sz="3200" dirty="0" smtClean="0"/>
              <a:t>Using NSEC3 against you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18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7772400" cy="762000"/>
          </a:xfrm>
        </p:spPr>
        <p:txBody>
          <a:bodyPr/>
          <a:lstStyle/>
          <a:p>
            <a:r>
              <a:rPr lang="en-US" sz="3200" dirty="0" smtClean="0"/>
              <a:t>Make sure they’re your servers…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467600" cy="4800600"/>
          </a:xfrm>
        </p:spPr>
        <p:txBody>
          <a:bodyPr/>
          <a:lstStyle/>
          <a:p>
            <a:endParaRPr lang="en-US" dirty="0" smtClean="0"/>
          </a:p>
          <a:p>
            <a:endParaRPr lang="en-US" sz="3200" dirty="0" smtClean="0"/>
          </a:p>
          <a:p>
            <a:r>
              <a:rPr lang="en-US" sz="3200" dirty="0" smtClean="0"/>
              <a:t>Vet your registry/registrar</a:t>
            </a:r>
          </a:p>
          <a:p>
            <a:endParaRPr lang="en-US" sz="3200" dirty="0"/>
          </a:p>
          <a:p>
            <a:r>
              <a:rPr lang="en-US" sz="3200" dirty="0" smtClean="0"/>
              <a:t>Think about NS TTLs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19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066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Attacking your cache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4800" y="533400"/>
            <a:ext cx="3048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47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defend your servers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20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4800" y="533400"/>
            <a:ext cx="3048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34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7772400" cy="762000"/>
          </a:xfrm>
        </p:spPr>
        <p:txBody>
          <a:bodyPr/>
          <a:lstStyle/>
          <a:p>
            <a:r>
              <a:rPr lang="en-US" sz="3200" dirty="0" smtClean="0"/>
              <a:t>Harden your server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696200" cy="5029200"/>
          </a:xfrm>
        </p:spPr>
        <p:txBody>
          <a:bodyPr/>
          <a:lstStyle/>
          <a:p>
            <a:r>
              <a:rPr lang="en-US" sz="3200" dirty="0" smtClean="0"/>
              <a:t>Perimeter ACLs</a:t>
            </a:r>
          </a:p>
          <a:p>
            <a:endParaRPr lang="en-US" sz="3200" dirty="0"/>
          </a:p>
          <a:p>
            <a:r>
              <a:rPr lang="en-US" sz="3200" dirty="0" smtClean="0"/>
              <a:t>Higher capacity servers</a:t>
            </a:r>
          </a:p>
          <a:p>
            <a:endParaRPr lang="en-US" sz="3200" dirty="0"/>
          </a:p>
          <a:p>
            <a:r>
              <a:rPr lang="en-US" sz="3200" dirty="0" smtClean="0"/>
              <a:t>Clusters or load balanced servers</a:t>
            </a:r>
          </a:p>
          <a:p>
            <a:endParaRPr lang="en-US" sz="3200" dirty="0"/>
          </a:p>
          <a:p>
            <a:r>
              <a:rPr lang="en-US" sz="3200" dirty="0" smtClean="0"/>
              <a:t>Response Rate limiting (RRL)</a:t>
            </a:r>
          </a:p>
          <a:p>
            <a:pPr lvl="1"/>
            <a:r>
              <a:rPr lang="en-US" sz="2800" dirty="0"/>
              <a:t>http://</a:t>
            </a:r>
            <a:r>
              <a:rPr lang="en-US" sz="2800" dirty="0" err="1"/>
              <a:t>www.iana.org</a:t>
            </a:r>
            <a:r>
              <a:rPr lang="en-US" sz="2800" dirty="0"/>
              <a:t>/about/presentations/20130512-knight-rrl.pdf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21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61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7772400" cy="762000"/>
          </a:xfrm>
        </p:spPr>
        <p:txBody>
          <a:bodyPr/>
          <a:lstStyle/>
          <a:p>
            <a:r>
              <a:rPr lang="en-US" sz="3200" dirty="0" smtClean="0"/>
              <a:t>Spread yourself out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543800" cy="4648200"/>
          </a:xfrm>
        </p:spPr>
        <p:txBody>
          <a:bodyPr/>
          <a:lstStyle/>
          <a:p>
            <a:r>
              <a:rPr lang="en-US" sz="3000" dirty="0" smtClean="0"/>
              <a:t>Fatter internet pipes (but makes you more dangerous to others)</a:t>
            </a:r>
          </a:p>
          <a:p>
            <a:endParaRPr lang="en-US" sz="3000" dirty="0"/>
          </a:p>
          <a:p>
            <a:r>
              <a:rPr lang="en-US" sz="3000" dirty="0" smtClean="0"/>
              <a:t>More authoritative servers (up to a point)</a:t>
            </a:r>
          </a:p>
          <a:p>
            <a:endParaRPr lang="en-US" sz="3000" dirty="0"/>
          </a:p>
          <a:p>
            <a:r>
              <a:rPr lang="en-US" sz="3000" dirty="0" err="1" smtClean="0"/>
              <a:t>Anycast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HA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22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793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Being a good internet citizen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23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4800" y="533400"/>
            <a:ext cx="3048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07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7772400" cy="762000"/>
          </a:xfrm>
        </p:spPr>
        <p:txBody>
          <a:bodyPr/>
          <a:lstStyle/>
          <a:p>
            <a:r>
              <a:rPr lang="en-US" sz="3200" dirty="0" smtClean="0"/>
              <a:t>It’s not just you being attacked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If you allow spoofed packets out from your network, you are part of the problem…</a:t>
            </a:r>
          </a:p>
          <a:p>
            <a:endParaRPr lang="en-US" sz="3200" dirty="0"/>
          </a:p>
          <a:p>
            <a:r>
              <a:rPr lang="en-US" sz="3200" dirty="0" smtClean="0"/>
              <a:t>Use BCP38/BCP84 Ingress filtering</a:t>
            </a:r>
          </a:p>
          <a:p>
            <a:endParaRPr lang="en-US" sz="3200" dirty="0"/>
          </a:p>
          <a:p>
            <a:r>
              <a:rPr lang="en-US" sz="3200" dirty="0" smtClean="0"/>
              <a:t>Implement RFC</a:t>
            </a:r>
            <a:r>
              <a:rPr lang="en-US" sz="3200" dirty="0"/>
              <a:t>5358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24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50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DNS use by the bad guys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25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4800" y="533400"/>
            <a:ext cx="3048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98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7772400" cy="762000"/>
          </a:xfrm>
        </p:spPr>
        <p:txBody>
          <a:bodyPr/>
          <a:lstStyle/>
          <a:p>
            <a:r>
              <a:rPr lang="en-US" sz="3200" dirty="0" smtClean="0"/>
              <a:t>DNS use by bad guys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00600"/>
          </a:xfrm>
        </p:spPr>
        <p:txBody>
          <a:bodyPr/>
          <a:lstStyle/>
          <a:p>
            <a:r>
              <a:rPr lang="en-US" sz="2800" dirty="0" smtClean="0"/>
              <a:t>Command and control</a:t>
            </a:r>
          </a:p>
          <a:p>
            <a:endParaRPr lang="en-US" sz="2800" dirty="0"/>
          </a:p>
          <a:p>
            <a:r>
              <a:rPr lang="en-US" sz="2800" dirty="0" smtClean="0"/>
              <a:t>DNS Amplification</a:t>
            </a:r>
          </a:p>
          <a:p>
            <a:endParaRPr lang="en-US" sz="2800" dirty="0"/>
          </a:p>
          <a:p>
            <a:r>
              <a:rPr lang="en-US" sz="2800" dirty="0" err="1" smtClean="0"/>
              <a:t>Fastflux</a:t>
            </a:r>
            <a:endParaRPr lang="en-US" sz="2800" dirty="0" smtClean="0"/>
          </a:p>
          <a:p>
            <a:pPr lvl="1"/>
            <a:r>
              <a:rPr lang="en-US" sz="2800" dirty="0"/>
              <a:t>s</a:t>
            </a:r>
            <a:r>
              <a:rPr lang="en-US" sz="2800" dirty="0" smtClean="0"/>
              <a:t>ingle flux</a:t>
            </a:r>
          </a:p>
          <a:p>
            <a:pPr lvl="1"/>
            <a:r>
              <a:rPr lang="en-US" sz="2800" dirty="0"/>
              <a:t>d</a:t>
            </a:r>
            <a:r>
              <a:rPr lang="en-US" sz="2800" dirty="0" smtClean="0"/>
              <a:t>ouble flux</a:t>
            </a:r>
          </a:p>
          <a:p>
            <a:endParaRPr lang="en-US" sz="2800" dirty="0"/>
          </a:p>
          <a:p>
            <a:r>
              <a:rPr lang="en-US" sz="2800" dirty="0" smtClean="0"/>
              <a:t>Storm, </a:t>
            </a:r>
            <a:r>
              <a:rPr lang="en-US" sz="2800" dirty="0" err="1" smtClean="0"/>
              <a:t>Conficker</a:t>
            </a:r>
            <a:r>
              <a:rPr lang="en-US" sz="2800" dirty="0" smtClean="0"/>
              <a:t>, etc.</a:t>
            </a: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26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258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Protecting your 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27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4800" y="533400"/>
            <a:ext cx="3048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85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7772400" cy="762000"/>
          </a:xfrm>
        </p:spPr>
        <p:txBody>
          <a:bodyPr/>
          <a:lstStyle/>
          <a:p>
            <a:r>
              <a:rPr lang="en-US" sz="3200" dirty="0" smtClean="0"/>
              <a:t>Dealing with malware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endParaRPr lang="en-US" dirty="0" smtClean="0"/>
          </a:p>
          <a:p>
            <a:endParaRPr lang="en-US" sz="3200" dirty="0" smtClean="0"/>
          </a:p>
          <a:p>
            <a:r>
              <a:rPr lang="en-US" sz="3200" dirty="0" smtClean="0"/>
              <a:t>Prevent infections (antivirus)</a:t>
            </a:r>
          </a:p>
          <a:p>
            <a:endParaRPr lang="en-US" sz="3200" dirty="0"/>
          </a:p>
          <a:p>
            <a:r>
              <a:rPr lang="en-US" sz="3200" dirty="0" smtClean="0"/>
              <a:t>Block at the perimeter (NGFW, IDS)</a:t>
            </a:r>
          </a:p>
          <a:p>
            <a:endParaRPr lang="en-US" sz="3200" dirty="0"/>
          </a:p>
          <a:p>
            <a:r>
              <a:rPr lang="en-US" sz="3200" dirty="0" smtClean="0"/>
              <a:t>Block at the client (DNS)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28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929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7772400" cy="762000"/>
          </a:xfrm>
        </p:spPr>
        <p:txBody>
          <a:bodyPr/>
          <a:lstStyle/>
          <a:p>
            <a:r>
              <a:rPr lang="en-US" sz="3200" dirty="0" smtClean="0"/>
              <a:t>Antivirus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Useful but has issues:</a:t>
            </a:r>
          </a:p>
          <a:p>
            <a:endParaRPr lang="en-US" sz="3200" dirty="0"/>
          </a:p>
          <a:p>
            <a:pPr lvl="1"/>
            <a:r>
              <a:rPr lang="en-US" sz="2800" b="1" dirty="0" smtClean="0"/>
              <a:t>Depends on client update cycles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 smtClean="0"/>
              <a:t>Too many mutations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 smtClean="0"/>
              <a:t>Not hard to disable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29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0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Recursion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DNS </a:t>
            </a:r>
            <a:r>
              <a:rPr lang="en-US" dirty="0">
                <a:latin typeface="Arial" charset="0"/>
                <a:ea typeface="ＭＳ Ｐゴシック" charset="0"/>
              </a:rPr>
              <a:t>queries are either recursive or </a:t>
            </a:r>
            <a:r>
              <a:rPr lang="en-US" dirty="0" err="1" smtClean="0">
                <a:latin typeface="Arial" charset="0"/>
                <a:ea typeface="ＭＳ Ｐゴシック" charset="0"/>
              </a:rPr>
              <a:t>nonrecursive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20483" name="Picture 4" descr="server_generic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86200"/>
            <a:ext cx="9271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7772400" y="2667000"/>
            <a:ext cx="1108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/>
              <a:t>root name</a:t>
            </a:r>
          </a:p>
          <a:p>
            <a:pPr algn="ctr" eaLnBrk="1" hangingPunct="1"/>
            <a:r>
              <a:rPr lang="en-US" sz="1600" dirty="0"/>
              <a:t>server</a:t>
            </a:r>
          </a:p>
        </p:txBody>
      </p:sp>
      <p:pic>
        <p:nvPicPr>
          <p:cNvPr id="20485" name="Picture 3" descr="server_generic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19400"/>
            <a:ext cx="927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6" name="Group 18"/>
          <p:cNvGrpSpPr>
            <a:grpSpLocks/>
          </p:cNvGrpSpPr>
          <p:nvPr/>
        </p:nvGrpSpPr>
        <p:grpSpPr bwMode="auto">
          <a:xfrm>
            <a:off x="1447800" y="5105400"/>
            <a:ext cx="1346200" cy="1557754"/>
            <a:chOff x="5638800" y="2482850"/>
            <a:chExt cx="1346200" cy="1557655"/>
          </a:xfrm>
        </p:grpSpPr>
        <p:pic>
          <p:nvPicPr>
            <p:cNvPr id="20516" name="Picture 7" descr="device_desktop_right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0" y="2482850"/>
              <a:ext cx="1346200" cy="1257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17" name="TextBox 8"/>
            <p:cNvSpPr txBox="1">
              <a:spLocks noChangeArrowheads="1"/>
            </p:cNvSpPr>
            <p:nvPr/>
          </p:nvSpPr>
          <p:spPr bwMode="auto">
            <a:xfrm>
              <a:off x="5715000" y="3701973"/>
              <a:ext cx="915844" cy="33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/>
                <a:t>resolver</a:t>
              </a:r>
            </a:p>
          </p:txBody>
        </p:sp>
      </p:grpSp>
      <p:pic>
        <p:nvPicPr>
          <p:cNvPr id="20487" name="Picture 21" descr="server_generic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105400"/>
            <a:ext cx="927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24" descr="server_generic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1365250"/>
            <a:ext cx="927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Box 34"/>
          <p:cNvSpPr txBox="1">
            <a:spLocks noChangeArrowheads="1"/>
          </p:cNvSpPr>
          <p:nvPr/>
        </p:nvSpPr>
        <p:spPr bwMode="auto">
          <a:xfrm>
            <a:off x="7924800" y="5334000"/>
            <a:ext cx="114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/>
              <a:t>com name</a:t>
            </a:r>
          </a:p>
          <a:p>
            <a:pPr algn="ctr" eaLnBrk="1" hangingPunct="1"/>
            <a:r>
              <a:rPr lang="en-US" sz="1600" dirty="0"/>
              <a:t>server</a:t>
            </a:r>
          </a:p>
        </p:txBody>
      </p:sp>
      <p:sp>
        <p:nvSpPr>
          <p:cNvPr id="20490" name="TextBox 35"/>
          <p:cNvSpPr txBox="1">
            <a:spLocks noChangeArrowheads="1"/>
          </p:cNvSpPr>
          <p:nvPr/>
        </p:nvSpPr>
        <p:spPr bwMode="auto">
          <a:xfrm>
            <a:off x="6019800" y="5943600"/>
            <a:ext cx="1358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 err="1"/>
              <a:t>google.com</a:t>
            </a:r>
            <a:endParaRPr lang="en-US" sz="1600" dirty="0"/>
          </a:p>
          <a:p>
            <a:pPr algn="ctr" eaLnBrk="1" hangingPunct="1"/>
            <a:r>
              <a:rPr lang="en-US" sz="1600" dirty="0"/>
              <a:t>name server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28599" y="4114800"/>
            <a:ext cx="1676406" cy="879475"/>
            <a:chOff x="3259963" y="3722769"/>
            <a:chExt cx="1674365" cy="879478"/>
          </a:xfrm>
        </p:grpSpPr>
        <p:cxnSp>
          <p:nvCxnSpPr>
            <p:cNvPr id="20514" name="Straight Arrow Connector 13"/>
            <p:cNvCxnSpPr>
              <a:cxnSpLocks noChangeShapeType="1"/>
            </p:cNvCxnSpPr>
            <p:nvPr/>
          </p:nvCxnSpPr>
          <p:spPr bwMode="auto">
            <a:xfrm rot="16200000" flipV="1">
              <a:off x="4494587" y="4162505"/>
              <a:ext cx="879478" cy="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15" name="TextBox 36"/>
            <p:cNvSpPr txBox="1">
              <a:spLocks noChangeArrowheads="1"/>
            </p:cNvSpPr>
            <p:nvPr/>
          </p:nvSpPr>
          <p:spPr bwMode="auto">
            <a:xfrm>
              <a:off x="3259963" y="3798969"/>
              <a:ext cx="1598250" cy="646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dirty="0" smtClean="0"/>
                <a:t>1) Recursive </a:t>
              </a:r>
              <a:r>
                <a:rPr lang="en-US" sz="1200" dirty="0"/>
                <a:t>query</a:t>
              </a:r>
            </a:p>
            <a:p>
              <a:pPr algn="ctr" eaLnBrk="1" hangingPunct="1"/>
              <a:r>
                <a:rPr lang="en-US" sz="1200" dirty="0"/>
                <a:t>for </a:t>
              </a:r>
              <a:r>
                <a:rPr lang="en-US" sz="1200" dirty="0" err="1"/>
                <a:t>www.google.com</a:t>
              </a:r>
              <a:r>
                <a:rPr lang="en-US" sz="1200" dirty="0"/>
                <a:t>/A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667000" y="2057401"/>
            <a:ext cx="5181600" cy="1447800"/>
            <a:chOff x="5702300" y="1984988"/>
            <a:chExt cx="2193925" cy="1134531"/>
          </a:xfrm>
        </p:grpSpPr>
        <p:cxnSp>
          <p:nvCxnSpPr>
            <p:cNvPr id="20512" name="Straight Arrow Connector 14"/>
            <p:cNvCxnSpPr>
              <a:cxnSpLocks noChangeShapeType="1"/>
            </p:cNvCxnSpPr>
            <p:nvPr/>
          </p:nvCxnSpPr>
          <p:spPr bwMode="auto">
            <a:xfrm flipV="1">
              <a:off x="5702300" y="2044700"/>
              <a:ext cx="2193925" cy="10748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13" name="TextBox 38"/>
            <p:cNvSpPr txBox="1">
              <a:spLocks noChangeArrowheads="1"/>
            </p:cNvSpPr>
            <p:nvPr/>
          </p:nvSpPr>
          <p:spPr bwMode="auto">
            <a:xfrm>
              <a:off x="6508890" y="1984988"/>
              <a:ext cx="784665" cy="361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dirty="0" smtClean="0"/>
                <a:t>2) </a:t>
              </a:r>
              <a:r>
                <a:rPr lang="en-US" sz="1200" dirty="0" err="1" smtClean="0"/>
                <a:t>Nonrecursive</a:t>
              </a:r>
              <a:r>
                <a:rPr lang="en-US" sz="1200" dirty="0" smtClean="0"/>
                <a:t> </a:t>
              </a:r>
              <a:r>
                <a:rPr lang="en-US" sz="1200" dirty="0"/>
                <a:t>query</a:t>
              </a:r>
            </a:p>
            <a:p>
              <a:pPr algn="ctr" eaLnBrk="1" hangingPunct="1"/>
              <a:r>
                <a:rPr lang="en-US" sz="1200" dirty="0"/>
                <a:t>for </a:t>
              </a:r>
              <a:r>
                <a:rPr lang="en-US" sz="1200" dirty="0" err="1"/>
                <a:t>www.google.com</a:t>
              </a:r>
              <a:r>
                <a:rPr lang="en-US" sz="1200" dirty="0"/>
                <a:t>/A</a:t>
              </a: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2514602" y="4114800"/>
            <a:ext cx="3529614" cy="990600"/>
            <a:chOff x="5702300" y="3119519"/>
            <a:chExt cx="2822874" cy="2564121"/>
          </a:xfrm>
        </p:grpSpPr>
        <p:cxnSp>
          <p:nvCxnSpPr>
            <p:cNvPr id="20510" name="Straight Arrow Connector 18"/>
            <p:cNvCxnSpPr>
              <a:cxnSpLocks noChangeShapeType="1"/>
            </p:cNvCxnSpPr>
            <p:nvPr/>
          </p:nvCxnSpPr>
          <p:spPr bwMode="auto">
            <a:xfrm>
              <a:off x="5702300" y="3119519"/>
              <a:ext cx="2132981" cy="256412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11" name="TextBox 41"/>
            <p:cNvSpPr txBox="1">
              <a:spLocks noChangeArrowheads="1"/>
            </p:cNvSpPr>
            <p:nvPr/>
          </p:nvSpPr>
          <p:spPr bwMode="auto">
            <a:xfrm>
              <a:off x="7043029" y="3908479"/>
              <a:ext cx="1482145" cy="1194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dirty="0" smtClean="0"/>
                <a:t>6) </a:t>
              </a:r>
              <a:r>
                <a:rPr lang="en-US" sz="1200" dirty="0" err="1" smtClean="0"/>
                <a:t>Nonrecursive</a:t>
              </a:r>
              <a:r>
                <a:rPr lang="en-US" sz="1200" dirty="0" smtClean="0"/>
                <a:t> </a:t>
              </a:r>
              <a:r>
                <a:rPr lang="en-US" sz="1200" dirty="0"/>
                <a:t>query</a:t>
              </a:r>
            </a:p>
            <a:p>
              <a:pPr algn="ctr" eaLnBrk="1" hangingPunct="1"/>
              <a:r>
                <a:rPr lang="en-US" sz="1200" dirty="0"/>
                <a:t>for </a:t>
              </a:r>
              <a:r>
                <a:rPr lang="en-US" sz="1200" dirty="0" err="1"/>
                <a:t>www.google.com</a:t>
              </a:r>
              <a:r>
                <a:rPr lang="en-US" sz="1200" dirty="0"/>
                <a:t>/A</a:t>
              </a: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667000" y="3657601"/>
            <a:ext cx="5334000" cy="711366"/>
            <a:chOff x="5702300" y="2937733"/>
            <a:chExt cx="2193925" cy="848536"/>
          </a:xfrm>
        </p:grpSpPr>
        <p:cxnSp>
          <p:nvCxnSpPr>
            <p:cNvPr id="20508" name="Straight Arrow Connector 16"/>
            <p:cNvCxnSpPr>
              <a:cxnSpLocks noChangeShapeType="1"/>
            </p:cNvCxnSpPr>
            <p:nvPr/>
          </p:nvCxnSpPr>
          <p:spPr bwMode="auto">
            <a:xfrm>
              <a:off x="5702300" y="3119519"/>
              <a:ext cx="2193925" cy="6667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9" name="TextBox 42"/>
            <p:cNvSpPr txBox="1">
              <a:spLocks noChangeArrowheads="1"/>
            </p:cNvSpPr>
            <p:nvPr/>
          </p:nvSpPr>
          <p:spPr bwMode="auto">
            <a:xfrm>
              <a:off x="7018655" y="2937733"/>
              <a:ext cx="762246" cy="550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dirty="0" smtClean="0"/>
                <a:t>4) </a:t>
              </a:r>
              <a:r>
                <a:rPr lang="en-US" sz="1200" dirty="0" err="1" smtClean="0"/>
                <a:t>Nonrecursive</a:t>
              </a:r>
              <a:r>
                <a:rPr lang="en-US" sz="1200" dirty="0" smtClean="0"/>
                <a:t> </a:t>
              </a:r>
              <a:r>
                <a:rPr lang="en-US" sz="1200" dirty="0"/>
                <a:t>query</a:t>
              </a:r>
            </a:p>
            <a:p>
              <a:pPr algn="ctr" eaLnBrk="1" hangingPunct="1"/>
              <a:r>
                <a:rPr lang="en-US" sz="1200" dirty="0"/>
                <a:t>for </a:t>
              </a:r>
              <a:r>
                <a:rPr lang="en-US" sz="1200" dirty="0" err="1"/>
                <a:t>www.google.com</a:t>
              </a:r>
              <a:r>
                <a:rPr lang="en-US" sz="1200" dirty="0"/>
                <a:t>/A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2667000" y="2450152"/>
            <a:ext cx="5105400" cy="1283647"/>
            <a:chOff x="2667001" y="2044700"/>
            <a:chExt cx="5229226" cy="1308100"/>
          </a:xfrm>
        </p:grpSpPr>
        <p:cxnSp>
          <p:nvCxnSpPr>
            <p:cNvPr id="20506" name="Straight Connector 26"/>
            <p:cNvCxnSpPr>
              <a:cxnSpLocks noChangeShapeType="1"/>
            </p:cNvCxnSpPr>
            <p:nvPr/>
          </p:nvCxnSpPr>
          <p:spPr bwMode="auto">
            <a:xfrm flipH="1">
              <a:off x="2667001" y="2044700"/>
              <a:ext cx="5229226" cy="1308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7" name="TextBox 31"/>
            <p:cNvSpPr txBox="1">
              <a:spLocks noChangeArrowheads="1"/>
            </p:cNvSpPr>
            <p:nvPr/>
          </p:nvSpPr>
          <p:spPr bwMode="auto">
            <a:xfrm>
              <a:off x="6257216" y="2420982"/>
              <a:ext cx="1529305" cy="470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dirty="0" smtClean="0"/>
                <a:t>3) Referral </a:t>
              </a:r>
              <a:r>
                <a:rPr lang="en-US" sz="1200" dirty="0"/>
                <a:t>to com</a:t>
              </a:r>
            </a:p>
            <a:p>
              <a:pPr algn="ctr" eaLnBrk="1" hangingPunct="1"/>
              <a:r>
                <a:rPr lang="en-US" sz="1200" dirty="0"/>
                <a:t>name servers</a:t>
              </a: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2590800" y="3993305"/>
            <a:ext cx="5334000" cy="1148827"/>
            <a:chOff x="5715001" y="3123992"/>
            <a:chExt cx="2193925" cy="1323630"/>
          </a:xfrm>
        </p:grpSpPr>
        <p:cxnSp>
          <p:nvCxnSpPr>
            <p:cNvPr id="20504" name="Straight Connector 33"/>
            <p:cNvCxnSpPr>
              <a:cxnSpLocks noChangeShapeType="1"/>
            </p:cNvCxnSpPr>
            <p:nvPr/>
          </p:nvCxnSpPr>
          <p:spPr bwMode="auto">
            <a:xfrm rot="10800000">
              <a:off x="5715001" y="3123992"/>
              <a:ext cx="2193925" cy="6667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5" name="TextBox 38"/>
            <p:cNvSpPr txBox="1">
              <a:spLocks noChangeArrowheads="1"/>
            </p:cNvSpPr>
            <p:nvPr/>
          </p:nvSpPr>
          <p:spPr bwMode="auto">
            <a:xfrm>
              <a:off x="7313432" y="3702947"/>
              <a:ext cx="484163" cy="744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dirty="0" smtClean="0"/>
                <a:t>5) Referral </a:t>
              </a:r>
              <a:r>
                <a:rPr lang="en-US" sz="1200" dirty="0"/>
                <a:t>to</a:t>
              </a:r>
              <a:br>
                <a:rPr lang="en-US" sz="1200" dirty="0"/>
              </a:br>
              <a:r>
                <a:rPr lang="en-US" sz="1200" dirty="0" err="1"/>
                <a:t>google.com</a:t>
              </a:r>
              <a:r>
                <a:rPr lang="en-US" sz="1200" dirty="0"/>
                <a:t/>
              </a:r>
              <a:br>
                <a:rPr lang="en-US" sz="1200" dirty="0"/>
              </a:br>
              <a:r>
                <a:rPr lang="en-US" sz="1200" dirty="0"/>
                <a:t>name servers</a:t>
              </a: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2362200" y="4191000"/>
            <a:ext cx="2667000" cy="1504806"/>
            <a:chOff x="5702301" y="3119438"/>
            <a:chExt cx="2193925" cy="3497237"/>
          </a:xfrm>
        </p:grpSpPr>
        <p:cxnSp>
          <p:nvCxnSpPr>
            <p:cNvPr id="20502" name="Straight Connector 40"/>
            <p:cNvCxnSpPr>
              <a:cxnSpLocks noChangeShapeType="1"/>
            </p:cNvCxnSpPr>
            <p:nvPr/>
          </p:nvCxnSpPr>
          <p:spPr bwMode="auto">
            <a:xfrm rot="10800000">
              <a:off x="5702301" y="3119438"/>
              <a:ext cx="2193925" cy="2366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3" name="TextBox 43"/>
            <p:cNvSpPr txBox="1">
              <a:spLocks noChangeArrowheads="1"/>
            </p:cNvSpPr>
            <p:nvPr/>
          </p:nvSpPr>
          <p:spPr bwMode="auto">
            <a:xfrm>
              <a:off x="6642555" y="5421637"/>
              <a:ext cx="1155126" cy="119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dirty="0" smtClean="0"/>
                <a:t>7) A </a:t>
              </a:r>
              <a:r>
                <a:rPr lang="en-US" sz="1200" dirty="0"/>
                <a:t>records for</a:t>
              </a:r>
              <a:br>
                <a:rPr lang="en-US" sz="1200" dirty="0"/>
              </a:br>
              <a:r>
                <a:rPr lang="en-US" sz="1200" dirty="0" err="1"/>
                <a:t>www.google.com</a:t>
              </a:r>
              <a:endParaRPr lang="en-US" sz="1200" dirty="0"/>
            </a:p>
          </p:txBody>
        </p:sp>
      </p:grpSp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2133600" y="4191000"/>
            <a:ext cx="1444326" cy="995065"/>
            <a:chOff x="5410727" y="3863181"/>
            <a:chExt cx="1445063" cy="995065"/>
          </a:xfrm>
        </p:grpSpPr>
        <p:cxnSp>
          <p:nvCxnSpPr>
            <p:cNvPr id="20500" name="Straight Arrow Connector 47"/>
            <p:cNvCxnSpPr>
              <a:cxnSpLocks noChangeShapeType="1"/>
            </p:cNvCxnSpPr>
            <p:nvPr/>
          </p:nvCxnSpPr>
          <p:spPr bwMode="auto">
            <a:xfrm rot="5400000">
              <a:off x="4971783" y="4302125"/>
              <a:ext cx="879475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1" name="TextBox 50"/>
            <p:cNvSpPr txBox="1">
              <a:spLocks noChangeArrowheads="1"/>
            </p:cNvSpPr>
            <p:nvPr/>
          </p:nvSpPr>
          <p:spPr bwMode="auto">
            <a:xfrm>
              <a:off x="5410727" y="4396581"/>
              <a:ext cx="14450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dirty="0" smtClean="0"/>
                <a:t>8) A </a:t>
              </a:r>
              <a:r>
                <a:rPr lang="en-US" sz="1200" dirty="0"/>
                <a:t>records for</a:t>
              </a:r>
              <a:br>
                <a:rPr lang="en-US" sz="1200" dirty="0"/>
              </a:br>
              <a:r>
                <a:rPr lang="en-US" sz="1200" dirty="0" err="1"/>
                <a:t>www.google.com</a:t>
              </a:r>
              <a:endParaRPr lang="en-US" sz="1200" dirty="0"/>
            </a:p>
          </p:txBody>
        </p:sp>
      </p:grpSp>
      <p:sp>
        <p:nvSpPr>
          <p:cNvPr id="20499" name="TextBox 5"/>
          <p:cNvSpPr txBox="1">
            <a:spLocks noChangeArrowheads="1"/>
          </p:cNvSpPr>
          <p:nvPr/>
        </p:nvSpPr>
        <p:spPr bwMode="auto">
          <a:xfrm>
            <a:off x="1371600" y="2133600"/>
            <a:ext cx="133682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/>
              <a:t>recursive</a:t>
            </a:r>
          </a:p>
          <a:p>
            <a:pPr algn="ctr" eaLnBrk="1" hangingPunct="1"/>
            <a:r>
              <a:rPr lang="en-US" sz="1600" dirty="0" err="1" smtClean="0"/>
              <a:t>servername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6856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7772400" cy="762000"/>
          </a:xfrm>
        </p:spPr>
        <p:txBody>
          <a:bodyPr/>
          <a:lstStyle/>
          <a:p>
            <a:r>
              <a:rPr lang="en-US" sz="3200" dirty="0" smtClean="0"/>
              <a:t>Perimeter defenses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sz="2800" dirty="0" smtClean="0"/>
              <a:t>Necessary but not complete:</a:t>
            </a:r>
          </a:p>
          <a:p>
            <a:pPr lvl="1"/>
            <a:endParaRPr lang="en-US" dirty="0" smtClean="0"/>
          </a:p>
          <a:p>
            <a:pPr lvl="1"/>
            <a:r>
              <a:rPr lang="en-US" sz="2400" b="1" dirty="0" smtClean="0"/>
              <a:t>Limited usefulness after client is already infected</a:t>
            </a:r>
          </a:p>
          <a:p>
            <a:pPr lvl="1"/>
            <a:endParaRPr lang="en-US" sz="2400" b="1" dirty="0" smtClean="0"/>
          </a:p>
          <a:p>
            <a:pPr lvl="1"/>
            <a:r>
              <a:rPr lang="en-US" sz="2400" b="1" dirty="0" smtClean="0"/>
              <a:t>Detection of infected files only after download starts</a:t>
            </a:r>
          </a:p>
          <a:p>
            <a:pPr lvl="1"/>
            <a:endParaRPr lang="en-US" sz="2400" b="1" dirty="0" smtClean="0"/>
          </a:p>
          <a:p>
            <a:pPr lvl="1"/>
            <a:r>
              <a:rPr lang="en-US" sz="2400" b="1" dirty="0" smtClean="0"/>
              <a:t>Usually IP based reputation lists</a:t>
            </a:r>
          </a:p>
          <a:p>
            <a:pPr lvl="1"/>
            <a:endParaRPr lang="en-US" sz="2400" b="1" dirty="0" smtClean="0"/>
          </a:p>
          <a:p>
            <a:pPr lvl="1"/>
            <a:r>
              <a:rPr lang="en-US" sz="2400" b="1" dirty="0" smtClean="0"/>
              <a:t>Limited sources of data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30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39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7772400" cy="762000"/>
          </a:xfrm>
        </p:spPr>
        <p:txBody>
          <a:bodyPr/>
          <a:lstStyle/>
          <a:p>
            <a:r>
              <a:rPr lang="en-US" sz="3200" dirty="0" smtClean="0"/>
              <a:t>RPZ DNS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sz="2800" dirty="0" smtClean="0"/>
              <a:t>Uses a reputation feed(s) (</a:t>
            </a:r>
            <a:r>
              <a:rPr lang="en-US" sz="2800" dirty="0" err="1" smtClean="0"/>
              <a:t>ala</a:t>
            </a:r>
            <a:r>
              <a:rPr lang="en-US" sz="2800" dirty="0" smtClean="0"/>
              <a:t> spam)</a:t>
            </a:r>
          </a:p>
          <a:p>
            <a:endParaRPr lang="en-US" sz="2800" dirty="0"/>
          </a:p>
          <a:p>
            <a:r>
              <a:rPr lang="en-US" sz="2800" dirty="0" smtClean="0"/>
              <a:t>Can be IP or DNS based ID</a:t>
            </a:r>
          </a:p>
          <a:p>
            <a:endParaRPr lang="en-US" sz="2800" dirty="0"/>
          </a:p>
          <a:p>
            <a:r>
              <a:rPr lang="en-US" sz="2800" dirty="0"/>
              <a:t>Fast updates via AXFR/IXFR</a:t>
            </a:r>
          </a:p>
          <a:p>
            <a:endParaRPr lang="en-US" sz="2800" dirty="0" smtClean="0"/>
          </a:p>
          <a:p>
            <a:r>
              <a:rPr lang="en-US" sz="2800" dirty="0" smtClean="0"/>
              <a:t>Protects infected clients, helps ID them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Can isolate infected clients to walled garden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31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0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7772400" cy="762000"/>
          </a:xfrm>
        </p:spPr>
        <p:txBody>
          <a:bodyPr/>
          <a:lstStyle/>
          <a:p>
            <a:r>
              <a:rPr lang="en-US" sz="3200" dirty="0" smtClean="0"/>
              <a:t>There is *not* only one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4800" dirty="0" smtClean="0"/>
              <a:t>Use all methods you can!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32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27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33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4800" y="533400"/>
            <a:ext cx="3048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5896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smtClean="0"/>
              <a:t>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34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4800" y="533400"/>
            <a:ext cx="3048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6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  <a:ea typeface="ＭＳ Ｐゴシック" charset="0"/>
              </a:rPr>
              <a:t>Cache </a:t>
            </a:r>
            <a:r>
              <a:rPr lang="en-US" sz="2800" dirty="0">
                <a:latin typeface="Arial" charset="0"/>
                <a:ea typeface="ＭＳ Ｐゴシック" charset="0"/>
              </a:rPr>
              <a:t>Poisoning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95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ＭＳ Ｐゴシック" charset="0"/>
              </a:rPr>
              <a:t>What </a:t>
            </a:r>
            <a:r>
              <a:rPr lang="en-US" sz="2800" dirty="0">
                <a:latin typeface="Arial" charset="0"/>
                <a:ea typeface="ＭＳ Ｐゴシック" charset="0"/>
              </a:rPr>
              <a:t>is it?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Inducing a name server to cache bogus records</a:t>
            </a:r>
          </a:p>
          <a:p>
            <a:pPr eaLnBrk="1" hangingPunct="1"/>
            <a:endParaRPr lang="en-US" sz="2800" dirty="0" smtClean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  <a:ea typeface="ＭＳ Ｐゴシック" charset="0"/>
              </a:rPr>
              <a:t>Made </a:t>
            </a:r>
            <a:r>
              <a:rPr lang="en-US" sz="2800" dirty="0">
                <a:latin typeface="Arial" charset="0"/>
                <a:ea typeface="ＭＳ Ｐゴシック" charset="0"/>
              </a:rPr>
              <a:t>possible by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Flaws in name server implementations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Short DNS message IDs (only 16 bits, or 0-65535)</a:t>
            </a:r>
          </a:p>
          <a:p>
            <a:pPr eaLnBrk="1" hangingPunct="1"/>
            <a:endParaRPr lang="en-US" sz="2800" dirty="0" smtClean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  <a:ea typeface="ＭＳ Ｐゴシック" charset="0"/>
              </a:rPr>
              <a:t>Made </a:t>
            </a:r>
            <a:r>
              <a:rPr lang="en-US" sz="2800" dirty="0">
                <a:latin typeface="Arial" charset="0"/>
                <a:ea typeface="ＭＳ Ｐゴシック" charset="0"/>
              </a:rPr>
              <a:t>easier on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Open recursive name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servers</a:t>
            </a:r>
            <a:endParaRPr lang="en-US" sz="24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4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832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</a:rPr>
              <a:t>Cache Poisoning Consequences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953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A hacker can 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fool your </a:t>
            </a:r>
            <a:r>
              <a:rPr lang="en-US" sz="2800" dirty="0">
                <a:latin typeface="Arial" charset="0"/>
                <a:ea typeface="ＭＳ Ｐゴシック" charset="0"/>
              </a:rPr>
              <a:t>name server into 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caching bogus </a:t>
            </a:r>
            <a:r>
              <a:rPr lang="en-US" sz="2800" dirty="0">
                <a:latin typeface="Arial" charset="0"/>
                <a:ea typeface="ＭＳ Ｐゴシック" charset="0"/>
              </a:rPr>
              <a:t>records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  <a:ea typeface="ＭＳ Ｐゴシック" charset="0"/>
              </a:rPr>
              <a:t>Your </a:t>
            </a:r>
            <a:r>
              <a:rPr lang="en-US" sz="2800" dirty="0">
                <a:latin typeface="Arial" charset="0"/>
                <a:ea typeface="ＭＳ Ｐゴシック" charset="0"/>
              </a:rPr>
              <a:t>users might connect to the wrong web site and reveal sensitive </a:t>
            </a:r>
            <a:endParaRPr lang="en-US" sz="2800" dirty="0" smtClean="0">
              <a:latin typeface="Arial" charset="0"/>
              <a:ea typeface="ＭＳ Ｐゴシック" charset="0"/>
            </a:endParaRPr>
          </a:p>
          <a:p>
            <a:pPr eaLnBrk="1" hangingPunct="1"/>
            <a:endParaRPr lang="en-US" sz="2800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  <a:ea typeface="ＭＳ Ｐゴシック" charset="0"/>
              </a:rPr>
              <a:t>Your </a:t>
            </a:r>
            <a:r>
              <a:rPr lang="en-US" sz="2800" dirty="0">
                <a:latin typeface="Arial" charset="0"/>
                <a:ea typeface="ＭＳ Ｐゴシック" charset="0"/>
              </a:rPr>
              <a:t>users email might go to the wrong 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destination</a:t>
            </a:r>
          </a:p>
          <a:p>
            <a:pPr eaLnBrk="1" hangingPunct="1"/>
            <a:endParaRPr lang="en-US" sz="2800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  <a:ea typeface="ＭＳ Ｐゴシック" charset="0"/>
              </a:rPr>
              <a:t>Man in the middle attacks</a:t>
            </a:r>
            <a:endParaRPr 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FF7F80-739D-4196-973B-53EC9F96BF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5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037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The </a:t>
            </a:r>
            <a:r>
              <a:rPr lang="en-US" dirty="0" err="1">
                <a:latin typeface="Arial" charset="0"/>
                <a:ea typeface="ＭＳ Ｐゴシック" charset="0"/>
              </a:rPr>
              <a:t>Kashpureff</a:t>
            </a:r>
            <a:r>
              <a:rPr lang="en-US" dirty="0">
                <a:latin typeface="Arial" charset="0"/>
                <a:ea typeface="ＭＳ Ｐゴシック" charset="0"/>
              </a:rPr>
              <a:t> Attack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Eugene </a:t>
            </a:r>
            <a:r>
              <a:rPr lang="en-US" dirty="0" err="1">
                <a:latin typeface="Arial" charset="0"/>
                <a:ea typeface="ＭＳ Ｐゴシック" charset="0"/>
              </a:rPr>
              <a:t>Kashpureff</a:t>
            </a:r>
            <a:r>
              <a:rPr lang="ja-JP" altLang="en-US" dirty="0">
                <a:latin typeface="Arial" charset="0"/>
                <a:ea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</a:rPr>
              <a:t>s cache poisoning attack used a flaw in BIND</a:t>
            </a:r>
            <a:r>
              <a:rPr lang="ja-JP" altLang="en-US" dirty="0">
                <a:latin typeface="Arial" charset="0"/>
                <a:ea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</a:rPr>
              <a:t>s additional data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processing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  <p:pic>
        <p:nvPicPr>
          <p:cNvPr id="24579" name="Picture 3" descr="server_generic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3" y="3549650"/>
            <a:ext cx="927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server_generic_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72000"/>
            <a:ext cx="9271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6477000" y="5943600"/>
            <a:ext cx="1327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 err="1"/>
              <a:t>alternic.net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name server</a:t>
            </a: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1824038" y="4908550"/>
            <a:ext cx="1327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/>
              <a:t>Recursive</a:t>
            </a:r>
            <a:br>
              <a:rPr lang="en-US" sz="1600"/>
            </a:br>
            <a:r>
              <a:rPr lang="en-US" sz="1600"/>
              <a:t>name server</a:t>
            </a:r>
          </a:p>
        </p:txBody>
      </p:sp>
      <p:pic>
        <p:nvPicPr>
          <p:cNvPr id="24583" name="Picture 7" descr="device_desktop_righ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590800"/>
            <a:ext cx="13462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7543800" y="2362200"/>
            <a:ext cx="13033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Evil resolver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 rot="196434">
            <a:off x="3083551" y="3257037"/>
            <a:ext cx="3474564" cy="872907"/>
            <a:chOff x="3081486" y="2952374"/>
            <a:chExt cx="3474564" cy="873245"/>
          </a:xfrm>
        </p:grpSpPr>
        <p:cxnSp>
          <p:nvCxnSpPr>
            <p:cNvPr id="24596" name="Straight Arrow Connector 10"/>
            <p:cNvCxnSpPr>
              <a:cxnSpLocks noChangeShapeType="1"/>
            </p:cNvCxnSpPr>
            <p:nvPr/>
          </p:nvCxnSpPr>
          <p:spPr bwMode="auto">
            <a:xfrm rot="21403566" flipH="1">
              <a:off x="3081486" y="3124544"/>
              <a:ext cx="3474564" cy="7010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7" name="TextBox 12"/>
            <p:cNvSpPr txBox="1">
              <a:spLocks noChangeArrowheads="1"/>
            </p:cNvSpPr>
            <p:nvPr/>
          </p:nvSpPr>
          <p:spPr bwMode="auto">
            <a:xfrm rot="-839525">
              <a:off x="3545651" y="2952374"/>
              <a:ext cx="1861106" cy="584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 dirty="0"/>
                <a:t>Query:</a:t>
              </a:r>
              <a:br>
                <a:rPr lang="en-US" sz="1600" dirty="0"/>
              </a:br>
              <a:r>
                <a:rPr lang="en-US" sz="1600" dirty="0" err="1"/>
                <a:t>xxx.alternic.net</a:t>
              </a:r>
              <a:r>
                <a:rPr lang="en-US" sz="1600" dirty="0"/>
                <a:t>/A?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 rot="21149143">
            <a:off x="3110856" y="4140201"/>
            <a:ext cx="3581400" cy="813677"/>
            <a:chOff x="3123361" y="3824238"/>
            <a:chExt cx="2658614" cy="713752"/>
          </a:xfrm>
        </p:grpSpPr>
        <p:cxnSp>
          <p:nvCxnSpPr>
            <p:cNvPr id="24594" name="Straight Arrow Connector 15"/>
            <p:cNvCxnSpPr>
              <a:cxnSpLocks noChangeShapeType="1"/>
            </p:cNvCxnSpPr>
            <p:nvPr/>
          </p:nvCxnSpPr>
          <p:spPr bwMode="auto">
            <a:xfrm rot="450857">
              <a:off x="3123361" y="4003251"/>
              <a:ext cx="2658614" cy="53473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5" name="TextBox 16"/>
            <p:cNvSpPr txBox="1">
              <a:spLocks noChangeArrowheads="1"/>
            </p:cNvSpPr>
            <p:nvPr/>
          </p:nvSpPr>
          <p:spPr bwMode="auto">
            <a:xfrm rot="1069377">
              <a:off x="3840006" y="3824238"/>
              <a:ext cx="1861106" cy="585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 dirty="0"/>
                <a:t>Query:</a:t>
              </a:r>
              <a:br>
                <a:rPr lang="en-US" sz="1600" dirty="0"/>
              </a:br>
              <a:r>
                <a:rPr lang="en-US" sz="1600" dirty="0" err="1"/>
                <a:t>xxx.alternic.net</a:t>
              </a:r>
              <a:r>
                <a:rPr lang="en-US" sz="1600" dirty="0"/>
                <a:t>/A?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 rot="21135506">
            <a:off x="3155006" y="4646119"/>
            <a:ext cx="3581400" cy="1066985"/>
            <a:chOff x="3150753" y="4340094"/>
            <a:chExt cx="3581400" cy="1067240"/>
          </a:xfrm>
        </p:grpSpPr>
        <p:cxnSp>
          <p:nvCxnSpPr>
            <p:cNvPr id="24592" name="Straight Arrow Connector 19"/>
            <p:cNvCxnSpPr>
              <a:cxnSpLocks noChangeShapeType="1"/>
            </p:cNvCxnSpPr>
            <p:nvPr/>
          </p:nvCxnSpPr>
          <p:spPr bwMode="auto">
            <a:xfrm rot="464494" flipH="1" flipV="1">
              <a:off x="3150753" y="4340094"/>
              <a:ext cx="3581400" cy="60974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3" name="TextBox 20"/>
            <p:cNvSpPr txBox="1">
              <a:spLocks noChangeArrowheads="1"/>
            </p:cNvSpPr>
            <p:nvPr/>
          </p:nvSpPr>
          <p:spPr bwMode="auto">
            <a:xfrm rot="1134850">
              <a:off x="3737090" y="4576138"/>
              <a:ext cx="2198038" cy="83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 dirty="0"/>
                <a:t>Reply:</a:t>
              </a:r>
              <a:br>
                <a:rPr lang="en-US" sz="1600" dirty="0"/>
              </a:br>
              <a:r>
                <a:rPr lang="en-US" sz="1600" dirty="0" err="1"/>
                <a:t>xxx.alternic.net</a:t>
              </a:r>
              <a:r>
                <a:rPr lang="en-US" sz="1600" dirty="0"/>
                <a:t>/A</a:t>
              </a:r>
              <a:br>
                <a:rPr lang="en-US" sz="1600" dirty="0"/>
              </a:br>
              <a:r>
                <a:rPr lang="en-US" sz="1600" dirty="0"/>
                <a:t>+ </a:t>
              </a:r>
              <a:r>
                <a:rPr lang="en-US" sz="1600" dirty="0" err="1">
                  <a:solidFill>
                    <a:srgbClr val="FF0000"/>
                  </a:solidFill>
                </a:rPr>
                <a:t>www.internic.net</a:t>
              </a:r>
              <a:r>
                <a:rPr lang="en-US" sz="1600" dirty="0">
                  <a:solidFill>
                    <a:srgbClr val="FF0000"/>
                  </a:solidFill>
                </a:rPr>
                <a:t>/A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914400" y="4229100"/>
            <a:ext cx="1262063" cy="1366838"/>
            <a:chOff x="914400" y="3924300"/>
            <a:chExt cx="1262832" cy="1367254"/>
          </a:xfrm>
        </p:grpSpPr>
        <p:pic>
          <p:nvPicPr>
            <p:cNvPr id="24589" name="Picture 23" descr="device_database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4254500"/>
              <a:ext cx="469900" cy="69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4590" name="Straight Arrow Connector 25"/>
            <p:cNvCxnSpPr>
              <a:cxnSpLocks noChangeShapeType="1"/>
            </p:cNvCxnSpPr>
            <p:nvPr/>
          </p:nvCxnSpPr>
          <p:spPr bwMode="auto">
            <a:xfrm rot="10800000" flipV="1">
              <a:off x="1536700" y="3924300"/>
              <a:ext cx="640532" cy="6794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1" name="TextBox 26"/>
            <p:cNvSpPr txBox="1">
              <a:spLocks noChangeArrowheads="1"/>
            </p:cNvSpPr>
            <p:nvPr/>
          </p:nvSpPr>
          <p:spPr bwMode="auto">
            <a:xfrm>
              <a:off x="914400" y="4953000"/>
              <a:ext cx="77777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Cache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 bwMode="auto">
          <a:xfrm flipH="1">
            <a:off x="7620000" y="3581400"/>
            <a:ext cx="762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 bwMode="auto">
          <a:xfrm>
            <a:off x="7772400" y="3840034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 smtClean="0"/>
              <a:t>Owns </a:t>
            </a:r>
            <a:r>
              <a:rPr lang="en-US" sz="1400" dirty="0" err="1" smtClean="0"/>
              <a:t>nameserver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9847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DNS Message IDs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Message </a:t>
            </a:r>
            <a:r>
              <a:rPr lang="en-US" dirty="0">
                <a:latin typeface="Arial" charset="0"/>
                <a:ea typeface="ＭＳ Ｐゴシック" charset="0"/>
              </a:rPr>
              <a:t>ID in a reply must match the message ID in the query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The </a:t>
            </a:r>
            <a:r>
              <a:rPr lang="en-US" dirty="0">
                <a:latin typeface="Arial" charset="0"/>
                <a:ea typeface="ＭＳ Ｐゴシック" charset="0"/>
              </a:rPr>
              <a:t>message ID is a </a:t>
            </a:r>
            <a:r>
              <a:rPr lang="ja-JP" altLang="en-US" dirty="0">
                <a:latin typeface="Arial" charset="0"/>
                <a:ea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</a:rPr>
              <a:t>random,</a:t>
            </a:r>
            <a:r>
              <a:rPr lang="ja-JP" altLang="en-US" dirty="0">
                <a:latin typeface="Arial" charset="0"/>
                <a:ea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</a:rPr>
              <a:t> 16-bit quantity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747838" y="5802313"/>
            <a:ext cx="557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ns1</a:t>
            </a:r>
          </a:p>
        </p:txBody>
      </p:sp>
      <p:sp>
        <p:nvSpPr>
          <p:cNvPr id="26628" name="TextBox 7"/>
          <p:cNvSpPr txBox="1">
            <a:spLocks noChangeArrowheads="1"/>
          </p:cNvSpPr>
          <p:nvPr/>
        </p:nvSpPr>
        <p:spPr bwMode="auto">
          <a:xfrm>
            <a:off x="1395413" y="49418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6629" name="TextBox 8"/>
          <p:cNvSpPr txBox="1">
            <a:spLocks noChangeArrowheads="1"/>
          </p:cNvSpPr>
          <p:nvPr/>
        </p:nvSpPr>
        <p:spPr bwMode="auto">
          <a:xfrm>
            <a:off x="6992938" y="5802313"/>
            <a:ext cx="557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ns2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305050" y="4676775"/>
            <a:ext cx="4318000" cy="914400"/>
            <a:chOff x="2305050" y="3086100"/>
            <a:chExt cx="4318000" cy="914400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3048000" y="3086100"/>
              <a:ext cx="914400" cy="9144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eaLnBrk="0" hangingPunct="0">
                <a:defRPr/>
              </a:pPr>
              <a:r>
                <a:rPr kumimoji="1" lang="en-US" sz="1400" b="1">
                  <a:solidFill>
                    <a:schemeClr val="tx1"/>
                  </a:solidFill>
                  <a:ea typeface="ＭＳ Ｐゴシック" charset="-128"/>
                  <a:cs typeface="ＭＳ Ｐゴシック" charset="-128"/>
                </a:rPr>
                <a:t>Query</a:t>
              </a:r>
            </a:p>
            <a:p>
              <a:pPr algn="ctr" defTabSz="914400" eaLnBrk="0" hangingPunct="0">
                <a:defRPr/>
              </a:pPr>
              <a:r>
                <a:rPr kumimoji="1" lang="en-US" sz="1400" b="1">
                  <a:solidFill>
                    <a:schemeClr val="tx1"/>
                  </a:solidFill>
                  <a:ea typeface="ＭＳ Ｐゴシック" charset="-128"/>
                  <a:cs typeface="ＭＳ Ｐゴシック" charset="-128"/>
                </a:rPr>
                <a:t>[Msg ID 38789]</a:t>
              </a:r>
            </a:p>
          </p:txBody>
        </p:sp>
        <p:cxnSp>
          <p:nvCxnSpPr>
            <p:cNvPr id="26638" name="Straight Arrow Connector 10"/>
            <p:cNvCxnSpPr>
              <a:cxnSpLocks noChangeShapeType="1"/>
              <a:stCxn id="4" idx="3"/>
            </p:cNvCxnSpPr>
            <p:nvPr/>
          </p:nvCxnSpPr>
          <p:spPr bwMode="auto">
            <a:xfrm>
              <a:off x="3962400" y="3543300"/>
              <a:ext cx="2660650" cy="158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9" name="Straight Connector 13"/>
            <p:cNvCxnSpPr>
              <a:cxnSpLocks noChangeShapeType="1"/>
              <a:stCxn id="4" idx="1"/>
            </p:cNvCxnSpPr>
            <p:nvPr/>
          </p:nvCxnSpPr>
          <p:spPr bwMode="auto">
            <a:xfrm rot="10800000" flipV="1">
              <a:off x="2305050" y="3543299"/>
              <a:ext cx="742950" cy="142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305050" y="4676775"/>
            <a:ext cx="4318000" cy="914400"/>
            <a:chOff x="2305050" y="3086100"/>
            <a:chExt cx="4318000" cy="914400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4870450" y="3086100"/>
              <a:ext cx="914400" cy="9144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914400" eaLnBrk="0" hangingPunct="0">
                <a:defRPr/>
              </a:pPr>
              <a:r>
                <a:rPr kumimoji="1" lang="en-US" sz="1400" b="1">
                  <a:solidFill>
                    <a:schemeClr val="tx1"/>
                  </a:solidFill>
                  <a:ea typeface="ＭＳ Ｐゴシック" charset="-128"/>
                  <a:cs typeface="ＭＳ Ｐゴシック" charset="-128"/>
                </a:rPr>
                <a:t>Reply</a:t>
              </a:r>
            </a:p>
            <a:p>
              <a:pPr algn="ctr" defTabSz="914400" eaLnBrk="0" hangingPunct="0">
                <a:defRPr/>
              </a:pPr>
              <a:r>
                <a:rPr kumimoji="1" lang="en-US" sz="1400" b="1">
                  <a:solidFill>
                    <a:schemeClr val="tx1"/>
                  </a:solidFill>
                  <a:ea typeface="ＭＳ Ｐゴシック" charset="-128"/>
                  <a:cs typeface="ＭＳ Ｐゴシック" charset="-128"/>
                </a:rPr>
                <a:t>[Msg ID 38789]</a:t>
              </a:r>
            </a:p>
          </p:txBody>
        </p:sp>
        <p:cxnSp>
          <p:nvCxnSpPr>
            <p:cNvPr id="26635" name="Straight Connector 17"/>
            <p:cNvCxnSpPr>
              <a:cxnSpLocks noChangeShapeType="1"/>
              <a:stCxn id="16" idx="3"/>
            </p:cNvCxnSpPr>
            <p:nvPr/>
          </p:nvCxnSpPr>
          <p:spPr bwMode="auto">
            <a:xfrm>
              <a:off x="5784850" y="3543300"/>
              <a:ext cx="838200" cy="15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6" name="Straight Arrow Connector 19"/>
            <p:cNvCxnSpPr>
              <a:cxnSpLocks noChangeShapeType="1"/>
              <a:stCxn id="16" idx="1"/>
            </p:cNvCxnSpPr>
            <p:nvPr/>
          </p:nvCxnSpPr>
          <p:spPr bwMode="auto">
            <a:xfrm rot="10800000" flipV="1">
              <a:off x="2305050" y="3543299"/>
              <a:ext cx="2565400" cy="1428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6632" name="Picture 16" descr="server_generic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4468813"/>
            <a:ext cx="927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18" descr="server_generic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050" y="4468813"/>
            <a:ext cx="9271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677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How Random - Not!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5029200"/>
          </a:xfrm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dirty="0" err="1" smtClean="0">
                <a:latin typeface="Arial" charset="0"/>
                <a:ea typeface="ＭＳ Ｐゴシック" charset="0"/>
              </a:rPr>
              <a:t>Amit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</a:rPr>
              <a:t>Klein of </a:t>
            </a:r>
            <a:r>
              <a:rPr lang="en-US" dirty="0" err="1">
                <a:latin typeface="Arial" charset="0"/>
                <a:ea typeface="ＭＳ Ｐゴシック" charset="0"/>
              </a:rPr>
              <a:t>Trusteer</a:t>
            </a:r>
            <a:r>
              <a:rPr lang="en-US" dirty="0">
                <a:latin typeface="Arial" charset="0"/>
                <a:ea typeface="ＭＳ Ｐゴシック" charset="0"/>
              </a:rPr>
              <a:t> found that flaws in </a:t>
            </a:r>
            <a:r>
              <a:rPr lang="en-US" dirty="0" smtClean="0">
                <a:latin typeface="Arial" charset="0"/>
                <a:ea typeface="ＭＳ Ｐゴシック" charset="0"/>
              </a:rPr>
              <a:t>most versions  of BIND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’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s </a:t>
            </a:r>
            <a:r>
              <a:rPr lang="en-US" altLang="ja-JP" dirty="0">
                <a:latin typeface="Arial" charset="0"/>
                <a:ea typeface="ＭＳ Ｐゴシック" charset="0"/>
              </a:rPr>
              <a:t>message ID generator (PRNG)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don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’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t </a:t>
            </a:r>
            <a:r>
              <a:rPr lang="en-US" altLang="ja-JP" dirty="0">
                <a:latin typeface="Arial" charset="0"/>
                <a:ea typeface="ＭＳ Ｐゴシック" charset="0"/>
              </a:rPr>
              <a:t>use sufficiently random message IDs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400" dirty="0" smtClean="0">
                <a:latin typeface="Arial" charset="0"/>
                <a:ea typeface="ＭＳ Ｐゴシック" charset="0"/>
              </a:rPr>
              <a:t>If </a:t>
            </a:r>
            <a:r>
              <a:rPr lang="en-US" sz="2400" dirty="0">
                <a:latin typeface="Arial" charset="0"/>
                <a:ea typeface="ＭＳ Ｐゴシック" charset="0"/>
              </a:rPr>
              <a:t>the current message ID is even, the next one is one of only 10 possible values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Also possible, with 13-15 queries, to reproduce the state of the PRNG entirely, and guess all successive message IDs</a:t>
            </a:r>
          </a:p>
        </p:txBody>
      </p:sp>
    </p:spTree>
    <p:extLst>
      <p:ext uri="{BB962C8B-B14F-4D97-AF65-F5344CB8AC3E}">
        <p14:creationId xmlns:p14="http://schemas.microsoft.com/office/powerpoint/2010/main" val="253682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Birthday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Barring a man in the middle or a vulnerability, a hacker must guess the message ID in use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</a:rPr>
              <a:t>Isn’t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that </a:t>
            </a:r>
            <a:r>
              <a:rPr lang="en-US" altLang="ja-JP" dirty="0">
                <a:latin typeface="Arial" charset="0"/>
                <a:ea typeface="ＭＳ Ｐゴシック" charset="0"/>
              </a:rPr>
              <a:t>hard?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As it turns out, not that hard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Brute-force guessing is a birthday attack: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365 (or 366) possible birthdays, 65536 possible message IDs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Chances of two people chosen at random having different birthdays:</a:t>
            </a:r>
            <a:br>
              <a:rPr lang="en-US" dirty="0">
                <a:latin typeface="Arial" charset="0"/>
                <a:ea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</a:rPr>
            </a:br>
            <a:endParaRPr lang="en-US" dirty="0">
              <a:latin typeface="Arial" charset="0"/>
              <a:ea typeface="ＭＳ Ｐゴシック" charset="0"/>
            </a:endParaRPr>
          </a:p>
          <a:p>
            <a:pPr lvl="1" eaLnBrk="1" hangingPunct="1"/>
            <a:endParaRPr lang="en-US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Chances of n people (n &gt; 1) chosen at random all having different birthdays:</a:t>
            </a:r>
            <a:br>
              <a:rPr lang="en-US" dirty="0">
                <a:latin typeface="Arial" charset="0"/>
                <a:ea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</a:rPr>
            </a:br>
            <a:endParaRPr lang="en-US" dirty="0">
              <a:latin typeface="Arial" charset="0"/>
              <a:ea typeface="ＭＳ Ｐゴシック" charset="0"/>
            </a:endParaRPr>
          </a:p>
          <a:p>
            <a:pPr lvl="1" eaLnBrk="1" hangingPunct="1"/>
            <a:endParaRPr lang="en-US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816105"/>
              </p:ext>
            </p:extLst>
          </p:nvPr>
        </p:nvGraphicFramePr>
        <p:xfrm>
          <a:off x="3505200" y="3810000"/>
          <a:ext cx="17335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" name="Equation" r:id="rId4" imgW="838200" imgH="368300" progId="Equation.3">
                  <p:embed/>
                </p:oleObj>
              </mc:Choice>
              <mc:Fallback>
                <p:oleObj name="Equation" r:id="rId4" imgW="8382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10000"/>
                        <a:ext cx="17335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418898"/>
              </p:ext>
            </p:extLst>
          </p:nvPr>
        </p:nvGraphicFramePr>
        <p:xfrm>
          <a:off x="1371600" y="5410200"/>
          <a:ext cx="40894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4" name="Equation" r:id="rId6" imgW="1981200" imgH="368300" progId="Equation.3">
                  <p:embed/>
                </p:oleObj>
              </mc:Choice>
              <mc:Fallback>
                <p:oleObj name="Equation" r:id="rId6" imgW="19812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10200"/>
                        <a:ext cx="40894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771742"/>
              </p:ext>
            </p:extLst>
          </p:nvPr>
        </p:nvGraphicFramePr>
        <p:xfrm>
          <a:off x="5791200" y="5638800"/>
          <a:ext cx="20859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5" name="Equation" r:id="rId8" imgW="1028700" imgH="228600" progId="Equation.3">
                  <p:embed/>
                </p:oleObj>
              </mc:Choice>
              <mc:Fallback>
                <p:oleObj name="Equation" r:id="rId8" imgW="1028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638800"/>
                        <a:ext cx="208597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50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Network Infrastructure Automation In a Box&amp;#x0D;&amp;#x0A;&amp;quot;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401&quot;/&gt;&lt;/object&gt;&lt;object type=&quot;3&quot; unique_id=&quot;10005&quot;&gt;&lt;property id=&quot;20148&quot; value=&quot;5&quot;/&gt;&lt;property id=&quot;20300&quot; value=&quot;Slide 3 - &amp;quot;About Infoblox&amp;quot;&quot;/&gt;&lt;property id=&quot;20307&quot; value=&quot;383&quot;/&gt;&lt;/object&gt;&lt;object type=&quot;3&quot; unique_id=&quot;10006&quot;&gt;&lt;property id=&quot;20148&quot; value=&quot;5&quot;/&gt;&lt;property id=&quot;20300&quot; value=&quot;Slide 4 - &amp;quot;Market Leader&amp;quot;&quot;/&gt;&lt;property id=&quot;20307&quot; value=&quot;391&quot;/&gt;&lt;/object&gt;&lt;object type=&quot;3&quot; unique_id=&quot;10007&quot;&gt;&lt;property id=&quot;20148&quot; value=&quot;5&quot;/&gt;&lt;property id=&quot;20300&quot; value=&quot;Slide 5&quot;/&gt;&lt;property id=&quot;20307&quot; value=&quot;402&quot;/&gt;&lt;/object&gt;&lt;object type=&quot;3&quot; unique_id=&quot;10008&quot;&gt;&lt;property id=&quot;20148&quot; value=&quot;5&quot;/&gt;&lt;property id=&quot;20300&quot; value=&quot;Slide 6 - &amp;quot;Our Vision to Help Solve the Most Pressing Challenges&amp;quot;&quot;/&gt;&lt;property id=&quot;20307&quot; value=&quot;377&quot;/&gt;&lt;/object&gt;&lt;object type=&quot;3&quot; unique_id=&quot;10009&quot;&gt;&lt;property id=&quot;20148&quot; value=&quot;5&quot;/&gt;&lt;property id=&quot;20300&quot; value=&quot;Slide 7 - &amp;quot;Automation Saves $$$&amp;quot;&quot;/&gt;&lt;property id=&quot;20307&quot; value=&quot;392&quot;/&gt;&lt;/object&gt;&lt;object type=&quot;3&quot; unique_id=&quot;10010&quot;&gt;&lt;property id=&quot;20148&quot; value=&quot;5&quot;/&gt;&lt;property id=&quot;20300&quot; value=&quot;Slide 8 - &amp;quot;Increasing Costs &amp;amp; Risk Pressures&amp;quot;&quot;/&gt;&lt;property id=&quot;20307&quot; value=&quot;400&quot;/&gt;&lt;/object&gt;&lt;object type=&quot;3&quot; unique_id=&quot;10011&quot;&gt;&lt;property id=&quot;20148&quot; value=&quot;5&quot;/&gt;&lt;property id=&quot;20300&quot; value=&quot;Slide 9&quot;/&gt;&lt;property id=&quot;20307&quot; value=&quot;408&quot;/&gt;&lt;/object&gt;&lt;object type=&quot;3&quot; unique_id=&quot;10012&quot;&gt;&lt;property id=&quot;20148&quot; value=&quot;5&quot;/&gt;&lt;property id=&quot;20300&quot; value=&quot;Slide 10&quot;/&gt;&lt;property id=&quot;20307&quot; value=&quot;403&quot;/&gt;&lt;/object&gt;&lt;object type=&quot;3&quot; unique_id=&quot;10013&quot;&gt;&lt;property id=&quot;20148&quot; value=&quot;5&quot;/&gt;&lt;property id=&quot;20300&quot; value=&quot;Slide 11 - &amp;quot;Infoblox DDI Grid™ Technology&amp;quot;&quot;/&gt;&lt;property id=&quot;20307&quot; value=&quot;384&quot;/&gt;&lt;/object&gt;&lt;object type=&quot;3&quot; unique_id=&quot;10014&quot;&gt;&lt;property id=&quot;20148&quot; value=&quot;5&quot;/&gt;&lt;property id=&quot;20300&quot; value=&quot;Slide 12 - &amp;quot;Managing Change: The #1 Cause of Down Time&amp;quot;&quot;/&gt;&lt;property id=&quot;20307&quot; value=&quot;412&quot;/&gt;&lt;/object&gt;&lt;object type=&quot;3&quot; unique_id=&quot;10015&quot;&gt;&lt;property id=&quot;20148&quot; value=&quot;5&quot;/&gt;&lt;property id=&quot;20300&quot; value=&quot;Slide 13 - &amp;quot;3,800+ Customers&amp;quot;&quot;/&gt;&lt;property id=&quot;20307&quot; value=&quot;414&quot;/&gt;&lt;/object&gt;&lt;object type=&quot;3&quot; unique_id=&quot;10016&quot;&gt;&lt;property id=&quot;20148&quot; value=&quot;5&quot;/&gt;&lt;property id=&quot;20300&quot; value=&quot;Slide 14 - &amp;quot;Case in Point: Grainger &amp;quot;&quot;/&gt;&lt;property id=&quot;20307&quot; value=&quot;413&quot;/&gt;&lt;/object&gt;&lt;object type=&quot;3&quot; unique_id=&quot;10017&quot;&gt;&lt;property id=&quot;20148&quot; value=&quot;5&quot;/&gt;&lt;property id=&quot;20300&quot; value=&quot;Slide 15 - &amp;quot;Addressing Real Challenges&amp;quot;&quot;/&gt;&lt;property id=&quot;20307&quot; value=&quot;378&quot;/&gt;&lt;/object&gt;&lt;object type=&quot;3&quot; unique_id=&quot;10018&quot;&gt;&lt;property id=&quot;20148&quot; value=&quot;5&quot;/&gt;&lt;property id=&quot;20300&quot; value=&quot;Slide 16 - &amp;quot;Network Infrastructure Automation&amp;quot;&quot;/&gt;&lt;property id=&quot;20307&quot; value=&quot;415&quot;/&gt;&lt;/object&gt;&lt;object type=&quot;3&quot; unique_id=&quot;10019&quot;&gt;&lt;property id=&quot;20148&quot; value=&quot;5&quot;/&gt;&lt;property id=&quot;20300&quot; value=&quot;Slide 17&quot;/&gt;&lt;property id=&quot;20307&quot; value=&quot;404&quot;/&gt;&lt;/object&gt;&lt;/object&gt;&lt;object type=&quot;8&quot; unique_id=&quot;10038&quot;&gt;&lt;/object&gt;&lt;/object&gt;&lt;/database&gt;"/>
  <p:tag name="MMPROD_NEXTUNIQUEID" val="10010"/>
  <p:tag name="SECTOMILLISECCONVERTED" val="1"/>
  <p:tag name="ARTICULATE_PROJECT_OPEN" val="0"/>
</p:tagLst>
</file>

<file path=ppt/theme/theme1.xml><?xml version="1.0" encoding="utf-8"?>
<a:theme xmlns:a="http://schemas.openxmlformats.org/drawingml/2006/main" name="4-0-core-preso-laminates-hh4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7AACC8"/>
      </a:accent1>
      <a:accent2>
        <a:srgbClr val="BEDD8F"/>
      </a:accent2>
      <a:accent3>
        <a:srgbClr val="FFFFFF"/>
      </a:accent3>
      <a:accent4>
        <a:srgbClr val="000000"/>
      </a:accent4>
      <a:accent5>
        <a:srgbClr val="BED2E0"/>
      </a:accent5>
      <a:accent6>
        <a:srgbClr val="ACC881"/>
      </a:accent6>
      <a:hlink>
        <a:srgbClr val="B492B1"/>
      </a:hlink>
      <a:folHlink>
        <a:srgbClr val="0A1B5E"/>
      </a:folHlink>
    </a:clrScheme>
    <a:fontScheme name="4-0-core-preso-laminates-hh4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B5E7B1"/>
        </a:solidFill>
        <a:ln>
          <a:noFill/>
          <a:headEnd/>
          <a:tailEnd/>
        </a:ln>
        <a:effectLst>
          <a:outerShdw blurRad="50800" dist="38100" dir="2700000">
            <a:srgbClr val="000000">
              <a:alpha val="43000"/>
            </a:srgbClr>
          </a:outerShdw>
        </a:effectLst>
      </a:spPr>
      <a:bodyPr wrap="none" anchor="ctr">
        <a:prstTxWarp prst="textNoShape">
          <a:avLst/>
        </a:prstTxWarp>
      </a:bodyPr>
      <a:lstStyle>
        <a:defPPr>
          <a:defRPr dirty="0"/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ctr">
          <a:defRPr dirty="0" smtClean="0"/>
        </a:defPPr>
      </a:lstStyle>
    </a:txDef>
  </a:objectDefaults>
  <a:extraClrSchemeLst>
    <a:extraClrScheme>
      <a:clrScheme name="4-0-core-preso-laminates-hh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-0-core-preso-laminates-hh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-0-core-preso-laminates-hh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-0-core-preso-laminates-hh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-0-core-preso-laminates-hh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-0-core-preso-laminates-hh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-0-core-preso-laminates-hh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-0-core-preso-laminates-hh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-0-core-preso-laminates-hh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-0-core-preso-laminates-hh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-0-core-preso-laminates-hh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-0-core-preso-laminates-hh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-0-core-preso-laminates-hh4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04B7F"/>
        </a:accent1>
        <a:accent2>
          <a:srgbClr val="BEDD8F"/>
        </a:accent2>
        <a:accent3>
          <a:srgbClr val="FFFFFF"/>
        </a:accent3>
        <a:accent4>
          <a:srgbClr val="000000"/>
        </a:accent4>
        <a:accent5>
          <a:srgbClr val="AFB1C0"/>
        </a:accent5>
        <a:accent6>
          <a:srgbClr val="ACC881"/>
        </a:accent6>
        <a:hlink>
          <a:srgbClr val="B492B1"/>
        </a:hlink>
        <a:folHlink>
          <a:srgbClr val="7AAC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79544</TotalTime>
  <Words>1338</Words>
  <Application>Microsoft Macintosh PowerPoint</Application>
  <PresentationFormat>On-screen Show (4:3)</PresentationFormat>
  <Paragraphs>296</Paragraphs>
  <Slides>34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4-0-core-preso-laminates-hh4</vt:lpstr>
      <vt:lpstr>Equation</vt:lpstr>
      <vt:lpstr>DNS: Abused Child</vt:lpstr>
      <vt:lpstr>Attacking your cache</vt:lpstr>
      <vt:lpstr>Recursion</vt:lpstr>
      <vt:lpstr>Cache Poisoning</vt:lpstr>
      <vt:lpstr>Cache Poisoning Consequences</vt:lpstr>
      <vt:lpstr>The Kashpureff Attack</vt:lpstr>
      <vt:lpstr>DNS Message IDs</vt:lpstr>
      <vt:lpstr>How Random - Not!</vt:lpstr>
      <vt:lpstr>Birthday Attacks</vt:lpstr>
      <vt:lpstr>Birthday Attacks (continued)</vt:lpstr>
      <vt:lpstr>The Kaminsky Vulnerability</vt:lpstr>
      <vt:lpstr>The Kaminsky Vulnerability (continued)</vt:lpstr>
      <vt:lpstr>Initial Kaminsky fixes</vt:lpstr>
      <vt:lpstr>Defending your cache</vt:lpstr>
      <vt:lpstr>Defenses</vt:lpstr>
      <vt:lpstr>Overwhelming your authoritative servers</vt:lpstr>
      <vt:lpstr>Sheer volume and persistance</vt:lpstr>
      <vt:lpstr>High Yield Results</vt:lpstr>
      <vt:lpstr>Make sure they’re your servers…</vt:lpstr>
      <vt:lpstr>How to defend your servers</vt:lpstr>
      <vt:lpstr>Harden your server</vt:lpstr>
      <vt:lpstr>Spread yourself out</vt:lpstr>
      <vt:lpstr>Being a good internet citizen</vt:lpstr>
      <vt:lpstr>It’s not just you being attacked</vt:lpstr>
      <vt:lpstr>DNS use by the bad guys</vt:lpstr>
      <vt:lpstr>DNS use by bad guys</vt:lpstr>
      <vt:lpstr>Protecting your users</vt:lpstr>
      <vt:lpstr>Dealing with malware</vt:lpstr>
      <vt:lpstr>Antivirus</vt:lpstr>
      <vt:lpstr>Perimeter defenses</vt:lpstr>
      <vt:lpstr>RPZ DNS</vt:lpstr>
      <vt:lpstr>There is *not* only one</vt:lpstr>
      <vt:lpstr>Q&amp;A</vt:lpstr>
      <vt:lpstr>Thank you!</vt:lpstr>
    </vt:vector>
  </TitlesOfParts>
  <Company>Infoblox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More with Less</dc:title>
  <dc:creator>Infoblox</dc:creator>
  <cp:lastModifiedBy>PAE</cp:lastModifiedBy>
  <cp:revision>3131</cp:revision>
  <cp:lastPrinted>2013-04-17T21:32:34Z</cp:lastPrinted>
  <dcterms:created xsi:type="dcterms:W3CDTF">2010-06-17T14:39:15Z</dcterms:created>
  <dcterms:modified xsi:type="dcterms:W3CDTF">2013-09-10T19:55:20Z</dcterms:modified>
</cp:coreProperties>
</file>