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64" r:id="rId4"/>
    <p:sldId id="257" r:id="rId5"/>
    <p:sldId id="265" r:id="rId6"/>
    <p:sldId id="259" r:id="rId7"/>
    <p:sldId id="266" r:id="rId8"/>
    <p:sldId id="277" r:id="rId9"/>
    <p:sldId id="278" r:id="rId10"/>
    <p:sldId id="260" r:id="rId11"/>
    <p:sldId id="267" r:id="rId12"/>
    <p:sldId id="268" r:id="rId13"/>
    <p:sldId id="261" r:id="rId14"/>
    <p:sldId id="270" r:id="rId15"/>
    <p:sldId id="271" r:id="rId16"/>
    <p:sldId id="262" r:id="rId17"/>
    <p:sldId id="272" r:id="rId18"/>
    <p:sldId id="276" r:id="rId19"/>
    <p:sldId id="263" r:id="rId20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3552" autoAdjust="0"/>
  </p:normalViewPr>
  <p:slideViewPr>
    <p:cSldViewPr snapToGrid="0">
      <p:cViewPr varScale="1">
        <p:scale>
          <a:sx n="66" d="100"/>
          <a:sy n="66" d="100"/>
        </p:scale>
        <p:origin x="8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999C4-D643-4128-8F11-5C56B22AB15E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B69BE-AEDB-434A-B8B5-C88B2D420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9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3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0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5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5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9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1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9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4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0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69BE-AEDB-434A-B8B5-C88B2D4207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9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3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4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5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0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4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9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0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6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4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1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3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09B1-8574-4300-B7CE-CF2F78446632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D63B-5A8C-4DF4-A224-7BB921BAC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4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Whatever happened to rough consensus and running code?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Multistakeholder</a:t>
            </a:r>
            <a:r>
              <a:rPr lang="en-GB" dirty="0" smtClean="0"/>
              <a:t> governance in .</a:t>
            </a:r>
            <a:r>
              <a:rPr lang="en-GB" dirty="0" err="1" smtClean="0"/>
              <a:t>uk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Emily Taylor, September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6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http://farm3.staticflickr.com/2750/4114744754_fbd3420e8a_z.jpg?zz=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9" y="-345975"/>
            <a:ext cx="12249149" cy="82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Internet Governance Forum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Background:</a:t>
            </a:r>
          </a:p>
          <a:p>
            <a:r>
              <a:rPr lang="en-GB" dirty="0" smtClean="0"/>
              <a:t>Arose out of acrimonious World Summit on the Information Society</a:t>
            </a:r>
          </a:p>
          <a:p>
            <a:r>
              <a:rPr lang="en-GB" dirty="0" smtClean="0"/>
              <a:t>Not a policy making body, it’s a process</a:t>
            </a:r>
          </a:p>
          <a:p>
            <a:r>
              <a:rPr lang="en-GB" dirty="0" smtClean="0"/>
              <a:t>All stakeholders participate on an equal footing (government, civil society, business, technical community)</a:t>
            </a:r>
          </a:p>
          <a:p>
            <a:pPr marL="0" indent="0">
              <a:buNone/>
            </a:pPr>
            <a:r>
              <a:rPr lang="en-GB" dirty="0" smtClean="0"/>
              <a:t>Pros</a:t>
            </a:r>
            <a:r>
              <a:rPr lang="en-GB" dirty="0" smtClean="0"/>
              <a:t>:</a:t>
            </a:r>
          </a:p>
          <a:p>
            <a:r>
              <a:rPr lang="en-GB" dirty="0" smtClean="0"/>
              <a:t>Open </a:t>
            </a:r>
            <a:r>
              <a:rPr lang="en-GB" dirty="0"/>
              <a:t>consultation process – transcribed; all inputs are published</a:t>
            </a:r>
          </a:p>
          <a:p>
            <a:r>
              <a:rPr lang="en-GB" dirty="0" smtClean="0"/>
              <a:t>Lightweight </a:t>
            </a:r>
            <a:r>
              <a:rPr lang="en-GB" dirty="0"/>
              <a:t>secretariat – Markus </a:t>
            </a:r>
            <a:r>
              <a:rPr lang="en-GB" dirty="0" err="1"/>
              <a:t>Kummer</a:t>
            </a:r>
            <a:r>
              <a:rPr lang="en-GB" dirty="0"/>
              <a:t> and </a:t>
            </a:r>
            <a:r>
              <a:rPr lang="en-GB" dirty="0" err="1"/>
              <a:t>Nitin</a:t>
            </a:r>
            <a:r>
              <a:rPr lang="en-GB" dirty="0"/>
              <a:t> Desai leadership; fair summaries</a:t>
            </a:r>
          </a:p>
          <a:p>
            <a:r>
              <a:rPr lang="en-GB" dirty="0" smtClean="0"/>
              <a:t>Has </a:t>
            </a:r>
            <a:r>
              <a:rPr lang="en-GB" dirty="0"/>
              <a:t>become a hub, focus for many actors’ work in the policy </a:t>
            </a:r>
            <a:r>
              <a:rPr lang="en-GB" dirty="0" smtClean="0"/>
              <a:t>area</a:t>
            </a:r>
          </a:p>
          <a:p>
            <a:r>
              <a:rPr lang="en-GB" dirty="0" smtClean="0"/>
              <a:t>National </a:t>
            </a:r>
            <a:r>
              <a:rPr lang="en-GB" dirty="0"/>
              <a:t>and regional processes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Cons:</a:t>
            </a:r>
          </a:p>
          <a:p>
            <a:r>
              <a:rPr lang="en-GB" dirty="0" err="1"/>
              <a:t>Multistakeholder</a:t>
            </a:r>
            <a:r>
              <a:rPr lang="en-GB" dirty="0"/>
              <a:t> Advisory </a:t>
            </a:r>
            <a:r>
              <a:rPr lang="en-GB" dirty="0" smtClean="0"/>
              <a:t>Group selection and proceedings (improving)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0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ICANN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Background</a:t>
            </a:r>
          </a:p>
          <a:p>
            <a:r>
              <a:rPr lang="en-GB" dirty="0" smtClean="0"/>
              <a:t>Formed </a:t>
            </a:r>
            <a:r>
              <a:rPr lang="en-GB" dirty="0"/>
              <a:t>by the US government in </a:t>
            </a:r>
            <a:r>
              <a:rPr lang="en-GB" dirty="0" smtClean="0"/>
              <a:t>1998</a:t>
            </a:r>
          </a:p>
          <a:p>
            <a:r>
              <a:rPr lang="en-GB" dirty="0" smtClean="0"/>
              <a:t>Originally </a:t>
            </a:r>
            <a:r>
              <a:rPr lang="en-GB" dirty="0"/>
              <a:t>described as private sector </a:t>
            </a:r>
            <a:r>
              <a:rPr lang="en-GB" dirty="0" smtClean="0"/>
              <a:t>management</a:t>
            </a:r>
          </a:p>
          <a:p>
            <a:r>
              <a:rPr lang="en-GB" dirty="0" smtClean="0"/>
              <a:t>Subsequently </a:t>
            </a:r>
            <a:r>
              <a:rPr lang="en-GB" dirty="0"/>
              <a:t>rebranded as bottom-up, </a:t>
            </a:r>
            <a:r>
              <a:rPr lang="en-GB" dirty="0" err="1"/>
              <a:t>multistakeholder</a:t>
            </a:r>
            <a:r>
              <a:rPr lang="en-GB" dirty="0"/>
              <a:t> process.</a:t>
            </a:r>
          </a:p>
          <a:p>
            <a:pPr marL="0" indent="0">
              <a:buNone/>
            </a:pPr>
            <a:r>
              <a:rPr lang="en-GB" dirty="0" smtClean="0"/>
              <a:t>Policy making at ICANN</a:t>
            </a:r>
          </a:p>
          <a:p>
            <a:r>
              <a:rPr lang="en-GB" dirty="0" smtClean="0"/>
              <a:t>A </a:t>
            </a:r>
            <a:r>
              <a:rPr lang="en-GB" dirty="0"/>
              <a:t>defined policy process – anyone can participate, everyone can have their say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3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gnso.icann.org/files/gnso/images/pdp-1000x597-04jun13-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87050" cy="63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ICANN – is it perfect?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Differences between an open process, and a representative process</a:t>
            </a:r>
          </a:p>
          <a:p>
            <a:r>
              <a:rPr lang="en-GB" dirty="0" smtClean="0"/>
              <a:t>Balancing the influence of stakeholders – particularly industry</a:t>
            </a:r>
          </a:p>
          <a:p>
            <a:r>
              <a:rPr lang="en-GB" dirty="0" smtClean="0"/>
              <a:t>Who safeguards the public interest?</a:t>
            </a:r>
            <a:endParaRPr lang="en-GB" dirty="0"/>
          </a:p>
          <a:p>
            <a:r>
              <a:rPr lang="en-GB" dirty="0"/>
              <a:t>The role of staff, and the journey from policy to implementation.</a:t>
            </a:r>
          </a:p>
          <a:p>
            <a:r>
              <a:rPr lang="en-GB" dirty="0"/>
              <a:t>Accountability and Transparency – second review ongoing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0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Nominet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 million domain names</a:t>
            </a:r>
          </a:p>
          <a:p>
            <a:r>
              <a:rPr lang="en-GB" dirty="0" smtClean="0"/>
              <a:t>Not for profit, public purpose</a:t>
            </a:r>
          </a:p>
          <a:p>
            <a:r>
              <a:rPr lang="en-GB" dirty="0" smtClean="0"/>
              <a:t>Self-regulating</a:t>
            </a:r>
          </a:p>
          <a:p>
            <a:r>
              <a:rPr lang="en-GB" dirty="0" smtClean="0"/>
              <a:t>Operational and technical excellence</a:t>
            </a:r>
          </a:p>
        </p:txBody>
      </p:sp>
    </p:spTree>
    <p:extLst>
      <p:ext uri="{BB962C8B-B14F-4D97-AF65-F5344CB8AC3E}">
        <p14:creationId xmlns:p14="http://schemas.microsoft.com/office/powerpoint/2010/main" val="37330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Nominet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“We remain committed advocates of a multi-stakeholder approach to informing our policy development rather than a more top-down method of running the Internet” (July 2013)</a:t>
            </a:r>
          </a:p>
          <a:p>
            <a:endParaRPr lang="en-GB" dirty="0" smtClean="0"/>
          </a:p>
          <a:p>
            <a:r>
              <a:rPr lang="en-GB" dirty="0" smtClean="0"/>
              <a:t>Policy development process</a:t>
            </a:r>
          </a:p>
          <a:p>
            <a:pPr lvl="1"/>
            <a:r>
              <a:rPr lang="en-GB" dirty="0" smtClean="0"/>
              <a:t>Secretariat</a:t>
            </a:r>
          </a:p>
          <a:p>
            <a:pPr lvl="1"/>
            <a:r>
              <a:rPr lang="en-GB" dirty="0" smtClean="0"/>
              <a:t>UK Policy Stakeholder Committee</a:t>
            </a:r>
          </a:p>
          <a:p>
            <a:pPr lvl="1"/>
            <a:r>
              <a:rPr lang="en-GB" dirty="0" smtClean="0"/>
              <a:t>Consultations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3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direct.uk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Second </a:t>
            </a:r>
            <a:r>
              <a:rPr lang="en-GB" dirty="0"/>
              <a:t>consultation in less than a year.</a:t>
            </a:r>
          </a:p>
          <a:p>
            <a:r>
              <a:rPr lang="en-GB" dirty="0" smtClean="0"/>
              <a:t>Publication (or not) of consultation responses, studies </a:t>
            </a:r>
            <a:r>
              <a:rPr lang="en-GB" dirty="0" err="1" smtClean="0"/>
              <a:t>etc</a:t>
            </a:r>
            <a:endParaRPr lang="en-GB" dirty="0"/>
          </a:p>
          <a:p>
            <a:r>
              <a:rPr lang="en-GB" dirty="0" smtClean="0"/>
              <a:t>Where </a:t>
            </a:r>
            <a:r>
              <a:rPr lang="en-GB" dirty="0"/>
              <a:t>are the proposals formulated? 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/>
              <a:t>Our research indicates….” </a:t>
            </a:r>
            <a:endParaRPr lang="en-GB" dirty="0" smtClean="0"/>
          </a:p>
          <a:p>
            <a:r>
              <a:rPr lang="en-GB" dirty="0" smtClean="0"/>
              <a:t>Proposals have great impact – do relevant stakeholders know?</a:t>
            </a:r>
          </a:p>
          <a:p>
            <a:r>
              <a:rPr lang="en-GB" dirty="0" smtClean="0"/>
              <a:t>Who are the winners; who are the losers?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2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Bottom-up, </a:t>
            </a:r>
            <a:r>
              <a:rPr lang="en-GB" sz="4000" dirty="0" err="1" smtClean="0"/>
              <a:t>multistakeholder</a:t>
            </a:r>
            <a:r>
              <a:rPr lang="en-GB" sz="4000" dirty="0" smtClean="0"/>
              <a:t> processes compared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68533"/>
              </p:ext>
            </p:extLst>
          </p:nvPr>
        </p:nvGraphicFramePr>
        <p:xfrm>
          <a:off x="1190170" y="1690685"/>
          <a:ext cx="10163629" cy="4601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1455"/>
                <a:gridCol w="1812946"/>
                <a:gridCol w="2029228"/>
              </a:tblGrid>
              <a:tr h="216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ICANN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Nominet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Issues can be suggested by anyone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?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Working groups – open membership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BFBF"/>
                    </a:solidFill>
                  </a:tcPr>
                </a:tc>
              </a:tr>
              <a:tr h="43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Consultation documents published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Underlying studies published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BFBF"/>
                    </a:solidFill>
                  </a:tcPr>
                </a:tc>
              </a:tr>
              <a:tr h="216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Public comment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Public comment published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BFBF"/>
                    </a:solidFill>
                  </a:tcPr>
                </a:tc>
              </a:tr>
              <a:tr h="43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Public meetings transcribed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BFBF"/>
                    </a:solidFill>
                  </a:tcPr>
                </a:tc>
              </a:tr>
              <a:tr h="650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All decision-making interactions recorded, transcribed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BFBF"/>
                    </a:solidFill>
                  </a:tcPr>
                </a:tc>
              </a:tr>
              <a:tr h="43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Comprehensive archive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3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818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I-organisations, transparency, legitimacy and the public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Difficult to get right</a:t>
            </a:r>
          </a:p>
          <a:p>
            <a:r>
              <a:rPr lang="en-GB" dirty="0" smtClean="0"/>
              <a:t>Mixture of financial dependence and quasi-regulatory role</a:t>
            </a:r>
          </a:p>
          <a:p>
            <a:r>
              <a:rPr lang="en-GB" dirty="0" smtClean="0"/>
              <a:t>Low general awareness or participation</a:t>
            </a:r>
          </a:p>
          <a:p>
            <a:r>
              <a:rPr lang="en-GB" dirty="0" smtClean="0"/>
              <a:t>Lack of robust accountability mechanisms</a:t>
            </a:r>
          </a:p>
          <a:p>
            <a:r>
              <a:rPr lang="en-GB" dirty="0" smtClean="0"/>
              <a:t>Does multi-stakeholder governance scale?</a:t>
            </a:r>
          </a:p>
          <a:p>
            <a:r>
              <a:rPr lang="en-GB" dirty="0" smtClean="0"/>
              <a:t>Is the Internet really </a:t>
            </a:r>
            <a:r>
              <a:rPr lang="en-GB" smtClean="0"/>
              <a:t>so different?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082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1358/life_of_brian_135808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1885"/>
            <a:ext cx="12192000" cy="76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270172" y="-87085"/>
            <a:ext cx="3396343" cy="1582057"/>
          </a:xfrm>
          <a:prstGeom prst="wedgeEllipseCallout">
            <a:avLst>
              <a:gd name="adj1" fmla="val -53312"/>
              <a:gd name="adj2" fmla="val 808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</a:rPr>
              <a:t>I mean, </a:t>
            </a:r>
            <a:r>
              <a:rPr lang="en-GB" sz="2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has 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policy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ever done for us?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i="1" dirty="0" smtClean="0"/>
              <a:t>has </a:t>
            </a:r>
            <a:r>
              <a:rPr lang="en-GB" dirty="0" smtClean="0"/>
              <a:t>policy got to do with network operation?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IPv6 adoption</a:t>
            </a:r>
          </a:p>
          <a:p>
            <a:pPr lvl="1"/>
            <a:r>
              <a:rPr lang="en-GB" dirty="0" smtClean="0"/>
              <a:t>Ofcom study (2012); situation of UK; </a:t>
            </a:r>
          </a:p>
          <a:p>
            <a:pPr lvl="1"/>
            <a:r>
              <a:rPr lang="en-GB" dirty="0" smtClean="0"/>
              <a:t>Operational and economic impact of policy decisions (or lack of them)</a:t>
            </a:r>
          </a:p>
          <a:p>
            <a:r>
              <a:rPr lang="en-GB" dirty="0" smtClean="0"/>
              <a:t>Carrier Grade NATs</a:t>
            </a:r>
          </a:p>
          <a:p>
            <a:pPr lvl="1"/>
            <a:r>
              <a:rPr lang="en-GB" dirty="0" smtClean="0"/>
              <a:t>Ofcom study (2013)</a:t>
            </a:r>
          </a:p>
          <a:p>
            <a:pPr lvl="1"/>
            <a:r>
              <a:rPr lang="en-GB" dirty="0" smtClean="0"/>
              <a:t>Policy implications of operation and economic decisions</a:t>
            </a:r>
          </a:p>
          <a:p>
            <a:pPr lvl="2"/>
            <a:r>
              <a:rPr lang="en-GB" dirty="0" smtClean="0"/>
              <a:t>Innovation without permission?</a:t>
            </a:r>
          </a:p>
          <a:p>
            <a:pPr lvl="2"/>
            <a:r>
              <a:rPr lang="en-GB" dirty="0" smtClean="0"/>
              <a:t>Mere conduit?</a:t>
            </a:r>
          </a:p>
          <a:p>
            <a:r>
              <a:rPr lang="en-GB" dirty="0" smtClean="0"/>
              <a:t>Internationalised domain names</a:t>
            </a:r>
          </a:p>
          <a:p>
            <a:pPr lvl="1"/>
            <a:r>
              <a:rPr lang="en-GB" dirty="0" smtClean="0"/>
              <a:t>Impact of </a:t>
            </a:r>
            <a:r>
              <a:rPr lang="en-GB" dirty="0" err="1" smtClean="0"/>
              <a:t>ccTLDs</a:t>
            </a:r>
            <a:r>
              <a:rPr lang="en-GB" dirty="0" smtClean="0"/>
              <a:t> (registrars, policies and pricing) on uptake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0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24" y="0"/>
            <a:ext cx="12317324" cy="7921985"/>
          </a:xfrm>
        </p:spPr>
      </p:pic>
    </p:spTree>
    <p:extLst>
      <p:ext uri="{BB962C8B-B14F-4D97-AF65-F5344CB8AC3E}">
        <p14:creationId xmlns:p14="http://schemas.microsoft.com/office/powerpoint/2010/main" val="32781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IETF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Dave </a:t>
            </a:r>
            <a:r>
              <a:rPr lang="en-GB" dirty="0"/>
              <a:t>Clark: “We reject: kings, presidents and voting.  We believe in: rough consensus and running code".</a:t>
            </a:r>
          </a:p>
          <a:p>
            <a:r>
              <a:rPr lang="en-GB" dirty="0" smtClean="0"/>
              <a:t>Culture of </a:t>
            </a:r>
            <a:r>
              <a:rPr lang="en-GB" dirty="0"/>
              <a:t>openness, and </a:t>
            </a:r>
            <a:r>
              <a:rPr lang="en-GB" dirty="0" smtClean="0"/>
              <a:t>cooperation.</a:t>
            </a:r>
            <a:endParaRPr lang="en-GB" dirty="0"/>
          </a:p>
          <a:p>
            <a:r>
              <a:rPr lang="en-GB" dirty="0" smtClean="0"/>
              <a:t>Inspiration for “</a:t>
            </a:r>
            <a:r>
              <a:rPr lang="en-GB" dirty="0" err="1" smtClean="0"/>
              <a:t>multistakeholder</a:t>
            </a:r>
            <a:r>
              <a:rPr lang="en-GB" dirty="0"/>
              <a:t>” governance </a:t>
            </a:r>
            <a:r>
              <a:rPr lang="en-GB" dirty="0" smtClean="0"/>
              <a:t>concept</a:t>
            </a:r>
          </a:p>
          <a:p>
            <a:pPr lvl="1"/>
            <a:r>
              <a:rPr lang="en-GB" dirty="0" smtClean="0"/>
              <a:t>Not top down</a:t>
            </a:r>
          </a:p>
          <a:p>
            <a:pPr lvl="1"/>
            <a:r>
              <a:rPr lang="en-GB" dirty="0" smtClean="0"/>
              <a:t>Participation of all stakeholders on an equal footing.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i2.esmas.com/galerias/fotos/2013/7/7-54ca722d-efbe-11e2-9062-7637b2d61c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70" y="0"/>
            <a:ext cx="12498070" cy="78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-203199" y="1378857"/>
            <a:ext cx="4978400" cy="1672191"/>
          </a:xfrm>
          <a:prstGeom prst="wedgeEllipseCallout">
            <a:avLst>
              <a:gd name="adj1" fmla="val 52345"/>
              <a:gd name="adj2" fmla="val 503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Great power, </a:t>
            </a:r>
          </a:p>
          <a:p>
            <a:pPr algn="ctr"/>
            <a:r>
              <a:rPr lang="en-GB" sz="3200" dirty="0" smtClean="0"/>
              <a:t>great responsibility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140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aspect of </a:t>
            </a:r>
            <a:r>
              <a:rPr lang="en-GB" dirty="0" err="1" smtClean="0"/>
              <a:t>multistakeholder</a:t>
            </a:r>
            <a:r>
              <a:rPr lang="en-GB" dirty="0" smtClean="0"/>
              <a:t> 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actual power</a:t>
            </a:r>
          </a:p>
          <a:p>
            <a:r>
              <a:rPr lang="en-GB" dirty="0" smtClean="0"/>
              <a:t>Where did the organisations come from</a:t>
            </a:r>
            <a:r>
              <a:rPr lang="en-GB" dirty="0" smtClean="0"/>
              <a:t>?</a:t>
            </a:r>
          </a:p>
          <a:p>
            <a:r>
              <a:rPr lang="en-GB" dirty="0" smtClean="0"/>
              <a:t>Contrast </a:t>
            </a:r>
            <a:r>
              <a:rPr lang="en-GB" dirty="0" smtClean="0"/>
              <a:t>with </a:t>
            </a:r>
            <a:r>
              <a:rPr lang="en-GB" dirty="0" err="1" smtClean="0"/>
              <a:t>eg</a:t>
            </a:r>
            <a:r>
              <a:rPr lang="en-GB" dirty="0" smtClean="0"/>
              <a:t> government</a:t>
            </a:r>
          </a:p>
          <a:p>
            <a:r>
              <a:rPr lang="en-GB" dirty="0" smtClean="0"/>
              <a:t>Accountability and transparency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1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Commercial pressures and influence of supply </a:t>
            </a:r>
            <a:r>
              <a:rPr lang="en-GB" sz="3600" dirty="0" smtClean="0"/>
              <a:t>chain</a:t>
            </a:r>
            <a:endParaRPr lang="en-GB" sz="3600" dirty="0"/>
          </a:p>
        </p:txBody>
      </p:sp>
      <p:pic>
        <p:nvPicPr>
          <p:cNvPr id="2052" name="Picture 4" descr="http://www.emilytaylor.eu/Direct/Nomturnov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4" y="1943657"/>
            <a:ext cx="10624457" cy="49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2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transparency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Transparency provides </a:t>
            </a:r>
            <a:r>
              <a:rPr lang="en-GB" dirty="0"/>
              <a:t>information for citizens about what </a:t>
            </a:r>
            <a:r>
              <a:rPr lang="en-GB" dirty="0" smtClean="0"/>
              <a:t>their government is doing (Barrack Obama)</a:t>
            </a:r>
          </a:p>
          <a:p>
            <a:r>
              <a:rPr lang="en-GB" dirty="0" smtClean="0"/>
              <a:t>Entities </a:t>
            </a:r>
            <a:r>
              <a:rPr lang="en-GB" dirty="0"/>
              <a:t>to maintain and improve transparency, inclusiveness and accountability as the Internet continues to grow in range, diversity and </a:t>
            </a:r>
            <a:r>
              <a:rPr lang="en-GB" dirty="0" smtClean="0"/>
              <a:t>importance </a:t>
            </a:r>
            <a:r>
              <a:rPr lang="en-GB" dirty="0"/>
              <a:t>(APC, Code of Good Practice, 2010</a:t>
            </a:r>
            <a:r>
              <a:rPr lang="en-GB" dirty="0" smtClean="0"/>
              <a:t>)</a:t>
            </a:r>
          </a:p>
          <a:p>
            <a:r>
              <a:rPr lang="en-GB" dirty="0" smtClean="0"/>
              <a:t>Reforms </a:t>
            </a:r>
            <a:r>
              <a:rPr lang="en-GB" dirty="0"/>
              <a:t>are necessary </a:t>
            </a:r>
            <a:r>
              <a:rPr lang="en-GB" dirty="0" smtClean="0"/>
              <a:t>to </a:t>
            </a:r>
            <a:r>
              <a:rPr lang="en-GB" dirty="0"/>
              <a:t>reinforce the transparency and accountability of the internal corporate governance of ICANN </a:t>
            </a:r>
            <a:r>
              <a:rPr lang="en-GB" dirty="0" smtClean="0"/>
              <a:t>to enhance responsiveness </a:t>
            </a:r>
            <a:r>
              <a:rPr lang="en-GB" dirty="0"/>
              <a:t>(</a:t>
            </a:r>
            <a:r>
              <a:rPr lang="en-GB" dirty="0" err="1"/>
              <a:t>Neelie</a:t>
            </a:r>
            <a:r>
              <a:rPr lang="en-GB" dirty="0"/>
              <a:t> </a:t>
            </a:r>
            <a:r>
              <a:rPr lang="en-GB" dirty="0" err="1"/>
              <a:t>Kroes</a:t>
            </a:r>
            <a:r>
              <a:rPr lang="en-GB" dirty="0"/>
              <a:t> and US Administration, 2011)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25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607</Words>
  <Application>Microsoft Office PowerPoint</Application>
  <PresentationFormat>Widescreen</PresentationFormat>
  <Paragraphs>129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Whatever happened to rough consensus and running code?</vt:lpstr>
      <vt:lpstr>PowerPoint Presentation</vt:lpstr>
      <vt:lpstr>What has policy got to do with network operation?</vt:lpstr>
      <vt:lpstr>PowerPoint Presentation</vt:lpstr>
      <vt:lpstr>The IETF</vt:lpstr>
      <vt:lpstr>PowerPoint Presentation</vt:lpstr>
      <vt:lpstr>Another aspect of multistakeholder governance</vt:lpstr>
      <vt:lpstr>Commercial pressures and influence of supply chain</vt:lpstr>
      <vt:lpstr>Why is transparency important?</vt:lpstr>
      <vt:lpstr>PowerPoint Presentation</vt:lpstr>
      <vt:lpstr>Internet Governance Forum</vt:lpstr>
      <vt:lpstr>ICANN</vt:lpstr>
      <vt:lpstr>PowerPoint Presentation</vt:lpstr>
      <vt:lpstr>ICANN – is it perfect?</vt:lpstr>
      <vt:lpstr>Nominet</vt:lpstr>
      <vt:lpstr>Nominet</vt:lpstr>
      <vt:lpstr>Case study: direct.uk</vt:lpstr>
      <vt:lpstr>Bottom-up, multistakeholder processes compared</vt:lpstr>
      <vt:lpstr>I-organisations, transparency, legitimacy and the public interest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Taylor</dc:creator>
  <cp:lastModifiedBy>Emily Taylor</cp:lastModifiedBy>
  <cp:revision>41</cp:revision>
  <cp:lastPrinted>2013-09-11T09:22:47Z</cp:lastPrinted>
  <dcterms:created xsi:type="dcterms:W3CDTF">2013-09-05T08:04:46Z</dcterms:created>
  <dcterms:modified xsi:type="dcterms:W3CDTF">2013-09-12T07:53:09Z</dcterms:modified>
</cp:coreProperties>
</file>