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65" r:id="rId4"/>
    <p:sldId id="266" r:id="rId5"/>
    <p:sldId id="267" r:id="rId6"/>
    <p:sldId id="270" r:id="rId7"/>
    <p:sldId id="263" r:id="rId8"/>
    <p:sldId id="258" r:id="rId9"/>
    <p:sldId id="261" r:id="rId10"/>
    <p:sldId id="273" r:id="rId11"/>
    <p:sldId id="259" r:id="rId12"/>
    <p:sldId id="272" r:id="rId13"/>
    <p:sldId id="275" r:id="rId14"/>
    <p:sldId id="274" r:id="rId15"/>
  </p:sldIdLst>
  <p:sldSz cx="9144000" cy="6858000" type="screen4x3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94" autoAdjust="0"/>
  </p:normalViewPr>
  <p:slideViewPr>
    <p:cSldViewPr>
      <p:cViewPr varScale="1">
        <p:scale>
          <a:sx n="83" d="100"/>
          <a:sy n="83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482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9A8EF-2A3C-4956-8881-40A898DB062D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482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F594E-7150-41C0-B4A3-5711CC3B43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41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DEE17-0ABB-4B17-A8EA-DE583C2C79B5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513" y="4681538"/>
            <a:ext cx="5375275" cy="4433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C5E67-BB44-443B-9046-871BB7DD9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07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598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stop, have</a:t>
            </a:r>
            <a:r>
              <a:rPr lang="en-GB" baseline="0" dirty="0" smtClean="0"/>
              <a:t> a cup of tea or coffee.  It is time to re-assess.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947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hard to do – if</a:t>
            </a:r>
            <a:r>
              <a:rPr lang="en-GB" baseline="0" dirty="0" smtClean="0"/>
              <a:t> there is something you can’t swap out, you begin to suspect it above everything else.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58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Back to first principles.</a:t>
            </a:r>
          </a:p>
          <a:p>
            <a:r>
              <a:rPr lang="en-GB" dirty="0" smtClean="0"/>
              <a:t>Doesn’t matter if you built the network / server / whatever – someone else who is standing back can probably</a:t>
            </a:r>
            <a:r>
              <a:rPr lang="en-GB" baseline="0" dirty="0" smtClean="0"/>
              <a:t> see you’re in a tar pit.  If you see another person in this place, please speak up.  They’ll thank you even if they are the CTO and you just started.</a:t>
            </a:r>
          </a:p>
          <a:p>
            <a:r>
              <a:rPr lang="en-GB" baseline="0" dirty="0" smtClean="0"/>
              <a:t>Our instance problem moved to DSL.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535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Pollers</a:t>
            </a:r>
            <a:r>
              <a:rPr lang="en-GB" dirty="0" smtClean="0"/>
              <a:t> locally. B/W</a:t>
            </a:r>
            <a:r>
              <a:rPr lang="en-GB" baseline="0" dirty="0" smtClean="0"/>
              <a:t> graph fragment showing </a:t>
            </a:r>
            <a:r>
              <a:rPr lang="en-GB" baseline="0" dirty="0" err="1" smtClean="0"/>
              <a:t>600Mbit</a:t>
            </a:r>
            <a:r>
              <a:rPr lang="en-GB" baseline="0" dirty="0" smtClean="0"/>
              <a:t>.</a:t>
            </a:r>
          </a:p>
          <a:p>
            <a:r>
              <a:rPr lang="en-GB" baseline="0" dirty="0" smtClean="0"/>
              <a:t>Gotcha: line at </a:t>
            </a:r>
            <a:r>
              <a:rPr lang="en-GB" baseline="0" dirty="0" err="1" smtClean="0"/>
              <a:t>1G</a:t>
            </a:r>
            <a:r>
              <a:rPr lang="en-GB" baseline="0" dirty="0" smtClean="0"/>
              <a:t> each end, slowed down in the middle – but the optical gear doing that didn’t expose the dropped packets for operators in their </a:t>
            </a:r>
            <a:r>
              <a:rPr lang="en-GB" baseline="0" dirty="0" err="1" smtClean="0"/>
              <a:t>NOC</a:t>
            </a:r>
            <a:r>
              <a:rPr lang="en-GB" baseline="0" dirty="0" smtClean="0"/>
              <a:t>, and bursts of bandwidth over sampling period showed us using ~65% of our commit rate, so no warning.</a:t>
            </a:r>
          </a:p>
          <a:p>
            <a:r>
              <a:rPr lang="en-GB" baseline="0" dirty="0" smtClean="0"/>
              <a:t>Original server was a fix for another problem, done in a hurry late at night ... leads to human error in Apache </a:t>
            </a:r>
            <a:r>
              <a:rPr lang="en-GB" baseline="0" dirty="0" err="1" smtClean="0"/>
              <a:t>config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4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Good</a:t>
            </a:r>
            <a:r>
              <a:rPr lang="en-GB" baseline="0" dirty="0" smtClean="0"/>
              <a:t> old SQL injection.  When will people learn...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107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Comment re: paying please close ears now.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569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isn’t exactly something new to the industry.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2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Well it was</a:t>
            </a:r>
            <a:r>
              <a:rPr lang="en-GB" baseline="0" dirty="0" smtClean="0"/>
              <a:t> – something had it rammed with traffic.  And that traffic affected </a:t>
            </a:r>
            <a:r>
              <a:rPr lang="en-GB" baseline="0" dirty="0" err="1" smtClean="0"/>
              <a:t>IGP</a:t>
            </a:r>
            <a:r>
              <a:rPr lang="en-GB" baseline="0" dirty="0" smtClean="0"/>
              <a:t> as well as everything else.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0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Humans can be lousy</a:t>
            </a:r>
            <a:r>
              <a:rPr lang="en-GB" baseline="0" dirty="0" smtClean="0"/>
              <a:t> sometimes!</a:t>
            </a:r>
            <a:endParaRPr lang="en-GB" dirty="0" smtClean="0"/>
          </a:p>
          <a:p>
            <a:r>
              <a:rPr lang="en-GB" dirty="0" smtClean="0"/>
              <a:t>Initial fault – router</a:t>
            </a:r>
            <a:r>
              <a:rPr lang="en-GB" baseline="0" dirty="0" smtClean="0"/>
              <a:t> reboot made it go away for 12 hours.</a:t>
            </a:r>
          </a:p>
          <a:p>
            <a:r>
              <a:rPr lang="en-GB" baseline="0" dirty="0" smtClean="0"/>
              <a:t>Problem seemed to remain with line even after all other hardware was changed.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15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 understand </a:t>
            </a:r>
            <a:r>
              <a:rPr lang="en-GB" dirty="0" err="1" smtClean="0"/>
              <a:t>AAIB</a:t>
            </a:r>
            <a:r>
              <a:rPr lang="en-GB" dirty="0" smtClean="0"/>
              <a:t> reports where perfectly serviceable aircraft</a:t>
            </a:r>
            <a:r>
              <a:rPr lang="en-GB" baseline="0" dirty="0" smtClean="0"/>
              <a:t> are flown into the ground.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120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849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Although you should know</a:t>
            </a:r>
            <a:r>
              <a:rPr lang="en-GB" baseline="0" dirty="0" smtClean="0"/>
              <a:t> exactly how your circuits are carried from A to B.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229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scenario was discussed with someone in the room...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C5E67-BB44-443B-9046-871BB7DD9AE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8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69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83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08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9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3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32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97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6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83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F4CE2-8AD5-49AD-A9E6-A0C11761FFE8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30240-86D7-47BD-BA7B-C052EDD8F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82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en-GB" dirty="0" smtClean="0"/>
              <a:t>Human Factors</a:t>
            </a:r>
            <a:br>
              <a:rPr lang="en-GB" dirty="0" smtClean="0"/>
            </a:br>
            <a:r>
              <a:rPr lang="en-GB" dirty="0" smtClean="0"/>
              <a:t>in a</a:t>
            </a:r>
            <a:br>
              <a:rPr lang="en-GB" dirty="0" smtClean="0"/>
            </a:br>
            <a:r>
              <a:rPr lang="en-GB" dirty="0" smtClean="0"/>
              <a:t>Network Outage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en-GB" dirty="0" err="1" smtClean="0"/>
              <a:t>UKNOF26</a:t>
            </a:r>
            <a:endParaRPr lang="en-GB" dirty="0" smtClean="0"/>
          </a:p>
          <a:p>
            <a:r>
              <a:rPr lang="en-GB" dirty="0" smtClean="0"/>
              <a:t>Paul Thornton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8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If you get to this stage...</a:t>
            </a:r>
            <a:endParaRPr lang="en-GB" i="1" dirty="0"/>
          </a:p>
        </p:txBody>
      </p:sp>
      <p:pic>
        <p:nvPicPr>
          <p:cNvPr id="1026" name="Picture 2" descr="http://1.bp.blogspot.com/_N3D3MTyoe5g/S9FPe2RmZlI/AAAAAAAAAAk/7co5aVmy2cs/s320/edited_thought_bubble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307913"/>
            <a:ext cx="6192689" cy="485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34015" y="2191504"/>
            <a:ext cx="44061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I wonder if there is a dry joint under an </a:t>
            </a:r>
            <a:r>
              <a:rPr lang="en-GB" sz="2400" dirty="0" err="1" smtClean="0">
                <a:solidFill>
                  <a:srgbClr val="002060"/>
                </a:solidFill>
              </a:rPr>
              <a:t>SFP</a:t>
            </a:r>
            <a:r>
              <a:rPr lang="en-GB" sz="2400" dirty="0" smtClean="0">
                <a:solidFill>
                  <a:srgbClr val="002060"/>
                </a:solidFill>
              </a:rPr>
              <a:t> which is causing a heat-related problem when there’s lots of zero-to-one transitions, which only happens when a lot of data is being transferred.</a:t>
            </a:r>
            <a:endParaRPr lang="en-GB" sz="2400" dirty="0">
              <a:solidFill>
                <a:srgbClr val="002060"/>
              </a:solidFill>
            </a:endParaRPr>
          </a:p>
        </p:txBody>
      </p:sp>
      <p:pic>
        <p:nvPicPr>
          <p:cNvPr id="5" name="Picture 2" descr="http://www.clker.com/cliparts/f/d/e/7/119498958977780800stop_sign_right_font_mig_.svg.h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502" y="1330092"/>
            <a:ext cx="4515738" cy="451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72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112568"/>
          </a:xfrm>
        </p:spPr>
        <p:txBody>
          <a:bodyPr>
            <a:noAutofit/>
          </a:bodyPr>
          <a:lstStyle/>
          <a:p>
            <a:r>
              <a:rPr lang="en-GB" sz="6000" dirty="0" smtClean="0"/>
              <a:t>Just because you have a part of your network “at risk” – don’t jump to conclusions!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67014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24136"/>
          </a:xfrm>
        </p:spPr>
        <p:txBody>
          <a:bodyPr>
            <a:noAutofit/>
          </a:bodyPr>
          <a:lstStyle/>
          <a:p>
            <a:r>
              <a:rPr lang="en-GB" sz="6000" i="1" dirty="0" smtClean="0"/>
              <a:t>Debugging the Engineer</a:t>
            </a:r>
            <a:endParaRPr lang="en-GB" sz="60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0580" y="1628800"/>
            <a:ext cx="8424936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80" y="1628800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prstClr val="black"/>
                </a:solidFill>
              </a:rPr>
              <a:t>Methodical approach.</a:t>
            </a:r>
          </a:p>
          <a:p>
            <a:endParaRPr lang="en-GB" sz="4400" dirty="0" smtClean="0">
              <a:solidFill>
                <a:prstClr val="black"/>
              </a:solidFill>
            </a:endParaRPr>
          </a:p>
          <a:p>
            <a:r>
              <a:rPr lang="en-GB" sz="4400" dirty="0" smtClean="0">
                <a:solidFill>
                  <a:prstClr val="black"/>
                </a:solidFill>
              </a:rPr>
              <a:t>Listen to your colleagues.</a:t>
            </a:r>
          </a:p>
          <a:p>
            <a:endParaRPr lang="en-GB" sz="4400" dirty="0" smtClean="0">
              <a:solidFill>
                <a:prstClr val="black"/>
              </a:solidFill>
            </a:endParaRPr>
          </a:p>
          <a:p>
            <a:r>
              <a:rPr lang="en-GB" sz="4400" dirty="0" smtClean="0">
                <a:solidFill>
                  <a:prstClr val="black"/>
                </a:solidFill>
              </a:rPr>
              <a:t>Is it </a:t>
            </a:r>
            <a:r>
              <a:rPr lang="en-GB" sz="4400" u="sng" dirty="0" smtClean="0">
                <a:solidFill>
                  <a:prstClr val="black"/>
                </a:solidFill>
              </a:rPr>
              <a:t>really</a:t>
            </a:r>
            <a:r>
              <a:rPr lang="en-GB" sz="4400" dirty="0" smtClean="0">
                <a:solidFill>
                  <a:prstClr val="black"/>
                </a:solidFill>
              </a:rPr>
              <a:t> probable that all of these independent things have gone wrong at once?</a:t>
            </a:r>
            <a:endParaRPr lang="en-GB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24136"/>
          </a:xfrm>
        </p:spPr>
        <p:txBody>
          <a:bodyPr>
            <a:noAutofit/>
          </a:bodyPr>
          <a:lstStyle/>
          <a:p>
            <a:r>
              <a:rPr lang="en-GB" sz="6000" i="1" dirty="0" smtClean="0"/>
              <a:t>Debugging the Engineer</a:t>
            </a:r>
            <a:endParaRPr lang="en-GB" sz="60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0580" y="1628800"/>
            <a:ext cx="8424936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80" y="1628800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prstClr val="black"/>
                </a:solidFill>
              </a:rPr>
              <a:t>Trust your Instruments.</a:t>
            </a:r>
          </a:p>
          <a:p>
            <a:endParaRPr lang="en-GB" sz="4400" dirty="0" smtClean="0">
              <a:solidFill>
                <a:prstClr val="black"/>
              </a:solidFill>
            </a:endParaRPr>
          </a:p>
          <a:p>
            <a:r>
              <a:rPr lang="en-GB" sz="4400" dirty="0" smtClean="0">
                <a:solidFill>
                  <a:prstClr val="black"/>
                </a:solidFill>
              </a:rPr>
              <a:t>Beware of hidden “gotchas”.</a:t>
            </a:r>
            <a:endParaRPr lang="en-GB" sz="4400" dirty="0">
              <a:solidFill>
                <a:prstClr val="black"/>
              </a:solidFill>
            </a:endParaRPr>
          </a:p>
          <a:p>
            <a:endParaRPr lang="en-GB" sz="4400" dirty="0" smtClean="0">
              <a:solidFill>
                <a:prstClr val="black"/>
              </a:solidFill>
            </a:endParaRPr>
          </a:p>
          <a:p>
            <a:r>
              <a:rPr lang="en-GB" sz="4400" dirty="0" smtClean="0">
                <a:solidFill>
                  <a:prstClr val="black"/>
                </a:solidFill>
              </a:rPr>
              <a:t>Beware of quick fixes – original compromised server was one.</a:t>
            </a:r>
          </a:p>
        </p:txBody>
      </p:sp>
    </p:spTree>
    <p:extLst>
      <p:ext uri="{BB962C8B-B14F-4D97-AF65-F5344CB8AC3E}">
        <p14:creationId xmlns:p14="http://schemas.microsoft.com/office/powerpoint/2010/main" val="31890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24136"/>
          </a:xfrm>
        </p:spPr>
        <p:txBody>
          <a:bodyPr>
            <a:noAutofit/>
          </a:bodyPr>
          <a:lstStyle/>
          <a:p>
            <a:r>
              <a:rPr lang="en-GB" sz="6000" i="1" dirty="0" smtClean="0"/>
              <a:t>Questions?</a:t>
            </a:r>
            <a:endParaRPr lang="en-GB" sz="60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0580" y="1628800"/>
            <a:ext cx="8424936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861048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GET /administrator/components/</a:t>
            </a:r>
            <a:r>
              <a:rPr lang="en-GB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com_livechat</a:t>
            </a: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getChat.php?chat</a:t>
            </a: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0&amp;last</a:t>
            </a: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1%20union%20select%201,unhex</a:t>
            </a: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(hex(</a:t>
            </a:r>
            <a:r>
              <a:rPr lang="en-GB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concat</a:t>
            </a: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username,0x3a,password</a:t>
            </a: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))),</a:t>
            </a:r>
            <a:r>
              <a:rPr lang="en-GB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3,4%20from%20jos_users</a:t>
            </a: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HTTP/1.1</a:t>
            </a: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2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240360"/>
          </a:xfrm>
        </p:spPr>
        <p:txBody>
          <a:bodyPr>
            <a:noAutofit/>
          </a:bodyPr>
          <a:lstStyle/>
          <a:p>
            <a:r>
              <a:rPr lang="en-GB" sz="6000" dirty="0" smtClean="0"/>
              <a:t>Confessions of someone who really ought to know better by now...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005064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0" dirty="0" smtClean="0"/>
          </a:p>
          <a:p>
            <a:pPr algn="ctr"/>
            <a:r>
              <a:rPr lang="en-GB" sz="6000" dirty="0" smtClean="0"/>
              <a:t>Me.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40632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24136"/>
          </a:xfrm>
        </p:spPr>
        <p:txBody>
          <a:bodyPr>
            <a:noAutofit/>
          </a:bodyPr>
          <a:lstStyle/>
          <a:p>
            <a:r>
              <a:rPr lang="en-GB" sz="6000" i="1" dirty="0" smtClean="0"/>
              <a:t>What Happened?</a:t>
            </a:r>
            <a:endParaRPr lang="en-GB" sz="60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528" y="1628800"/>
            <a:ext cx="8424936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/>
              <a:t>Pretty routine.</a:t>
            </a:r>
          </a:p>
          <a:p>
            <a:endParaRPr lang="en-GB" sz="4800" dirty="0"/>
          </a:p>
          <a:p>
            <a:r>
              <a:rPr lang="en-GB" sz="4800" dirty="0" smtClean="0"/>
              <a:t>A compromised server generated </a:t>
            </a:r>
            <a:r>
              <a:rPr lang="en-GB" sz="4800" dirty="0" err="1" smtClean="0"/>
              <a:t>1Gbps</a:t>
            </a:r>
            <a:r>
              <a:rPr lang="en-GB" sz="4800" dirty="0" smtClean="0"/>
              <a:t> of traffic and tried to send it down a link slower than that.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7192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24136"/>
          </a:xfrm>
        </p:spPr>
        <p:txBody>
          <a:bodyPr>
            <a:noAutofit/>
          </a:bodyPr>
          <a:lstStyle/>
          <a:p>
            <a:r>
              <a:rPr lang="en-GB" sz="6000" i="1" dirty="0" smtClean="0"/>
              <a:t>What Happened (2)?</a:t>
            </a:r>
            <a:endParaRPr lang="en-GB" sz="60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528" y="1628800"/>
            <a:ext cx="8424936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/>
              <a:t>I became fixated on the fact that the problem was on this link.</a:t>
            </a:r>
          </a:p>
          <a:p>
            <a:endParaRPr lang="en-GB" sz="4800" dirty="0"/>
          </a:p>
          <a:p>
            <a:r>
              <a:rPr lang="en-GB" sz="4800" dirty="0" smtClean="0"/>
              <a:t>It wasn’t.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7656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24136"/>
          </a:xfrm>
        </p:spPr>
        <p:txBody>
          <a:bodyPr>
            <a:noAutofit/>
          </a:bodyPr>
          <a:lstStyle/>
          <a:p>
            <a:r>
              <a:rPr lang="en-GB" sz="6000" i="1" dirty="0" smtClean="0"/>
              <a:t>Why?</a:t>
            </a:r>
            <a:endParaRPr lang="en-GB" sz="60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0580" y="1628800"/>
            <a:ext cx="8424936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50580" y="1628800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Two words: Confirmation Bias.</a:t>
            </a:r>
          </a:p>
          <a:p>
            <a:endParaRPr lang="en-GB" sz="2800" dirty="0"/>
          </a:p>
          <a:p>
            <a:r>
              <a:rPr lang="en-GB" sz="3200" dirty="0" smtClean="0"/>
              <a:t>Rebooting one router “helped” the situation...</a:t>
            </a:r>
          </a:p>
          <a:p>
            <a:r>
              <a:rPr lang="en-GB" sz="3200" dirty="0" smtClean="0"/>
              <a:t>... but then lead to a serious case of very poor troubleshooting.</a:t>
            </a:r>
          </a:p>
          <a:p>
            <a:endParaRPr lang="en-GB" sz="3200" dirty="0"/>
          </a:p>
          <a:p>
            <a:r>
              <a:rPr lang="en-GB" sz="3200" dirty="0" smtClean="0"/>
              <a:t>In this instance, exacerbated by the fact that this link is (for reasons I won’t bore you with today) effectively a </a:t>
            </a:r>
            <a:r>
              <a:rPr lang="en-GB" sz="3200" dirty="0" err="1" smtClean="0"/>
              <a:t>SPoF</a:t>
            </a:r>
            <a:r>
              <a:rPr lang="en-GB" sz="3200" dirty="0" smtClean="0"/>
              <a:t>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1564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24136"/>
          </a:xfrm>
        </p:spPr>
        <p:txBody>
          <a:bodyPr>
            <a:noAutofit/>
          </a:bodyPr>
          <a:lstStyle/>
          <a:p>
            <a:r>
              <a:rPr lang="en-GB" sz="6000" i="1" dirty="0" smtClean="0"/>
              <a:t>Why?</a:t>
            </a:r>
            <a:endParaRPr lang="en-GB" sz="60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0580" y="1628800"/>
            <a:ext cx="8424936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50580" y="1628800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Once you are “committed” to thinking this way – it is very hard to re-assess.</a:t>
            </a:r>
          </a:p>
          <a:p>
            <a:endParaRPr lang="en-GB" sz="3200" dirty="0"/>
          </a:p>
          <a:p>
            <a:r>
              <a:rPr lang="en-GB" sz="3200" dirty="0" smtClean="0"/>
              <a:t>The human brain is very good at making the evidence fit your theory.</a:t>
            </a:r>
          </a:p>
          <a:p>
            <a:endParaRPr lang="en-GB" sz="3200" dirty="0" smtClean="0"/>
          </a:p>
          <a:p>
            <a:r>
              <a:rPr lang="en-GB" sz="3200" dirty="0" smtClean="0"/>
              <a:t>You don’t realise that you are in this bad place!</a:t>
            </a:r>
            <a:endParaRPr lang="en-GB" sz="32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9536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2952328"/>
          </a:xfrm>
        </p:spPr>
        <p:txBody>
          <a:bodyPr>
            <a:noAutofit/>
          </a:bodyPr>
          <a:lstStyle/>
          <a:p>
            <a:r>
              <a:rPr lang="en-GB" sz="7200" b="1" dirty="0" smtClean="0"/>
              <a:t>It isn’t always the Telco’s fault.</a:t>
            </a:r>
            <a:endParaRPr lang="en-GB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501317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(Neil did not pay me to say this)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1688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3456384"/>
          </a:xfrm>
        </p:spPr>
        <p:txBody>
          <a:bodyPr>
            <a:noAutofit/>
          </a:bodyPr>
          <a:lstStyle/>
          <a:p>
            <a:r>
              <a:rPr lang="en-GB" sz="7200" b="1" dirty="0" smtClean="0"/>
              <a:t>It isn’t always your service provider’s fault.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24303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If you get to this stage...</a:t>
            </a:r>
            <a:endParaRPr lang="en-GB" i="1" dirty="0"/>
          </a:p>
        </p:txBody>
      </p:sp>
      <p:pic>
        <p:nvPicPr>
          <p:cNvPr id="1026" name="Picture 2" descr="http://1.bp.blogspot.com/_N3D3MTyoe5g/S9FPe2RmZlI/AAAAAAAAAAk/7co5aVmy2cs/s320/edited_thought_bubble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307913"/>
            <a:ext cx="6192689" cy="485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34015" y="2191504"/>
            <a:ext cx="44061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I wonder if there is a dry joint under an </a:t>
            </a:r>
            <a:r>
              <a:rPr lang="en-GB" sz="2400" dirty="0" err="1" smtClean="0">
                <a:solidFill>
                  <a:srgbClr val="002060"/>
                </a:solidFill>
              </a:rPr>
              <a:t>SFP</a:t>
            </a:r>
            <a:r>
              <a:rPr lang="en-GB" sz="2400" dirty="0" smtClean="0">
                <a:solidFill>
                  <a:srgbClr val="002060"/>
                </a:solidFill>
              </a:rPr>
              <a:t> which is causing a heat-related problem when there’s lots of zero-to-one transitions, which only happens when a lot of data is being transferred.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6145</TotalTime>
  <Words>681</Words>
  <Application>Microsoft Office PowerPoint</Application>
  <PresentationFormat>On-screen Show (4:3)</PresentationFormat>
  <Paragraphs>81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Human Factors in a Network Outage</vt:lpstr>
      <vt:lpstr>Confessions of someone who really ought to know better by now...</vt:lpstr>
      <vt:lpstr>What Happened?</vt:lpstr>
      <vt:lpstr>What Happened (2)?</vt:lpstr>
      <vt:lpstr>Why?</vt:lpstr>
      <vt:lpstr>Why?</vt:lpstr>
      <vt:lpstr>It isn’t always the Telco’s fault.</vt:lpstr>
      <vt:lpstr>It isn’t always your service provider’s fault.</vt:lpstr>
      <vt:lpstr>If you get to this stage...</vt:lpstr>
      <vt:lpstr>If you get to this stage...</vt:lpstr>
      <vt:lpstr>Just because you have a part of your network “at risk” – don’t jump to conclusions!</vt:lpstr>
      <vt:lpstr>Debugging the Engineer</vt:lpstr>
      <vt:lpstr>Debugging the Engineer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Factors in a Network Outage</dc:title>
  <dc:creator>Paul Thornton</dc:creator>
  <cp:lastModifiedBy>Paul Thornton</cp:lastModifiedBy>
  <cp:revision>12</cp:revision>
  <cp:lastPrinted>2013-09-12T21:08:38Z</cp:lastPrinted>
  <dcterms:created xsi:type="dcterms:W3CDTF">2013-09-08T15:06:09Z</dcterms:created>
  <dcterms:modified xsi:type="dcterms:W3CDTF">2013-09-12T21:32:02Z</dcterms:modified>
</cp:coreProperties>
</file>