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5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6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7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8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2" r:id="rId1"/>
    <p:sldMasterId id="2147483740" r:id="rId2"/>
    <p:sldMasterId id="2147483748" r:id="rId3"/>
    <p:sldMasterId id="2147483768" r:id="rId4"/>
    <p:sldMasterId id="2147483776" r:id="rId5"/>
    <p:sldMasterId id="2147483784" r:id="rId6"/>
    <p:sldMasterId id="2147483792" r:id="rId7"/>
    <p:sldMasterId id="2147483800" r:id="rId8"/>
    <p:sldMasterId id="2147483808" r:id="rId9"/>
  </p:sldMasterIdLst>
  <p:notesMasterIdLst>
    <p:notesMasterId r:id="rId32"/>
  </p:notesMasterIdLst>
  <p:sldIdLst>
    <p:sldId id="331" r:id="rId10"/>
    <p:sldId id="343" r:id="rId11"/>
    <p:sldId id="364" r:id="rId12"/>
    <p:sldId id="361" r:id="rId13"/>
    <p:sldId id="356" r:id="rId14"/>
    <p:sldId id="357" r:id="rId15"/>
    <p:sldId id="358" r:id="rId16"/>
    <p:sldId id="359" r:id="rId17"/>
    <p:sldId id="360" r:id="rId18"/>
    <p:sldId id="362" r:id="rId19"/>
    <p:sldId id="363" r:id="rId20"/>
    <p:sldId id="365" r:id="rId21"/>
    <p:sldId id="366" r:id="rId22"/>
    <p:sldId id="367" r:id="rId23"/>
    <p:sldId id="368" r:id="rId24"/>
    <p:sldId id="352" r:id="rId25"/>
    <p:sldId id="353" r:id="rId26"/>
    <p:sldId id="354" r:id="rId27"/>
    <p:sldId id="355" r:id="rId28"/>
    <p:sldId id="369" r:id="rId29"/>
    <p:sldId id="370" r:id="rId30"/>
    <p:sldId id="351" r:id="rId31"/>
  </p:sldIdLst>
  <p:sldSz cx="9144000" cy="6858000" type="screen4x3"/>
  <p:notesSz cx="6810375" cy="99425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1F85"/>
    <a:srgbClr val="64379B"/>
    <a:srgbClr val="69BE28"/>
    <a:srgbClr val="FFA02F"/>
    <a:srgbClr val="FFCC66"/>
    <a:srgbClr val="CC0000"/>
    <a:srgbClr val="A0ACCE"/>
    <a:srgbClr val="C6E3F0"/>
    <a:srgbClr val="00528E"/>
    <a:srgbClr val="003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1" autoAdjust="0"/>
    <p:restoredTop sz="93455" autoAdjust="0"/>
  </p:normalViewPr>
  <p:slideViewPr>
    <p:cSldViewPr snapToGrid="0">
      <p:cViewPr>
        <p:scale>
          <a:sx n="80" d="100"/>
          <a:sy n="80" d="100"/>
        </p:scale>
        <p:origin x="-1326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-2910" y="-11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slide" Target="slides/slide17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slide" Target="slides/slide16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slide" Target="slides/slide2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slide" Target="slides/slide19.xml"/><Relationship Id="rId36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slide" Target="slides/slide2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slide" Target="slides/slide18.xml"/><Relationship Id="rId30" Type="http://schemas.openxmlformats.org/officeDocument/2006/relationships/slide" Target="slides/slide21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212" y="0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22694"/>
            <a:ext cx="4994275" cy="4474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387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212" y="9445387"/>
            <a:ext cx="2951163" cy="49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AE515C67-909B-44C9-9A02-AE5094CFCC4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0178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C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5888"/>
            <a:ext cx="3816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700213"/>
            <a:ext cx="6781800" cy="18002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41750"/>
            <a:ext cx="6248400" cy="16748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188277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eaLnBrk="1" hangingPunct="1">
              <a:defRPr/>
            </a:pPr>
            <a:fld id="{E26A0D86-4BF1-4095-BCFF-70C3EC1100ED}" type="datetimeFigureOut">
              <a:rPr lang="en-GB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07/01/2014</a:t>
            </a:fld>
            <a:endParaRPr lang="en-GB" altLang="en-US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3824288" cy="27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eaLnBrk="1" hangingPunct="1">
              <a:defRPr/>
            </a:pPr>
            <a:endParaRPr lang="en-GB" altLang="en-US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12088" y="6248400"/>
            <a:ext cx="874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E184C5-5C83-4E01-8B11-5124705D4BE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6353299" y="6219825"/>
            <a:ext cx="2333502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>
              <a:defRPr/>
            </a:pPr>
            <a:r>
              <a:rPr lang="en-GB" altLang="en-US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84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DE40-88C4-4919-9420-2FE628E6601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59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8F5C-F793-4751-80E5-9D0D507A4FB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9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D44F-8A28-40DB-B55E-635A6BD928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54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0A5AB6-02A8-4B4E-A7C8-9A07D9A7098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43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10520-C5F9-4B44-A798-3EED501CBB0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61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C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5888"/>
            <a:ext cx="3816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700213"/>
            <a:ext cx="6781800" cy="18002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41750"/>
            <a:ext cx="6248400" cy="16748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188277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eaLnBrk="1" hangingPunct="1">
              <a:defRPr/>
            </a:pPr>
            <a:fld id="{E26A0D86-4BF1-4095-BCFF-70C3EC1100ED}" type="datetimeFigureOut">
              <a:rPr lang="en-GB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07/01/2014</a:t>
            </a:fld>
            <a:endParaRPr lang="en-GB" altLang="en-US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3824288" cy="27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eaLnBrk="1" hangingPunct="1">
              <a:defRPr/>
            </a:pPr>
            <a:endParaRPr lang="en-GB" altLang="en-US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12088" y="6248400"/>
            <a:ext cx="874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E184C5-5C83-4E01-8B11-5124705D4BE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44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33E17-D90D-459A-8387-82BD98B9771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2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DE40-88C4-4919-9420-2FE628E6601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48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8F5C-F793-4751-80E5-9D0D507A4FB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7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D44F-8A28-40DB-B55E-635A6BD928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855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33E17-D90D-459A-8387-82BD98B9771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466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0A5AB6-02A8-4B4E-A7C8-9A07D9A7098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4235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10520-C5F9-4B44-A798-3EED501CBB0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254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C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5888"/>
            <a:ext cx="3816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700213"/>
            <a:ext cx="6781800" cy="18002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41750"/>
            <a:ext cx="6248400" cy="16748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188277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eaLnBrk="1" hangingPunct="1">
              <a:defRPr/>
            </a:pPr>
            <a:fld id="{4E510CD6-24B0-45F1-8360-B4257939F1DC}" type="datetimeFigureOut">
              <a:rPr lang="en-GB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07/01/2014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3824288" cy="27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eaLnBrk="1" hangingPunct="1">
              <a:defRPr/>
            </a:pPr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12088" y="6248400"/>
            <a:ext cx="874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F9ACE-4724-470D-A730-F6BB685FB1C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74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FF2D-F17A-464B-9EBD-F1429DD13AD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053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817F-ABAC-4756-BD02-E391263B70C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04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E035B-1524-4FF5-BFE0-CAA52A21344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28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4CCF-5DAB-48AC-8E65-36EFF8B280E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668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0446-57B6-4674-BE30-A5939C3E3B8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828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5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C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5888"/>
            <a:ext cx="3816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700213"/>
            <a:ext cx="6781800" cy="18002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41750"/>
            <a:ext cx="6248400" cy="16748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188277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eaLnBrk="1" hangingPunct="1">
              <a:defRPr/>
            </a:pPr>
            <a:fld id="{4E510CD6-24B0-45F1-8360-B4257939F1DC}" type="datetimeFigureOut">
              <a:rPr lang="en-GB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07/01/2014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3824288" cy="27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eaLnBrk="1" hangingPunct="1">
              <a:defRPr/>
            </a:pPr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12088" y="6248400"/>
            <a:ext cx="874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F9ACE-4724-470D-A730-F6BB685FB1C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15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DE40-88C4-4919-9420-2FE628E6601A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235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FF2D-F17A-464B-9EBD-F1429DD13AD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2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817F-ABAC-4756-BD02-E391263B70C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30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E035B-1524-4FF5-BFE0-CAA52A21344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68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4CCF-5DAB-48AC-8E65-36EFF8B280E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4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0446-57B6-4674-BE30-A5939C3E3B8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599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D989-C0CD-4C55-94ED-E44930EE17C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15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A2FDEE-1807-40B9-B64F-532204FAD8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300058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C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5888"/>
            <a:ext cx="3816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700213"/>
            <a:ext cx="6781800" cy="18002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41750"/>
            <a:ext cx="6248400" cy="16748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188277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eaLnBrk="1" hangingPunct="1">
              <a:defRPr/>
            </a:pPr>
            <a:fld id="{4E510CD6-24B0-45F1-8360-B4257939F1DC}" type="datetimeFigureOut">
              <a:rPr lang="en-GB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07/01/2014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3824288" cy="27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eaLnBrk="1" hangingPunct="1">
              <a:defRPr/>
            </a:pPr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12088" y="6248400"/>
            <a:ext cx="874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F9ACE-4724-470D-A730-F6BB685FB1C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75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FF2D-F17A-464B-9EBD-F1429DD13AD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9502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817F-ABAC-4756-BD02-E391263B70C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95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8F5C-F793-4751-80E5-9D0D507A4FB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1495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E035B-1524-4FF5-BFE0-CAA52A21344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484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4CCF-5DAB-48AC-8E65-36EFF8B280E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779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0446-57B6-4674-BE30-A5939C3E3B8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8502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D989-C0CD-4C55-94ED-E44930EE17C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75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C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5888"/>
            <a:ext cx="3816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700213"/>
            <a:ext cx="6781800" cy="18002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41750"/>
            <a:ext cx="6248400" cy="16748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188277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eaLnBrk="1" hangingPunct="1">
              <a:defRPr/>
            </a:pPr>
            <a:fld id="{4E510CD6-24B0-45F1-8360-B4257939F1DC}" type="datetimeFigureOut">
              <a:rPr lang="en-GB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07/01/2014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3824288" cy="27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eaLnBrk="1" hangingPunct="1">
              <a:defRPr/>
            </a:pPr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12088" y="6248400"/>
            <a:ext cx="874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F9ACE-4724-470D-A730-F6BB685FB1C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21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FF2D-F17A-464B-9EBD-F1429DD13AD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9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817F-ABAC-4756-BD02-E391263B70C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75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E035B-1524-4FF5-BFE0-CAA52A21344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952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4CCF-5DAB-48AC-8E65-36EFF8B280E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2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0446-57B6-4674-BE30-A5939C3E3B8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274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6D44F-8A28-40DB-B55E-635A6BD9283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41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D989-C0CD-4C55-94ED-E44930EE17C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275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C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5888"/>
            <a:ext cx="3816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700213"/>
            <a:ext cx="6781800" cy="18002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41750"/>
            <a:ext cx="6248400" cy="16748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188277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eaLnBrk="1" hangingPunct="1">
              <a:defRPr/>
            </a:pPr>
            <a:fld id="{4E510CD6-24B0-45F1-8360-B4257939F1DC}" type="datetimeFigureOut">
              <a:rPr lang="en-GB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07/01/2014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3824288" cy="27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eaLnBrk="1" hangingPunct="1">
              <a:defRPr/>
            </a:pPr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12088" y="6248400"/>
            <a:ext cx="874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F9ACE-4724-470D-A730-F6BB685FB1C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3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FF2D-F17A-464B-9EBD-F1429DD13AD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817F-ABAC-4756-BD02-E391263B70C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6198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E035B-1524-4FF5-BFE0-CAA52A21344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7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4CCF-5DAB-48AC-8E65-36EFF8B280E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5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0446-57B6-4674-BE30-A5939C3E3B8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9236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D989-C0CD-4C55-94ED-E44930EE17C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83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C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5888"/>
            <a:ext cx="3816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700213"/>
            <a:ext cx="6781800" cy="18002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41750"/>
            <a:ext cx="6248400" cy="16748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188277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 eaLnBrk="1" hangingPunct="1">
              <a:defRPr/>
            </a:pPr>
            <a:fld id="{4E510CD6-24B0-45F1-8360-B4257939F1DC}" type="datetimeFigureOut">
              <a:rPr lang="en-GB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07/01/2014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3824288" cy="27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 eaLnBrk="1" hangingPunct="1">
              <a:defRPr/>
            </a:pPr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12088" y="6248400"/>
            <a:ext cx="874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F9ACE-4724-470D-A730-F6BB685FB1C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02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DFF2D-F17A-464B-9EBD-F1429DD13ADF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294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0A5AB6-02A8-4B4E-A7C8-9A07D9A70980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2851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E817F-ABAC-4756-BD02-E391263B70C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6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557338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5E035B-1524-4FF5-BFE0-CAA52A213447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857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24CCF-5DAB-48AC-8E65-36EFF8B280E6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040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30446-57B6-4674-BE30-A5939C3E3B8E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22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A5D989-C0CD-4C55-94ED-E44930EE17C8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419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10520-C5F9-4B44-A798-3EED501CBB0C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52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NICC 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15888"/>
            <a:ext cx="3816350" cy="126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5913" y="1700213"/>
            <a:ext cx="6781800" cy="1800225"/>
          </a:xfr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841750"/>
            <a:ext cx="6248400" cy="1674813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1882775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 eaLnBrk="1" hangingPunct="1">
              <a:defRPr/>
            </a:pPr>
            <a:fld id="{E26A0D86-4BF1-4095-BCFF-70C3EC1100ED}" type="datetimeFigureOut">
              <a:rPr lang="en-GB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07/01/2014</a:t>
            </a:fld>
            <a:endParaRPr lang="en-GB" altLang="en-US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3824288" cy="276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 eaLnBrk="1" hangingPunct="1">
              <a:defRPr/>
            </a:pPr>
            <a:endParaRPr lang="en-GB" altLang="en-US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12088" y="6248400"/>
            <a:ext cx="874712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E184C5-5C83-4E01-8B11-5124705D4BE9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39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233E17-D90D-459A-8387-82BD98B9771D}" type="slidenum">
              <a:rPr lang="en-GB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58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32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5" Type="http://schemas.openxmlformats.org/officeDocument/2006/relationships/slideLayout" Target="../slideLayouts/slideLayout41.xml"/><Relationship Id="rId4" Type="http://schemas.openxmlformats.org/officeDocument/2006/relationships/slideLayout" Target="../slideLayouts/slideLayout40.xml"/><Relationship Id="rId9" Type="http://schemas.openxmlformats.org/officeDocument/2006/relationships/image" Target="../media/image1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theme" Target="../theme/theme7.xml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2" Type="http://schemas.openxmlformats.org/officeDocument/2006/relationships/slideLayout" Target="../slideLayouts/slideLayout45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5" Type="http://schemas.openxmlformats.org/officeDocument/2006/relationships/slideLayout" Target="../slideLayouts/slideLayout48.xml"/><Relationship Id="rId4" Type="http://schemas.openxmlformats.org/officeDocument/2006/relationships/slideLayout" Target="../slideLayouts/slideLayout47.xml"/><Relationship Id="rId9" Type="http://schemas.openxmlformats.org/officeDocument/2006/relationships/image" Target="../media/image1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theme" Target="../theme/theme8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5.xml"/><Relationship Id="rId4" Type="http://schemas.openxmlformats.org/officeDocument/2006/relationships/slideLayout" Target="../slideLayouts/slideLayout54.xml"/><Relationship Id="rId9" Type="http://schemas.openxmlformats.org/officeDocument/2006/relationships/image" Target="../media/image1.png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theme" Target="../theme/theme9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5" Type="http://schemas.openxmlformats.org/officeDocument/2006/relationships/slideLayout" Target="../slideLayouts/slideLayout62.xml"/><Relationship Id="rId4" Type="http://schemas.openxmlformats.org/officeDocument/2006/relationships/slideLayout" Target="../slideLayouts/slideLayout61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6408738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801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7DF27931-617B-44E3-BF22-EC28A5D8D157}" type="slidenum">
              <a:rPr lang="en-GB" altLang="en-US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7" descr="NICC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588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hteck 6"/>
          <p:cNvSpPr>
            <a:spLocks noChangeArrowheads="1"/>
          </p:cNvSpPr>
          <p:nvPr userDrawn="1"/>
        </p:nvSpPr>
        <p:spPr bwMode="auto">
          <a:xfrm>
            <a:off x="250825" y="1052513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 dirty="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1" name="Rechteck 6"/>
          <p:cNvSpPr>
            <a:spLocks noChangeArrowheads="1"/>
          </p:cNvSpPr>
          <p:nvPr userDrawn="1"/>
        </p:nvSpPr>
        <p:spPr bwMode="auto">
          <a:xfrm>
            <a:off x="250825" y="6165850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 dirty="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395288" y="6524625"/>
            <a:ext cx="446405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ea typeface="+mn-ea"/>
              </a:rPr>
              <a:t>January 2014</a:t>
            </a:r>
            <a:endParaRPr lang="en-US" sz="12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95288" y="6308725"/>
            <a:ext cx="4175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0000"/>
                </a:solidFill>
                <a:ea typeface="+mn-ea"/>
              </a:rPr>
              <a:t>NICC Standards </a:t>
            </a:r>
            <a:r>
              <a:rPr lang="en-GB" sz="1200" dirty="0" smtClean="0">
                <a:solidFill>
                  <a:srgbClr val="000000"/>
                </a:solidFill>
                <a:ea typeface="+mn-ea"/>
              </a:rPr>
              <a:t>Ltd</a:t>
            </a:r>
            <a:endParaRPr lang="en-GB" sz="1200" dirty="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7169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6408738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801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7DF27931-617B-44E3-BF22-EC28A5D8D157}" type="slidenum">
              <a:rPr lang="en-GB" altLang="en-US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7" descr="NICC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588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hteck 6"/>
          <p:cNvSpPr>
            <a:spLocks noChangeArrowheads="1"/>
          </p:cNvSpPr>
          <p:nvPr userDrawn="1"/>
        </p:nvSpPr>
        <p:spPr bwMode="auto">
          <a:xfrm>
            <a:off x="250825" y="1052513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 dirty="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1" name="Rechteck 6"/>
          <p:cNvSpPr>
            <a:spLocks noChangeArrowheads="1"/>
          </p:cNvSpPr>
          <p:nvPr userDrawn="1"/>
        </p:nvSpPr>
        <p:spPr bwMode="auto">
          <a:xfrm>
            <a:off x="250825" y="6165850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 dirty="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395288" y="6524625"/>
            <a:ext cx="4464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dirty="0" smtClean="0">
                <a:solidFill>
                  <a:srgbClr val="000000"/>
                </a:solidFill>
                <a:ea typeface="+mn-ea"/>
              </a:rPr>
              <a:t>January 2014</a:t>
            </a:r>
            <a:endParaRPr lang="en-GB" sz="12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95288" y="6308725"/>
            <a:ext cx="4175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sz="1200" dirty="0">
                <a:solidFill>
                  <a:srgbClr val="000000"/>
                </a:solidFill>
                <a:ea typeface="+mn-ea"/>
              </a:rPr>
              <a:t>NICC Standards </a:t>
            </a:r>
            <a:r>
              <a:rPr lang="en-GB" sz="1200" dirty="0" smtClean="0">
                <a:solidFill>
                  <a:srgbClr val="000000"/>
                </a:solidFill>
                <a:ea typeface="+mn-ea"/>
              </a:rPr>
              <a:t>Ltd</a:t>
            </a:r>
            <a:endParaRPr lang="en-GB" sz="1200" dirty="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52758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6408738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801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7DF27931-617B-44E3-BF22-EC28A5D8D157}" type="slidenum">
              <a:rPr lang="en-GB" altLang="en-US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‹#›</a:t>
            </a:fld>
            <a:endParaRPr lang="en-GB" altLang="en-US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7" descr="NICC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588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hteck 6"/>
          <p:cNvSpPr>
            <a:spLocks noChangeArrowheads="1"/>
          </p:cNvSpPr>
          <p:nvPr userDrawn="1"/>
        </p:nvSpPr>
        <p:spPr bwMode="auto">
          <a:xfrm>
            <a:off x="250825" y="1052513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 dirty="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1" name="Rechteck 6"/>
          <p:cNvSpPr>
            <a:spLocks noChangeArrowheads="1"/>
          </p:cNvSpPr>
          <p:nvPr userDrawn="1"/>
        </p:nvSpPr>
        <p:spPr bwMode="auto">
          <a:xfrm>
            <a:off x="250825" y="6165850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 dirty="0">
              <a:solidFill>
                <a:srgbClr val="D8D8EC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45873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6408738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801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F6F7857D-1B40-42EA-A120-C6F85CF7BD4A}" type="slidenum">
              <a:rPr lang="en-GB" altLang="en-US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‹#›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7" descr="NICC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588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hteck 6"/>
          <p:cNvSpPr>
            <a:spLocks noChangeArrowheads="1"/>
          </p:cNvSpPr>
          <p:nvPr userDrawn="1"/>
        </p:nvSpPr>
        <p:spPr bwMode="auto">
          <a:xfrm>
            <a:off x="250825" y="1052513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1" name="Rechteck 6"/>
          <p:cNvSpPr>
            <a:spLocks noChangeArrowheads="1"/>
          </p:cNvSpPr>
          <p:nvPr userDrawn="1"/>
        </p:nvSpPr>
        <p:spPr bwMode="auto">
          <a:xfrm>
            <a:off x="250825" y="6165850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395288" y="6524625"/>
            <a:ext cx="4464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+mn-ea"/>
              </a:rPr>
              <a:t>January 2014</a:t>
            </a:r>
            <a:endParaRPr lang="en-GB" sz="12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95288" y="6308725"/>
            <a:ext cx="4175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dirty="0" smtClean="0">
                <a:solidFill>
                  <a:srgbClr val="000000"/>
                </a:solidFill>
                <a:ea typeface="+mn-ea"/>
              </a:rPr>
              <a:t>NICC Standards </a:t>
            </a:r>
            <a:r>
              <a:rPr lang="en-GB" sz="1200" dirty="0" smtClean="0">
                <a:solidFill>
                  <a:srgbClr val="000000"/>
                </a:solidFill>
                <a:ea typeface="+mn-ea"/>
              </a:rPr>
              <a:t>Ltd</a:t>
            </a:r>
            <a:endParaRPr lang="en-GB" sz="1200" dirty="0" smtClean="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26999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6408738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801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F6F7857D-1B40-42EA-A120-C6F85CF7BD4A}" type="slidenum">
              <a:rPr lang="en-GB" altLang="en-US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‹#›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7" descr="NICC Logo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588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hteck 6"/>
          <p:cNvSpPr>
            <a:spLocks noChangeArrowheads="1"/>
          </p:cNvSpPr>
          <p:nvPr userDrawn="1"/>
        </p:nvSpPr>
        <p:spPr bwMode="auto">
          <a:xfrm>
            <a:off x="250825" y="1052513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1" name="Rechteck 6"/>
          <p:cNvSpPr>
            <a:spLocks noChangeArrowheads="1"/>
          </p:cNvSpPr>
          <p:nvPr userDrawn="1"/>
        </p:nvSpPr>
        <p:spPr bwMode="auto">
          <a:xfrm>
            <a:off x="250825" y="6165850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395288" y="6524625"/>
            <a:ext cx="4464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+mn-ea"/>
              </a:rPr>
              <a:t>January</a:t>
            </a:r>
            <a:r>
              <a:rPr lang="en-US" sz="1200" baseline="0" dirty="0" smtClean="0">
                <a:solidFill>
                  <a:srgbClr val="000000"/>
                </a:solidFill>
                <a:ea typeface="+mn-ea"/>
              </a:rPr>
              <a:t> 2014</a:t>
            </a:r>
            <a:endParaRPr lang="en-GB" sz="12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95288" y="6308725"/>
            <a:ext cx="4175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dirty="0" smtClean="0">
                <a:solidFill>
                  <a:srgbClr val="000000"/>
                </a:solidFill>
                <a:ea typeface="+mn-ea"/>
              </a:rPr>
              <a:t>NICC Standards </a:t>
            </a:r>
            <a:r>
              <a:rPr lang="en-GB" sz="1200" dirty="0" smtClean="0">
                <a:solidFill>
                  <a:srgbClr val="000000"/>
                </a:solidFill>
                <a:ea typeface="+mn-ea"/>
              </a:rPr>
              <a:t>Ltd</a:t>
            </a:r>
            <a:endParaRPr lang="en-GB" sz="1200" dirty="0" smtClean="0">
              <a:solidFill>
                <a:srgbClr val="000000"/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762160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816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6408738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801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F6F7857D-1B40-42EA-A120-C6F85CF7BD4A}" type="slidenum">
              <a:rPr lang="en-GB" altLang="en-US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‹#›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7" descr="NICC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588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hteck 6"/>
          <p:cNvSpPr>
            <a:spLocks noChangeArrowheads="1"/>
          </p:cNvSpPr>
          <p:nvPr userDrawn="1"/>
        </p:nvSpPr>
        <p:spPr bwMode="auto">
          <a:xfrm>
            <a:off x="250825" y="1052513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1" name="Rechteck 6"/>
          <p:cNvSpPr>
            <a:spLocks noChangeArrowheads="1"/>
          </p:cNvSpPr>
          <p:nvPr userDrawn="1"/>
        </p:nvSpPr>
        <p:spPr bwMode="auto">
          <a:xfrm>
            <a:off x="250825" y="6165850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395288" y="6524625"/>
            <a:ext cx="4464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+mn-ea"/>
              </a:rPr>
              <a:t>November 2013</a:t>
            </a:r>
            <a:endParaRPr lang="en-GB" sz="12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95288" y="6308725"/>
            <a:ext cx="4175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smtClean="0">
                <a:solidFill>
                  <a:srgbClr val="000000"/>
                </a:solidFill>
                <a:ea typeface="+mn-ea"/>
              </a:rPr>
              <a:t>NICC Standards Ltd - Nuisance calls</a:t>
            </a:r>
          </a:p>
        </p:txBody>
      </p:sp>
    </p:spTree>
    <p:extLst>
      <p:ext uri="{BB962C8B-B14F-4D97-AF65-F5344CB8AC3E}">
        <p14:creationId xmlns:p14="http://schemas.microsoft.com/office/powerpoint/2010/main" val="339192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6408738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801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F6F7857D-1B40-42EA-A120-C6F85CF7BD4A}" type="slidenum">
              <a:rPr lang="en-GB" altLang="en-US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‹#›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7" descr="NICC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588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hteck 6"/>
          <p:cNvSpPr>
            <a:spLocks noChangeArrowheads="1"/>
          </p:cNvSpPr>
          <p:nvPr userDrawn="1"/>
        </p:nvSpPr>
        <p:spPr bwMode="auto">
          <a:xfrm>
            <a:off x="250825" y="1052513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1" name="Rechteck 6"/>
          <p:cNvSpPr>
            <a:spLocks noChangeArrowheads="1"/>
          </p:cNvSpPr>
          <p:nvPr userDrawn="1"/>
        </p:nvSpPr>
        <p:spPr bwMode="auto">
          <a:xfrm>
            <a:off x="250825" y="6165850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395288" y="6524625"/>
            <a:ext cx="4464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+mn-ea"/>
              </a:rPr>
              <a:t>November 2013</a:t>
            </a:r>
            <a:endParaRPr lang="en-GB" sz="12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95288" y="6308725"/>
            <a:ext cx="4175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smtClean="0">
                <a:solidFill>
                  <a:srgbClr val="000000"/>
                </a:solidFill>
                <a:ea typeface="+mn-ea"/>
              </a:rPr>
              <a:t>NICC Standards Ltd - Nuisance calls</a:t>
            </a:r>
          </a:p>
        </p:txBody>
      </p:sp>
    </p:spTree>
    <p:extLst>
      <p:ext uri="{BB962C8B-B14F-4D97-AF65-F5344CB8AC3E}">
        <p14:creationId xmlns:p14="http://schemas.microsoft.com/office/powerpoint/2010/main" val="218072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6408738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801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F6F7857D-1B40-42EA-A120-C6F85CF7BD4A}" type="slidenum">
              <a:rPr lang="en-GB" altLang="en-US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‹#›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7" descr="NICC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588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hteck 6"/>
          <p:cNvSpPr>
            <a:spLocks noChangeArrowheads="1"/>
          </p:cNvSpPr>
          <p:nvPr userDrawn="1"/>
        </p:nvSpPr>
        <p:spPr bwMode="auto">
          <a:xfrm>
            <a:off x="250825" y="1052513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1" name="Rechteck 6"/>
          <p:cNvSpPr>
            <a:spLocks noChangeArrowheads="1"/>
          </p:cNvSpPr>
          <p:nvPr userDrawn="1"/>
        </p:nvSpPr>
        <p:spPr bwMode="auto">
          <a:xfrm>
            <a:off x="250825" y="6165850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395288" y="6524625"/>
            <a:ext cx="4464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+mn-ea"/>
              </a:rPr>
              <a:t>November 2013</a:t>
            </a:r>
            <a:endParaRPr lang="en-GB" sz="12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95288" y="6308725"/>
            <a:ext cx="4175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smtClean="0">
                <a:solidFill>
                  <a:srgbClr val="000000"/>
                </a:solidFill>
                <a:ea typeface="+mn-ea"/>
              </a:rPr>
              <a:t>NICC Standards Ltd - Nuisance calls</a:t>
            </a:r>
          </a:p>
        </p:txBody>
      </p:sp>
    </p:spTree>
    <p:extLst>
      <p:ext uri="{BB962C8B-B14F-4D97-AF65-F5344CB8AC3E}">
        <p14:creationId xmlns:p14="http://schemas.microsoft.com/office/powerpoint/2010/main" val="181979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80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188913"/>
            <a:ext cx="6408738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Click to edit Master text styles</a:t>
            </a:r>
          </a:p>
          <a:p>
            <a:pPr lvl="1"/>
            <a:r>
              <a:rPr lang="en-GB" altLang="en-US" dirty="0" smtClean="0"/>
              <a:t>Second level</a:t>
            </a:r>
          </a:p>
          <a:p>
            <a:pPr lvl="2"/>
            <a:r>
              <a:rPr lang="en-GB" altLang="en-US" dirty="0" smtClean="0"/>
              <a:t>Third level</a:t>
            </a:r>
          </a:p>
          <a:p>
            <a:pPr lvl="3"/>
            <a:r>
              <a:rPr lang="en-GB" altLang="en-US" dirty="0" smtClean="0"/>
              <a:t>Fourth level</a:t>
            </a:r>
          </a:p>
          <a:p>
            <a:pPr lvl="4"/>
            <a:r>
              <a:rPr lang="en-GB" altLang="en-US" dirty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5113" y="6381750"/>
            <a:ext cx="801687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>
              <a:defRPr/>
            </a:pPr>
            <a:fld id="{F6F7857D-1B40-42EA-A120-C6F85CF7BD4A}" type="slidenum">
              <a:rPr lang="en-GB" altLang="en-US">
                <a:solidFill>
                  <a:srgbClr val="000000"/>
                </a:solidFill>
                <a:ea typeface="+mn-ea"/>
              </a:rPr>
              <a:pPr eaLnBrk="1" hangingPunct="1">
                <a:defRPr/>
              </a:pPr>
              <a:t>‹#›</a:t>
            </a:fld>
            <a:endParaRPr lang="en-GB" altLang="en-US">
              <a:solidFill>
                <a:srgbClr val="000000"/>
              </a:solidFill>
              <a:ea typeface="+mn-ea"/>
            </a:endParaRPr>
          </a:p>
        </p:txBody>
      </p:sp>
      <p:pic>
        <p:nvPicPr>
          <p:cNvPr id="1029" name="Picture 7" descr="NICC Logo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1588"/>
            <a:ext cx="24844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hteck 6"/>
          <p:cNvSpPr>
            <a:spLocks noChangeArrowheads="1"/>
          </p:cNvSpPr>
          <p:nvPr userDrawn="1"/>
        </p:nvSpPr>
        <p:spPr bwMode="auto">
          <a:xfrm>
            <a:off x="250825" y="1052513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1" name="Rechteck 6"/>
          <p:cNvSpPr>
            <a:spLocks noChangeArrowheads="1"/>
          </p:cNvSpPr>
          <p:nvPr userDrawn="1"/>
        </p:nvSpPr>
        <p:spPr bwMode="auto">
          <a:xfrm>
            <a:off x="250825" y="6165850"/>
            <a:ext cx="8642350" cy="7302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hangingPunct="1"/>
            <a:endParaRPr lang="en-US" sz="1800">
              <a:solidFill>
                <a:srgbClr val="D8D8EC"/>
              </a:solidFill>
              <a:ea typeface="+mn-ea"/>
            </a:endParaRP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395288" y="6524625"/>
            <a:ext cx="44640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dirty="0" smtClean="0">
                <a:solidFill>
                  <a:srgbClr val="000000"/>
                </a:solidFill>
                <a:ea typeface="+mn-ea"/>
              </a:rPr>
              <a:t>January 2014</a:t>
            </a:r>
            <a:endParaRPr lang="en-GB" sz="1200" dirty="0" smtClean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033" name="Text Box 12"/>
          <p:cNvSpPr txBox="1">
            <a:spLocks noChangeArrowheads="1"/>
          </p:cNvSpPr>
          <p:nvPr userDrawn="1"/>
        </p:nvSpPr>
        <p:spPr bwMode="auto">
          <a:xfrm>
            <a:off x="395288" y="6308725"/>
            <a:ext cx="41751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GB" sz="1200" dirty="0" smtClean="0">
                <a:solidFill>
                  <a:srgbClr val="000000"/>
                </a:solidFill>
                <a:ea typeface="+mn-ea"/>
              </a:rPr>
              <a:t>NICC Standards Ltd – TSG update</a:t>
            </a:r>
          </a:p>
        </p:txBody>
      </p:sp>
    </p:spTree>
    <p:extLst>
      <p:ext uri="{BB962C8B-B14F-4D97-AF65-F5344CB8AC3E}">
        <p14:creationId xmlns:p14="http://schemas.microsoft.com/office/powerpoint/2010/main" val="176004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6600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0066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87450" y="1844675"/>
            <a:ext cx="7351713" cy="1800225"/>
          </a:xfrm>
        </p:spPr>
        <p:txBody>
          <a:bodyPr/>
          <a:lstStyle/>
          <a:p>
            <a:pPr algn="ctr" eaLnBrk="1" hangingPunct="1"/>
            <a:r>
              <a:rPr lang="en-GB" sz="4800" dirty="0" smtClean="0"/>
              <a:t>UKNOF Jan 2014</a:t>
            </a:r>
            <a:r>
              <a:rPr lang="en-GB" sz="5500" dirty="0" smtClean="0"/>
              <a:t/>
            </a:r>
            <a:br>
              <a:rPr lang="en-GB" sz="5500" dirty="0" smtClean="0"/>
            </a:b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NICC Standards</a:t>
            </a:r>
            <a:endParaRPr lang="en-GB" sz="44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619250" y="3789363"/>
            <a:ext cx="6248400" cy="1674812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GB" sz="3400" dirty="0" smtClean="0"/>
              <a:t>Paul </a:t>
            </a:r>
            <a:r>
              <a:rPr lang="en-GB" sz="3400" dirty="0" smtClean="0"/>
              <a:t>Rosbotham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GB" sz="3400" dirty="0" smtClean="0"/>
              <a:t>Director, NICC</a:t>
            </a:r>
            <a:endParaRPr lang="en-GB" sz="340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25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history of </a:t>
            </a:r>
            <a:r>
              <a:rPr lang="en-GB" dirty="0" err="1" smtClean="0"/>
              <a:t>nicc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35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864" y="1440564"/>
            <a:ext cx="8229600" cy="2965181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The history of NICC is the history of UK competitive telecoms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200" dirty="0" smtClean="0"/>
              <a:t>Established in 1990s as a committee of </a:t>
            </a:r>
            <a:r>
              <a:rPr lang="en-GB" sz="3200" dirty="0" err="1" smtClean="0"/>
              <a:t>Oftel</a:t>
            </a:r>
            <a:endParaRPr lang="en-GB" sz="3200" dirty="0" smtClean="0"/>
          </a:p>
          <a:p>
            <a:r>
              <a:rPr lang="en-GB" sz="3200" dirty="0" smtClean="0"/>
              <a:t>With Ofcom emphasis on co-regulatory approach, NICC Standards was spun off as an industry owned body</a:t>
            </a:r>
            <a:endParaRPr lang="en-GB" sz="2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295305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NICC History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49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864" y="1286185"/>
            <a:ext cx="8229600" cy="2965181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Some NICC achievements</a:t>
            </a:r>
          </a:p>
          <a:p>
            <a:r>
              <a:rPr lang="en-GB" sz="2400" dirty="0" smtClean="0"/>
              <a:t>The C7 protocols that have interconnected UK voice networks for the last 25 years</a:t>
            </a:r>
          </a:p>
          <a:p>
            <a:r>
              <a:rPr lang="en-GB" sz="2400" dirty="0" smtClean="0"/>
              <a:t>Calling Line Identity standards</a:t>
            </a:r>
          </a:p>
          <a:p>
            <a:r>
              <a:rPr lang="en-GB" sz="2400" dirty="0" smtClean="0"/>
              <a:t>Number portability</a:t>
            </a:r>
          </a:p>
          <a:p>
            <a:r>
              <a:rPr lang="en-GB" sz="2400" dirty="0" smtClean="0"/>
              <a:t>Location for 999 service</a:t>
            </a:r>
          </a:p>
          <a:p>
            <a:r>
              <a:rPr lang="en-GB" sz="2400" dirty="0" smtClean="0"/>
              <a:t>Access Network Frequency Plan that allows local loop unbundling</a:t>
            </a:r>
          </a:p>
          <a:p>
            <a:r>
              <a:rPr lang="en-GB" sz="2400" dirty="0" smtClean="0"/>
              <a:t>Standards allowing competition in Next Generation Access</a:t>
            </a:r>
          </a:p>
          <a:p>
            <a:r>
              <a:rPr lang="en-GB" sz="2400" dirty="0" smtClean="0"/>
              <a:t>SIP interconnect standards</a:t>
            </a:r>
            <a:endParaRPr lang="en-GB" sz="18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295305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NICC History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806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6408738" cy="714375"/>
          </a:xfrm>
        </p:spPr>
        <p:txBody>
          <a:bodyPr/>
          <a:lstStyle/>
          <a:p>
            <a:r>
              <a:rPr lang="en-GB" sz="3100" dirty="0"/>
              <a:t>Case study : </a:t>
            </a:r>
            <a:br>
              <a:rPr lang="en-GB" sz="3100" dirty="0"/>
            </a:br>
            <a:r>
              <a:rPr lang="en-GB" sz="3100" dirty="0"/>
              <a:t>Next Generation </a:t>
            </a:r>
            <a:r>
              <a:rPr lang="en-GB" sz="3100" dirty="0" smtClean="0"/>
              <a:t>Access (FTTH)</a:t>
            </a:r>
            <a:endParaRPr lang="en-GB" sz="3100" dirty="0"/>
          </a:p>
        </p:txBody>
      </p:sp>
      <p:sp>
        <p:nvSpPr>
          <p:cNvPr id="68612" name="AutoShape 4"/>
          <p:cNvSpPr>
            <a:spLocks noChangeArrowheads="1"/>
          </p:cNvSpPr>
          <p:nvPr/>
        </p:nvSpPr>
        <p:spPr bwMode="auto">
          <a:xfrm>
            <a:off x="2124075" y="1484313"/>
            <a:ext cx="4535488" cy="2376487"/>
          </a:xfrm>
          <a:prstGeom prst="roundRect">
            <a:avLst>
              <a:gd name="adj" fmla="val 16667"/>
            </a:avLst>
          </a:prstGeom>
          <a:solidFill>
            <a:srgbClr val="CCCC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pPr algn="ctr"/>
            <a:r>
              <a:rPr lang="en-GB" sz="1400"/>
              <a:t>Next Generation Access network (e.g. Openreach)</a:t>
            </a:r>
          </a:p>
        </p:txBody>
      </p:sp>
      <p:sp>
        <p:nvSpPr>
          <p:cNvPr id="68613" name="AutoShape 5"/>
          <p:cNvSpPr>
            <a:spLocks noChangeArrowheads="1"/>
          </p:cNvSpPr>
          <p:nvPr/>
        </p:nvSpPr>
        <p:spPr bwMode="auto">
          <a:xfrm>
            <a:off x="179388" y="1484313"/>
            <a:ext cx="1944687" cy="2376487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pPr algn="ctr"/>
            <a:r>
              <a:rPr lang="en-GB" sz="1400"/>
              <a:t>Customer</a:t>
            </a:r>
          </a:p>
          <a:p>
            <a:pPr algn="ctr"/>
            <a:r>
              <a:rPr lang="en-GB" sz="1400"/>
              <a:t>home</a:t>
            </a:r>
          </a:p>
        </p:txBody>
      </p:sp>
      <p:sp>
        <p:nvSpPr>
          <p:cNvPr id="68614" name="AutoShape 6"/>
          <p:cNvSpPr>
            <a:spLocks noChangeArrowheads="1"/>
          </p:cNvSpPr>
          <p:nvPr/>
        </p:nvSpPr>
        <p:spPr bwMode="auto">
          <a:xfrm>
            <a:off x="6659563" y="1484313"/>
            <a:ext cx="2484437" cy="2376487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Ctr="1"/>
          <a:lstStyle/>
          <a:p>
            <a:pPr algn="ctr"/>
            <a:r>
              <a:rPr lang="en-GB" sz="1400"/>
              <a:t>CP Network (e.g. Sky)</a:t>
            </a:r>
          </a:p>
        </p:txBody>
      </p:sp>
      <p:sp>
        <p:nvSpPr>
          <p:cNvPr id="68615" name="computr2"/>
          <p:cNvSpPr>
            <a:spLocks noEditPoints="1" noChangeArrowheads="1"/>
          </p:cNvSpPr>
          <p:nvPr/>
        </p:nvSpPr>
        <p:spPr bwMode="auto">
          <a:xfrm>
            <a:off x="468313" y="3355975"/>
            <a:ext cx="458787" cy="404813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0 h 21600"/>
              <a:gd name="T6" fmla="*/ 2147483647 w 21600"/>
              <a:gd name="T7" fmla="*/ 0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2147483647 w 21600"/>
              <a:gd name="T17" fmla="*/ 2147483647 h 21600"/>
              <a:gd name="T18" fmla="*/ 2147483647 w 21600"/>
              <a:gd name="T19" fmla="*/ 2147483647 h 216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6194 w 21600"/>
              <a:gd name="T31" fmla="*/ 1913 h 21600"/>
              <a:gd name="T32" fmla="*/ 15565 w 21600"/>
              <a:gd name="T33" fmla="*/ 9747 h 2160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600" h="21600" extrusionOk="0">
                <a:moveTo>
                  <a:pt x="21022" y="20295"/>
                </a:moveTo>
                <a:lnTo>
                  <a:pt x="18828" y="18396"/>
                </a:lnTo>
                <a:lnTo>
                  <a:pt x="18828" y="13174"/>
                </a:lnTo>
                <a:lnTo>
                  <a:pt x="15478" y="13174"/>
                </a:lnTo>
                <a:lnTo>
                  <a:pt x="15478" y="11631"/>
                </a:lnTo>
                <a:lnTo>
                  <a:pt x="17326" y="11631"/>
                </a:lnTo>
                <a:lnTo>
                  <a:pt x="17326" y="11156"/>
                </a:lnTo>
                <a:lnTo>
                  <a:pt x="17326" y="0"/>
                </a:lnTo>
                <a:lnTo>
                  <a:pt x="10858" y="0"/>
                </a:lnTo>
                <a:lnTo>
                  <a:pt x="4274" y="0"/>
                </a:lnTo>
                <a:lnTo>
                  <a:pt x="4274" y="11037"/>
                </a:lnTo>
                <a:lnTo>
                  <a:pt x="4274" y="11631"/>
                </a:lnTo>
                <a:lnTo>
                  <a:pt x="6122" y="11631"/>
                </a:lnTo>
                <a:lnTo>
                  <a:pt x="6122" y="13174"/>
                </a:lnTo>
                <a:lnTo>
                  <a:pt x="2772" y="13174"/>
                </a:lnTo>
                <a:lnTo>
                  <a:pt x="2772" y="18514"/>
                </a:lnTo>
                <a:lnTo>
                  <a:pt x="693" y="20295"/>
                </a:lnTo>
                <a:lnTo>
                  <a:pt x="462" y="20413"/>
                </a:lnTo>
                <a:lnTo>
                  <a:pt x="231" y="20651"/>
                </a:lnTo>
                <a:lnTo>
                  <a:pt x="116" y="20888"/>
                </a:lnTo>
                <a:lnTo>
                  <a:pt x="0" y="21125"/>
                </a:lnTo>
                <a:lnTo>
                  <a:pt x="0" y="21244"/>
                </a:lnTo>
                <a:lnTo>
                  <a:pt x="116" y="21363"/>
                </a:lnTo>
                <a:lnTo>
                  <a:pt x="116" y="21481"/>
                </a:lnTo>
                <a:lnTo>
                  <a:pt x="231" y="21481"/>
                </a:lnTo>
                <a:lnTo>
                  <a:pt x="347" y="21600"/>
                </a:lnTo>
                <a:lnTo>
                  <a:pt x="578" y="21600"/>
                </a:lnTo>
                <a:lnTo>
                  <a:pt x="693" y="21600"/>
                </a:lnTo>
                <a:lnTo>
                  <a:pt x="10858" y="21600"/>
                </a:lnTo>
                <a:lnTo>
                  <a:pt x="20907" y="21600"/>
                </a:lnTo>
                <a:lnTo>
                  <a:pt x="21138" y="21600"/>
                </a:lnTo>
                <a:lnTo>
                  <a:pt x="21253" y="21600"/>
                </a:lnTo>
                <a:lnTo>
                  <a:pt x="21369" y="21481"/>
                </a:lnTo>
                <a:lnTo>
                  <a:pt x="21484" y="21481"/>
                </a:lnTo>
                <a:lnTo>
                  <a:pt x="21600" y="21363"/>
                </a:lnTo>
                <a:lnTo>
                  <a:pt x="21600" y="21244"/>
                </a:lnTo>
                <a:lnTo>
                  <a:pt x="21600" y="21125"/>
                </a:lnTo>
                <a:lnTo>
                  <a:pt x="21484" y="20888"/>
                </a:lnTo>
                <a:lnTo>
                  <a:pt x="21369" y="20651"/>
                </a:lnTo>
                <a:lnTo>
                  <a:pt x="21253" y="20413"/>
                </a:lnTo>
                <a:lnTo>
                  <a:pt x="21022" y="20295"/>
                </a:lnTo>
                <a:close/>
              </a:path>
              <a:path w="21600" h="21600" extrusionOk="0">
                <a:moveTo>
                  <a:pt x="18019" y="18514"/>
                </a:moveTo>
                <a:lnTo>
                  <a:pt x="17326" y="17921"/>
                </a:lnTo>
                <a:lnTo>
                  <a:pt x="4389" y="17921"/>
                </a:lnTo>
                <a:lnTo>
                  <a:pt x="3696" y="18514"/>
                </a:lnTo>
                <a:lnTo>
                  <a:pt x="18019" y="18514"/>
                </a:lnTo>
                <a:close/>
              </a:path>
              <a:path w="21600" h="21600" extrusionOk="0">
                <a:moveTo>
                  <a:pt x="19174" y="19701"/>
                </a:moveTo>
                <a:lnTo>
                  <a:pt x="18481" y="19108"/>
                </a:lnTo>
                <a:lnTo>
                  <a:pt x="3119" y="19108"/>
                </a:lnTo>
                <a:lnTo>
                  <a:pt x="2426" y="19701"/>
                </a:lnTo>
                <a:lnTo>
                  <a:pt x="19174" y="19701"/>
                </a:lnTo>
                <a:close/>
              </a:path>
              <a:path w="21600" h="21600" extrusionOk="0">
                <a:moveTo>
                  <a:pt x="20560" y="20769"/>
                </a:moveTo>
                <a:lnTo>
                  <a:pt x="19867" y="20176"/>
                </a:lnTo>
                <a:lnTo>
                  <a:pt x="1848" y="20176"/>
                </a:lnTo>
                <a:lnTo>
                  <a:pt x="1155" y="20769"/>
                </a:lnTo>
                <a:lnTo>
                  <a:pt x="20560" y="20769"/>
                </a:lnTo>
                <a:close/>
              </a:path>
              <a:path w="21600" h="21600" extrusionOk="0">
                <a:moveTo>
                  <a:pt x="18828" y="18396"/>
                </a:moveTo>
                <a:lnTo>
                  <a:pt x="17442" y="17209"/>
                </a:lnTo>
                <a:lnTo>
                  <a:pt x="4158" y="17209"/>
                </a:lnTo>
                <a:lnTo>
                  <a:pt x="2772" y="18514"/>
                </a:lnTo>
                <a:moveTo>
                  <a:pt x="13168" y="14123"/>
                </a:moveTo>
                <a:lnTo>
                  <a:pt x="13168" y="14716"/>
                </a:lnTo>
                <a:lnTo>
                  <a:pt x="17788" y="14716"/>
                </a:lnTo>
                <a:lnTo>
                  <a:pt x="17788" y="14123"/>
                </a:lnTo>
                <a:lnTo>
                  <a:pt x="13168" y="14123"/>
                </a:lnTo>
                <a:close/>
              </a:path>
              <a:path w="21600" h="21600" extrusionOk="0">
                <a:moveTo>
                  <a:pt x="6122" y="1899"/>
                </a:moveTo>
                <a:lnTo>
                  <a:pt x="6122" y="9732"/>
                </a:lnTo>
                <a:lnTo>
                  <a:pt x="15478" y="9732"/>
                </a:lnTo>
                <a:lnTo>
                  <a:pt x="15478" y="1899"/>
                </a:lnTo>
                <a:lnTo>
                  <a:pt x="6122" y="1899"/>
                </a:lnTo>
                <a:moveTo>
                  <a:pt x="6122" y="11631"/>
                </a:moveTo>
                <a:lnTo>
                  <a:pt x="15478" y="11631"/>
                </a:lnTo>
                <a:lnTo>
                  <a:pt x="15478" y="13174"/>
                </a:lnTo>
                <a:lnTo>
                  <a:pt x="6122" y="13174"/>
                </a:lnTo>
                <a:lnTo>
                  <a:pt x="6122" y="11631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1116013" y="2205038"/>
            <a:ext cx="720725" cy="15843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r>
              <a:rPr lang="en-GB" sz="1200"/>
              <a:t>NTE</a:t>
            </a:r>
          </a:p>
        </p:txBody>
      </p:sp>
      <p:sp>
        <p:nvSpPr>
          <p:cNvPr id="68622" name="AutoShape 14"/>
          <p:cNvSpPr>
            <a:spLocks noChangeArrowheads="1"/>
          </p:cNvSpPr>
          <p:nvPr/>
        </p:nvSpPr>
        <p:spPr bwMode="auto">
          <a:xfrm rot="-2429644">
            <a:off x="2749550" y="1806575"/>
            <a:ext cx="433388" cy="1871663"/>
          </a:xfrm>
          <a:prstGeom prst="can">
            <a:avLst>
              <a:gd name="adj" fmla="val 5198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 sz="1000" dirty="0"/>
              <a:t>Another </a:t>
            </a:r>
            <a:r>
              <a:rPr lang="en-GB" sz="1000" dirty="0" smtClean="0"/>
              <a:t>customer       </a:t>
            </a:r>
            <a:endParaRPr lang="en-GB" sz="1000" dirty="0"/>
          </a:p>
        </p:txBody>
      </p:sp>
      <p:sp>
        <p:nvSpPr>
          <p:cNvPr id="68621" name="AutoShape 13"/>
          <p:cNvSpPr>
            <a:spLocks noChangeArrowheads="1"/>
          </p:cNvSpPr>
          <p:nvPr/>
        </p:nvSpPr>
        <p:spPr bwMode="auto">
          <a:xfrm rot="-7578421">
            <a:off x="2603667" y="2938462"/>
            <a:ext cx="433388" cy="1871663"/>
          </a:xfrm>
          <a:prstGeom prst="can">
            <a:avLst>
              <a:gd name="adj" fmla="val 5198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 sz="1000" dirty="0"/>
              <a:t>Another </a:t>
            </a:r>
            <a:r>
              <a:rPr lang="en-GB" sz="1000" dirty="0" smtClean="0"/>
              <a:t>customer         </a:t>
            </a:r>
            <a:endParaRPr lang="en-GB" sz="1000" dirty="0"/>
          </a:p>
        </p:txBody>
      </p:sp>
      <p:sp>
        <p:nvSpPr>
          <p:cNvPr id="68616" name="AutoShape 8"/>
          <p:cNvSpPr>
            <a:spLocks noChangeArrowheads="1"/>
          </p:cNvSpPr>
          <p:nvPr/>
        </p:nvSpPr>
        <p:spPr bwMode="auto">
          <a:xfrm rot="-5400000">
            <a:off x="3490913" y="1268412"/>
            <a:ext cx="433388" cy="4176713"/>
          </a:xfrm>
          <a:prstGeom prst="can">
            <a:avLst>
              <a:gd name="adj" fmla="val 11600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635" name="Rectangle 27"/>
          <p:cNvSpPr>
            <a:spLocks noChangeArrowheads="1"/>
          </p:cNvSpPr>
          <p:nvPr/>
        </p:nvSpPr>
        <p:spPr bwMode="auto">
          <a:xfrm>
            <a:off x="7380288" y="2924175"/>
            <a:ext cx="72072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/>
              <a:t>  L2 switch</a:t>
            </a: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auto">
          <a:xfrm rot="-5400000">
            <a:off x="6442869" y="2421731"/>
            <a:ext cx="433388" cy="1584325"/>
          </a:xfrm>
          <a:prstGeom prst="can">
            <a:avLst>
              <a:gd name="adj" fmla="val 4400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/>
              <a:t>Sky</a:t>
            </a:r>
          </a:p>
        </p:txBody>
      </p:sp>
      <p:sp>
        <p:nvSpPr>
          <p:cNvPr id="68618" name="AutoShape 10"/>
          <p:cNvSpPr>
            <a:spLocks noChangeArrowheads="1"/>
          </p:cNvSpPr>
          <p:nvPr/>
        </p:nvSpPr>
        <p:spPr bwMode="auto">
          <a:xfrm rot="-4470595">
            <a:off x="6371432" y="2782094"/>
            <a:ext cx="433387" cy="1584325"/>
          </a:xfrm>
          <a:prstGeom prst="can">
            <a:avLst>
              <a:gd name="adj" fmla="val 440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/>
              <a:t>BT</a:t>
            </a:r>
          </a:p>
        </p:txBody>
      </p:sp>
      <p:sp>
        <p:nvSpPr>
          <p:cNvPr id="68619" name="AutoShape 11"/>
          <p:cNvSpPr>
            <a:spLocks noChangeArrowheads="1"/>
          </p:cNvSpPr>
          <p:nvPr/>
        </p:nvSpPr>
        <p:spPr bwMode="auto">
          <a:xfrm rot="-3722534">
            <a:off x="6226969" y="3213894"/>
            <a:ext cx="433387" cy="1584325"/>
          </a:xfrm>
          <a:prstGeom prst="can">
            <a:avLst>
              <a:gd name="adj" fmla="val 44004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/>
            <a:r>
              <a:rPr lang="en-GB"/>
              <a:t>TalkTalk</a:t>
            </a:r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5435600" y="2924175"/>
            <a:ext cx="720725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GB" sz="1200"/>
          </a:p>
          <a:p>
            <a:pPr algn="ctr"/>
            <a:r>
              <a:rPr lang="en-GB" sz="1200"/>
              <a:t>L2 switch</a:t>
            </a:r>
          </a:p>
        </p:txBody>
      </p:sp>
      <p:pic>
        <p:nvPicPr>
          <p:cNvPr id="68624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205038"/>
            <a:ext cx="331787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1187450" y="2565400"/>
            <a:ext cx="576263" cy="3587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400"/>
              <a:t>ATA</a:t>
            </a:r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 flipV="1">
            <a:off x="827088" y="3429000"/>
            <a:ext cx="1008062" cy="2159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>
            <a:off x="1835150" y="3429000"/>
            <a:ext cx="28892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30" name="Line 22"/>
          <p:cNvSpPr>
            <a:spLocks noChangeShapeType="1"/>
          </p:cNvSpPr>
          <p:nvPr/>
        </p:nvSpPr>
        <p:spPr bwMode="auto">
          <a:xfrm flipH="1" flipV="1">
            <a:off x="1547813" y="2924175"/>
            <a:ext cx="287337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31" name="Line 23"/>
          <p:cNvSpPr>
            <a:spLocks noChangeShapeType="1"/>
          </p:cNvSpPr>
          <p:nvPr/>
        </p:nvSpPr>
        <p:spPr bwMode="auto">
          <a:xfrm flipH="1" flipV="1">
            <a:off x="755650" y="2420938"/>
            <a:ext cx="431800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32" name="Line 24"/>
          <p:cNvSpPr>
            <a:spLocks noChangeShapeType="1"/>
          </p:cNvSpPr>
          <p:nvPr/>
        </p:nvSpPr>
        <p:spPr bwMode="auto">
          <a:xfrm>
            <a:off x="1835150" y="3284538"/>
            <a:ext cx="2889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33" name="Rectangle 25"/>
          <p:cNvSpPr>
            <a:spLocks noChangeArrowheads="1"/>
          </p:cNvSpPr>
          <p:nvPr/>
        </p:nvSpPr>
        <p:spPr bwMode="auto">
          <a:xfrm>
            <a:off x="7885113" y="1916113"/>
            <a:ext cx="790575" cy="504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GB" sz="1200"/>
              <a:t>Callserver</a:t>
            </a:r>
          </a:p>
        </p:txBody>
      </p:sp>
      <p:sp>
        <p:nvSpPr>
          <p:cNvPr id="68634" name="AutoShape 26"/>
          <p:cNvSpPr>
            <a:spLocks noChangeArrowheads="1"/>
          </p:cNvSpPr>
          <p:nvPr/>
        </p:nvSpPr>
        <p:spPr bwMode="auto">
          <a:xfrm>
            <a:off x="8207375" y="3068638"/>
            <a:ext cx="936625" cy="720725"/>
          </a:xfrm>
          <a:prstGeom prst="cloudCallout">
            <a:avLst>
              <a:gd name="adj1" fmla="val -53222"/>
              <a:gd name="adj2" fmla="val 234361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GB" sz="1000"/>
              <a:t>CP Internet access</a:t>
            </a:r>
          </a:p>
        </p:txBody>
      </p:sp>
      <p:sp>
        <p:nvSpPr>
          <p:cNvPr id="68636" name="Line 28"/>
          <p:cNvSpPr>
            <a:spLocks noChangeShapeType="1"/>
          </p:cNvSpPr>
          <p:nvPr/>
        </p:nvSpPr>
        <p:spPr bwMode="auto">
          <a:xfrm flipV="1">
            <a:off x="5435600" y="3068638"/>
            <a:ext cx="720725" cy="144462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37" name="Line 29"/>
          <p:cNvSpPr>
            <a:spLocks noChangeShapeType="1"/>
          </p:cNvSpPr>
          <p:nvPr/>
        </p:nvSpPr>
        <p:spPr bwMode="auto">
          <a:xfrm flipV="1">
            <a:off x="5435600" y="3213100"/>
            <a:ext cx="720725" cy="142875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38" name="Line 30"/>
          <p:cNvSpPr>
            <a:spLocks noChangeShapeType="1"/>
          </p:cNvSpPr>
          <p:nvPr/>
        </p:nvSpPr>
        <p:spPr bwMode="auto">
          <a:xfrm flipV="1">
            <a:off x="7451725" y="2924175"/>
            <a:ext cx="360363" cy="144463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39" name="Line 31"/>
          <p:cNvSpPr>
            <a:spLocks noChangeShapeType="1"/>
          </p:cNvSpPr>
          <p:nvPr/>
        </p:nvSpPr>
        <p:spPr bwMode="auto">
          <a:xfrm flipV="1">
            <a:off x="7812088" y="2420938"/>
            <a:ext cx="360362" cy="5032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>
            <a:off x="7451725" y="3284538"/>
            <a:ext cx="649288" cy="0"/>
          </a:xfrm>
          <a:prstGeom prst="line">
            <a:avLst/>
          </a:prstGeom>
          <a:noFill/>
          <a:ln w="28575">
            <a:solidFill>
              <a:srgbClr val="0000FF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41" name="Line 33"/>
          <p:cNvSpPr>
            <a:spLocks noChangeShapeType="1"/>
          </p:cNvSpPr>
          <p:nvPr/>
        </p:nvSpPr>
        <p:spPr bwMode="auto">
          <a:xfrm>
            <a:off x="8101013" y="3284538"/>
            <a:ext cx="142875" cy="71437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42" name="Line 34"/>
          <p:cNvSpPr>
            <a:spLocks noChangeShapeType="1"/>
          </p:cNvSpPr>
          <p:nvPr/>
        </p:nvSpPr>
        <p:spPr bwMode="auto">
          <a:xfrm>
            <a:off x="684213" y="5661025"/>
            <a:ext cx="1008062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43" name="Line 35"/>
          <p:cNvSpPr>
            <a:spLocks noChangeShapeType="1"/>
          </p:cNvSpPr>
          <p:nvPr/>
        </p:nvSpPr>
        <p:spPr bwMode="auto">
          <a:xfrm>
            <a:off x="684213" y="5805488"/>
            <a:ext cx="10080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8644" name="Text Box 36"/>
          <p:cNvSpPr txBox="1">
            <a:spLocks noChangeArrowheads="1"/>
          </p:cNvSpPr>
          <p:nvPr/>
        </p:nvSpPr>
        <p:spPr bwMode="auto">
          <a:xfrm>
            <a:off x="1692276" y="5060860"/>
            <a:ext cx="242728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GB" dirty="0" smtClean="0"/>
              <a:t>Competition is enabled by Ethernet </a:t>
            </a:r>
            <a:r>
              <a:rPr lang="en-GB" dirty="0"/>
              <a:t>VLANs</a:t>
            </a:r>
          </a:p>
        </p:txBody>
      </p:sp>
      <p:sp>
        <p:nvSpPr>
          <p:cNvPr id="68645" name="Text Box 37"/>
          <p:cNvSpPr txBox="1">
            <a:spLocks noChangeArrowheads="1"/>
          </p:cNvSpPr>
          <p:nvPr/>
        </p:nvSpPr>
        <p:spPr bwMode="auto">
          <a:xfrm>
            <a:off x="4119563" y="4508500"/>
            <a:ext cx="502443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dirty="0"/>
              <a:t>Fibre access network is star configuration with optical splitters.</a:t>
            </a:r>
          </a:p>
          <a:p>
            <a:r>
              <a:rPr lang="en-GB" sz="1200" dirty="0"/>
              <a:t>So each fibre from exchange has multiple customers, each with their own CP, and each customer has multiple </a:t>
            </a:r>
            <a:r>
              <a:rPr lang="en-GB" sz="1200" dirty="0" smtClean="0"/>
              <a:t>services</a:t>
            </a:r>
            <a:endParaRPr lang="en-GB" sz="1200" dirty="0"/>
          </a:p>
          <a:p>
            <a:endParaRPr lang="en-GB" sz="1200" dirty="0"/>
          </a:p>
          <a:p>
            <a:r>
              <a:rPr lang="en-GB" sz="1600" dirty="0"/>
              <a:t>Voice is carried as Voice over IP (VoIP), seamlessly to customer</a:t>
            </a:r>
          </a:p>
        </p:txBody>
      </p:sp>
      <p:sp>
        <p:nvSpPr>
          <p:cNvPr id="3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66244" y="3140074"/>
            <a:ext cx="642741" cy="43418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Optical splitter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40359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6877050" cy="714375"/>
          </a:xfrm>
        </p:spPr>
        <p:txBody>
          <a:bodyPr/>
          <a:lstStyle/>
          <a:p>
            <a:r>
              <a:rPr lang="en-GB" sz="3100"/>
              <a:t>Case study : </a:t>
            </a:r>
            <a:br>
              <a:rPr lang="en-GB" sz="3100"/>
            </a:br>
            <a:r>
              <a:rPr lang="en-GB" sz="3100"/>
              <a:t>Next Generation Access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Transport layer is called Active Line Access (ALA)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Requirements for Ethernet Interconnect and Ethernet ALA (ND1642)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Architecture for Ethernet ALA (ND1644)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Ethernet ALA Service Definition (ND1030)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ALA UNI specification (ND1031)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ALA NNI specification (ND1036)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Management </a:t>
            </a:r>
            <a:r>
              <a:rPr lang="en-GB" sz="2000" dirty="0" smtClean="0"/>
              <a:t>specs…(ND1649, ND1651)</a:t>
            </a:r>
            <a:endParaRPr lang="en-GB" sz="2000" dirty="0"/>
          </a:p>
          <a:p>
            <a:pPr>
              <a:lnSpc>
                <a:spcPct val="90000"/>
              </a:lnSpc>
            </a:pPr>
            <a:r>
              <a:rPr lang="en-GB" sz="2100" dirty="0"/>
              <a:t>Voice application layer is called NGA-Telephony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NGA telephony : Architecture &amp; Requirements (ND1645)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NGA telephony : SIP User Profile (ND1033)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NGA telephony : Management (ND1646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0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Current activity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Structure</a:t>
            </a: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779912" y="1199408"/>
            <a:ext cx="1296144" cy="6509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NICC Board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79912" y="2009311"/>
            <a:ext cx="129614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TSG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Chairman : Paul Rosbotham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71647" y="3170684"/>
            <a:ext cx="1296144" cy="8640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Network Integrity TG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Chairman : Jim Credland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99000" y="5008888"/>
            <a:ext cx="1296144" cy="864096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499000" y="2844552"/>
            <a:ext cx="129614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SIP NNI / Enterprise SIP TG</a:t>
            </a:r>
          </a:p>
        </p:txBody>
      </p:sp>
      <p:sp>
        <p:nvSpPr>
          <p:cNvPr id="8" name="Rectangle 7"/>
          <p:cNvSpPr/>
          <p:nvPr/>
        </p:nvSpPr>
        <p:spPr>
          <a:xfrm>
            <a:off x="7497808" y="3913960"/>
            <a:ext cx="129614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>
                <a:solidFill>
                  <a:schemeClr val="tx1"/>
                </a:solidFill>
              </a:rPr>
              <a:t>Emergency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Location </a:t>
            </a:r>
            <a:r>
              <a:rPr lang="en-GB" sz="1400" dirty="0" smtClean="0">
                <a:solidFill>
                  <a:schemeClr val="tx1"/>
                </a:solidFill>
              </a:rPr>
              <a:t>TG</a:t>
            </a: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Chairman : John </a:t>
            </a:r>
            <a:r>
              <a:rPr lang="en-GB" sz="1000" dirty="0" err="1" smtClean="0">
                <a:solidFill>
                  <a:schemeClr val="tx1"/>
                </a:solidFill>
              </a:rPr>
              <a:t>Medland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73125" y="5373215"/>
            <a:ext cx="1296144" cy="790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251520" y="2785512"/>
            <a:ext cx="1296144" cy="72008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err="1" smtClean="0">
                <a:solidFill>
                  <a:schemeClr val="tx1"/>
                </a:solidFill>
              </a:rPr>
              <a:t>Req’ts</a:t>
            </a:r>
            <a:r>
              <a:rPr lang="en-GB" sz="900" dirty="0" smtClean="0">
                <a:solidFill>
                  <a:schemeClr val="tx1"/>
                </a:solidFill>
              </a:rPr>
              <a:t> &amp; Architecture SE</a:t>
            </a:r>
          </a:p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Ian </a:t>
            </a:r>
            <a:r>
              <a:rPr lang="en-GB" sz="900" i="1" dirty="0" err="1" smtClean="0">
                <a:solidFill>
                  <a:schemeClr val="tx1"/>
                </a:solidFill>
              </a:rPr>
              <a:t>Spiers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76712" y="3645024"/>
            <a:ext cx="1296144" cy="72008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Management SE</a:t>
            </a:r>
          </a:p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Jonathan Welton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76712" y="4581128"/>
            <a:ext cx="1296144" cy="72008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err="1" smtClean="0">
                <a:solidFill>
                  <a:schemeClr val="tx1"/>
                </a:solidFill>
              </a:rPr>
              <a:t>QoS</a:t>
            </a:r>
            <a:r>
              <a:rPr lang="en-GB" sz="900" dirty="0" smtClean="0">
                <a:solidFill>
                  <a:schemeClr val="tx1"/>
                </a:solidFill>
              </a:rPr>
              <a:t> SE</a:t>
            </a:r>
          </a:p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Trevor </a:t>
            </a:r>
            <a:r>
              <a:rPr lang="en-GB" sz="900" i="1" dirty="0" err="1" smtClean="0">
                <a:solidFill>
                  <a:schemeClr val="tx1"/>
                </a:solidFill>
              </a:rPr>
              <a:t>Linney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76712" y="5463581"/>
            <a:ext cx="1296144" cy="72008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Testing SE</a:t>
            </a:r>
          </a:p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TBA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1725256" y="3212976"/>
            <a:ext cx="1296144" cy="72008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Naming &amp; Addressing SE</a:t>
            </a:r>
          </a:p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Paul Rosbotham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1725256" y="4077072"/>
            <a:ext cx="1296144" cy="72008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Protocols SE</a:t>
            </a:r>
          </a:p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Perry </a:t>
            </a:r>
            <a:r>
              <a:rPr lang="en-GB" sz="900" i="1" dirty="0" err="1" smtClean="0">
                <a:solidFill>
                  <a:schemeClr val="tx1"/>
                </a:solidFill>
              </a:rPr>
              <a:t>Wilks</a:t>
            </a:r>
            <a:endParaRPr lang="en-GB" sz="900" i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1725256" y="5013176"/>
            <a:ext cx="1296144" cy="72008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Security SE</a:t>
            </a:r>
          </a:p>
          <a:p>
            <a:pPr algn="ctr"/>
            <a:r>
              <a:rPr lang="en-GB" sz="900" i="1" dirty="0" smtClean="0">
                <a:solidFill>
                  <a:schemeClr val="tx1"/>
                </a:solidFill>
              </a:rPr>
              <a:t>Jim Credland</a:t>
            </a:r>
            <a:endParaRPr lang="en-GB" sz="900" i="1" dirty="0">
              <a:solidFill>
                <a:schemeClr val="tx1"/>
              </a:solidFill>
            </a:endParaRPr>
          </a:p>
        </p:txBody>
      </p:sp>
      <p:cxnSp>
        <p:nvCxnSpPr>
          <p:cNvPr id="17" name="Straight Connector 16"/>
          <p:cNvCxnSpPr>
            <a:stCxn id="13" idx="6"/>
          </p:cNvCxnSpPr>
          <p:nvPr/>
        </p:nvCxnSpPr>
        <p:spPr>
          <a:xfrm>
            <a:off x="1572856" y="5823621"/>
            <a:ext cx="2495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067944" y="2873408"/>
            <a:ext cx="0" cy="295021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0" idx="6"/>
          </p:cNvCxnSpPr>
          <p:nvPr/>
        </p:nvCxnSpPr>
        <p:spPr>
          <a:xfrm>
            <a:off x="1547664" y="3145552"/>
            <a:ext cx="25202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1" idx="6"/>
          </p:cNvCxnSpPr>
          <p:nvPr/>
        </p:nvCxnSpPr>
        <p:spPr>
          <a:xfrm>
            <a:off x="1572856" y="4005064"/>
            <a:ext cx="2495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6"/>
          </p:cNvCxnSpPr>
          <p:nvPr/>
        </p:nvCxnSpPr>
        <p:spPr>
          <a:xfrm>
            <a:off x="1572856" y="4941168"/>
            <a:ext cx="24950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6"/>
          </p:cNvCxnSpPr>
          <p:nvPr/>
        </p:nvCxnSpPr>
        <p:spPr>
          <a:xfrm>
            <a:off x="3021400" y="3573016"/>
            <a:ext cx="10465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6"/>
          </p:cNvCxnSpPr>
          <p:nvPr/>
        </p:nvCxnSpPr>
        <p:spPr>
          <a:xfrm>
            <a:off x="3021400" y="4437112"/>
            <a:ext cx="10465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6"/>
          </p:cNvCxnSpPr>
          <p:nvPr/>
        </p:nvCxnSpPr>
        <p:spPr>
          <a:xfrm>
            <a:off x="3021400" y="5373216"/>
            <a:ext cx="104654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856456" y="2873408"/>
            <a:ext cx="0" cy="299957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4860032" y="3068960"/>
            <a:ext cx="26377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4860032" y="4225280"/>
            <a:ext cx="26389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856456" y="5301208"/>
            <a:ext cx="26389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5" idx="1"/>
          </p:cNvCxnSpPr>
          <p:nvPr/>
        </p:nvCxnSpPr>
        <p:spPr>
          <a:xfrm flipH="1">
            <a:off x="4872839" y="3602732"/>
            <a:ext cx="11988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4868695" y="5887929"/>
            <a:ext cx="12029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" idx="0"/>
            <a:endCxn id="3" idx="2"/>
          </p:cNvCxnSpPr>
          <p:nvPr/>
        </p:nvCxnSpPr>
        <p:spPr>
          <a:xfrm flipV="1">
            <a:off x="4427984" y="1850340"/>
            <a:ext cx="0" cy="15897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Left Brace 31"/>
          <p:cNvSpPr/>
          <p:nvPr/>
        </p:nvSpPr>
        <p:spPr>
          <a:xfrm>
            <a:off x="1547664" y="476672"/>
            <a:ext cx="529248" cy="3096344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871902" y="1418292"/>
            <a:ext cx="188077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Notionally permanent roles</a:t>
            </a:r>
            <a:endParaRPr lang="en-GB" sz="1200" i="1" dirty="0"/>
          </a:p>
        </p:txBody>
      </p:sp>
      <p:sp>
        <p:nvSpPr>
          <p:cNvPr id="34" name="TextBox 33"/>
          <p:cNvSpPr txBox="1"/>
          <p:nvPr/>
        </p:nvSpPr>
        <p:spPr>
          <a:xfrm>
            <a:off x="5839456" y="1418292"/>
            <a:ext cx="3056671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GB" sz="1200" i="1" dirty="0" smtClean="0"/>
              <a:t>Notionally temporary/semi-permanent groups</a:t>
            </a:r>
            <a:endParaRPr lang="en-GB" sz="1200" i="1" dirty="0"/>
          </a:p>
        </p:txBody>
      </p:sp>
      <p:sp>
        <p:nvSpPr>
          <p:cNvPr id="35" name="Rectangle 34"/>
          <p:cNvSpPr/>
          <p:nvPr/>
        </p:nvSpPr>
        <p:spPr>
          <a:xfrm>
            <a:off x="6277005" y="5464788"/>
            <a:ext cx="888384" cy="61555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1400" dirty="0"/>
              <a:t>ALA </a:t>
            </a:r>
            <a:r>
              <a:rPr lang="en-GB" sz="1400" dirty="0" smtClean="0"/>
              <a:t>TG</a:t>
            </a:r>
          </a:p>
          <a:p>
            <a:pPr algn="ctr"/>
            <a:r>
              <a:rPr lang="en-GB" sz="1000" dirty="0" smtClean="0"/>
              <a:t>Chairman : </a:t>
            </a:r>
          </a:p>
          <a:p>
            <a:pPr algn="ctr"/>
            <a:r>
              <a:rPr lang="en-GB" sz="1000" dirty="0" smtClean="0"/>
              <a:t>Chris Gallon</a:t>
            </a:r>
            <a:endParaRPr lang="en-GB" sz="1000" dirty="0"/>
          </a:p>
        </p:txBody>
      </p:sp>
      <p:sp>
        <p:nvSpPr>
          <p:cNvPr id="36" name="Rectangle 35"/>
          <p:cNvSpPr/>
          <p:nvPr/>
        </p:nvSpPr>
        <p:spPr>
          <a:xfrm>
            <a:off x="7676892" y="5142383"/>
            <a:ext cx="901209" cy="61555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1400" dirty="0"/>
              <a:t>DSL </a:t>
            </a:r>
            <a:r>
              <a:rPr lang="en-GB" sz="1400" dirty="0" smtClean="0"/>
              <a:t>TG</a:t>
            </a:r>
          </a:p>
          <a:p>
            <a:pPr algn="ctr"/>
            <a:r>
              <a:rPr lang="en-GB" sz="1000" dirty="0" smtClean="0"/>
              <a:t>Chairman : </a:t>
            </a:r>
          </a:p>
          <a:p>
            <a:pPr algn="ctr"/>
            <a:r>
              <a:rPr lang="en-GB" sz="1000" dirty="0" smtClean="0"/>
              <a:t>Kevin Foster</a:t>
            </a:r>
            <a:endParaRPr lang="en-GB" sz="1000" dirty="0"/>
          </a:p>
        </p:txBody>
      </p:sp>
      <p:sp>
        <p:nvSpPr>
          <p:cNvPr id="43" name="Left Brace 42"/>
          <p:cNvSpPr/>
          <p:nvPr/>
        </p:nvSpPr>
        <p:spPr>
          <a:xfrm>
            <a:off x="7152582" y="381653"/>
            <a:ext cx="529248" cy="3096344"/>
          </a:xfrm>
          <a:prstGeom prst="leftBrace">
            <a:avLst/>
          </a:prstGeom>
          <a:ln>
            <a:solidFill>
              <a:schemeClr val="tx1"/>
            </a:solidFill>
          </a:ln>
          <a:scene3d>
            <a:camera prst="orthographicFront">
              <a:rot lat="0" lon="0" rev="162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6071647" y="4286204"/>
            <a:ext cx="1296144" cy="86409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196846" y="4373355"/>
            <a:ext cx="1127232" cy="615553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GB" sz="1400" dirty="0" smtClean="0"/>
              <a:t>N-CLI TG</a:t>
            </a:r>
          </a:p>
          <a:p>
            <a:pPr algn="ctr"/>
            <a:r>
              <a:rPr lang="en-GB" sz="1000" dirty="0" smtClean="0"/>
              <a:t>Chairman : </a:t>
            </a:r>
          </a:p>
          <a:p>
            <a:pPr algn="ctr"/>
            <a:r>
              <a:rPr lang="en-GB" sz="1000" dirty="0" smtClean="0"/>
              <a:t>Paul Rosbotham</a:t>
            </a:r>
            <a:endParaRPr lang="en-GB" sz="1000" dirty="0"/>
          </a:p>
        </p:txBody>
      </p:sp>
      <p:cxnSp>
        <p:nvCxnSpPr>
          <p:cNvPr id="48" name="Straight Connector 47"/>
          <p:cNvCxnSpPr/>
          <p:nvPr/>
        </p:nvCxnSpPr>
        <p:spPr>
          <a:xfrm flipH="1">
            <a:off x="4860032" y="4681131"/>
            <a:ext cx="119880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11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2771" y="1250559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 smtClean="0"/>
              <a:t>DSL TG</a:t>
            </a:r>
          </a:p>
          <a:p>
            <a:pPr lvl="1"/>
            <a:r>
              <a:rPr lang="en-GB" sz="2000" dirty="0" smtClean="0"/>
              <a:t>ND1436 – Wires only VDSL2 test plan</a:t>
            </a:r>
          </a:p>
          <a:p>
            <a:pPr marL="0" indent="0">
              <a:buNone/>
            </a:pPr>
            <a:r>
              <a:rPr lang="en-GB" sz="2400" dirty="0" smtClean="0"/>
              <a:t>SIP NNI/Enterprise SIP TG</a:t>
            </a:r>
          </a:p>
          <a:p>
            <a:pPr lvl="1"/>
            <a:r>
              <a:rPr lang="en-GB" sz="2000" dirty="0" smtClean="0"/>
              <a:t>ND1647 – SIP NNI Basic Voice Architecture</a:t>
            </a:r>
          </a:p>
          <a:p>
            <a:pPr lvl="1"/>
            <a:r>
              <a:rPr lang="en-GB" sz="2000" dirty="0" smtClean="0"/>
              <a:t>ND1035 – SIP NNI Signalling Interface</a:t>
            </a:r>
          </a:p>
          <a:p>
            <a:pPr marL="0" indent="0">
              <a:buNone/>
            </a:pPr>
            <a:r>
              <a:rPr lang="en-GB" sz="2400" dirty="0" smtClean="0"/>
              <a:t>ALA TG</a:t>
            </a:r>
          </a:p>
          <a:p>
            <a:pPr marL="806450" lvl="1" indent="-457200"/>
            <a:r>
              <a:rPr lang="en-GB" sz="2000" dirty="0" smtClean="0"/>
              <a:t>ND1417 – ALA management &amp; provisioning architecture</a:t>
            </a:r>
          </a:p>
          <a:p>
            <a:pPr marL="806450" lvl="1" indent="-457200"/>
            <a:r>
              <a:rPr lang="en-GB" sz="2000" dirty="0"/>
              <a:t>ND1649 – B2B L2C for </a:t>
            </a:r>
            <a:r>
              <a:rPr lang="en-GB" sz="2000" dirty="0" smtClean="0"/>
              <a:t>ALA</a:t>
            </a:r>
          </a:p>
          <a:p>
            <a:pPr marL="806450" lvl="1" indent="-457200"/>
            <a:r>
              <a:rPr lang="en-GB" sz="2000" dirty="0" smtClean="0"/>
              <a:t>ND1651 – B2B L2C XML standard for ALA</a:t>
            </a:r>
          </a:p>
          <a:p>
            <a:pPr marL="806450" lvl="1" indent="-457200"/>
            <a:r>
              <a:rPr lang="en-GB" sz="2000" dirty="0" smtClean="0"/>
              <a:t>ND1031 – ALA UNI </a:t>
            </a:r>
            <a:r>
              <a:rPr lang="en-GB" sz="2000" dirty="0" smtClean="0"/>
              <a:t>specification</a:t>
            </a:r>
          </a:p>
          <a:p>
            <a:pPr marL="0" indent="0">
              <a:buNone/>
            </a:pPr>
            <a:r>
              <a:rPr lang="en-GB" sz="2400" dirty="0" smtClean="0"/>
              <a:t>Nuisance Calling / CLI TG</a:t>
            </a:r>
          </a:p>
          <a:p>
            <a:pPr marL="806450" lvl="1" indent="-457200"/>
            <a:r>
              <a:rPr lang="en-GB" sz="2000" dirty="0"/>
              <a:t>ND1437 – Nuisance Call Tracing</a:t>
            </a:r>
          </a:p>
          <a:p>
            <a:pPr marL="806450" lvl="1" indent="-457200"/>
            <a:endParaRPr lang="en-GB" sz="2000" dirty="0" smtClean="0"/>
          </a:p>
          <a:p>
            <a:pPr marL="806450" lvl="1" indent="-457200"/>
            <a:endParaRPr lang="en-GB" sz="2000" dirty="0" smtClean="0"/>
          </a:p>
          <a:p>
            <a:pPr marL="806450" lvl="1" indent="-457200"/>
            <a:endParaRPr lang="en-GB" sz="2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617829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Standards </a:t>
            </a:r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Delivered in 2013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66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2771" y="1250559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 smtClean="0"/>
              <a:t>DSL TG</a:t>
            </a:r>
          </a:p>
          <a:p>
            <a:pPr lvl="1"/>
            <a:r>
              <a:rPr lang="en-GB" sz="2400" dirty="0" smtClean="0"/>
              <a:t>ND1517 – Exchange-based VDSL2</a:t>
            </a:r>
          </a:p>
          <a:p>
            <a:pPr lvl="1"/>
            <a:r>
              <a:rPr lang="en-GB" sz="2400" dirty="0" smtClean="0"/>
              <a:t>ND1518 </a:t>
            </a:r>
            <a:r>
              <a:rPr lang="en-GB" sz="2400" dirty="0" smtClean="0"/>
              <a:t>– DSM techniques</a:t>
            </a:r>
          </a:p>
          <a:p>
            <a:pPr lvl="1"/>
            <a:r>
              <a:rPr lang="en-GB" sz="2400" dirty="0" smtClean="0"/>
              <a:t>ND1516 – Vectoring use cases</a:t>
            </a:r>
          </a:p>
          <a:p>
            <a:pPr marL="0" indent="0">
              <a:buNone/>
            </a:pPr>
            <a:r>
              <a:rPr lang="en-GB" sz="2800" dirty="0" smtClean="0"/>
              <a:t>SIP NNI/Enterprise SIP TG</a:t>
            </a:r>
          </a:p>
          <a:p>
            <a:pPr lvl="1"/>
            <a:r>
              <a:rPr lang="en-GB" sz="2400" dirty="0" smtClean="0"/>
              <a:t>ND1034 – Corporate SIP Signalling Interface</a:t>
            </a:r>
          </a:p>
          <a:p>
            <a:pPr lvl="1"/>
            <a:r>
              <a:rPr lang="en-GB" sz="2400" dirty="0" smtClean="0"/>
              <a:t>ND1035 – SIP NNI Signalling Interface (v2)</a:t>
            </a:r>
          </a:p>
          <a:p>
            <a:pPr lvl="1"/>
            <a:r>
              <a:rPr lang="en-GB" sz="2400" dirty="0" smtClean="0"/>
              <a:t>ND1037 – SIP NNI interworking specification</a:t>
            </a:r>
          </a:p>
          <a:p>
            <a:pPr marL="0" indent="0">
              <a:buNone/>
            </a:pPr>
            <a:r>
              <a:rPr lang="en-GB" sz="2800" dirty="0" smtClean="0"/>
              <a:t>Network Integrity TG</a:t>
            </a:r>
          </a:p>
          <a:p>
            <a:pPr lvl="1" indent="-342900"/>
            <a:r>
              <a:rPr lang="en-GB" sz="2400" dirty="0" smtClean="0"/>
              <a:t>(Potential) update to ND1407, prevention of dial thru fraud, to reflect SIP PBXs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393088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Our </a:t>
            </a:r>
            <a:r>
              <a:rPr lang="en-GB" sz="3500" b="1" dirty="0" err="1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workstack</a:t>
            </a:r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#1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5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2771" y="1250559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GB" sz="2800" dirty="0"/>
              <a:t>ALA TG</a:t>
            </a:r>
          </a:p>
          <a:p>
            <a:pPr marL="806450" lvl="1" indent="-457200"/>
            <a:r>
              <a:rPr lang="en-GB" sz="2400" dirty="0"/>
              <a:t>ND1652 – NGA-T management XML specification</a:t>
            </a:r>
          </a:p>
          <a:p>
            <a:pPr marL="0" indent="0">
              <a:buNone/>
            </a:pPr>
            <a:r>
              <a:rPr lang="en-GB" sz="2800" dirty="0"/>
              <a:t>N-CLI TG</a:t>
            </a:r>
          </a:p>
          <a:p>
            <a:pPr lvl="1" indent="-342900"/>
            <a:r>
              <a:rPr lang="en-GB" sz="2400" dirty="0" smtClean="0"/>
              <a:t>Update to ND1437 </a:t>
            </a:r>
            <a:r>
              <a:rPr lang="en-GB" sz="2400" dirty="0"/>
              <a:t>– Nuisance Call Tracing</a:t>
            </a:r>
          </a:p>
          <a:p>
            <a:pPr lvl="1" indent="-342900"/>
            <a:r>
              <a:rPr lang="en-GB" sz="2400" dirty="0"/>
              <a:t>ND1016 – CLI Guidelines</a:t>
            </a:r>
          </a:p>
          <a:p>
            <a:pPr marL="0" indent="0">
              <a:buNone/>
            </a:pPr>
            <a:r>
              <a:rPr lang="en-GB" sz="2800" dirty="0" err="1"/>
              <a:t>Emloc</a:t>
            </a:r>
            <a:endParaRPr lang="en-GB" sz="2800" dirty="0"/>
          </a:p>
          <a:p>
            <a:pPr lvl="1" indent="-342900"/>
            <a:r>
              <a:rPr lang="en-GB" sz="2400" dirty="0"/>
              <a:t>ND1432 - Use cases for ND1638</a:t>
            </a:r>
          </a:p>
          <a:p>
            <a:pPr lvl="1" indent="-342900"/>
            <a:r>
              <a:rPr lang="en-GB" sz="2400" dirty="0"/>
              <a:t>ND1514 – Report on Emergency services over IP</a:t>
            </a:r>
          </a:p>
          <a:p>
            <a:pPr marL="806450" lvl="1" indent="-457200"/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3930884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Our </a:t>
            </a:r>
            <a:r>
              <a:rPr lang="en-GB" sz="3500" b="1" dirty="0" err="1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workstack</a:t>
            </a:r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 #2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742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318246" y="2093707"/>
            <a:ext cx="8229600" cy="2965181"/>
          </a:xfrm>
        </p:spPr>
        <p:txBody>
          <a:bodyPr/>
          <a:lstStyle/>
          <a:p>
            <a:r>
              <a:rPr lang="en-GB" sz="3600" dirty="0" smtClean="0"/>
              <a:t>Wha</a:t>
            </a:r>
            <a:r>
              <a:rPr lang="en-GB" sz="3600" dirty="0" smtClean="0"/>
              <a:t>t is </a:t>
            </a:r>
            <a:r>
              <a:rPr lang="en-GB" sz="3600" dirty="0" smtClean="0"/>
              <a:t>NICC?</a:t>
            </a:r>
          </a:p>
          <a:p>
            <a:r>
              <a:rPr lang="en-GB" sz="3600" dirty="0"/>
              <a:t>W</a:t>
            </a:r>
            <a:r>
              <a:rPr lang="en-GB" sz="3600" dirty="0" smtClean="0"/>
              <a:t>hy UK standards?</a:t>
            </a:r>
          </a:p>
          <a:p>
            <a:r>
              <a:rPr lang="en-GB" sz="3600" dirty="0" smtClean="0"/>
              <a:t>A potted history of NICC</a:t>
            </a:r>
          </a:p>
          <a:p>
            <a:r>
              <a:rPr lang="en-GB" sz="3600" dirty="0" smtClean="0"/>
              <a:t>Current Activity</a:t>
            </a:r>
          </a:p>
          <a:p>
            <a:r>
              <a:rPr lang="en-GB" sz="3600" dirty="0" smtClean="0"/>
              <a:t>Membership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1830950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Agenda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25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Membership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364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NICC members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2349500"/>
            <a:ext cx="4038600" cy="41957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Traditional fixed Communications Providers: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i="1" dirty="0"/>
              <a:t>e.g. BT, </a:t>
            </a:r>
            <a:r>
              <a:rPr lang="en-GB" sz="1600" i="1" dirty="0" smtClean="0"/>
              <a:t>Virgin</a:t>
            </a:r>
            <a:r>
              <a:rPr lang="en-GB" sz="1600" i="1" dirty="0"/>
              <a:t>, Gamma, Colt, TalkTalk, Sky, KCOM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Mobile Providers: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i="1" dirty="0"/>
              <a:t>e.g. Vodafone, Everything Everywhere, Three, </a:t>
            </a:r>
            <a:r>
              <a:rPr lang="en-GB" sz="1600" i="1" dirty="0" err="1" smtClean="0"/>
              <a:t>Telefonica</a:t>
            </a:r>
            <a:endParaRPr lang="en-GB" sz="16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2349500"/>
            <a:ext cx="4038600" cy="42687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Internet telephony providers: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i="1" dirty="0"/>
              <a:t>e.g. </a:t>
            </a:r>
            <a:r>
              <a:rPr lang="en-GB" sz="1600" i="1" dirty="0" err="1"/>
              <a:t>Magrathea</a:t>
            </a:r>
            <a:r>
              <a:rPr lang="en-GB" sz="1600" i="1" dirty="0"/>
              <a:t>, </a:t>
            </a:r>
            <a:r>
              <a:rPr lang="en-GB" sz="1600" i="1" dirty="0" err="1"/>
              <a:t>Ikanos</a:t>
            </a:r>
            <a:endParaRPr lang="en-GB" sz="16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Equipment vendors: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i="1" dirty="0"/>
              <a:t>e.g. Ericsson, </a:t>
            </a:r>
            <a:r>
              <a:rPr lang="en-GB" sz="1600" i="1" dirty="0" err="1"/>
              <a:t>Telent</a:t>
            </a:r>
            <a:r>
              <a:rPr lang="en-GB" sz="1600" i="1" dirty="0"/>
              <a:t>, </a:t>
            </a:r>
            <a:r>
              <a:rPr lang="en-GB" sz="1600" i="1" dirty="0" err="1"/>
              <a:t>Ftel</a:t>
            </a:r>
            <a:r>
              <a:rPr lang="en-GB" sz="1600" i="1" dirty="0"/>
              <a:t>, </a:t>
            </a:r>
            <a:r>
              <a:rPr lang="en-GB" sz="1600" i="1" dirty="0" err="1"/>
              <a:t>Genband</a:t>
            </a:r>
            <a:r>
              <a:rPr lang="en-GB" sz="1600" i="1" dirty="0"/>
              <a:t>, Huawei, </a:t>
            </a:r>
            <a:r>
              <a:rPr lang="en-GB" sz="1600" i="1" dirty="0" smtClean="0"/>
              <a:t>ECI</a:t>
            </a:r>
            <a:endParaRPr lang="en-GB" sz="1600" i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GB" sz="20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2000" dirty="0"/>
              <a:t>Government/regulators: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GB" sz="1600" i="1" dirty="0"/>
              <a:t>Ofcom, </a:t>
            </a:r>
            <a:r>
              <a:rPr lang="en-GB" sz="1600" i="1" dirty="0" smtClean="0"/>
              <a:t>BIS, CPNI</a:t>
            </a:r>
            <a:endParaRPr lang="en-GB" sz="1600" i="1" dirty="0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92138" y="1073150"/>
            <a:ext cx="85518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400" dirty="0"/>
              <a:t>NICC membership is open to anyone with an interest in the UK telecoms market.  We have approximately </a:t>
            </a:r>
            <a:r>
              <a:rPr lang="en-GB" sz="2400" dirty="0" smtClean="0"/>
              <a:t>50 </a:t>
            </a:r>
            <a:r>
              <a:rPr lang="en-GB" sz="2400" dirty="0"/>
              <a:t>members</a:t>
            </a:r>
          </a:p>
        </p:txBody>
      </p:sp>
      <p:sp>
        <p:nvSpPr>
          <p:cNvPr id="2" name="Rectangle 1"/>
          <p:cNvSpPr/>
          <p:nvPr/>
        </p:nvSpPr>
        <p:spPr>
          <a:xfrm>
            <a:off x="172192" y="5304243"/>
            <a:ext cx="816428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Annual membership fees: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Full Members -  £2,500 plus VAT</a:t>
            </a:r>
          </a:p>
          <a:p>
            <a:r>
              <a:rPr lang="en-US" sz="18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Associate Members – £1,250 plus VAT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119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 bwMode="auto">
          <a:xfrm>
            <a:off x="2593340" y="3122612"/>
            <a:ext cx="355028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200" b="1" dirty="0" smtClean="0">
                <a:solidFill>
                  <a:srgbClr val="660066"/>
                </a:solidFill>
                <a:ea typeface="+mn-ea"/>
              </a:rPr>
              <a:t>Any Questions </a:t>
            </a:r>
            <a:r>
              <a:rPr lang="en-GB" sz="3200" b="1" dirty="0" smtClean="0">
                <a:solidFill>
                  <a:srgbClr val="660066"/>
                </a:solidFill>
                <a:ea typeface="+mn-ea"/>
              </a:rPr>
              <a:t>?</a:t>
            </a:r>
          </a:p>
          <a:p>
            <a:pPr eaLnBrk="1" hangingPunct="1"/>
            <a:endParaRPr lang="en-GB" sz="3200" b="1" dirty="0">
              <a:solidFill>
                <a:srgbClr val="660066"/>
              </a:solidFill>
              <a:ea typeface="+mn-ea"/>
            </a:endParaRPr>
          </a:p>
          <a:p>
            <a:pPr eaLnBrk="1" hangingPunct="1"/>
            <a:endParaRPr lang="en-GB" sz="3200" b="1" dirty="0" smtClean="0">
              <a:solidFill>
                <a:srgbClr val="660066"/>
              </a:solidFill>
              <a:ea typeface="+mn-ea"/>
            </a:endParaRPr>
          </a:p>
          <a:p>
            <a:pPr eaLnBrk="1" hangingPunct="1"/>
            <a:r>
              <a:rPr lang="en-GB" sz="3200" b="1" dirty="0" smtClean="0">
                <a:solidFill>
                  <a:srgbClr val="660066"/>
                </a:solidFill>
                <a:ea typeface="+mn-ea"/>
              </a:rPr>
              <a:t>Or contact:</a:t>
            </a:r>
          </a:p>
          <a:p>
            <a:pPr eaLnBrk="1" hangingPunct="1"/>
            <a:r>
              <a:rPr lang="en-GB" sz="3200" b="1" dirty="0">
                <a:solidFill>
                  <a:srgbClr val="660066"/>
                </a:solidFill>
                <a:ea typeface="+mn-ea"/>
              </a:rPr>
              <a:t> nicc@theiet.org</a:t>
            </a:r>
            <a:endParaRPr lang="en-GB" sz="3200" b="1" dirty="0">
              <a:solidFill>
                <a:srgbClr val="660066"/>
              </a:solidFill>
              <a:ea typeface="+mn-ea"/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9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8129" y="1476191"/>
            <a:ext cx="8882743" cy="296518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NICC </a:t>
            </a:r>
            <a:r>
              <a:rPr lang="en-GB" sz="2600" dirty="0" smtClean="0"/>
              <a:t>is the design authority for the UK telecoms network</a:t>
            </a:r>
          </a:p>
          <a:p>
            <a:pPr>
              <a:lnSpc>
                <a:spcPct val="90000"/>
              </a:lnSpc>
            </a:pPr>
            <a:r>
              <a:rPr lang="en-GB" sz="2600" dirty="0" smtClean="0"/>
              <a:t>We deliver interoperability </a:t>
            </a:r>
            <a:r>
              <a:rPr lang="en-GB" sz="2600" dirty="0"/>
              <a:t>standards for UK telecoms networks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Our standards, which draw upon those developed in international </a:t>
            </a:r>
            <a:r>
              <a:rPr lang="en-GB" sz="2600" dirty="0" err="1"/>
              <a:t>fora</a:t>
            </a:r>
            <a:r>
              <a:rPr lang="en-GB" sz="2600" dirty="0"/>
              <a:t>, underpin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Interworking of traditional telephony networks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Interworking of next generation networks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Commercially neutral access networks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Number </a:t>
            </a:r>
            <a:r>
              <a:rPr lang="en-GB" sz="2200" dirty="0" smtClean="0"/>
              <a:t>portability, Calling </a:t>
            </a:r>
            <a:r>
              <a:rPr lang="en-GB" sz="2200" dirty="0"/>
              <a:t>Line Identity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Network Security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End-to-end service quality</a:t>
            </a:r>
            <a:endParaRPr lang="en-GB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3276859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What is NICC?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2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</a:t>
            </a:r>
            <a:r>
              <a:rPr lang="en-GB" dirty="0" err="1" smtClean="0"/>
              <a:t>uk</a:t>
            </a:r>
            <a:r>
              <a:rPr lang="en-GB" dirty="0" smtClean="0"/>
              <a:t> standards?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094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114" y="2081831"/>
            <a:ext cx="8229600" cy="296518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National standards are bad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 smtClean="0"/>
              <a:t>International standards are good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 algn="ctr">
              <a:buNone/>
            </a:pPr>
            <a:r>
              <a:rPr lang="en-GB" sz="3600" dirty="0" smtClean="0"/>
              <a:t>So why have UK standards?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445025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Why UK standards?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253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864" y="1440564"/>
            <a:ext cx="8229600" cy="2965181"/>
          </a:xfrm>
        </p:spPr>
        <p:txBody>
          <a:bodyPr/>
          <a:lstStyle/>
          <a:p>
            <a:pPr marL="0" indent="0" algn="ctr">
              <a:buNone/>
            </a:pPr>
            <a:r>
              <a:rPr lang="en-GB" sz="3600" dirty="0" smtClean="0"/>
              <a:t>In general we don’t!</a:t>
            </a:r>
          </a:p>
          <a:p>
            <a:pPr marL="0" indent="0" algn="ctr">
              <a:buNone/>
            </a:pPr>
            <a:endParaRPr lang="en-GB" sz="3600" dirty="0"/>
          </a:p>
          <a:p>
            <a:pPr marL="0" indent="0">
              <a:buNone/>
            </a:pPr>
            <a:r>
              <a:rPr lang="en-GB" sz="3600" dirty="0" smtClean="0"/>
              <a:t>NICC Standards works in two spaces:</a:t>
            </a:r>
          </a:p>
          <a:p>
            <a:pPr lvl="1"/>
            <a:r>
              <a:rPr lang="en-GB" sz="3200" dirty="0" smtClean="0"/>
              <a:t>Profiling international standards</a:t>
            </a:r>
          </a:p>
          <a:p>
            <a:pPr lvl="1"/>
            <a:r>
              <a:rPr lang="en-GB" sz="3200" dirty="0" smtClean="0"/>
              <a:t>Driving international standards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445025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Why UK standards?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3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864" y="1440564"/>
            <a:ext cx="8229600" cy="2965181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Profiling international standards:</a:t>
            </a:r>
          </a:p>
          <a:p>
            <a:pPr lvl="1"/>
            <a:r>
              <a:rPr lang="en-GB" sz="3200" dirty="0" smtClean="0"/>
              <a:t>International standards generally have options</a:t>
            </a:r>
          </a:p>
          <a:p>
            <a:pPr lvl="1"/>
            <a:r>
              <a:rPr lang="en-GB" sz="3200" dirty="0" smtClean="0"/>
              <a:t>There needs to be some liaison to agree which options are used</a:t>
            </a:r>
          </a:p>
          <a:p>
            <a:pPr lvl="1"/>
            <a:r>
              <a:rPr lang="en-GB" sz="3200" dirty="0" smtClean="0"/>
              <a:t>NICC develops the UK profile</a:t>
            </a:r>
          </a:p>
          <a:p>
            <a:pPr lvl="2"/>
            <a:r>
              <a:rPr lang="en-GB" sz="2900" dirty="0" smtClean="0"/>
              <a:t>e.g. SIP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445025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Why UK standards?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5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864" y="1440564"/>
            <a:ext cx="8229600" cy="2965181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Driving international standards #1:</a:t>
            </a:r>
          </a:p>
          <a:p>
            <a:pPr lvl="1"/>
            <a:r>
              <a:rPr lang="en-GB" sz="3200" dirty="0" smtClean="0"/>
              <a:t>International agencies &amp; blank sheets of paper don’t mix</a:t>
            </a:r>
          </a:p>
          <a:p>
            <a:pPr lvl="2"/>
            <a:r>
              <a:rPr lang="en-GB" sz="2900" dirty="0" smtClean="0"/>
              <a:t>Concepts are better socialised before going straight to an international agency</a:t>
            </a:r>
          </a:p>
          <a:p>
            <a:pPr lvl="1"/>
            <a:r>
              <a:rPr lang="en-GB" sz="3200" dirty="0" smtClean="0"/>
              <a:t>Sometimes the business needs dictate a national solution which is then socialised internationally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445025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Why UK standards?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17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7864" y="1440564"/>
            <a:ext cx="8229600" cy="2965181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 smtClean="0"/>
              <a:t>Driving international standards #2:</a:t>
            </a:r>
          </a:p>
          <a:p>
            <a:pPr lvl="1"/>
            <a:r>
              <a:rPr lang="en-GB" sz="3200" dirty="0" smtClean="0"/>
              <a:t>Profiling, writing test specs &amp; testing identifies flaws</a:t>
            </a:r>
          </a:p>
          <a:p>
            <a:pPr lvl="1"/>
            <a:r>
              <a:rPr lang="en-GB" sz="3200" dirty="0" smtClean="0"/>
              <a:t>We can then take these back into international agencies</a:t>
            </a:r>
          </a:p>
          <a:p>
            <a:pPr lvl="2"/>
            <a:r>
              <a:rPr lang="en-GB" sz="2900" dirty="0" smtClean="0"/>
              <a:t>e.g. SIP UNI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771" y="370115"/>
            <a:ext cx="445025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500" b="1" dirty="0" smtClean="0">
                <a:solidFill>
                  <a:srgbClr val="660066"/>
                </a:solidFill>
                <a:latin typeface="+mj-lt"/>
                <a:ea typeface="+mj-ea"/>
                <a:cs typeface="+mj-cs"/>
              </a:rPr>
              <a:t>Why UK standards?</a:t>
            </a:r>
            <a:endParaRPr lang="en-GB" sz="3500" b="1" dirty="0">
              <a:solidFill>
                <a:srgbClr val="6600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353299" y="6381750"/>
            <a:ext cx="2333502" cy="3238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 dirty="0" smtClean="0">
                <a:solidFill>
                  <a:srgbClr val="000000"/>
                </a:solidFill>
              </a:rPr>
              <a:t>www.niccstandards.org.uk</a:t>
            </a:r>
            <a:endParaRPr lang="en-GB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03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5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Industry Forum Slides</Template>
  <TotalTime>2863</TotalTime>
  <Words>885</Words>
  <Application>Microsoft Office PowerPoint</Application>
  <PresentationFormat>On-screen Show (4:3)</PresentationFormat>
  <Paragraphs>215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9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2_Network</vt:lpstr>
      <vt:lpstr>3_Network</vt:lpstr>
      <vt:lpstr>4_Network</vt:lpstr>
      <vt:lpstr>5_Network</vt:lpstr>
      <vt:lpstr>6_Network</vt:lpstr>
      <vt:lpstr>7_Network</vt:lpstr>
      <vt:lpstr>8_Network</vt:lpstr>
      <vt:lpstr>9_Network</vt:lpstr>
      <vt:lpstr>10_Network</vt:lpstr>
      <vt:lpstr>UKNOF Jan 2014  NICC Standards</vt:lpstr>
      <vt:lpstr>PowerPoint Presentation</vt:lpstr>
      <vt:lpstr>PowerPoint Presentation</vt:lpstr>
      <vt:lpstr>Why uk standards?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history of nicc</vt:lpstr>
      <vt:lpstr>PowerPoint Presentation</vt:lpstr>
      <vt:lpstr>PowerPoint Presentation</vt:lpstr>
      <vt:lpstr>Case study :  Next Generation Access (FTTH)</vt:lpstr>
      <vt:lpstr>Case study :  Next Generation Access</vt:lpstr>
      <vt:lpstr>Current activity</vt:lpstr>
      <vt:lpstr>Our Structure</vt:lpstr>
      <vt:lpstr>PowerPoint Presentation</vt:lpstr>
      <vt:lpstr>PowerPoint Presentation</vt:lpstr>
      <vt:lpstr>PowerPoint Presentation</vt:lpstr>
      <vt:lpstr>Membership</vt:lpstr>
      <vt:lpstr>NICC members</vt:lpstr>
      <vt:lpstr>PowerPoint Presentation</vt:lpstr>
    </vt:vector>
  </TitlesOfParts>
  <Company>BT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Nuisance Calls  Industry Forum – Friday 30th November 2012</dc:title>
  <dc:creator>Stephenson,L,Lorna,M7F3 R</dc:creator>
  <cp:lastModifiedBy>Rosbotham, Paul</cp:lastModifiedBy>
  <cp:revision>165</cp:revision>
  <cp:lastPrinted>2012-11-29T17:36:16Z</cp:lastPrinted>
  <dcterms:created xsi:type="dcterms:W3CDTF">2013-11-15T08:56:08Z</dcterms:created>
  <dcterms:modified xsi:type="dcterms:W3CDTF">2014-01-07T15:23:49Z</dcterms:modified>
</cp:coreProperties>
</file>