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7" r:id="rId3"/>
  </p:sldMasterIdLst>
  <p:notesMasterIdLst>
    <p:notesMasterId r:id="rId14"/>
  </p:notesMasterIdLst>
  <p:sldIdLst>
    <p:sldId id="322" r:id="rId4"/>
    <p:sldId id="312" r:id="rId5"/>
    <p:sldId id="321" r:id="rId6"/>
    <p:sldId id="313" r:id="rId7"/>
    <p:sldId id="314" r:id="rId8"/>
    <p:sldId id="318" r:id="rId9"/>
    <p:sldId id="316" r:id="rId10"/>
    <p:sldId id="317" r:id="rId11"/>
    <p:sldId id="315" r:id="rId12"/>
    <p:sldId id="3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71" d="100"/>
          <a:sy n="271" d="100"/>
        </p:scale>
        <p:origin x="-80" y="6736"/>
      </p:cViewPr>
      <p:guideLst>
        <p:guide orient="horz" pos="4065"/>
        <p:guide pos="45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DAC3C-4C6D-4B0F-A796-681C53524C6F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0609-6304-43C9-82C9-3AE941E53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7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83562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66608" cy="457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5" name="Picture 8" descr="logo.jpg                                                       0004C900Art&amp;Copy                       BC3AB3DC: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56580"/>
            <a:ext cx="1584325" cy="35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52572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8424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77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1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457200"/>
            <a:ext cx="8424000" cy="7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Right-click picture, Format Background to change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65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0000"/>
            <a:ext cx="8424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8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0363" y="1220400"/>
            <a:ext cx="8424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36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60363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60363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512800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62000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814800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60000" y="3923606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12800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2512800" y="3924000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62000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62000" y="3924000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814800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6814800" y="3924000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5105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33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661999" y="1220400"/>
            <a:ext cx="4122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5842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+ oth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661999" y="2375999"/>
            <a:ext cx="4122000" cy="3351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62000" y="1259999"/>
            <a:ext cx="4122000" cy="864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553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0000" y="1220400"/>
            <a:ext cx="4122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768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8367713" y="65024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E2AA7FF8-40B8-4F25-B28D-D8C8173237B8}" type="slidenum">
              <a:rPr lang="en-GB" sz="1000" i="0" smtClean="0">
                <a:solidFill>
                  <a:srgbClr val="808080"/>
                </a:solidFill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GB" sz="1000" i="0" smtClean="0">
              <a:solidFill>
                <a:srgbClr val="808080"/>
              </a:solidFill>
            </a:endParaRPr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1674813" y="5434013"/>
            <a:ext cx="6243637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2130425"/>
            <a:ext cx="6765925" cy="1470025"/>
          </a:xfrm>
        </p:spPr>
        <p:txBody>
          <a:bodyPr anchor="ctr"/>
          <a:lstStyle>
            <a:lvl1pPr>
              <a:defRPr sz="3200" smtClean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886200"/>
            <a:ext cx="6080125" cy="17526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</a:p>
        </p:txBody>
      </p:sp>
      <p:pic>
        <p:nvPicPr>
          <p:cNvPr id="13" name="Picture 9" descr="Logo Imtech gif (vrij, zonder achtergrond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476349"/>
            <a:ext cx="15716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fbeelding 10" descr="electrical_ic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466824"/>
            <a:ext cx="3587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" name="Afbeelding 12" descr="ict_icon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466825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" name="Afbeelding 16" descr="mechanical_icon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466825"/>
            <a:ext cx="3587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700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+ oth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0000" y="2375999"/>
            <a:ext cx="4122000" cy="3351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60000" y="1259999"/>
            <a:ext cx="4122000" cy="864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1642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0000" y="1695796"/>
            <a:ext cx="4122000" cy="404260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0000" y="1220400"/>
            <a:ext cx="4122000" cy="475396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 b="1">
                <a:solidFill>
                  <a:schemeClr val="accent1"/>
                </a:solidFill>
              </a:defRPr>
            </a:lvl2pPr>
            <a:lvl3pPr marL="0" indent="0">
              <a:buNone/>
              <a:defRPr b="1">
                <a:solidFill>
                  <a:schemeClr val="accent1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28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60000"/>
            <a:ext cx="9144000" cy="45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0" y="1706400"/>
            <a:ext cx="3448800" cy="344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0" y="1706400"/>
            <a:ext cx="3448800" cy="344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0" y="1706400"/>
            <a:ext cx="3448800" cy="3448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62000" y="1689937"/>
            <a:ext cx="4022725" cy="34480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356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60000"/>
            <a:ext cx="9144000" cy="45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00" y="1706400"/>
            <a:ext cx="3448800" cy="344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00" y="1706400"/>
            <a:ext cx="3448800" cy="344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00" y="1706400"/>
            <a:ext cx="3448800" cy="3448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0000" y="1689937"/>
            <a:ext cx="4022725" cy="34480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032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165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761728"/>
            <a:ext cx="7772400" cy="483562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969640"/>
            <a:ext cx="75946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0031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8424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23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77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46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457200"/>
            <a:ext cx="8424000" cy="7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Right-click picture, Format Background to change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51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0000"/>
            <a:ext cx="8424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9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2000" y="2130425"/>
            <a:ext cx="6680496" cy="1470025"/>
          </a:xfrm>
        </p:spPr>
        <p:txBody>
          <a:bodyPr anchor="ctr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2000" y="3886200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1625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0363" y="1220400"/>
            <a:ext cx="8424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747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60363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60363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512800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62000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814800" y="1260000"/>
            <a:ext cx="1972800" cy="19728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60000" y="3923606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12800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2512800" y="3924000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62000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62000" y="3924000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814800" y="3412800"/>
            <a:ext cx="1973262" cy="510806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6814800" y="3924000"/>
            <a:ext cx="1973262" cy="1937193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8650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6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661999" y="1220400"/>
            <a:ext cx="4122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0471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+ oth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0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661999" y="2375999"/>
            <a:ext cx="4122000" cy="3351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62000" y="1259999"/>
            <a:ext cx="4122000" cy="864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1805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0000" y="1220400"/>
            <a:ext cx="4122000" cy="4518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6407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+ oth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0000" y="2375999"/>
            <a:ext cx="4122000" cy="3351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60000" y="1259999"/>
            <a:ext cx="4122000" cy="864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46232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,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62000" y="1260000"/>
            <a:ext cx="4122000" cy="4518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0000" y="1695796"/>
            <a:ext cx="4122000" cy="404260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0000" y="1220400"/>
            <a:ext cx="4122000" cy="475396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 b="1">
                <a:solidFill>
                  <a:schemeClr val="accent1"/>
                </a:solidFill>
              </a:defRPr>
            </a:lvl2pPr>
            <a:lvl3pPr marL="0" indent="0">
              <a:buNone/>
              <a:defRPr b="1">
                <a:solidFill>
                  <a:schemeClr val="accent1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203159" y="6068927"/>
            <a:ext cx="1620000" cy="432000"/>
          </a:xfr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5334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60000"/>
            <a:ext cx="9144000" cy="45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0" y="1706400"/>
            <a:ext cx="3448800" cy="344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0" y="1706400"/>
            <a:ext cx="3448800" cy="344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0" y="1706400"/>
            <a:ext cx="3448800" cy="3448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62000" y="1689937"/>
            <a:ext cx="4022725" cy="34480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010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7200"/>
            <a:ext cx="8424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6105600"/>
            <a:ext cx="6271200" cy="2052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function</a:t>
            </a:r>
            <a:endParaRPr lang="nl-NL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60000"/>
            <a:ext cx="9144000" cy="45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00" y="1706400"/>
            <a:ext cx="3448800" cy="344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00" y="1706400"/>
            <a:ext cx="3448800" cy="344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00" y="1706400"/>
            <a:ext cx="3448800" cy="3448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0000" y="1689937"/>
            <a:ext cx="4022725" cy="34480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05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015163" y="352425"/>
            <a:ext cx="1809750" cy="723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b="1" i="1" dirty="0">
              <a:solidFill>
                <a:srgbClr val="FFFFFF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1155700"/>
            <a:ext cx="77724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947328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439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761728"/>
            <a:ext cx="7772400" cy="483562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969640"/>
            <a:ext cx="75946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0379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22667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1016" y="1800216"/>
            <a:ext cx="38163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1016" y="2524121"/>
            <a:ext cx="3816372" cy="36020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800216"/>
            <a:ext cx="38179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24121"/>
            <a:ext cx="3817959" cy="36020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62219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3" name="Picture 8" descr="logo.jpg                                                       0004C900Art&amp;Copy                       BC3AB3DC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1150"/>
            <a:ext cx="16732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10" descr="electrical_ic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358775"/>
            <a:ext cx="3587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Afbeelding 12" descr="ict_icon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3603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Afbeelding 16" descr="mechanical_icon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60363"/>
            <a:ext cx="3587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88124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logo.jpg                                                       0004C900Art&amp;Copy                       BC3AB3DC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1150"/>
            <a:ext cx="16732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10" descr="electrical_ic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358775"/>
            <a:ext cx="3587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" name="Afbeelding 12" descr="ict_icon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3603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Afbeelding 16" descr="mechanical_icon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60363"/>
            <a:ext cx="3587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65940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3810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5575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18" Type="http://schemas.openxmlformats.org/officeDocument/2006/relationships/image" Target="../media/image7.emf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41.xml"/><Relationship Id="rId17" Type="http://schemas.openxmlformats.org/officeDocument/2006/relationships/theme" Target="../theme/theme3.xml"/><Relationship Id="rId18" Type="http://schemas.openxmlformats.org/officeDocument/2006/relationships/image" Target="../media/image7.emf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620688"/>
            <a:ext cx="759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12776"/>
            <a:ext cx="7772400" cy="483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86800" y="6613525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FFCF7C52-5BF2-4F3A-AE93-BC25D07E2586}" type="slidenum">
              <a:rPr lang="en-GB" sz="1000" i="0" smtClean="0">
                <a:solidFill>
                  <a:srgbClr val="FFFFFF"/>
                </a:solidFill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GB" sz="1000" i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5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3175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3175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3175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3175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3175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B317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B317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B317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B317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 sz="2400">
          <a:solidFill>
            <a:srgbClr val="0B3175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2A2DC"/>
        </a:buClr>
        <a:buChar char="–"/>
        <a:defRPr sz="2000">
          <a:solidFill>
            <a:srgbClr val="0B3175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2A2DC"/>
        </a:buClr>
        <a:buChar char="•"/>
        <a:defRPr sz="2000">
          <a:solidFill>
            <a:srgbClr val="0B3175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2A2DC"/>
        </a:buClr>
        <a:buChar char="–"/>
        <a:defRPr sz="1600">
          <a:solidFill>
            <a:srgbClr val="0B3175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2A2DC"/>
        </a:buClr>
        <a:buChar char="»"/>
        <a:defRPr sz="1600">
          <a:solidFill>
            <a:srgbClr val="0B3175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2A2DC"/>
        </a:buClr>
        <a:buChar char="»"/>
        <a:defRPr sz="1600">
          <a:solidFill>
            <a:srgbClr val="0B317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2A2DC"/>
        </a:buClr>
        <a:buChar char="»"/>
        <a:defRPr sz="1600">
          <a:solidFill>
            <a:srgbClr val="0B317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2A2DC"/>
        </a:buClr>
        <a:buChar char="»"/>
        <a:defRPr sz="1600">
          <a:solidFill>
            <a:srgbClr val="0B317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2A2DC"/>
        </a:buClr>
        <a:buChar char="»"/>
        <a:defRPr sz="1600">
          <a:solidFill>
            <a:srgbClr val="0B3175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57200"/>
            <a:ext cx="8424000" cy="720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220400"/>
            <a:ext cx="84240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00" y="6145200"/>
            <a:ext cx="1605974" cy="360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0000" y="6400800"/>
            <a:ext cx="62712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nl-NL" sz="800">
                <a:solidFill>
                  <a:schemeClr val="accent2"/>
                </a:solidFill>
              </a:defRPr>
            </a:lvl1pPr>
          </a:lstStyle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8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800" indent="-2286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800" indent="-2286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57200"/>
            <a:ext cx="8424000" cy="720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220400"/>
            <a:ext cx="84240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00" y="6145200"/>
            <a:ext cx="1605974" cy="360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0000" y="6400800"/>
            <a:ext cx="62712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nl-NL" sz="800">
                <a:solidFill>
                  <a:schemeClr val="accent2"/>
                </a:solidFill>
              </a:defRPr>
            </a:lvl1pPr>
          </a:lstStyle>
          <a:p>
            <a:r>
              <a:rPr smtClean="0">
                <a:solidFill>
                  <a:srgbClr val="A6A6A6"/>
                </a:solidFill>
              </a:rPr>
              <a:t>Name presentation - City, date</a:t>
            </a:r>
            <a:endParaRPr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8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800" indent="-2286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800" indent="-228600" algn="l" defTabSz="914400" rtl="0" eaLnBrk="1" latinLnBrk="0" hangingPunct="1">
        <a:lnSpc>
          <a:spcPts val="2000"/>
        </a:lnSpc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4800" indent="-228600" algn="l" defTabSz="914400" rtl="0" eaLnBrk="1" latinLnBrk="0" hangingPunct="1">
        <a:spcBef>
          <a:spcPts val="0"/>
        </a:spcBef>
        <a:buClr>
          <a:schemeClr val="accent2"/>
        </a:buClr>
        <a:buSzPct val="10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rtner Succes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64" b="17873"/>
          <a:stretch/>
        </p:blipFill>
        <p:spPr bwMode="auto">
          <a:xfrm>
            <a:off x="1069" y="0"/>
            <a:ext cx="9142931" cy="591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580112" y="332656"/>
            <a:ext cx="3168352" cy="2376264"/>
          </a:xfrm>
        </p:spPr>
        <p:txBody>
          <a:bodyPr/>
          <a:lstStyle/>
          <a:p>
            <a:pPr algn="r"/>
            <a:r>
              <a:rPr lang="nl-NL" sz="3600" dirty="0" smtClean="0"/>
              <a:t>Imtech ICT &amp; the </a:t>
            </a:r>
            <a:br>
              <a:rPr lang="nl-NL" sz="3600" dirty="0" smtClean="0"/>
            </a:br>
            <a:r>
              <a:rPr lang="nl-NL" sz="3600" dirty="0" smtClean="0"/>
              <a:t>Juniper Networks </a:t>
            </a:r>
            <a:br>
              <a:rPr lang="nl-NL" sz="3600" dirty="0" smtClean="0"/>
            </a:br>
            <a:r>
              <a:rPr lang="nl-NL" sz="3600" dirty="0" smtClean="0"/>
              <a:t>MX BNG</a:t>
            </a:r>
            <a:endParaRPr lang="nl-NL" sz="36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David </a:t>
            </a:r>
            <a:r>
              <a:rPr lang="nl-NL" dirty="0" err="1" smtClean="0"/>
              <a:t>Clisby</a:t>
            </a:r>
            <a:r>
              <a:rPr lang="nl-NL" dirty="0" smtClean="0"/>
              <a:t>, </a:t>
            </a:r>
            <a:r>
              <a:rPr lang="en-US" dirty="0"/>
              <a:t>Technical </a:t>
            </a:r>
            <a:r>
              <a:rPr lang="en-US" dirty="0" smtClean="0"/>
              <a:t>Consultant. JNCIE</a:t>
            </a:r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60000" y="6400800"/>
            <a:ext cx="6271200" cy="123111"/>
          </a:xfrm>
        </p:spPr>
        <p:txBody>
          <a:bodyPr/>
          <a:lstStyle/>
          <a:p>
            <a:r>
              <a:rPr lang="en-US" b="1" dirty="0" smtClean="0">
                <a:solidFill>
                  <a:srgbClr val="A6A6A6"/>
                </a:solidFill>
              </a:rPr>
              <a:t>UKNOF27 - Manchester </a:t>
            </a:r>
            <a:r>
              <a:rPr lang="en-US" b="1" dirty="0" smtClean="0">
                <a:solidFill>
                  <a:srgbClr val="A6A6A6"/>
                </a:solidFill>
              </a:rPr>
              <a:t>Central, </a:t>
            </a:r>
            <a:r>
              <a:rPr lang="en-US" b="1" dirty="0"/>
              <a:t>Windmill Street</a:t>
            </a:r>
            <a:r>
              <a:rPr lang="en-US" b="1" dirty="0" smtClean="0"/>
              <a:t>, Manchester, M2 3GX, </a:t>
            </a:r>
            <a:r>
              <a:rPr lang="en-US" b="1" dirty="0" smtClean="0">
                <a:solidFill>
                  <a:srgbClr val="A6A6A6"/>
                </a:solidFill>
              </a:rPr>
              <a:t>21st </a:t>
            </a:r>
            <a:r>
              <a:rPr lang="en-US" b="1" dirty="0" smtClean="0">
                <a:solidFill>
                  <a:srgbClr val="A6A6A6"/>
                </a:solidFill>
              </a:rPr>
              <a:t>January 2014</a:t>
            </a:r>
            <a:endParaRPr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 smtClean="0"/>
              <a:t>Questions?</a:t>
            </a:r>
            <a:endParaRPr lang="nl-NL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dirty="0">
              <a:solidFill>
                <a:srgbClr val="A6A6A6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b="1" dirty="0" smtClean="0"/>
              <a:t>Imtech ICT</a:t>
            </a:r>
            <a:endParaRPr lang="nl-NL" dirty="0"/>
          </a:p>
          <a:p>
            <a:r>
              <a:rPr lang="nl-NL" dirty="0" smtClean="0"/>
              <a:t>Viables 3</a:t>
            </a:r>
            <a:endParaRPr lang="nl-NL" dirty="0"/>
          </a:p>
          <a:p>
            <a:r>
              <a:rPr lang="nl-NL" dirty="0" smtClean="0"/>
              <a:t>Jays Close</a:t>
            </a:r>
            <a:endParaRPr lang="nl-NL" dirty="0"/>
          </a:p>
          <a:p>
            <a:r>
              <a:rPr lang="nl-NL" dirty="0" smtClean="0"/>
              <a:t>Basingstoke</a:t>
            </a:r>
            <a:endParaRPr lang="nl-NL" dirty="0"/>
          </a:p>
          <a:p>
            <a:r>
              <a:rPr lang="nl-NL" dirty="0" smtClean="0"/>
              <a:t>Hampshire</a:t>
            </a:r>
            <a:endParaRPr lang="nl-NL" dirty="0"/>
          </a:p>
          <a:p>
            <a:pPr>
              <a:tabLst>
                <a:tab pos="447675" algn="l"/>
              </a:tabLst>
            </a:pPr>
            <a:r>
              <a:rPr lang="de-DE" dirty="0"/>
              <a:t>Tel</a:t>
            </a:r>
            <a:r>
              <a:rPr lang="de-DE" dirty="0" smtClean="0"/>
              <a:t>.	+44 1256 312 350</a:t>
            </a:r>
            <a:endParaRPr lang="de-DE" dirty="0"/>
          </a:p>
          <a:p>
            <a:pPr>
              <a:tabLst>
                <a:tab pos="447675" algn="l"/>
              </a:tabLst>
            </a:pPr>
            <a:r>
              <a:rPr lang="fr-FR" dirty="0" smtClean="0"/>
              <a:t>Fax	</a:t>
            </a:r>
            <a:r>
              <a:rPr lang="de-DE" dirty="0"/>
              <a:t> +44 1256 </a:t>
            </a:r>
            <a:r>
              <a:rPr lang="de-DE" dirty="0" smtClean="0"/>
              <a:t>312 377 </a:t>
            </a:r>
          </a:p>
          <a:p>
            <a:pPr>
              <a:tabLst>
                <a:tab pos="447675" algn="l"/>
              </a:tabLst>
            </a:pPr>
            <a:r>
              <a:rPr lang="nl-NL" dirty="0" smtClean="0"/>
              <a:t>www.imtechICT.co.uk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157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Imtech are a System Integrator (we don’t just ship tin)</a:t>
            </a:r>
          </a:p>
          <a:p>
            <a:pPr lvl="1"/>
            <a:r>
              <a:rPr lang="en-GB" dirty="0" smtClean="0"/>
              <a:t>Juniper UKI partner of the year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Juniper UKI Operate Support Services partner of the year</a:t>
            </a:r>
          </a:p>
          <a:p>
            <a:pPr lvl="1"/>
            <a:r>
              <a:rPr lang="en-GB" dirty="0" smtClean="0"/>
              <a:t>Vast Experience with Juniper Portfolio</a:t>
            </a:r>
          </a:p>
          <a:p>
            <a:pPr lvl="1"/>
            <a:r>
              <a:rPr lang="en-GB" dirty="0" smtClean="0"/>
              <a:t>JNCIE and CCIE Consultants</a:t>
            </a:r>
          </a:p>
          <a:p>
            <a:pPr lvl="2"/>
            <a:r>
              <a:rPr lang="en-GB" dirty="0" smtClean="0"/>
              <a:t>Project focussed</a:t>
            </a:r>
          </a:p>
          <a:p>
            <a:pPr lvl="2"/>
            <a:r>
              <a:rPr lang="en-GB" dirty="0" smtClean="0"/>
              <a:t>All specialise in Routing and Switching but each also have development areas of interest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4" name="Picture 3" descr="J-Partner Operate Support Services 201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674813"/>
            <a:ext cx="3810890" cy="1684838"/>
          </a:xfrm>
          <a:prstGeom prst="rect">
            <a:avLst/>
          </a:prstGeom>
        </p:spPr>
      </p:pic>
      <p:pic>
        <p:nvPicPr>
          <p:cNvPr id="5" name="Picture 4" descr="J-Partner of the Year 201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674813"/>
            <a:ext cx="379564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90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My development  area currently is JUNOS MX BNG</a:t>
            </a:r>
          </a:p>
          <a:p>
            <a:pPr lvl="1"/>
            <a:r>
              <a:rPr lang="en-GB" dirty="0" smtClean="0"/>
              <a:t>Porting E series configuration to MX</a:t>
            </a:r>
          </a:p>
          <a:p>
            <a:pPr lvl="1"/>
            <a:r>
              <a:rPr lang="en-GB" dirty="0" smtClean="0"/>
              <a:t>Working closely with SPs to develop NG Broadband products</a:t>
            </a:r>
          </a:p>
          <a:p>
            <a:pPr lvl="1"/>
            <a:r>
              <a:rPr lang="en-GB" dirty="0" smtClean="0"/>
              <a:t>Designing new H-</a:t>
            </a:r>
            <a:r>
              <a:rPr lang="en-GB" dirty="0" err="1" smtClean="0"/>
              <a:t>QoS</a:t>
            </a:r>
            <a:r>
              <a:rPr lang="en-GB" dirty="0" smtClean="0"/>
              <a:t> models</a:t>
            </a:r>
          </a:p>
          <a:p>
            <a:pPr lvl="1"/>
            <a:r>
              <a:rPr lang="en-GB" dirty="0" smtClean="0"/>
              <a:t>Developing Seamless MPLS Backhaul links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0" y="5157192"/>
            <a:ext cx="1106695" cy="12017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779571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From the </a:t>
            </a:r>
            <a:r>
              <a:rPr lang="en-GB" sz="1400" b="1" dirty="0" smtClean="0"/>
              <a:t>Small MX5 </a:t>
            </a:r>
            <a:r>
              <a:rPr lang="en-GB" b="1" dirty="0" smtClean="0"/>
              <a:t>to the LARGE MX960</a:t>
            </a:r>
          </a:p>
          <a:p>
            <a:pPr lvl="1"/>
            <a:r>
              <a:rPr lang="en-GB" dirty="0" smtClean="0"/>
              <a:t>Scaling numbers vary by model and code version</a:t>
            </a:r>
          </a:p>
          <a:p>
            <a:pPr lvl="2"/>
            <a:r>
              <a:rPr lang="en-GB" dirty="0" smtClean="0"/>
              <a:t>Scales more as you move up the range and later the code</a:t>
            </a:r>
          </a:p>
          <a:p>
            <a:pPr lvl="1"/>
            <a:r>
              <a:rPr lang="en-GB" dirty="0" smtClean="0"/>
              <a:t>Native PPPoE / LAC</a:t>
            </a:r>
          </a:p>
          <a:p>
            <a:pPr lvl="2"/>
            <a:r>
              <a:rPr lang="en-GB" dirty="0" smtClean="0"/>
              <a:t>Available on all platforms</a:t>
            </a:r>
          </a:p>
          <a:p>
            <a:pPr lvl="2"/>
            <a:r>
              <a:rPr lang="en-GB" dirty="0" smtClean="0"/>
              <a:t>Scaling license required</a:t>
            </a:r>
          </a:p>
          <a:p>
            <a:pPr lvl="1"/>
            <a:r>
              <a:rPr lang="en-GB" dirty="0" smtClean="0"/>
              <a:t>L2TP LNS (LTS in 13.2)</a:t>
            </a:r>
          </a:p>
          <a:p>
            <a:pPr lvl="2"/>
            <a:r>
              <a:rPr lang="en-GB" dirty="0" smtClean="0"/>
              <a:t>Available on all platforms (license required)</a:t>
            </a:r>
          </a:p>
          <a:p>
            <a:pPr lvl="1"/>
            <a:r>
              <a:rPr lang="en-GB" dirty="0" smtClean="0"/>
              <a:t>H-</a:t>
            </a:r>
            <a:r>
              <a:rPr lang="en-GB" dirty="0" err="1" smtClean="0"/>
              <a:t>QoS</a:t>
            </a:r>
            <a:r>
              <a:rPr lang="en-GB" dirty="0" smtClean="0"/>
              <a:t> on MX80 MIC slots and MPC Q and EQ (QX Chip)</a:t>
            </a:r>
          </a:p>
          <a:p>
            <a:pPr lvl="2"/>
            <a:r>
              <a:rPr lang="en-GB" dirty="0" smtClean="0"/>
              <a:t>Options of 4 or 8 queues per subscriber</a:t>
            </a:r>
            <a:endParaRPr lang="en-GB" dirty="0"/>
          </a:p>
          <a:p>
            <a:pPr lvl="3"/>
            <a:r>
              <a:rPr lang="en-GB" dirty="0" smtClean="0"/>
              <a:t>Defined at the PIC level</a:t>
            </a:r>
          </a:p>
          <a:p>
            <a:pPr lvl="3"/>
            <a:r>
              <a:rPr lang="en-GB" dirty="0" smtClean="0"/>
              <a:t>4 Queues provides maximum scaling</a:t>
            </a:r>
          </a:p>
          <a:p>
            <a:pPr lvl="3"/>
            <a:r>
              <a:rPr lang="en-GB" dirty="0" smtClean="0"/>
              <a:t>8 Queues halves the subscriber scaling number per PIC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MX BNG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0" y="5157192"/>
            <a:ext cx="1106695" cy="12017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326830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Makes use of Inline Services (</a:t>
            </a:r>
            <a:r>
              <a:rPr lang="en-GB" b="1" dirty="0" err="1" smtClean="0"/>
              <a:t>si</a:t>
            </a:r>
            <a:r>
              <a:rPr lang="en-GB" b="1" dirty="0" smtClean="0"/>
              <a:t> interface)</a:t>
            </a:r>
          </a:p>
          <a:p>
            <a:pPr lvl="1"/>
            <a:r>
              <a:rPr lang="en-GB" dirty="0" smtClean="0"/>
              <a:t>MX5 through to MX960</a:t>
            </a:r>
          </a:p>
          <a:p>
            <a:pPr lvl="1"/>
            <a:r>
              <a:rPr lang="en-GB" dirty="0" smtClean="0"/>
              <a:t>Anchors L2TP sessions on the MPC Q</a:t>
            </a:r>
          </a:p>
          <a:p>
            <a:pPr lvl="1"/>
            <a:r>
              <a:rPr lang="en-GB" dirty="0" smtClean="0"/>
              <a:t>Can use any port based MPC for access interfaces</a:t>
            </a:r>
          </a:p>
          <a:p>
            <a:pPr lvl="1"/>
            <a:r>
              <a:rPr lang="en-GB" dirty="0" smtClean="0"/>
              <a:t>Works in a similar way to the tunnel modules on E series</a:t>
            </a:r>
          </a:p>
          <a:p>
            <a:pPr lvl="1"/>
            <a:r>
              <a:rPr lang="en-GB" dirty="0" smtClean="0"/>
              <a:t>License required for LNS</a:t>
            </a:r>
          </a:p>
          <a:p>
            <a:pPr lvl="1"/>
            <a:r>
              <a:rPr lang="en-GB" dirty="0" smtClean="0"/>
              <a:t>Up to 128K subscribers on an MX960</a:t>
            </a:r>
          </a:p>
          <a:p>
            <a:pPr lvl="2"/>
            <a:r>
              <a:rPr lang="en-GB" dirty="0" smtClean="0"/>
              <a:t>With 8 Queues per subscriber using MPC2 EQ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L2TP LNS	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0" y="5157192"/>
            <a:ext cx="1106695" cy="12017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30034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Uses MX Style </a:t>
            </a:r>
            <a:r>
              <a:rPr lang="en-GB" b="1" dirty="0" err="1" smtClean="0"/>
              <a:t>QoS</a:t>
            </a:r>
            <a:endParaRPr lang="en-GB" b="1" dirty="0" smtClean="0"/>
          </a:p>
          <a:p>
            <a:pPr lvl="1"/>
            <a:r>
              <a:rPr lang="en-GB" dirty="0" smtClean="0"/>
              <a:t>Traffic Control profiles</a:t>
            </a:r>
          </a:p>
          <a:p>
            <a:pPr lvl="1"/>
            <a:r>
              <a:rPr lang="en-GB" dirty="0" smtClean="0"/>
              <a:t>Classifiers</a:t>
            </a:r>
          </a:p>
          <a:p>
            <a:pPr lvl="1"/>
            <a:r>
              <a:rPr lang="en-GB" dirty="0" smtClean="0"/>
              <a:t>Rewrite rules</a:t>
            </a:r>
          </a:p>
          <a:p>
            <a:pPr lvl="1"/>
            <a:r>
              <a:rPr lang="en-GB" dirty="0" smtClean="0"/>
              <a:t>Schedulers</a:t>
            </a:r>
          </a:p>
          <a:p>
            <a:pPr lvl="1"/>
            <a:r>
              <a:rPr lang="en-GB" dirty="0" smtClean="0"/>
              <a:t>Scheduler-maps</a:t>
            </a:r>
          </a:p>
          <a:p>
            <a:pPr lvl="1"/>
            <a:r>
              <a:rPr lang="en-GB" dirty="0" smtClean="0"/>
              <a:t>Interface-sets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b="1" dirty="0" smtClean="0"/>
              <a:t>No ‘huge’ learning experience for JUNOS engineers</a:t>
            </a:r>
          </a:p>
          <a:p>
            <a:pPr lvl="1"/>
            <a:r>
              <a:rPr lang="en-GB" dirty="0" smtClean="0"/>
              <a:t>Plenty of reference material</a:t>
            </a:r>
          </a:p>
          <a:p>
            <a:pPr lvl="1"/>
            <a:r>
              <a:rPr lang="en-GB" dirty="0" smtClean="0"/>
              <a:t>O’Reilly Juniper MX Series book is very useful</a:t>
            </a:r>
          </a:p>
          <a:p>
            <a:pPr lvl="2"/>
            <a:r>
              <a:rPr lang="en-GB" dirty="0" smtClean="0"/>
              <a:t>Doesn’t expand on broadband but </a:t>
            </a:r>
            <a:r>
              <a:rPr lang="en-GB" dirty="0" err="1" smtClean="0"/>
              <a:t>QoS</a:t>
            </a:r>
            <a:r>
              <a:rPr lang="en-GB" dirty="0" smtClean="0"/>
              <a:t> is well explained</a:t>
            </a:r>
          </a:p>
          <a:p>
            <a:pPr lvl="2"/>
            <a:r>
              <a:rPr lang="en-GB" dirty="0" smtClean="0"/>
              <a:t>Useful shell commands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Subscriber H-</a:t>
            </a:r>
            <a:r>
              <a:rPr lang="en-GB" dirty="0" err="1" smtClean="0"/>
              <a:t>QoS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0" y="5157192"/>
            <a:ext cx="1106695" cy="12017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701431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scale to 2K </a:t>
            </a:r>
            <a:r>
              <a:rPr lang="en-GB" dirty="0" err="1" smtClean="0"/>
              <a:t>pseudowires</a:t>
            </a:r>
            <a:r>
              <a:rPr lang="en-GB" dirty="0" smtClean="0"/>
              <a:t> per chassis in 13.3R3</a:t>
            </a:r>
          </a:p>
          <a:p>
            <a:pPr lvl="1"/>
            <a:r>
              <a:rPr lang="en-GB" dirty="0" smtClean="0"/>
              <a:t>Ideal for MSAN backhaul</a:t>
            </a:r>
          </a:p>
          <a:p>
            <a:r>
              <a:rPr lang="en-GB" dirty="0" smtClean="0"/>
              <a:t>No external cabling required</a:t>
            </a:r>
          </a:p>
          <a:p>
            <a:pPr lvl="1"/>
            <a:r>
              <a:rPr lang="en-GB" dirty="0" smtClean="0"/>
              <a:t>Loops internally using Tunnel-Services</a:t>
            </a:r>
          </a:p>
          <a:p>
            <a:r>
              <a:rPr lang="en-GB" dirty="0" smtClean="0"/>
              <a:t>PPP interfaces ride on top of PWHT</a:t>
            </a:r>
          </a:p>
          <a:p>
            <a:r>
              <a:rPr lang="en-GB" dirty="0" err="1" smtClean="0"/>
              <a:t>HQoS</a:t>
            </a:r>
            <a:r>
              <a:rPr lang="en-GB" dirty="0" smtClean="0"/>
              <a:t> available for PWHT</a:t>
            </a:r>
          </a:p>
          <a:p>
            <a:endParaRPr lang="en-GB" dirty="0"/>
          </a:p>
          <a:p>
            <a:r>
              <a:rPr lang="en-GB" dirty="0" smtClean="0"/>
              <a:t>Imtech are currently working with Juniper to enhance the scaling of PWHT</a:t>
            </a:r>
          </a:p>
          <a:p>
            <a:r>
              <a:rPr lang="en-GB" dirty="0" smtClean="0"/>
              <a:t>Working with Juniper to enhance the NAS-Port-ID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Seamless MPLS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450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Works with the majority of VSAs used with the E series</a:t>
            </a:r>
          </a:p>
          <a:p>
            <a:pPr lvl="1"/>
            <a:r>
              <a:rPr lang="en-GB" dirty="0" smtClean="0"/>
              <a:t>New VSA 108 used for Subscriber </a:t>
            </a:r>
            <a:r>
              <a:rPr lang="en-GB" dirty="0" err="1" smtClean="0"/>
              <a:t>HQoS</a:t>
            </a:r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Radius Integration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61" y="2564904"/>
            <a:ext cx="8308703" cy="396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size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0" y="5157192"/>
            <a:ext cx="1106695" cy="12017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44780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Juniper branched the code for broadband stability</a:t>
            </a:r>
          </a:p>
          <a:p>
            <a:pPr lvl="1"/>
            <a:r>
              <a:rPr lang="en-GB" dirty="0" smtClean="0"/>
              <a:t>11.4X27 First official Broadband feature release</a:t>
            </a:r>
          </a:p>
          <a:p>
            <a:pPr lvl="1"/>
            <a:r>
              <a:rPr lang="en-GB" dirty="0" smtClean="0"/>
              <a:t>12.3R3 and above on this feature release (R5,R6…)</a:t>
            </a:r>
          </a:p>
          <a:p>
            <a:pPr lvl="1"/>
            <a:r>
              <a:rPr lang="en-GB" dirty="0" smtClean="0"/>
              <a:t>13.3R3 and above (R4, R5…)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What does this mean</a:t>
            </a:r>
          </a:p>
          <a:p>
            <a:pPr lvl="1"/>
            <a:r>
              <a:rPr lang="en-GB" dirty="0" smtClean="0"/>
              <a:t>Some services like LTS and PWHT are available today in 13.2</a:t>
            </a:r>
          </a:p>
          <a:p>
            <a:pPr lvl="1"/>
            <a:r>
              <a:rPr lang="en-GB" dirty="0" smtClean="0"/>
              <a:t>Juniper won’t officially support until 13.3R3</a:t>
            </a:r>
          </a:p>
          <a:p>
            <a:pPr lvl="1"/>
            <a:r>
              <a:rPr lang="en-GB" dirty="0" smtClean="0"/>
              <a:t>Good chance to test and work with Juniper to develop product ahead of GA.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Supported Code Versions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0" y="5157192"/>
            <a:ext cx="1106695" cy="12017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reflection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09976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M&amp;O2k6">
  <a:themeElements>
    <a:clrScheme name="IMTECH">
      <a:dk1>
        <a:srgbClr val="003366"/>
      </a:dk1>
      <a:lt1>
        <a:srgbClr val="FFFFFF"/>
      </a:lt1>
      <a:dk2>
        <a:srgbClr val="000000"/>
      </a:dk2>
      <a:lt2>
        <a:srgbClr val="808080"/>
      </a:lt2>
      <a:accent1>
        <a:srgbClr val="9999FF"/>
      </a:accent1>
      <a:accent2>
        <a:srgbClr val="336699"/>
      </a:accent2>
      <a:accent3>
        <a:srgbClr val="FFFFFF"/>
      </a:accent3>
      <a:accent4>
        <a:srgbClr val="000000"/>
      </a:accent4>
      <a:accent5>
        <a:srgbClr val="9999FF"/>
      </a:accent5>
      <a:accent6>
        <a:srgbClr val="336699"/>
      </a:accent6>
      <a:hlink>
        <a:srgbClr val="003366"/>
      </a:hlink>
      <a:folHlink>
        <a:srgbClr val="B2B2B2"/>
      </a:folHlink>
    </a:clrScheme>
    <a:fontScheme name="IM&amp;O2k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M&amp;O2k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&amp;O2k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&amp;O2k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&amp;O2k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&amp;O2k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&amp;O2k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&amp;O2k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tech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29B"/>
      </a:accent1>
      <a:accent2>
        <a:srgbClr val="A6A6A6"/>
      </a:accent2>
      <a:accent3>
        <a:srgbClr val="62A2DC"/>
      </a:accent3>
      <a:accent4>
        <a:srgbClr val="003893"/>
      </a:accent4>
      <a:accent5>
        <a:srgbClr val="FFC000"/>
      </a:accent5>
      <a:accent6>
        <a:srgbClr val="C00000"/>
      </a:accent6>
      <a:hlink>
        <a:srgbClr val="003893"/>
      </a:hlink>
      <a:folHlink>
        <a:srgbClr val="A6A6A6"/>
      </a:folHlink>
    </a:clrScheme>
    <a:fontScheme name="Imte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342000" indent="-342000">
          <a:lnSpc>
            <a:spcPts val="2000"/>
          </a:lnSpc>
          <a:buClr>
            <a:schemeClr val="accent2"/>
          </a:buClr>
          <a:buFont typeface="Wingdings" pitchFamily="2" charset="2"/>
          <a:buChar char="§"/>
          <a:defRPr sz="16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Imtech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29B"/>
      </a:accent1>
      <a:accent2>
        <a:srgbClr val="A6A6A6"/>
      </a:accent2>
      <a:accent3>
        <a:srgbClr val="62A2DC"/>
      </a:accent3>
      <a:accent4>
        <a:srgbClr val="003893"/>
      </a:accent4>
      <a:accent5>
        <a:srgbClr val="FFC000"/>
      </a:accent5>
      <a:accent6>
        <a:srgbClr val="C00000"/>
      </a:accent6>
      <a:hlink>
        <a:srgbClr val="003893"/>
      </a:hlink>
      <a:folHlink>
        <a:srgbClr val="A6A6A6"/>
      </a:folHlink>
    </a:clrScheme>
    <a:fontScheme name="Imte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342000" indent="-342000">
          <a:lnSpc>
            <a:spcPts val="2000"/>
          </a:lnSpc>
          <a:buClr>
            <a:schemeClr val="accent2"/>
          </a:buClr>
          <a:buFont typeface="Wingdings" pitchFamily="2" charset="2"/>
          <a:buChar char="§"/>
          <a:defRPr sz="16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495</Words>
  <Application>Microsoft Macintosh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IM&amp;O2k6</vt:lpstr>
      <vt:lpstr>Imtech</vt:lpstr>
      <vt:lpstr>1_Imtech</vt:lpstr>
      <vt:lpstr>Imtech ICT &amp; the  Juniper Networks  MX BNG</vt:lpstr>
      <vt:lpstr>Introduction</vt:lpstr>
      <vt:lpstr>Introduction</vt:lpstr>
      <vt:lpstr>MX BNG</vt:lpstr>
      <vt:lpstr>L2TP LNS </vt:lpstr>
      <vt:lpstr>Subscriber H-QoS</vt:lpstr>
      <vt:lpstr>Seamless MPLS</vt:lpstr>
      <vt:lpstr>Radius Integration</vt:lpstr>
      <vt:lpstr>Supported Code Versions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James Morgan</dc:creator>
  <cp:lastModifiedBy>Steve Tester</cp:lastModifiedBy>
  <cp:revision>119</cp:revision>
  <dcterms:created xsi:type="dcterms:W3CDTF">2011-07-01T11:34:39Z</dcterms:created>
  <dcterms:modified xsi:type="dcterms:W3CDTF">2014-01-07T15:54:18Z</dcterms:modified>
</cp:coreProperties>
</file>