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Masters/slideMaster19.xml" ContentType="application/vnd.openxmlformats-officedocument.presentationml.slideMaster+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Layouts/slideLayout7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heme/theme17.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Masters/slideMaster18.xml" ContentType="application/vnd.openxmlformats-officedocument.presentationml.slideMaster+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5" r:id="rId1"/>
    <p:sldMasterId id="2147483808" r:id="rId2"/>
    <p:sldMasterId id="2147483811" r:id="rId3"/>
    <p:sldMasterId id="2147483833" r:id="rId4"/>
    <p:sldMasterId id="2147483835" r:id="rId5"/>
    <p:sldMasterId id="2147483837" r:id="rId6"/>
    <p:sldMasterId id="2147483844" r:id="rId7"/>
    <p:sldMasterId id="2147483849" r:id="rId8"/>
    <p:sldMasterId id="2147483855" r:id="rId9"/>
    <p:sldMasterId id="2147483863" r:id="rId10"/>
    <p:sldMasterId id="2147483871" r:id="rId11"/>
    <p:sldMasterId id="2147483877" r:id="rId12"/>
    <p:sldMasterId id="2147483891" r:id="rId13"/>
    <p:sldMasterId id="2147483893" r:id="rId14"/>
    <p:sldMasterId id="2147483897" r:id="rId15"/>
    <p:sldMasterId id="2147483908" r:id="rId16"/>
    <p:sldMasterId id="2147483914" r:id="rId17"/>
    <p:sldMasterId id="2147483933" r:id="rId18"/>
    <p:sldMasterId id="2147483945" r:id="rId19"/>
  </p:sldMasterIdLst>
  <p:notesMasterIdLst>
    <p:notesMasterId r:id="rId43"/>
  </p:notesMasterIdLst>
  <p:handoutMasterIdLst>
    <p:handoutMasterId r:id="rId44"/>
  </p:handoutMasterIdLst>
  <p:sldIdLst>
    <p:sldId id="485" r:id="rId20"/>
    <p:sldId id="499" r:id="rId21"/>
    <p:sldId id="500" r:id="rId22"/>
    <p:sldId id="495" r:id="rId23"/>
    <p:sldId id="496" r:id="rId24"/>
    <p:sldId id="497" r:id="rId25"/>
    <p:sldId id="494" r:id="rId26"/>
    <p:sldId id="507" r:id="rId27"/>
    <p:sldId id="508" r:id="rId28"/>
    <p:sldId id="509" r:id="rId29"/>
    <p:sldId id="510" r:id="rId30"/>
    <p:sldId id="511" r:id="rId31"/>
    <p:sldId id="512" r:id="rId32"/>
    <p:sldId id="506" r:id="rId33"/>
    <p:sldId id="504" r:id="rId34"/>
    <p:sldId id="502" r:id="rId35"/>
    <p:sldId id="489" r:id="rId36"/>
    <p:sldId id="501" r:id="rId37"/>
    <p:sldId id="487" r:id="rId38"/>
    <p:sldId id="439" r:id="rId39"/>
    <p:sldId id="482" r:id="rId40"/>
    <p:sldId id="405" r:id="rId41"/>
    <p:sldId id="374" r:id="rId42"/>
  </p:sldIdLst>
  <p:sldSz cx="9144000" cy="5143500" type="screen16x9"/>
  <p:notesSz cx="7099300" cy="10223500"/>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C00000"/>
    <a:srgbClr val="CCFFCC"/>
    <a:srgbClr val="BF3A3B"/>
    <a:srgbClr val="595959"/>
    <a:srgbClr val="404040"/>
    <a:srgbClr val="990000"/>
    <a:srgbClr val="FF9900"/>
    <a:srgbClr val="FFFF99"/>
    <a:srgbClr val="FF0000"/>
    <a:srgbClr val="FFCC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85" autoAdjust="0"/>
    <p:restoredTop sz="93452" autoAdjust="0"/>
  </p:normalViewPr>
  <p:slideViewPr>
    <p:cSldViewPr snapToGrid="0" showGuides="1">
      <p:cViewPr>
        <p:scale>
          <a:sx n="80" d="100"/>
          <a:sy n="80" d="100"/>
        </p:scale>
        <p:origin x="-1332" y="-408"/>
      </p:cViewPr>
      <p:guideLst>
        <p:guide orient="horz" pos="248"/>
        <p:guide orient="horz" pos="3053"/>
        <p:guide orient="horz" pos="169"/>
        <p:guide orient="horz" pos="80"/>
        <p:guide orient="horz" pos="509"/>
        <p:guide orient="horz" pos="524"/>
        <p:guide orient="horz" pos="1"/>
        <p:guide orient="horz" pos="3239"/>
        <p:guide orient="horz" pos="3139"/>
        <p:guide pos="5567"/>
        <p:guide pos="202"/>
        <p:guide/>
        <p:guide pos="5759"/>
        <p:guide pos="4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2718" y="-120"/>
      </p:cViewPr>
      <p:guideLst>
        <p:guide orient="horz" pos="3221"/>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700"/>
            </a:pPr>
            <a:r>
              <a:rPr lang="en-US" altLang="zh-CN" sz="900" b="1" dirty="0" smtClean="0"/>
              <a:t>Virtualization capability of each CPU (SPECvirt/CINT rates)</a:t>
            </a:r>
            <a:endParaRPr lang="zh-CN" altLang="zh-CN" sz="700" dirty="0"/>
          </a:p>
        </c:rich>
      </c:tx>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Sheet1!$B$1</c:f>
              <c:strCache>
                <c:ptCount val="1"/>
                <c:pt idx="0">
                  <c:v>列1</c:v>
                </c:pt>
              </c:strCache>
            </c:strRef>
          </c:tx>
          <c:dLbls>
            <c:showVal val="1"/>
          </c:dLbls>
          <c:cat>
            <c:strRef>
              <c:f>Sheet1!$A$2:$A$5</c:f>
              <c:strCache>
                <c:ptCount val="4"/>
                <c:pt idx="0">
                  <c:v>ESXi 5.1 </c:v>
                </c:pt>
                <c:pt idx="1">
                  <c:v>ESXi 4.1 </c:v>
                </c:pt>
                <c:pt idx="2">
                  <c:v>KVM6.1</c:v>
                </c:pt>
                <c:pt idx="3">
                  <c:v>UVP3.0</c:v>
                </c:pt>
              </c:strCache>
            </c:strRef>
          </c:cat>
          <c:val>
            <c:numRef>
              <c:f>Sheet1!$B$2:$B$5</c:f>
              <c:numCache>
                <c:formatCode>General</c:formatCode>
                <c:ptCount val="4"/>
                <c:pt idx="0">
                  <c:v>3.3</c:v>
                </c:pt>
                <c:pt idx="1">
                  <c:v>3.6</c:v>
                </c:pt>
                <c:pt idx="2">
                  <c:v>4.4000000000000004</c:v>
                </c:pt>
                <c:pt idx="3">
                  <c:v>4.5999999999999996</c:v>
                </c:pt>
              </c:numCache>
            </c:numRef>
          </c:val>
        </c:ser>
        <c:shape val="cylinder"/>
        <c:axId val="218859776"/>
        <c:axId val="220692864"/>
        <c:axId val="0"/>
      </c:bar3DChart>
      <c:catAx>
        <c:axId val="218859776"/>
        <c:scaling>
          <c:orientation val="minMax"/>
        </c:scaling>
        <c:axPos val="b"/>
        <c:majorTickMark val="none"/>
        <c:tickLblPos val="nextTo"/>
        <c:txPr>
          <a:bodyPr/>
          <a:lstStyle/>
          <a:p>
            <a:pPr>
              <a:defRPr sz="600" baseline="0"/>
            </a:pPr>
            <a:endParaRPr lang="en-US"/>
          </a:p>
        </c:txPr>
        <c:crossAx val="220692864"/>
        <c:crosses val="autoZero"/>
        <c:auto val="1"/>
        <c:lblAlgn val="ctr"/>
        <c:lblOffset val="100"/>
      </c:catAx>
      <c:valAx>
        <c:axId val="220692864"/>
        <c:scaling>
          <c:orientation val="minMax"/>
        </c:scaling>
        <c:axPos val="l"/>
        <c:numFmt formatCode="General" sourceLinked="1"/>
        <c:majorTickMark val="none"/>
        <c:tickLblPos val="none"/>
        <c:crossAx val="218859776"/>
        <c:crosses val="autoZero"/>
        <c:crossBetween val="between"/>
      </c:valAx>
    </c:plotArea>
    <c:plotVisOnly val="1"/>
    <c:dispBlanksAs val="gap"/>
  </c:chart>
  <c:txPr>
    <a:bodyPr/>
    <a:lstStyle/>
    <a:p>
      <a:pPr>
        <a:defRPr sz="11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1" y="0"/>
            <a:ext cx="3076363" cy="511175"/>
          </a:xfrm>
          <a:prstGeom prst="rect">
            <a:avLst/>
          </a:prstGeom>
          <a:noFill/>
          <a:ln>
            <a:noFill/>
          </a:ln>
          <a:effectLst/>
          <a:extLst/>
        </p:spPr>
        <p:txBody>
          <a:bodyPr vert="horz" wrap="square" lIns="94704" tIns="47352" rIns="94704" bIns="47352"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4021295" y="0"/>
            <a:ext cx="3076363" cy="511175"/>
          </a:xfrm>
          <a:prstGeom prst="rect">
            <a:avLst/>
          </a:prstGeom>
          <a:noFill/>
          <a:ln>
            <a:noFill/>
          </a:ln>
          <a:effectLst/>
          <a:extLst/>
        </p:spPr>
        <p:txBody>
          <a:bodyPr vert="horz" wrap="square" lIns="94704" tIns="47352" rIns="94704" bIns="47352" numCol="1" anchor="t" anchorCtr="0" compatLnSpc="1">
            <a:prstTxWarp prst="textNoShape">
              <a:avLst/>
            </a:prstTxWarp>
          </a:bodyPr>
          <a:lstStyle>
            <a:lvl1pPr algn="r" eaLnBrk="0" hangingPunct="0">
              <a:defRPr sz="1200">
                <a:ea typeface="宋体" pitchFamily="2" charset="-122"/>
              </a:defRPr>
            </a:lvl1pPr>
          </a:lstStyle>
          <a:p>
            <a:pPr>
              <a:defRPr/>
            </a:pPr>
            <a:fld id="{5956AC1B-3849-468B-B3D6-71D2EAC0CF70}" type="datetimeFigureOut">
              <a:rPr lang="zh-CN" altLang="en-US"/>
              <a:pPr>
                <a:defRPr/>
              </a:pPr>
              <a:t>2014/4/23</a:t>
            </a:fld>
            <a:endParaRPr lang="en-US" altLang="zh-CN" dirty="0"/>
          </a:p>
        </p:txBody>
      </p:sp>
      <p:sp>
        <p:nvSpPr>
          <p:cNvPr id="227332" name="Rectangle 4"/>
          <p:cNvSpPr>
            <a:spLocks noGrp="1" noChangeArrowheads="1"/>
          </p:cNvSpPr>
          <p:nvPr>
            <p:ph type="ftr" sz="quarter" idx="2"/>
          </p:nvPr>
        </p:nvSpPr>
        <p:spPr bwMode="auto">
          <a:xfrm>
            <a:off x="1" y="9710550"/>
            <a:ext cx="3076363" cy="511175"/>
          </a:xfrm>
          <a:prstGeom prst="rect">
            <a:avLst/>
          </a:prstGeom>
          <a:noFill/>
          <a:ln>
            <a:noFill/>
          </a:ln>
          <a:effectLst/>
          <a:extLst/>
        </p:spPr>
        <p:txBody>
          <a:bodyPr vert="horz" wrap="square" lIns="94704" tIns="47352" rIns="94704" bIns="47352" numCol="1" anchor="b" anchorCtr="0" compatLnSpc="1">
            <a:prstTxWarp prst="textNoShape">
              <a:avLst/>
            </a:prstTxWarp>
          </a:bodyPr>
          <a:lstStyle>
            <a:lvl1pPr eaLnBrk="0" hangingPunct="0">
              <a:defRPr sz="1200">
                <a:ea typeface="宋体" pitchFamily="2" charset="-122"/>
              </a:defRPr>
            </a:lvl1pPr>
          </a:lstStyle>
          <a:p>
            <a:pPr>
              <a:defRPr/>
            </a:pPr>
            <a:endParaRPr lang="en-US" altLang="zh-CN" dirty="0"/>
          </a:p>
        </p:txBody>
      </p:sp>
      <p:sp>
        <p:nvSpPr>
          <p:cNvPr id="227333" name="Rectangle 5"/>
          <p:cNvSpPr>
            <a:spLocks noGrp="1" noChangeArrowheads="1"/>
          </p:cNvSpPr>
          <p:nvPr>
            <p:ph type="sldNum" sz="quarter" idx="3"/>
          </p:nvPr>
        </p:nvSpPr>
        <p:spPr bwMode="auto">
          <a:xfrm>
            <a:off x="4021295" y="9710550"/>
            <a:ext cx="3076363" cy="511175"/>
          </a:xfrm>
          <a:prstGeom prst="rect">
            <a:avLst/>
          </a:prstGeom>
          <a:noFill/>
          <a:ln>
            <a:noFill/>
          </a:ln>
          <a:effectLst/>
          <a:extLst/>
        </p:spPr>
        <p:txBody>
          <a:bodyPr vert="horz" wrap="square" lIns="94704" tIns="47352" rIns="94704" bIns="47352" numCol="1" anchor="b" anchorCtr="0" compatLnSpc="1">
            <a:prstTxWarp prst="textNoShape">
              <a:avLst/>
            </a:prstTxWarp>
          </a:bodyPr>
          <a:lstStyle>
            <a:lvl1pPr algn="r" eaLnBrk="0" hangingPunct="0">
              <a:defRPr sz="1200">
                <a:ea typeface="宋体" pitchFamily="2" charset="-122"/>
              </a:defRPr>
            </a:lvl1pPr>
          </a:lstStyle>
          <a:p>
            <a:pPr>
              <a:defRPr/>
            </a:pPr>
            <a:fld id="{B30A5575-028F-456A-AFEC-97C97239BC48}" type="slidenum">
              <a:rPr lang="zh-CN" altLang="en-US"/>
              <a:pPr>
                <a:defRPr/>
              </a:pPr>
              <a:t>‹#›</a:t>
            </a:fld>
            <a:endParaRPr lang="en-US" altLang="zh-CN" dirty="0"/>
          </a:p>
        </p:txBody>
      </p:sp>
    </p:spTree>
    <p:extLst>
      <p:ext uri="{BB962C8B-B14F-4D97-AF65-F5344CB8AC3E}">
        <p14:creationId xmlns="" xmlns:p14="http://schemas.microsoft.com/office/powerpoint/2010/main" val="149644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76363"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t" anchorCtr="0" compatLnSpc="1">
            <a:prstTxWarp prst="textNoShape">
              <a:avLst/>
            </a:prstTxWarp>
          </a:bodyPr>
          <a:lstStyle>
            <a:lvl1pPr eaLnBrk="0" hangingPunct="0">
              <a:defRPr sz="1200"/>
            </a:lvl1pPr>
          </a:lstStyle>
          <a:p>
            <a:endParaRPr lang="zh-CN" altLang="en-US"/>
          </a:p>
        </p:txBody>
      </p:sp>
      <p:sp>
        <p:nvSpPr>
          <p:cNvPr id="29699" name="Rectangle 3"/>
          <p:cNvSpPr>
            <a:spLocks noGrp="1" noChangeArrowheads="1"/>
          </p:cNvSpPr>
          <p:nvPr>
            <p:ph type="dt" idx="1"/>
          </p:nvPr>
        </p:nvSpPr>
        <p:spPr bwMode="auto">
          <a:xfrm>
            <a:off x="4021295" y="0"/>
            <a:ext cx="3076363"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t" anchorCtr="0" compatLnSpc="1">
            <a:prstTxWarp prst="textNoShape">
              <a:avLst/>
            </a:prstTxWarp>
          </a:bodyPr>
          <a:lstStyle>
            <a:lvl1pPr algn="r" eaLnBrk="0" hangingPunct="0">
              <a:defRPr sz="1200"/>
            </a:lvl1pPr>
          </a:lstStyle>
          <a:p>
            <a:fld id="{CF01BC75-03AA-4997-A092-C90D85226FF4}" type="datetimeFigureOut">
              <a:rPr lang="zh-CN" altLang="en-US"/>
              <a:pPr/>
              <a:t>2014/4/23</a:t>
            </a:fld>
            <a:endParaRPr lang="en-US" altLang="zh-CN" dirty="0"/>
          </a:p>
        </p:txBody>
      </p:sp>
      <p:sp>
        <p:nvSpPr>
          <p:cNvPr id="29700" name="Rectangle 4"/>
          <p:cNvSpPr>
            <a:spLocks noGrp="1" noRot="1" noChangeAspect="1" noChangeArrowheads="1" noTextEdit="1"/>
          </p:cNvSpPr>
          <p:nvPr>
            <p:ph type="sldImg" idx="2"/>
          </p:nvPr>
        </p:nvSpPr>
        <p:spPr bwMode="auto">
          <a:xfrm>
            <a:off x="141288" y="766763"/>
            <a:ext cx="6816725" cy="3833812"/>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9701" name="Rectangle 5"/>
          <p:cNvSpPr>
            <a:spLocks noGrp="1" noChangeArrowheads="1"/>
          </p:cNvSpPr>
          <p:nvPr>
            <p:ph type="body" sz="quarter" idx="3"/>
          </p:nvPr>
        </p:nvSpPr>
        <p:spPr bwMode="auto">
          <a:xfrm>
            <a:off x="709931" y="4856163"/>
            <a:ext cx="5679440" cy="460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9702" name="Rectangle 6"/>
          <p:cNvSpPr>
            <a:spLocks noGrp="1" noChangeArrowheads="1"/>
          </p:cNvSpPr>
          <p:nvPr>
            <p:ph type="ftr" sz="quarter" idx="4"/>
          </p:nvPr>
        </p:nvSpPr>
        <p:spPr bwMode="auto">
          <a:xfrm>
            <a:off x="1" y="9710550"/>
            <a:ext cx="3076363"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b" anchorCtr="0" compatLnSpc="1">
            <a:prstTxWarp prst="textNoShape">
              <a:avLst/>
            </a:prstTxWarp>
          </a:bodyPr>
          <a:lstStyle>
            <a:lvl1pPr eaLnBrk="0" hangingPunct="0">
              <a:defRPr sz="1200"/>
            </a:lvl1pPr>
          </a:lstStyle>
          <a:p>
            <a:endParaRPr lang="en-US" altLang="zh-CN" dirty="0"/>
          </a:p>
        </p:txBody>
      </p:sp>
      <p:sp>
        <p:nvSpPr>
          <p:cNvPr id="29703" name="Rectangle 7"/>
          <p:cNvSpPr>
            <a:spLocks noGrp="1" noChangeArrowheads="1"/>
          </p:cNvSpPr>
          <p:nvPr>
            <p:ph type="sldNum" sz="quarter" idx="5"/>
          </p:nvPr>
        </p:nvSpPr>
        <p:spPr bwMode="auto">
          <a:xfrm>
            <a:off x="4021295" y="9710550"/>
            <a:ext cx="3076363"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4704" tIns="47352" rIns="94704" bIns="47352" numCol="1" anchor="b" anchorCtr="0" compatLnSpc="1">
            <a:prstTxWarp prst="textNoShape">
              <a:avLst/>
            </a:prstTxWarp>
          </a:bodyPr>
          <a:lstStyle>
            <a:lvl1pPr algn="r" eaLnBrk="0" hangingPunct="0">
              <a:defRPr sz="1200"/>
            </a:lvl1pPr>
          </a:lstStyle>
          <a:p>
            <a:fld id="{E3D1208B-ABB5-48F0-93EC-79B837E3F925}" type="slidenum">
              <a:rPr lang="zh-CN" altLang="en-US"/>
              <a:pPr/>
              <a:t>‹#›</a:t>
            </a:fld>
            <a:endParaRPr lang="en-US" altLang="zh-CN" dirty="0"/>
          </a:p>
        </p:txBody>
      </p:sp>
    </p:spTree>
    <p:extLst>
      <p:ext uri="{BB962C8B-B14F-4D97-AF65-F5344CB8AC3E}">
        <p14:creationId xmlns="" xmlns:p14="http://schemas.microsoft.com/office/powerpoint/2010/main" val="37112356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2875" y="766763"/>
            <a:ext cx="6813550" cy="3833812"/>
          </a:xfrm>
        </p:spPr>
      </p:sp>
      <p:sp>
        <p:nvSpPr>
          <p:cNvPr id="3" name="备注占位符 2"/>
          <p:cNvSpPr>
            <a:spLocks noGrp="1"/>
          </p:cNvSpPr>
          <p:nvPr>
            <p:ph type="body" idx="1"/>
          </p:nvPr>
        </p:nvSpPr>
        <p:spPr/>
        <p:txBody>
          <a:bodyPr/>
          <a:lstStyle/>
          <a:p>
            <a:pPr eaLnBrk="1" hangingPunct="1"/>
            <a:endParaRPr lang="zh-CN" altLang="zh-CN" dirty="0" smtClean="0">
              <a:ea typeface="宋体" pitchFamily="2" charset="-122"/>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0</a:t>
            </a:fld>
            <a:endParaRPr lang="en-US" altLang="zh-CN" dirty="0">
              <a:solidFill>
                <a:prstClr val="black"/>
              </a:solidFill>
            </a:endParaRPr>
          </a:p>
        </p:txBody>
      </p:sp>
    </p:spTree>
    <p:extLst>
      <p:ext uri="{BB962C8B-B14F-4D97-AF65-F5344CB8AC3E}">
        <p14:creationId xmlns="" xmlns:p14="http://schemas.microsoft.com/office/powerpoint/2010/main" val="3822600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49225" y="765175"/>
            <a:ext cx="6818313" cy="3835400"/>
          </a:xfrm>
          <a:noFill/>
          <a:ln>
            <a:solidFill>
              <a:srgbClr val="000000"/>
            </a:solidFill>
            <a:miter lim="800000"/>
            <a:headEnd/>
            <a:tailEnd/>
          </a:ln>
        </p:spPr>
      </p:sp>
      <p:sp>
        <p:nvSpPr>
          <p:cNvPr id="9219" name="矩形 3"/>
          <p:cNvSpPr>
            <a:spLocks noGrp="1" noChangeArrowheads="1"/>
          </p:cNvSpPr>
          <p:nvPr>
            <p:ph type="body" idx="1"/>
          </p:nvPr>
        </p:nvSpPr>
        <p:spPr bwMode="auto">
          <a:xfrm>
            <a:off x="946574" y="4857938"/>
            <a:ext cx="5206154" cy="4600575"/>
          </a:xfrm>
          <a:noFill/>
        </p:spPr>
        <p:txBody>
          <a:bodyPr wrap="square" numCol="1" anchor="t" anchorCtr="0" compatLnSpc="1">
            <a:prstTxWarp prst="textNoShape">
              <a:avLst/>
            </a:prstTxWarp>
          </a:bodyPr>
          <a:lstStyle/>
          <a:p>
            <a:pPr eaLnBrk="1" hangingPunct="1"/>
            <a:endParaRPr lang="en-US" altLang="zh-CN"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47638" y="765175"/>
            <a:ext cx="6818312" cy="3835400"/>
          </a:xfrm>
          <a:noFill/>
          <a:ln>
            <a:solidFill>
              <a:srgbClr val="000000"/>
            </a:solidFill>
            <a:miter lim="800000"/>
            <a:headEnd/>
            <a:tailEnd/>
          </a:ln>
        </p:spPr>
      </p:sp>
      <p:sp>
        <p:nvSpPr>
          <p:cNvPr id="9219" name="矩形 3"/>
          <p:cNvSpPr>
            <a:spLocks noGrp="1" noChangeArrowheads="1"/>
          </p:cNvSpPr>
          <p:nvPr>
            <p:ph type="body" idx="1"/>
          </p:nvPr>
        </p:nvSpPr>
        <p:spPr bwMode="auto">
          <a:xfrm>
            <a:off x="946574" y="4857938"/>
            <a:ext cx="5206154" cy="4600575"/>
          </a:xfrm>
          <a:noFill/>
        </p:spPr>
        <p:txBody>
          <a:bodyPr wrap="square" numCol="1" anchor="t" anchorCtr="0" compatLnSpc="1">
            <a:prstTxWarp prst="textNoShape">
              <a:avLst/>
            </a:prstTxWarp>
          </a:bodyPr>
          <a:lstStyle/>
          <a:p>
            <a:r>
              <a:rPr lang="en-US" altLang="zh-CN" dirty="0" smtClean="0"/>
              <a:t>As the IT technology becomes more and more complex, the size is getting bigger and bigger, enterprises will spend more money due to the complexity of IT management. The emergence of converged infrastructure helps enterprises simplify their IT, improve business agility and gain better performance and user experience. </a:t>
            </a:r>
          </a:p>
          <a:p>
            <a:endParaRPr lang="en-US" altLang="zh-CN" dirty="0" smtClean="0"/>
          </a:p>
          <a:p>
            <a:r>
              <a:rPr lang="en-US" altLang="zh-CN" dirty="0" smtClean="0"/>
              <a:t>Huawei, based on its unique and complete competencies, also announced its converged infrastructure for cloud computing in this September, called </a:t>
            </a:r>
            <a:r>
              <a:rPr lang="en-US" altLang="zh-CN" dirty="0" err="1" smtClean="0"/>
              <a:t>FusionCube</a:t>
            </a:r>
            <a:r>
              <a:rPr lang="en-US" altLang="zh-CN" dirty="0" smtClean="0"/>
              <a:t>, which has converged computing, storage and networking resources into just one chassis, and greatly reduce the application deployment time from months to days through pre-integration, pre-validation and one-button deployment feature. </a:t>
            </a:r>
            <a:r>
              <a:rPr lang="en-US" altLang="zh-CN" dirty="0" err="1" smtClean="0"/>
              <a:t>FusionCube</a:t>
            </a:r>
            <a:r>
              <a:rPr lang="en-US" altLang="zh-CN" dirty="0" smtClean="0"/>
              <a:t> also implements resources pool, dynamic resource allocation, unified management and automation through its Cloud OS software, saving </a:t>
            </a:r>
            <a:r>
              <a:rPr lang="en-US" altLang="zh-CN" dirty="0" err="1" smtClean="0"/>
              <a:t>OpEx</a:t>
            </a:r>
            <a:r>
              <a:rPr lang="en-US" altLang="zh-CN" dirty="0" smtClean="0"/>
              <a:t> 30%.</a:t>
            </a:r>
          </a:p>
          <a:p>
            <a:endParaRPr lang="en-US" altLang="zh-CN" dirty="0" smtClean="0"/>
          </a:p>
          <a:p>
            <a:r>
              <a:rPr lang="en-US" altLang="zh-CN" dirty="0" smtClean="0"/>
              <a:t>Meanwhile, </a:t>
            </a:r>
            <a:r>
              <a:rPr lang="en-US" altLang="zh-CN" dirty="0" err="1" smtClean="0"/>
              <a:t>Huawei’s</a:t>
            </a:r>
            <a:r>
              <a:rPr lang="en-US" altLang="zh-CN" dirty="0" smtClean="0"/>
              <a:t> unique strength in hardware-software synergy has greatly accelerated applications’ performance. Like </a:t>
            </a:r>
            <a:r>
              <a:rPr lang="en-US" altLang="zh-CN" dirty="0" err="1" smtClean="0"/>
              <a:t>iNIC</a:t>
            </a:r>
            <a:r>
              <a:rPr lang="en-US" altLang="zh-CN" dirty="0" smtClean="0"/>
              <a:t> card can improve network performance 3-5 times, and </a:t>
            </a:r>
            <a:r>
              <a:rPr lang="en-US" altLang="zh-CN" dirty="0" err="1" smtClean="0"/>
              <a:t>PCIe</a:t>
            </a:r>
            <a:r>
              <a:rPr lang="en-US" altLang="zh-CN" dirty="0" smtClean="0"/>
              <a:t>-SSD can improve IOPS up to 1000 times. All above make </a:t>
            </a:r>
            <a:r>
              <a:rPr lang="en-US" altLang="zh-CN" dirty="0" err="1" smtClean="0"/>
              <a:t>FusionCube</a:t>
            </a:r>
            <a:r>
              <a:rPr lang="en-US" altLang="zh-CN" dirty="0" smtClean="0"/>
              <a:t> the idea choice for enterprise next generation IT infrastructure for cloud computing.</a:t>
            </a:r>
          </a:p>
          <a:p>
            <a:endParaRPr lang="en-US" altLang="zh-CN" dirty="0" smtClean="0"/>
          </a:p>
          <a:p>
            <a:r>
              <a:rPr lang="zh-CN" altLang="zh-CN" dirty="0" smtClean="0"/>
              <a:t>随着</a:t>
            </a:r>
            <a:r>
              <a:rPr lang="en-US" altLang="zh-CN" dirty="0" smtClean="0"/>
              <a:t>IT</a:t>
            </a:r>
            <a:r>
              <a:rPr lang="zh-CN" altLang="zh-CN" dirty="0" smtClean="0"/>
              <a:t>技术越来越复杂，规模越来越大，管理复杂度及成本不断上升，融合架构的出现为企业简化</a:t>
            </a:r>
            <a:r>
              <a:rPr lang="en-US" altLang="zh-CN" dirty="0" smtClean="0"/>
              <a:t>IT, </a:t>
            </a:r>
            <a:r>
              <a:rPr lang="zh-CN" altLang="zh-CN" dirty="0" smtClean="0"/>
              <a:t>提升业务敏捷性，并提升整体性能和用户体验。</a:t>
            </a:r>
            <a:endParaRPr lang="en-US" altLang="zh-CN" dirty="0" smtClean="0"/>
          </a:p>
          <a:p>
            <a:endParaRPr lang="en-US" altLang="zh-CN" dirty="0" smtClean="0"/>
          </a:p>
          <a:p>
            <a:r>
              <a:rPr lang="zh-CN" altLang="zh-CN" dirty="0" smtClean="0"/>
              <a:t>华为基于自身的综合竞争力，于今年</a:t>
            </a:r>
            <a:r>
              <a:rPr lang="en-US" altLang="zh-CN" dirty="0" smtClean="0"/>
              <a:t>9</a:t>
            </a:r>
            <a:r>
              <a:rPr lang="zh-CN" altLang="zh-CN" dirty="0" smtClean="0"/>
              <a:t>月对外发布了华为的融合架构云计算平台</a:t>
            </a:r>
            <a:r>
              <a:rPr lang="en-US" altLang="zh-CN" dirty="0" smtClean="0"/>
              <a:t>-FusionCube, </a:t>
            </a:r>
            <a:r>
              <a:rPr lang="zh-CN" altLang="zh-CN" dirty="0" smtClean="0"/>
              <a:t>对计算、存储以及网络资源作了融合，从而带来预集成预验证的优势，业务上线时间从数月缩短到数天。并通过华为的云操作系统实现资源池、动态分配、统一管理和自动化等功能，降低</a:t>
            </a:r>
            <a:r>
              <a:rPr lang="en-US" altLang="zh-CN" dirty="0" err="1" smtClean="0"/>
              <a:t>OpEx</a:t>
            </a:r>
            <a:r>
              <a:rPr lang="zh-CN" altLang="zh-CN" dirty="0" smtClean="0"/>
              <a:t>达</a:t>
            </a:r>
            <a:r>
              <a:rPr lang="en-US" altLang="zh-CN" dirty="0" smtClean="0"/>
              <a:t>30%</a:t>
            </a:r>
            <a:r>
              <a:rPr lang="zh-CN" altLang="zh-CN" dirty="0" smtClean="0"/>
              <a:t>。</a:t>
            </a:r>
            <a:endParaRPr lang="en-US" altLang="zh-CN" dirty="0" smtClean="0"/>
          </a:p>
          <a:p>
            <a:endParaRPr lang="en-US" altLang="zh-CN" dirty="0" smtClean="0"/>
          </a:p>
          <a:p>
            <a:r>
              <a:rPr lang="zh-CN" altLang="zh-CN" dirty="0" smtClean="0"/>
              <a:t>同时，华为在软硬件结合技术对应用的调优上也打造了独特的竞争力，如，</a:t>
            </a:r>
            <a:r>
              <a:rPr lang="en-US" altLang="zh-CN" dirty="0" err="1" smtClean="0"/>
              <a:t>iNIC</a:t>
            </a:r>
            <a:r>
              <a:rPr lang="zh-CN" altLang="zh-CN" dirty="0" smtClean="0"/>
              <a:t>网卡提升网络性能</a:t>
            </a:r>
            <a:r>
              <a:rPr lang="en-US" altLang="zh-CN" dirty="0" smtClean="0"/>
              <a:t>3-5</a:t>
            </a:r>
            <a:r>
              <a:rPr lang="zh-CN" altLang="zh-CN" dirty="0" smtClean="0"/>
              <a:t>倍，</a:t>
            </a:r>
            <a:r>
              <a:rPr lang="en-US" altLang="zh-CN" dirty="0" err="1" smtClean="0"/>
              <a:t>PCIe</a:t>
            </a:r>
            <a:r>
              <a:rPr lang="en-US" altLang="zh-CN" dirty="0" smtClean="0"/>
              <a:t>-SSD</a:t>
            </a:r>
            <a:r>
              <a:rPr lang="zh-CN" altLang="zh-CN" dirty="0" smtClean="0"/>
              <a:t>提升</a:t>
            </a:r>
            <a:r>
              <a:rPr lang="en-US" altLang="zh-CN" dirty="0" smtClean="0"/>
              <a:t>IOPS</a:t>
            </a:r>
            <a:r>
              <a:rPr lang="zh-CN" altLang="zh-CN" dirty="0" smtClean="0"/>
              <a:t>达</a:t>
            </a:r>
            <a:r>
              <a:rPr lang="en-US" altLang="zh-CN" dirty="0" smtClean="0"/>
              <a:t>1000</a:t>
            </a:r>
            <a:r>
              <a:rPr lang="zh-CN" altLang="zh-CN" dirty="0" smtClean="0"/>
              <a:t>倍。所有这些使得</a:t>
            </a:r>
            <a:r>
              <a:rPr lang="en-US" altLang="zh-CN" dirty="0" smtClean="0"/>
              <a:t>FusionCube</a:t>
            </a:r>
            <a:r>
              <a:rPr lang="zh-CN" altLang="zh-CN" dirty="0" smtClean="0"/>
              <a:t>成为企业</a:t>
            </a:r>
            <a:r>
              <a:rPr lang="en-US" altLang="zh-CN" dirty="0" smtClean="0"/>
              <a:t>IT</a:t>
            </a:r>
            <a:r>
              <a:rPr lang="zh-CN" altLang="zh-CN" dirty="0" smtClean="0"/>
              <a:t>下一代云计算平台的首选。</a:t>
            </a:r>
          </a:p>
          <a:p>
            <a:endParaRPr lang="zh-CN" altLang="zh-CN"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6763"/>
            <a:ext cx="6816725" cy="3833812"/>
          </a:xfrm>
        </p:spPr>
      </p:sp>
      <p:sp>
        <p:nvSpPr>
          <p:cNvPr id="3" name="备注占位符 2"/>
          <p:cNvSpPr>
            <a:spLocks noGrp="1"/>
          </p:cNvSpPr>
          <p:nvPr>
            <p:ph type="body" idx="1"/>
          </p:nvPr>
        </p:nvSpPr>
        <p:spPr/>
        <p:txBody>
          <a:bodyPr>
            <a:normAutofit/>
          </a:bodyPr>
          <a:lstStyle/>
          <a:p>
            <a:r>
              <a:rPr lang="en-US" altLang="zh-CN" dirty="0" smtClean="0"/>
              <a:t>KM:</a:t>
            </a:r>
          </a:p>
          <a:p>
            <a:pPr marL="236761" indent="-236761">
              <a:buAutoNum type="arabicPeriod"/>
            </a:pPr>
            <a:r>
              <a:rPr lang="en-US" altLang="zh-CN" baseline="0" dirty="0" smtClean="0"/>
              <a:t>We have covered one cube scenario. Often times, the system needs to scale and multiple cube (chassis) would need to be clustered. </a:t>
            </a:r>
          </a:p>
          <a:p>
            <a:pPr marL="236761" indent="-236761">
              <a:buAutoNum type="arabicPeriod"/>
            </a:pPr>
            <a:r>
              <a:rPr lang="en-US" altLang="zh-CN" baseline="0" dirty="0" smtClean="0"/>
              <a:t>Eight or less cubes can be chained up without employing any external switches. </a:t>
            </a:r>
          </a:p>
          <a:p>
            <a:pPr marL="236761" indent="-236761">
              <a:buAutoNum type="arabicPeriod"/>
            </a:pPr>
            <a:r>
              <a:rPr lang="en-US" altLang="zh-CN" baseline="0" dirty="0" smtClean="0"/>
              <a:t>Scalability can go higher with help of external switches. The current max is 20 racks which is good enough for most customer scenarios.</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19</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20</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xfrm>
            <a:off x="141288" y="766763"/>
            <a:ext cx="6816725" cy="3833812"/>
          </a:xfrm>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pitchFamily="34" charset="0"/>
            </a:endParaRPr>
          </a:p>
        </p:txBody>
      </p:sp>
      <p:sp>
        <p:nvSpPr>
          <p:cNvPr id="706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C25A6-26DE-4CE8-B6A5-4535B5CC9C81}"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01136" y="765169"/>
            <a:ext cx="6911952" cy="3835652"/>
          </a:xfrm>
          <a:noFill/>
          <a:ln>
            <a:solidFill>
              <a:srgbClr val="000000"/>
            </a:solidFill>
            <a:miter lim="800000"/>
            <a:headEnd/>
            <a:tailEnd/>
          </a:ln>
        </p:spPr>
      </p:sp>
      <p:sp>
        <p:nvSpPr>
          <p:cNvPr id="9219" name="矩形 3"/>
          <p:cNvSpPr>
            <a:spLocks noGrp="1" noChangeArrowheads="1"/>
          </p:cNvSpPr>
          <p:nvPr>
            <p:ph type="body" idx="1"/>
          </p:nvPr>
        </p:nvSpPr>
        <p:spPr bwMode="auto">
          <a:xfrm>
            <a:off x="946574" y="4857938"/>
            <a:ext cx="5206154" cy="4600575"/>
          </a:xfrm>
          <a:noFill/>
        </p:spPr>
        <p:txBody>
          <a:bodyPr wrap="square" numCol="1" anchor="t" anchorCtr="0" compatLnSpc="1">
            <a:prstTxWarp prst="textNoShape">
              <a:avLst/>
            </a:prstTxWarp>
          </a:bodyPr>
          <a:lstStyle/>
          <a:p>
            <a:endParaRPr lang="en-US" altLang="zh-CN"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2"/>
          <p:cNvSpPr>
            <a:spLocks noGrp="1" noRot="1" noChangeAspect="1" noChangeArrowheads="1" noTextEdit="1"/>
          </p:cNvSpPr>
          <p:nvPr>
            <p:ph type="sldImg"/>
          </p:nvPr>
        </p:nvSpPr>
        <p:spPr bwMode="auto">
          <a:xfrm>
            <a:off x="101136" y="765169"/>
            <a:ext cx="6911952" cy="3835652"/>
          </a:xfrm>
          <a:noFill/>
          <a:ln>
            <a:solidFill>
              <a:srgbClr val="000000"/>
            </a:solidFill>
            <a:miter lim="800000"/>
            <a:headEnd/>
            <a:tailEnd/>
          </a:ln>
        </p:spPr>
      </p:sp>
      <p:sp>
        <p:nvSpPr>
          <p:cNvPr id="9219" name="矩形 3"/>
          <p:cNvSpPr>
            <a:spLocks noGrp="1" noChangeArrowheads="1"/>
          </p:cNvSpPr>
          <p:nvPr>
            <p:ph type="body" idx="1"/>
          </p:nvPr>
        </p:nvSpPr>
        <p:spPr bwMode="auto">
          <a:xfrm>
            <a:off x="946574" y="4857938"/>
            <a:ext cx="5206154" cy="4600575"/>
          </a:xfrm>
          <a:noFill/>
        </p:spPr>
        <p:txBody>
          <a:bodyPr wrap="square" numCol="1" anchor="t" anchorCtr="0" compatLnSpc="1">
            <a:prstTxWarp prst="textNoShape">
              <a:avLst/>
            </a:prstTxWarp>
          </a:bodyPr>
          <a:lstStyle/>
          <a:p>
            <a:pPr defTabSz="947044">
              <a:defRPr/>
            </a:pPr>
            <a:endParaRPr lang="en-US" altLang="zh-CN"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en-US" altLang="zh-CN" dirty="0" smtClean="0"/>
              <a:t>Huawei IT has developed over ten years</a:t>
            </a:r>
            <a:r>
              <a:rPr lang="en-US" altLang="zh-CN" baseline="0" dirty="0" smtClean="0"/>
              <a:t> till now.</a:t>
            </a:r>
            <a:endParaRPr lang="en-US" altLang="zh-CN" dirty="0" smtClean="0"/>
          </a:p>
          <a:p>
            <a:endParaRPr lang="en-US" altLang="zh-CN" dirty="0" smtClean="0"/>
          </a:p>
          <a:p>
            <a:r>
              <a:rPr lang="en-US" altLang="zh-CN" dirty="0" smtClean="0"/>
              <a:t>Huawei started to develop</a:t>
            </a:r>
            <a:r>
              <a:rPr lang="en-US" altLang="zh-CN" baseline="0" dirty="0" smtClean="0"/>
              <a:t> </a:t>
            </a:r>
            <a:r>
              <a:rPr lang="en-US" altLang="zh-CN" dirty="0" smtClean="0"/>
              <a:t>server and storage products</a:t>
            </a:r>
            <a:r>
              <a:rPr lang="en-US" altLang="zh-CN" baseline="0" dirty="0" smtClean="0"/>
              <a:t> </a:t>
            </a:r>
            <a:r>
              <a:rPr lang="en-US" altLang="zh-CN" dirty="0" smtClean="0"/>
              <a:t>since 2002.In 2003 Huawei commercially launched the industry's first carrier-class ATCA blade server</a:t>
            </a:r>
            <a:r>
              <a:rPr lang="en-US" altLang="zh-CN" baseline="0" dirty="0" smtClean="0"/>
              <a:t> </a:t>
            </a:r>
            <a:r>
              <a:rPr lang="en-US" altLang="zh-CN" dirty="0" smtClean="0"/>
              <a:t>T8000.Now,</a:t>
            </a:r>
            <a:r>
              <a:rPr lang="en-US" altLang="zh-CN" baseline="0" dirty="0" smtClean="0"/>
              <a:t> </a:t>
            </a:r>
            <a:r>
              <a:rPr lang="en-US" altLang="zh-CN" dirty="0" smtClean="0"/>
              <a:t>T8000 server</a:t>
            </a:r>
            <a:r>
              <a:rPr lang="en-US" altLang="zh-CN" baseline="0" dirty="0" smtClean="0"/>
              <a:t> is the most success carrier level blade server with its high availability and performance, and </a:t>
            </a:r>
            <a:r>
              <a:rPr lang="en-US" altLang="zh-CN" dirty="0" smtClean="0"/>
              <a:t>still running for the telecoms services for operators and carries all over the world.</a:t>
            </a:r>
          </a:p>
          <a:p>
            <a:endParaRPr lang="en-US" altLang="zh-CN" dirty="0" smtClean="0"/>
          </a:p>
          <a:p>
            <a:r>
              <a:rPr lang="en-US" altLang="zh-CN" dirty="0" smtClean="0"/>
              <a:t>In 2007 Huawei and Symantec set up </a:t>
            </a:r>
            <a:r>
              <a:rPr lang="en-US" altLang="zh-CN" dirty="0" err="1" smtClean="0"/>
              <a:t>HuaweiSymantec</a:t>
            </a:r>
            <a:r>
              <a:rPr lang="en-US" altLang="zh-CN" dirty="0" smtClean="0"/>
              <a:t> joint venture . </a:t>
            </a:r>
            <a:r>
              <a:rPr lang="en-US" altLang="zh-CN" dirty="0" err="1" smtClean="0"/>
              <a:t>HuaweiSymantec</a:t>
            </a:r>
            <a:r>
              <a:rPr lang="en-US" altLang="zh-CN" dirty="0" smtClean="0"/>
              <a:t> combined the hardware capabilities of Huawei and software capabilities of Symantec, and provided storage and security products to carries and enterprises.</a:t>
            </a:r>
          </a:p>
          <a:p>
            <a:r>
              <a:rPr lang="en-US" altLang="zh-CN" dirty="0" smtClean="0"/>
              <a:t>With the powerful coalition, Huawei Symantec launched many innovative and competitive products including full series of SAN, NAS, and cloud storage solution. These products and solutions are widely</a:t>
            </a:r>
            <a:r>
              <a:rPr lang="en-US" altLang="zh-CN" baseline="0" dirty="0" smtClean="0"/>
              <a:t> </a:t>
            </a:r>
            <a:r>
              <a:rPr lang="en-US" altLang="zh-CN" dirty="0" smtClean="0"/>
              <a:t>adopted by carries and internet companies worldwide. </a:t>
            </a:r>
          </a:p>
          <a:p>
            <a:endParaRPr lang="en-US" altLang="zh-CN" dirty="0" smtClean="0"/>
          </a:p>
          <a:p>
            <a:r>
              <a:rPr lang="en-US" altLang="zh-CN" dirty="0" smtClean="0"/>
              <a:t>Due to strategic needs, in 2011 Huawei acquires Symantec stake with $540 millions in Huawei Symantec joint Venture. Huawei IT product line established by integrating products of Huawei Symantec and existing IT products. Since then, Huawei IT entered a new era of rapid growth.</a:t>
            </a:r>
          </a:p>
          <a:p>
            <a:r>
              <a:rPr lang="en-US" altLang="zh-CN" dirty="0" smtClean="0"/>
              <a:t>After integration in 2012, Huawei strongly launch several industry-leading IT products and solutions</a:t>
            </a:r>
            <a:r>
              <a:rPr lang="en-US" altLang="zh-CN" baseline="0" dirty="0" smtClean="0"/>
              <a:t> </a:t>
            </a:r>
            <a:r>
              <a:rPr lang="en-US" altLang="zh-CN" dirty="0" smtClean="0"/>
              <a:t>include the industry's first </a:t>
            </a:r>
            <a:r>
              <a:rPr lang="en-US" altLang="zh-CN" dirty="0" err="1" smtClean="0"/>
              <a:t>truely</a:t>
            </a:r>
            <a:endParaRPr lang="en-US" altLang="zh-CN" dirty="0" smtClean="0"/>
          </a:p>
          <a:p>
            <a:r>
              <a:rPr lang="en-US" altLang="zh-CN" dirty="0" smtClean="0"/>
              <a:t>converged infrastructure </a:t>
            </a:r>
            <a:r>
              <a:rPr lang="en-US" altLang="zh-CN" dirty="0" err="1" smtClean="0"/>
              <a:t>FusionCube</a:t>
            </a:r>
            <a:r>
              <a:rPr lang="en-US" altLang="zh-CN" dirty="0" smtClean="0"/>
              <a:t>, high-end enterprise storage HVS,EB level Cloud storage UDS. Meanwhile, Huawei IT products gained a high degree of recognition from our customers, the CAGR(Compounded Annual Growth Rate) of storage products reached 80%,and that of server products reached 130%.</a:t>
            </a:r>
          </a:p>
          <a:p>
            <a:endParaRPr lang="en-US" altLang="zh-CN" dirty="0" smtClean="0"/>
          </a:p>
          <a:p>
            <a:r>
              <a:rPr lang="en-US" altLang="zh-CN" dirty="0" smtClean="0"/>
              <a:t>In 2011 and 2012 ,Huawei hosted two Huawei Cloud</a:t>
            </a:r>
            <a:r>
              <a:rPr lang="en-US" altLang="zh-CN" baseline="0" dirty="0" smtClean="0"/>
              <a:t> </a:t>
            </a:r>
            <a:r>
              <a:rPr lang="en-US" altLang="zh-CN" dirty="0" smtClean="0"/>
              <a:t>Computing</a:t>
            </a:r>
            <a:r>
              <a:rPr lang="en-US" altLang="zh-CN" baseline="0" dirty="0" smtClean="0"/>
              <a:t> </a:t>
            </a:r>
            <a:r>
              <a:rPr lang="en-US" altLang="zh-CN" dirty="0" smtClean="0"/>
              <a:t>Congress(HCC).The successful congresses comprehensively displayed the significant progresses and innovations of Huawei and our partners, including product strategies, solutions capabilities, industrial chain depth, business innovation and so on.HCC became an important IT event with wide range of influence in the industry.</a:t>
            </a:r>
          </a:p>
          <a:p>
            <a:endParaRPr lang="en-US" altLang="zh-CN" dirty="0" smtClean="0"/>
          </a:p>
          <a:p>
            <a:r>
              <a:rPr lang="zh-CN" altLang="en-US" dirty="0" smtClean="0"/>
              <a:t>从</a:t>
            </a:r>
            <a:r>
              <a:rPr lang="en-US" altLang="zh-CN" dirty="0" smtClean="0"/>
              <a:t>2012</a:t>
            </a:r>
            <a:r>
              <a:rPr lang="zh-CN" altLang="en-US" dirty="0" smtClean="0"/>
              <a:t>年回首过去，华为</a:t>
            </a:r>
            <a:r>
              <a:rPr lang="en-US" altLang="zh-CN" dirty="0" smtClean="0"/>
              <a:t>IT</a:t>
            </a:r>
            <a:r>
              <a:rPr lang="zh-CN" altLang="en-US" dirty="0" smtClean="0"/>
              <a:t>已经历经了整整十年的发展。</a:t>
            </a:r>
            <a:endParaRPr lang="en-US" altLang="zh-CN" dirty="0" smtClean="0"/>
          </a:p>
          <a:p>
            <a:endParaRPr lang="en-US" altLang="zh-CN" dirty="0" smtClean="0"/>
          </a:p>
          <a:p>
            <a:r>
              <a:rPr lang="zh-CN" altLang="en-US" dirty="0" smtClean="0"/>
              <a:t>从</a:t>
            </a:r>
            <a:r>
              <a:rPr lang="en-US" altLang="zh-CN" dirty="0" smtClean="0"/>
              <a:t>2002</a:t>
            </a:r>
            <a:r>
              <a:rPr lang="zh-CN" altLang="en-US" dirty="0" smtClean="0"/>
              <a:t>年开始，我们就开始启动了服务器、存储产品的研发，并于</a:t>
            </a:r>
            <a:r>
              <a:rPr lang="en-US" altLang="zh-CN" dirty="0" smtClean="0"/>
              <a:t>2003</a:t>
            </a:r>
            <a:r>
              <a:rPr lang="zh-CN" altLang="en-US" dirty="0" smtClean="0"/>
              <a:t>年成功推出业界最早的电信级</a:t>
            </a:r>
            <a:r>
              <a:rPr lang="en-US" altLang="zh-CN" dirty="0" smtClean="0"/>
              <a:t>ATCA</a:t>
            </a:r>
            <a:r>
              <a:rPr lang="zh-CN" altLang="en-US" dirty="0" smtClean="0"/>
              <a:t>刀片服务器</a:t>
            </a:r>
            <a:r>
              <a:rPr lang="en-US" altLang="zh-CN" dirty="0" smtClean="0"/>
              <a:t>T8000</a:t>
            </a:r>
            <a:r>
              <a:rPr lang="zh-CN" altLang="en-US" dirty="0" smtClean="0"/>
              <a:t>，目前这款服务器仍运行在全球很多电信运营商的机房，支撑了许多电信业务系统的高可用运行。</a:t>
            </a:r>
            <a:endParaRPr lang="en-US" altLang="zh-CN" dirty="0" smtClean="0"/>
          </a:p>
          <a:p>
            <a:r>
              <a:rPr lang="en-US" altLang="zh-CN" dirty="0" smtClean="0"/>
              <a:t>2007</a:t>
            </a:r>
            <a:r>
              <a:rPr lang="zh-CN" altLang="en-US" dirty="0" smtClean="0"/>
              <a:t>年华为和赛门铁克组建了合资公司</a:t>
            </a:r>
            <a:r>
              <a:rPr lang="en-US" altLang="zh-CN" dirty="0" smtClean="0"/>
              <a:t>HuaweiSymantec</a:t>
            </a:r>
            <a:r>
              <a:rPr lang="zh-CN" altLang="en-US" dirty="0" smtClean="0"/>
              <a:t>华赛，将华为的硬件研发能力和赛门铁克在安全存储领域的世界级软件结合，面向运营商和企业市场专注于提供存储和安全产品。在双方合作的短短几年时间里，华赛推出了许多有竞争力的创新产品，包括全系列的</a:t>
            </a:r>
            <a:r>
              <a:rPr lang="en-US" altLang="zh-CN" dirty="0" smtClean="0"/>
              <a:t>SAN</a:t>
            </a:r>
            <a:r>
              <a:rPr lang="zh-CN" altLang="en-US" dirty="0" smtClean="0"/>
              <a:t>、</a:t>
            </a:r>
            <a:r>
              <a:rPr lang="en-US" altLang="zh-CN" dirty="0" smtClean="0"/>
              <a:t>NAS</a:t>
            </a:r>
            <a:r>
              <a:rPr lang="zh-CN" altLang="en-US" dirty="0" smtClean="0"/>
              <a:t>，和云存储解决方案，在全球范围内的电信运营商和互联网公司得到广泛应用。</a:t>
            </a:r>
            <a:endParaRPr lang="en-US" altLang="zh-CN" dirty="0" smtClean="0"/>
          </a:p>
          <a:p>
            <a:r>
              <a:rPr lang="en-US" altLang="zh-CN" dirty="0" smtClean="0"/>
              <a:t>2011</a:t>
            </a:r>
            <a:r>
              <a:rPr lang="zh-CN" altLang="en-US" dirty="0" smtClean="0"/>
              <a:t>年，从战略考虑，华为以</a:t>
            </a:r>
            <a:r>
              <a:rPr lang="en-US" altLang="zh-CN" dirty="0" smtClean="0"/>
              <a:t>5.4</a:t>
            </a:r>
            <a:r>
              <a:rPr lang="zh-CN" altLang="en-US" dirty="0" smtClean="0"/>
              <a:t>亿美元收购赛门铁克在合资公司的股份，并将华赛与华为原有</a:t>
            </a:r>
            <a:r>
              <a:rPr lang="en-US" altLang="zh-CN" dirty="0" smtClean="0"/>
              <a:t>IT</a:t>
            </a:r>
            <a:r>
              <a:rPr lang="zh-CN" altLang="en-US" dirty="0" smtClean="0"/>
              <a:t>产品整合，正式成立了华为</a:t>
            </a:r>
            <a:r>
              <a:rPr lang="en-US" altLang="zh-CN" dirty="0" smtClean="0"/>
              <a:t>IT</a:t>
            </a:r>
            <a:r>
              <a:rPr lang="zh-CN" altLang="en-US" dirty="0" smtClean="0"/>
              <a:t>产品线。从此华为</a:t>
            </a:r>
            <a:r>
              <a:rPr lang="en-US" altLang="zh-CN" dirty="0" smtClean="0"/>
              <a:t>IT</a:t>
            </a:r>
            <a:r>
              <a:rPr lang="zh-CN" altLang="en-US" dirty="0" smtClean="0"/>
              <a:t>进入了高速发展的新时代。</a:t>
            </a:r>
            <a:endParaRPr lang="en-US" altLang="zh-CN" dirty="0" smtClean="0"/>
          </a:p>
          <a:p>
            <a:pPr algn="l"/>
            <a:r>
              <a:rPr lang="en-US" altLang="zh-CN" dirty="0" smtClean="0"/>
              <a:t>2012</a:t>
            </a:r>
            <a:r>
              <a:rPr lang="zh-CN" altLang="en-US" dirty="0" smtClean="0"/>
              <a:t>年整合效益显现，我们在业界强势推出多款领先的产品和解决方案。包括业界第一款真正融合的架构一体机</a:t>
            </a:r>
            <a:r>
              <a:rPr lang="en-US" altLang="zh-CN" dirty="0" err="1" smtClean="0"/>
              <a:t>Fusioncube</a:t>
            </a:r>
            <a:r>
              <a:rPr lang="zh-CN" altLang="en-US" dirty="0" smtClean="0"/>
              <a:t>，高端存储</a:t>
            </a:r>
            <a:r>
              <a:rPr lang="en-US" altLang="zh-CN" dirty="0" smtClean="0"/>
              <a:t>HVS</a:t>
            </a:r>
            <a:r>
              <a:rPr lang="zh-CN" altLang="en-US" dirty="0" smtClean="0"/>
              <a:t>，</a:t>
            </a:r>
            <a:r>
              <a:rPr lang="en-US" altLang="zh-CN" dirty="0" smtClean="0"/>
              <a:t>EB</a:t>
            </a:r>
            <a:r>
              <a:rPr lang="zh-CN" altLang="en-US" dirty="0" smtClean="0"/>
              <a:t>级云存储</a:t>
            </a:r>
            <a:r>
              <a:rPr lang="en-US" altLang="zh-CN" dirty="0" smtClean="0"/>
              <a:t>UDS</a:t>
            </a:r>
            <a:r>
              <a:rPr lang="zh-CN" altLang="en-US" dirty="0" smtClean="0"/>
              <a:t>等重量级高端</a:t>
            </a:r>
            <a:r>
              <a:rPr lang="en-US" altLang="zh-CN" dirty="0" smtClean="0"/>
              <a:t>IT</a:t>
            </a:r>
            <a:r>
              <a:rPr lang="zh-CN" altLang="en-US" dirty="0" smtClean="0"/>
              <a:t>产品。华为的产品获得客户的高度认可，服务器</a:t>
            </a:r>
            <a:r>
              <a:rPr lang="zh-CN" altLang="en-US" dirty="0" smtClean="0"/>
              <a:t>、</a:t>
            </a:r>
            <a:r>
              <a:rPr lang="zh-CN" altLang="en-US" dirty="0" smtClean="0"/>
              <a:t>存储的年复合增长率分别达到</a:t>
            </a:r>
            <a:r>
              <a:rPr lang="en-US" altLang="zh-CN" dirty="0" smtClean="0"/>
              <a:t>130%</a:t>
            </a:r>
            <a:r>
              <a:rPr lang="zh-CN" altLang="en-US" dirty="0" smtClean="0"/>
              <a:t>、</a:t>
            </a:r>
            <a:r>
              <a:rPr lang="en-US" altLang="zh-CN" dirty="0" smtClean="0"/>
              <a:t>80%</a:t>
            </a:r>
            <a:r>
              <a:rPr lang="zh-CN" altLang="en-US" dirty="0" smtClean="0"/>
              <a:t>。</a:t>
            </a:r>
            <a:endParaRPr lang="en-US" altLang="zh-CN" dirty="0" smtClean="0"/>
          </a:p>
          <a:p>
            <a:endParaRPr lang="en-US" altLang="zh-CN" dirty="0" smtClean="0"/>
          </a:p>
          <a:p>
            <a:r>
              <a:rPr lang="en-US" altLang="zh-CN" dirty="0" smtClean="0"/>
              <a:t>2011</a:t>
            </a:r>
            <a:r>
              <a:rPr lang="zh-CN" altLang="en-US" dirty="0" smtClean="0"/>
              <a:t>到</a:t>
            </a:r>
            <a:r>
              <a:rPr lang="en-US" altLang="zh-CN" dirty="0" smtClean="0"/>
              <a:t>2012</a:t>
            </a:r>
            <a:r>
              <a:rPr lang="zh-CN" altLang="en-US" dirty="0" smtClean="0"/>
              <a:t>年，华为连续举办了两届华为云计算大会，全面展示华为和</a:t>
            </a:r>
            <a:r>
              <a:rPr lang="en-US" altLang="zh-CN" dirty="0" smtClean="0"/>
              <a:t>400</a:t>
            </a:r>
            <a:r>
              <a:rPr lang="zh-CN" altLang="en-US" dirty="0" smtClean="0"/>
              <a:t>多家合作伙伴在</a:t>
            </a:r>
            <a:r>
              <a:rPr lang="en-US" altLang="zh-CN" dirty="0" smtClean="0"/>
              <a:t>IT</a:t>
            </a:r>
            <a:r>
              <a:rPr lang="zh-CN" altLang="en-US" dirty="0" smtClean="0"/>
              <a:t>产品布局、解决方案能力、产业链深度、商业创新等诸多领域所取得的进展，成为业界具备广泛影响力的</a:t>
            </a:r>
            <a:r>
              <a:rPr lang="en-US" altLang="zh-CN" dirty="0" smtClean="0"/>
              <a:t>IT</a:t>
            </a:r>
            <a:r>
              <a:rPr lang="zh-CN" altLang="en-US" dirty="0" smtClean="0"/>
              <a:t>盛会。</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3</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Global innovation and support resources helps us </a:t>
            </a:r>
            <a:r>
              <a:rPr lang="en-US" altLang="zh-CN" baseline="0" dirty="0" smtClean="0"/>
              <a:t>to cover global customers quickly.</a:t>
            </a:r>
          </a:p>
          <a:p>
            <a:endParaRPr lang="en-US" altLang="zh-CN" baseline="0" dirty="0" smtClean="0"/>
          </a:p>
          <a:p>
            <a:r>
              <a:rPr lang="en-US" altLang="zh-CN" baseline="0" dirty="0" smtClean="0"/>
              <a:t>Seven global R&amp;D centers distribute in China, North America and Europe, cover storage, server, cloud computing and data center technologies innovation and research. We have over 10000 R&amp;D engineers work in R&amp;D centers, over 1000 patents and over 150 approved technical standards.</a:t>
            </a:r>
          </a:p>
          <a:p>
            <a:endParaRPr lang="en-US" altLang="zh-CN" baseline="0" dirty="0" smtClean="0"/>
          </a:p>
          <a:p>
            <a:r>
              <a:rPr lang="en-US" altLang="zh-CN" baseline="0" dirty="0" smtClean="0"/>
              <a:t>We have 2 GTAC and 13 LTAC which enable us to provide service in over 140 countries. Huawei service is on your side.</a:t>
            </a:r>
          </a:p>
          <a:p>
            <a:endParaRPr lang="en-US" altLang="zh-CN" dirty="0" smtClean="0"/>
          </a:p>
          <a:p>
            <a:r>
              <a:rPr lang="zh-CN" altLang="en-US" dirty="0" smtClean="0"/>
              <a:t>全球化的创新与支持资源确保华为</a:t>
            </a:r>
            <a:r>
              <a:rPr lang="en-US" altLang="zh-CN" dirty="0" smtClean="0"/>
              <a:t>IT</a:t>
            </a:r>
            <a:r>
              <a:rPr lang="zh-CN" altLang="en-US" dirty="0" smtClean="0"/>
              <a:t>业务能够快速覆盖全球的客户。</a:t>
            </a:r>
            <a:endParaRPr lang="en-US" altLang="zh-CN" dirty="0" smtClean="0"/>
          </a:p>
          <a:p>
            <a:endParaRPr lang="en-US" altLang="zh-CN" dirty="0" smtClean="0"/>
          </a:p>
          <a:p>
            <a:pPr defTabSz="947044">
              <a:defRPr/>
            </a:pPr>
            <a:r>
              <a:rPr lang="zh-CN" altLang="en-US" dirty="0" smtClean="0"/>
              <a:t>全球分布在中国、北美、欧洲等地的</a:t>
            </a:r>
            <a:r>
              <a:rPr lang="en-US" altLang="zh-CN" dirty="0" smtClean="0"/>
              <a:t>7</a:t>
            </a:r>
            <a:r>
              <a:rPr lang="zh-CN" altLang="en-US" dirty="0" smtClean="0"/>
              <a:t>个研发中心，分别覆盖了存储、服务器、云计算和数据中心等产品的技术创新和产品研发，以及超过</a:t>
            </a:r>
            <a:r>
              <a:rPr lang="en-US" altLang="zh-CN" dirty="0" smtClean="0"/>
              <a:t>10,000</a:t>
            </a:r>
            <a:r>
              <a:rPr lang="zh-CN" altLang="en-US" dirty="0" smtClean="0"/>
              <a:t>名的工程师团队。超过</a:t>
            </a:r>
            <a:r>
              <a:rPr lang="en-US" altLang="zh-CN" dirty="0" smtClean="0"/>
              <a:t>1000</a:t>
            </a:r>
            <a:r>
              <a:rPr lang="zh-CN" altLang="en-US" dirty="0" smtClean="0"/>
              <a:t>项</a:t>
            </a:r>
            <a:r>
              <a:rPr lang="en-US" altLang="zh-CN" dirty="0" smtClean="0"/>
              <a:t>IT</a:t>
            </a:r>
            <a:r>
              <a:rPr lang="zh-CN" altLang="en-US" dirty="0" smtClean="0"/>
              <a:t>技术专利，</a:t>
            </a:r>
            <a:r>
              <a:rPr lang="en-US" altLang="zh-CN" dirty="0" smtClean="0"/>
              <a:t>150</a:t>
            </a:r>
            <a:r>
              <a:rPr lang="zh-CN" altLang="en-US" dirty="0" smtClean="0"/>
              <a:t>多个在各技术标准组织通过的标准。</a:t>
            </a:r>
            <a:endParaRPr lang="en-US" altLang="zh-CN" dirty="0" smtClean="0"/>
          </a:p>
          <a:p>
            <a:pPr defTabSz="947044">
              <a:defRPr/>
            </a:pPr>
            <a:endParaRPr lang="en-US" altLang="zh-CN" dirty="0" smtClean="0"/>
          </a:p>
          <a:p>
            <a:pPr defTabSz="947044">
              <a:defRPr/>
            </a:pPr>
            <a:r>
              <a:rPr lang="zh-CN" altLang="en-US" dirty="0" smtClean="0"/>
              <a:t>遍布全球的服务分支机构，全球</a:t>
            </a:r>
            <a:r>
              <a:rPr lang="en-US" altLang="zh-CN" dirty="0" smtClean="0"/>
              <a:t>2</a:t>
            </a:r>
            <a:r>
              <a:rPr lang="zh-CN" altLang="en-US" dirty="0" smtClean="0"/>
              <a:t>个</a:t>
            </a:r>
            <a:r>
              <a:rPr lang="en-US" altLang="zh-CN" dirty="0" smtClean="0"/>
              <a:t>GTAC</a:t>
            </a:r>
            <a:r>
              <a:rPr lang="zh-CN" altLang="en-US" dirty="0" smtClean="0"/>
              <a:t>，</a:t>
            </a:r>
            <a:r>
              <a:rPr lang="en-US" altLang="zh-CN" dirty="0" smtClean="0"/>
              <a:t>13</a:t>
            </a:r>
            <a:r>
              <a:rPr lang="zh-CN" altLang="en-US" dirty="0" smtClean="0"/>
              <a:t>个</a:t>
            </a:r>
            <a:r>
              <a:rPr lang="en-US" altLang="zh-CN" dirty="0" smtClean="0"/>
              <a:t>LTAC</a:t>
            </a:r>
            <a:r>
              <a:rPr lang="zh-CN" altLang="en-US" dirty="0" smtClean="0"/>
              <a:t>，服务支持能力覆盖</a:t>
            </a:r>
            <a:r>
              <a:rPr lang="en-US" altLang="zh-CN" dirty="0" smtClean="0"/>
              <a:t>140</a:t>
            </a:r>
            <a:r>
              <a:rPr lang="zh-CN" altLang="en-US" dirty="0" smtClean="0"/>
              <a:t>多个国家，华为服务就在你身边。</a:t>
            </a:r>
          </a:p>
          <a:p>
            <a:pPr defTabSz="947044">
              <a:defRPr/>
            </a:pPr>
            <a:endParaRPr lang="zh-CN" altLang="en-US" dirty="0" smtClean="0"/>
          </a:p>
          <a:p>
            <a:pPr defTabSz="947044">
              <a:defRPr/>
            </a:pPr>
            <a:endParaRPr lang="en-US" altLang="zh-CN" dirty="0" smtClean="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4</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6763"/>
            <a:ext cx="6816725" cy="3833812"/>
          </a:xfrm>
        </p:spPr>
      </p:sp>
      <p:sp>
        <p:nvSpPr>
          <p:cNvPr id="3" name="备注占位符 2"/>
          <p:cNvSpPr>
            <a:spLocks noGrp="1"/>
          </p:cNvSpPr>
          <p:nvPr>
            <p:ph type="body" idx="1"/>
          </p:nvPr>
        </p:nvSpPr>
        <p:spPr/>
        <p:txBody>
          <a:bodyPr>
            <a:normAutofit/>
          </a:bodyPr>
          <a:lstStyle/>
          <a:p>
            <a:pPr defTabSz="947044">
              <a:defRPr/>
            </a:pPr>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、主旨：</a:t>
            </a:r>
            <a:endParaRPr lang="en-US" altLang="zh-CN" b="1" dirty="0" smtClean="0">
              <a:latin typeface="微软雅黑" pitchFamily="34" charset="-122"/>
              <a:ea typeface="微软雅黑" pitchFamily="34" charset="-122"/>
            </a:endParaRPr>
          </a:p>
          <a:p>
            <a:pPr defTabSz="947044">
              <a:defRPr/>
            </a:pPr>
            <a:r>
              <a:rPr lang="zh-CN" altLang="en-US" kern="0" dirty="0" smtClean="0">
                <a:solidFill>
                  <a:srgbClr val="C00000"/>
                </a:solidFill>
                <a:latin typeface="微软雅黑" pitchFamily="34" charset="-122"/>
                <a:ea typeface="微软雅黑" pitchFamily="34" charset="-122"/>
              </a:rPr>
              <a:t>公司全套产品展示，进一步展现华为的产品齐全的优势。</a:t>
            </a:r>
            <a:endParaRPr lang="en-US" altLang="zh-CN" kern="0" dirty="0" smtClean="0">
              <a:solidFill>
                <a:srgbClr val="C00000"/>
              </a:solidFill>
              <a:latin typeface="微软雅黑" pitchFamily="34" charset="-122"/>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6</a:t>
            </a:fld>
            <a:endParaRPr lang="en-US" altLang="zh-CN"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25000" lnSpcReduction="20000"/>
          </a:bodyPr>
          <a:lstStyle/>
          <a:p>
            <a:pPr defTabSz="947044">
              <a:defRPr/>
            </a:pPr>
            <a:r>
              <a:rPr lang="zh-CN" altLang="en-US" dirty="0" smtClean="0">
                <a:latin typeface="Arial"/>
                <a:ea typeface="微软雅黑" pitchFamily="34" charset="-122"/>
                <a:cs typeface="Arial" pitchFamily="34" charset="0"/>
              </a:rPr>
              <a:t>虚拟化建设的核心是将硬件资源软件化，包括计算、存储和网络三部分资源。</a:t>
            </a:r>
            <a:endParaRPr lang="en-US" altLang="zh-CN" dirty="0" smtClean="0">
              <a:latin typeface="Arial"/>
              <a:ea typeface="微软雅黑" pitchFamily="34" charset="-122"/>
              <a:cs typeface="Arial" pitchFamily="34" charset="0"/>
            </a:endParaRPr>
          </a:p>
          <a:p>
            <a:pPr defTabSz="947044">
              <a:defRPr/>
            </a:pPr>
            <a:endParaRPr lang="en-US" altLang="zh-CN" dirty="0" smtClean="0">
              <a:latin typeface="Arial"/>
              <a:ea typeface="微软雅黑" pitchFamily="34" charset="-122"/>
              <a:cs typeface="Arial" pitchFamily="34" charset="0"/>
            </a:endParaRPr>
          </a:p>
          <a:p>
            <a:pPr defTabSz="947044">
              <a:defRPr/>
            </a:pPr>
            <a:r>
              <a:rPr lang="zh-CN" altLang="en-US" b="1" dirty="0" smtClean="0">
                <a:latin typeface="Arial"/>
                <a:ea typeface="微软雅黑" pitchFamily="34" charset="-122"/>
                <a:cs typeface="Arial" pitchFamily="34" charset="0"/>
              </a:rPr>
              <a:t>计算资源虚拟化，需要重点考虑：</a:t>
            </a:r>
            <a:endParaRPr lang="en-US" altLang="zh-CN" b="1" dirty="0" smtClean="0">
              <a:latin typeface="Arial"/>
              <a:ea typeface="微软雅黑" pitchFamily="34" charset="-122"/>
              <a:cs typeface="Arial" pitchFamily="34" charset="0"/>
            </a:endParaRPr>
          </a:p>
          <a:p>
            <a:pPr>
              <a:buFont typeface="Arial" pitchFamily="34" charset="0"/>
              <a:buChar char="•"/>
            </a:pPr>
            <a:r>
              <a:rPr lang="zh-CN" altLang="en-US" dirty="0" smtClean="0">
                <a:latin typeface="Arial"/>
              </a:rPr>
              <a:t>计算虚拟化要确保系统极高的可靠性</a:t>
            </a:r>
            <a:endParaRPr lang="en-US" altLang="zh-CN" dirty="0" smtClean="0">
              <a:latin typeface="Arial"/>
            </a:endParaRPr>
          </a:p>
          <a:p>
            <a:pPr>
              <a:buFont typeface="Arial" pitchFamily="34" charset="0"/>
              <a:buChar char="•"/>
            </a:pPr>
            <a:r>
              <a:rPr lang="zh-CN" altLang="en-US" dirty="0" smtClean="0">
                <a:latin typeface="Arial"/>
              </a:rPr>
              <a:t>虚拟化软件对物理资源的消耗要降到最低，把更多的资源留给应用</a:t>
            </a:r>
          </a:p>
          <a:p>
            <a:pPr defTabSz="947044">
              <a:defRPr/>
            </a:pPr>
            <a:endParaRPr lang="en-US" altLang="zh-CN" dirty="0" smtClean="0">
              <a:latin typeface="Arial"/>
              <a:ea typeface="微软雅黑" pitchFamily="34" charset="-122"/>
              <a:cs typeface="Arial" pitchFamily="34" charset="0"/>
            </a:endParaRPr>
          </a:p>
          <a:p>
            <a:pPr defTabSz="947044">
              <a:defRPr/>
            </a:pPr>
            <a:r>
              <a:rPr lang="zh-CN" altLang="en-US" b="1" dirty="0" smtClean="0">
                <a:latin typeface="Arial"/>
              </a:rPr>
              <a:t>存储资源虚拟化，需要重点考虑</a:t>
            </a:r>
          </a:p>
          <a:p>
            <a:pPr>
              <a:buFont typeface="Arial" pitchFamily="34" charset="0"/>
              <a:buChar char="•"/>
            </a:pPr>
            <a:r>
              <a:rPr lang="zh-CN" altLang="en-US" dirty="0" smtClean="0">
                <a:latin typeface="Arial"/>
              </a:rPr>
              <a:t>存储虚拟化要提供比</a:t>
            </a:r>
            <a:r>
              <a:rPr lang="en-US" altLang="zh-CN" dirty="0" smtClean="0">
                <a:latin typeface="Arial"/>
              </a:rPr>
              <a:t>SAN</a:t>
            </a:r>
            <a:r>
              <a:rPr lang="zh-CN" altLang="en-US" dirty="0" smtClean="0">
                <a:latin typeface="Arial"/>
              </a:rPr>
              <a:t>更高的读写性能</a:t>
            </a:r>
            <a:endParaRPr lang="en-US" altLang="zh-CN" dirty="0" smtClean="0">
              <a:latin typeface="Arial"/>
            </a:endParaRPr>
          </a:p>
          <a:p>
            <a:pPr>
              <a:buFont typeface="Arial" pitchFamily="34" charset="0"/>
              <a:buChar char="•"/>
            </a:pPr>
            <a:r>
              <a:rPr lang="zh-CN" altLang="en-US" dirty="0" smtClean="0">
                <a:latin typeface="Arial"/>
              </a:rPr>
              <a:t>大数据助推海量存储需求，要大幅降低存储设备投资额</a:t>
            </a:r>
          </a:p>
          <a:p>
            <a:pPr defTabSz="947044">
              <a:defRPr/>
            </a:pPr>
            <a:endParaRPr lang="en-US" altLang="zh-CN" dirty="0" smtClean="0">
              <a:latin typeface="Arial"/>
              <a:ea typeface="微软雅黑" pitchFamily="34" charset="-122"/>
              <a:cs typeface="Arial" pitchFamily="34" charset="0"/>
            </a:endParaRPr>
          </a:p>
          <a:p>
            <a:pPr algn="l"/>
            <a:r>
              <a:rPr lang="zh-CN" altLang="en-US" b="1" dirty="0" smtClean="0">
                <a:latin typeface="Arial"/>
              </a:rPr>
              <a:t>网络</a:t>
            </a:r>
            <a:r>
              <a:rPr lang="en-US" altLang="zh-CN" b="1" dirty="0" smtClean="0">
                <a:latin typeface="Arial"/>
              </a:rPr>
              <a:t>/</a:t>
            </a:r>
            <a:r>
              <a:rPr lang="zh-CN" altLang="en-US" b="1" dirty="0" smtClean="0">
                <a:latin typeface="Arial"/>
              </a:rPr>
              <a:t>安全资源虚拟化，需要重点考虑：</a:t>
            </a:r>
            <a:endParaRPr lang="en-US" altLang="zh-CN" b="1" dirty="0" smtClean="0">
              <a:latin typeface="Arial"/>
            </a:endParaRPr>
          </a:p>
          <a:p>
            <a:pPr>
              <a:buFont typeface="Arial" pitchFamily="34" charset="0"/>
              <a:buChar char="•"/>
            </a:pPr>
            <a:r>
              <a:rPr lang="zh-CN" altLang="en-US" dirty="0" smtClean="0">
                <a:latin typeface="Arial"/>
              </a:rPr>
              <a:t>网络虚拟化要为高密度虚拟机环境消除网络</a:t>
            </a:r>
            <a:r>
              <a:rPr lang="en-US" altLang="zh-CN" dirty="0" smtClean="0">
                <a:latin typeface="Arial"/>
              </a:rPr>
              <a:t>I/O</a:t>
            </a:r>
            <a:r>
              <a:rPr lang="zh-CN" altLang="en-US" dirty="0" smtClean="0">
                <a:latin typeface="Arial"/>
              </a:rPr>
              <a:t>瓶颈，降低</a:t>
            </a:r>
            <a:r>
              <a:rPr lang="en-US" altLang="zh-CN" dirty="0" smtClean="0">
                <a:latin typeface="Arial"/>
              </a:rPr>
              <a:t>CPU</a:t>
            </a:r>
            <a:r>
              <a:rPr lang="zh-CN" altLang="en-US" dirty="0" smtClean="0">
                <a:latin typeface="Arial"/>
              </a:rPr>
              <a:t>消耗</a:t>
            </a:r>
            <a:endParaRPr lang="en-US" altLang="zh-CN" dirty="0" smtClean="0">
              <a:latin typeface="Arial"/>
            </a:endParaRPr>
          </a:p>
          <a:p>
            <a:pPr>
              <a:buFont typeface="Arial" pitchFamily="34" charset="0"/>
              <a:buChar char="•"/>
            </a:pPr>
            <a:r>
              <a:rPr lang="zh-CN" altLang="en-US" dirty="0" smtClean="0">
                <a:latin typeface="Arial"/>
              </a:rPr>
              <a:t>安全虚拟化要在系统层面提升虚拟机的安全等级，提供物理安全设备的功能</a:t>
            </a:r>
            <a:endParaRPr lang="en-US" altLang="zh-CN" dirty="0" smtClean="0">
              <a:latin typeface="Arial"/>
            </a:endParaRPr>
          </a:p>
          <a:p>
            <a:pPr algn="l"/>
            <a:endParaRPr lang="en-US" altLang="zh-CN" b="1" dirty="0" smtClean="0">
              <a:latin typeface="Arial"/>
            </a:endParaRPr>
          </a:p>
          <a:p>
            <a:pPr algn="l"/>
            <a:r>
              <a:rPr lang="zh-CN" altLang="en-US" b="1" dirty="0" smtClean="0">
                <a:latin typeface="Arial"/>
              </a:rPr>
              <a:t>网络虚拟化白皮书：</a:t>
            </a:r>
            <a:endParaRPr lang="en-US" altLang="zh-CN" b="1" dirty="0" smtClean="0">
              <a:latin typeface="Arial"/>
            </a:endParaRPr>
          </a:p>
          <a:p>
            <a:r>
              <a:rPr lang="en-US" altLang="zh-CN" dirty="0" smtClean="0">
                <a:latin typeface="Arial"/>
              </a:rPr>
              <a:t>http://3ms.huawei.com/mm/docMaintain/mmMaintain.do?method=showMMDetail&amp;f_id=CP13112833390064</a:t>
            </a:r>
            <a:endParaRPr lang="zh-CN" altLang="zh-CN" dirty="0" smtClean="0">
              <a:latin typeface="Arial"/>
            </a:endParaRPr>
          </a:p>
          <a:p>
            <a:r>
              <a:rPr lang="en-US" altLang="zh-CN" dirty="0" smtClean="0">
                <a:latin typeface="Arial"/>
              </a:rPr>
              <a:t>http://3ms.huawei.com/mm/docMaintain/mmMaintain.do?method=showMMDetail&amp;f_id=CP13111942110027</a:t>
            </a:r>
            <a:br>
              <a:rPr lang="en-US" altLang="zh-CN" dirty="0" smtClean="0">
                <a:latin typeface="Arial"/>
              </a:rPr>
            </a:br>
            <a:r>
              <a:rPr lang="zh-CN" altLang="zh-CN" b="1" dirty="0" smtClean="0">
                <a:latin typeface="Arial"/>
              </a:rPr>
              <a:t>分布式虚拟交换机概述</a:t>
            </a:r>
          </a:p>
          <a:p>
            <a:r>
              <a:rPr lang="en-US" altLang="zh-CN" b="1" dirty="0" smtClean="0">
                <a:latin typeface="Arial"/>
              </a:rPr>
              <a:t>产生背景</a:t>
            </a:r>
            <a:endParaRPr lang="zh-CN" altLang="zh-CN" b="1" dirty="0" smtClean="0">
              <a:latin typeface="Arial"/>
            </a:endParaRPr>
          </a:p>
          <a:p>
            <a:r>
              <a:rPr lang="zh-CN" altLang="zh-CN" dirty="0" smtClean="0">
                <a:latin typeface="Arial"/>
              </a:rPr>
              <a:t>图表 </a:t>
            </a:r>
            <a:r>
              <a:rPr lang="en-US" altLang="zh-CN" dirty="0" smtClean="0">
                <a:latin typeface="Arial"/>
              </a:rPr>
              <a:t>1</a:t>
            </a:r>
            <a:r>
              <a:rPr lang="zh-CN" altLang="zh-CN" dirty="0" smtClean="0">
                <a:latin typeface="Arial"/>
              </a:rPr>
              <a:t>网络虚拟化的发展</a:t>
            </a:r>
          </a:p>
          <a:p>
            <a:r>
              <a:rPr lang="zh-CN" altLang="zh-CN" dirty="0" smtClean="0">
                <a:latin typeface="Arial"/>
              </a:rPr>
              <a:t>计算虚拟化驱动网络虚拟化的发展。传统数据中心，一台服务器运行一个操作系统，通过物理网线与交换机相连，由交换机实现不同的主机的交换、流量控制、安全控制等功能。在计算虚拟化后，一台服务器虚拟化成多台的虚拟的主机，每个虚拟主机有自己的</a:t>
            </a:r>
            <a:r>
              <a:rPr lang="en-US" altLang="zh-CN" dirty="0" smtClean="0">
                <a:latin typeface="Arial"/>
              </a:rPr>
              <a:t>CPU</a:t>
            </a:r>
            <a:r>
              <a:rPr lang="zh-CN" altLang="zh-CN" dirty="0" smtClean="0">
                <a:latin typeface="Arial"/>
              </a:rPr>
              <a:t>、内存和网卡。同一服务器上的不同主机之间既需要维持原有的通信，同时由于共享物理设备，引出了新的安全隔离、以及对流控的更高的需求。</a:t>
            </a:r>
          </a:p>
          <a:p>
            <a:r>
              <a:rPr lang="en-US" altLang="zh-CN" dirty="0" smtClean="0">
                <a:latin typeface="Arial"/>
              </a:rPr>
              <a:t> </a:t>
            </a:r>
            <a:endParaRPr lang="zh-CN" altLang="zh-CN" dirty="0" smtClean="0">
              <a:latin typeface="Arial"/>
            </a:endParaRPr>
          </a:p>
          <a:p>
            <a:r>
              <a:rPr lang="en-US" altLang="zh-CN" b="1" dirty="0" smtClean="0">
                <a:latin typeface="Arial"/>
              </a:rPr>
              <a:t>虚拟交换现状</a:t>
            </a:r>
            <a:endParaRPr lang="zh-CN" altLang="zh-CN" b="1" dirty="0" smtClean="0">
              <a:latin typeface="Arial"/>
            </a:endParaRPr>
          </a:p>
          <a:p>
            <a:r>
              <a:rPr lang="zh-CN" altLang="zh-CN" dirty="0" smtClean="0">
                <a:latin typeface="Arial"/>
              </a:rPr>
              <a:t>虚拟交换分为基于服务器来实现虚拟二层交换的功能和基于交换机实现虚拟交换功能两类实现方式。</a:t>
            </a:r>
          </a:p>
          <a:p>
            <a:r>
              <a:rPr lang="zh-CN" altLang="zh-CN" dirty="0" smtClean="0">
                <a:latin typeface="Arial"/>
              </a:rPr>
              <a:t>其中服务器实现虚拟交换又分为服务器</a:t>
            </a:r>
            <a:r>
              <a:rPr lang="en-US" altLang="zh-CN" dirty="0" smtClean="0">
                <a:latin typeface="Arial"/>
              </a:rPr>
              <a:t>CPU</a:t>
            </a:r>
            <a:r>
              <a:rPr lang="zh-CN" altLang="zh-CN" dirty="0" smtClean="0">
                <a:latin typeface="Arial"/>
              </a:rPr>
              <a:t>实现虚拟交换和在服务器网卡上实现虚拟交换的两种方式。</a:t>
            </a:r>
          </a:p>
          <a:p>
            <a:r>
              <a:rPr lang="zh-CN" altLang="zh-CN" dirty="0" smtClean="0">
                <a:latin typeface="Arial"/>
              </a:rPr>
              <a:t>总结来说，虚拟交换的实现形式一般分为三种：</a:t>
            </a:r>
            <a:r>
              <a:rPr lang="en-US" altLang="zh-CN" dirty="0" smtClean="0">
                <a:latin typeface="Arial"/>
              </a:rPr>
              <a:t>1</a:t>
            </a:r>
            <a:r>
              <a:rPr lang="zh-CN" altLang="zh-CN" dirty="0" smtClean="0">
                <a:latin typeface="Arial"/>
              </a:rPr>
              <a:t>）在服务器</a:t>
            </a:r>
            <a:r>
              <a:rPr lang="en-US" altLang="zh-CN" dirty="0" smtClean="0">
                <a:latin typeface="Arial"/>
              </a:rPr>
              <a:t>CPU</a:t>
            </a:r>
            <a:r>
              <a:rPr lang="zh-CN" altLang="zh-CN" dirty="0" smtClean="0">
                <a:latin typeface="Arial"/>
              </a:rPr>
              <a:t>上实现虚拟交换；</a:t>
            </a:r>
            <a:r>
              <a:rPr lang="en-US" altLang="zh-CN" dirty="0" smtClean="0">
                <a:latin typeface="Arial"/>
              </a:rPr>
              <a:t>2</a:t>
            </a:r>
            <a:r>
              <a:rPr lang="zh-CN" altLang="zh-CN" dirty="0" smtClean="0">
                <a:latin typeface="Arial"/>
              </a:rPr>
              <a:t>）在服务器网卡上实现虚拟交换；</a:t>
            </a:r>
            <a:r>
              <a:rPr lang="en-US" altLang="zh-CN" dirty="0" smtClean="0">
                <a:latin typeface="Arial"/>
              </a:rPr>
              <a:t>3</a:t>
            </a:r>
            <a:r>
              <a:rPr lang="zh-CN" altLang="zh-CN" dirty="0" smtClean="0">
                <a:latin typeface="Arial"/>
              </a:rPr>
              <a:t>）在物理交换机上实现虚拟交换。</a:t>
            </a:r>
          </a:p>
          <a:p>
            <a:r>
              <a:rPr lang="zh-CN" altLang="zh-CN" b="1" dirty="0" smtClean="0">
                <a:latin typeface="Arial"/>
              </a:rPr>
              <a:t>基于服务器</a:t>
            </a:r>
            <a:r>
              <a:rPr lang="en-US" altLang="zh-CN" b="1" dirty="0" smtClean="0">
                <a:latin typeface="Arial"/>
              </a:rPr>
              <a:t>CPU</a:t>
            </a:r>
            <a:r>
              <a:rPr lang="zh-CN" altLang="zh-CN" b="1" dirty="0" smtClean="0">
                <a:latin typeface="Arial"/>
              </a:rPr>
              <a:t>实现虚拟交换</a:t>
            </a:r>
          </a:p>
          <a:p>
            <a:r>
              <a:rPr lang="zh-CN" altLang="zh-CN" dirty="0" smtClean="0">
                <a:latin typeface="Arial"/>
              </a:rPr>
              <a:t>在服务器</a:t>
            </a:r>
            <a:r>
              <a:rPr lang="en-US" altLang="zh-CN" dirty="0" smtClean="0">
                <a:latin typeface="Arial"/>
              </a:rPr>
              <a:t>CPU</a:t>
            </a:r>
            <a:r>
              <a:rPr lang="zh-CN" altLang="zh-CN" dirty="0" smtClean="0">
                <a:latin typeface="Arial"/>
              </a:rPr>
              <a:t>中实现虚拟交换是目前较为成熟且产品化较好的技术方案。在服务器的</a:t>
            </a:r>
            <a:r>
              <a:rPr lang="en-US" altLang="zh-CN" dirty="0" smtClean="0">
                <a:latin typeface="Arial"/>
              </a:rPr>
              <a:t>CPU</a:t>
            </a:r>
            <a:r>
              <a:rPr lang="zh-CN" altLang="zh-CN" dirty="0" smtClean="0">
                <a:latin typeface="Arial"/>
              </a:rPr>
              <a:t>中实现完整的虚拟交换的功能，虚拟机的虚拟网卡对应虚拟交换的一个虚拟端口，服务器的物理网卡作为虚拟交换的上行链路端口。</a:t>
            </a:r>
          </a:p>
          <a:p>
            <a:r>
              <a:rPr lang="zh-CN" altLang="zh-CN" dirty="0" smtClean="0">
                <a:latin typeface="Arial"/>
              </a:rPr>
              <a:t>虚拟机的报文接收流程如下：虚拟交换机首先从虚拟端口</a:t>
            </a:r>
            <a:r>
              <a:rPr lang="en-US" altLang="zh-CN" dirty="0" smtClean="0">
                <a:latin typeface="Arial"/>
              </a:rPr>
              <a:t>/</a:t>
            </a:r>
            <a:r>
              <a:rPr lang="zh-CN" altLang="zh-CN" dirty="0" smtClean="0">
                <a:latin typeface="Arial"/>
              </a:rPr>
              <a:t>物理端口接收以太网报文，之后根据虚拟机</a:t>
            </a:r>
            <a:r>
              <a:rPr lang="en-US" altLang="zh-CN" dirty="0" smtClean="0">
                <a:latin typeface="Arial"/>
              </a:rPr>
              <a:t>MAC</a:t>
            </a:r>
            <a:r>
              <a:rPr lang="zh-CN" altLang="zh-CN" dirty="0" smtClean="0">
                <a:latin typeface="Arial"/>
              </a:rPr>
              <a:t>、</a:t>
            </a:r>
            <a:r>
              <a:rPr lang="en-US" altLang="zh-CN" dirty="0" smtClean="0">
                <a:latin typeface="Arial"/>
              </a:rPr>
              <a:t>VLAN</a:t>
            </a:r>
            <a:r>
              <a:rPr lang="zh-CN" altLang="zh-CN" dirty="0" smtClean="0">
                <a:latin typeface="Arial"/>
              </a:rPr>
              <a:t>，查找二层转发表，找到对应的虚拟端口</a:t>
            </a:r>
            <a:r>
              <a:rPr lang="en-US" altLang="zh-CN" dirty="0" smtClean="0">
                <a:latin typeface="Arial"/>
              </a:rPr>
              <a:t>/</a:t>
            </a:r>
            <a:r>
              <a:rPr lang="zh-CN" altLang="zh-CN" dirty="0" smtClean="0">
                <a:latin typeface="Arial"/>
              </a:rPr>
              <a:t>物理端口，然后按照具体的端口，转发报文。</a:t>
            </a:r>
          </a:p>
          <a:p>
            <a:r>
              <a:rPr lang="zh-CN" altLang="zh-CN" dirty="0" smtClean="0">
                <a:latin typeface="Arial"/>
              </a:rPr>
              <a:t>该方案的特点：</a:t>
            </a:r>
          </a:p>
          <a:p>
            <a:r>
              <a:rPr lang="zh-CN" altLang="zh-CN" dirty="0" smtClean="0">
                <a:latin typeface="Arial"/>
              </a:rPr>
              <a:t>服务器内部的通信性能：同一服务器上的虚拟机间报文转发性能好，时延低。虚拟交换机实现虚拟机之间报文的二层软件转发， 报文不出服务器，转发路径短，性能高；</a:t>
            </a:r>
          </a:p>
          <a:p>
            <a:r>
              <a:rPr lang="zh-CN" altLang="zh-CN" dirty="0" smtClean="0">
                <a:latin typeface="Arial"/>
              </a:rPr>
              <a:t>跨服务器通信性能：跨服务器，需要经物理交换机进行转发，相比物理交换机实现虚拟交换，由于虚拟交换模块的消耗，性能稍低于物理交换机实现虚拟交换；</a:t>
            </a:r>
          </a:p>
          <a:p>
            <a:r>
              <a:rPr lang="zh-CN" altLang="zh-CN" dirty="0" smtClean="0">
                <a:latin typeface="Arial"/>
              </a:rPr>
              <a:t>扩展灵活：服务器实现虚拟交换，由于采用纯软件实现，相比采用</a:t>
            </a:r>
            <a:r>
              <a:rPr lang="en-US" altLang="zh-CN" dirty="0" smtClean="0">
                <a:latin typeface="Arial"/>
              </a:rPr>
              <a:t>L3</a:t>
            </a:r>
            <a:r>
              <a:rPr lang="zh-CN" altLang="zh-CN" dirty="0" smtClean="0">
                <a:latin typeface="Arial"/>
              </a:rPr>
              <a:t>芯片的物理交换机，功能扩展灵活、快速，可以更好的满足云计算的网络需求扩展；</a:t>
            </a:r>
          </a:p>
          <a:p>
            <a:r>
              <a:rPr lang="zh-CN" altLang="zh-CN" dirty="0" smtClean="0">
                <a:latin typeface="Arial"/>
              </a:rPr>
              <a:t>规格容量大：服务器内存大，相比物理交换机，在</a:t>
            </a:r>
            <a:r>
              <a:rPr lang="en-US" altLang="zh-CN" dirty="0" smtClean="0">
                <a:latin typeface="Arial"/>
              </a:rPr>
              <a:t>L2</a:t>
            </a:r>
            <a:r>
              <a:rPr lang="zh-CN" altLang="zh-CN" dirty="0" smtClean="0">
                <a:latin typeface="Arial"/>
              </a:rPr>
              <a:t>交换容量、</a:t>
            </a:r>
            <a:r>
              <a:rPr lang="en-US" altLang="zh-CN" dirty="0" smtClean="0">
                <a:latin typeface="Arial"/>
              </a:rPr>
              <a:t>ACL</a:t>
            </a:r>
            <a:r>
              <a:rPr lang="zh-CN" altLang="zh-CN" dirty="0" smtClean="0">
                <a:latin typeface="Arial"/>
              </a:rPr>
              <a:t>容量等，远大于物理交换机。</a:t>
            </a:r>
          </a:p>
          <a:p>
            <a:r>
              <a:rPr lang="zh-CN" altLang="zh-CN" b="1" dirty="0" smtClean="0">
                <a:latin typeface="Arial"/>
              </a:rPr>
              <a:t>物理网卡实现虚拟交换</a:t>
            </a:r>
          </a:p>
          <a:p>
            <a:r>
              <a:rPr lang="zh-CN" altLang="zh-CN" dirty="0" smtClean="0">
                <a:latin typeface="Arial"/>
              </a:rPr>
              <a:t>物理网卡实现虚拟交换设计思想是将虚拟交换功能从服务器的</a:t>
            </a:r>
            <a:r>
              <a:rPr lang="en-US" altLang="zh-CN" dirty="0" smtClean="0">
                <a:latin typeface="Arial"/>
              </a:rPr>
              <a:t>CPU</a:t>
            </a:r>
            <a:r>
              <a:rPr lang="zh-CN" altLang="zh-CN" dirty="0" smtClean="0">
                <a:latin typeface="Arial"/>
              </a:rPr>
              <a:t>移植到服务器物理网卡，通过网卡硬件改善虚拟交换机占用</a:t>
            </a:r>
            <a:r>
              <a:rPr lang="en-US" altLang="zh-CN" dirty="0" smtClean="0">
                <a:latin typeface="Arial"/>
              </a:rPr>
              <a:t>CPU</a:t>
            </a:r>
            <a:r>
              <a:rPr lang="zh-CN" altLang="zh-CN" dirty="0" smtClean="0">
                <a:latin typeface="Arial"/>
              </a:rPr>
              <a:t>资源而影响虚拟机性能的问题，同时借助物理网卡的直通的能力，加速虚拟交换的性能。</a:t>
            </a:r>
          </a:p>
          <a:p>
            <a:r>
              <a:rPr lang="zh-CN" altLang="zh-CN" dirty="0" smtClean="0">
                <a:latin typeface="Arial"/>
              </a:rPr>
              <a:t>传统的</a:t>
            </a:r>
            <a:r>
              <a:rPr lang="en-US" altLang="zh-CN" dirty="0" smtClean="0">
                <a:latin typeface="Arial"/>
              </a:rPr>
              <a:t>SR-IOV</a:t>
            </a:r>
            <a:r>
              <a:rPr lang="zh-CN" altLang="zh-CN" dirty="0" smtClean="0">
                <a:latin typeface="Arial"/>
              </a:rPr>
              <a:t>商业网卡，可以支持简单的虚拟交换的功能，但是由于自身设计以及缺乏与</a:t>
            </a:r>
            <a:r>
              <a:rPr lang="en-US" altLang="zh-CN" dirty="0" smtClean="0">
                <a:latin typeface="Arial"/>
              </a:rPr>
              <a:t>Hypervisor</a:t>
            </a:r>
            <a:r>
              <a:rPr lang="zh-CN" altLang="zh-CN" dirty="0" smtClean="0">
                <a:latin typeface="Arial"/>
              </a:rPr>
              <a:t>的配合，传统的商业网卡难以支持热迁移等虚拟化的特性，同时由于功能简单，不具备直接作为虚拟交换的商用条件。</a:t>
            </a:r>
          </a:p>
          <a:p>
            <a:r>
              <a:rPr lang="zh-CN" altLang="zh-CN" dirty="0" smtClean="0">
                <a:latin typeface="Arial"/>
              </a:rPr>
              <a:t>图表 </a:t>
            </a:r>
            <a:r>
              <a:rPr lang="en-US" altLang="zh-CN" dirty="0" smtClean="0">
                <a:latin typeface="Arial"/>
              </a:rPr>
              <a:t>2</a:t>
            </a:r>
            <a:r>
              <a:rPr lang="zh-CN" altLang="zh-CN" dirty="0" smtClean="0">
                <a:latin typeface="Arial"/>
              </a:rPr>
              <a:t>基于</a:t>
            </a:r>
            <a:r>
              <a:rPr lang="en-US" altLang="zh-CN" dirty="0" smtClean="0">
                <a:latin typeface="Arial"/>
              </a:rPr>
              <a:t>SR-IOV</a:t>
            </a:r>
            <a:r>
              <a:rPr lang="zh-CN" altLang="zh-CN" dirty="0" smtClean="0">
                <a:latin typeface="Arial"/>
              </a:rPr>
              <a:t>的虚拟交换</a:t>
            </a:r>
          </a:p>
          <a:p>
            <a:r>
              <a:rPr lang="zh-CN" altLang="zh-CN" dirty="0" smtClean="0">
                <a:latin typeface="Arial"/>
              </a:rPr>
              <a:t>基于物理网卡实现虚拟交换的特点：</a:t>
            </a:r>
          </a:p>
          <a:p>
            <a:r>
              <a:rPr lang="zh-CN" altLang="zh-CN" dirty="0" smtClean="0">
                <a:latin typeface="Arial"/>
              </a:rPr>
              <a:t>相对于虚拟交换机（软件</a:t>
            </a:r>
            <a:r>
              <a:rPr lang="en-US" altLang="zh-CN" dirty="0" smtClean="0">
                <a:latin typeface="Arial"/>
              </a:rPr>
              <a:t>VEB</a:t>
            </a:r>
            <a:r>
              <a:rPr lang="zh-CN" altLang="zh-CN" dirty="0" smtClean="0">
                <a:latin typeface="Arial"/>
              </a:rPr>
              <a:t>），减少了</a:t>
            </a:r>
            <a:r>
              <a:rPr lang="en-US" altLang="zh-CN" dirty="0" smtClean="0">
                <a:latin typeface="Arial"/>
              </a:rPr>
              <a:t>CPU</a:t>
            </a:r>
            <a:r>
              <a:rPr lang="zh-CN" altLang="zh-CN" dirty="0" smtClean="0">
                <a:latin typeface="Arial"/>
              </a:rPr>
              <a:t>占用率，采用网卡实现交换的功能，不再需要</a:t>
            </a:r>
            <a:r>
              <a:rPr lang="en-US" altLang="zh-CN" dirty="0" smtClean="0">
                <a:latin typeface="Arial"/>
              </a:rPr>
              <a:t>CPU</a:t>
            </a:r>
            <a:r>
              <a:rPr lang="zh-CN" altLang="zh-CN" dirty="0" smtClean="0">
                <a:latin typeface="Arial"/>
              </a:rPr>
              <a:t>参与虚拟交换处理；</a:t>
            </a:r>
          </a:p>
          <a:p>
            <a:r>
              <a:rPr lang="zh-CN" altLang="zh-CN" dirty="0" smtClean="0">
                <a:latin typeface="Arial"/>
              </a:rPr>
              <a:t>对于物理网卡实现虚拟直通功能时，由于实现了虚拟机对</a:t>
            </a:r>
            <a:r>
              <a:rPr lang="en-US" altLang="zh-CN" dirty="0" smtClean="0">
                <a:latin typeface="Arial"/>
              </a:rPr>
              <a:t>PCIe</a:t>
            </a:r>
            <a:r>
              <a:rPr lang="zh-CN" altLang="zh-CN" dirty="0" smtClean="0">
                <a:latin typeface="Arial"/>
              </a:rPr>
              <a:t>设备的直接访问和操作，显著降低了从虚拟机到物理网卡的报文处理延时；</a:t>
            </a:r>
          </a:p>
          <a:p>
            <a:r>
              <a:rPr lang="zh-CN" altLang="zh-CN" dirty="0" smtClean="0">
                <a:latin typeface="Arial"/>
              </a:rPr>
              <a:t>传统商业网卡无法支持热迁移、同时功能简单，无法支持灵活的安全隔离等特性，且功能扩展困难。</a:t>
            </a:r>
          </a:p>
          <a:p>
            <a:r>
              <a:rPr lang="zh-CN" altLang="zh-CN" dirty="0" smtClean="0">
                <a:latin typeface="Arial"/>
              </a:rPr>
              <a:t>华为自研</a:t>
            </a:r>
            <a:r>
              <a:rPr lang="en-US" altLang="zh-CN" dirty="0" smtClean="0">
                <a:latin typeface="Arial"/>
              </a:rPr>
              <a:t>iNIC</a:t>
            </a:r>
            <a:r>
              <a:rPr lang="zh-CN" altLang="zh-CN" dirty="0" smtClean="0">
                <a:latin typeface="Arial"/>
              </a:rPr>
              <a:t>智能网卡硬件，实现了虚拟机虚拟网卡与</a:t>
            </a:r>
            <a:r>
              <a:rPr lang="en-US" altLang="zh-CN" dirty="0" smtClean="0">
                <a:latin typeface="Arial"/>
              </a:rPr>
              <a:t>iNIC</a:t>
            </a:r>
            <a:r>
              <a:rPr lang="zh-CN" altLang="zh-CN" dirty="0" smtClean="0">
                <a:latin typeface="Arial"/>
              </a:rPr>
              <a:t>智能网卡虚拟的虚拟队列直接相连，同时支持热迁移、安全隔离功能。</a:t>
            </a:r>
          </a:p>
          <a:p>
            <a:r>
              <a:rPr lang="en-US" altLang="zh-CN" b="1" dirty="0" smtClean="0">
                <a:latin typeface="Arial"/>
              </a:rPr>
              <a:t>·</a:t>
            </a:r>
            <a:r>
              <a:rPr lang="zh-CN" altLang="zh-CN" b="1" dirty="0" smtClean="0">
                <a:latin typeface="Arial"/>
              </a:rPr>
              <a:t>交换机实现虚拟交换</a:t>
            </a:r>
          </a:p>
          <a:p>
            <a:r>
              <a:rPr lang="en-US" altLang="zh-CN" dirty="0" smtClean="0">
                <a:latin typeface="Arial"/>
              </a:rPr>
              <a:t>802.1Qbg VEPA</a:t>
            </a:r>
            <a:endParaRPr lang="zh-CN" altLang="zh-CN" dirty="0" smtClean="0">
              <a:latin typeface="Arial"/>
            </a:endParaRPr>
          </a:p>
          <a:p>
            <a:r>
              <a:rPr lang="en-US" altLang="zh-CN" dirty="0" smtClean="0">
                <a:latin typeface="Arial"/>
              </a:rPr>
              <a:t>VEPA</a:t>
            </a:r>
            <a:r>
              <a:rPr lang="zh-CN" altLang="zh-CN" dirty="0" smtClean="0">
                <a:latin typeface="Arial"/>
              </a:rPr>
              <a:t>的实现是基于现在的</a:t>
            </a:r>
            <a:r>
              <a:rPr lang="en-US" altLang="zh-CN" dirty="0" smtClean="0">
                <a:latin typeface="Arial"/>
              </a:rPr>
              <a:t>IEEE</a:t>
            </a:r>
            <a:r>
              <a:rPr lang="zh-CN" altLang="zh-CN" dirty="0" smtClean="0">
                <a:latin typeface="Arial"/>
              </a:rPr>
              <a:t>标准，不必为报文增加新的二层标签，只要对</a:t>
            </a:r>
            <a:r>
              <a:rPr lang="en-US" altLang="zh-CN" dirty="0" smtClean="0">
                <a:latin typeface="Arial"/>
              </a:rPr>
              <a:t>VMM</a:t>
            </a:r>
            <a:r>
              <a:rPr lang="zh-CN" altLang="zh-CN" dirty="0" smtClean="0">
                <a:latin typeface="Arial"/>
              </a:rPr>
              <a:t>软件和交换机的软件升级就可支持</a:t>
            </a:r>
            <a:r>
              <a:rPr lang="en-US" altLang="zh-CN" dirty="0" smtClean="0">
                <a:latin typeface="Arial"/>
              </a:rPr>
              <a:t>VEPA</a:t>
            </a:r>
            <a:r>
              <a:rPr lang="zh-CN" altLang="zh-CN" dirty="0" smtClean="0">
                <a:latin typeface="Arial"/>
              </a:rPr>
              <a:t>的</a:t>
            </a:r>
            <a:r>
              <a:rPr lang="en-US" altLang="zh-CN" dirty="0" smtClean="0">
                <a:latin typeface="Arial"/>
              </a:rPr>
              <a:t>“</a:t>
            </a:r>
            <a:r>
              <a:rPr lang="zh-CN" altLang="zh-CN" dirty="0" smtClean="0">
                <a:latin typeface="Arial"/>
              </a:rPr>
              <a:t>发卡弯</a:t>
            </a:r>
            <a:r>
              <a:rPr lang="en-US" altLang="zh-CN" dirty="0" smtClean="0">
                <a:latin typeface="Arial"/>
              </a:rPr>
              <a:t>”</a:t>
            </a:r>
            <a:r>
              <a:rPr lang="zh-CN" altLang="zh-CN" dirty="0" smtClean="0">
                <a:latin typeface="Arial"/>
              </a:rPr>
              <a:t>转发。</a:t>
            </a:r>
          </a:p>
          <a:p>
            <a:r>
              <a:rPr lang="zh-CN" altLang="zh-CN" dirty="0" smtClean="0">
                <a:latin typeface="Arial"/>
              </a:rPr>
              <a:t>与</a:t>
            </a:r>
            <a:r>
              <a:rPr lang="en-US" altLang="zh-CN" dirty="0" smtClean="0">
                <a:latin typeface="Arial"/>
              </a:rPr>
              <a:t>VEB</a:t>
            </a:r>
            <a:r>
              <a:rPr lang="zh-CN" altLang="zh-CN" dirty="0" smtClean="0">
                <a:latin typeface="Arial"/>
              </a:rPr>
              <a:t>方案类似，</a:t>
            </a:r>
            <a:r>
              <a:rPr lang="en-US" altLang="zh-CN" dirty="0" smtClean="0">
                <a:latin typeface="Arial"/>
              </a:rPr>
              <a:t>VEPA</a:t>
            </a:r>
            <a:r>
              <a:rPr lang="zh-CN" altLang="zh-CN" dirty="0" smtClean="0">
                <a:latin typeface="Arial"/>
              </a:rPr>
              <a:t>方案可以采用纯软件方式实现，也能够通过支持</a:t>
            </a:r>
            <a:r>
              <a:rPr lang="en-US" altLang="zh-CN" dirty="0" smtClean="0">
                <a:latin typeface="Arial"/>
              </a:rPr>
              <a:t>SR-IOV</a:t>
            </a:r>
            <a:r>
              <a:rPr lang="zh-CN" altLang="zh-CN" dirty="0" smtClean="0">
                <a:latin typeface="Arial"/>
              </a:rPr>
              <a:t>的网卡实现硬件</a:t>
            </a:r>
            <a:r>
              <a:rPr lang="en-US" altLang="zh-CN" dirty="0" smtClean="0">
                <a:latin typeface="Arial"/>
              </a:rPr>
              <a:t>VEPA</a:t>
            </a:r>
            <a:r>
              <a:rPr lang="zh-CN" altLang="zh-CN" dirty="0" smtClean="0">
                <a:latin typeface="Arial"/>
              </a:rPr>
              <a:t>。其实，只要是</a:t>
            </a:r>
            <a:r>
              <a:rPr lang="en-US" altLang="zh-CN" dirty="0" smtClean="0">
                <a:latin typeface="Arial"/>
              </a:rPr>
              <a:t>VEB</a:t>
            </a:r>
            <a:r>
              <a:rPr lang="zh-CN" altLang="zh-CN" dirty="0" smtClean="0">
                <a:latin typeface="Arial"/>
              </a:rPr>
              <a:t>能安装和部署的地方，就都能用</a:t>
            </a:r>
            <a:r>
              <a:rPr lang="en-US" altLang="zh-CN" dirty="0" smtClean="0">
                <a:latin typeface="Arial"/>
              </a:rPr>
              <a:t>VEPA</a:t>
            </a:r>
            <a:r>
              <a:rPr lang="zh-CN" altLang="zh-CN" dirty="0" smtClean="0">
                <a:latin typeface="Arial"/>
              </a:rPr>
              <a:t>来实现，但</a:t>
            </a:r>
            <a:r>
              <a:rPr lang="en-US" altLang="zh-CN" dirty="0" smtClean="0">
                <a:latin typeface="Arial"/>
              </a:rPr>
              <a:t>VEB</a:t>
            </a:r>
            <a:r>
              <a:rPr lang="zh-CN" altLang="zh-CN" dirty="0" smtClean="0">
                <a:latin typeface="Arial"/>
              </a:rPr>
              <a:t>与</a:t>
            </a:r>
            <a:r>
              <a:rPr lang="en-US" altLang="zh-CN" dirty="0" smtClean="0">
                <a:latin typeface="Arial"/>
              </a:rPr>
              <a:t>VEPA</a:t>
            </a:r>
            <a:r>
              <a:rPr lang="zh-CN" altLang="zh-CN" dirty="0" smtClean="0">
                <a:latin typeface="Arial"/>
              </a:rPr>
              <a:t>各有所长，并不存在替代关系。</a:t>
            </a:r>
            <a:r>
              <a:rPr lang="en-US" altLang="zh-CN" dirty="0" smtClean="0">
                <a:latin typeface="Arial"/>
              </a:rPr>
              <a:t>VEPA</a:t>
            </a:r>
            <a:r>
              <a:rPr lang="zh-CN" altLang="zh-CN" dirty="0" smtClean="0">
                <a:latin typeface="Arial"/>
              </a:rPr>
              <a:t>的优点在于，完全基于</a:t>
            </a:r>
            <a:r>
              <a:rPr lang="en-US" altLang="zh-CN" dirty="0" smtClean="0">
                <a:latin typeface="Arial"/>
              </a:rPr>
              <a:t>IEEE</a:t>
            </a:r>
            <a:r>
              <a:rPr lang="zh-CN" altLang="zh-CN" dirty="0" smtClean="0">
                <a:latin typeface="Arial"/>
              </a:rPr>
              <a:t>标准，没有专用的报文格式。而且容易实现，通常只需要对网卡驱动、</a:t>
            </a:r>
            <a:r>
              <a:rPr lang="en-US" altLang="zh-CN" dirty="0" smtClean="0">
                <a:latin typeface="Arial"/>
              </a:rPr>
              <a:t>VMM</a:t>
            </a:r>
            <a:r>
              <a:rPr lang="zh-CN" altLang="zh-CN" dirty="0" smtClean="0">
                <a:latin typeface="Arial"/>
              </a:rPr>
              <a:t>桥模块和外部交换机的软件做很小的改动，从而实现低成本方案目标。</a:t>
            </a:r>
          </a:p>
          <a:p>
            <a:r>
              <a:rPr lang="en-US" altLang="zh-CN" dirty="0" smtClean="0">
                <a:latin typeface="Arial"/>
              </a:rPr>
              <a:t>802.1Qbh Bridge Port Extension </a:t>
            </a:r>
            <a:endParaRPr lang="zh-CN" altLang="zh-CN" dirty="0" smtClean="0">
              <a:latin typeface="Arial"/>
            </a:endParaRPr>
          </a:p>
          <a:p>
            <a:r>
              <a:rPr lang="zh-CN" altLang="zh-CN" dirty="0" smtClean="0">
                <a:latin typeface="Arial"/>
              </a:rPr>
              <a:t>端口扩展设备是一种功能有限的物理交换机，通常作为一个上行物理交换机的线卡使用。端口扩展技术需要为以太网报文增加</a:t>
            </a:r>
            <a:r>
              <a:rPr lang="en-US" altLang="zh-CN" dirty="0" smtClean="0">
                <a:latin typeface="Arial"/>
              </a:rPr>
              <a:t>TAG</a:t>
            </a:r>
            <a:r>
              <a:rPr lang="zh-CN" altLang="zh-CN" dirty="0" smtClean="0">
                <a:latin typeface="Arial"/>
              </a:rPr>
              <a:t>，而端口扩展设备借助报文</a:t>
            </a:r>
            <a:r>
              <a:rPr lang="en-US" altLang="zh-CN" dirty="0" smtClean="0">
                <a:latin typeface="Arial"/>
              </a:rPr>
              <a:t>TAG</a:t>
            </a:r>
            <a:r>
              <a:rPr lang="zh-CN" altLang="zh-CN" dirty="0" smtClean="0">
                <a:latin typeface="Arial"/>
              </a:rPr>
              <a:t>中的信息，将端口扩展设备上的物理端口映射成上行物理交换机上的一个虚拟端口，并且使用</a:t>
            </a:r>
            <a:r>
              <a:rPr lang="en-US" altLang="zh-CN" dirty="0" smtClean="0">
                <a:latin typeface="Arial"/>
              </a:rPr>
              <a:t>TAG</a:t>
            </a:r>
            <a:r>
              <a:rPr lang="zh-CN" altLang="zh-CN" dirty="0" smtClean="0">
                <a:latin typeface="Arial"/>
              </a:rPr>
              <a:t>中的信息来实现报文转发和策略控制。</a:t>
            </a:r>
          </a:p>
          <a:p>
            <a:r>
              <a:rPr lang="en-US" altLang="zh-CN" dirty="0" smtClean="0">
                <a:latin typeface="Arial"/>
              </a:rPr>
              <a:t>VN-TAG</a:t>
            </a:r>
            <a:r>
              <a:rPr lang="zh-CN" altLang="zh-CN" dirty="0" smtClean="0">
                <a:latin typeface="Arial"/>
              </a:rPr>
              <a:t>为报文定义了虚拟机源和目的端口，并且标明了报文的广播域。借助支持</a:t>
            </a:r>
            <a:r>
              <a:rPr lang="en-US" altLang="zh-CN" dirty="0" smtClean="0">
                <a:latin typeface="Arial"/>
              </a:rPr>
              <a:t>VN-TAG</a:t>
            </a:r>
            <a:r>
              <a:rPr lang="zh-CN" altLang="zh-CN" dirty="0" smtClean="0">
                <a:latin typeface="Arial"/>
              </a:rPr>
              <a:t>技术的</a:t>
            </a:r>
            <a:r>
              <a:rPr lang="en-US" altLang="zh-CN" dirty="0" smtClean="0">
                <a:latin typeface="Arial"/>
              </a:rPr>
              <a:t>VSwitch</a:t>
            </a:r>
            <a:r>
              <a:rPr lang="zh-CN" altLang="zh-CN" dirty="0" smtClean="0">
                <a:latin typeface="Arial"/>
              </a:rPr>
              <a:t>和网卡，也能够实现类似</a:t>
            </a:r>
            <a:r>
              <a:rPr lang="en-US" altLang="zh-CN" dirty="0" smtClean="0">
                <a:latin typeface="Arial"/>
              </a:rPr>
              <a:t>EVB</a:t>
            </a:r>
            <a:r>
              <a:rPr lang="zh-CN" altLang="zh-CN" dirty="0" smtClean="0">
                <a:latin typeface="Arial"/>
              </a:rPr>
              <a:t>多通道的方案，但是</a:t>
            </a:r>
            <a:r>
              <a:rPr lang="en-US" altLang="zh-CN" dirty="0" smtClean="0">
                <a:latin typeface="Arial"/>
              </a:rPr>
              <a:t>VN-TAG</a:t>
            </a:r>
            <a:r>
              <a:rPr lang="zh-CN" altLang="zh-CN" dirty="0" smtClean="0">
                <a:latin typeface="Arial"/>
              </a:rPr>
              <a:t>技术有一些缺点：</a:t>
            </a:r>
          </a:p>
          <a:p>
            <a:r>
              <a:rPr lang="en-US" altLang="zh-CN" dirty="0" smtClean="0">
                <a:latin typeface="Arial"/>
              </a:rPr>
              <a:t>VN-TAG</a:t>
            </a:r>
            <a:r>
              <a:rPr lang="zh-CN" altLang="zh-CN" dirty="0" smtClean="0">
                <a:latin typeface="Arial"/>
              </a:rPr>
              <a:t>是一种新提出的标签格式，没有沿用现有的标准（如</a:t>
            </a:r>
            <a:r>
              <a:rPr lang="en-US" altLang="zh-CN" dirty="0" smtClean="0">
                <a:latin typeface="Arial"/>
              </a:rPr>
              <a:t>IEEE 802.1Q</a:t>
            </a:r>
            <a:r>
              <a:rPr lang="zh-CN" altLang="zh-CN" dirty="0" smtClean="0">
                <a:latin typeface="Arial"/>
              </a:rPr>
              <a:t>、</a:t>
            </a:r>
            <a:r>
              <a:rPr lang="en-US" altLang="zh-CN" dirty="0" smtClean="0">
                <a:latin typeface="Arial"/>
              </a:rPr>
              <a:t> IEEE 802.1ad</a:t>
            </a:r>
            <a:r>
              <a:rPr lang="zh-CN" altLang="zh-CN" dirty="0" smtClean="0">
                <a:latin typeface="Arial"/>
              </a:rPr>
              <a:t>、</a:t>
            </a:r>
            <a:r>
              <a:rPr lang="en-US" altLang="zh-CN" dirty="0" smtClean="0">
                <a:latin typeface="Arial"/>
              </a:rPr>
              <a:t>IEEE 802.1X tags </a:t>
            </a:r>
            <a:r>
              <a:rPr lang="zh-CN" altLang="zh-CN" dirty="0" smtClean="0">
                <a:latin typeface="Arial"/>
              </a:rPr>
              <a:t>）。</a:t>
            </a:r>
          </a:p>
          <a:p>
            <a:r>
              <a:rPr lang="zh-CN" altLang="zh-CN" dirty="0" smtClean="0">
                <a:latin typeface="Arial"/>
              </a:rPr>
              <a:t>必须要改变交换机和网卡的硬件，而不能只是简单的对现有的网络设备软件进行升级。也就是说，</a:t>
            </a:r>
            <a:r>
              <a:rPr lang="en-US" altLang="zh-CN" dirty="0" smtClean="0">
                <a:latin typeface="Arial"/>
              </a:rPr>
              <a:t>VN-TAG</a:t>
            </a:r>
            <a:r>
              <a:rPr lang="zh-CN" altLang="zh-CN" dirty="0" smtClean="0">
                <a:latin typeface="Arial"/>
              </a:rPr>
              <a:t>的使用需要部署支持</a:t>
            </a:r>
            <a:r>
              <a:rPr lang="en-US" altLang="zh-CN" dirty="0" smtClean="0">
                <a:latin typeface="Arial"/>
              </a:rPr>
              <a:t>VN-TAG</a:t>
            </a:r>
            <a:r>
              <a:rPr lang="zh-CN" altLang="zh-CN" dirty="0" smtClean="0">
                <a:latin typeface="Arial"/>
              </a:rPr>
              <a:t>的新网络产品（网卡、交换机、软件）。</a:t>
            </a:r>
          </a:p>
          <a:p>
            <a:r>
              <a:rPr lang="zh-CN" altLang="zh-CN" dirty="0" smtClean="0">
                <a:latin typeface="Arial"/>
              </a:rPr>
              <a:t>最初</a:t>
            </a:r>
            <a:r>
              <a:rPr lang="en-US" altLang="zh-CN" dirty="0" smtClean="0">
                <a:latin typeface="Arial"/>
              </a:rPr>
              <a:t>IEEE 802.1</a:t>
            </a:r>
            <a:r>
              <a:rPr lang="zh-CN" altLang="zh-CN" dirty="0" smtClean="0">
                <a:latin typeface="Arial"/>
              </a:rPr>
              <a:t>工作组曾考虑将</a:t>
            </a:r>
            <a:r>
              <a:rPr lang="en-US" altLang="zh-CN" dirty="0" smtClean="0">
                <a:latin typeface="Arial"/>
              </a:rPr>
              <a:t>“</a:t>
            </a:r>
            <a:r>
              <a:rPr lang="zh-CN" altLang="zh-CN" dirty="0" smtClean="0">
                <a:latin typeface="Arial"/>
              </a:rPr>
              <a:t>端口扩展</a:t>
            </a:r>
            <a:r>
              <a:rPr lang="en-US" altLang="zh-CN" dirty="0" smtClean="0">
                <a:latin typeface="Arial"/>
              </a:rPr>
              <a:t>”</a:t>
            </a:r>
            <a:r>
              <a:rPr lang="zh-CN" altLang="zh-CN" dirty="0" smtClean="0">
                <a:latin typeface="Arial"/>
              </a:rPr>
              <a:t>作为</a:t>
            </a:r>
            <a:r>
              <a:rPr lang="en-US" altLang="zh-CN" dirty="0" smtClean="0">
                <a:latin typeface="Arial"/>
              </a:rPr>
              <a:t>EVB</a:t>
            </a:r>
            <a:r>
              <a:rPr lang="zh-CN" altLang="zh-CN" dirty="0" smtClean="0">
                <a:latin typeface="Arial"/>
              </a:rPr>
              <a:t>标准的一部分，但是最终决定将端口扩展发展成一个独立的标准，即</a:t>
            </a:r>
            <a:r>
              <a:rPr lang="en-US" altLang="zh-CN" dirty="0" smtClean="0">
                <a:latin typeface="Arial"/>
              </a:rPr>
              <a:t>802.1 Bridge Port Extension</a:t>
            </a:r>
            <a:r>
              <a:rPr lang="zh-CN" altLang="zh-CN" dirty="0" smtClean="0">
                <a:latin typeface="Arial"/>
              </a:rPr>
              <a:t>。</a:t>
            </a:r>
            <a:r>
              <a:rPr lang="en-US" altLang="zh-CN" dirty="0" smtClean="0">
                <a:latin typeface="Arial"/>
              </a:rPr>
              <a:t>Cisco</a:t>
            </a:r>
            <a:r>
              <a:rPr lang="zh-CN" altLang="zh-CN" dirty="0" smtClean="0">
                <a:latin typeface="Arial"/>
              </a:rPr>
              <a:t>曾向</a:t>
            </a:r>
            <a:r>
              <a:rPr lang="en-US" altLang="zh-CN" dirty="0" smtClean="0">
                <a:latin typeface="Arial"/>
              </a:rPr>
              <a:t>IEEE 802.1Q</a:t>
            </a:r>
            <a:r>
              <a:rPr lang="zh-CN" altLang="zh-CN" dirty="0" smtClean="0">
                <a:latin typeface="Arial"/>
              </a:rPr>
              <a:t>工作组建议，将其私有的</a:t>
            </a:r>
            <a:r>
              <a:rPr lang="en-US" altLang="zh-CN" dirty="0" smtClean="0">
                <a:latin typeface="Arial"/>
              </a:rPr>
              <a:t>VN-TAG</a:t>
            </a:r>
            <a:r>
              <a:rPr lang="zh-CN" altLang="zh-CN" dirty="0" smtClean="0">
                <a:latin typeface="Arial"/>
              </a:rPr>
              <a:t>技术作为实现</a:t>
            </a:r>
            <a:r>
              <a:rPr lang="en-US" altLang="zh-CN" dirty="0" smtClean="0">
                <a:latin typeface="Arial"/>
              </a:rPr>
              <a:t>EVB</a:t>
            </a:r>
            <a:r>
              <a:rPr lang="zh-CN" altLang="zh-CN" dirty="0" smtClean="0">
                <a:latin typeface="Arial"/>
              </a:rPr>
              <a:t>的一种可选方案，但工作组最终没有接纳这个提案。</a:t>
            </a:r>
            <a:r>
              <a:rPr lang="en-US" altLang="zh-CN" dirty="0" smtClean="0">
                <a:latin typeface="Arial"/>
              </a:rPr>
              <a:t>Cisco</a:t>
            </a:r>
            <a:r>
              <a:rPr lang="zh-CN" altLang="zh-CN" dirty="0" smtClean="0">
                <a:latin typeface="Arial"/>
              </a:rPr>
              <a:t>最近修改了</a:t>
            </a:r>
            <a:r>
              <a:rPr lang="en-US" altLang="zh-CN" dirty="0" smtClean="0">
                <a:latin typeface="Arial"/>
              </a:rPr>
              <a:t>VN-TAG</a:t>
            </a:r>
            <a:r>
              <a:rPr lang="zh-CN" altLang="zh-CN" dirty="0" smtClean="0">
                <a:latin typeface="Arial"/>
              </a:rPr>
              <a:t>技术草案，修改后的草案称为</a:t>
            </a:r>
            <a:r>
              <a:rPr lang="en-US" altLang="zh-CN" dirty="0" smtClean="0">
                <a:latin typeface="Arial"/>
              </a:rPr>
              <a:t>M-TAG</a:t>
            </a:r>
            <a:r>
              <a:rPr lang="zh-CN" altLang="zh-CN" dirty="0" smtClean="0">
                <a:latin typeface="Arial"/>
              </a:rPr>
              <a:t>，该方案的主要目标仍是为了实现端口扩展设备与上行交换机之间的通信标准化。</a:t>
            </a:r>
          </a:p>
          <a:p>
            <a:r>
              <a:rPr lang="en-US" altLang="zh-CN" dirty="0" smtClean="0">
                <a:latin typeface="Arial"/>
              </a:rPr>
              <a:t> </a:t>
            </a:r>
            <a:endParaRPr lang="zh-CN" altLang="zh-CN" dirty="0" smtClean="0">
              <a:latin typeface="Arial"/>
            </a:endParaRPr>
          </a:p>
          <a:p>
            <a:r>
              <a:rPr lang="en-US" altLang="zh-CN" dirty="0" smtClean="0">
                <a:latin typeface="Arial"/>
              </a:rPr>
              <a:t/>
            </a:r>
            <a:br>
              <a:rPr lang="en-US" altLang="zh-CN" dirty="0" smtClean="0">
                <a:latin typeface="Arial"/>
              </a:rPr>
            </a:br>
            <a:r>
              <a:rPr lang="zh-CN" altLang="zh-CN" b="1" dirty="0" smtClean="0">
                <a:latin typeface="Arial"/>
              </a:rPr>
              <a:t>华为方案简介</a:t>
            </a:r>
          </a:p>
          <a:p>
            <a:r>
              <a:rPr lang="en-US" altLang="zh-CN" b="1" dirty="0" smtClean="0">
                <a:latin typeface="Arial"/>
              </a:rPr>
              <a:t>方案是什么</a:t>
            </a:r>
            <a:endParaRPr lang="zh-CN" altLang="zh-CN" b="1" dirty="0" smtClean="0">
              <a:latin typeface="Arial"/>
            </a:endParaRPr>
          </a:p>
          <a:p>
            <a:r>
              <a:rPr lang="zh-CN" altLang="zh-CN" dirty="0" smtClean="0">
                <a:latin typeface="Arial"/>
              </a:rPr>
              <a:t>华为虚拟交换提供集中的虚拟交换的管理功能。集中的管理提供统一的</a:t>
            </a:r>
            <a:r>
              <a:rPr lang="en-US" altLang="zh-CN" dirty="0" smtClean="0">
                <a:latin typeface="Arial"/>
              </a:rPr>
              <a:t>Portal</a:t>
            </a:r>
            <a:r>
              <a:rPr lang="zh-CN" altLang="zh-CN" dirty="0" smtClean="0">
                <a:latin typeface="Arial"/>
              </a:rPr>
              <a:t>，进行配置管理，简化用户的管理。</a:t>
            </a:r>
          </a:p>
          <a:p>
            <a:r>
              <a:rPr lang="zh-CN" altLang="zh-CN" dirty="0" smtClean="0">
                <a:latin typeface="Arial"/>
              </a:rPr>
              <a:t>图表 </a:t>
            </a:r>
            <a:r>
              <a:rPr lang="en-US" altLang="zh-CN" dirty="0" smtClean="0">
                <a:latin typeface="Arial"/>
              </a:rPr>
              <a:t>3 </a:t>
            </a:r>
            <a:r>
              <a:rPr lang="zh-CN" altLang="zh-CN" dirty="0" smtClean="0">
                <a:latin typeface="Arial"/>
              </a:rPr>
              <a:t>虚拟交换场景</a:t>
            </a:r>
          </a:p>
          <a:p>
            <a:r>
              <a:rPr lang="zh-CN" altLang="zh-CN" dirty="0" smtClean="0">
                <a:latin typeface="Arial"/>
              </a:rPr>
              <a:t>通过分布在各物理服务器的虚拟交换，提供虚拟机的二层通信、隔离、</a:t>
            </a:r>
            <a:r>
              <a:rPr lang="en-US" altLang="zh-CN" dirty="0" smtClean="0">
                <a:latin typeface="Arial"/>
              </a:rPr>
              <a:t>QoS</a:t>
            </a:r>
            <a:r>
              <a:rPr lang="zh-CN" altLang="zh-CN" dirty="0" smtClean="0">
                <a:latin typeface="Arial"/>
              </a:rPr>
              <a:t>的能力。</a:t>
            </a:r>
          </a:p>
          <a:p>
            <a:r>
              <a:rPr lang="zh-CN" altLang="zh-CN" dirty="0" smtClean="0">
                <a:latin typeface="Arial"/>
              </a:rPr>
              <a:t>分布式交换机模型基本特征：</a:t>
            </a:r>
          </a:p>
          <a:p>
            <a:r>
              <a:rPr lang="zh-CN" altLang="zh-CN" dirty="0" smtClean="0">
                <a:latin typeface="Arial"/>
              </a:rPr>
              <a:t>虚拟化管理员可以配置多个分布式交换机，每个分布式交换机可以覆盖集群中的多个</a:t>
            </a:r>
            <a:r>
              <a:rPr lang="en-US" altLang="zh-CN" dirty="0" smtClean="0">
                <a:latin typeface="Arial"/>
              </a:rPr>
              <a:t>CNA</a:t>
            </a:r>
            <a:r>
              <a:rPr lang="zh-CN" altLang="zh-CN" dirty="0" smtClean="0">
                <a:latin typeface="Arial"/>
              </a:rPr>
              <a:t>节点；</a:t>
            </a:r>
          </a:p>
          <a:p>
            <a:r>
              <a:rPr lang="zh-CN" altLang="zh-CN" dirty="0" smtClean="0">
                <a:latin typeface="Arial"/>
              </a:rPr>
              <a:t>虚拟化管理员或业务系统（例如</a:t>
            </a:r>
            <a:r>
              <a:rPr lang="en-US" altLang="zh-CN" dirty="0" smtClean="0">
                <a:latin typeface="Arial"/>
              </a:rPr>
              <a:t>VDI/IDC</a:t>
            </a:r>
            <a:r>
              <a:rPr lang="zh-CN" altLang="zh-CN" dirty="0" smtClean="0">
                <a:latin typeface="Arial"/>
              </a:rPr>
              <a:t>）</a:t>
            </a:r>
            <a:r>
              <a:rPr lang="en-US" altLang="zh-CN" dirty="0" smtClean="0">
                <a:latin typeface="Arial"/>
              </a:rPr>
              <a:t>,</a:t>
            </a:r>
            <a:r>
              <a:rPr lang="zh-CN" altLang="zh-CN" dirty="0" smtClean="0">
                <a:latin typeface="Arial"/>
              </a:rPr>
              <a:t>可选择管理</a:t>
            </a:r>
            <a:r>
              <a:rPr lang="en-US" altLang="zh-CN" dirty="0" smtClean="0">
                <a:latin typeface="Arial"/>
              </a:rPr>
              <a:t>/</a:t>
            </a:r>
            <a:r>
              <a:rPr lang="zh-CN" altLang="zh-CN" dirty="0" smtClean="0">
                <a:latin typeface="Arial"/>
              </a:rPr>
              <a:t>存储</a:t>
            </a:r>
            <a:r>
              <a:rPr lang="en-US" altLang="zh-CN" dirty="0" smtClean="0">
                <a:latin typeface="Arial"/>
              </a:rPr>
              <a:t>/</a:t>
            </a:r>
            <a:r>
              <a:rPr lang="zh-CN" altLang="zh-CN" dirty="0" smtClean="0">
                <a:latin typeface="Arial"/>
              </a:rPr>
              <a:t>业务使用的不同物理接口；</a:t>
            </a:r>
          </a:p>
          <a:p>
            <a:r>
              <a:rPr lang="zh-CN" altLang="zh-CN" dirty="0" smtClean="0">
                <a:latin typeface="Arial"/>
              </a:rPr>
              <a:t>每个分布式交换机具有多个分布式的虚拟端口</a:t>
            </a:r>
            <a:r>
              <a:rPr lang="en-US" altLang="zh-CN" dirty="0" smtClean="0">
                <a:latin typeface="Arial"/>
              </a:rPr>
              <a:t>VSP</a:t>
            </a:r>
            <a:r>
              <a:rPr lang="zh-CN" altLang="zh-CN" dirty="0" smtClean="0">
                <a:latin typeface="Arial"/>
              </a:rPr>
              <a:t>，每个</a:t>
            </a:r>
            <a:r>
              <a:rPr lang="en-US" altLang="zh-CN" dirty="0" smtClean="0">
                <a:latin typeface="Arial"/>
              </a:rPr>
              <a:t>VSP</a:t>
            </a:r>
            <a:r>
              <a:rPr lang="zh-CN" altLang="zh-CN" dirty="0" smtClean="0">
                <a:latin typeface="Arial"/>
              </a:rPr>
              <a:t>具有各自的属性</a:t>
            </a:r>
            <a:r>
              <a:rPr lang="en-US" altLang="zh-CN" dirty="0" smtClean="0">
                <a:latin typeface="Arial"/>
              </a:rPr>
              <a:t>(</a:t>
            </a:r>
            <a:r>
              <a:rPr lang="zh-CN" altLang="zh-CN" dirty="0" smtClean="0">
                <a:latin typeface="Arial"/>
              </a:rPr>
              <a:t>速率，统计，</a:t>
            </a:r>
            <a:r>
              <a:rPr lang="en-US" altLang="zh-CN" dirty="0" smtClean="0">
                <a:latin typeface="Arial"/>
              </a:rPr>
              <a:t>ACL)</a:t>
            </a:r>
            <a:r>
              <a:rPr lang="zh-CN" altLang="zh-CN" dirty="0" smtClean="0">
                <a:latin typeface="Arial"/>
              </a:rPr>
              <a:t>，为了管理方便采用</a:t>
            </a:r>
            <a:r>
              <a:rPr lang="en-US" altLang="zh-CN" dirty="0" smtClean="0">
                <a:latin typeface="Arial"/>
              </a:rPr>
              <a:t>Port Group</a:t>
            </a:r>
            <a:r>
              <a:rPr lang="zh-CN" altLang="zh-CN" dirty="0" smtClean="0">
                <a:latin typeface="Arial"/>
              </a:rPr>
              <a:t>组管理相同属性的一组端口，相同端口组的</a:t>
            </a:r>
            <a:r>
              <a:rPr lang="en-US" altLang="zh-CN" dirty="0" smtClean="0">
                <a:latin typeface="Arial"/>
              </a:rPr>
              <a:t>VLAN</a:t>
            </a:r>
            <a:r>
              <a:rPr lang="zh-CN" altLang="zh-CN" dirty="0" smtClean="0">
                <a:latin typeface="Arial"/>
              </a:rPr>
              <a:t>相同； </a:t>
            </a:r>
          </a:p>
          <a:p>
            <a:r>
              <a:rPr lang="zh-CN" altLang="zh-CN" dirty="0" smtClean="0">
                <a:latin typeface="Arial"/>
              </a:rPr>
              <a:t>每个分布式交换机可以配置一个</a:t>
            </a:r>
            <a:r>
              <a:rPr lang="en-US" altLang="zh-CN" dirty="0" smtClean="0">
                <a:latin typeface="Arial"/>
              </a:rPr>
              <a:t>UpLink</a:t>
            </a:r>
            <a:r>
              <a:rPr lang="zh-CN" altLang="zh-CN" dirty="0" smtClean="0">
                <a:latin typeface="Arial"/>
              </a:rPr>
              <a:t>端口或者一个</a:t>
            </a:r>
            <a:r>
              <a:rPr lang="en-US" altLang="zh-CN" dirty="0" smtClean="0">
                <a:latin typeface="Arial"/>
              </a:rPr>
              <a:t>Uplink</a:t>
            </a:r>
            <a:r>
              <a:rPr lang="zh-CN" altLang="zh-CN" dirty="0" smtClean="0">
                <a:latin typeface="Arial"/>
              </a:rPr>
              <a:t>端口聚合组，用于</a:t>
            </a:r>
            <a:r>
              <a:rPr lang="en-US" altLang="zh-CN" dirty="0" smtClean="0">
                <a:latin typeface="Arial"/>
              </a:rPr>
              <a:t>VM</a:t>
            </a:r>
            <a:r>
              <a:rPr lang="zh-CN" altLang="zh-CN" dirty="0" smtClean="0">
                <a:latin typeface="Arial"/>
              </a:rPr>
              <a:t>对外的通信。</a:t>
            </a:r>
            <a:r>
              <a:rPr lang="en-US" altLang="zh-CN" dirty="0" smtClean="0">
                <a:latin typeface="Arial"/>
              </a:rPr>
              <a:t>Uplink</a:t>
            </a:r>
            <a:r>
              <a:rPr lang="zh-CN" altLang="zh-CN" dirty="0" smtClean="0">
                <a:latin typeface="Arial"/>
              </a:rPr>
              <a:t>端口聚合组可以包含多个物理端口，端口聚合组的可以配置负载均衡策略； </a:t>
            </a:r>
          </a:p>
          <a:p>
            <a:r>
              <a:rPr lang="zh-CN" altLang="zh-CN" dirty="0" smtClean="0">
                <a:latin typeface="Arial"/>
              </a:rPr>
              <a:t>每个</a:t>
            </a:r>
            <a:r>
              <a:rPr lang="en-US" altLang="zh-CN" dirty="0" smtClean="0">
                <a:latin typeface="Arial"/>
              </a:rPr>
              <a:t>VM</a:t>
            </a:r>
            <a:r>
              <a:rPr lang="zh-CN" altLang="zh-CN" dirty="0" smtClean="0">
                <a:latin typeface="Arial"/>
              </a:rPr>
              <a:t>可以具有多个</a:t>
            </a:r>
            <a:r>
              <a:rPr lang="en-US" altLang="zh-CN" dirty="0" smtClean="0">
                <a:latin typeface="Arial"/>
              </a:rPr>
              <a:t>vNIC</a:t>
            </a:r>
            <a:r>
              <a:rPr lang="zh-CN" altLang="zh-CN" dirty="0" smtClean="0">
                <a:latin typeface="Arial"/>
              </a:rPr>
              <a:t>接口，</a:t>
            </a:r>
            <a:r>
              <a:rPr lang="en-US" altLang="zh-CN" dirty="0" smtClean="0">
                <a:latin typeface="Arial"/>
              </a:rPr>
              <a:t>vNIC</a:t>
            </a:r>
            <a:r>
              <a:rPr lang="zh-CN" altLang="zh-CN" dirty="0" smtClean="0">
                <a:latin typeface="Arial"/>
              </a:rPr>
              <a:t>可以和交换机的</a:t>
            </a:r>
            <a:r>
              <a:rPr lang="en-US" altLang="zh-CN" dirty="0" smtClean="0">
                <a:latin typeface="Arial"/>
              </a:rPr>
              <a:t>VSP</a:t>
            </a:r>
            <a:r>
              <a:rPr lang="zh-CN" altLang="zh-CN" dirty="0" smtClean="0">
                <a:latin typeface="Arial"/>
              </a:rPr>
              <a:t>一一对接；</a:t>
            </a:r>
          </a:p>
          <a:p>
            <a:r>
              <a:rPr lang="zh-CN" altLang="zh-CN" dirty="0" smtClean="0">
                <a:latin typeface="Arial"/>
              </a:rPr>
              <a:t>虚拟化管理员或业务系统可根据业务需求，选择在一个集群中允许进行</a:t>
            </a:r>
            <a:r>
              <a:rPr lang="en-US" altLang="zh-CN" dirty="0" smtClean="0">
                <a:latin typeface="Arial"/>
              </a:rPr>
              <a:t>2</a:t>
            </a:r>
            <a:r>
              <a:rPr lang="zh-CN" altLang="zh-CN" dirty="0" smtClean="0">
                <a:latin typeface="Arial"/>
              </a:rPr>
              <a:t>层迁移的服务器 创建虚拟二层网络，设置该网络使用的</a:t>
            </a:r>
            <a:r>
              <a:rPr lang="en-US" altLang="zh-CN" dirty="0" smtClean="0">
                <a:latin typeface="Arial"/>
              </a:rPr>
              <a:t>Subnet</a:t>
            </a:r>
            <a:r>
              <a:rPr lang="zh-CN" altLang="zh-CN" dirty="0" smtClean="0">
                <a:latin typeface="Arial"/>
              </a:rPr>
              <a:t>或</a:t>
            </a:r>
            <a:r>
              <a:rPr lang="en-US" altLang="zh-CN" dirty="0" smtClean="0">
                <a:latin typeface="Arial"/>
              </a:rPr>
              <a:t>VLAN</a:t>
            </a:r>
            <a:r>
              <a:rPr lang="zh-CN" altLang="zh-CN" dirty="0" smtClean="0">
                <a:latin typeface="Arial"/>
              </a:rPr>
              <a:t>信息；</a:t>
            </a:r>
          </a:p>
          <a:p>
            <a:r>
              <a:rPr lang="en-US" altLang="zh-CN" dirty="0" smtClean="0">
                <a:latin typeface="Arial"/>
              </a:rPr>
              <a:t> </a:t>
            </a:r>
            <a:endParaRPr lang="zh-CN" altLang="zh-CN" dirty="0" smtClean="0">
              <a:latin typeface="Arial"/>
            </a:endParaRPr>
          </a:p>
          <a:p>
            <a:r>
              <a:rPr lang="zh-CN" altLang="zh-CN" dirty="0" smtClean="0">
                <a:latin typeface="Arial"/>
              </a:rPr>
              <a:t>图表 </a:t>
            </a:r>
            <a:r>
              <a:rPr lang="en-US" altLang="zh-CN" dirty="0" smtClean="0">
                <a:latin typeface="Arial"/>
              </a:rPr>
              <a:t>4 </a:t>
            </a:r>
            <a:r>
              <a:rPr lang="zh-CN" altLang="zh-CN" dirty="0" smtClean="0">
                <a:latin typeface="Arial"/>
              </a:rPr>
              <a:t>虚拟交换模型</a:t>
            </a:r>
          </a:p>
          <a:p>
            <a:r>
              <a:rPr lang="zh-CN" altLang="zh-CN" dirty="0" smtClean="0">
                <a:latin typeface="Arial"/>
              </a:rPr>
              <a:t>虚拟化管理员可通过定义</a:t>
            </a:r>
            <a:r>
              <a:rPr lang="en-US" altLang="zh-CN" dirty="0" smtClean="0">
                <a:latin typeface="Arial"/>
              </a:rPr>
              <a:t>PortGroup </a:t>
            </a:r>
            <a:r>
              <a:rPr lang="zh-CN" altLang="zh-CN" dirty="0" smtClean="0">
                <a:latin typeface="Arial"/>
              </a:rPr>
              <a:t>属性（安全</a:t>
            </a:r>
            <a:r>
              <a:rPr lang="en-US" altLang="zh-CN" dirty="0" smtClean="0">
                <a:latin typeface="Arial"/>
              </a:rPr>
              <a:t>/QoS</a:t>
            </a:r>
            <a:r>
              <a:rPr lang="zh-CN" altLang="zh-CN" dirty="0" smtClean="0">
                <a:latin typeface="Arial"/>
              </a:rPr>
              <a:t>）简化对虚拟机端口属性的设置；设置</a:t>
            </a:r>
            <a:r>
              <a:rPr lang="en-US" altLang="zh-CN" dirty="0" smtClean="0">
                <a:latin typeface="Arial"/>
              </a:rPr>
              <a:t>PortGroup</a:t>
            </a:r>
            <a:r>
              <a:rPr lang="zh-CN" altLang="zh-CN" dirty="0" smtClean="0">
                <a:latin typeface="Arial"/>
              </a:rPr>
              <a:t>属性，不影响虚拟机正常工作；</a:t>
            </a:r>
          </a:p>
          <a:p>
            <a:r>
              <a:rPr lang="en-US" altLang="zh-CN" dirty="0" smtClean="0">
                <a:latin typeface="Arial"/>
              </a:rPr>
              <a:t>QOS</a:t>
            </a:r>
            <a:r>
              <a:rPr lang="zh-CN" altLang="zh-CN" dirty="0" smtClean="0">
                <a:latin typeface="Arial"/>
              </a:rPr>
              <a:t>端口组：端口组是网络属性相同的一组端口的属性集合。管理员可以通过配置端口组属性（带宽</a:t>
            </a:r>
            <a:r>
              <a:rPr lang="en-US" altLang="zh-CN" dirty="0" smtClean="0">
                <a:latin typeface="Arial"/>
              </a:rPr>
              <a:t>QOSQOS</a:t>
            </a:r>
            <a:r>
              <a:rPr lang="zh-CN" altLang="zh-CN" dirty="0" smtClean="0">
                <a:latin typeface="Arial"/>
              </a:rPr>
              <a:t>、</a:t>
            </a:r>
            <a:r>
              <a:rPr lang="en-US" altLang="zh-CN" dirty="0" smtClean="0">
                <a:latin typeface="Arial"/>
              </a:rPr>
              <a:t>2</a:t>
            </a:r>
            <a:r>
              <a:rPr lang="zh-CN" altLang="zh-CN" dirty="0" smtClean="0">
                <a:latin typeface="Arial"/>
              </a:rPr>
              <a:t>层安全属性、</a:t>
            </a:r>
            <a:r>
              <a:rPr lang="en-US" altLang="zh-CN" dirty="0" smtClean="0">
                <a:latin typeface="Arial"/>
              </a:rPr>
              <a:t>VLAN</a:t>
            </a:r>
            <a:r>
              <a:rPr lang="zh-CN" altLang="zh-CN" dirty="0" smtClean="0">
                <a:latin typeface="Arial"/>
              </a:rPr>
              <a:t>等）简化对虚拟机端口属性的设置。设置端口组属性，不影响虚拟机正常工作；</a:t>
            </a:r>
          </a:p>
          <a:p>
            <a:r>
              <a:rPr lang="zh-CN" altLang="zh-CN" dirty="0" smtClean="0">
                <a:latin typeface="Arial"/>
              </a:rPr>
              <a:t>上行链路</a:t>
            </a:r>
            <a:r>
              <a:rPr lang="en-US" altLang="zh-CN" dirty="0" smtClean="0">
                <a:latin typeface="Arial"/>
              </a:rPr>
              <a:t>: </a:t>
            </a:r>
            <a:r>
              <a:rPr lang="zh-CN" altLang="zh-CN" dirty="0" smtClean="0">
                <a:latin typeface="Arial"/>
              </a:rPr>
              <a:t>分布式交换机关联的服务器物理网口；管理员可以查询上行链路的名称、速率、模式、状态等信息；</a:t>
            </a:r>
          </a:p>
          <a:p>
            <a:r>
              <a:rPr lang="zh-CN" altLang="zh-CN" dirty="0" smtClean="0">
                <a:latin typeface="Arial"/>
              </a:rPr>
              <a:t>上行链路聚合</a:t>
            </a:r>
            <a:r>
              <a:rPr lang="en-US" altLang="zh-CN" dirty="0" smtClean="0">
                <a:latin typeface="Arial"/>
              </a:rPr>
              <a:t>: </a:t>
            </a:r>
            <a:r>
              <a:rPr lang="zh-CN" altLang="zh-CN" dirty="0" smtClean="0">
                <a:latin typeface="Arial"/>
              </a:rPr>
              <a:t>分布式交换机关联的服务器绑定网口，绑定网口可以包含多个物理网口，这些物理网口可以配置主备或负载均衡策略。</a:t>
            </a:r>
          </a:p>
          <a:p>
            <a:r>
              <a:rPr lang="en-US" altLang="zh-CN" b="1" dirty="0" smtClean="0">
                <a:latin typeface="Arial"/>
              </a:rPr>
              <a:t>方案架构</a:t>
            </a:r>
            <a:endParaRPr lang="zh-CN" altLang="zh-CN" b="1" dirty="0" smtClean="0">
              <a:latin typeface="Arial"/>
            </a:endParaRPr>
          </a:p>
          <a:p>
            <a:r>
              <a:rPr lang="zh-CN" altLang="zh-CN" dirty="0" smtClean="0">
                <a:latin typeface="Arial"/>
              </a:rPr>
              <a:t>图表 </a:t>
            </a:r>
            <a:r>
              <a:rPr lang="en-US" altLang="zh-CN" dirty="0" smtClean="0">
                <a:latin typeface="Arial"/>
              </a:rPr>
              <a:t>5 </a:t>
            </a:r>
            <a:r>
              <a:rPr lang="zh-CN" altLang="zh-CN" dirty="0" smtClean="0">
                <a:latin typeface="Arial"/>
              </a:rPr>
              <a:t>虚拟交换架构</a:t>
            </a:r>
          </a:p>
          <a:p>
            <a:r>
              <a:rPr lang="en-US" altLang="zh-CN" dirty="0" smtClean="0">
                <a:latin typeface="Arial"/>
              </a:rPr>
              <a:t> </a:t>
            </a:r>
            <a:endParaRPr lang="zh-CN" altLang="zh-CN" dirty="0" smtClean="0">
              <a:latin typeface="Arial"/>
            </a:endParaRPr>
          </a:p>
          <a:p>
            <a:r>
              <a:rPr lang="zh-CN" altLang="zh-CN" dirty="0" smtClean="0">
                <a:latin typeface="Arial"/>
              </a:rPr>
              <a:t>如上图所示，华为的分布式虚拟交换支持基于开源</a:t>
            </a:r>
            <a:r>
              <a:rPr lang="en-US" altLang="zh-CN" dirty="0" smtClean="0">
                <a:latin typeface="Arial"/>
              </a:rPr>
              <a:t>Open vSwitch</a:t>
            </a:r>
            <a:r>
              <a:rPr lang="zh-CN" altLang="zh-CN" dirty="0" smtClean="0">
                <a:latin typeface="Arial"/>
              </a:rPr>
              <a:t>的纯软件的虚拟交换的功能，同时提供支持完整虚拟交换卸载的智能网卡的虚拟交换。开源</a:t>
            </a:r>
            <a:r>
              <a:rPr lang="en-US" altLang="zh-CN" dirty="0" smtClean="0">
                <a:latin typeface="Arial"/>
              </a:rPr>
              <a:t>Open vSwitch</a:t>
            </a:r>
            <a:r>
              <a:rPr lang="zh-CN" altLang="zh-CN" dirty="0" smtClean="0">
                <a:latin typeface="Arial"/>
              </a:rPr>
              <a:t>与智能网卡的虚拟交换提供的功能完全一致，虚拟交换管理通过不同的插件管理</a:t>
            </a:r>
            <a:r>
              <a:rPr lang="en-US" altLang="zh-CN" dirty="0" smtClean="0">
                <a:latin typeface="Arial"/>
              </a:rPr>
              <a:t>Open vSwitch</a:t>
            </a:r>
            <a:r>
              <a:rPr lang="zh-CN" altLang="zh-CN" dirty="0" smtClean="0">
                <a:latin typeface="Arial"/>
              </a:rPr>
              <a:t>和智能网卡。</a:t>
            </a:r>
          </a:p>
          <a:p>
            <a:r>
              <a:rPr lang="en-US" altLang="zh-CN" b="1" dirty="0" smtClean="0">
                <a:latin typeface="Arial"/>
              </a:rPr>
              <a:t>方案特点</a:t>
            </a:r>
            <a:endParaRPr lang="zh-CN" altLang="zh-CN" b="1" dirty="0" smtClean="0">
              <a:latin typeface="Arial"/>
            </a:endParaRPr>
          </a:p>
          <a:p>
            <a:r>
              <a:rPr lang="zh-CN" altLang="zh-CN" dirty="0" smtClean="0">
                <a:latin typeface="Arial"/>
              </a:rPr>
              <a:t>集中的管理：统一</a:t>
            </a:r>
            <a:r>
              <a:rPr lang="en-US" altLang="zh-CN" dirty="0" smtClean="0">
                <a:latin typeface="Arial"/>
              </a:rPr>
              <a:t>Portal</a:t>
            </a:r>
            <a:r>
              <a:rPr lang="zh-CN" altLang="zh-CN" dirty="0" smtClean="0">
                <a:latin typeface="Arial"/>
              </a:rPr>
              <a:t>和集中的管理，简化用户的管理和配置；</a:t>
            </a:r>
          </a:p>
          <a:p>
            <a:r>
              <a:rPr lang="zh-CN" altLang="zh-CN" dirty="0" smtClean="0">
                <a:latin typeface="Arial"/>
              </a:rPr>
              <a:t>开源</a:t>
            </a:r>
            <a:r>
              <a:rPr lang="en-US" altLang="zh-CN" dirty="0" smtClean="0">
                <a:latin typeface="Arial"/>
              </a:rPr>
              <a:t>Open vSwitch</a:t>
            </a:r>
            <a:r>
              <a:rPr lang="zh-CN" altLang="zh-CN" dirty="0" smtClean="0">
                <a:latin typeface="Arial"/>
              </a:rPr>
              <a:t>：集成开源</a:t>
            </a:r>
            <a:r>
              <a:rPr lang="en-US" altLang="zh-CN" dirty="0" smtClean="0">
                <a:latin typeface="Arial"/>
              </a:rPr>
              <a:t>Open vSwitch</a:t>
            </a:r>
            <a:r>
              <a:rPr lang="zh-CN" altLang="zh-CN" dirty="0" smtClean="0">
                <a:latin typeface="Arial"/>
              </a:rPr>
              <a:t>，充分利用和继承了开源社区虚拟交换的能力；</a:t>
            </a:r>
          </a:p>
          <a:p>
            <a:r>
              <a:rPr lang="zh-CN" altLang="zh-CN" dirty="0" smtClean="0">
                <a:latin typeface="Arial"/>
              </a:rPr>
              <a:t>智能网卡：采用智能网卡提供虚拟交换能力的同时，提供虚拟机网络直通的能力，提升虚拟机网络性能和降低</a:t>
            </a:r>
            <a:r>
              <a:rPr lang="en-US" altLang="zh-CN" dirty="0" smtClean="0">
                <a:latin typeface="Arial"/>
              </a:rPr>
              <a:t>CPU</a:t>
            </a:r>
            <a:r>
              <a:rPr lang="zh-CN" altLang="zh-CN" dirty="0" smtClean="0">
                <a:latin typeface="Arial"/>
              </a:rPr>
              <a:t>消耗。同时通过虚拟化软件和自研智能网卡的配合，提供了直通和虚拟机热迁移以及虚拟交换完整特性的兼容；</a:t>
            </a:r>
          </a:p>
          <a:p>
            <a:r>
              <a:rPr lang="zh-CN" altLang="zh-CN" dirty="0" smtClean="0">
                <a:latin typeface="Arial"/>
              </a:rPr>
              <a:t>提供丰富的虚拟交换的二层特性，包括交换、</a:t>
            </a:r>
            <a:r>
              <a:rPr lang="en-US" altLang="zh-CN" dirty="0" smtClean="0">
                <a:latin typeface="Arial"/>
              </a:rPr>
              <a:t>QoSQoS</a:t>
            </a:r>
            <a:r>
              <a:rPr lang="zh-CN" altLang="zh-CN" dirty="0" smtClean="0">
                <a:latin typeface="Arial"/>
              </a:rPr>
              <a:t>、安全隔离等。</a:t>
            </a:r>
          </a:p>
          <a:p>
            <a:r>
              <a:rPr lang="en-US" altLang="zh-CN" dirty="0" smtClean="0">
                <a:latin typeface="Arial"/>
              </a:rPr>
              <a:t/>
            </a:r>
            <a:br>
              <a:rPr lang="en-US" altLang="zh-CN" dirty="0" smtClean="0">
                <a:latin typeface="Arial"/>
              </a:rPr>
            </a:br>
            <a:r>
              <a:rPr lang="zh-CN" altLang="zh-CN" b="1" dirty="0" smtClean="0">
                <a:latin typeface="Arial"/>
              </a:rPr>
              <a:t>虚拟交换管理</a:t>
            </a:r>
          </a:p>
          <a:p>
            <a:r>
              <a:rPr lang="zh-CN" altLang="zh-CN" b="1" dirty="0" smtClean="0">
                <a:latin typeface="Arial"/>
              </a:rPr>
              <a:t>主机</a:t>
            </a:r>
          </a:p>
          <a:p>
            <a:r>
              <a:rPr lang="zh-CN" altLang="zh-CN" dirty="0" smtClean="0">
                <a:latin typeface="Arial"/>
              </a:rPr>
              <a:t>主机是使用虚拟化软件</a:t>
            </a:r>
            <a:r>
              <a:rPr lang="en-US" altLang="zh-CN" dirty="0" smtClean="0">
                <a:latin typeface="Arial"/>
              </a:rPr>
              <a:t>(FusionCompute)</a:t>
            </a:r>
            <a:r>
              <a:rPr lang="zh-CN" altLang="zh-CN" dirty="0" smtClean="0">
                <a:latin typeface="Arial"/>
              </a:rPr>
              <a:t>运行虚拟机的计算机。</a:t>
            </a:r>
          </a:p>
          <a:p>
            <a:r>
              <a:rPr lang="zh-CN" altLang="zh-CN" dirty="0" smtClean="0">
                <a:latin typeface="Arial"/>
              </a:rPr>
              <a:t>主机是一台真正的物理服务器。</a:t>
            </a:r>
          </a:p>
          <a:p>
            <a:r>
              <a:rPr lang="zh-CN" altLang="zh-CN" dirty="0" smtClean="0">
                <a:latin typeface="Arial"/>
              </a:rPr>
              <a:t>主机提供虚拟机使用的</a:t>
            </a:r>
            <a:r>
              <a:rPr lang="en-US" altLang="zh-CN" dirty="0" smtClean="0">
                <a:latin typeface="Arial"/>
              </a:rPr>
              <a:t>CPU</a:t>
            </a:r>
            <a:r>
              <a:rPr lang="zh-CN" altLang="zh-CN" dirty="0" smtClean="0">
                <a:latin typeface="Arial"/>
              </a:rPr>
              <a:t>和内存资源，并使虚拟机能够访问网络。</a:t>
            </a:r>
          </a:p>
          <a:p>
            <a:r>
              <a:rPr lang="zh-CN" altLang="zh-CN" b="1" dirty="0" smtClean="0">
                <a:latin typeface="Arial"/>
              </a:rPr>
              <a:t>分布式虚拟交换机</a:t>
            </a:r>
          </a:p>
          <a:p>
            <a:r>
              <a:rPr lang="zh-CN" altLang="zh-CN" dirty="0" smtClean="0">
                <a:latin typeface="Arial"/>
              </a:rPr>
              <a:t>分布式虚拟交换机是管理多台主机上的虚拟交换机（基于软件的虚拟交换机或智能网卡虚拟交换机）的虚拟网络管理方式，包括对主机的物理端口和虚拟机虚拟端口的管理。 </a:t>
            </a:r>
          </a:p>
          <a:p>
            <a:r>
              <a:rPr lang="zh-CN" altLang="zh-CN" dirty="0" smtClean="0">
                <a:latin typeface="Arial"/>
              </a:rPr>
              <a:t>分布式虚拟机交换机可以保证虚拟机在主机之间迁移时网络配置的一致性。</a:t>
            </a:r>
          </a:p>
          <a:p>
            <a:r>
              <a:rPr lang="zh-CN" altLang="zh-CN" b="1" dirty="0" smtClean="0">
                <a:latin typeface="Arial"/>
              </a:rPr>
              <a:t>端口组</a:t>
            </a:r>
          </a:p>
          <a:p>
            <a:r>
              <a:rPr lang="zh-CN" altLang="zh-CN" dirty="0" smtClean="0">
                <a:latin typeface="Arial"/>
              </a:rPr>
              <a:t>端口组是分布式虚拟交换机</a:t>
            </a:r>
            <a:r>
              <a:rPr lang="en-US" altLang="zh-CN" dirty="0" smtClean="0">
                <a:latin typeface="Arial"/>
              </a:rPr>
              <a:t>(DVS)</a:t>
            </a:r>
            <a:r>
              <a:rPr lang="zh-CN" altLang="zh-CN" dirty="0" smtClean="0">
                <a:latin typeface="Arial"/>
              </a:rPr>
              <a:t>中虚拟端口的集合。端口组主要是为了方便用户同时对端口组中的多个端口进行配置，以减少重复配置工作。连接在同一端口组的虚拟机网卡，具有相同的网络属性。如：带宽限速、优先级、</a:t>
            </a:r>
            <a:r>
              <a:rPr lang="en-US" altLang="zh-CN" dirty="0" smtClean="0">
                <a:latin typeface="Arial"/>
              </a:rPr>
              <a:t>VLAN</a:t>
            </a:r>
            <a:r>
              <a:rPr lang="zh-CN" altLang="zh-CN" dirty="0" smtClean="0">
                <a:latin typeface="Arial"/>
              </a:rPr>
              <a:t>、</a:t>
            </a:r>
            <a:r>
              <a:rPr lang="en-US" altLang="zh-CN" dirty="0" smtClean="0">
                <a:latin typeface="Arial"/>
              </a:rPr>
              <a:t>DHCP</a:t>
            </a:r>
            <a:r>
              <a:rPr lang="zh-CN" altLang="zh-CN" dirty="0" smtClean="0">
                <a:latin typeface="Arial"/>
              </a:rPr>
              <a:t>隔离、</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绑定等。</a:t>
            </a:r>
          </a:p>
          <a:p>
            <a:r>
              <a:rPr lang="en-US" altLang="zh-CN" dirty="0" smtClean="0">
                <a:latin typeface="Arial"/>
              </a:rPr>
              <a:t> </a:t>
            </a:r>
            <a:endParaRPr lang="zh-CN" altLang="zh-CN" dirty="0" smtClean="0">
              <a:latin typeface="Arial"/>
            </a:endParaRPr>
          </a:p>
          <a:p>
            <a:r>
              <a:rPr lang="en-US" altLang="zh-CN" dirty="0" smtClean="0">
                <a:latin typeface="Arial"/>
              </a:rPr>
              <a:t/>
            </a:r>
            <a:br>
              <a:rPr lang="en-US" altLang="zh-CN" dirty="0" smtClean="0">
                <a:latin typeface="Arial"/>
              </a:rPr>
            </a:br>
            <a:r>
              <a:rPr lang="en-US" altLang="zh-CN" b="1" dirty="0" smtClean="0">
                <a:latin typeface="Arial"/>
              </a:rPr>
              <a:t> </a:t>
            </a:r>
            <a:endParaRPr lang="zh-CN" altLang="zh-CN" dirty="0" smtClean="0">
              <a:latin typeface="Arial"/>
            </a:endParaRPr>
          </a:p>
          <a:p>
            <a:r>
              <a:rPr lang="zh-CN" altLang="zh-CN" b="1" dirty="0" smtClean="0">
                <a:latin typeface="Arial"/>
              </a:rPr>
              <a:t>虚拟交换特性</a:t>
            </a:r>
          </a:p>
          <a:p>
            <a:r>
              <a:rPr lang="en-US" altLang="zh-CN" b="1" dirty="0" smtClean="0">
                <a:latin typeface="Arial"/>
              </a:rPr>
              <a:t>物理端口/</a:t>
            </a:r>
            <a:r>
              <a:rPr lang="zh-CN" altLang="zh-CN" b="1" dirty="0" smtClean="0">
                <a:latin typeface="Arial"/>
              </a:rPr>
              <a:t>聚合</a:t>
            </a:r>
          </a:p>
          <a:p>
            <a:r>
              <a:rPr lang="zh-CN" altLang="zh-CN" dirty="0" smtClean="0">
                <a:latin typeface="Arial"/>
              </a:rPr>
              <a:t>物理端口是指主机的物理网口。</a:t>
            </a:r>
          </a:p>
          <a:p>
            <a:r>
              <a:rPr lang="zh-CN" altLang="zh-CN" dirty="0" smtClean="0">
                <a:latin typeface="Arial"/>
              </a:rPr>
              <a:t>物理端口聚合是指将多个同类属性的物理端口进行聚合操作，通过聚合策略提高端口的可靠性或者端口的带宽。</a:t>
            </a:r>
          </a:p>
          <a:p>
            <a:r>
              <a:rPr lang="zh-CN" altLang="zh-CN" dirty="0" smtClean="0">
                <a:latin typeface="Arial"/>
              </a:rPr>
              <a:t>当前华为支持的普通网卡聚合策略有：主备模式、基于源目的</a:t>
            </a:r>
            <a:r>
              <a:rPr lang="en-US" altLang="zh-CN" dirty="0" smtClean="0">
                <a:latin typeface="Arial"/>
              </a:rPr>
              <a:t>MAC</a:t>
            </a:r>
            <a:r>
              <a:rPr lang="zh-CN" altLang="zh-CN" dirty="0" smtClean="0">
                <a:latin typeface="Arial"/>
              </a:rPr>
              <a:t>地址的负荷分担和轮询模式。支持的智能网卡</a:t>
            </a:r>
            <a:r>
              <a:rPr lang="en-US" altLang="zh-CN" dirty="0" smtClean="0">
                <a:latin typeface="Arial"/>
              </a:rPr>
              <a:t>(iNIC) </a:t>
            </a:r>
            <a:r>
              <a:rPr lang="zh-CN" altLang="zh-CN" dirty="0" smtClean="0">
                <a:latin typeface="Arial"/>
              </a:rPr>
              <a:t>聚合策略有：主备模式、基于源</a:t>
            </a:r>
            <a:r>
              <a:rPr lang="en-US" altLang="zh-CN" dirty="0" smtClean="0">
                <a:latin typeface="Arial"/>
              </a:rPr>
              <a:t>MAC</a:t>
            </a:r>
            <a:r>
              <a:rPr lang="zh-CN" altLang="zh-CN" dirty="0" smtClean="0">
                <a:latin typeface="Arial"/>
              </a:rPr>
              <a:t>地址的负荷分担、基于目的</a:t>
            </a:r>
            <a:r>
              <a:rPr lang="en-US" altLang="zh-CN" dirty="0" smtClean="0">
                <a:latin typeface="Arial"/>
              </a:rPr>
              <a:t>MAC</a:t>
            </a:r>
            <a:r>
              <a:rPr lang="zh-CN" altLang="zh-CN" dirty="0" smtClean="0">
                <a:latin typeface="Arial"/>
              </a:rPr>
              <a:t>地址的负荷分担、基于源</a:t>
            </a:r>
            <a:r>
              <a:rPr lang="en-US" altLang="zh-CN" dirty="0" smtClean="0">
                <a:latin typeface="Arial"/>
              </a:rPr>
              <a:t>IP</a:t>
            </a:r>
            <a:r>
              <a:rPr lang="zh-CN" altLang="zh-CN" dirty="0" smtClean="0">
                <a:latin typeface="Arial"/>
              </a:rPr>
              <a:t>地址的负荷分担和基于目的</a:t>
            </a:r>
            <a:r>
              <a:rPr lang="en-US" altLang="zh-CN" dirty="0" smtClean="0">
                <a:latin typeface="Arial"/>
              </a:rPr>
              <a:t>IP</a:t>
            </a:r>
            <a:r>
              <a:rPr lang="zh-CN" altLang="zh-CN" dirty="0" smtClean="0">
                <a:latin typeface="Arial"/>
              </a:rPr>
              <a:t>地址的负荷分担。</a:t>
            </a:r>
          </a:p>
          <a:p>
            <a:r>
              <a:rPr lang="en-US" altLang="zh-CN" b="1" dirty="0" smtClean="0">
                <a:latin typeface="Arial"/>
              </a:rPr>
              <a:t>虚拟交换</a:t>
            </a:r>
            <a:endParaRPr lang="zh-CN" altLang="zh-CN" b="1" dirty="0" smtClean="0">
              <a:latin typeface="Arial"/>
            </a:endParaRPr>
          </a:p>
          <a:p>
            <a:r>
              <a:rPr lang="zh-CN" altLang="zh-CN" dirty="0" smtClean="0">
                <a:latin typeface="Arial"/>
              </a:rPr>
              <a:t>华为虚拟交换机提供两种虚拟交换模式：</a:t>
            </a:r>
            <a:r>
              <a:rPr lang="en-US" altLang="zh-CN" dirty="0" smtClean="0">
                <a:latin typeface="Arial"/>
              </a:rPr>
              <a:t>1</a:t>
            </a:r>
            <a:r>
              <a:rPr lang="zh-CN" altLang="zh-CN" dirty="0" smtClean="0">
                <a:latin typeface="Arial"/>
              </a:rPr>
              <a:t>）前后端模式，</a:t>
            </a:r>
            <a:r>
              <a:rPr lang="en-US" altLang="zh-CN" dirty="0" smtClean="0">
                <a:latin typeface="Arial"/>
              </a:rPr>
              <a:t>2</a:t>
            </a:r>
            <a:r>
              <a:rPr lang="zh-CN" altLang="zh-CN" dirty="0" smtClean="0">
                <a:latin typeface="Arial"/>
              </a:rPr>
              <a:t>）</a:t>
            </a:r>
            <a:r>
              <a:rPr lang="en-US" altLang="zh-CN" dirty="0" smtClean="0">
                <a:latin typeface="Arial"/>
              </a:rPr>
              <a:t>VMDq</a:t>
            </a:r>
            <a:r>
              <a:rPr lang="zh-CN" altLang="zh-CN" dirty="0" smtClean="0">
                <a:latin typeface="Arial"/>
              </a:rPr>
              <a:t>直通模式。</a:t>
            </a:r>
          </a:p>
          <a:p>
            <a:r>
              <a:rPr lang="zh-CN" altLang="zh-CN" dirty="0" smtClean="0">
                <a:latin typeface="Arial"/>
              </a:rPr>
              <a:t>前后端口模式下，虚拟机有前后端两个虚拟网卡设备，其中，前端网卡连接在虚拟交换机的虚端口上。虚拟机网络数据包通过环形缓冲区和事件通道在前后端网卡之间传输，并最终通过前端网卡连接的虚拟交换机实现转发。</a:t>
            </a:r>
          </a:p>
          <a:p>
            <a:r>
              <a:rPr lang="en-US" altLang="zh-CN" dirty="0" smtClean="0">
                <a:latin typeface="Arial"/>
              </a:rPr>
              <a:t>VMDq</a:t>
            </a:r>
            <a:r>
              <a:rPr lang="zh-CN" altLang="zh-CN" dirty="0" smtClean="0">
                <a:latin typeface="Arial"/>
              </a:rPr>
              <a:t>：</a:t>
            </a:r>
            <a:r>
              <a:rPr lang="en-US" altLang="zh-CN" dirty="0" smtClean="0">
                <a:latin typeface="Arial"/>
              </a:rPr>
              <a:t>Virtual Machine Device Queue</a:t>
            </a:r>
            <a:r>
              <a:rPr lang="zh-CN" altLang="zh-CN" dirty="0" smtClean="0">
                <a:latin typeface="Arial"/>
              </a:rPr>
              <a:t>，虚拟机设备队列，</a:t>
            </a:r>
            <a:r>
              <a:rPr lang="en-US" altLang="zh-CN" dirty="0" smtClean="0">
                <a:latin typeface="Arial"/>
              </a:rPr>
              <a:t>Intel</a:t>
            </a:r>
            <a:r>
              <a:rPr lang="zh-CN" altLang="zh-CN" dirty="0" smtClean="0">
                <a:latin typeface="Arial"/>
              </a:rPr>
              <a:t>的虚拟化技术。通过网卡对虚拟交换进行硬件加速，提升网络</a:t>
            </a:r>
            <a:r>
              <a:rPr lang="en-US" altLang="zh-CN" dirty="0" smtClean="0">
                <a:latin typeface="Arial"/>
              </a:rPr>
              <a:t>I/O</a:t>
            </a:r>
            <a:r>
              <a:rPr lang="zh-CN" altLang="zh-CN" dirty="0" smtClean="0">
                <a:latin typeface="Arial"/>
              </a:rPr>
              <a:t>性能。</a:t>
            </a:r>
          </a:p>
          <a:p>
            <a:r>
              <a:rPr lang="en-US" altLang="zh-CN" dirty="0" smtClean="0">
                <a:latin typeface="Arial"/>
              </a:rPr>
              <a:t>VMDq</a:t>
            </a:r>
            <a:r>
              <a:rPr lang="zh-CN" altLang="zh-CN" dirty="0" smtClean="0">
                <a:latin typeface="Arial"/>
              </a:rPr>
              <a:t>直通模式的使用依赖华为自研</a:t>
            </a:r>
            <a:r>
              <a:rPr lang="en-US" altLang="zh-CN" dirty="0" smtClean="0">
                <a:latin typeface="Arial"/>
              </a:rPr>
              <a:t>iNIC</a:t>
            </a:r>
            <a:r>
              <a:rPr lang="zh-CN" altLang="zh-CN" dirty="0" smtClean="0">
                <a:latin typeface="Arial"/>
              </a:rPr>
              <a:t>智能网卡硬件。该模式下，虚拟机虚拟网卡与</a:t>
            </a:r>
            <a:r>
              <a:rPr lang="en-US" altLang="zh-CN" dirty="0" smtClean="0">
                <a:latin typeface="Arial"/>
              </a:rPr>
              <a:t>iNIC</a:t>
            </a:r>
            <a:r>
              <a:rPr lang="zh-CN" altLang="zh-CN" dirty="0" smtClean="0">
                <a:latin typeface="Arial"/>
              </a:rPr>
              <a:t>智能网卡虚拟的虚拟队列直接相连，网络数据包的收发直接穿越</a:t>
            </a:r>
            <a:r>
              <a:rPr lang="en-US" altLang="zh-CN" dirty="0" smtClean="0">
                <a:latin typeface="Arial"/>
              </a:rPr>
              <a:t>Hypervisor</a:t>
            </a:r>
            <a:r>
              <a:rPr lang="zh-CN" altLang="zh-CN" dirty="0" smtClean="0">
                <a:latin typeface="Arial"/>
              </a:rPr>
              <a:t>，免除报文绕行</a:t>
            </a:r>
            <a:r>
              <a:rPr lang="en-US" altLang="zh-CN" dirty="0" smtClean="0">
                <a:latin typeface="Arial"/>
              </a:rPr>
              <a:t>Domain0</a:t>
            </a:r>
            <a:r>
              <a:rPr lang="zh-CN" altLang="zh-CN" dirty="0" smtClean="0">
                <a:latin typeface="Arial"/>
              </a:rPr>
              <a:t>带来的性能开销和瓶颈。该模式与内存超分配中的内存交换机制冲突，和内存超分配不能同时使用。</a:t>
            </a:r>
          </a:p>
          <a:p>
            <a:r>
              <a:rPr lang="en-US" altLang="zh-CN" b="1" dirty="0" smtClean="0">
                <a:latin typeface="Arial"/>
              </a:rPr>
              <a:t>流量</a:t>
            </a:r>
            <a:r>
              <a:rPr lang="zh-CN" altLang="zh-CN" b="1" dirty="0" smtClean="0">
                <a:latin typeface="Arial"/>
              </a:rPr>
              <a:t>整形</a:t>
            </a:r>
          </a:p>
          <a:p>
            <a:r>
              <a:rPr lang="zh-CN" altLang="zh-CN" dirty="0" smtClean="0">
                <a:latin typeface="Arial"/>
              </a:rPr>
              <a:t>流量整形提供发送方向的带宽流量整形能力，包含二个部分：</a:t>
            </a:r>
            <a:r>
              <a:rPr lang="en-US" altLang="zh-CN" dirty="0" smtClean="0">
                <a:latin typeface="Arial"/>
              </a:rPr>
              <a:t>1.</a:t>
            </a:r>
            <a:r>
              <a:rPr lang="zh-CN" altLang="zh-CN" dirty="0" smtClean="0">
                <a:latin typeface="Arial"/>
              </a:rPr>
              <a:t>基于网络平面的流量整形；</a:t>
            </a:r>
            <a:r>
              <a:rPr lang="en-US" altLang="zh-CN" dirty="0" smtClean="0">
                <a:latin typeface="Arial"/>
              </a:rPr>
              <a:t>2.</a:t>
            </a:r>
            <a:r>
              <a:rPr lang="zh-CN" altLang="zh-CN" dirty="0" smtClean="0">
                <a:latin typeface="Arial"/>
              </a:rPr>
              <a:t>基于虚拟网卡的流量整形。</a:t>
            </a:r>
          </a:p>
          <a:p>
            <a:r>
              <a:rPr lang="zh-CN" altLang="zh-CN" b="1" dirty="0" smtClean="0">
                <a:latin typeface="Arial"/>
              </a:rPr>
              <a:t>基于网络平面的流量整形</a:t>
            </a:r>
          </a:p>
          <a:p>
            <a:r>
              <a:rPr lang="en-US" altLang="zh-CN" dirty="0" smtClean="0">
                <a:latin typeface="Arial"/>
              </a:rPr>
              <a:t>Mgr: Management</a:t>
            </a:r>
            <a:r>
              <a:rPr lang="zh-CN" altLang="zh-CN" dirty="0" smtClean="0">
                <a:latin typeface="Arial"/>
              </a:rPr>
              <a:t>，管理平面</a:t>
            </a:r>
          </a:p>
          <a:p>
            <a:r>
              <a:rPr lang="en-US" altLang="zh-CN" dirty="0" smtClean="0">
                <a:latin typeface="Arial"/>
              </a:rPr>
              <a:t>VM: Virtual Machine, </a:t>
            </a:r>
            <a:r>
              <a:rPr lang="zh-CN" altLang="zh-CN" dirty="0" smtClean="0">
                <a:latin typeface="Arial"/>
              </a:rPr>
              <a:t>虚拟机</a:t>
            </a:r>
          </a:p>
          <a:p>
            <a:r>
              <a:rPr lang="en-US" altLang="zh-CN" dirty="0" smtClean="0">
                <a:latin typeface="Arial"/>
              </a:rPr>
              <a:t>iSCSI</a:t>
            </a:r>
            <a:r>
              <a:rPr lang="zh-CN" altLang="zh-CN" dirty="0" smtClean="0">
                <a:latin typeface="Arial"/>
              </a:rPr>
              <a:t>：</a:t>
            </a:r>
            <a:r>
              <a:rPr lang="en-US" altLang="zh-CN" dirty="0" smtClean="0">
                <a:latin typeface="Arial"/>
              </a:rPr>
              <a:t>Internet Small Computer System Interface</a:t>
            </a:r>
            <a:r>
              <a:rPr lang="zh-CN" altLang="zh-CN" dirty="0" smtClean="0">
                <a:latin typeface="Arial"/>
              </a:rPr>
              <a:t>，存储平面</a:t>
            </a:r>
          </a:p>
          <a:p>
            <a:r>
              <a:rPr lang="zh-CN" altLang="zh-CN" dirty="0" smtClean="0">
                <a:latin typeface="Arial"/>
              </a:rPr>
              <a:t>图表 </a:t>
            </a:r>
            <a:r>
              <a:rPr lang="en-US" altLang="zh-CN" dirty="0" smtClean="0">
                <a:latin typeface="Arial"/>
              </a:rPr>
              <a:t>6 </a:t>
            </a:r>
            <a:r>
              <a:rPr lang="zh-CN" altLang="zh-CN" dirty="0" smtClean="0">
                <a:latin typeface="Arial"/>
              </a:rPr>
              <a:t>流量整形</a:t>
            </a:r>
          </a:p>
          <a:p>
            <a:r>
              <a:rPr lang="zh-CN" altLang="zh-CN" dirty="0" smtClean="0">
                <a:latin typeface="Arial"/>
              </a:rPr>
              <a:t>提供基于网络平面的带宽控制功能，管理平面、存储平面和业务平面基于物理的带宽能力，分配一定配额的带宽，保证各个平面的流量拥塞不影响到其它平面。可配的参数有：平均带宽、峰值带宽、突发流量。</a:t>
            </a:r>
          </a:p>
          <a:p>
            <a:r>
              <a:rPr lang="zh-CN" altLang="zh-CN" b="1" dirty="0" smtClean="0">
                <a:latin typeface="Arial"/>
              </a:rPr>
              <a:t>基于虚拟网卡的流量整形</a:t>
            </a:r>
          </a:p>
          <a:p>
            <a:r>
              <a:rPr lang="zh-CN" altLang="zh-CN" dirty="0" smtClean="0">
                <a:latin typeface="Arial"/>
              </a:rPr>
              <a:t>提供基于虚拟网卡的平均带宽、峰值带宽、突发流量，带宽优先级控制能力，保证虚拟机的网络通信质量，同时，避免不同虚拟机之间的拥塞互相影响。当管理员需要限制某一虚拟机可占用的带宽的上限时，可通过设置虚拟机网卡的上限带宽来实现。当管理员需要拥塞情况下，对于不同的虚拟机有不同的带宽抢占能力时，可通过配置其带宽优先级来实现，使优先级高的虚拟机抢到更多的带宽。</a:t>
            </a:r>
          </a:p>
          <a:p>
            <a:r>
              <a:rPr lang="en-US" altLang="zh-CN" b="1" dirty="0" smtClean="0">
                <a:latin typeface="Arial"/>
              </a:rPr>
              <a:t>安全</a:t>
            </a:r>
            <a:endParaRPr lang="zh-CN" altLang="zh-CN" b="1" dirty="0" smtClean="0">
              <a:latin typeface="Arial"/>
            </a:endParaRPr>
          </a:p>
          <a:p>
            <a:r>
              <a:rPr lang="zh-CN" altLang="zh-CN" b="1" dirty="0" smtClean="0">
                <a:latin typeface="Arial"/>
              </a:rPr>
              <a:t>二层网络安全策略</a:t>
            </a:r>
          </a:p>
          <a:p>
            <a:r>
              <a:rPr lang="zh-CN" altLang="zh-CN" dirty="0" smtClean="0">
                <a:latin typeface="Arial"/>
              </a:rPr>
              <a:t>图表 </a:t>
            </a:r>
            <a:r>
              <a:rPr lang="en-US" altLang="zh-CN" dirty="0" smtClean="0">
                <a:latin typeface="Arial"/>
              </a:rPr>
              <a:t>7 </a:t>
            </a:r>
            <a:r>
              <a:rPr lang="zh-CN" altLang="zh-CN" dirty="0" smtClean="0">
                <a:latin typeface="Arial"/>
              </a:rPr>
              <a:t>二层网络安全</a:t>
            </a:r>
          </a:p>
          <a:p>
            <a:r>
              <a:rPr lang="zh-CN" altLang="zh-CN" dirty="0" smtClean="0">
                <a:latin typeface="Arial"/>
              </a:rPr>
              <a:t>二层网络安全策略主要包括：防止用户虚拟机</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地址仿冒，防止用户虚拟机</a:t>
            </a:r>
            <a:r>
              <a:rPr lang="en-US" altLang="zh-CN" dirty="0" smtClean="0">
                <a:latin typeface="Arial"/>
              </a:rPr>
              <a:t>DHCP Server</a:t>
            </a:r>
            <a:r>
              <a:rPr lang="zh-CN" altLang="zh-CN" dirty="0" smtClean="0">
                <a:latin typeface="Arial"/>
              </a:rPr>
              <a:t>仿冒。</a:t>
            </a:r>
          </a:p>
          <a:p>
            <a:r>
              <a:rPr lang="zh-CN" altLang="zh-CN" dirty="0" smtClean="0">
                <a:latin typeface="Arial"/>
              </a:rPr>
              <a:t>防止</a:t>
            </a:r>
            <a:r>
              <a:rPr lang="en-US" altLang="zh-CN" dirty="0" smtClean="0">
                <a:latin typeface="Arial"/>
              </a:rPr>
              <a:t>IP</a:t>
            </a:r>
            <a:r>
              <a:rPr lang="zh-CN" altLang="zh-CN" dirty="0" smtClean="0">
                <a:latin typeface="Arial"/>
              </a:rPr>
              <a:t>地址和</a:t>
            </a:r>
            <a:r>
              <a:rPr lang="en-US" altLang="zh-CN" dirty="0" smtClean="0">
                <a:latin typeface="Arial"/>
              </a:rPr>
              <a:t>MAC</a:t>
            </a:r>
            <a:r>
              <a:rPr lang="zh-CN" altLang="zh-CN" dirty="0" smtClean="0">
                <a:latin typeface="Arial"/>
              </a:rPr>
              <a:t>仿冒（</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绑定）：防止虚拟机用户通过修改虚拟网卡的</a:t>
            </a:r>
            <a:r>
              <a:rPr lang="en-US" altLang="zh-CN" dirty="0" smtClean="0">
                <a:latin typeface="Arial"/>
              </a:rPr>
              <a:t>IP</a:t>
            </a:r>
            <a:r>
              <a:rPr lang="zh-CN" altLang="zh-CN" dirty="0" smtClean="0">
                <a:latin typeface="Arial"/>
              </a:rPr>
              <a:t>、</a:t>
            </a:r>
            <a:r>
              <a:rPr lang="en-US" altLang="zh-CN" dirty="0" smtClean="0">
                <a:latin typeface="Arial"/>
              </a:rPr>
              <a:t>MAC</a:t>
            </a:r>
            <a:r>
              <a:rPr lang="zh-CN" altLang="zh-CN" dirty="0" smtClean="0">
                <a:latin typeface="Arial"/>
              </a:rPr>
              <a:t>地址发起</a:t>
            </a:r>
            <a:r>
              <a:rPr lang="en-US" altLang="zh-CN" dirty="0" smtClean="0">
                <a:latin typeface="Arial"/>
              </a:rPr>
              <a:t>IP</a:t>
            </a:r>
            <a:r>
              <a:rPr lang="zh-CN" altLang="zh-CN" dirty="0" smtClean="0">
                <a:latin typeface="Arial"/>
              </a:rPr>
              <a:t>、</a:t>
            </a:r>
            <a:r>
              <a:rPr lang="en-US" altLang="zh-CN" dirty="0" smtClean="0">
                <a:latin typeface="Arial"/>
              </a:rPr>
              <a:t>MAC</a:t>
            </a:r>
            <a:r>
              <a:rPr lang="zh-CN" altLang="zh-CN" dirty="0" smtClean="0">
                <a:latin typeface="Arial"/>
              </a:rPr>
              <a:t>仿冒攻击，增强用户虚拟机的网络安全。具体技术能力包括通过</a:t>
            </a:r>
            <a:r>
              <a:rPr lang="en-US" altLang="zh-CN" dirty="0" smtClean="0">
                <a:latin typeface="Arial"/>
              </a:rPr>
              <a:t>DHCP snooping</a:t>
            </a:r>
            <a:r>
              <a:rPr lang="zh-CN" altLang="zh-CN" dirty="0" smtClean="0">
                <a:latin typeface="Arial"/>
              </a:rPr>
              <a:t>生成</a:t>
            </a:r>
            <a:r>
              <a:rPr lang="en-US" altLang="zh-CN" dirty="0" smtClean="0">
                <a:latin typeface="Arial"/>
              </a:rPr>
              <a:t>IP-MAC</a:t>
            </a:r>
            <a:r>
              <a:rPr lang="zh-CN" altLang="zh-CN" dirty="0" smtClean="0">
                <a:latin typeface="Arial"/>
              </a:rPr>
              <a:t>的绑定关系，然后通过</a:t>
            </a:r>
            <a:r>
              <a:rPr lang="en-US" altLang="zh-CN" dirty="0" smtClean="0">
                <a:latin typeface="Arial"/>
              </a:rPr>
              <a:t>IP</a:t>
            </a:r>
            <a:r>
              <a:rPr lang="zh-CN" altLang="zh-CN" dirty="0" smtClean="0">
                <a:latin typeface="Arial"/>
              </a:rPr>
              <a:t>源侧防护</a:t>
            </a:r>
            <a:r>
              <a:rPr lang="en-US" altLang="zh-CN" dirty="0" smtClean="0">
                <a:latin typeface="Arial"/>
              </a:rPr>
              <a:t>(IP Source Guard)</a:t>
            </a:r>
            <a:r>
              <a:rPr lang="zh-CN" altLang="zh-CN" dirty="0" smtClean="0">
                <a:latin typeface="Arial"/>
              </a:rPr>
              <a:t>与动态</a:t>
            </a:r>
            <a:r>
              <a:rPr lang="en-US" altLang="zh-CN" dirty="0" smtClean="0">
                <a:latin typeface="Arial"/>
              </a:rPr>
              <a:t>ARP</a:t>
            </a:r>
            <a:r>
              <a:rPr lang="zh-CN" altLang="zh-CN" dirty="0" smtClean="0">
                <a:latin typeface="Arial"/>
              </a:rPr>
              <a:t>检测（</a:t>
            </a:r>
            <a:r>
              <a:rPr lang="en-US" altLang="zh-CN" dirty="0" smtClean="0">
                <a:latin typeface="Arial"/>
              </a:rPr>
              <a:t>DAI</a:t>
            </a:r>
            <a:r>
              <a:rPr lang="zh-CN" altLang="zh-CN" dirty="0" smtClean="0">
                <a:latin typeface="Arial"/>
              </a:rPr>
              <a:t>）对非绑定关系的报文进行过滤。</a:t>
            </a:r>
          </a:p>
          <a:p>
            <a:r>
              <a:rPr lang="zh-CN" altLang="zh-CN" dirty="0" smtClean="0">
                <a:latin typeface="Arial"/>
              </a:rPr>
              <a:t>防止</a:t>
            </a:r>
            <a:r>
              <a:rPr lang="en-US" altLang="zh-CN" dirty="0" smtClean="0">
                <a:latin typeface="Arial"/>
              </a:rPr>
              <a:t>DHCP Server</a:t>
            </a:r>
            <a:r>
              <a:rPr lang="zh-CN" altLang="zh-CN" dirty="0" smtClean="0">
                <a:latin typeface="Arial"/>
              </a:rPr>
              <a:t>仿冒</a:t>
            </a:r>
            <a:r>
              <a:rPr lang="en-US" altLang="zh-CN" dirty="0" smtClean="0">
                <a:latin typeface="Arial"/>
              </a:rPr>
              <a:t> (DHCP Server</a:t>
            </a:r>
            <a:r>
              <a:rPr lang="zh-CN" altLang="zh-CN" dirty="0" smtClean="0">
                <a:latin typeface="Arial"/>
              </a:rPr>
              <a:t>隔离</a:t>
            </a:r>
            <a:r>
              <a:rPr lang="en-US" altLang="zh-CN" dirty="0" smtClean="0">
                <a:latin typeface="Arial"/>
              </a:rPr>
              <a:t>)</a:t>
            </a:r>
            <a:r>
              <a:rPr lang="zh-CN" altLang="zh-CN" dirty="0" smtClean="0">
                <a:latin typeface="Arial"/>
              </a:rPr>
              <a:t>：禁止用户虚拟机启动</a:t>
            </a:r>
            <a:r>
              <a:rPr lang="en-US" altLang="zh-CN" dirty="0" smtClean="0">
                <a:latin typeface="Arial"/>
              </a:rPr>
              <a:t>DHCP Server</a:t>
            </a:r>
            <a:r>
              <a:rPr lang="zh-CN" altLang="zh-CN" dirty="0" smtClean="0">
                <a:latin typeface="Arial"/>
              </a:rPr>
              <a:t>服务，防止用户无意识或恶意启动</a:t>
            </a:r>
            <a:r>
              <a:rPr lang="en-US" altLang="zh-CN" dirty="0" smtClean="0">
                <a:latin typeface="Arial"/>
              </a:rPr>
              <a:t>DHCP Server</a:t>
            </a:r>
            <a:r>
              <a:rPr lang="zh-CN" altLang="zh-CN" dirty="0" smtClean="0">
                <a:latin typeface="Arial"/>
              </a:rPr>
              <a:t>服务，影响正常的虚拟机</a:t>
            </a:r>
            <a:r>
              <a:rPr lang="en-US" altLang="zh-CN" dirty="0" smtClean="0">
                <a:latin typeface="Arial"/>
              </a:rPr>
              <a:t>IP</a:t>
            </a:r>
            <a:r>
              <a:rPr lang="zh-CN" altLang="zh-CN" dirty="0" smtClean="0">
                <a:latin typeface="Arial"/>
              </a:rPr>
              <a:t>地址分配过程。</a:t>
            </a:r>
          </a:p>
          <a:p>
            <a:r>
              <a:rPr lang="zh-CN" altLang="zh-CN" b="1" dirty="0" smtClean="0">
                <a:latin typeface="Arial"/>
              </a:rPr>
              <a:t>广播报文抑制</a:t>
            </a:r>
          </a:p>
          <a:p>
            <a:r>
              <a:rPr lang="zh-CN" altLang="zh-CN" dirty="0" smtClean="0">
                <a:latin typeface="Arial"/>
              </a:rPr>
              <a:t>在服务器整合、桌面云等企业应用场景，如果发生网络攻击或病毒发作等引起的广播报文攻击，可能造成网络通信异常，此时可以开启虚拟交换机的广播报文抑制功能。</a:t>
            </a:r>
          </a:p>
          <a:p>
            <a:r>
              <a:rPr lang="zh-CN" altLang="zh-CN" dirty="0" smtClean="0">
                <a:latin typeface="Arial"/>
              </a:rPr>
              <a:t>虚拟交换机提供虚拟机虚端口发送方向</a:t>
            </a:r>
            <a:r>
              <a:rPr lang="en-US" altLang="zh-CN" dirty="0" smtClean="0">
                <a:latin typeface="Arial"/>
              </a:rPr>
              <a:t>ARP</a:t>
            </a:r>
            <a:r>
              <a:rPr lang="zh-CN" altLang="zh-CN" dirty="0" smtClean="0">
                <a:latin typeface="Arial"/>
              </a:rPr>
              <a:t>广播报文和</a:t>
            </a:r>
            <a:r>
              <a:rPr lang="en-US" altLang="zh-CN" dirty="0" smtClean="0">
                <a:latin typeface="Arial"/>
              </a:rPr>
              <a:t>IP</a:t>
            </a:r>
            <a:r>
              <a:rPr lang="zh-CN" altLang="zh-CN" dirty="0" smtClean="0">
                <a:latin typeface="Arial"/>
              </a:rPr>
              <a:t>广播报文的抑制开关，以及抑制阈值设置功能。可以通过开启虚拟机网卡所在端口组的广播包抑制开关设置阈值，减少过量广播报文对二层网络带宽的消耗。</a:t>
            </a:r>
          </a:p>
          <a:p>
            <a:r>
              <a:rPr lang="zh-CN" altLang="zh-CN" dirty="0" smtClean="0">
                <a:latin typeface="Arial"/>
              </a:rPr>
              <a:t>管理员可以通过系统</a:t>
            </a:r>
            <a:r>
              <a:rPr lang="en-US" altLang="zh-CN" dirty="0" smtClean="0">
                <a:latin typeface="Arial"/>
              </a:rPr>
              <a:t>Portal</a:t>
            </a:r>
            <a:r>
              <a:rPr lang="zh-CN" altLang="zh-CN" dirty="0" smtClean="0">
                <a:latin typeface="Arial"/>
              </a:rPr>
              <a:t>，基于虚拟交换机端口组对象，配置广播报文抑制开关、</a:t>
            </a:r>
            <a:r>
              <a:rPr lang="en-US" altLang="zh-CN" dirty="0" smtClean="0">
                <a:latin typeface="Arial"/>
              </a:rPr>
              <a:t>ARP</a:t>
            </a:r>
            <a:r>
              <a:rPr lang="zh-CN" altLang="zh-CN" dirty="0" smtClean="0">
                <a:latin typeface="Arial"/>
              </a:rPr>
              <a:t>广播报文抑制阈值、</a:t>
            </a:r>
            <a:r>
              <a:rPr lang="en-US" altLang="zh-CN" dirty="0" smtClean="0">
                <a:latin typeface="Arial"/>
              </a:rPr>
              <a:t>IP</a:t>
            </a:r>
            <a:r>
              <a:rPr lang="zh-CN" altLang="zh-CN" dirty="0" smtClean="0">
                <a:latin typeface="Arial"/>
              </a:rPr>
              <a:t>广播报文抑制阈值。</a:t>
            </a:r>
          </a:p>
          <a:p>
            <a:r>
              <a:rPr lang="zh-CN" altLang="zh-CN" b="1" dirty="0" smtClean="0">
                <a:latin typeface="Arial"/>
              </a:rPr>
              <a:t>安全组</a:t>
            </a:r>
          </a:p>
          <a:p>
            <a:r>
              <a:rPr lang="zh-CN" altLang="zh-CN" dirty="0" smtClean="0">
                <a:latin typeface="Arial"/>
              </a:rPr>
              <a:t>图表 </a:t>
            </a:r>
            <a:r>
              <a:rPr lang="en-US" altLang="zh-CN" dirty="0" smtClean="0">
                <a:latin typeface="Arial"/>
              </a:rPr>
              <a:t>8 </a:t>
            </a:r>
            <a:r>
              <a:rPr lang="zh-CN" altLang="zh-CN" dirty="0" smtClean="0">
                <a:latin typeface="Arial"/>
              </a:rPr>
              <a:t>安全组</a:t>
            </a:r>
          </a:p>
          <a:p>
            <a:r>
              <a:rPr lang="zh-CN" altLang="zh-CN" dirty="0" smtClean="0">
                <a:latin typeface="Arial"/>
              </a:rPr>
              <a:t>用户根据虚拟机安全需求创建安全组，每个安全组可以设定一组访问规则。当虚拟机加入安全组后，即受到该访问规则组的保护。用户通过在创建虚拟机时选定要加入的安全组来对自身的虚拟机进行安全隔离和访问控制。</a:t>
            </a:r>
          </a:p>
          <a:p>
            <a:r>
              <a:rPr lang="zh-CN" altLang="zh-CN" b="1" dirty="0" smtClean="0">
                <a:latin typeface="Arial"/>
              </a:rPr>
              <a:t>虚拟机网络</a:t>
            </a:r>
            <a:r>
              <a:rPr lang="en-US" altLang="zh-CN" b="1" dirty="0" smtClean="0">
                <a:latin typeface="Arial"/>
              </a:rPr>
              <a:t>直通</a:t>
            </a:r>
            <a:endParaRPr lang="zh-CN" altLang="zh-CN" b="1" dirty="0" smtClean="0">
              <a:latin typeface="Arial"/>
            </a:endParaRPr>
          </a:p>
          <a:p>
            <a:r>
              <a:rPr lang="zh-CN" altLang="zh-CN" dirty="0" smtClean="0">
                <a:latin typeface="Arial"/>
              </a:rPr>
              <a:t>华为自研开发了支持虚拟交换完整功能的智能网卡，通过智能网卡的提供虚拟机网络直通的能力。</a:t>
            </a:r>
          </a:p>
          <a:p>
            <a:r>
              <a:rPr lang="zh-CN" altLang="zh-CN" dirty="0" smtClean="0">
                <a:latin typeface="Arial"/>
              </a:rPr>
              <a:t>智能网卡在网卡上完整实现了虚拟交换的所有功能，包括物理端口聚合、二层交换、基于虚拟网卡的流量控制，</a:t>
            </a:r>
            <a:r>
              <a:rPr lang="en-US" altLang="zh-CN" dirty="0" smtClean="0">
                <a:latin typeface="Arial"/>
              </a:rPr>
              <a:t>DHCP Snooping</a:t>
            </a:r>
            <a:r>
              <a:rPr lang="zh-CN" altLang="zh-CN" dirty="0" smtClean="0">
                <a:latin typeface="Arial"/>
              </a:rPr>
              <a:t>、</a:t>
            </a:r>
            <a:r>
              <a:rPr lang="en-US" altLang="zh-CN" dirty="0" smtClean="0">
                <a:latin typeface="Arial"/>
              </a:rPr>
              <a:t>DAI</a:t>
            </a:r>
            <a:r>
              <a:rPr lang="zh-CN" altLang="zh-CN" dirty="0" smtClean="0">
                <a:latin typeface="Arial"/>
              </a:rPr>
              <a:t>等二层安全控制，支持</a:t>
            </a:r>
            <a:r>
              <a:rPr lang="en-US" altLang="zh-CN" dirty="0" smtClean="0">
                <a:latin typeface="Arial"/>
              </a:rPr>
              <a:t>ACL</a:t>
            </a:r>
            <a:r>
              <a:rPr lang="zh-CN" altLang="zh-CN" dirty="0" smtClean="0">
                <a:latin typeface="Arial"/>
              </a:rPr>
              <a:t>以及</a:t>
            </a:r>
            <a:r>
              <a:rPr lang="en-US" altLang="zh-CN" dirty="0" smtClean="0">
                <a:latin typeface="Arial"/>
              </a:rPr>
              <a:t>Stateful ACL</a:t>
            </a:r>
            <a:r>
              <a:rPr lang="zh-CN" altLang="zh-CN" dirty="0" smtClean="0">
                <a:latin typeface="Arial"/>
              </a:rPr>
              <a:t>。</a:t>
            </a:r>
          </a:p>
          <a:p>
            <a:r>
              <a:rPr lang="zh-CN" altLang="zh-CN" dirty="0" smtClean="0">
                <a:latin typeface="Arial"/>
              </a:rPr>
              <a:t>智能网卡硬件与虚拟化软件相结合，在提供虚拟机直通高性能的同时，能完整地支持所有的虚拟交换的功能，以及虚拟机的热迁移。详见下表：</a:t>
            </a:r>
          </a:p>
          <a:p>
            <a:r>
              <a:rPr lang="zh-CN" altLang="zh-CN" dirty="0" smtClean="0">
                <a:latin typeface="Arial"/>
              </a:rPr>
              <a:t>图表 </a:t>
            </a:r>
            <a:r>
              <a:rPr lang="en-US" altLang="zh-CN" dirty="0" smtClean="0">
                <a:latin typeface="Arial"/>
              </a:rPr>
              <a:t>9 </a:t>
            </a:r>
            <a:r>
              <a:rPr lang="zh-CN" altLang="zh-CN" dirty="0" smtClean="0">
                <a:latin typeface="Arial"/>
              </a:rPr>
              <a:t>智能网卡功能列表</a:t>
            </a:r>
          </a:p>
          <a:p>
            <a:r>
              <a:rPr lang="en-US" altLang="zh-CN" dirty="0" smtClean="0">
                <a:latin typeface="Arial"/>
              </a:rPr>
              <a:t> </a:t>
            </a:r>
            <a:endParaRPr lang="zh-CN" altLang="zh-CN" dirty="0" smtClean="0">
              <a:latin typeface="Arial"/>
            </a:endParaRPr>
          </a:p>
          <a:p>
            <a:r>
              <a:rPr lang="en-US" altLang="zh-CN" b="1" dirty="0" smtClean="0">
                <a:latin typeface="Arial"/>
              </a:rPr>
              <a:t>Trunk</a:t>
            </a:r>
            <a:r>
              <a:rPr lang="zh-CN" altLang="zh-CN" b="1" dirty="0" smtClean="0">
                <a:latin typeface="Arial"/>
              </a:rPr>
              <a:t>端口</a:t>
            </a:r>
          </a:p>
          <a:p>
            <a:r>
              <a:rPr lang="zh-CN" altLang="zh-CN" dirty="0" smtClean="0">
                <a:latin typeface="Arial"/>
              </a:rPr>
              <a:t>虚拟机网卡通过虚端口接入虚拟交换机进行网络数据包的收发。虚拟交换机虚端口支持配置为</a:t>
            </a:r>
            <a:r>
              <a:rPr lang="en-US" altLang="zh-CN" dirty="0" smtClean="0">
                <a:latin typeface="Arial"/>
              </a:rPr>
              <a:t>Trunk</a:t>
            </a:r>
            <a:r>
              <a:rPr lang="zh-CN" altLang="zh-CN" dirty="0" smtClean="0">
                <a:latin typeface="Arial"/>
              </a:rPr>
              <a:t>类型，并允许设置</a:t>
            </a:r>
            <a:r>
              <a:rPr lang="en-US" altLang="zh-CN" dirty="0" smtClean="0">
                <a:latin typeface="Arial"/>
              </a:rPr>
              <a:t>Trunk</a:t>
            </a:r>
            <a:r>
              <a:rPr lang="zh-CN" altLang="zh-CN" dirty="0" smtClean="0">
                <a:latin typeface="Arial"/>
              </a:rPr>
              <a:t>的</a:t>
            </a:r>
            <a:r>
              <a:rPr lang="en-US" altLang="zh-CN" dirty="0" smtClean="0">
                <a:latin typeface="Arial"/>
              </a:rPr>
              <a:t>VLAN ID</a:t>
            </a:r>
            <a:r>
              <a:rPr lang="zh-CN" altLang="zh-CN" dirty="0" smtClean="0">
                <a:latin typeface="Arial"/>
              </a:rPr>
              <a:t>范围，之后虚端口便具备了同时收发携带不同</a:t>
            </a:r>
            <a:r>
              <a:rPr lang="en-US" altLang="zh-CN" dirty="0" smtClean="0">
                <a:latin typeface="Arial"/>
              </a:rPr>
              <a:t>VLAN</a:t>
            </a:r>
            <a:r>
              <a:rPr lang="zh-CN" altLang="zh-CN" dirty="0" smtClean="0">
                <a:latin typeface="Arial"/>
              </a:rPr>
              <a:t>标签的网络数据包的功能，从而满足了虚拟网卡支持</a:t>
            </a:r>
            <a:r>
              <a:rPr lang="en-US" altLang="zh-CN" dirty="0" smtClean="0">
                <a:latin typeface="Arial"/>
              </a:rPr>
              <a:t>Trunk</a:t>
            </a:r>
            <a:r>
              <a:rPr lang="zh-CN" altLang="zh-CN" dirty="0" smtClean="0">
                <a:latin typeface="Arial"/>
              </a:rPr>
              <a:t>类型端口的需求。</a:t>
            </a:r>
          </a:p>
          <a:p>
            <a:r>
              <a:rPr lang="en-US" altLang="zh-CN" dirty="0" smtClean="0">
                <a:latin typeface="Arial"/>
              </a:rPr>
              <a:t> </a:t>
            </a:r>
            <a:endParaRPr lang="zh-CN" altLang="zh-CN" dirty="0" smtClean="0">
              <a:latin typeface="Arial"/>
            </a:endParaRPr>
          </a:p>
          <a:p>
            <a:r>
              <a:rPr lang="zh-CN" altLang="zh-CN" b="1" dirty="0" smtClean="0">
                <a:latin typeface="Arial"/>
              </a:rPr>
              <a:t>端口镜像</a:t>
            </a:r>
          </a:p>
          <a:p>
            <a:r>
              <a:rPr lang="zh-CN" altLang="zh-CN" dirty="0" smtClean="0">
                <a:latin typeface="Arial"/>
              </a:rPr>
              <a:t>端口镜像功能将镜像会话中源端口的流量复制转发到目的端口，用户可以在目的端口上启动分析程序。</a:t>
            </a:r>
          </a:p>
          <a:p>
            <a:r>
              <a:rPr lang="en-US" altLang="zh-CN" dirty="0" smtClean="0">
                <a:latin typeface="Arial"/>
              </a:rPr>
              <a:t>FusionShpere 3.1</a:t>
            </a:r>
            <a:r>
              <a:rPr lang="zh-CN" altLang="zh-CN" dirty="0" smtClean="0">
                <a:latin typeface="Arial"/>
              </a:rPr>
              <a:t>版本支持本地端口镜像，其原理是：虚拟交换机在原来基于流或</a:t>
            </a:r>
            <a:r>
              <a:rPr lang="en-US" altLang="zh-CN" dirty="0" smtClean="0">
                <a:latin typeface="Arial"/>
              </a:rPr>
              <a:t>MAC</a:t>
            </a:r>
            <a:r>
              <a:rPr lang="zh-CN" altLang="zh-CN" dirty="0" smtClean="0">
                <a:latin typeface="Arial"/>
              </a:rPr>
              <a:t>的转发机制之外记录镜像会话的配置，镜像会话基于指定的虚拟交换机端口选择被镜像的流量，当源端口有符合配置要求的流量经过时，虚拟交换机会将流量复制，根据会话的配置做相应处理，并转发至会话的目的端口。</a:t>
            </a:r>
          </a:p>
          <a:p>
            <a:r>
              <a:rPr lang="en-US" altLang="zh-CN" b="1" dirty="0" smtClean="0">
                <a:latin typeface="Arial"/>
              </a:rPr>
              <a:t>VxLAN</a:t>
            </a:r>
            <a:endParaRPr lang="zh-CN" altLang="zh-CN" b="1" dirty="0" smtClean="0">
              <a:latin typeface="Arial"/>
            </a:endParaRPr>
          </a:p>
          <a:p>
            <a:r>
              <a:rPr lang="en-US" altLang="zh-CN" dirty="0" smtClean="0">
                <a:latin typeface="Arial"/>
              </a:rPr>
              <a:t>VxLAN</a:t>
            </a:r>
            <a:r>
              <a:rPr lang="zh-CN" altLang="zh-CN" dirty="0" smtClean="0">
                <a:latin typeface="Arial"/>
              </a:rPr>
              <a:t>的英文全称是</a:t>
            </a:r>
            <a:r>
              <a:rPr lang="en-US" altLang="zh-CN" dirty="0" smtClean="0">
                <a:latin typeface="Arial"/>
              </a:rPr>
              <a:t>Virtual eXtensible Local Area Network</a:t>
            </a:r>
            <a:r>
              <a:rPr lang="zh-CN" altLang="zh-CN" dirty="0" smtClean="0">
                <a:latin typeface="Arial"/>
              </a:rPr>
              <a:t>，是一种将二层报文用三层协议进行封装的技术，可以对二层网络在三层范围进行扩展。它应用于数据中心内部，使虚拟机可以在互相连通的三层网络范围内迁移，而不需要改变</a:t>
            </a:r>
            <a:r>
              <a:rPr lang="en-US" altLang="zh-CN" dirty="0" smtClean="0">
                <a:latin typeface="Arial"/>
              </a:rPr>
              <a:t>IP</a:t>
            </a:r>
            <a:r>
              <a:rPr lang="zh-CN" altLang="zh-CN" dirty="0" smtClean="0">
                <a:latin typeface="Arial"/>
              </a:rPr>
              <a:t>地址和</a:t>
            </a:r>
            <a:r>
              <a:rPr lang="en-US" altLang="zh-CN" dirty="0" smtClean="0">
                <a:latin typeface="Arial"/>
              </a:rPr>
              <a:t>MAC</a:t>
            </a:r>
            <a:r>
              <a:rPr lang="zh-CN" altLang="zh-CN" dirty="0" smtClean="0">
                <a:latin typeface="Arial"/>
              </a:rPr>
              <a:t>地址，保证业务的连续性。</a:t>
            </a:r>
            <a:r>
              <a:rPr lang="en-US" altLang="zh-CN" dirty="0" smtClean="0">
                <a:latin typeface="Arial"/>
              </a:rPr>
              <a:t>VxLAN</a:t>
            </a:r>
            <a:r>
              <a:rPr lang="zh-CN" altLang="zh-CN" dirty="0" smtClean="0">
                <a:latin typeface="Arial"/>
              </a:rPr>
              <a:t>采用</a:t>
            </a:r>
            <a:r>
              <a:rPr lang="en-US" altLang="zh-CN" dirty="0" smtClean="0">
                <a:latin typeface="Arial"/>
              </a:rPr>
              <a:t>24bit</a:t>
            </a:r>
            <a:r>
              <a:rPr lang="zh-CN" altLang="zh-CN" dirty="0" smtClean="0">
                <a:latin typeface="Arial"/>
              </a:rPr>
              <a:t>的网络标识，使用户可以创建</a:t>
            </a:r>
            <a:r>
              <a:rPr lang="en-US" altLang="zh-CN" dirty="0" smtClean="0">
                <a:latin typeface="Arial"/>
              </a:rPr>
              <a:t>16M</a:t>
            </a:r>
            <a:r>
              <a:rPr lang="zh-CN" altLang="zh-CN" dirty="0" smtClean="0">
                <a:latin typeface="Arial"/>
              </a:rPr>
              <a:t>相互隔离的虚拟网络，突破了目前广泛采用的</a:t>
            </a:r>
            <a:r>
              <a:rPr lang="en-US" altLang="zh-CN" dirty="0" smtClean="0">
                <a:latin typeface="Arial"/>
              </a:rPr>
              <a:t>VLAN</a:t>
            </a:r>
            <a:r>
              <a:rPr lang="zh-CN" altLang="zh-CN" dirty="0" smtClean="0">
                <a:latin typeface="Arial"/>
              </a:rPr>
              <a:t>所能表示的</a:t>
            </a:r>
            <a:r>
              <a:rPr lang="en-US" altLang="zh-CN" dirty="0" smtClean="0">
                <a:latin typeface="Arial"/>
              </a:rPr>
              <a:t>4K</a:t>
            </a:r>
            <a:r>
              <a:rPr lang="zh-CN" altLang="zh-CN" dirty="0" smtClean="0">
                <a:latin typeface="Arial"/>
              </a:rPr>
              <a:t>个隔离网络的限制，这个特性可应用于大规模的多租户环境。</a:t>
            </a:r>
          </a:p>
          <a:p>
            <a:r>
              <a:rPr lang="zh-CN" altLang="zh-CN" dirty="0" smtClean="0">
                <a:latin typeface="Arial"/>
              </a:rPr>
              <a:t>参见《华为</a:t>
            </a:r>
            <a:r>
              <a:rPr lang="en-US" altLang="zh-CN" dirty="0" smtClean="0">
                <a:latin typeface="Arial"/>
              </a:rPr>
              <a:t>FusionSphere 3.1 VxLAN</a:t>
            </a:r>
            <a:r>
              <a:rPr lang="zh-CN" altLang="zh-CN" dirty="0" smtClean="0">
                <a:latin typeface="Arial"/>
              </a:rPr>
              <a:t>技术白皮书》。</a:t>
            </a:r>
          </a:p>
          <a:p>
            <a:r>
              <a:rPr lang="zh-CN" altLang="zh-CN" b="1" dirty="0" smtClean="0">
                <a:latin typeface="Arial"/>
              </a:rPr>
              <a:t>端口管理</a:t>
            </a:r>
          </a:p>
          <a:p>
            <a:r>
              <a:rPr lang="zh-CN" altLang="zh-CN" dirty="0" smtClean="0">
                <a:latin typeface="Arial"/>
              </a:rPr>
              <a:t>华为虚拟机交换机的端口管理包括物理端口管理和虚拟端口的管理。</a:t>
            </a:r>
          </a:p>
          <a:p>
            <a:r>
              <a:rPr lang="zh-CN" altLang="zh-CN" dirty="0" smtClean="0">
                <a:latin typeface="Arial"/>
              </a:rPr>
              <a:t>物理端口管理信息包括物理网口的发送和接收报文数，发送和接收报文流量，网卡状态，网卡速率，网卡双工模式。</a:t>
            </a:r>
          </a:p>
          <a:p>
            <a:r>
              <a:rPr lang="zh-CN" altLang="zh-CN" dirty="0" smtClean="0">
                <a:latin typeface="Arial"/>
              </a:rPr>
              <a:t>虚拟端口管理信息包括虚拟端口的发送和接收报文数，发送和接收报文流量。</a:t>
            </a:r>
          </a:p>
          <a:p>
            <a:r>
              <a:rPr lang="en-US" altLang="zh-CN" dirty="0" smtClean="0">
                <a:latin typeface="Arial"/>
              </a:rPr>
              <a:t> </a:t>
            </a:r>
            <a:endParaRPr lang="zh-CN" altLang="zh-CN" dirty="0" smtClean="0">
              <a:latin typeface="Arial"/>
            </a:endParaRPr>
          </a:p>
          <a:p>
            <a:r>
              <a:rPr lang="zh-CN" altLang="zh-CN" dirty="0" smtClean="0">
                <a:latin typeface="Arial"/>
              </a:rPr>
              <a:t>并且基于流量信息统计主机和虚拟机的流速信息。</a:t>
            </a:r>
          </a:p>
          <a:p>
            <a:r>
              <a:rPr lang="en-US" altLang="zh-CN" dirty="0" smtClean="0">
                <a:latin typeface="Arial"/>
              </a:rPr>
              <a:t> </a:t>
            </a:r>
            <a:endParaRPr lang="zh-CN" altLang="zh-CN" dirty="0" smtClean="0">
              <a:latin typeface="Arial"/>
            </a:endParaRPr>
          </a:p>
          <a:p>
            <a:r>
              <a:rPr lang="en-US" altLang="zh-CN" dirty="0" smtClean="0">
                <a:latin typeface="Arial"/>
              </a:rPr>
              <a:t> </a:t>
            </a:r>
            <a:endParaRPr lang="zh-CN" altLang="zh-CN" dirty="0" smtClean="0">
              <a:latin typeface="Arial"/>
            </a:endParaRPr>
          </a:p>
          <a:p>
            <a:r>
              <a:rPr lang="en-US" altLang="zh-CN" dirty="0" smtClean="0">
                <a:latin typeface="Arial"/>
              </a:rPr>
              <a:t/>
            </a:r>
            <a:br>
              <a:rPr lang="en-US" altLang="zh-CN" dirty="0" smtClean="0">
                <a:latin typeface="Arial"/>
              </a:rPr>
            </a:br>
            <a:r>
              <a:rPr lang="en-US" altLang="zh-CN" b="1" dirty="0" smtClean="0">
                <a:latin typeface="Arial"/>
              </a:rPr>
              <a:t> </a:t>
            </a:r>
            <a:endParaRPr lang="zh-CN" altLang="zh-CN" dirty="0" smtClean="0">
              <a:latin typeface="Arial"/>
            </a:endParaRPr>
          </a:p>
          <a:p>
            <a:r>
              <a:rPr lang="zh-CN" altLang="zh-CN" b="1" dirty="0" smtClean="0">
                <a:latin typeface="Arial"/>
              </a:rPr>
              <a:t>虚拟交换应用场景</a:t>
            </a:r>
          </a:p>
          <a:p>
            <a:r>
              <a:rPr lang="zh-CN" altLang="zh-CN" dirty="0" smtClean="0">
                <a:latin typeface="Arial"/>
              </a:rPr>
              <a:t>分布式虚拟交换机</a:t>
            </a:r>
            <a:r>
              <a:rPr lang="en-US" altLang="zh-CN" dirty="0" smtClean="0">
                <a:latin typeface="Arial"/>
              </a:rPr>
              <a:t> (DVS) </a:t>
            </a:r>
            <a:r>
              <a:rPr lang="zh-CN" altLang="zh-CN" dirty="0" smtClean="0">
                <a:latin typeface="Arial"/>
              </a:rPr>
              <a:t>可在如下多个场景应用。</a:t>
            </a:r>
          </a:p>
          <a:p>
            <a:r>
              <a:rPr lang="en-US" altLang="zh-CN" b="1" dirty="0" err="1" smtClean="0">
                <a:latin typeface="Arial"/>
              </a:rPr>
              <a:t>集中虚拟网络管理</a:t>
            </a:r>
            <a:endParaRPr lang="zh-CN" altLang="zh-CN" b="1" dirty="0" smtClean="0">
              <a:latin typeface="Arial"/>
            </a:endParaRPr>
          </a:p>
          <a:p>
            <a:r>
              <a:rPr lang="zh-CN" altLang="zh-CN" dirty="0" smtClean="0">
                <a:latin typeface="Arial"/>
              </a:rPr>
              <a:t>通过集中式界面简化虚拟网络连接的部署和管理。创建并管理具有多个分布式虚拟端口组的单个分布式交换机，简化虚拟网络连接的配置和管理。</a:t>
            </a:r>
          </a:p>
          <a:p>
            <a:r>
              <a:rPr lang="zh-CN" altLang="zh-CN" b="1" dirty="0" smtClean="0">
                <a:latin typeface="Arial"/>
              </a:rPr>
              <a:t>虚拟网络流量统计功能</a:t>
            </a:r>
          </a:p>
          <a:p>
            <a:r>
              <a:rPr lang="zh-CN" altLang="zh-CN" dirty="0" smtClean="0">
                <a:latin typeface="Arial"/>
              </a:rPr>
              <a:t>通过对</a:t>
            </a:r>
            <a:r>
              <a:rPr lang="en-US" altLang="zh-CN" dirty="0" err="1" smtClean="0">
                <a:latin typeface="Arial"/>
              </a:rPr>
              <a:t>UplinkPort</a:t>
            </a:r>
            <a:r>
              <a:rPr lang="en-US" altLang="zh-CN" dirty="0" smtClean="0">
                <a:latin typeface="Arial"/>
              </a:rPr>
              <a:t>/</a:t>
            </a:r>
            <a:r>
              <a:rPr lang="en-US" altLang="zh-CN" dirty="0" err="1" smtClean="0">
                <a:latin typeface="Arial"/>
              </a:rPr>
              <a:t>UplinkPortAggr</a:t>
            </a:r>
            <a:r>
              <a:rPr lang="zh-CN" altLang="zh-CN" dirty="0" smtClean="0">
                <a:latin typeface="Arial"/>
              </a:rPr>
              <a:t>以及虚拟端口的流量统计可以有效提供系统的可维护性。</a:t>
            </a:r>
          </a:p>
          <a:p>
            <a:r>
              <a:rPr lang="en-US" altLang="zh-CN" b="1" dirty="0" err="1" smtClean="0">
                <a:latin typeface="Arial"/>
              </a:rPr>
              <a:t>分布式虚拟端口组</a:t>
            </a:r>
            <a:endParaRPr lang="zh-CN" altLang="zh-CN" b="1" dirty="0" smtClean="0">
              <a:latin typeface="Arial"/>
            </a:endParaRPr>
          </a:p>
          <a:p>
            <a:r>
              <a:rPr lang="zh-CN" altLang="zh-CN" dirty="0" smtClean="0">
                <a:latin typeface="Arial"/>
              </a:rPr>
              <a:t>分布式虚拟端口组是分布式虚拟交换机虚拟端口的集合。连接在同一端口组的虚拟机网卡，具有相同的网络属性（如：带宽限速、</a:t>
            </a:r>
            <a:r>
              <a:rPr lang="en-US" altLang="zh-CN" dirty="0" smtClean="0">
                <a:latin typeface="Arial"/>
              </a:rPr>
              <a:t>VLAN/subnet</a:t>
            </a:r>
            <a:r>
              <a:rPr lang="zh-CN" altLang="zh-CN" dirty="0" smtClean="0">
                <a:latin typeface="Arial"/>
              </a:rPr>
              <a:t>、</a:t>
            </a:r>
            <a:r>
              <a:rPr lang="en-US" altLang="zh-CN" dirty="0" smtClean="0">
                <a:latin typeface="Arial"/>
              </a:rPr>
              <a:t>DHCP</a:t>
            </a:r>
            <a:r>
              <a:rPr lang="zh-CN" altLang="zh-CN" dirty="0" smtClean="0">
                <a:latin typeface="Arial"/>
              </a:rPr>
              <a:t>隔离、</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绑定等）。</a:t>
            </a:r>
          </a:p>
          <a:p>
            <a:r>
              <a:rPr lang="zh-CN" altLang="zh-CN" dirty="0" smtClean="0">
                <a:latin typeface="Arial"/>
              </a:rPr>
              <a:t>管理员可以通过对端口组的集中管理和配置，简化对虚拟机端口属性的设置。</a:t>
            </a:r>
          </a:p>
          <a:p>
            <a:r>
              <a:rPr lang="en-US" altLang="zh-CN" b="1" dirty="0" err="1" smtClean="0">
                <a:latin typeface="Arial"/>
              </a:rPr>
              <a:t>分布式虚拟上行链路</a:t>
            </a:r>
            <a:endParaRPr lang="zh-CN" altLang="zh-CN" b="1" dirty="0" smtClean="0">
              <a:latin typeface="Arial"/>
            </a:endParaRPr>
          </a:p>
          <a:p>
            <a:r>
              <a:rPr lang="zh-CN" altLang="zh-CN" dirty="0" smtClean="0">
                <a:latin typeface="Arial"/>
              </a:rPr>
              <a:t>分布式上行链路是分布式虚拟交换机关联的服务器物理网口，分布式交换机可关联多个不同服务器的端口或绑定端口。</a:t>
            </a:r>
          </a:p>
          <a:p>
            <a:r>
              <a:rPr lang="zh-CN" altLang="zh-CN" dirty="0" smtClean="0">
                <a:latin typeface="Arial"/>
              </a:rPr>
              <a:t>通过绑定端口可提高端口的可靠性或者端口的带宽。</a:t>
            </a:r>
          </a:p>
          <a:p>
            <a:r>
              <a:rPr lang="zh-CN" altLang="zh-CN" b="1" dirty="0" smtClean="0">
                <a:latin typeface="Arial"/>
              </a:rPr>
              <a:t>网络隔离 </a:t>
            </a:r>
          </a:p>
          <a:p>
            <a:r>
              <a:rPr lang="zh-CN" altLang="zh-CN" dirty="0" smtClean="0">
                <a:latin typeface="Arial"/>
              </a:rPr>
              <a:t>支持虚拟局域网</a:t>
            </a:r>
            <a:r>
              <a:rPr lang="en-US" altLang="zh-CN" dirty="0" smtClean="0">
                <a:latin typeface="Arial"/>
              </a:rPr>
              <a:t>(VLAN)</a:t>
            </a:r>
            <a:r>
              <a:rPr lang="zh-CN" altLang="zh-CN" dirty="0" smtClean="0">
                <a:latin typeface="Arial"/>
              </a:rPr>
              <a:t>和</a:t>
            </a:r>
            <a:r>
              <a:rPr lang="en-US" altLang="zh-CN" dirty="0" err="1" smtClean="0">
                <a:latin typeface="Arial"/>
              </a:rPr>
              <a:t>VxLAN</a:t>
            </a:r>
            <a:r>
              <a:rPr lang="zh-CN" altLang="zh-CN" dirty="0" smtClean="0">
                <a:latin typeface="Arial"/>
              </a:rPr>
              <a:t>两种隔离方式，便于对虚拟机进行安全隔离。</a:t>
            </a:r>
          </a:p>
          <a:p>
            <a:r>
              <a:rPr lang="zh-CN" altLang="zh-CN" dirty="0" smtClean="0">
                <a:latin typeface="Arial"/>
              </a:rPr>
              <a:t>虚拟局域网与标准</a:t>
            </a:r>
            <a:r>
              <a:rPr lang="en-US" altLang="zh-CN" dirty="0" smtClean="0">
                <a:latin typeface="Arial"/>
              </a:rPr>
              <a:t> IEEE 802.1Q </a:t>
            </a:r>
            <a:r>
              <a:rPr lang="zh-CN" altLang="zh-CN" dirty="0" smtClean="0">
                <a:latin typeface="Arial"/>
              </a:rPr>
              <a:t>虚拟局域网实现方式兼容。</a:t>
            </a:r>
          </a:p>
          <a:p>
            <a:r>
              <a:rPr lang="zh-CN" altLang="zh-CN" dirty="0" smtClean="0">
                <a:latin typeface="Arial"/>
              </a:rPr>
              <a:t>虚拟局域网标记（</a:t>
            </a:r>
            <a:r>
              <a:rPr lang="en-US" altLang="zh-CN" dirty="0" smtClean="0">
                <a:latin typeface="Arial"/>
              </a:rPr>
              <a:t>VLAN TAGGING</a:t>
            </a:r>
            <a:r>
              <a:rPr lang="zh-CN" altLang="zh-CN" dirty="0" smtClean="0">
                <a:latin typeface="Arial"/>
              </a:rPr>
              <a:t>），在上行链路或进入客户虚拟机的所有路径中使用</a:t>
            </a:r>
            <a:r>
              <a:rPr lang="en-US" altLang="zh-CN" dirty="0" smtClean="0">
                <a:latin typeface="Arial"/>
              </a:rPr>
              <a:t> IEEE 802.1Q </a:t>
            </a:r>
            <a:r>
              <a:rPr lang="zh-CN" altLang="zh-CN" dirty="0" smtClean="0">
                <a:latin typeface="Arial"/>
              </a:rPr>
              <a:t>虚拟局域网标记，以增强流量隔离和网络安全性。限制第</a:t>
            </a:r>
            <a:r>
              <a:rPr lang="en-US" altLang="zh-CN" dirty="0" smtClean="0">
                <a:latin typeface="Arial"/>
              </a:rPr>
              <a:t> 2 </a:t>
            </a:r>
            <a:r>
              <a:rPr lang="zh-CN" altLang="zh-CN" dirty="0" smtClean="0">
                <a:latin typeface="Arial"/>
              </a:rPr>
              <a:t>层广播域的范围。</a:t>
            </a:r>
          </a:p>
          <a:p>
            <a:r>
              <a:rPr lang="en-US" altLang="zh-CN" dirty="0" err="1" smtClean="0">
                <a:latin typeface="Arial"/>
              </a:rPr>
              <a:t>VxLAN</a:t>
            </a:r>
            <a:r>
              <a:rPr lang="zh-CN" altLang="zh-CN" dirty="0" smtClean="0">
                <a:latin typeface="Arial"/>
              </a:rPr>
              <a:t>参见</a:t>
            </a:r>
            <a:r>
              <a:rPr lang="en-US" altLang="zh-CN" dirty="0" smtClean="0">
                <a:latin typeface="Arial"/>
              </a:rPr>
              <a:t>4.8</a:t>
            </a:r>
            <a:r>
              <a:rPr lang="zh-CN" altLang="zh-CN" dirty="0" smtClean="0">
                <a:latin typeface="Arial"/>
              </a:rPr>
              <a:t>章节介绍。。</a:t>
            </a:r>
          </a:p>
          <a:p>
            <a:r>
              <a:rPr lang="en-US" altLang="zh-CN" b="1" dirty="0" err="1" smtClean="0">
                <a:latin typeface="Arial"/>
              </a:rPr>
              <a:t>网络迁移</a:t>
            </a:r>
            <a:endParaRPr lang="zh-CN" altLang="zh-CN" b="1" dirty="0" smtClean="0">
              <a:latin typeface="Arial"/>
            </a:endParaRPr>
          </a:p>
          <a:p>
            <a:r>
              <a:rPr lang="zh-CN" altLang="zh-CN" dirty="0" smtClean="0">
                <a:latin typeface="Arial"/>
              </a:rPr>
              <a:t>当虚拟机在使用同一共享存储的主机之间实时迁移时，集中保留和传递网络配置数据和运行状态，以便虚拟机在迁移过程中网络不中断，也不需要重新配置网络数据。</a:t>
            </a:r>
          </a:p>
          <a:p>
            <a:r>
              <a:rPr lang="en-US" altLang="zh-CN" b="1" dirty="0" err="1" smtClean="0">
                <a:latin typeface="Arial"/>
              </a:rPr>
              <a:t>网络安全</a:t>
            </a:r>
            <a:endParaRPr lang="zh-CN" altLang="zh-CN" b="1" dirty="0" smtClean="0">
              <a:latin typeface="Arial"/>
            </a:endParaRPr>
          </a:p>
          <a:p>
            <a:r>
              <a:rPr lang="zh-CN" altLang="zh-CN" dirty="0" smtClean="0">
                <a:latin typeface="Arial"/>
              </a:rPr>
              <a:t>在虚拟交换层执行虚拟机安全策略，防止用户虚拟机</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地址仿冒，防止用户虚拟机</a:t>
            </a:r>
            <a:r>
              <a:rPr lang="en-US" altLang="zh-CN" dirty="0" smtClean="0">
                <a:latin typeface="Arial"/>
              </a:rPr>
              <a:t>DHCP Server</a:t>
            </a:r>
            <a:r>
              <a:rPr lang="zh-CN" altLang="zh-CN" dirty="0" smtClean="0">
                <a:latin typeface="Arial"/>
              </a:rPr>
              <a:t>仿冒。</a:t>
            </a:r>
          </a:p>
          <a:p>
            <a:r>
              <a:rPr lang="zh-CN" altLang="zh-CN" dirty="0" smtClean="0">
                <a:latin typeface="Arial"/>
              </a:rPr>
              <a:t>防止</a:t>
            </a:r>
            <a:r>
              <a:rPr lang="en-US" altLang="zh-CN" dirty="0" smtClean="0">
                <a:latin typeface="Arial"/>
              </a:rPr>
              <a:t>IP</a:t>
            </a:r>
            <a:r>
              <a:rPr lang="zh-CN" altLang="zh-CN" dirty="0" smtClean="0">
                <a:latin typeface="Arial"/>
              </a:rPr>
              <a:t>地址和</a:t>
            </a:r>
            <a:r>
              <a:rPr lang="en-US" altLang="zh-CN" dirty="0" smtClean="0">
                <a:latin typeface="Arial"/>
              </a:rPr>
              <a:t>MAC</a:t>
            </a:r>
            <a:r>
              <a:rPr lang="zh-CN" altLang="zh-CN" dirty="0" smtClean="0">
                <a:latin typeface="Arial"/>
              </a:rPr>
              <a:t>仿冒（</a:t>
            </a:r>
            <a:r>
              <a:rPr lang="en-US" altLang="zh-CN" dirty="0" smtClean="0">
                <a:latin typeface="Arial"/>
              </a:rPr>
              <a:t>IP</a:t>
            </a:r>
            <a:r>
              <a:rPr lang="zh-CN" altLang="zh-CN" dirty="0" smtClean="0">
                <a:latin typeface="Arial"/>
              </a:rPr>
              <a:t>和</a:t>
            </a:r>
            <a:r>
              <a:rPr lang="en-US" altLang="zh-CN" dirty="0" smtClean="0">
                <a:latin typeface="Arial"/>
              </a:rPr>
              <a:t>MAC</a:t>
            </a:r>
            <a:r>
              <a:rPr lang="zh-CN" altLang="zh-CN" dirty="0" smtClean="0">
                <a:latin typeface="Arial"/>
              </a:rPr>
              <a:t>绑定）：防止虚拟机用户通过修改虚拟网卡的</a:t>
            </a:r>
            <a:r>
              <a:rPr lang="en-US" altLang="zh-CN" dirty="0" smtClean="0">
                <a:latin typeface="Arial"/>
              </a:rPr>
              <a:t>IP</a:t>
            </a:r>
            <a:r>
              <a:rPr lang="zh-CN" altLang="zh-CN" dirty="0" smtClean="0">
                <a:latin typeface="Arial"/>
              </a:rPr>
              <a:t>、</a:t>
            </a:r>
            <a:r>
              <a:rPr lang="en-US" altLang="zh-CN" dirty="0" smtClean="0">
                <a:latin typeface="Arial"/>
              </a:rPr>
              <a:t>MAC</a:t>
            </a:r>
            <a:r>
              <a:rPr lang="zh-CN" altLang="zh-CN" dirty="0" smtClean="0">
                <a:latin typeface="Arial"/>
              </a:rPr>
              <a:t>地址发起</a:t>
            </a:r>
            <a:r>
              <a:rPr lang="en-US" altLang="zh-CN" dirty="0" smtClean="0">
                <a:latin typeface="Arial"/>
              </a:rPr>
              <a:t>IP</a:t>
            </a:r>
            <a:r>
              <a:rPr lang="zh-CN" altLang="zh-CN" dirty="0" smtClean="0">
                <a:latin typeface="Arial"/>
              </a:rPr>
              <a:t>、</a:t>
            </a:r>
            <a:r>
              <a:rPr lang="en-US" altLang="zh-CN" dirty="0" smtClean="0">
                <a:latin typeface="Arial"/>
              </a:rPr>
              <a:t>MAC</a:t>
            </a:r>
            <a:r>
              <a:rPr lang="zh-CN" altLang="zh-CN" dirty="0" smtClean="0">
                <a:latin typeface="Arial"/>
              </a:rPr>
              <a:t>仿冒攻击，增强用户虚拟机的网络安全。</a:t>
            </a:r>
          </a:p>
          <a:p>
            <a:r>
              <a:rPr lang="zh-CN" altLang="zh-CN" dirty="0" smtClean="0">
                <a:latin typeface="Arial"/>
              </a:rPr>
              <a:t>防止</a:t>
            </a:r>
            <a:r>
              <a:rPr lang="en-US" altLang="zh-CN" dirty="0" smtClean="0">
                <a:latin typeface="Arial"/>
              </a:rPr>
              <a:t>DHCP Server</a:t>
            </a:r>
            <a:r>
              <a:rPr lang="zh-CN" altLang="zh-CN" dirty="0" smtClean="0">
                <a:latin typeface="Arial"/>
              </a:rPr>
              <a:t>仿冒</a:t>
            </a:r>
            <a:r>
              <a:rPr lang="en-US" altLang="zh-CN" dirty="0" smtClean="0">
                <a:latin typeface="Arial"/>
              </a:rPr>
              <a:t> (DHCP Server</a:t>
            </a:r>
            <a:r>
              <a:rPr lang="zh-CN" altLang="zh-CN" dirty="0" smtClean="0">
                <a:latin typeface="Arial"/>
              </a:rPr>
              <a:t>隔离</a:t>
            </a:r>
            <a:r>
              <a:rPr lang="en-US" altLang="zh-CN" dirty="0" smtClean="0">
                <a:latin typeface="Arial"/>
              </a:rPr>
              <a:t>)</a:t>
            </a:r>
            <a:r>
              <a:rPr lang="zh-CN" altLang="zh-CN" dirty="0" smtClean="0">
                <a:latin typeface="Arial"/>
              </a:rPr>
              <a:t>：禁止用户虚拟机启动</a:t>
            </a:r>
            <a:r>
              <a:rPr lang="en-US" altLang="zh-CN" dirty="0" smtClean="0">
                <a:latin typeface="Arial"/>
              </a:rPr>
              <a:t>DHCP Server</a:t>
            </a:r>
            <a:r>
              <a:rPr lang="zh-CN" altLang="zh-CN" dirty="0" smtClean="0">
                <a:latin typeface="Arial"/>
              </a:rPr>
              <a:t>服务，防止用户无意识或恶意启动</a:t>
            </a:r>
            <a:r>
              <a:rPr lang="en-US" altLang="zh-CN" dirty="0" smtClean="0">
                <a:latin typeface="Arial"/>
              </a:rPr>
              <a:t>DHCP Server</a:t>
            </a:r>
            <a:r>
              <a:rPr lang="zh-CN" altLang="zh-CN" dirty="0" smtClean="0">
                <a:latin typeface="Arial"/>
              </a:rPr>
              <a:t>服务，影响正常的虚拟机</a:t>
            </a:r>
            <a:r>
              <a:rPr lang="en-US" altLang="zh-CN" dirty="0" smtClean="0">
                <a:latin typeface="Arial"/>
              </a:rPr>
              <a:t>IP</a:t>
            </a:r>
            <a:r>
              <a:rPr lang="zh-CN" altLang="zh-CN" dirty="0" smtClean="0">
                <a:latin typeface="Arial"/>
              </a:rPr>
              <a:t>地址分配过程。</a:t>
            </a:r>
          </a:p>
          <a:p>
            <a:r>
              <a:rPr lang="zh-CN" altLang="zh-CN" dirty="0" smtClean="0">
                <a:latin typeface="Arial"/>
              </a:rPr>
              <a:t>广播报文抑制，在服务器整合、桌面云等企业应用场景，如果发生网络攻击或病毒发作等引起的广播报文攻击，可能造成网络通信异常，此时可以开启虚拟交换机的广播报文抑制功能。</a:t>
            </a:r>
          </a:p>
          <a:p>
            <a:r>
              <a:rPr lang="zh-CN" altLang="zh-CN" b="1" dirty="0" smtClean="0">
                <a:latin typeface="Arial"/>
              </a:rPr>
              <a:t>端口镜像</a:t>
            </a:r>
          </a:p>
          <a:p>
            <a:r>
              <a:rPr lang="zh-CN" altLang="zh-CN" dirty="0" smtClean="0">
                <a:latin typeface="Arial"/>
              </a:rPr>
              <a:t>端口镜像功能将镜像会话中源端口的流量复制转发到目的端口，用户可以在目的端口上启动分析程序。</a:t>
            </a:r>
          </a:p>
          <a:p>
            <a:r>
              <a:rPr lang="zh-CN" altLang="zh-CN" dirty="0" smtClean="0">
                <a:latin typeface="Arial"/>
              </a:rPr>
              <a:t>通过端口镜像功能，可以快速定位网络故障。</a:t>
            </a:r>
          </a:p>
          <a:p>
            <a:pPr algn="l"/>
            <a:endParaRPr lang="en-US" altLang="zh-CN" b="1" dirty="0" smtClean="0">
              <a:latin typeface="Arial"/>
            </a:endParaRPr>
          </a:p>
          <a:p>
            <a:pPr algn="l"/>
            <a:endParaRPr lang="zh-CN" altLang="en-US" b="1" dirty="0" smtClean="0">
              <a:latin typeface="Arial"/>
            </a:endParaRPr>
          </a:p>
          <a:p>
            <a:pPr defTabSz="947044">
              <a:defRPr/>
            </a:pPr>
            <a:endParaRPr lang="en-US" altLang="zh-CN" dirty="0" smtClean="0">
              <a:latin typeface="Arial"/>
              <a:ea typeface="微软雅黑" pitchFamily="34" charset="-122"/>
              <a:cs typeface="Arial" pitchFamily="34" charset="0"/>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13</a:t>
            </a:fld>
            <a:endParaRPr lang="en-US" altLang="zh-CN" dirty="0">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defTabSz="947044">
              <a:defRPr/>
            </a:pPr>
            <a:r>
              <a:rPr lang="en-US" altLang="zh-CN" b="1" dirty="0" smtClean="0">
                <a:latin typeface="Arial"/>
              </a:rPr>
              <a:t> </a:t>
            </a:r>
          </a:p>
          <a:p>
            <a:pPr defTabSz="947044">
              <a:defRPr/>
            </a:pPr>
            <a:r>
              <a:rPr lang="zh-CN" altLang="en-US" b="1" dirty="0" smtClean="0">
                <a:latin typeface="Arial"/>
              </a:rPr>
              <a:t>普通虚拟网卡技术：</a:t>
            </a:r>
            <a:endParaRPr lang="en-US" altLang="zh-CN" b="1" dirty="0" smtClean="0">
              <a:latin typeface="Arial"/>
            </a:endParaRPr>
          </a:p>
          <a:p>
            <a:pPr defTabSz="947044">
              <a:defRPr/>
            </a:pPr>
            <a:r>
              <a:rPr lang="zh-CN" altLang="en-US" dirty="0" smtClean="0">
                <a:latin typeface="Arial"/>
              </a:rPr>
              <a:t>软件模拟交换机所以功能，单一中断和队列，导致</a:t>
            </a:r>
            <a:r>
              <a:rPr lang="en-US" altLang="zh-CN" dirty="0" smtClean="0">
                <a:latin typeface="Arial"/>
              </a:rPr>
              <a:t>VM</a:t>
            </a:r>
            <a:r>
              <a:rPr lang="zh-CN" altLang="en-US" dirty="0" smtClean="0">
                <a:latin typeface="Arial"/>
              </a:rPr>
              <a:t>间频繁切换、整体效率低下，不能满足数据库、媒体处理等高</a:t>
            </a:r>
            <a:r>
              <a:rPr lang="en-US" altLang="zh-CN" dirty="0" smtClean="0">
                <a:latin typeface="Arial"/>
              </a:rPr>
              <a:t>IO</a:t>
            </a:r>
            <a:r>
              <a:rPr lang="zh-CN" altLang="en-US" dirty="0" smtClean="0">
                <a:latin typeface="Arial"/>
              </a:rPr>
              <a:t>业务虚拟化的要求，吞吐量：</a:t>
            </a:r>
            <a:r>
              <a:rPr lang="en-US" altLang="zh-CN" dirty="0" smtClean="0">
                <a:latin typeface="Arial"/>
              </a:rPr>
              <a:t>3.6Gbit/s</a:t>
            </a:r>
          </a:p>
          <a:p>
            <a:pPr defTabSz="947044">
              <a:defRPr/>
            </a:pPr>
            <a:endParaRPr lang="en-US" altLang="zh-CN" dirty="0" smtClean="0">
              <a:latin typeface="Arial"/>
            </a:endParaRPr>
          </a:p>
          <a:p>
            <a:pPr defTabSz="947044">
              <a:defRPr/>
            </a:pPr>
            <a:r>
              <a:rPr lang="zh-CN" altLang="en-US" dirty="0" smtClean="0">
                <a:latin typeface="Arial"/>
              </a:rPr>
              <a:t>直通智能网卡虚拟技术：</a:t>
            </a:r>
            <a:endParaRPr lang="en-US" altLang="zh-CN" dirty="0" smtClean="0">
              <a:latin typeface="Arial"/>
            </a:endParaRPr>
          </a:p>
          <a:p>
            <a:pPr defTabSz="947044">
              <a:defRPr/>
            </a:pPr>
            <a:r>
              <a:rPr lang="en-US" altLang="zh-CN" dirty="0" smtClean="0">
                <a:latin typeface="Arial"/>
              </a:rPr>
              <a:t>1</a:t>
            </a:r>
            <a:r>
              <a:rPr lang="zh-CN" altLang="en-US" dirty="0" smtClean="0">
                <a:latin typeface="Arial"/>
              </a:rPr>
              <a:t>、软件虚拟交换分类、排序引擎功能卸载到</a:t>
            </a:r>
            <a:r>
              <a:rPr lang="en-US" altLang="zh-CN" dirty="0" err="1" smtClean="0">
                <a:latin typeface="Arial"/>
              </a:rPr>
              <a:t>iNIC</a:t>
            </a:r>
            <a:r>
              <a:rPr lang="en-US" altLang="zh-CN" dirty="0" smtClean="0">
                <a:latin typeface="Arial"/>
              </a:rPr>
              <a:t> </a:t>
            </a:r>
            <a:r>
              <a:rPr lang="zh-CN" altLang="en-US" dirty="0" smtClean="0">
                <a:latin typeface="Arial"/>
              </a:rPr>
              <a:t>完成，软件虚拟交换机只完成简单的数据复制工作，每个虚拟机有独立的发送</a:t>
            </a:r>
            <a:r>
              <a:rPr lang="en-US" altLang="zh-CN" dirty="0" smtClean="0">
                <a:latin typeface="Arial"/>
              </a:rPr>
              <a:t>/</a:t>
            </a:r>
            <a:r>
              <a:rPr lang="zh-CN" altLang="en-US" dirty="0" smtClean="0">
                <a:latin typeface="Arial"/>
              </a:rPr>
              <a:t>接收队列，极大减轻了服务器</a:t>
            </a:r>
            <a:r>
              <a:rPr lang="en-US" altLang="zh-CN" dirty="0" smtClean="0">
                <a:latin typeface="Arial"/>
              </a:rPr>
              <a:t>CPU</a:t>
            </a:r>
            <a:r>
              <a:rPr lang="zh-CN" altLang="en-US" dirty="0" smtClean="0">
                <a:latin typeface="Arial"/>
              </a:rPr>
              <a:t>本身的压力。因此，可以极大提升网络的吞吐量</a:t>
            </a:r>
            <a:endParaRPr lang="en-US" altLang="zh-CN" dirty="0" smtClean="0">
              <a:latin typeface="Arial"/>
            </a:endParaRPr>
          </a:p>
          <a:p>
            <a:pPr defTabSz="947044">
              <a:defRPr/>
            </a:pPr>
            <a:r>
              <a:rPr lang="en-US" altLang="zh-CN" dirty="0" smtClean="0">
                <a:latin typeface="Arial"/>
              </a:rPr>
              <a:t>2</a:t>
            </a:r>
            <a:r>
              <a:rPr lang="zh-CN" altLang="en-US" dirty="0" smtClean="0">
                <a:latin typeface="Arial"/>
              </a:rPr>
              <a:t>、无损热迁移功能</a:t>
            </a:r>
            <a:endParaRPr lang="en-US" altLang="zh-CN" dirty="0" smtClean="0">
              <a:latin typeface="Arial"/>
            </a:endParaRPr>
          </a:p>
          <a:p>
            <a:pPr defTabSz="947044">
              <a:defRPr/>
            </a:pPr>
            <a:r>
              <a:rPr lang="zh-CN" altLang="en-US" dirty="0" smtClean="0">
                <a:latin typeface="Arial"/>
              </a:rPr>
              <a:t>吞吐量：</a:t>
            </a:r>
            <a:r>
              <a:rPr lang="en-US" altLang="zh-CN" dirty="0" smtClean="0">
                <a:latin typeface="Arial"/>
              </a:rPr>
              <a:t>9.5Gbit/s</a:t>
            </a:r>
          </a:p>
          <a:p>
            <a:pPr defTabSz="947044">
              <a:defRPr/>
            </a:pPr>
            <a:endParaRPr lang="en-US" altLang="zh-CN" dirty="0" smtClean="0">
              <a:latin typeface="Arial"/>
            </a:endParaRPr>
          </a:p>
          <a:p>
            <a:pPr defTabSz="947044">
              <a:defRPr/>
            </a:pPr>
            <a:r>
              <a:rPr lang="zh-CN" altLang="en-US" dirty="0" smtClean="0">
                <a:latin typeface="Arial"/>
              </a:rPr>
              <a:t>该功能实际是由</a:t>
            </a:r>
            <a:r>
              <a:rPr lang="en-US" altLang="zh-CN" dirty="0" smtClean="0">
                <a:latin typeface="Arial"/>
              </a:rPr>
              <a:t>Intel</a:t>
            </a:r>
            <a:r>
              <a:rPr lang="zh-CN" altLang="en-US" dirty="0" smtClean="0">
                <a:latin typeface="Arial"/>
              </a:rPr>
              <a:t>提供的芯片进行物理实现，如果遇到懂行的专家带过即可。</a:t>
            </a:r>
            <a:endParaRPr lang="en-US" altLang="zh-CN" dirty="0" smtClean="0">
              <a:latin typeface="Arial"/>
            </a:endParaRPr>
          </a:p>
          <a:p>
            <a:pPr defTabSz="947044">
              <a:defRPr/>
            </a:pPr>
            <a:endParaRPr lang="en-US" altLang="zh-CN" dirty="0" smtClean="0">
              <a:latin typeface="Arial"/>
            </a:endParaRPr>
          </a:p>
        </p:txBody>
      </p:sp>
      <p:sp>
        <p:nvSpPr>
          <p:cNvPr id="4" name="灯片编号占位符 3"/>
          <p:cNvSpPr>
            <a:spLocks noGrp="1"/>
          </p:cNvSpPr>
          <p:nvPr>
            <p:ph type="sldNum" sz="quarter" idx="10"/>
          </p:nvPr>
        </p:nvSpPr>
        <p:spPr/>
        <p:txBody>
          <a:bodyPr/>
          <a:lstStyle/>
          <a:p>
            <a:fld id="{E3D1208B-ABB5-48F0-93EC-79B837E3F925}" type="slidenum">
              <a:rPr lang="zh-CN" altLang="en-US" smtClean="0">
                <a:latin typeface="Arial"/>
              </a:rPr>
              <a:pPr/>
              <a:t>14</a:t>
            </a:fld>
            <a:endParaRPr lang="en-US" altLang="zh-CN" dirty="0">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288" y="766763"/>
            <a:ext cx="6816725" cy="3833812"/>
          </a:xfrm>
        </p:spPr>
      </p:sp>
      <p:sp>
        <p:nvSpPr>
          <p:cNvPr id="3" name="备注占位符 2"/>
          <p:cNvSpPr>
            <a:spLocks noGrp="1"/>
          </p:cNvSpPr>
          <p:nvPr>
            <p:ph type="body" idx="1"/>
          </p:nvPr>
        </p:nvSpPr>
        <p:spPr/>
        <p:txBody>
          <a:bodyPr>
            <a:normAutofit fontScale="92500"/>
          </a:bodyPr>
          <a:lstStyle/>
          <a:p>
            <a:r>
              <a:rPr lang="en-US" altLang="zh-CN" dirty="0" smtClean="0"/>
              <a:t>KM:</a:t>
            </a:r>
          </a:p>
          <a:p>
            <a:pPr marL="236761" indent="-236761">
              <a:buAutoNum type="arabicPeriod"/>
            </a:pPr>
            <a:r>
              <a:rPr lang="en-US" altLang="zh-CN" dirty="0" smtClean="0"/>
              <a:t>Storage</a:t>
            </a:r>
            <a:r>
              <a:rPr lang="en-US" altLang="zh-CN" baseline="0" dirty="0" smtClean="0"/>
              <a:t> has long taken the form of central storage such as SAN or NAS in data center. This provides two disadvantages: 1. performance is capped 2. expensive 3. hard to scale</a:t>
            </a:r>
          </a:p>
          <a:p>
            <a:pPr marL="236761" indent="-236761">
              <a:buAutoNum type="arabicPeriod"/>
            </a:pPr>
            <a:r>
              <a:rPr lang="en-US" altLang="zh-CN" baseline="0" dirty="0" smtClean="0"/>
              <a:t>In virtualization environment, the limitation of centralized storage got enlarged. Virtualization layer breaks the IO pattern that most of SAN/NAS has been optimized for. Also, because the number of VMs are dramatically more than the number of physical machines, the total number and amount of IOs increased dramatically which normally makes centralized storage a clear target needs upgrade.</a:t>
            </a:r>
          </a:p>
          <a:p>
            <a:pPr marL="236761" indent="-236761">
              <a:buAutoNum type="arabicPeriod"/>
            </a:pPr>
            <a:r>
              <a:rPr lang="en-US" altLang="zh-CN" baseline="0" dirty="0" smtClean="0"/>
              <a:t>In FusionCube, we make the convergence of storage and computing. This is an industry leading move. The idea is to take all disks (HDD or SSD) from each blaze server and organize them into a cluster. This cluster provide distributed storage to outside. The benefit of this design are three parts:</a:t>
            </a:r>
          </a:p>
          <a:p>
            <a:pPr marL="710283" lvl="1" indent="-236761">
              <a:buAutoNum type="arabicPeriod"/>
            </a:pPr>
            <a:r>
              <a:rPr lang="en-US" altLang="zh-CN" baseline="0" dirty="0" smtClean="0"/>
              <a:t>Performance: In the design, there is no central controller. Each blaze server can sever IO request from its storage so many blaze server serve IO requests in parallel. This dramatically increases the total IO throughput. This design, combined with using </a:t>
            </a:r>
            <a:r>
              <a:rPr lang="en-US" altLang="zh-CN" baseline="0" dirty="0" err="1" smtClean="0"/>
              <a:t>PCIe</a:t>
            </a:r>
            <a:r>
              <a:rPr lang="en-US" altLang="zh-CN" baseline="0" dirty="0" smtClean="0"/>
              <a:t>-SSD provide the best performance for the data warehouse use case scenario that outlined in later section.</a:t>
            </a:r>
          </a:p>
          <a:p>
            <a:pPr marL="710283" lvl="1" indent="-236761">
              <a:buAutoNum type="arabicPeriod"/>
            </a:pPr>
            <a:r>
              <a:rPr lang="en-US" altLang="zh-CN" baseline="0" dirty="0" smtClean="0"/>
              <a:t>Reliability: Replications are used cross different nodes so data is well protected when hardware failure happens. The number of copies are configurable, default is 1 (meaning there are 1+1 total copies of data on the system).</a:t>
            </a:r>
          </a:p>
          <a:p>
            <a:pPr marL="710283" lvl="1" indent="-236761">
              <a:buAutoNum type="arabicPeriod"/>
            </a:pPr>
            <a:r>
              <a:rPr lang="en-US" altLang="zh-CN" baseline="0" dirty="0" smtClean="0"/>
              <a:t>Scalability: The software architecture is based on DHT (distributed hashing table) which by design has no central control node. The architecture support extreme scalability. Whenever needed, adding a new node in the cluster and the system will start using the new resources and balance load counting on the new node. Our current max is 2000 nodes.</a:t>
            </a:r>
            <a:endParaRPr lang="zh-CN" altLang="en-US"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pPr/>
              <a:t>16</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5.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21"/>
            <a:ext cx="5688013" cy="1054117"/>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404942301"/>
      </p:ext>
    </p:extLst>
  </p:cSld>
  <p:clrMapOvr>
    <a:masterClrMapping/>
  </p:clrMapOvr>
  <p:transition advClick="0" advTm="8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F792A092-439F-4505-B5EF-E6A64B81570B}" type="slidenum">
              <a:rPr lang="de-DE" altLang="zh-CN">
                <a:solidFill>
                  <a:srgbClr val="000000"/>
                </a:solidFill>
              </a:rPr>
              <a:pPr>
                <a:defRPr/>
              </a:pPr>
              <a:t>‹#›</a:t>
            </a:fld>
            <a:endParaRPr lang="en-GB" altLang="zh-CN" dirty="0">
              <a:solidFill>
                <a:srgbClr val="000000"/>
              </a:solidFill>
            </a:endParaRPr>
          </a:p>
        </p:txBody>
      </p:sp>
    </p:spTree>
    <p:extLst>
      <p:ext uri="{BB962C8B-B14F-4D97-AF65-F5344CB8AC3E}">
        <p14:creationId xmlns="" xmlns:p14="http://schemas.microsoft.com/office/powerpoint/2010/main" val="332614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dirty="0">
              <a:solidFill>
                <a:srgbClr val="000000"/>
              </a:solidFill>
            </a:endParaRPr>
          </a:p>
        </p:txBody>
      </p:sp>
    </p:spTree>
    <p:extLst>
      <p:ext uri="{BB962C8B-B14F-4D97-AF65-F5344CB8AC3E}">
        <p14:creationId xmlns="" xmlns:p14="http://schemas.microsoft.com/office/powerpoint/2010/main" val="192964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bwMode="auto">
          <a:xfrm>
            <a:off x="0" y="2257448"/>
            <a:ext cx="387048" cy="295383"/>
          </a:xfrm>
          <a:prstGeom prst="rect">
            <a:avLst/>
          </a:prstGeom>
          <a:solidFill>
            <a:schemeClr val="bg1"/>
          </a:solidFill>
          <a:ln w="9525" cap="flat" cmpd="sng" algn="ctr">
            <a:noFill/>
            <a:prstDash val="solid"/>
            <a:round/>
            <a:headEnd type="none" w="med" len="med"/>
            <a:tailEnd type="none" w="med" len="med"/>
          </a:ln>
          <a:effectLst/>
        </p:spPr>
        <p:txBody>
          <a:bodyPr lIns="79167" tIns="39583" rIns="79167" bIns="39583">
            <a:spAutoFit/>
          </a:bodyPr>
          <a:lstStyle/>
          <a:p>
            <a:pPr defTabSz="801350">
              <a:defRPr/>
            </a:pPr>
            <a:endParaRPr lang="zh-CN" altLang="en-US" sz="1400">
              <a:solidFill>
                <a:srgbClr val="FFFFFF"/>
              </a:solidFill>
              <a:latin typeface="FrutigerNext LT Regular" pitchFamily="34" charset="0"/>
              <a:ea typeface="ＭＳ Ｐゴシック" pitchFamily="34" charset="-128"/>
            </a:endParaRPr>
          </a:p>
        </p:txBody>
      </p:sp>
      <p:sp>
        <p:nvSpPr>
          <p:cNvPr id="3" name="矩形 2"/>
          <p:cNvSpPr/>
          <p:nvPr userDrawn="1"/>
        </p:nvSpPr>
        <p:spPr bwMode="auto">
          <a:xfrm>
            <a:off x="1" y="4677966"/>
            <a:ext cx="9142848" cy="471488"/>
          </a:xfrm>
          <a:prstGeom prst="rect">
            <a:avLst/>
          </a:prstGeom>
          <a:solidFill>
            <a:srgbClr val="1D1D1D"/>
          </a:solidFill>
          <a:ln w="9525" cap="flat" cmpd="sng" algn="ctr">
            <a:noFill/>
            <a:prstDash val="solid"/>
            <a:round/>
            <a:headEnd type="none" w="med" len="med"/>
            <a:tailEnd type="none" w="med" len="med"/>
          </a:ln>
          <a:effectLst/>
        </p:spPr>
        <p:txBody>
          <a:bodyPr lIns="79167" tIns="39583" rIns="79167" bIns="39583"/>
          <a:lstStyle/>
          <a:p>
            <a:pPr defTabSz="801350">
              <a:defRPr/>
            </a:pPr>
            <a:endParaRPr lang="zh-CN" altLang="en-US" sz="1400">
              <a:solidFill>
                <a:srgbClr val="000000"/>
              </a:solidFill>
              <a:latin typeface="FrutigerNext LT Regular" pitchFamily="34" charset="0"/>
              <a:ea typeface="ＭＳ Ｐゴシック" pitchFamily="34" charset="-128"/>
            </a:endParaRPr>
          </a:p>
        </p:txBody>
      </p:sp>
      <p:pic>
        <p:nvPicPr>
          <p:cNvPr id="4" name="Picture 12" descr="C:\Users\p37927\Desktop\square1.png"/>
          <p:cNvPicPr>
            <a:picLocks noChangeAspect="1" noChangeArrowheads="1"/>
          </p:cNvPicPr>
          <p:nvPr userDrawn="1"/>
        </p:nvPicPr>
        <p:blipFill>
          <a:blip r:embed="rId2" cstate="print">
            <a:lum bright="10000" contrast="20000"/>
          </a:blip>
          <a:srcRect/>
          <a:stretch>
            <a:fillRect/>
          </a:stretch>
        </p:blipFill>
        <p:spPr bwMode="auto">
          <a:xfrm>
            <a:off x="2642563" y="4731571"/>
            <a:ext cx="1884553" cy="379810"/>
          </a:xfrm>
          <a:prstGeom prst="rect">
            <a:avLst/>
          </a:prstGeom>
          <a:noFill/>
          <a:ln w="9525">
            <a:noFill/>
            <a:miter lim="800000"/>
            <a:headEnd/>
            <a:tailEnd/>
          </a:ln>
        </p:spPr>
      </p:pic>
      <p:pic>
        <p:nvPicPr>
          <p:cNvPr id="5" name="Picture 12" descr="C:\Users\p37927\Desktop\square1.png"/>
          <p:cNvPicPr>
            <a:picLocks noChangeAspect="1" noChangeArrowheads="1"/>
          </p:cNvPicPr>
          <p:nvPr userDrawn="1"/>
        </p:nvPicPr>
        <p:blipFill>
          <a:blip r:embed="rId2" cstate="print">
            <a:lum bright="10000" contrast="20000"/>
          </a:blip>
          <a:srcRect l="28423"/>
          <a:stretch>
            <a:fillRect/>
          </a:stretch>
        </p:blipFill>
        <p:spPr bwMode="auto">
          <a:xfrm>
            <a:off x="4547853" y="4731571"/>
            <a:ext cx="1348907" cy="379810"/>
          </a:xfrm>
          <a:prstGeom prst="rect">
            <a:avLst/>
          </a:prstGeom>
          <a:noFill/>
          <a:ln w="9525">
            <a:noFill/>
            <a:miter lim="800000"/>
            <a:headEnd/>
            <a:tailEnd/>
          </a:ln>
        </p:spPr>
      </p:pic>
      <p:pic>
        <p:nvPicPr>
          <p:cNvPr id="6" name="Picture 12" descr="C:\Users\p37927\Desktop\square1.png"/>
          <p:cNvPicPr>
            <a:picLocks noChangeAspect="1" noChangeArrowheads="1"/>
          </p:cNvPicPr>
          <p:nvPr userDrawn="1"/>
        </p:nvPicPr>
        <p:blipFill>
          <a:blip r:embed="rId2" cstate="print">
            <a:lum bright="10000" contrast="20000"/>
          </a:blip>
          <a:srcRect r="7492"/>
          <a:stretch>
            <a:fillRect/>
          </a:stretch>
        </p:blipFill>
        <p:spPr bwMode="auto">
          <a:xfrm>
            <a:off x="906568" y="4731571"/>
            <a:ext cx="1742866" cy="379810"/>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1" y="4629150"/>
            <a:ext cx="9142848" cy="48816"/>
          </a:xfrm>
          <a:prstGeom prst="rect">
            <a:avLst/>
          </a:prstGeom>
          <a:noFill/>
          <a:ln w="9525">
            <a:no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1" y="4629150"/>
            <a:ext cx="9142848" cy="48816"/>
          </a:xfrm>
          <a:prstGeom prst="rect">
            <a:avLst/>
          </a:prstGeom>
          <a:noFill/>
          <a:ln w="9525">
            <a:noFill/>
            <a:miter lim="800000"/>
            <a:headEnd/>
            <a:tailEnd/>
          </a:ln>
        </p:spPr>
      </p:pic>
      <p:sp>
        <p:nvSpPr>
          <p:cNvPr id="9" name="Rectangle 5"/>
          <p:cNvSpPr>
            <a:spLocks noChangeArrowheads="1"/>
          </p:cNvSpPr>
          <p:nvPr userDrawn="1"/>
        </p:nvSpPr>
        <p:spPr bwMode="auto">
          <a:xfrm>
            <a:off x="4893407" y="4901827"/>
            <a:ext cx="1802767" cy="276225"/>
          </a:xfrm>
          <a:prstGeom prst="rect">
            <a:avLst/>
          </a:prstGeom>
          <a:noFill/>
          <a:ln>
            <a:noFill/>
          </a:ln>
          <a:extLst/>
        </p:spPr>
        <p:txBody>
          <a:bodyPr lIns="0" tIns="0" rIns="0" bIns="0"/>
          <a:lstStyle/>
          <a:p>
            <a:pPr eaLnBrk="0" hangingPunct="0">
              <a:lnSpc>
                <a:spcPct val="85000"/>
              </a:lnSpc>
              <a:defRPr/>
            </a:pPr>
            <a:r>
              <a:rPr lang="de-DE" altLang="zh-CN" sz="1200" dirty="0">
                <a:solidFill>
                  <a:srgbClr val="FFFFFF"/>
                </a:solidFill>
                <a:latin typeface="黑体"/>
                <a:ea typeface="黑体"/>
              </a:rPr>
              <a:t> </a:t>
            </a:r>
            <a:r>
              <a:rPr lang="zh-CN" altLang="en-US" sz="1200" dirty="0">
                <a:solidFill>
                  <a:srgbClr val="FFFFFF"/>
                </a:solidFill>
                <a:latin typeface="黑体"/>
                <a:ea typeface="黑体"/>
              </a:rPr>
              <a:t>第</a:t>
            </a:r>
            <a:fld id="{A06EC521-8BD7-48FF-94B7-A2B119A6454C}" type="slidenum">
              <a:rPr lang="de-DE" altLang="zh-CN" sz="1200">
                <a:solidFill>
                  <a:srgbClr val="FFFFFF"/>
                </a:solidFill>
                <a:latin typeface="黑体"/>
                <a:ea typeface="黑体"/>
              </a:rPr>
              <a:pPr eaLnBrk="0" hangingPunct="0">
                <a:lnSpc>
                  <a:spcPct val="85000"/>
                </a:lnSpc>
                <a:defRPr/>
              </a:pPr>
              <a:t>‹#›</a:t>
            </a:fld>
            <a:r>
              <a:rPr lang="zh-CN" altLang="en-US" sz="1200" dirty="0">
                <a:solidFill>
                  <a:srgbClr val="FFFFFF"/>
                </a:solidFill>
                <a:latin typeface="黑体"/>
                <a:ea typeface="黑体"/>
              </a:rPr>
              <a:t>页</a:t>
            </a:r>
            <a:endParaRPr lang="en-GB" altLang="zh-CN" sz="1200" dirty="0">
              <a:solidFill>
                <a:srgbClr val="FFFFFF"/>
              </a:solidFill>
              <a:latin typeface="黑体"/>
              <a:ea typeface="黑体"/>
            </a:endParaRPr>
          </a:p>
        </p:txBody>
      </p:sp>
      <p:sp>
        <p:nvSpPr>
          <p:cNvPr id="10" name="TextBox 25"/>
          <p:cNvSpPr txBox="1">
            <a:spLocks noChangeArrowheads="1"/>
          </p:cNvSpPr>
          <p:nvPr userDrawn="1"/>
        </p:nvSpPr>
        <p:spPr bwMode="auto">
          <a:xfrm>
            <a:off x="842068" y="4848231"/>
            <a:ext cx="2763498" cy="307734"/>
          </a:xfrm>
          <a:prstGeom prst="rect">
            <a:avLst/>
          </a:prstGeom>
          <a:noFill/>
          <a:ln w="9525">
            <a:noFill/>
            <a:miter lim="800000"/>
            <a:headEnd/>
            <a:tailEnd/>
          </a:ln>
        </p:spPr>
        <p:txBody>
          <a:bodyPr wrap="none" lIns="91401" tIns="45699" rIns="91401" bIns="45699">
            <a:spAutoFit/>
          </a:bodyPr>
          <a:lstStyle/>
          <a:p>
            <a:pPr>
              <a:defRPr/>
            </a:pPr>
            <a:r>
              <a:rPr lang="en-US" altLang="zh-CN" sz="1400" dirty="0">
                <a:solidFill>
                  <a:srgbClr val="FFFFFF"/>
                </a:solidFill>
                <a:latin typeface="微软雅黑" pitchFamily="34" charset="-122"/>
                <a:ea typeface="微软雅黑" pitchFamily="34" charset="-122"/>
                <a:cs typeface="Times New Roman" pitchFamily="18" charset="0"/>
              </a:rPr>
              <a:t>Huawei Cloud Congress 2012 </a:t>
            </a:r>
            <a:endParaRPr lang="zh-CN" altLang="en-US" sz="1400" dirty="0">
              <a:solidFill>
                <a:srgbClr val="FFFFFF"/>
              </a:solidFill>
              <a:latin typeface="微软雅黑" pitchFamily="34" charset="-122"/>
              <a:ea typeface="微软雅黑" pitchFamily="34" charset="-122"/>
              <a:cs typeface="Times New Roman" pitchFamily="18" charset="0"/>
            </a:endParaRPr>
          </a:p>
        </p:txBody>
      </p:sp>
      <p:pic>
        <p:nvPicPr>
          <p:cNvPr id="11" name="Picture 9" descr="C:\Users\p37927\Desktop\logo.png"/>
          <p:cNvPicPr>
            <a:picLocks noChangeAspect="1" noChangeArrowheads="1"/>
          </p:cNvPicPr>
          <p:nvPr userDrawn="1"/>
        </p:nvPicPr>
        <p:blipFill>
          <a:blip r:embed="rId4" cstate="print"/>
          <a:srcRect/>
          <a:stretch>
            <a:fillRect/>
          </a:stretch>
        </p:blipFill>
        <p:spPr bwMode="auto">
          <a:xfrm>
            <a:off x="226938" y="4731548"/>
            <a:ext cx="574811" cy="332185"/>
          </a:xfrm>
          <a:prstGeom prst="rect">
            <a:avLst/>
          </a:prstGeom>
          <a:noFill/>
          <a:ln w="9525">
            <a:noFill/>
            <a:miter lim="800000"/>
            <a:headEnd/>
            <a:tailEnd/>
          </a:ln>
        </p:spPr>
      </p:pic>
      <p:pic>
        <p:nvPicPr>
          <p:cNvPr id="12" name="Picture 12" descr="C:\Users\p37927\Desktop\square1.png"/>
          <p:cNvPicPr>
            <a:picLocks noChangeAspect="1" noChangeArrowheads="1"/>
          </p:cNvPicPr>
          <p:nvPr userDrawn="1"/>
        </p:nvPicPr>
        <p:blipFill>
          <a:blip r:embed="rId2" cstate="print">
            <a:lum bright="10000" contrast="20000"/>
          </a:blip>
          <a:srcRect l="7297"/>
          <a:stretch>
            <a:fillRect/>
          </a:stretch>
        </p:blipFill>
        <p:spPr bwMode="auto">
          <a:xfrm>
            <a:off x="7312436" y="4731571"/>
            <a:ext cx="1747474" cy="379810"/>
          </a:xfrm>
          <a:prstGeom prst="rect">
            <a:avLst/>
          </a:prstGeom>
          <a:noFill/>
          <a:ln w="9525">
            <a:noFill/>
            <a:miter lim="800000"/>
            <a:headEnd/>
            <a:tailEnd/>
          </a:ln>
        </p:spPr>
      </p:pic>
      <p:pic>
        <p:nvPicPr>
          <p:cNvPr id="13" name="Picture 10" descr="C:\Users\p37927\Desktop\HW_POS_RGB_Horizontal.png"/>
          <p:cNvPicPr>
            <a:picLocks noChangeAspect="1" noChangeArrowheads="1"/>
          </p:cNvPicPr>
          <p:nvPr userDrawn="1"/>
        </p:nvPicPr>
        <p:blipFill>
          <a:blip r:embed="rId5" cstate="print"/>
          <a:srcRect/>
          <a:stretch>
            <a:fillRect/>
          </a:stretch>
        </p:blipFill>
        <p:spPr bwMode="auto">
          <a:xfrm>
            <a:off x="7759427" y="4795882"/>
            <a:ext cx="1071293" cy="260747"/>
          </a:xfrm>
          <a:prstGeom prst="rect">
            <a:avLst/>
          </a:prstGeom>
          <a:noFill/>
          <a:ln w="9525">
            <a:noFill/>
            <a:miter lim="800000"/>
            <a:headEnd/>
            <a:tailEnd/>
          </a:ln>
        </p:spPr>
      </p:pic>
      <p:pic>
        <p:nvPicPr>
          <p:cNvPr id="14" name="Picture 12" descr="C:\Users\p37927\Desktop\square1.png"/>
          <p:cNvPicPr>
            <a:picLocks noChangeAspect="1" noChangeArrowheads="1"/>
          </p:cNvPicPr>
          <p:nvPr userDrawn="1"/>
        </p:nvPicPr>
        <p:blipFill>
          <a:blip r:embed="rId2" cstate="print">
            <a:lum bright="10000" contrast="20000"/>
          </a:blip>
          <a:srcRect l="28714"/>
          <a:stretch>
            <a:fillRect/>
          </a:stretch>
        </p:blipFill>
        <p:spPr bwMode="auto">
          <a:xfrm>
            <a:off x="5913996" y="4731571"/>
            <a:ext cx="1344300" cy="379810"/>
          </a:xfrm>
          <a:prstGeom prst="rect">
            <a:avLst/>
          </a:prstGeom>
          <a:noFill/>
          <a:ln w="9525">
            <a:noFill/>
            <a:miter lim="800000"/>
            <a:headEnd/>
            <a:tailEnd/>
          </a:ln>
        </p:spPr>
      </p:pic>
      <p:sp>
        <p:nvSpPr>
          <p:cNvPr id="15" name="矩形 16"/>
          <p:cNvSpPr>
            <a:spLocks noChangeArrowheads="1"/>
          </p:cNvSpPr>
          <p:nvPr userDrawn="1"/>
        </p:nvSpPr>
        <p:spPr bwMode="auto">
          <a:xfrm>
            <a:off x="0" y="2464619"/>
            <a:ext cx="194676" cy="295383"/>
          </a:xfrm>
          <a:prstGeom prst="rect">
            <a:avLst/>
          </a:prstGeom>
          <a:solidFill>
            <a:schemeClr val="bg1"/>
          </a:solidFill>
          <a:ln w="9525" algn="ctr">
            <a:noFill/>
            <a:round/>
            <a:headEnd/>
            <a:tailEnd/>
          </a:ln>
        </p:spPr>
        <p:txBody>
          <a:bodyPr lIns="79167" tIns="39583" rIns="79167" bIns="39583">
            <a:spAutoFit/>
          </a:bodyPr>
          <a:lstStyle/>
          <a:p>
            <a:pPr defTabSz="801350">
              <a:defRPr/>
            </a:pPr>
            <a:endParaRPr lang="zh-CN" altLang="en-US" sz="1400">
              <a:solidFill>
                <a:srgbClr val="FFFFFF"/>
              </a:solidFill>
              <a:latin typeface="FrutigerNext LT Regular" pitchFamily="34" charset="0"/>
              <a:ea typeface="ＭＳ Ｐゴシック" pitchFamily="34" charset="-128"/>
            </a:endParaRPr>
          </a:p>
        </p:txBody>
      </p:sp>
    </p:spTree>
    <p:extLst>
      <p:ext uri="{BB962C8B-B14F-4D97-AF65-F5344CB8AC3E}">
        <p14:creationId xmlns="" xmlns:p14="http://schemas.microsoft.com/office/powerpoint/2010/main" val="41999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3768123345"/>
      </p:ext>
    </p:extLst>
  </p:cSld>
  <p:clrMapOvr>
    <a:masterClrMapping/>
  </p:clrMapOvr>
  <p:transition advClick="0" advTm="800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561485258"/>
      </p:ext>
    </p:extLst>
  </p:cSld>
  <p:clrMapOvr>
    <a:masterClrMapping/>
  </p:clrMapOvr>
  <p:transition advClick="0" advTm="800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6361126" y="4867275"/>
            <a:ext cx="2097087" cy="341710"/>
          </a:xfrm>
          <a:prstGeom prst="rect">
            <a:avLst/>
          </a:prstGeom>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dirty="0">
              <a:solidFill>
                <a:srgbClr val="000000"/>
              </a:solidFill>
            </a:endParaRPr>
          </a:p>
        </p:txBody>
      </p:sp>
    </p:spTree>
    <p:extLst>
      <p:ext uri="{BB962C8B-B14F-4D97-AF65-F5344CB8AC3E}">
        <p14:creationId xmlns="" xmlns:p14="http://schemas.microsoft.com/office/powerpoint/2010/main" val="4216088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79636" y="116825"/>
            <a:ext cx="8229838" cy="85725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61816" y="1200151"/>
            <a:ext cx="8229838" cy="3393281"/>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transition advClick="0" advTm="800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4" y="300076"/>
            <a:ext cx="7828703" cy="553109"/>
          </a:xfrm>
          <a:prstGeom prst="rect">
            <a:avLst/>
          </a:prstGeo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1020041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4192192"/>
            <a:ext cx="763588" cy="572690"/>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586979"/>
            <a:ext cx="9144000" cy="2857500"/>
          </a:xfrm>
          <a:prstGeom prst="rect">
            <a:avLst/>
          </a:prstGeom>
          <a:noFill/>
          <a:ln w="9525">
            <a:noFill/>
            <a:miter lim="800000"/>
            <a:headEnd/>
            <a:tailEnd/>
          </a:ln>
        </p:spPr>
      </p:pic>
      <p:sp>
        <p:nvSpPr>
          <p:cNvPr id="6" name="Text Box 20"/>
          <p:cNvSpPr txBox="1">
            <a:spLocks noChangeArrowheads="1"/>
          </p:cNvSpPr>
          <p:nvPr/>
        </p:nvSpPr>
        <p:spPr bwMode="auto">
          <a:xfrm>
            <a:off x="652464" y="4655344"/>
            <a:ext cx="2761242"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sp>
        <p:nvSpPr>
          <p:cNvPr id="7" name="Text Box 22"/>
          <p:cNvSpPr txBox="1">
            <a:spLocks noChangeArrowheads="1"/>
          </p:cNvSpPr>
          <p:nvPr/>
        </p:nvSpPr>
        <p:spPr bwMode="auto">
          <a:xfrm>
            <a:off x="7224733" y="3070622"/>
            <a:ext cx="134598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FFFFFF"/>
                </a:solidFill>
                <a:latin typeface="FrutigerNext LT Regular" pitchFamily="34" charset="0"/>
                <a:ea typeface="ＭＳ Ｐゴシック" pitchFamily="34" charset="-128"/>
              </a:rPr>
              <a:t>www.huawei.com</a:t>
            </a:r>
          </a:p>
        </p:txBody>
      </p:sp>
      <p:sp>
        <p:nvSpPr>
          <p:cNvPr id="8" name="Rectangle 23"/>
          <p:cNvSpPr>
            <a:spLocks noChangeArrowheads="1"/>
          </p:cNvSpPr>
          <p:nvPr/>
        </p:nvSpPr>
        <p:spPr bwMode="auto">
          <a:xfrm>
            <a:off x="3984657" y="4655344"/>
            <a:ext cx="1565979"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9" name="Rectangle 25"/>
          <p:cNvSpPr>
            <a:spLocks noChangeArrowheads="1"/>
          </p:cNvSpPr>
          <p:nvPr/>
        </p:nvSpPr>
        <p:spPr bwMode="auto">
          <a:xfrm>
            <a:off x="6792913" y="185736"/>
            <a:ext cx="1194082" cy="296314"/>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400" b="1" dirty="0" smtClean="0">
                <a:solidFill>
                  <a:srgbClr val="666666"/>
                </a:solidFill>
                <a:latin typeface="FrutigerNext LT Regular" pitchFamily="34" charset="0"/>
                <a:ea typeface="ＭＳ Ｐゴシック" pitchFamily="34" charset="-128"/>
              </a:rPr>
              <a:t>Confidential</a:t>
            </a:r>
            <a:endParaRPr lang="zh-CN" altLang="en-US" sz="1400" b="1" dirty="0">
              <a:solidFill>
                <a:srgbClr val="666666"/>
              </a:solidFill>
              <a:latin typeface="FrutigerNext LT Regular" pitchFamily="34" charset="0"/>
              <a:ea typeface="ＭＳ Ｐゴシック" pitchFamily="34" charset="-128"/>
            </a:endParaRPr>
          </a:p>
        </p:txBody>
      </p:sp>
      <p:sp>
        <p:nvSpPr>
          <p:cNvPr id="10" name="Text Box 66"/>
          <p:cNvSpPr txBox="1">
            <a:spLocks noChangeArrowheads="1"/>
          </p:cNvSpPr>
          <p:nvPr/>
        </p:nvSpPr>
        <p:spPr bwMode="auto">
          <a:xfrm>
            <a:off x="-1968500" y="991791"/>
            <a:ext cx="1968500" cy="3762698"/>
          </a:xfrm>
          <a:prstGeom prst="rect">
            <a:avLst/>
          </a:prstGeom>
          <a:noFill/>
          <a:ln w="9525" algn="ctr">
            <a:noFill/>
            <a:miter lim="800000"/>
            <a:headEnd/>
            <a:tailEnd/>
          </a:ln>
          <a:effectLst/>
        </p:spPr>
        <p:txBody>
          <a:bodyPr lIns="80139" tIns="40069" rIns="80139" bIns="40069">
            <a:spAutoFit/>
          </a:bodyPr>
          <a:lstStyle/>
          <a:p>
            <a:pPr algn="r" defTabSz="801688" eaLnBrk="0" hangingPunct="0">
              <a:lnSpc>
                <a:spcPct val="125000"/>
              </a:lnSpc>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:40-47pt  </a:t>
            </a:r>
          </a:p>
          <a:p>
            <a:pPr algn="r" defTabSz="801688" eaLnBrk="0" hangingPunct="0">
              <a:lnSpc>
                <a:spcPct val="125000"/>
              </a:lnSpc>
              <a:defRPr/>
            </a:pP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:26-30pt</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688" eaLnBrk="0" hangingPunct="0">
              <a:lnSpc>
                <a:spcPct val="125000"/>
              </a:lnSpc>
              <a:defRPr/>
            </a:pPr>
            <a:r>
              <a:rPr lang="zh-CN" altLang="en-US" sz="1100" dirty="0">
                <a:solidFill>
                  <a:srgbClr val="FFFFFF"/>
                </a:solidFill>
                <a:latin typeface="Arial" charset="0"/>
                <a:ea typeface="华文细黑" pitchFamily="2" charset="-122"/>
              </a:rPr>
              <a:t>内部使用字体 </a:t>
            </a:r>
            <a:r>
              <a:rPr lang="en-US" altLang="zh-CN" sz="1100" dirty="0">
                <a:solidFill>
                  <a:srgbClr val="FFFFFF"/>
                </a:solidFill>
                <a:latin typeface="Arial" charset="0"/>
                <a:ea typeface="华文细黑" pitchFamily="2" charset="-122"/>
              </a:rPr>
              <a:t>:</a:t>
            </a:r>
          </a:p>
          <a:p>
            <a:pPr algn="r" defTabSz="801688" eaLnBrk="0" hangingPunct="0">
              <a:lnSpc>
                <a:spcPct val="125000"/>
              </a:lnSpc>
              <a:defRPr/>
            </a:pPr>
            <a:r>
              <a:rPr lang="en-US" altLang="zh-CN" sz="1100" dirty="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dirty="0">
                <a:solidFill>
                  <a:srgbClr val="FFFFFF"/>
                </a:solidFill>
                <a:latin typeface="Arial" charset="0"/>
                <a:ea typeface="华文细黑" pitchFamily="2" charset="-122"/>
              </a:rPr>
              <a:t>外部使用字体 </a:t>
            </a:r>
            <a:r>
              <a:rPr lang="en-US" altLang="zh-CN" sz="1100" dirty="0">
                <a:solidFill>
                  <a:srgbClr val="FFFFFF"/>
                </a:solidFill>
                <a:latin typeface="Arial" charset="0"/>
                <a:ea typeface="华文细黑" pitchFamily="2" charset="-122"/>
              </a:rPr>
              <a:t>: Arial</a:t>
            </a: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:35-47pt</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688" eaLnBrk="0" hangingPunct="0">
              <a:lnSpc>
                <a:spcPct val="125000"/>
              </a:lnSpc>
              <a:defRPr/>
            </a:pPr>
            <a:r>
              <a:rPr lang="en-US" altLang="zh-CN" sz="1100" dirty="0">
                <a:solidFill>
                  <a:srgbClr val="FFFFFF"/>
                </a:solidFill>
                <a:latin typeface="Arial" charset="0"/>
                <a:ea typeface="华文细黑" pitchFamily="2" charset="-122"/>
              </a:rPr>
              <a:t>  </a:t>
            </a: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:24-28pt</a:t>
            </a: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dirty="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610" y="1044179"/>
            <a:ext cx="5303837" cy="1250156"/>
          </a:xfrm>
        </p:spPr>
        <p:txBody>
          <a:bodyPr/>
          <a:lstStyle>
            <a:lvl1pPr>
              <a:defRPr sz="4300" b="1">
                <a:solidFill>
                  <a:schemeClr val="bg1"/>
                </a:solidFill>
              </a:defRPr>
            </a:lvl1pPr>
          </a:lstStyle>
          <a:p>
            <a:r>
              <a:rPr lang="zh-CN" altLang="en-US" smtClean="0"/>
              <a:t>单击此处编辑母版标题样式</a:t>
            </a:r>
            <a:endParaRPr lang="zh-CN" altLang="en-US"/>
          </a:p>
        </p:txBody>
      </p:sp>
      <p:sp>
        <p:nvSpPr>
          <p:cNvPr id="44048" name="Rectangle 16"/>
          <p:cNvSpPr>
            <a:spLocks noGrp="1" noChangeArrowheads="1"/>
          </p:cNvSpPr>
          <p:nvPr>
            <p:ph type="subTitle" sz="quarter" idx="1"/>
          </p:nvPr>
        </p:nvSpPr>
        <p:spPr>
          <a:xfrm>
            <a:off x="684226" y="2387206"/>
            <a:ext cx="5305425" cy="648890"/>
          </a:xfr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zh-CN" altLang="en-US" smtClean="0"/>
              <a:t>单击此处编辑母版副标题样式</a:t>
            </a:r>
            <a:endParaRPr lang="zh-CN" altLang="en-US"/>
          </a:p>
        </p:txBody>
      </p:sp>
      <p:sp>
        <p:nvSpPr>
          <p:cNvPr id="11" name="Rectangle 26"/>
          <p:cNvSpPr>
            <a:spLocks noGrp="1" noChangeArrowheads="1"/>
          </p:cNvSpPr>
          <p:nvPr>
            <p:ph type="dt" sz="quarter" idx="10"/>
          </p:nvPr>
        </p:nvSpPr>
        <p:spPr>
          <a:xfrm>
            <a:off x="684213" y="211935"/>
            <a:ext cx="2133600" cy="355997"/>
          </a:xfrm>
        </p:spPr>
        <p:txBody>
          <a:bodyPr lIns="80139" tIns="40069" rIns="80139" bIns="40069"/>
          <a:lstStyle>
            <a:lvl1pPr>
              <a:lnSpc>
                <a:spcPct val="100000"/>
              </a:lnSpc>
              <a:defRPr smtClean="0">
                <a:latin typeface="FrutigerNext LT Regular" pitchFamily="34" charset="0"/>
              </a:defRPr>
            </a:lvl1pPr>
          </a:lstStyle>
          <a:p>
            <a:pPr>
              <a:defRPr/>
            </a:pPr>
            <a:fld id="{8CFC9C3E-715C-4A62-A59F-4F4A178D6DD2}" type="datetime1">
              <a:rPr lang="zh-CN" altLang="en-US">
                <a:solidFill>
                  <a:srgbClr val="000000"/>
                </a:solidFill>
              </a:rPr>
              <a:pPr>
                <a:defRPr/>
              </a:pPr>
              <a:t>2014/4/23</a:t>
            </a:fld>
            <a:endParaRPr lang="en-US" altLang="zh-CN"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F792A092-439F-4505-B5EF-E6A64B81570B}"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0"/>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bwMode="auto">
          <a:xfrm>
            <a:off x="0" y="2257450"/>
            <a:ext cx="387048" cy="295417"/>
          </a:xfrm>
          <a:prstGeom prst="rect">
            <a:avLst/>
          </a:prstGeom>
          <a:solidFill>
            <a:schemeClr val="bg1"/>
          </a:solidFill>
          <a:ln w="9525" cap="flat" cmpd="sng" algn="ctr">
            <a:noFill/>
            <a:prstDash val="solid"/>
            <a:round/>
            <a:headEnd type="none" w="med" len="med"/>
            <a:tailEnd type="none" w="med" len="med"/>
          </a:ln>
          <a:effectLst/>
        </p:spPr>
        <p:txBody>
          <a:bodyPr lIns="79200" tIns="39600" rIns="79200" bIns="39600">
            <a:spAutoFit/>
          </a:bodyPr>
          <a:lstStyle/>
          <a:p>
            <a:pPr defTabSz="801688">
              <a:defRPr/>
            </a:pPr>
            <a:endParaRPr lang="zh-CN" altLang="en-US" sz="1400">
              <a:solidFill>
                <a:srgbClr val="FFFFFF"/>
              </a:solidFill>
              <a:latin typeface="FrutigerNext LT Regular" pitchFamily="34" charset="0"/>
              <a:ea typeface="ＭＳ Ｐゴシック" pitchFamily="34" charset="-128"/>
            </a:endParaRPr>
          </a:p>
        </p:txBody>
      </p:sp>
      <p:sp>
        <p:nvSpPr>
          <p:cNvPr id="3" name="矩形 2"/>
          <p:cNvSpPr/>
          <p:nvPr userDrawn="1"/>
        </p:nvSpPr>
        <p:spPr bwMode="auto">
          <a:xfrm>
            <a:off x="0" y="4677966"/>
            <a:ext cx="9142848" cy="471488"/>
          </a:xfrm>
          <a:prstGeom prst="rect">
            <a:avLst/>
          </a:prstGeom>
          <a:solidFill>
            <a:srgbClr val="1D1D1D"/>
          </a:solidFill>
          <a:ln w="9525" cap="flat" cmpd="sng" algn="ctr">
            <a:noFill/>
            <a:prstDash val="solid"/>
            <a:round/>
            <a:headEnd type="none" w="med" len="med"/>
            <a:tailEnd type="none" w="med" len="med"/>
          </a:ln>
          <a:effectLst/>
        </p:spPr>
        <p:txBody>
          <a:bodyPr lIns="79200" tIns="39600" rIns="79200" bIns="39600"/>
          <a:lstStyle/>
          <a:p>
            <a:pPr defTabSz="801688">
              <a:defRPr/>
            </a:pPr>
            <a:endParaRPr lang="zh-CN" altLang="en-US" sz="1400">
              <a:solidFill>
                <a:srgbClr val="000000"/>
              </a:solidFill>
              <a:latin typeface="FrutigerNext LT Regular" pitchFamily="34" charset="0"/>
              <a:ea typeface="ＭＳ Ｐゴシック" pitchFamily="34" charset="-128"/>
            </a:endParaRPr>
          </a:p>
        </p:txBody>
      </p:sp>
      <p:pic>
        <p:nvPicPr>
          <p:cNvPr id="4" name="Picture 12" descr="C:\Users\p37927\Desktop\square1.png"/>
          <p:cNvPicPr>
            <a:picLocks noChangeAspect="1" noChangeArrowheads="1"/>
          </p:cNvPicPr>
          <p:nvPr userDrawn="1"/>
        </p:nvPicPr>
        <p:blipFill>
          <a:blip r:embed="rId2" cstate="print">
            <a:lum bright="10000" contrast="20000"/>
          </a:blip>
          <a:srcRect/>
          <a:stretch>
            <a:fillRect/>
          </a:stretch>
        </p:blipFill>
        <p:spPr bwMode="auto">
          <a:xfrm>
            <a:off x="2642563" y="4731552"/>
            <a:ext cx="1884553" cy="379810"/>
          </a:xfrm>
          <a:prstGeom prst="rect">
            <a:avLst/>
          </a:prstGeom>
          <a:noFill/>
          <a:ln w="9525">
            <a:noFill/>
            <a:miter lim="800000"/>
            <a:headEnd/>
            <a:tailEnd/>
          </a:ln>
        </p:spPr>
      </p:pic>
      <p:pic>
        <p:nvPicPr>
          <p:cNvPr id="5" name="Picture 12" descr="C:\Users\p37927\Desktop\square1.png"/>
          <p:cNvPicPr>
            <a:picLocks noChangeAspect="1" noChangeArrowheads="1"/>
          </p:cNvPicPr>
          <p:nvPr userDrawn="1"/>
        </p:nvPicPr>
        <p:blipFill>
          <a:blip r:embed="rId2" cstate="print">
            <a:lum bright="10000" contrast="20000"/>
          </a:blip>
          <a:srcRect l="28423"/>
          <a:stretch>
            <a:fillRect/>
          </a:stretch>
        </p:blipFill>
        <p:spPr bwMode="auto">
          <a:xfrm>
            <a:off x="4547820" y="4731552"/>
            <a:ext cx="1348907" cy="379810"/>
          </a:xfrm>
          <a:prstGeom prst="rect">
            <a:avLst/>
          </a:prstGeom>
          <a:noFill/>
          <a:ln w="9525">
            <a:noFill/>
            <a:miter lim="800000"/>
            <a:headEnd/>
            <a:tailEnd/>
          </a:ln>
        </p:spPr>
      </p:pic>
      <p:pic>
        <p:nvPicPr>
          <p:cNvPr id="6" name="Picture 12" descr="C:\Users\p37927\Desktop\square1.png"/>
          <p:cNvPicPr>
            <a:picLocks noChangeAspect="1" noChangeArrowheads="1"/>
          </p:cNvPicPr>
          <p:nvPr userDrawn="1"/>
        </p:nvPicPr>
        <p:blipFill>
          <a:blip r:embed="rId2" cstate="print">
            <a:lum bright="10000" contrast="20000"/>
          </a:blip>
          <a:srcRect r="7492"/>
          <a:stretch>
            <a:fillRect/>
          </a:stretch>
        </p:blipFill>
        <p:spPr bwMode="auto">
          <a:xfrm>
            <a:off x="906568" y="4731552"/>
            <a:ext cx="1742866" cy="379810"/>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0" y="4629150"/>
            <a:ext cx="9142848" cy="48816"/>
          </a:xfrm>
          <a:prstGeom prst="rect">
            <a:avLst/>
          </a:prstGeom>
          <a:noFill/>
          <a:ln w="9525">
            <a:no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0" y="4629150"/>
            <a:ext cx="9142848" cy="48816"/>
          </a:xfrm>
          <a:prstGeom prst="rect">
            <a:avLst/>
          </a:prstGeom>
          <a:noFill/>
          <a:ln w="9525">
            <a:noFill/>
            <a:miter lim="800000"/>
            <a:headEnd/>
            <a:tailEnd/>
          </a:ln>
        </p:spPr>
      </p:pic>
      <p:sp>
        <p:nvSpPr>
          <p:cNvPr id="9" name="Rectangle 5"/>
          <p:cNvSpPr>
            <a:spLocks noChangeArrowheads="1"/>
          </p:cNvSpPr>
          <p:nvPr userDrawn="1"/>
        </p:nvSpPr>
        <p:spPr bwMode="auto">
          <a:xfrm>
            <a:off x="4893407" y="4901826"/>
            <a:ext cx="1802767" cy="276225"/>
          </a:xfrm>
          <a:prstGeom prst="rect">
            <a:avLst/>
          </a:prstGeom>
          <a:noFill/>
          <a:ln>
            <a:noFill/>
          </a:ln>
          <a:extLst>
            <a:ext uri="{909E8E84-426E-40DD-AFC4-6F175D3DCCD1}"/>
            <a:ext uri="{91240B29-F687-4F45-9708-019B960494DF}"/>
          </a:extLst>
        </p:spPr>
        <p:txBody>
          <a:bodyPr lIns="0" tIns="0" rIns="0" bIns="0"/>
          <a:lstStyle/>
          <a:p>
            <a:pPr eaLnBrk="0" hangingPunct="0">
              <a:lnSpc>
                <a:spcPct val="85000"/>
              </a:lnSpc>
              <a:defRPr/>
            </a:pPr>
            <a:r>
              <a:rPr lang="de-DE" altLang="zh-CN" sz="1200" dirty="0">
                <a:solidFill>
                  <a:srgbClr val="FFFFFF"/>
                </a:solidFill>
                <a:latin typeface="Arial Unicode MS" pitchFamily="34" charset="-122"/>
                <a:ea typeface="Arial Unicode MS" pitchFamily="34" charset="-122"/>
              </a:rPr>
              <a:t> </a:t>
            </a:r>
            <a:r>
              <a:rPr lang="zh-CN" altLang="en-US" sz="1200" dirty="0">
                <a:solidFill>
                  <a:srgbClr val="FFFFFF"/>
                </a:solidFill>
                <a:latin typeface="Arial Unicode MS" pitchFamily="34" charset="-122"/>
                <a:ea typeface="Arial Unicode MS" pitchFamily="34" charset="-122"/>
              </a:rPr>
              <a:t>第</a:t>
            </a:r>
            <a:fld id="{A06EC521-8BD7-48FF-94B7-A2B119A6454C}" type="slidenum">
              <a:rPr lang="de-DE" altLang="zh-CN" sz="1200">
                <a:solidFill>
                  <a:srgbClr val="FFFFFF"/>
                </a:solidFill>
                <a:latin typeface="Arial Unicode MS" pitchFamily="34" charset="-122"/>
                <a:ea typeface="Arial Unicode MS" pitchFamily="34" charset="-122"/>
              </a:rPr>
              <a:pPr eaLnBrk="0" hangingPunct="0">
                <a:lnSpc>
                  <a:spcPct val="85000"/>
                </a:lnSpc>
                <a:defRPr/>
              </a:pPr>
              <a:t>‹#›</a:t>
            </a:fld>
            <a:r>
              <a:rPr lang="zh-CN" altLang="en-US" sz="1200" dirty="0">
                <a:solidFill>
                  <a:srgbClr val="FFFFFF"/>
                </a:solidFill>
                <a:latin typeface="Arial Unicode MS" pitchFamily="34" charset="-122"/>
                <a:ea typeface="Arial Unicode MS" pitchFamily="34" charset="-122"/>
              </a:rPr>
              <a:t>页</a:t>
            </a:r>
            <a:endParaRPr lang="en-GB" altLang="zh-CN" sz="1200" dirty="0">
              <a:solidFill>
                <a:srgbClr val="FFFFFF"/>
              </a:solidFill>
              <a:latin typeface="Arial Unicode MS" pitchFamily="34" charset="-122"/>
              <a:ea typeface="Arial Unicode MS" pitchFamily="34" charset="-122"/>
            </a:endParaRPr>
          </a:p>
        </p:txBody>
      </p:sp>
      <p:sp>
        <p:nvSpPr>
          <p:cNvPr id="10" name="TextBox 25"/>
          <p:cNvSpPr txBox="1">
            <a:spLocks noChangeArrowheads="1"/>
          </p:cNvSpPr>
          <p:nvPr userDrawn="1"/>
        </p:nvSpPr>
        <p:spPr bwMode="auto">
          <a:xfrm>
            <a:off x="842099" y="4848253"/>
            <a:ext cx="2763577" cy="307777"/>
          </a:xfrm>
          <a:prstGeom prst="rect">
            <a:avLst/>
          </a:prstGeom>
          <a:noFill/>
          <a:ln w="9525">
            <a:noFill/>
            <a:miter lim="800000"/>
            <a:headEnd/>
            <a:tailEnd/>
          </a:ln>
        </p:spPr>
        <p:txBody>
          <a:bodyPr wrap="none">
            <a:spAutoFit/>
          </a:bodyPr>
          <a:lstStyle/>
          <a:p>
            <a:pPr>
              <a:defRPr/>
            </a:pPr>
            <a:r>
              <a:rPr lang="en-US" altLang="zh-CN" sz="1400" dirty="0">
                <a:solidFill>
                  <a:srgbClr val="FFFFFF"/>
                </a:solidFill>
                <a:latin typeface="微软雅黑" pitchFamily="34" charset="-122"/>
                <a:ea typeface="微软雅黑" pitchFamily="34" charset="-122"/>
                <a:cs typeface="Times New Roman" pitchFamily="18" charset="0"/>
              </a:rPr>
              <a:t>Huawei Cloud Congress 2012 </a:t>
            </a:r>
            <a:endParaRPr lang="zh-CN" altLang="en-US" sz="1400" dirty="0">
              <a:solidFill>
                <a:srgbClr val="FFFFFF"/>
              </a:solidFill>
              <a:latin typeface="微软雅黑" pitchFamily="34" charset="-122"/>
              <a:ea typeface="微软雅黑" pitchFamily="34" charset="-122"/>
              <a:cs typeface="Times New Roman" pitchFamily="18" charset="0"/>
            </a:endParaRPr>
          </a:p>
        </p:txBody>
      </p:sp>
      <p:pic>
        <p:nvPicPr>
          <p:cNvPr id="11" name="Picture 9" descr="C:\Users\p37927\Desktop\logo.png"/>
          <p:cNvPicPr>
            <a:picLocks noChangeAspect="1" noChangeArrowheads="1"/>
          </p:cNvPicPr>
          <p:nvPr userDrawn="1"/>
        </p:nvPicPr>
        <p:blipFill>
          <a:blip r:embed="rId4" cstate="print"/>
          <a:srcRect/>
          <a:stretch>
            <a:fillRect/>
          </a:stretch>
        </p:blipFill>
        <p:spPr bwMode="auto">
          <a:xfrm>
            <a:off x="226938" y="4731547"/>
            <a:ext cx="574811" cy="332185"/>
          </a:xfrm>
          <a:prstGeom prst="rect">
            <a:avLst/>
          </a:prstGeom>
          <a:noFill/>
          <a:ln w="9525">
            <a:noFill/>
            <a:miter lim="800000"/>
            <a:headEnd/>
            <a:tailEnd/>
          </a:ln>
        </p:spPr>
      </p:pic>
      <p:pic>
        <p:nvPicPr>
          <p:cNvPr id="12" name="Picture 12" descr="C:\Users\p37927\Desktop\square1.png"/>
          <p:cNvPicPr>
            <a:picLocks noChangeAspect="1" noChangeArrowheads="1"/>
          </p:cNvPicPr>
          <p:nvPr userDrawn="1"/>
        </p:nvPicPr>
        <p:blipFill>
          <a:blip r:embed="rId2" cstate="print">
            <a:lum bright="10000" contrast="20000"/>
          </a:blip>
          <a:srcRect l="7297"/>
          <a:stretch>
            <a:fillRect/>
          </a:stretch>
        </p:blipFill>
        <p:spPr bwMode="auto">
          <a:xfrm>
            <a:off x="7312436" y="4731552"/>
            <a:ext cx="1747474" cy="379810"/>
          </a:xfrm>
          <a:prstGeom prst="rect">
            <a:avLst/>
          </a:prstGeom>
          <a:noFill/>
          <a:ln w="9525">
            <a:noFill/>
            <a:miter lim="800000"/>
            <a:headEnd/>
            <a:tailEnd/>
          </a:ln>
        </p:spPr>
      </p:pic>
      <p:pic>
        <p:nvPicPr>
          <p:cNvPr id="13" name="Picture 10" descr="C:\Users\p37927\Desktop\HW_POS_RGB_Horizontal.png"/>
          <p:cNvPicPr>
            <a:picLocks noChangeAspect="1" noChangeArrowheads="1"/>
          </p:cNvPicPr>
          <p:nvPr userDrawn="1"/>
        </p:nvPicPr>
        <p:blipFill>
          <a:blip r:embed="rId5" cstate="print"/>
          <a:srcRect/>
          <a:stretch>
            <a:fillRect/>
          </a:stretch>
        </p:blipFill>
        <p:spPr bwMode="auto">
          <a:xfrm>
            <a:off x="7759394" y="4795861"/>
            <a:ext cx="1071293" cy="260747"/>
          </a:xfrm>
          <a:prstGeom prst="rect">
            <a:avLst/>
          </a:prstGeom>
          <a:noFill/>
          <a:ln w="9525">
            <a:noFill/>
            <a:miter lim="800000"/>
            <a:headEnd/>
            <a:tailEnd/>
          </a:ln>
        </p:spPr>
      </p:pic>
      <p:pic>
        <p:nvPicPr>
          <p:cNvPr id="14" name="Picture 12" descr="C:\Users\p37927\Desktop\square1.png"/>
          <p:cNvPicPr>
            <a:picLocks noChangeAspect="1" noChangeArrowheads="1"/>
          </p:cNvPicPr>
          <p:nvPr userDrawn="1"/>
        </p:nvPicPr>
        <p:blipFill>
          <a:blip r:embed="rId2" cstate="print">
            <a:lum bright="10000" contrast="20000"/>
          </a:blip>
          <a:srcRect l="28714"/>
          <a:stretch>
            <a:fillRect/>
          </a:stretch>
        </p:blipFill>
        <p:spPr bwMode="auto">
          <a:xfrm>
            <a:off x="5913996" y="4731552"/>
            <a:ext cx="1344300" cy="379810"/>
          </a:xfrm>
          <a:prstGeom prst="rect">
            <a:avLst/>
          </a:prstGeom>
          <a:noFill/>
          <a:ln w="9525">
            <a:noFill/>
            <a:miter lim="800000"/>
            <a:headEnd/>
            <a:tailEnd/>
          </a:ln>
        </p:spPr>
      </p:pic>
      <p:sp>
        <p:nvSpPr>
          <p:cNvPr id="15" name="矩形 16"/>
          <p:cNvSpPr>
            <a:spLocks noChangeArrowheads="1"/>
          </p:cNvSpPr>
          <p:nvPr userDrawn="1"/>
        </p:nvSpPr>
        <p:spPr bwMode="auto">
          <a:xfrm>
            <a:off x="0" y="2464619"/>
            <a:ext cx="194676" cy="295417"/>
          </a:xfrm>
          <a:prstGeom prst="rect">
            <a:avLst/>
          </a:prstGeom>
          <a:solidFill>
            <a:schemeClr val="bg1"/>
          </a:solidFill>
          <a:ln w="9525" algn="ctr">
            <a:noFill/>
            <a:round/>
            <a:headEnd/>
            <a:tailEnd/>
          </a:ln>
        </p:spPr>
        <p:txBody>
          <a:bodyPr lIns="79200" tIns="39600" rIns="79200" bIns="39600">
            <a:spAutoFit/>
          </a:bodyPr>
          <a:lstStyle/>
          <a:p>
            <a:pPr defTabSz="801688">
              <a:defRPr/>
            </a:pPr>
            <a:endParaRPr lang="zh-CN" altLang="en-US" sz="1400">
              <a:solidFill>
                <a:srgbClr val="FFFFFF"/>
              </a:solidFill>
              <a:latin typeface="FrutigerNext LT Regular" pitchFamily="34" charset="0"/>
              <a:ea typeface="ＭＳ Ｐゴシック" pitchFamily="34" charset="-128"/>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718" y="269075"/>
            <a:ext cx="7632700" cy="559338"/>
          </a:xfrm>
        </p:spPr>
        <p:txBody>
          <a:bodyPr/>
          <a:lstStyle/>
          <a:p>
            <a:r>
              <a:rPr lang="zh-CN" altLang="en-US" dirty="0" smtClean="0"/>
              <a:t>标题参考</a:t>
            </a:r>
            <a:endParaRPr lang="en-US" dirty="0"/>
          </a:p>
        </p:txBody>
      </p:sp>
    </p:spTree>
  </p:cSld>
  <p:clrMapOvr>
    <a:masterClrMapping/>
  </p:clrMapOvr>
  <p:transition advClick="0" advTm="8000">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4F77EF35-DBDB-4404-B939-18DEAB844C98}"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7"/>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33266905"/>
      </p:ext>
    </p:extLst>
  </p:cSld>
  <p:clrMapOvr>
    <a:masterClrMapping/>
  </p:clrMapOvr>
  <p:transition advClick="0" advTm="800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4192192"/>
            <a:ext cx="763588" cy="572690"/>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586979"/>
            <a:ext cx="9144000" cy="2857500"/>
          </a:xfrm>
          <a:prstGeom prst="rect">
            <a:avLst/>
          </a:prstGeom>
          <a:noFill/>
          <a:ln w="9525">
            <a:noFill/>
            <a:miter lim="800000"/>
            <a:headEnd/>
            <a:tailEnd/>
          </a:ln>
        </p:spPr>
      </p:pic>
      <p:sp>
        <p:nvSpPr>
          <p:cNvPr id="6" name="Text Box 20"/>
          <p:cNvSpPr txBox="1">
            <a:spLocks noChangeArrowheads="1"/>
          </p:cNvSpPr>
          <p:nvPr/>
        </p:nvSpPr>
        <p:spPr bwMode="auto">
          <a:xfrm>
            <a:off x="652464" y="4655344"/>
            <a:ext cx="2761242"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sp>
        <p:nvSpPr>
          <p:cNvPr id="7" name="Text Box 22"/>
          <p:cNvSpPr txBox="1">
            <a:spLocks noChangeArrowheads="1"/>
          </p:cNvSpPr>
          <p:nvPr/>
        </p:nvSpPr>
        <p:spPr bwMode="auto">
          <a:xfrm>
            <a:off x="7224733" y="3070622"/>
            <a:ext cx="134598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FFFFFF"/>
                </a:solidFill>
                <a:latin typeface="FrutigerNext LT Regular" pitchFamily="34" charset="0"/>
                <a:ea typeface="ＭＳ Ｐゴシック" pitchFamily="34" charset="-128"/>
              </a:rPr>
              <a:t>www.huawei.com</a:t>
            </a:r>
          </a:p>
        </p:txBody>
      </p:sp>
      <p:sp>
        <p:nvSpPr>
          <p:cNvPr id="8" name="Rectangle 23"/>
          <p:cNvSpPr>
            <a:spLocks noChangeArrowheads="1"/>
          </p:cNvSpPr>
          <p:nvPr/>
        </p:nvSpPr>
        <p:spPr bwMode="auto">
          <a:xfrm>
            <a:off x="3984655" y="4655344"/>
            <a:ext cx="1565979"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9" name="Rectangle 25"/>
          <p:cNvSpPr>
            <a:spLocks noChangeArrowheads="1"/>
          </p:cNvSpPr>
          <p:nvPr/>
        </p:nvSpPr>
        <p:spPr bwMode="auto">
          <a:xfrm>
            <a:off x="6792913" y="185736"/>
            <a:ext cx="1194082" cy="296314"/>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400" b="1" dirty="0" smtClean="0">
                <a:solidFill>
                  <a:srgbClr val="666666"/>
                </a:solidFill>
                <a:latin typeface="FrutigerNext LT Regular" pitchFamily="34" charset="0"/>
                <a:ea typeface="ＭＳ Ｐゴシック" pitchFamily="34" charset="-128"/>
              </a:rPr>
              <a:t>Confidential</a:t>
            </a:r>
            <a:endParaRPr lang="zh-CN" altLang="en-US" sz="1400" b="1" dirty="0">
              <a:solidFill>
                <a:srgbClr val="666666"/>
              </a:solidFill>
              <a:latin typeface="FrutigerNext LT Regular" pitchFamily="34" charset="0"/>
              <a:ea typeface="ＭＳ Ｐゴシック" pitchFamily="34" charset="-128"/>
            </a:endParaRPr>
          </a:p>
        </p:txBody>
      </p:sp>
      <p:sp>
        <p:nvSpPr>
          <p:cNvPr id="10" name="Text Box 66"/>
          <p:cNvSpPr txBox="1">
            <a:spLocks noChangeArrowheads="1"/>
          </p:cNvSpPr>
          <p:nvPr/>
        </p:nvSpPr>
        <p:spPr bwMode="auto">
          <a:xfrm>
            <a:off x="-1968500" y="991791"/>
            <a:ext cx="1968500" cy="3762698"/>
          </a:xfrm>
          <a:prstGeom prst="rect">
            <a:avLst/>
          </a:prstGeom>
          <a:noFill/>
          <a:ln w="9525" algn="ctr">
            <a:noFill/>
            <a:miter lim="800000"/>
            <a:headEnd/>
            <a:tailEnd/>
          </a:ln>
          <a:effectLst/>
        </p:spPr>
        <p:txBody>
          <a:bodyPr lIns="80139" tIns="40069" rIns="80139" bIns="40069">
            <a:spAutoFit/>
          </a:bodyPr>
          <a:lstStyle/>
          <a:p>
            <a:pPr algn="r" defTabSz="801688" eaLnBrk="0" hangingPunct="0">
              <a:lnSpc>
                <a:spcPct val="125000"/>
              </a:lnSpc>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:40-47pt  </a:t>
            </a:r>
          </a:p>
          <a:p>
            <a:pPr algn="r" defTabSz="801688" eaLnBrk="0" hangingPunct="0">
              <a:lnSpc>
                <a:spcPct val="125000"/>
              </a:lnSpc>
              <a:defRPr/>
            </a:pP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:26-30pt</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688" eaLnBrk="0" hangingPunct="0">
              <a:lnSpc>
                <a:spcPct val="125000"/>
              </a:lnSpc>
              <a:defRPr/>
            </a:pPr>
            <a:r>
              <a:rPr lang="zh-CN" altLang="en-US" sz="1100" dirty="0">
                <a:solidFill>
                  <a:srgbClr val="FFFFFF"/>
                </a:solidFill>
                <a:latin typeface="Arial" charset="0"/>
                <a:ea typeface="华文细黑" pitchFamily="2" charset="-122"/>
              </a:rPr>
              <a:t>内部使用字体 </a:t>
            </a:r>
            <a:r>
              <a:rPr lang="en-US" altLang="zh-CN" sz="1100" dirty="0">
                <a:solidFill>
                  <a:srgbClr val="FFFFFF"/>
                </a:solidFill>
                <a:latin typeface="Arial" charset="0"/>
                <a:ea typeface="华文细黑" pitchFamily="2" charset="-122"/>
              </a:rPr>
              <a:t>:</a:t>
            </a:r>
          </a:p>
          <a:p>
            <a:pPr algn="r" defTabSz="801688" eaLnBrk="0" hangingPunct="0">
              <a:lnSpc>
                <a:spcPct val="125000"/>
              </a:lnSpc>
              <a:defRPr/>
            </a:pPr>
            <a:r>
              <a:rPr lang="en-US" altLang="zh-CN" sz="1100" dirty="0">
                <a:solidFill>
                  <a:srgbClr val="FFFFFF"/>
                </a:solidFill>
                <a:latin typeface="Arial" charset="0"/>
                <a:ea typeface="华文细黑" pitchFamily="2" charset="-122"/>
              </a:rPr>
              <a:t>FrutigerNext LT Medium</a:t>
            </a:r>
          </a:p>
          <a:p>
            <a:pPr algn="r" defTabSz="801688" eaLnBrk="0" hangingPunct="0">
              <a:lnSpc>
                <a:spcPct val="125000"/>
              </a:lnSpc>
              <a:defRPr/>
            </a:pPr>
            <a:r>
              <a:rPr lang="zh-CN" altLang="en-US" sz="1100" dirty="0">
                <a:solidFill>
                  <a:srgbClr val="FFFFFF"/>
                </a:solidFill>
                <a:latin typeface="Arial" charset="0"/>
                <a:ea typeface="华文细黑" pitchFamily="2" charset="-122"/>
              </a:rPr>
              <a:t>外部使用字体 </a:t>
            </a:r>
            <a:r>
              <a:rPr lang="en-US" altLang="zh-CN" sz="1100" dirty="0">
                <a:solidFill>
                  <a:srgbClr val="FFFFFF"/>
                </a:solidFill>
                <a:latin typeface="Arial" charset="0"/>
                <a:ea typeface="华文细黑" pitchFamily="2" charset="-122"/>
              </a:rPr>
              <a:t>: Arial</a:t>
            </a: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:35-47pt</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688" eaLnBrk="0" hangingPunct="0">
              <a:lnSpc>
                <a:spcPct val="125000"/>
              </a:lnSpc>
              <a:defRPr/>
            </a:pPr>
            <a:r>
              <a:rPr lang="en-US" altLang="zh-CN" sz="1100" dirty="0">
                <a:solidFill>
                  <a:srgbClr val="FFFFFF"/>
                </a:solidFill>
                <a:latin typeface="Arial" charset="0"/>
                <a:ea typeface="华文细黑" pitchFamily="2" charset="-122"/>
              </a:rPr>
              <a:t>  </a:t>
            </a: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:24-28pt</a:t>
            </a: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688"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a:t>
            </a: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defRPr/>
            </a:pPr>
            <a:endParaRPr lang="zh-CN" altLang="en-US" sz="1100" dirty="0">
              <a:solidFill>
                <a:srgbClr val="FFFFFF"/>
              </a:solidFill>
              <a:latin typeface="Arial" charset="0"/>
              <a:ea typeface="华文细黑" pitchFamily="2" charset="-122"/>
            </a:endParaRPr>
          </a:p>
          <a:p>
            <a:pPr algn="r" defTabSz="801688" eaLnBrk="0" hangingPunct="0">
              <a:lnSpc>
                <a:spcPct val="125000"/>
              </a:lnSpc>
              <a:spcBef>
                <a:spcPct val="50000"/>
              </a:spcBef>
              <a:defRPr/>
            </a:pPr>
            <a:endParaRPr lang="zh-CN" altLang="en-US" sz="1100" dirty="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610" y="1044179"/>
            <a:ext cx="5303837" cy="1250156"/>
          </a:xfrm>
        </p:spPr>
        <p:txBody>
          <a:bodyPr/>
          <a:lstStyle>
            <a:lvl1pPr>
              <a:defRPr sz="4300" b="1">
                <a:solidFill>
                  <a:schemeClr val="bg1"/>
                </a:solidFill>
              </a:defRPr>
            </a:lvl1pPr>
          </a:lstStyle>
          <a:p>
            <a:r>
              <a:rPr lang="zh-CN" altLang="en-US" smtClean="0"/>
              <a:t>单击此处编辑母版标题样式</a:t>
            </a:r>
            <a:endParaRPr lang="zh-CN" altLang="en-US"/>
          </a:p>
        </p:txBody>
      </p:sp>
      <p:sp>
        <p:nvSpPr>
          <p:cNvPr id="44048" name="Rectangle 16"/>
          <p:cNvSpPr>
            <a:spLocks noGrp="1" noChangeArrowheads="1"/>
          </p:cNvSpPr>
          <p:nvPr>
            <p:ph type="subTitle" sz="quarter" idx="1"/>
          </p:nvPr>
        </p:nvSpPr>
        <p:spPr>
          <a:xfrm>
            <a:off x="684226" y="2387206"/>
            <a:ext cx="5305425" cy="648890"/>
          </a:xfrm>
        </p:spPr>
        <p:txBody>
          <a:bodyPr lIns="80139" tIns="40069" rIns="80139" bIns="40069"/>
          <a:lstStyle>
            <a:lvl1pPr marL="0" indent="0">
              <a:buFont typeface="Wingdings" pitchFamily="2" charset="2"/>
              <a:buNone/>
              <a:defRPr sz="2800">
                <a:solidFill>
                  <a:schemeClr val="bg1"/>
                </a:solidFill>
                <a:latin typeface="华文细黑" pitchFamily="2" charset="-122"/>
              </a:defRPr>
            </a:lvl1pPr>
          </a:lstStyle>
          <a:p>
            <a:r>
              <a:rPr lang="zh-CN" altLang="en-US" smtClean="0"/>
              <a:t>单击此处编辑母版副标题样式</a:t>
            </a:r>
            <a:endParaRPr lang="zh-CN" altLang="en-US"/>
          </a:p>
        </p:txBody>
      </p:sp>
      <p:sp>
        <p:nvSpPr>
          <p:cNvPr id="11" name="Rectangle 26"/>
          <p:cNvSpPr>
            <a:spLocks noGrp="1" noChangeArrowheads="1"/>
          </p:cNvSpPr>
          <p:nvPr>
            <p:ph type="dt" sz="quarter" idx="10"/>
          </p:nvPr>
        </p:nvSpPr>
        <p:spPr>
          <a:xfrm>
            <a:off x="684213" y="211935"/>
            <a:ext cx="2133600" cy="355997"/>
          </a:xfrm>
        </p:spPr>
        <p:txBody>
          <a:bodyPr lIns="80139" tIns="40069" rIns="80139" bIns="40069"/>
          <a:lstStyle>
            <a:lvl1pPr>
              <a:lnSpc>
                <a:spcPct val="100000"/>
              </a:lnSpc>
              <a:defRPr smtClean="0">
                <a:latin typeface="FrutigerNext LT Regular" pitchFamily="34" charset="0"/>
              </a:defRPr>
            </a:lvl1pPr>
          </a:lstStyle>
          <a:p>
            <a:pPr>
              <a:defRPr/>
            </a:pPr>
            <a:fld id="{8CFC9C3E-715C-4A62-A59F-4F4A178D6DD2}" type="datetime1">
              <a:rPr lang="zh-CN" altLang="en-US">
                <a:solidFill>
                  <a:srgbClr val="000000"/>
                </a:solidFill>
              </a:rPr>
              <a:pPr>
                <a:defRPr/>
              </a:pPr>
              <a:t>2014/4/23</a:t>
            </a:fld>
            <a:endParaRPr lang="en-US" altLang="zh-CN" dirty="0">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F792A092-439F-4505-B5EF-E6A64B81570B}"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bwMode="auto">
          <a:xfrm>
            <a:off x="0" y="2257446"/>
            <a:ext cx="387048" cy="295417"/>
          </a:xfrm>
          <a:prstGeom prst="rect">
            <a:avLst/>
          </a:prstGeom>
          <a:solidFill>
            <a:schemeClr val="bg1"/>
          </a:solidFill>
          <a:ln w="9525" cap="flat" cmpd="sng" algn="ctr">
            <a:noFill/>
            <a:prstDash val="solid"/>
            <a:round/>
            <a:headEnd type="none" w="med" len="med"/>
            <a:tailEnd type="none" w="med" len="med"/>
          </a:ln>
          <a:effectLst/>
        </p:spPr>
        <p:txBody>
          <a:bodyPr lIns="79200" tIns="39600" rIns="79200" bIns="39600">
            <a:spAutoFit/>
          </a:bodyPr>
          <a:lstStyle/>
          <a:p>
            <a:pPr defTabSz="801688">
              <a:defRPr/>
            </a:pPr>
            <a:endParaRPr lang="zh-CN" altLang="en-US" sz="1400">
              <a:solidFill>
                <a:srgbClr val="FFFFFF"/>
              </a:solidFill>
              <a:latin typeface="FrutigerNext LT Regular" pitchFamily="34" charset="0"/>
              <a:ea typeface="ＭＳ Ｐゴシック" pitchFamily="34" charset="-128"/>
            </a:endParaRPr>
          </a:p>
        </p:txBody>
      </p:sp>
      <p:sp>
        <p:nvSpPr>
          <p:cNvPr id="3" name="矩形 2"/>
          <p:cNvSpPr/>
          <p:nvPr userDrawn="1"/>
        </p:nvSpPr>
        <p:spPr bwMode="auto">
          <a:xfrm>
            <a:off x="0" y="4677966"/>
            <a:ext cx="9142848" cy="471488"/>
          </a:xfrm>
          <a:prstGeom prst="rect">
            <a:avLst/>
          </a:prstGeom>
          <a:solidFill>
            <a:srgbClr val="1D1D1D"/>
          </a:solidFill>
          <a:ln w="9525" cap="flat" cmpd="sng" algn="ctr">
            <a:noFill/>
            <a:prstDash val="solid"/>
            <a:round/>
            <a:headEnd type="none" w="med" len="med"/>
            <a:tailEnd type="none" w="med" len="med"/>
          </a:ln>
          <a:effectLst/>
        </p:spPr>
        <p:txBody>
          <a:bodyPr lIns="79200" tIns="39600" rIns="79200" bIns="39600"/>
          <a:lstStyle/>
          <a:p>
            <a:pPr defTabSz="801688">
              <a:defRPr/>
            </a:pPr>
            <a:endParaRPr lang="zh-CN" altLang="en-US" sz="1400">
              <a:solidFill>
                <a:srgbClr val="000000"/>
              </a:solidFill>
              <a:latin typeface="FrutigerNext LT Regular" pitchFamily="34" charset="0"/>
              <a:ea typeface="ＭＳ Ｐゴシック" pitchFamily="34" charset="-128"/>
            </a:endParaRPr>
          </a:p>
        </p:txBody>
      </p:sp>
      <p:pic>
        <p:nvPicPr>
          <p:cNvPr id="4" name="Picture 12" descr="C:\Users\p37927\Desktop\square1.png"/>
          <p:cNvPicPr>
            <a:picLocks noChangeAspect="1" noChangeArrowheads="1"/>
          </p:cNvPicPr>
          <p:nvPr userDrawn="1"/>
        </p:nvPicPr>
        <p:blipFill>
          <a:blip r:embed="rId2" cstate="print">
            <a:lum bright="10000" contrast="20000"/>
          </a:blip>
          <a:srcRect/>
          <a:stretch>
            <a:fillRect/>
          </a:stretch>
        </p:blipFill>
        <p:spPr bwMode="auto">
          <a:xfrm>
            <a:off x="2642559" y="4731552"/>
            <a:ext cx="1884553" cy="379810"/>
          </a:xfrm>
          <a:prstGeom prst="rect">
            <a:avLst/>
          </a:prstGeom>
          <a:noFill/>
          <a:ln w="9525">
            <a:noFill/>
            <a:miter lim="800000"/>
            <a:headEnd/>
            <a:tailEnd/>
          </a:ln>
        </p:spPr>
      </p:pic>
      <p:pic>
        <p:nvPicPr>
          <p:cNvPr id="5" name="Picture 12" descr="C:\Users\p37927\Desktop\square1.png"/>
          <p:cNvPicPr>
            <a:picLocks noChangeAspect="1" noChangeArrowheads="1"/>
          </p:cNvPicPr>
          <p:nvPr userDrawn="1"/>
        </p:nvPicPr>
        <p:blipFill>
          <a:blip r:embed="rId2" cstate="print">
            <a:lum bright="10000" contrast="20000"/>
          </a:blip>
          <a:srcRect l="28423"/>
          <a:stretch>
            <a:fillRect/>
          </a:stretch>
        </p:blipFill>
        <p:spPr bwMode="auto">
          <a:xfrm>
            <a:off x="4547820" y="4731552"/>
            <a:ext cx="1348907" cy="379810"/>
          </a:xfrm>
          <a:prstGeom prst="rect">
            <a:avLst/>
          </a:prstGeom>
          <a:noFill/>
          <a:ln w="9525">
            <a:noFill/>
            <a:miter lim="800000"/>
            <a:headEnd/>
            <a:tailEnd/>
          </a:ln>
        </p:spPr>
      </p:pic>
      <p:pic>
        <p:nvPicPr>
          <p:cNvPr id="6" name="Picture 12" descr="C:\Users\p37927\Desktop\square1.png"/>
          <p:cNvPicPr>
            <a:picLocks noChangeAspect="1" noChangeArrowheads="1"/>
          </p:cNvPicPr>
          <p:nvPr userDrawn="1"/>
        </p:nvPicPr>
        <p:blipFill>
          <a:blip r:embed="rId2" cstate="print">
            <a:lum bright="10000" contrast="20000"/>
          </a:blip>
          <a:srcRect r="7492"/>
          <a:stretch>
            <a:fillRect/>
          </a:stretch>
        </p:blipFill>
        <p:spPr bwMode="auto">
          <a:xfrm>
            <a:off x="906568" y="4731552"/>
            <a:ext cx="1742866" cy="379810"/>
          </a:xfrm>
          <a:prstGeom prst="rect">
            <a:avLst/>
          </a:prstGeom>
          <a:noFill/>
          <a:ln w="9525">
            <a:noFill/>
            <a:miter lim="800000"/>
            <a:headEnd/>
            <a:tailEnd/>
          </a:ln>
        </p:spPr>
      </p:pic>
      <p:pic>
        <p:nvPicPr>
          <p:cNvPr id="7" name="Picture 3"/>
          <p:cNvPicPr>
            <a:picLocks noChangeAspect="1" noChangeArrowheads="1"/>
          </p:cNvPicPr>
          <p:nvPr userDrawn="1"/>
        </p:nvPicPr>
        <p:blipFill>
          <a:blip r:embed="rId3" cstate="print"/>
          <a:srcRect/>
          <a:stretch>
            <a:fillRect/>
          </a:stretch>
        </p:blipFill>
        <p:spPr bwMode="auto">
          <a:xfrm>
            <a:off x="0" y="4629150"/>
            <a:ext cx="9142848" cy="48816"/>
          </a:xfrm>
          <a:prstGeom prst="rect">
            <a:avLst/>
          </a:prstGeom>
          <a:noFill/>
          <a:ln w="9525">
            <a:noFill/>
            <a:miter lim="800000"/>
            <a:headEnd/>
            <a:tailEnd/>
          </a:ln>
        </p:spPr>
      </p:pic>
      <p:pic>
        <p:nvPicPr>
          <p:cNvPr id="8" name="Picture 3"/>
          <p:cNvPicPr>
            <a:picLocks noChangeAspect="1" noChangeArrowheads="1"/>
          </p:cNvPicPr>
          <p:nvPr userDrawn="1"/>
        </p:nvPicPr>
        <p:blipFill>
          <a:blip r:embed="rId3" cstate="print"/>
          <a:srcRect/>
          <a:stretch>
            <a:fillRect/>
          </a:stretch>
        </p:blipFill>
        <p:spPr bwMode="auto">
          <a:xfrm>
            <a:off x="0" y="4629150"/>
            <a:ext cx="9142848" cy="48816"/>
          </a:xfrm>
          <a:prstGeom prst="rect">
            <a:avLst/>
          </a:prstGeom>
          <a:noFill/>
          <a:ln w="9525">
            <a:noFill/>
            <a:miter lim="800000"/>
            <a:headEnd/>
            <a:tailEnd/>
          </a:ln>
        </p:spPr>
      </p:pic>
      <p:sp>
        <p:nvSpPr>
          <p:cNvPr id="9" name="Rectangle 5"/>
          <p:cNvSpPr>
            <a:spLocks noChangeArrowheads="1"/>
          </p:cNvSpPr>
          <p:nvPr userDrawn="1"/>
        </p:nvSpPr>
        <p:spPr bwMode="auto">
          <a:xfrm>
            <a:off x="4893407" y="4901822"/>
            <a:ext cx="1802767" cy="276225"/>
          </a:xfrm>
          <a:prstGeom prst="rect">
            <a:avLst/>
          </a:prstGeom>
          <a:noFill/>
          <a:ln>
            <a:noFill/>
          </a:ln>
          <a:extLst>
            <a:ext uri="{909E8E84-426E-40DD-AFC4-6F175D3DCCD1}"/>
            <a:ext uri="{91240B29-F687-4F45-9708-019B960494DF}"/>
          </a:extLst>
        </p:spPr>
        <p:txBody>
          <a:bodyPr lIns="0" tIns="0" rIns="0" bIns="0"/>
          <a:lstStyle/>
          <a:p>
            <a:pPr eaLnBrk="0" hangingPunct="0">
              <a:lnSpc>
                <a:spcPct val="85000"/>
              </a:lnSpc>
              <a:defRPr/>
            </a:pPr>
            <a:r>
              <a:rPr lang="de-DE" altLang="zh-CN" sz="1200" dirty="0">
                <a:solidFill>
                  <a:srgbClr val="FFFFFF"/>
                </a:solidFill>
                <a:latin typeface="Arial Unicode MS" pitchFamily="34" charset="-122"/>
                <a:ea typeface="Arial Unicode MS" pitchFamily="34" charset="-122"/>
              </a:rPr>
              <a:t> </a:t>
            </a:r>
            <a:r>
              <a:rPr lang="zh-CN" altLang="en-US" sz="1200" dirty="0">
                <a:solidFill>
                  <a:srgbClr val="FFFFFF"/>
                </a:solidFill>
                <a:latin typeface="Arial Unicode MS" pitchFamily="34" charset="-122"/>
                <a:ea typeface="Arial Unicode MS" pitchFamily="34" charset="-122"/>
              </a:rPr>
              <a:t>第</a:t>
            </a:r>
            <a:fld id="{A06EC521-8BD7-48FF-94B7-A2B119A6454C}" type="slidenum">
              <a:rPr lang="de-DE" altLang="zh-CN" sz="1200">
                <a:solidFill>
                  <a:srgbClr val="FFFFFF"/>
                </a:solidFill>
                <a:latin typeface="Arial Unicode MS" pitchFamily="34" charset="-122"/>
                <a:ea typeface="Arial Unicode MS" pitchFamily="34" charset="-122"/>
              </a:rPr>
              <a:pPr eaLnBrk="0" hangingPunct="0">
                <a:lnSpc>
                  <a:spcPct val="85000"/>
                </a:lnSpc>
                <a:defRPr/>
              </a:pPr>
              <a:t>‹#›</a:t>
            </a:fld>
            <a:r>
              <a:rPr lang="zh-CN" altLang="en-US" sz="1200" dirty="0">
                <a:solidFill>
                  <a:srgbClr val="FFFFFF"/>
                </a:solidFill>
                <a:latin typeface="Arial Unicode MS" pitchFamily="34" charset="-122"/>
                <a:ea typeface="Arial Unicode MS" pitchFamily="34" charset="-122"/>
              </a:rPr>
              <a:t>页</a:t>
            </a:r>
            <a:endParaRPr lang="en-GB" altLang="zh-CN" sz="1200" dirty="0">
              <a:solidFill>
                <a:srgbClr val="FFFFFF"/>
              </a:solidFill>
              <a:latin typeface="Arial Unicode MS" pitchFamily="34" charset="-122"/>
              <a:ea typeface="Arial Unicode MS" pitchFamily="34" charset="-122"/>
            </a:endParaRPr>
          </a:p>
        </p:txBody>
      </p:sp>
      <p:sp>
        <p:nvSpPr>
          <p:cNvPr id="10" name="TextBox 25"/>
          <p:cNvSpPr txBox="1">
            <a:spLocks noChangeArrowheads="1"/>
          </p:cNvSpPr>
          <p:nvPr userDrawn="1"/>
        </p:nvSpPr>
        <p:spPr bwMode="auto">
          <a:xfrm>
            <a:off x="842089" y="4848249"/>
            <a:ext cx="2763577" cy="307777"/>
          </a:xfrm>
          <a:prstGeom prst="rect">
            <a:avLst/>
          </a:prstGeom>
          <a:noFill/>
          <a:ln w="9525">
            <a:noFill/>
            <a:miter lim="800000"/>
            <a:headEnd/>
            <a:tailEnd/>
          </a:ln>
        </p:spPr>
        <p:txBody>
          <a:bodyPr wrap="none">
            <a:spAutoFit/>
          </a:bodyPr>
          <a:lstStyle/>
          <a:p>
            <a:pPr>
              <a:defRPr/>
            </a:pPr>
            <a:r>
              <a:rPr lang="en-US" altLang="zh-CN" sz="1400" dirty="0">
                <a:solidFill>
                  <a:srgbClr val="FFFFFF"/>
                </a:solidFill>
                <a:latin typeface="微软雅黑" pitchFamily="34" charset="-122"/>
                <a:ea typeface="微软雅黑" pitchFamily="34" charset="-122"/>
                <a:cs typeface="Times New Roman" pitchFamily="18" charset="0"/>
              </a:rPr>
              <a:t>Huawei Cloud Congress 2012 </a:t>
            </a:r>
            <a:endParaRPr lang="zh-CN" altLang="en-US" sz="1400" dirty="0">
              <a:solidFill>
                <a:srgbClr val="FFFFFF"/>
              </a:solidFill>
              <a:latin typeface="微软雅黑" pitchFamily="34" charset="-122"/>
              <a:ea typeface="微软雅黑" pitchFamily="34" charset="-122"/>
              <a:cs typeface="Times New Roman" pitchFamily="18" charset="0"/>
            </a:endParaRPr>
          </a:p>
        </p:txBody>
      </p:sp>
      <p:pic>
        <p:nvPicPr>
          <p:cNvPr id="11" name="Picture 9" descr="C:\Users\p37927\Desktop\logo.png"/>
          <p:cNvPicPr>
            <a:picLocks noChangeAspect="1" noChangeArrowheads="1"/>
          </p:cNvPicPr>
          <p:nvPr userDrawn="1"/>
        </p:nvPicPr>
        <p:blipFill>
          <a:blip r:embed="rId4" cstate="print"/>
          <a:srcRect/>
          <a:stretch>
            <a:fillRect/>
          </a:stretch>
        </p:blipFill>
        <p:spPr bwMode="auto">
          <a:xfrm>
            <a:off x="226938" y="4731547"/>
            <a:ext cx="574811" cy="332185"/>
          </a:xfrm>
          <a:prstGeom prst="rect">
            <a:avLst/>
          </a:prstGeom>
          <a:noFill/>
          <a:ln w="9525">
            <a:noFill/>
            <a:miter lim="800000"/>
            <a:headEnd/>
            <a:tailEnd/>
          </a:ln>
        </p:spPr>
      </p:pic>
      <p:pic>
        <p:nvPicPr>
          <p:cNvPr id="12" name="Picture 12" descr="C:\Users\p37927\Desktop\square1.png"/>
          <p:cNvPicPr>
            <a:picLocks noChangeAspect="1" noChangeArrowheads="1"/>
          </p:cNvPicPr>
          <p:nvPr userDrawn="1"/>
        </p:nvPicPr>
        <p:blipFill>
          <a:blip r:embed="rId2" cstate="print">
            <a:lum bright="10000" contrast="20000"/>
          </a:blip>
          <a:srcRect l="7297"/>
          <a:stretch>
            <a:fillRect/>
          </a:stretch>
        </p:blipFill>
        <p:spPr bwMode="auto">
          <a:xfrm>
            <a:off x="7312436" y="4731552"/>
            <a:ext cx="1747474" cy="379810"/>
          </a:xfrm>
          <a:prstGeom prst="rect">
            <a:avLst/>
          </a:prstGeom>
          <a:noFill/>
          <a:ln w="9525">
            <a:noFill/>
            <a:miter lim="800000"/>
            <a:headEnd/>
            <a:tailEnd/>
          </a:ln>
        </p:spPr>
      </p:pic>
      <p:pic>
        <p:nvPicPr>
          <p:cNvPr id="13" name="Picture 10" descr="C:\Users\p37927\Desktop\HW_POS_RGB_Horizontal.png"/>
          <p:cNvPicPr>
            <a:picLocks noChangeAspect="1" noChangeArrowheads="1"/>
          </p:cNvPicPr>
          <p:nvPr userDrawn="1"/>
        </p:nvPicPr>
        <p:blipFill>
          <a:blip r:embed="rId5" cstate="print"/>
          <a:srcRect/>
          <a:stretch>
            <a:fillRect/>
          </a:stretch>
        </p:blipFill>
        <p:spPr bwMode="auto">
          <a:xfrm>
            <a:off x="7759394" y="4795857"/>
            <a:ext cx="1071293" cy="260747"/>
          </a:xfrm>
          <a:prstGeom prst="rect">
            <a:avLst/>
          </a:prstGeom>
          <a:noFill/>
          <a:ln w="9525">
            <a:noFill/>
            <a:miter lim="800000"/>
            <a:headEnd/>
            <a:tailEnd/>
          </a:ln>
        </p:spPr>
      </p:pic>
      <p:pic>
        <p:nvPicPr>
          <p:cNvPr id="14" name="Picture 12" descr="C:\Users\p37927\Desktop\square1.png"/>
          <p:cNvPicPr>
            <a:picLocks noChangeAspect="1" noChangeArrowheads="1"/>
          </p:cNvPicPr>
          <p:nvPr userDrawn="1"/>
        </p:nvPicPr>
        <p:blipFill>
          <a:blip r:embed="rId2" cstate="print">
            <a:lum bright="10000" contrast="20000"/>
          </a:blip>
          <a:srcRect l="28714"/>
          <a:stretch>
            <a:fillRect/>
          </a:stretch>
        </p:blipFill>
        <p:spPr bwMode="auto">
          <a:xfrm>
            <a:off x="5913996" y="4731552"/>
            <a:ext cx="1344300" cy="379810"/>
          </a:xfrm>
          <a:prstGeom prst="rect">
            <a:avLst/>
          </a:prstGeom>
          <a:noFill/>
          <a:ln w="9525">
            <a:noFill/>
            <a:miter lim="800000"/>
            <a:headEnd/>
            <a:tailEnd/>
          </a:ln>
        </p:spPr>
      </p:pic>
      <p:sp>
        <p:nvSpPr>
          <p:cNvPr id="15" name="矩形 16"/>
          <p:cNvSpPr>
            <a:spLocks noChangeArrowheads="1"/>
          </p:cNvSpPr>
          <p:nvPr userDrawn="1"/>
        </p:nvSpPr>
        <p:spPr bwMode="auto">
          <a:xfrm>
            <a:off x="0" y="2464615"/>
            <a:ext cx="194676" cy="295417"/>
          </a:xfrm>
          <a:prstGeom prst="rect">
            <a:avLst/>
          </a:prstGeom>
          <a:solidFill>
            <a:schemeClr val="bg1"/>
          </a:solidFill>
          <a:ln w="9525" algn="ctr">
            <a:noFill/>
            <a:round/>
            <a:headEnd/>
            <a:tailEnd/>
          </a:ln>
        </p:spPr>
        <p:txBody>
          <a:bodyPr lIns="79200" tIns="39600" rIns="79200" bIns="39600">
            <a:spAutoFit/>
          </a:bodyPr>
          <a:lstStyle/>
          <a:p>
            <a:pPr defTabSz="801688">
              <a:defRPr/>
            </a:pPr>
            <a:endParaRPr lang="zh-CN" altLang="en-US" sz="1400">
              <a:solidFill>
                <a:srgbClr val="FFFFFF"/>
              </a:solidFill>
              <a:latin typeface="FrutigerNext LT Regular" pitchFamily="34" charset="0"/>
              <a:ea typeface="ＭＳ Ｐゴシック" pitchFamily="34" charset="-128"/>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718" y="269075"/>
            <a:ext cx="7632700" cy="559338"/>
          </a:xfrm>
        </p:spPr>
        <p:txBody>
          <a:bodyPr/>
          <a:lstStyle/>
          <a:p>
            <a:r>
              <a:rPr lang="zh-CN" altLang="en-US" dirty="0" smtClean="0"/>
              <a:t>标题参考</a:t>
            </a:r>
            <a:endParaRPr lang="en-US" dirty="0"/>
          </a:p>
        </p:txBody>
      </p:sp>
    </p:spTree>
  </p:cSld>
  <p:clrMapOvr>
    <a:masterClrMapping/>
  </p:clrMapOvr>
  <p:transition advClick="0" advTm="8000">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4F77EF35-DBDB-4404-B939-18DEAB844C98}" type="slidenum">
              <a:rPr lang="de-DE" altLang="zh-CN">
                <a:solidFill>
                  <a:srgbClr val="000000"/>
                </a:solidFill>
              </a:rPr>
              <a:pPr>
                <a:defRPr/>
              </a:pPr>
              <a:t>‹#›</a:t>
            </a:fld>
            <a:endParaRPr lang="en-GB" altLang="zh-CN"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7"/>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4133266905"/>
      </p:ext>
    </p:extLst>
  </p:cSld>
  <p:clrMapOvr>
    <a:masterClrMapping/>
  </p:clrMapOvr>
  <p:transition advClick="0" advTm="800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8"/>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8"/>
            <a:ext cx="7632700" cy="559338"/>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xfrm>
            <a:off x="6361126" y="4867275"/>
            <a:ext cx="2097087" cy="341710"/>
          </a:xfrm>
          <a:prstGeom prst="rect">
            <a:avLst/>
          </a:prstGeom>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dirty="0">
              <a:solidFill>
                <a:srgbClr val="000000"/>
              </a:solidFill>
            </a:endParaRPr>
          </a:p>
        </p:txBody>
      </p:sp>
    </p:spTree>
    <p:extLst>
      <p:ext uri="{BB962C8B-B14F-4D97-AF65-F5344CB8AC3E}">
        <p14:creationId xmlns:p14="http://schemas.microsoft.com/office/powerpoint/2010/main" xmlns="" val="3854236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0" y="654847"/>
            <a:ext cx="9144000" cy="283487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7575173" y="4175528"/>
            <a:ext cx="614203" cy="615553"/>
          </a:xfrm>
          <a:prstGeom prst="rect">
            <a:avLst/>
          </a:prstGeom>
          <a:noFill/>
          <a:ln w="9525">
            <a:noFill/>
            <a:miter lim="800000"/>
            <a:headEnd/>
            <a:tailEnd/>
          </a:ln>
        </p:spPr>
      </p:pic>
      <p:sp>
        <p:nvSpPr>
          <p:cNvPr id="6" name="Text Box 6"/>
          <p:cNvSpPr txBox="1">
            <a:spLocks noChangeArrowheads="1"/>
          </p:cNvSpPr>
          <p:nvPr/>
        </p:nvSpPr>
        <p:spPr bwMode="auto">
          <a:xfrm>
            <a:off x="653487" y="4654154"/>
            <a:ext cx="2989845" cy="288698"/>
          </a:xfrm>
          <a:prstGeom prst="rect">
            <a:avLst/>
          </a:prstGeom>
          <a:noFill/>
          <a:ln w="9525">
            <a:noFill/>
            <a:miter lim="800000"/>
            <a:headEnd/>
            <a:tailEnd/>
          </a:ln>
        </p:spPr>
        <p:txBody>
          <a:bodyPr wrap="none" lIns="87783" tIns="43893" rIns="87783" bIns="43893">
            <a:spAutoFit/>
          </a:bodyPr>
          <a:lstStyle/>
          <a:p>
            <a:pPr defTabSz="877740" eaLnBrk="0" hangingPunct="0">
              <a:defRPr/>
            </a:pPr>
            <a:r>
              <a:rPr lang="en-US" altLang="zh-CN" sz="1300" dirty="0">
                <a:solidFill>
                  <a:srgbClr val="000000"/>
                </a:solidFill>
                <a:latin typeface="FrutigerNext LT Bold" pitchFamily="1" charset="0"/>
                <a:ea typeface="ＭＳ Ｐゴシック" pitchFamily="34" charset="-128"/>
              </a:rPr>
              <a:t>HUAWEI TECHNOLOGIES CO., LTD.</a:t>
            </a:r>
            <a:endParaRPr lang="en-US" altLang="zh-CN" sz="2400" dirty="0">
              <a:solidFill>
                <a:srgbClr val="000000"/>
              </a:solidFill>
              <a:latin typeface="Arial" charset="0"/>
              <a:ea typeface="ＭＳ Ｐゴシック" pitchFamily="34" charset="-128"/>
            </a:endParaRPr>
          </a:p>
        </p:txBody>
      </p:sp>
      <p:sp>
        <p:nvSpPr>
          <p:cNvPr id="7" name="Text Box 7"/>
          <p:cNvSpPr txBox="1">
            <a:spLocks noChangeArrowheads="1"/>
          </p:cNvSpPr>
          <p:nvPr/>
        </p:nvSpPr>
        <p:spPr bwMode="auto">
          <a:xfrm>
            <a:off x="7225212" y="3070623"/>
            <a:ext cx="1466544" cy="288698"/>
          </a:xfrm>
          <a:prstGeom prst="rect">
            <a:avLst/>
          </a:prstGeom>
          <a:noFill/>
          <a:ln w="9525">
            <a:noFill/>
            <a:miter lim="800000"/>
            <a:headEnd/>
            <a:tailEnd/>
          </a:ln>
        </p:spPr>
        <p:txBody>
          <a:bodyPr wrap="none" lIns="87783" tIns="43893" rIns="87783" bIns="43893">
            <a:spAutoFit/>
          </a:bodyPr>
          <a:lstStyle/>
          <a:p>
            <a:pPr defTabSz="877740" eaLnBrk="0" hangingPunct="0">
              <a:defRPr/>
            </a:pPr>
            <a:r>
              <a:rPr lang="en-US" altLang="zh-CN" sz="1300" dirty="0">
                <a:solidFill>
                  <a:srgbClr val="FFFFFF"/>
                </a:solidFill>
                <a:latin typeface="FrutigerNext LT Regular" pitchFamily="34" charset="0"/>
                <a:ea typeface="ＭＳ Ｐゴシック" pitchFamily="34" charset="-128"/>
              </a:rPr>
              <a:t>www.huawei.com</a:t>
            </a:r>
          </a:p>
        </p:txBody>
      </p:sp>
      <p:sp>
        <p:nvSpPr>
          <p:cNvPr id="8" name="Text Box 11"/>
          <p:cNvSpPr txBox="1">
            <a:spLocks noChangeArrowheads="1"/>
          </p:cNvSpPr>
          <p:nvPr/>
        </p:nvSpPr>
        <p:spPr bwMode="auto">
          <a:xfrm>
            <a:off x="-1967590" y="992981"/>
            <a:ext cx="1967591" cy="4105140"/>
          </a:xfrm>
          <a:prstGeom prst="rect">
            <a:avLst/>
          </a:prstGeom>
          <a:noFill/>
          <a:ln w="9525" algn="ctr">
            <a:noFill/>
            <a:miter lim="800000"/>
            <a:headEnd/>
            <a:tailEnd/>
          </a:ln>
          <a:effectLst/>
        </p:spPr>
        <p:txBody>
          <a:bodyPr lIns="87799" tIns="43899" rIns="87799" bIns="43899">
            <a:spAutoFit/>
          </a:bodyPr>
          <a:lstStyle/>
          <a:p>
            <a:pPr algn="r" defTabSz="877740" eaLnBrk="0" hangingPunct="0">
              <a:lnSpc>
                <a:spcPct val="125000"/>
              </a:lnSpc>
              <a:defRPr/>
            </a:pPr>
            <a:r>
              <a:rPr lang="zh-CN" altLang="en-US" sz="1200" dirty="0">
                <a:solidFill>
                  <a:srgbClr val="FFFFFF"/>
                </a:solidFill>
                <a:latin typeface="Arial" charset="0"/>
                <a:ea typeface="华文细黑" pitchFamily="2" charset="-122"/>
              </a:rPr>
              <a:t>英文标题</a:t>
            </a:r>
            <a:r>
              <a:rPr lang="en-US" altLang="zh-CN" sz="1200" dirty="0">
                <a:solidFill>
                  <a:srgbClr val="FFFFFF"/>
                </a:solidFill>
                <a:latin typeface="Arial" charset="0"/>
                <a:ea typeface="华文细黑" pitchFamily="2" charset="-122"/>
              </a:rPr>
              <a:t>:40-47pt  </a:t>
            </a:r>
          </a:p>
          <a:p>
            <a:pPr algn="r" defTabSz="877740" eaLnBrk="0" hangingPunct="0">
              <a:lnSpc>
                <a:spcPct val="125000"/>
              </a:lnSpc>
              <a:defRPr/>
            </a:pPr>
            <a:r>
              <a:rPr lang="zh-CN" altLang="en-US" sz="1200" dirty="0">
                <a:solidFill>
                  <a:srgbClr val="FFFFFF"/>
                </a:solidFill>
                <a:latin typeface="Arial" charset="0"/>
                <a:ea typeface="华文细黑" pitchFamily="2" charset="-122"/>
              </a:rPr>
              <a:t>副标题</a:t>
            </a:r>
            <a:r>
              <a:rPr lang="en-US" altLang="zh-CN" sz="1200" dirty="0">
                <a:solidFill>
                  <a:srgbClr val="FFFFFF"/>
                </a:solidFill>
                <a:latin typeface="Arial" charset="0"/>
                <a:ea typeface="华文细黑" pitchFamily="2" charset="-122"/>
              </a:rPr>
              <a:t>:26-30pt</a:t>
            </a:r>
          </a:p>
          <a:p>
            <a:pPr algn="r" defTabSz="877740" eaLnBrk="0" hangingPunct="0">
              <a:lnSpc>
                <a:spcPct val="125000"/>
              </a:lnSpc>
              <a:defRPr/>
            </a:pPr>
            <a:r>
              <a:rPr lang="zh-CN" altLang="en-US" sz="1200" dirty="0">
                <a:solidFill>
                  <a:srgbClr val="FFFFFF"/>
                </a:solidFill>
                <a:latin typeface="Arial" charset="0"/>
                <a:ea typeface="华文细黑" pitchFamily="2" charset="-122"/>
              </a:rPr>
              <a:t>字体颜色</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反白</a:t>
            </a:r>
          </a:p>
          <a:p>
            <a:pPr algn="r" defTabSz="877740" eaLnBrk="0" hangingPunct="0">
              <a:lnSpc>
                <a:spcPct val="125000"/>
              </a:lnSpc>
              <a:defRPr/>
            </a:pPr>
            <a:r>
              <a:rPr lang="zh-CN" altLang="en-US" sz="1200" dirty="0">
                <a:solidFill>
                  <a:srgbClr val="FFFFFF"/>
                </a:solidFill>
                <a:latin typeface="Arial" charset="0"/>
                <a:ea typeface="华文细黑" pitchFamily="2" charset="-122"/>
              </a:rPr>
              <a:t>内部使用字体 </a:t>
            </a:r>
            <a:r>
              <a:rPr lang="en-US" altLang="zh-CN" sz="1200" dirty="0">
                <a:solidFill>
                  <a:srgbClr val="FFFFFF"/>
                </a:solidFill>
                <a:latin typeface="Arial" charset="0"/>
                <a:ea typeface="华文细黑" pitchFamily="2" charset="-122"/>
              </a:rPr>
              <a:t>:</a:t>
            </a:r>
          </a:p>
          <a:p>
            <a:pPr algn="r" defTabSz="877740" eaLnBrk="0" hangingPunct="0">
              <a:lnSpc>
                <a:spcPct val="125000"/>
              </a:lnSpc>
              <a:defRPr/>
            </a:pPr>
            <a:r>
              <a:rPr lang="en-US" altLang="zh-CN" sz="1200" dirty="0">
                <a:solidFill>
                  <a:srgbClr val="FFFFFF"/>
                </a:solidFill>
                <a:latin typeface="Arial" charset="0"/>
                <a:ea typeface="华文细黑" pitchFamily="2" charset="-122"/>
              </a:rPr>
              <a:t>FrutigerNext LT Medium</a:t>
            </a:r>
          </a:p>
          <a:p>
            <a:pPr algn="r" defTabSz="877740" eaLnBrk="0" hangingPunct="0">
              <a:lnSpc>
                <a:spcPct val="125000"/>
              </a:lnSpc>
              <a:defRPr/>
            </a:pPr>
            <a:r>
              <a:rPr lang="zh-CN" altLang="en-US" sz="1200" dirty="0">
                <a:solidFill>
                  <a:srgbClr val="FFFFFF"/>
                </a:solidFill>
                <a:latin typeface="Arial" charset="0"/>
                <a:ea typeface="华文细黑" pitchFamily="2" charset="-122"/>
              </a:rPr>
              <a:t>外部使用字体 </a:t>
            </a:r>
            <a:r>
              <a:rPr lang="en-US" altLang="zh-CN" sz="1200" dirty="0">
                <a:solidFill>
                  <a:srgbClr val="FFFFFF"/>
                </a:solidFill>
                <a:latin typeface="Arial" charset="0"/>
                <a:ea typeface="华文细黑" pitchFamily="2" charset="-122"/>
              </a:rPr>
              <a:t>: Arial</a:t>
            </a: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r>
              <a:rPr lang="zh-CN" altLang="en-US" sz="1200" dirty="0">
                <a:solidFill>
                  <a:srgbClr val="FFFFFF"/>
                </a:solidFill>
                <a:latin typeface="Arial" charset="0"/>
                <a:ea typeface="华文细黑" pitchFamily="2" charset="-122"/>
              </a:rPr>
              <a:t>中文标题</a:t>
            </a:r>
            <a:r>
              <a:rPr lang="en-US" altLang="zh-CN" sz="1200" dirty="0">
                <a:solidFill>
                  <a:srgbClr val="FFFFFF"/>
                </a:solidFill>
                <a:latin typeface="Arial" charset="0"/>
                <a:ea typeface="华文细黑" pitchFamily="2" charset="-122"/>
              </a:rPr>
              <a:t>:35-47pt</a:t>
            </a:r>
          </a:p>
          <a:p>
            <a:pPr algn="r" defTabSz="877740" eaLnBrk="0" hangingPunct="0">
              <a:lnSpc>
                <a:spcPct val="125000"/>
              </a:lnSpc>
              <a:defRPr/>
            </a:pPr>
            <a:r>
              <a:rPr lang="zh-CN" altLang="en-US" sz="1200" dirty="0">
                <a:solidFill>
                  <a:srgbClr val="FFFFFF"/>
                </a:solidFill>
                <a:latin typeface="Arial" charset="0"/>
                <a:ea typeface="华文细黑" pitchFamily="2" charset="-122"/>
              </a:rPr>
              <a:t>字体</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黑体</a:t>
            </a:r>
          </a:p>
          <a:p>
            <a:pPr algn="r" defTabSz="877740" eaLnBrk="0" hangingPunct="0">
              <a:lnSpc>
                <a:spcPct val="125000"/>
              </a:lnSpc>
              <a:defRPr/>
            </a:pPr>
            <a:r>
              <a:rPr lang="en-US" altLang="zh-CN" sz="1200" dirty="0">
                <a:solidFill>
                  <a:srgbClr val="FFFFFF"/>
                </a:solidFill>
                <a:latin typeface="Arial" charset="0"/>
                <a:ea typeface="华文细黑" pitchFamily="2" charset="-122"/>
              </a:rPr>
              <a:t>  </a:t>
            </a:r>
            <a:r>
              <a:rPr lang="zh-CN" altLang="en-US" sz="1200" dirty="0">
                <a:solidFill>
                  <a:srgbClr val="FFFFFF"/>
                </a:solidFill>
                <a:latin typeface="Arial" charset="0"/>
                <a:ea typeface="华文细黑" pitchFamily="2" charset="-122"/>
              </a:rPr>
              <a:t>副标题</a:t>
            </a:r>
            <a:r>
              <a:rPr lang="en-US" altLang="zh-CN" sz="1200" dirty="0">
                <a:solidFill>
                  <a:srgbClr val="FFFFFF"/>
                </a:solidFill>
                <a:latin typeface="Arial" charset="0"/>
                <a:ea typeface="华文细黑" pitchFamily="2" charset="-122"/>
              </a:rPr>
              <a:t>:24-28pt</a:t>
            </a: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r>
              <a:rPr lang="zh-CN" altLang="en-US" sz="1200" dirty="0">
                <a:solidFill>
                  <a:srgbClr val="FFFFFF"/>
                </a:solidFill>
                <a:latin typeface="Arial" charset="0"/>
                <a:ea typeface="华文细黑" pitchFamily="2" charset="-122"/>
              </a:rPr>
              <a:t>字体颜色</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反白</a:t>
            </a:r>
          </a:p>
          <a:p>
            <a:pPr algn="r" defTabSz="877740" eaLnBrk="0" hangingPunct="0">
              <a:lnSpc>
                <a:spcPct val="125000"/>
              </a:lnSpc>
              <a:defRPr/>
            </a:pPr>
            <a:r>
              <a:rPr lang="zh-CN" altLang="en-US" sz="1200" dirty="0">
                <a:solidFill>
                  <a:srgbClr val="FFFFFF"/>
                </a:solidFill>
                <a:latin typeface="Arial" charset="0"/>
                <a:ea typeface="华文细黑" pitchFamily="2" charset="-122"/>
              </a:rPr>
              <a:t>字体</a:t>
            </a:r>
            <a:r>
              <a:rPr lang="en-US" altLang="zh-CN" sz="1200" dirty="0">
                <a:solidFill>
                  <a:srgbClr val="FFFFFF"/>
                </a:solidFill>
                <a:latin typeface="Arial" charset="0"/>
                <a:ea typeface="华文细黑" pitchFamily="2" charset="-122"/>
              </a:rPr>
              <a:t>:</a:t>
            </a:r>
            <a:r>
              <a:rPr lang="zh-CN" altLang="en-US" sz="1200" dirty="0">
                <a:solidFill>
                  <a:srgbClr val="FFFFFF"/>
                </a:solidFill>
                <a:latin typeface="Arial" charset="0"/>
                <a:ea typeface="华文细黑" pitchFamily="2" charset="-122"/>
              </a:rPr>
              <a:t>细黑体</a:t>
            </a:r>
          </a:p>
          <a:p>
            <a:pPr algn="r" defTabSz="877740" eaLnBrk="0" hangingPunct="0">
              <a:lnSpc>
                <a:spcPct val="125000"/>
              </a:lnSpc>
              <a:defRPr/>
            </a:pP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endParaRPr lang="zh-CN" altLang="en-US" sz="1200" dirty="0">
              <a:solidFill>
                <a:srgbClr val="FFFFFF"/>
              </a:solidFill>
              <a:latin typeface="Arial" charset="0"/>
              <a:ea typeface="华文细黑" pitchFamily="2" charset="-122"/>
            </a:endParaRPr>
          </a:p>
          <a:p>
            <a:pPr algn="r" defTabSz="877740" eaLnBrk="0" hangingPunct="0">
              <a:lnSpc>
                <a:spcPct val="125000"/>
              </a:lnSpc>
              <a:defRPr/>
            </a:pPr>
            <a:endParaRPr lang="zh-CN" altLang="en-US" sz="1200" dirty="0">
              <a:solidFill>
                <a:srgbClr val="FFFFFF"/>
              </a:solidFill>
              <a:latin typeface="Arial" charset="0"/>
              <a:ea typeface="华文细黑" pitchFamily="2" charset="-122"/>
            </a:endParaRPr>
          </a:p>
          <a:p>
            <a:pPr algn="r" defTabSz="877740" eaLnBrk="0" hangingPunct="0">
              <a:lnSpc>
                <a:spcPct val="125000"/>
              </a:lnSpc>
              <a:spcBef>
                <a:spcPct val="50000"/>
              </a:spcBef>
              <a:defRPr/>
            </a:pPr>
            <a:endParaRPr lang="zh-CN" altLang="en-US" sz="1200" dirty="0">
              <a:solidFill>
                <a:srgbClr val="000000"/>
              </a:solidFill>
              <a:latin typeface="Arial" charset="0"/>
              <a:ea typeface="华文细黑" pitchFamily="2" charset="-122"/>
            </a:endParaRPr>
          </a:p>
        </p:txBody>
      </p:sp>
      <p:sp>
        <p:nvSpPr>
          <p:cNvPr id="664580" name="Rectangle 4"/>
          <p:cNvSpPr>
            <a:spLocks noGrp="1" noChangeArrowheads="1"/>
          </p:cNvSpPr>
          <p:nvPr>
            <p:ph type="ctrTitle" sz="quarter"/>
          </p:nvPr>
        </p:nvSpPr>
        <p:spPr>
          <a:xfrm>
            <a:off x="685621" y="1043942"/>
            <a:ext cx="5304044" cy="1249867"/>
          </a:xfrm>
        </p:spPr>
        <p:txBody>
          <a:bodyPr lIns="87799" tIns="43899" rIns="87799" bIns="43899"/>
          <a:lstStyle>
            <a:lvl1pPr algn="ctr">
              <a:defRPr sz="450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684432" y="2386655"/>
            <a:ext cx="5305234" cy="648740"/>
          </a:xfrm>
        </p:spPr>
        <p:txBody>
          <a:bodyPr lIns="87799" tIns="43899" rIns="87799" bIns="43899"/>
          <a:lstStyle>
            <a:lvl1pPr marL="0" indent="0" algn="ctr">
              <a:buFont typeface="Wingdings" pitchFamily="2" charset="2"/>
              <a:buNone/>
              <a:defRPr sz="2300" b="0">
                <a:solidFill>
                  <a:schemeClr val="bg1"/>
                </a:solidFill>
                <a:latin typeface="华文细黑" pitchFamily="2" charset="-122"/>
              </a:defRPr>
            </a:lvl1pPr>
          </a:lstStyle>
          <a:p>
            <a:r>
              <a:rPr lang="zh-CN" altLang="en-US"/>
              <a:t>单击此处编辑母版副标题样式</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400" b="0">
                <a:latin typeface="+mj-lt"/>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527" y="3305602"/>
            <a:ext cx="7772757" cy="102132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527" y="2179533"/>
            <a:ext cx="7772757" cy="1126070"/>
          </a:xfrm>
        </p:spPr>
        <p:txBody>
          <a:bodyPr anchor="b"/>
          <a:lstStyle>
            <a:lvl1pPr marL="0" indent="0">
              <a:buNone/>
              <a:defRPr sz="2000"/>
            </a:lvl1pPr>
            <a:lvl2pPr marL="457123" indent="0">
              <a:buNone/>
              <a:defRPr sz="1800"/>
            </a:lvl2pPr>
            <a:lvl3pPr marL="914246" indent="0">
              <a:buNone/>
              <a:defRPr sz="1500"/>
            </a:lvl3pPr>
            <a:lvl4pPr marL="1371368" indent="0">
              <a:buNone/>
              <a:defRPr sz="1400"/>
            </a:lvl4pPr>
            <a:lvl5pPr marL="1828490" indent="0">
              <a:buNone/>
              <a:defRPr sz="1400"/>
            </a:lvl5pPr>
            <a:lvl6pPr marL="2285613" indent="0">
              <a:buNone/>
              <a:defRPr sz="1400"/>
            </a:lvl6pPr>
            <a:lvl7pPr marL="2742736" indent="0">
              <a:buNone/>
              <a:defRPr sz="1400"/>
            </a:lvl7pPr>
            <a:lvl8pPr marL="3199859" indent="0">
              <a:buNone/>
              <a:defRPr sz="1400"/>
            </a:lvl8pPr>
            <a:lvl9pPr marL="3656981" indent="0">
              <a:buNone/>
              <a:defRPr sz="1400"/>
            </a:lvl9pPr>
          </a:lstStyle>
          <a:p>
            <a:pPr lvl="0"/>
            <a:r>
              <a:rPr lang="zh-CN" altLang="en-US" smtClean="0"/>
              <a:t>单击此处编辑母版文本样式</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61815" y="1199875"/>
            <a:ext cx="4057784" cy="3393686"/>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33870" y="1199875"/>
            <a:ext cx="4057784" cy="3393686"/>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082" y="205936"/>
            <a:ext cx="8229838" cy="857051"/>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085" y="1151068"/>
            <a:ext cx="4039929" cy="479711"/>
          </a:xfrm>
        </p:spPr>
        <p:txBody>
          <a:bodyPr anchor="b"/>
          <a:lstStyle>
            <a:lvl1pPr marL="0" indent="0">
              <a:buNone/>
              <a:defRPr sz="2400" b="1"/>
            </a:lvl1pPr>
            <a:lvl2pPr marL="457123" indent="0">
              <a:buNone/>
              <a:defRPr sz="2000" b="1"/>
            </a:lvl2pPr>
            <a:lvl3pPr marL="914246" indent="0">
              <a:buNone/>
              <a:defRPr sz="1800" b="1"/>
            </a:lvl3pPr>
            <a:lvl4pPr marL="1371368" indent="0">
              <a:buNone/>
              <a:defRPr sz="1500" b="1"/>
            </a:lvl4pPr>
            <a:lvl5pPr marL="1828490" indent="0">
              <a:buNone/>
              <a:defRPr sz="1500" b="1"/>
            </a:lvl5pPr>
            <a:lvl6pPr marL="2285613" indent="0">
              <a:buNone/>
              <a:defRPr sz="1500" b="1"/>
            </a:lvl6pPr>
            <a:lvl7pPr marL="2742736" indent="0">
              <a:buNone/>
              <a:defRPr sz="1500" b="1"/>
            </a:lvl7pPr>
            <a:lvl8pPr marL="3199859" indent="0">
              <a:buNone/>
              <a:defRPr sz="1500" b="1"/>
            </a:lvl8pPr>
            <a:lvl9pPr marL="3656981"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457085" y="1630780"/>
            <a:ext cx="4039929" cy="2963970"/>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4609" y="1151068"/>
            <a:ext cx="4042310" cy="479711"/>
          </a:xfrm>
        </p:spPr>
        <p:txBody>
          <a:bodyPr anchor="b"/>
          <a:lstStyle>
            <a:lvl1pPr marL="0" indent="0">
              <a:buNone/>
              <a:defRPr sz="2400" b="1"/>
            </a:lvl1pPr>
            <a:lvl2pPr marL="457123" indent="0">
              <a:buNone/>
              <a:defRPr sz="2000" b="1"/>
            </a:lvl2pPr>
            <a:lvl3pPr marL="914246" indent="0">
              <a:buNone/>
              <a:defRPr sz="1800" b="1"/>
            </a:lvl3pPr>
            <a:lvl4pPr marL="1371368" indent="0">
              <a:buNone/>
              <a:defRPr sz="1500" b="1"/>
            </a:lvl4pPr>
            <a:lvl5pPr marL="1828490" indent="0">
              <a:buNone/>
              <a:defRPr sz="1500" b="1"/>
            </a:lvl5pPr>
            <a:lvl6pPr marL="2285613" indent="0">
              <a:buNone/>
              <a:defRPr sz="1500" b="1"/>
            </a:lvl6pPr>
            <a:lvl7pPr marL="2742736" indent="0">
              <a:buNone/>
              <a:defRPr sz="1500" b="1"/>
            </a:lvl7pPr>
            <a:lvl8pPr marL="3199859" indent="0">
              <a:buNone/>
              <a:defRPr sz="1500" b="1"/>
            </a:lvl8pPr>
            <a:lvl9pPr marL="3656981"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4644609" y="1630780"/>
            <a:ext cx="4042310" cy="2963970"/>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082" y="204744"/>
            <a:ext cx="3007926" cy="871336"/>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517" y="204746"/>
            <a:ext cx="5112403" cy="4390009"/>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082" y="1076079"/>
            <a:ext cx="3007926" cy="3518673"/>
          </a:xfrm>
        </p:spPr>
        <p:txBody>
          <a:bodyPr/>
          <a:lstStyle>
            <a:lvl1pPr marL="0" indent="0">
              <a:buNone/>
              <a:defRPr sz="1400"/>
            </a:lvl1pPr>
            <a:lvl2pPr marL="457123" indent="0">
              <a:buNone/>
              <a:defRPr sz="1200"/>
            </a:lvl2pPr>
            <a:lvl3pPr marL="914246" indent="0">
              <a:buNone/>
              <a:defRPr sz="1000"/>
            </a:lvl3pPr>
            <a:lvl4pPr marL="1371368" indent="0">
              <a:buNone/>
              <a:defRPr sz="1000"/>
            </a:lvl4pPr>
            <a:lvl5pPr marL="1828490" indent="0">
              <a:buNone/>
              <a:defRPr sz="1000"/>
            </a:lvl5pPr>
            <a:lvl6pPr marL="2285613" indent="0">
              <a:buNone/>
              <a:defRPr sz="1000"/>
            </a:lvl6pPr>
            <a:lvl7pPr marL="2742736" indent="0">
              <a:buNone/>
              <a:defRPr sz="1000"/>
            </a:lvl7pPr>
            <a:lvl8pPr marL="3199859" indent="0">
              <a:buNone/>
              <a:defRPr sz="1000"/>
            </a:lvl8pPr>
            <a:lvl9pPr marL="3656981" indent="0">
              <a:buNone/>
              <a:defRPr sz="1000"/>
            </a:lvl9pPr>
          </a:lstStyle>
          <a:p>
            <a:pPr lvl="0"/>
            <a:r>
              <a:rPr lang="zh-CN" altLang="en-US" smtClean="0"/>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15" y="3600808"/>
            <a:ext cx="5486162" cy="42495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15" y="459478"/>
            <a:ext cx="5486162" cy="3086576"/>
          </a:xfrm>
        </p:spPr>
        <p:txBody>
          <a:bodyPr/>
          <a:lstStyle>
            <a:lvl1pPr marL="0" indent="0">
              <a:buNone/>
              <a:defRPr sz="3200"/>
            </a:lvl1pPr>
            <a:lvl2pPr marL="457123" indent="0">
              <a:buNone/>
              <a:defRPr sz="2900"/>
            </a:lvl2pPr>
            <a:lvl3pPr marL="914246" indent="0">
              <a:buNone/>
              <a:defRPr sz="2400"/>
            </a:lvl3pPr>
            <a:lvl4pPr marL="1371368" indent="0">
              <a:buNone/>
              <a:defRPr sz="2000"/>
            </a:lvl4pPr>
            <a:lvl5pPr marL="1828490" indent="0">
              <a:buNone/>
              <a:defRPr sz="2000"/>
            </a:lvl5pPr>
            <a:lvl6pPr marL="2285613" indent="0">
              <a:buNone/>
              <a:defRPr sz="2000"/>
            </a:lvl6pPr>
            <a:lvl7pPr marL="2742736" indent="0">
              <a:buNone/>
              <a:defRPr sz="2000"/>
            </a:lvl7pPr>
            <a:lvl8pPr marL="3199859" indent="0">
              <a:buNone/>
              <a:defRPr sz="2000"/>
            </a:lvl8pPr>
            <a:lvl9pPr marL="3656981" indent="0">
              <a:buNone/>
              <a:defRPr sz="2000"/>
            </a:lvl9pPr>
          </a:lstStyle>
          <a:p>
            <a:pPr lvl="0"/>
            <a:endParaRPr lang="zh-CN" altLang="en-US" noProof="0"/>
          </a:p>
        </p:txBody>
      </p:sp>
      <p:sp>
        <p:nvSpPr>
          <p:cNvPr id="4" name="文本占位符 3"/>
          <p:cNvSpPr>
            <a:spLocks noGrp="1"/>
          </p:cNvSpPr>
          <p:nvPr>
            <p:ph type="body" sz="half" idx="2"/>
          </p:nvPr>
        </p:nvSpPr>
        <p:spPr>
          <a:xfrm>
            <a:off x="1792615" y="4025765"/>
            <a:ext cx="5486162" cy="603508"/>
          </a:xfrm>
        </p:spPr>
        <p:txBody>
          <a:bodyPr/>
          <a:lstStyle>
            <a:lvl1pPr marL="0" indent="0">
              <a:buNone/>
              <a:defRPr sz="1400"/>
            </a:lvl1pPr>
            <a:lvl2pPr marL="457123" indent="0">
              <a:buNone/>
              <a:defRPr sz="1200"/>
            </a:lvl2pPr>
            <a:lvl3pPr marL="914246" indent="0">
              <a:buNone/>
              <a:defRPr sz="1000"/>
            </a:lvl3pPr>
            <a:lvl4pPr marL="1371368" indent="0">
              <a:buNone/>
              <a:defRPr sz="1000"/>
            </a:lvl4pPr>
            <a:lvl5pPr marL="1828490" indent="0">
              <a:buNone/>
              <a:defRPr sz="1000"/>
            </a:lvl5pPr>
            <a:lvl6pPr marL="2285613" indent="0">
              <a:buNone/>
              <a:defRPr sz="1000"/>
            </a:lvl6pPr>
            <a:lvl7pPr marL="2742736" indent="0">
              <a:buNone/>
              <a:defRPr sz="1000"/>
            </a:lvl7pPr>
            <a:lvl8pPr marL="3199859" indent="0">
              <a:buNone/>
              <a:defRPr sz="1000"/>
            </a:lvl8pPr>
            <a:lvl9pPr marL="3656981" indent="0">
              <a:buNone/>
              <a:defRPr sz="1000"/>
            </a:lvl9pPr>
          </a:lstStyle>
          <a:p>
            <a:pPr lvl="0"/>
            <a:r>
              <a:rPr lang="zh-CN" altLang="en-US" smtClean="0"/>
              <a:t>单击此处编辑母版文本样式</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20505" y="205931"/>
            <a:ext cx="2071148" cy="438762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7061" y="205931"/>
            <a:ext cx="6099174" cy="438762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7063" y="205936"/>
            <a:ext cx="8229838" cy="857051"/>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61816" y="1199875"/>
            <a:ext cx="8229838" cy="3393686"/>
          </a:xfrm>
        </p:spPr>
        <p:txBody>
          <a:bodyPr/>
          <a:lstStyle/>
          <a:p>
            <a:pPr lvl="0"/>
            <a:endParaRPr lang="zh-CN" altLang="en-US" noProof="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8"/>
            <a:ext cx="7632700" cy="559338"/>
          </a:xfr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40429"/>
            <a:ext cx="7624262" cy="368204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8000">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0"/>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8"/>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8"/>
            <a:ext cx="7632700" cy="559338"/>
          </a:xfrm>
          <a:prstGeom prst="rect">
            <a:avLst/>
          </a:prstGeom>
        </p:spPr>
        <p:txBody>
          <a:bodyPr/>
          <a:lstStyle/>
          <a:p>
            <a:r>
              <a:rPr lang="en-US" smtClean="0"/>
              <a:t>Click to edit Master title style</a:t>
            </a:r>
            <a:endParaRPr lang="en-US"/>
          </a:p>
        </p:txBody>
      </p:sp>
    </p:spTree>
  </p:cSld>
  <p:clrMapOvr>
    <a:masterClrMapping/>
  </p:clrMapOvr>
  <p:transition advClick="0" advTm="800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146"/>
            <a:ext cx="7632700" cy="653653"/>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55650" y="1221594"/>
            <a:ext cx="3636000" cy="314563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2"/>
          <p:cNvSpPr>
            <a:spLocks noGrp="1"/>
          </p:cNvSpPr>
          <p:nvPr>
            <p:ph idx="10"/>
          </p:nvPr>
        </p:nvSpPr>
        <p:spPr>
          <a:xfrm>
            <a:off x="4734462" y="1221594"/>
            <a:ext cx="3636000" cy="314563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0" y="244146"/>
            <a:ext cx="7632700" cy="653653"/>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755650" y="3995228"/>
            <a:ext cx="3636000" cy="371999"/>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2"/>
          <p:cNvSpPr>
            <a:spLocks noGrp="1"/>
          </p:cNvSpPr>
          <p:nvPr>
            <p:ph idx="10"/>
          </p:nvPr>
        </p:nvSpPr>
        <p:spPr>
          <a:xfrm>
            <a:off x="4734462" y="3995228"/>
            <a:ext cx="3636000" cy="371999"/>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2"/>
          <p:cNvSpPr>
            <a:spLocks noGrp="1"/>
          </p:cNvSpPr>
          <p:nvPr>
            <p:ph idx="11"/>
          </p:nvPr>
        </p:nvSpPr>
        <p:spPr>
          <a:xfrm>
            <a:off x="755649" y="1322365"/>
            <a:ext cx="7614627" cy="552535"/>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3" name="直接连接符 4"/>
          <p:cNvCxnSpPr>
            <a:cxnSpLocks noChangeShapeType="1"/>
          </p:cNvCxnSpPr>
          <p:nvPr/>
        </p:nvCxnSpPr>
        <p:spPr bwMode="auto">
          <a:xfrm>
            <a:off x="620713" y="565547"/>
            <a:ext cx="8220075" cy="0"/>
          </a:xfrm>
          <a:prstGeom prst="line">
            <a:avLst/>
          </a:prstGeom>
          <a:noFill/>
          <a:ln w="28575" algn="ctr">
            <a:solidFill>
              <a:srgbClr val="990000"/>
            </a:solidFill>
            <a:round/>
            <a:headEnd/>
            <a:tailEnd/>
          </a:ln>
        </p:spPr>
      </p:cxnSp>
      <p:sp>
        <p:nvSpPr>
          <p:cNvPr id="2" name="标题 1"/>
          <p:cNvSpPr>
            <a:spLocks noGrp="1"/>
          </p:cNvSpPr>
          <p:nvPr>
            <p:ph type="title"/>
          </p:nvPr>
        </p:nvSpPr>
        <p:spPr>
          <a:xfrm>
            <a:off x="557519" y="16673"/>
            <a:ext cx="8219822" cy="652009"/>
          </a:xfrm>
          <a:prstGeom prst="rect">
            <a:avLst/>
          </a:prstGeom>
        </p:spPr>
        <p:txBody>
          <a:bodyPr/>
          <a:lstStyle/>
          <a:p>
            <a:r>
              <a:rPr lang="zh-CN" altLang="en-US" dirty="0" smtClean="0"/>
              <a:t>单击此处编辑母版标题样式</a:t>
            </a:r>
            <a:endParaRPr lang="zh-CN" altLang="en-US" dirty="0"/>
          </a:p>
        </p:txBody>
      </p:sp>
      <p:sp>
        <p:nvSpPr>
          <p:cNvPr id="4" name="日期占位符 3"/>
          <p:cNvSpPr>
            <a:spLocks noGrp="1"/>
          </p:cNvSpPr>
          <p:nvPr>
            <p:ph type="dt" sz="half" idx="10"/>
          </p:nvPr>
        </p:nvSpPr>
        <p:spPr>
          <a:xfrm>
            <a:off x="6361047" y="4866825"/>
            <a:ext cx="640080" cy="152439"/>
          </a:xfrm>
          <a:prstGeom prst="rect">
            <a:avLst/>
          </a:prstGeom>
        </p:spPr>
        <p:txBody>
          <a:bodyPr/>
          <a:lstStyle>
            <a:lvl1pPr>
              <a:defRPr/>
            </a:lvl1pPr>
          </a:lstStyle>
          <a:p>
            <a:r>
              <a:rPr lang="de-DE" altLang="zh-CN">
                <a:solidFill>
                  <a:srgbClr val="000000"/>
                </a:solidFill>
              </a:rPr>
              <a:t>Page </a:t>
            </a:r>
            <a:fld id="{3DB6192D-9E63-41E5-878E-50B9BD9A7472}" type="slidenum">
              <a:rPr lang="de-DE" altLang="zh-CN">
                <a:solidFill>
                  <a:srgbClr val="000000"/>
                </a:solidFill>
              </a:rPr>
              <a:pPr/>
              <a:t>‹#›</a:t>
            </a:fld>
            <a:endParaRPr lang="en-GB" altLang="zh-CN">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1668" y="206148"/>
            <a:ext cx="8065274" cy="857250"/>
          </a:xfrm>
          <a:prstGeom prst="rect">
            <a:avLst/>
          </a:prstGeom>
        </p:spPr>
        <p:txBody>
          <a:bodyPr lIns="81628" tIns="40814" rIns="81628" bIns="40814"/>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21668" y="1200151"/>
            <a:ext cx="8065274" cy="3394302"/>
          </a:xfrm>
          <a:prstGeom prst="rect">
            <a:avLst/>
          </a:prstGeom>
        </p:spPr>
        <p:txBody>
          <a:bodyPr lIns="81628" tIns="40814" rIns="81628" bIns="40814"/>
          <a:lstStyle/>
          <a:p>
            <a:pPr lvl="0"/>
            <a:endParaRPr lang="zh-CN" altLang="en-US" noProof="0" smtClean="0"/>
          </a:p>
        </p:txBody>
      </p:sp>
      <p:sp>
        <p:nvSpPr>
          <p:cNvPr id="5" name="矩形 4"/>
          <p:cNvSpPr/>
          <p:nvPr userDrawn="1"/>
        </p:nvSpPr>
        <p:spPr bwMode="auto">
          <a:xfrm>
            <a:off x="0" y="4677966"/>
            <a:ext cx="9144000" cy="471488"/>
          </a:xfrm>
          <a:prstGeom prst="rect">
            <a:avLst/>
          </a:prstGeom>
          <a:solidFill>
            <a:srgbClr val="1D1D1D"/>
          </a:solidFill>
          <a:ln w="9525" cap="flat" cmpd="sng" algn="ctr">
            <a:noFill/>
            <a:prstDash val="solid"/>
            <a:round/>
            <a:headEnd type="none" w="med" len="med"/>
            <a:tailEnd type="none" w="med" len="med"/>
          </a:ln>
          <a:effectLst/>
        </p:spPr>
        <p:txBody>
          <a:bodyPr lIns="70702" tIns="35351" rIns="70702" bIns="35351"/>
          <a:lstStyle/>
          <a:p>
            <a:pPr defTabSz="715667">
              <a:defRPr/>
            </a:pPr>
            <a:endParaRPr lang="zh-CN" altLang="en-US" dirty="0">
              <a:solidFill>
                <a:srgbClr val="000000"/>
              </a:solidFill>
            </a:endParaRPr>
          </a:p>
        </p:txBody>
      </p:sp>
      <p:pic>
        <p:nvPicPr>
          <p:cNvPr id="6" name="Picture 3"/>
          <p:cNvPicPr>
            <a:picLocks noChangeAspect="1" noChangeArrowheads="1"/>
          </p:cNvPicPr>
          <p:nvPr userDrawn="1"/>
        </p:nvPicPr>
        <p:blipFill>
          <a:blip r:embed="rId2" cstate="print"/>
          <a:srcRect/>
          <a:stretch>
            <a:fillRect/>
          </a:stretch>
        </p:blipFill>
        <p:spPr bwMode="auto">
          <a:xfrm>
            <a:off x="0" y="4629150"/>
            <a:ext cx="9142412" cy="48816"/>
          </a:xfrm>
          <a:prstGeom prst="rect">
            <a:avLst/>
          </a:prstGeom>
          <a:noFill/>
          <a:ln w="9525">
            <a:noFill/>
            <a:miter lim="800000"/>
            <a:headEnd/>
            <a:tailEnd/>
          </a:ln>
        </p:spPr>
      </p:pic>
      <p:pic>
        <p:nvPicPr>
          <p:cNvPr id="7" name="Picture 12" descr="C:\Users\p37927\Desktop\square1.png"/>
          <p:cNvPicPr>
            <a:picLocks noChangeAspect="1" noChangeArrowheads="1"/>
          </p:cNvPicPr>
          <p:nvPr userDrawn="1"/>
        </p:nvPicPr>
        <p:blipFill>
          <a:blip r:embed="rId3" cstate="print">
            <a:lum bright="10000" contrast="10000"/>
          </a:blip>
          <a:srcRect/>
          <a:stretch>
            <a:fillRect/>
          </a:stretch>
        </p:blipFill>
        <p:spPr bwMode="auto">
          <a:xfrm>
            <a:off x="3707756" y="4731544"/>
            <a:ext cx="2596699" cy="379810"/>
          </a:xfrm>
          <a:prstGeom prst="rect">
            <a:avLst/>
          </a:prstGeom>
          <a:noFill/>
          <a:ln w="9525">
            <a:noFill/>
            <a:miter lim="800000"/>
            <a:headEnd/>
            <a:tailEnd/>
          </a:ln>
        </p:spPr>
      </p:pic>
      <p:pic>
        <p:nvPicPr>
          <p:cNvPr id="8" name="Picture 12" descr="C:\Users\p37927\Desktop\square1.png"/>
          <p:cNvPicPr>
            <a:picLocks noChangeAspect="1" noChangeArrowheads="1"/>
          </p:cNvPicPr>
          <p:nvPr userDrawn="1"/>
        </p:nvPicPr>
        <p:blipFill>
          <a:blip r:embed="rId3" cstate="print">
            <a:lum bright="10000" contrast="10000"/>
          </a:blip>
          <a:srcRect/>
          <a:stretch>
            <a:fillRect/>
          </a:stretch>
        </p:blipFill>
        <p:spPr bwMode="auto">
          <a:xfrm>
            <a:off x="6442550" y="4731544"/>
            <a:ext cx="2596699" cy="379810"/>
          </a:xfrm>
          <a:prstGeom prst="rect">
            <a:avLst/>
          </a:prstGeom>
          <a:noFill/>
          <a:ln w="9525">
            <a:noFill/>
            <a:miter lim="800000"/>
            <a:headEnd/>
            <a:tailEnd/>
          </a:ln>
        </p:spPr>
      </p:pic>
      <p:pic>
        <p:nvPicPr>
          <p:cNvPr id="9" name="Picture 12" descr="C:\Users\p37927\Desktop\square1.png"/>
          <p:cNvPicPr>
            <a:picLocks noChangeAspect="1" noChangeArrowheads="1"/>
          </p:cNvPicPr>
          <p:nvPr userDrawn="1"/>
        </p:nvPicPr>
        <p:blipFill>
          <a:blip r:embed="rId3" cstate="print">
            <a:lum bright="10000" contrast="10000"/>
          </a:blip>
          <a:srcRect r="7492"/>
          <a:stretch>
            <a:fillRect/>
          </a:stretch>
        </p:blipFill>
        <p:spPr bwMode="auto">
          <a:xfrm>
            <a:off x="1249147" y="4731544"/>
            <a:ext cx="2401470" cy="379810"/>
          </a:xfrm>
          <a:prstGeom prst="rect">
            <a:avLst/>
          </a:prstGeom>
          <a:noFill/>
          <a:ln w="9525">
            <a:noFill/>
            <a:miter lim="800000"/>
            <a:headEnd/>
            <a:tailEnd/>
          </a:ln>
        </p:spPr>
      </p:pic>
      <p:pic>
        <p:nvPicPr>
          <p:cNvPr id="10" name="Picture 9" descr="C:\Users\p37927\Desktop\logo.png"/>
          <p:cNvPicPr>
            <a:picLocks noChangeAspect="1" noChangeArrowheads="1"/>
          </p:cNvPicPr>
          <p:nvPr userDrawn="1"/>
        </p:nvPicPr>
        <p:blipFill>
          <a:blip r:embed="rId4" cstate="print"/>
          <a:srcRect/>
          <a:stretch>
            <a:fillRect/>
          </a:stretch>
        </p:blipFill>
        <p:spPr bwMode="auto">
          <a:xfrm>
            <a:off x="195229" y="4731546"/>
            <a:ext cx="792024" cy="332185"/>
          </a:xfrm>
          <a:prstGeom prst="rect">
            <a:avLst/>
          </a:prstGeom>
          <a:noFill/>
          <a:ln w="9525">
            <a:noFill/>
            <a:miter lim="800000"/>
            <a:headEnd/>
            <a:tailEnd/>
          </a:ln>
        </p:spPr>
      </p:pic>
      <p:sp>
        <p:nvSpPr>
          <p:cNvPr id="11" name="TextBox 25"/>
          <p:cNvSpPr txBox="1">
            <a:spLocks noChangeArrowheads="1"/>
          </p:cNvSpPr>
          <p:nvPr userDrawn="1"/>
        </p:nvSpPr>
        <p:spPr bwMode="auto">
          <a:xfrm>
            <a:off x="1042808" y="4848226"/>
            <a:ext cx="3631440" cy="359424"/>
          </a:xfrm>
          <a:prstGeom prst="rect">
            <a:avLst/>
          </a:prstGeom>
          <a:noFill/>
          <a:ln w="9525">
            <a:noFill/>
            <a:miter lim="800000"/>
            <a:headEnd/>
            <a:tailEnd/>
          </a:ln>
        </p:spPr>
        <p:txBody>
          <a:bodyPr wrap="none" lIns="81628" tIns="40814" rIns="81628" bIns="40814">
            <a:spAutoFit/>
          </a:bodyPr>
          <a:lstStyle/>
          <a:p>
            <a:pPr>
              <a:defRPr/>
            </a:pPr>
            <a:r>
              <a:rPr lang="en-US" altLang="zh-CN" b="1" dirty="0">
                <a:solidFill>
                  <a:srgbClr val="000000"/>
                </a:solidFill>
                <a:latin typeface="FrutigerNext LT Medium"/>
                <a:ea typeface="微软雅黑" pitchFamily="34" charset="-122"/>
                <a:cs typeface="Times New Roman" pitchFamily="18" charset="0"/>
              </a:rPr>
              <a:t>Huawei  Cloud Congress 2012</a:t>
            </a:r>
            <a:endParaRPr lang="zh-CN" altLang="en-US" b="1" dirty="0">
              <a:solidFill>
                <a:srgbClr val="000000"/>
              </a:solidFill>
              <a:latin typeface="FrutigerNext LT Medium"/>
              <a:ea typeface="微软雅黑" pitchFamily="34" charset="-122"/>
              <a:cs typeface="Times New Roman" pitchFamily="18" charset="0"/>
            </a:endParaRPr>
          </a:p>
        </p:txBody>
      </p:sp>
      <p:pic>
        <p:nvPicPr>
          <p:cNvPr id="12" name="Picture 10" descr="C:\Users\p37927\Desktop\HW_POS_RGB_Horizontal.png"/>
          <p:cNvPicPr>
            <a:picLocks noChangeAspect="1" noChangeArrowheads="1"/>
          </p:cNvPicPr>
          <p:nvPr userDrawn="1"/>
        </p:nvPicPr>
        <p:blipFill>
          <a:blip r:embed="rId5" cstate="print"/>
          <a:srcRect/>
          <a:stretch>
            <a:fillRect/>
          </a:stretch>
        </p:blipFill>
        <p:spPr bwMode="auto">
          <a:xfrm>
            <a:off x="7379012" y="4795841"/>
            <a:ext cx="1476119" cy="260747"/>
          </a:xfrm>
          <a:prstGeom prst="rect">
            <a:avLst/>
          </a:prstGeom>
          <a:noFill/>
          <a:ln w="9525">
            <a:noFill/>
            <a:miter lim="800000"/>
            <a:headEnd/>
            <a:tailEnd/>
          </a:ln>
        </p:spPr>
      </p:pic>
      <p:pic>
        <p:nvPicPr>
          <p:cNvPr id="13" name="Picture 3"/>
          <p:cNvPicPr>
            <a:picLocks noChangeAspect="1" noChangeArrowheads="1"/>
          </p:cNvPicPr>
          <p:nvPr userDrawn="1"/>
        </p:nvPicPr>
        <p:blipFill>
          <a:blip r:embed="rId2" cstate="print"/>
          <a:srcRect/>
          <a:stretch>
            <a:fillRect/>
          </a:stretch>
        </p:blipFill>
        <p:spPr bwMode="auto">
          <a:xfrm>
            <a:off x="0" y="4629150"/>
            <a:ext cx="9142412" cy="48816"/>
          </a:xfrm>
          <a:prstGeom prst="rect">
            <a:avLst/>
          </a:prstGeom>
          <a:noFill/>
          <a:ln w="9525">
            <a:noFill/>
            <a:miter lim="800000"/>
            <a:headEnd/>
            <a:tailEnd/>
          </a:ln>
        </p:spPr>
      </p:pic>
      <p:sp>
        <p:nvSpPr>
          <p:cNvPr id="14" name="Rectangle 5"/>
          <p:cNvSpPr>
            <a:spLocks noChangeArrowheads="1"/>
          </p:cNvSpPr>
          <p:nvPr userDrawn="1"/>
        </p:nvSpPr>
        <p:spPr bwMode="auto">
          <a:xfrm>
            <a:off x="5190227" y="4901807"/>
            <a:ext cx="1803087" cy="276225"/>
          </a:xfrm>
          <a:prstGeom prst="rect">
            <a:avLst/>
          </a:prstGeom>
          <a:noFill/>
          <a:ln>
            <a:noFill/>
          </a:ln>
          <a:extLst>
            <a:ext uri="{909E8E84-426E-40DD-AFC4-6F175D3DCCD1}"/>
            <a:ext uri="{91240B29-F687-4F45-9708-019B960494DF}"/>
          </a:extLst>
        </p:spPr>
        <p:txBody>
          <a:bodyPr lIns="0" tIns="0" rIns="0" bIns="0"/>
          <a:lstStyle/>
          <a:p>
            <a:pPr eaLnBrk="0" hangingPunct="0">
              <a:lnSpc>
                <a:spcPct val="85000"/>
              </a:lnSpc>
              <a:defRPr/>
            </a:pPr>
            <a:r>
              <a:rPr lang="de-DE" altLang="zh-CN" sz="1100" dirty="0">
                <a:solidFill>
                  <a:srgbClr val="000000"/>
                </a:solidFill>
                <a:latin typeface="华文细黑"/>
                <a:ea typeface="华文细黑"/>
              </a:rPr>
              <a:t> </a:t>
            </a:r>
            <a:r>
              <a:rPr lang="zh-CN" altLang="en-US" sz="1100" dirty="0">
                <a:solidFill>
                  <a:srgbClr val="000000"/>
                </a:solidFill>
                <a:latin typeface="华文细黑"/>
                <a:ea typeface="华文细黑"/>
              </a:rPr>
              <a:t>第</a:t>
            </a:r>
            <a:fld id="{4172F661-9F88-44ED-BB18-27078D06F90D}" type="slidenum">
              <a:rPr lang="de-DE" altLang="zh-CN" sz="1100">
                <a:solidFill>
                  <a:srgbClr val="000000"/>
                </a:solidFill>
                <a:latin typeface="华文细黑"/>
                <a:ea typeface="华文细黑"/>
              </a:rPr>
              <a:pPr eaLnBrk="0" hangingPunct="0">
                <a:lnSpc>
                  <a:spcPct val="85000"/>
                </a:lnSpc>
                <a:defRPr/>
              </a:pPr>
              <a:t>‹#›</a:t>
            </a:fld>
            <a:r>
              <a:rPr lang="zh-CN" altLang="en-US" sz="1100" dirty="0">
                <a:solidFill>
                  <a:srgbClr val="000000"/>
                </a:solidFill>
                <a:latin typeface="华文细黑"/>
                <a:ea typeface="华文细黑"/>
              </a:rPr>
              <a:t>页</a:t>
            </a:r>
            <a:endParaRPr lang="en-GB" altLang="zh-CN" sz="1100" dirty="0">
              <a:solidFill>
                <a:srgbClr val="000000"/>
              </a:solidFill>
              <a:latin typeface="华文细黑"/>
              <a:ea typeface="华文细黑"/>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0"/>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8" y="152404"/>
            <a:ext cx="8410575" cy="690563"/>
          </a:xfrm>
          <a:prstGeom prst="rect">
            <a:avLst/>
          </a:prstGeom>
        </p:spPr>
        <p:txBody>
          <a:bodyPr lIns="0" tIns="0" rIns="0" bIns="0" anchor="b" anchorCtr="0"/>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366718" y="1016796"/>
            <a:ext cx="8410575" cy="3440906"/>
          </a:xfrm>
          <a:prstGeom prst="rect">
            <a:avLst/>
          </a:prstGeom>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dt" sz="half" idx="11"/>
          </p:nvPr>
        </p:nvSpPr>
        <p:spPr>
          <a:xfrm>
            <a:off x="6361050" y="4866823"/>
            <a:ext cx="2097403" cy="342446"/>
          </a:xfrm>
          <a:prstGeom prst="rect">
            <a:avLst/>
          </a:prstGeom>
          <a:ln/>
        </p:spPr>
        <p:txBody>
          <a:bodyPr lIns="68552" tIns="34276" rIns="68552" bIns="34276"/>
          <a:lstStyle>
            <a:lvl1pPr>
              <a:defRPr/>
            </a:lvl1pPr>
          </a:lstStyle>
          <a:p>
            <a:pPr>
              <a:defRPr/>
            </a:pPr>
            <a:r>
              <a:rPr lang="de-DE" altLang="zh-CN" dirty="0">
                <a:solidFill>
                  <a:srgbClr val="000000"/>
                </a:solidFill>
              </a:rPr>
              <a:t>Page </a:t>
            </a:r>
            <a:fld id="{30B7BD12-7DFF-4049-ABD4-A62B1955206B}" type="slidenum">
              <a:rPr lang="de-DE" altLang="zh-CN">
                <a:solidFill>
                  <a:srgbClr val="000000"/>
                </a:solidFill>
              </a:rPr>
              <a:pPr>
                <a:defRPr/>
              </a:pPr>
              <a:t>‹#›</a:t>
            </a:fld>
            <a:endParaRPr lang="en-GB" altLang="zh-CN" dirty="0">
              <a:solidFill>
                <a:srgbClr val="000000"/>
              </a:solidFill>
            </a:endParaRPr>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85635" y="205978"/>
            <a:ext cx="8229838" cy="857250"/>
          </a:xfrm>
          <a:prstGeom prst="rect">
            <a:avLst/>
          </a:prstGeom>
        </p:spPr>
        <p:txBody>
          <a:bodyPr lIns="68562" tIns="34281" rIns="68562" bIns="34281"/>
          <a:lstStyle>
            <a:lvl1pPr>
              <a:defRPr sz="22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1947429913"/>
      </p:ext>
    </p:extLst>
  </p:cSld>
  <p:clrMapOvr>
    <a:masterClrMapping/>
  </p:clrMapOvr>
  <p:transition advClick="0" advTm="8000">
    <p:fade thruBlk="1"/>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4192192"/>
            <a:ext cx="763588" cy="572690"/>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586979"/>
            <a:ext cx="9144000" cy="2857500"/>
          </a:xfrm>
          <a:prstGeom prst="rect">
            <a:avLst/>
          </a:prstGeom>
          <a:noFill/>
          <a:ln w="9525">
            <a:noFill/>
            <a:miter lim="800000"/>
            <a:headEnd/>
            <a:tailEnd/>
          </a:ln>
        </p:spPr>
      </p:pic>
      <p:sp>
        <p:nvSpPr>
          <p:cNvPr id="6" name="Text Box 20"/>
          <p:cNvSpPr txBox="1">
            <a:spLocks noChangeArrowheads="1"/>
          </p:cNvSpPr>
          <p:nvPr/>
        </p:nvSpPr>
        <p:spPr bwMode="auto">
          <a:xfrm>
            <a:off x="652467" y="4655344"/>
            <a:ext cx="2761220" cy="265564"/>
          </a:xfrm>
          <a:prstGeom prst="rect">
            <a:avLst/>
          </a:prstGeom>
          <a:noFill/>
          <a:ln w="9525">
            <a:noFill/>
            <a:miter lim="800000"/>
            <a:headEnd/>
            <a:tailEnd/>
          </a:ln>
        </p:spPr>
        <p:txBody>
          <a:bodyPr wrap="none" lIns="80113" tIns="40058" rIns="80113" bIns="40058">
            <a:spAutoFit/>
          </a:bodyPr>
          <a:lstStyle/>
          <a:p>
            <a:pPr defTabSz="801575" eaLnBrk="0" hangingPunct="0">
              <a:defRPr/>
            </a:pPr>
            <a:r>
              <a:rPr lang="en-US" altLang="zh-CN" sz="1200">
                <a:solidFill>
                  <a:srgbClr val="000000"/>
                </a:solidFill>
                <a:latin typeface="FrutigerNext LT Bold" charset="0"/>
                <a:ea typeface="ＭＳ Ｐゴシック" pitchFamily="34" charset="-128"/>
              </a:rPr>
              <a:t>HUAWEI TECHNOLOGIES CO., LTD.</a:t>
            </a:r>
            <a:endParaRPr lang="en-US" altLang="zh-CN" sz="2200">
              <a:solidFill>
                <a:srgbClr val="000000"/>
              </a:solidFill>
              <a:latin typeface="Arial" pitchFamily="34" charset="0"/>
              <a:ea typeface="ＭＳ Ｐゴシック" pitchFamily="34" charset="-128"/>
            </a:endParaRPr>
          </a:p>
        </p:txBody>
      </p:sp>
      <p:sp>
        <p:nvSpPr>
          <p:cNvPr id="7" name="Text Box 22"/>
          <p:cNvSpPr txBox="1">
            <a:spLocks noChangeArrowheads="1"/>
          </p:cNvSpPr>
          <p:nvPr/>
        </p:nvSpPr>
        <p:spPr bwMode="auto">
          <a:xfrm>
            <a:off x="7224719" y="3070621"/>
            <a:ext cx="1345961" cy="265564"/>
          </a:xfrm>
          <a:prstGeom prst="rect">
            <a:avLst/>
          </a:prstGeom>
          <a:noFill/>
          <a:ln w="9525">
            <a:noFill/>
            <a:miter lim="800000"/>
            <a:headEnd/>
            <a:tailEnd/>
          </a:ln>
        </p:spPr>
        <p:txBody>
          <a:bodyPr wrap="none" lIns="80113" tIns="40058" rIns="80113" bIns="40058">
            <a:spAutoFit/>
          </a:bodyPr>
          <a:lstStyle/>
          <a:p>
            <a:pPr defTabSz="801575" eaLnBrk="0" hangingPunct="0">
              <a:defRPr/>
            </a:pPr>
            <a:r>
              <a:rPr lang="en-US" altLang="zh-CN" sz="1200">
                <a:solidFill>
                  <a:srgbClr val="FFFFFF"/>
                </a:solidFill>
                <a:latin typeface="FrutigerNext LT Regular" pitchFamily="34" charset="0"/>
                <a:ea typeface="ＭＳ Ｐゴシック" pitchFamily="34" charset="-128"/>
              </a:rPr>
              <a:t>www.huawei.com</a:t>
            </a:r>
          </a:p>
        </p:txBody>
      </p:sp>
      <p:sp>
        <p:nvSpPr>
          <p:cNvPr id="8" name="Rectangle 23"/>
          <p:cNvSpPr>
            <a:spLocks noChangeArrowheads="1"/>
          </p:cNvSpPr>
          <p:nvPr/>
        </p:nvSpPr>
        <p:spPr bwMode="auto">
          <a:xfrm>
            <a:off x="3984637" y="4655344"/>
            <a:ext cx="1565957" cy="265524"/>
          </a:xfrm>
          <a:prstGeom prst="rect">
            <a:avLst/>
          </a:prstGeom>
          <a:noFill/>
          <a:ln w="9525" algn="ctr">
            <a:noFill/>
            <a:miter lim="800000"/>
            <a:headEnd/>
            <a:tailEnd/>
          </a:ln>
          <a:effectLst/>
        </p:spPr>
        <p:txBody>
          <a:bodyPr wrap="none" lIns="80081" tIns="40038" rIns="80081" bIns="40038">
            <a:spAutoFit/>
          </a:bodyPr>
          <a:lstStyle/>
          <a:p>
            <a:pPr defTabSz="801575" eaLnBrk="0" hangingPunct="0">
              <a:defRPr/>
            </a:pPr>
            <a:r>
              <a:rPr lang="en-US" altLang="zh-CN" sz="1200">
                <a:solidFill>
                  <a:srgbClr val="000000"/>
                </a:solidFill>
                <a:latin typeface="FrutigerNext LT Bold" pitchFamily="1" charset="0"/>
                <a:ea typeface="ＭＳ Ｐゴシック" pitchFamily="34" charset="-128"/>
              </a:rPr>
              <a:t>Huawei Confidential </a:t>
            </a:r>
          </a:p>
        </p:txBody>
      </p:sp>
      <p:sp>
        <p:nvSpPr>
          <p:cNvPr id="9" name="Rectangle 25"/>
          <p:cNvSpPr>
            <a:spLocks noChangeArrowheads="1"/>
          </p:cNvSpPr>
          <p:nvPr/>
        </p:nvSpPr>
        <p:spPr bwMode="auto">
          <a:xfrm>
            <a:off x="6792913" y="185735"/>
            <a:ext cx="1194060" cy="296302"/>
          </a:xfrm>
          <a:prstGeom prst="rect">
            <a:avLst/>
          </a:prstGeom>
          <a:noFill/>
          <a:ln w="9525" algn="ctr">
            <a:noFill/>
            <a:miter lim="800000"/>
            <a:headEnd/>
            <a:tailEnd/>
          </a:ln>
          <a:effectLst/>
        </p:spPr>
        <p:txBody>
          <a:bodyPr wrap="none" lIns="80081" tIns="40038" rIns="80081" bIns="40038">
            <a:spAutoFit/>
          </a:bodyPr>
          <a:lstStyle/>
          <a:p>
            <a:pPr defTabSz="801575" eaLnBrk="0" hangingPunct="0">
              <a:defRPr/>
            </a:pPr>
            <a:r>
              <a:rPr lang="en-US" altLang="zh-CN" sz="1400" b="1" dirty="0" smtClean="0">
                <a:solidFill>
                  <a:srgbClr val="666666"/>
                </a:solidFill>
                <a:latin typeface="FrutigerNext LT Regular" pitchFamily="34" charset="0"/>
                <a:ea typeface="ＭＳ Ｐゴシック" pitchFamily="34" charset="-128"/>
              </a:rPr>
              <a:t>Confidential</a:t>
            </a:r>
            <a:endParaRPr lang="zh-CN" altLang="en-US" sz="1400" b="1" dirty="0">
              <a:solidFill>
                <a:srgbClr val="666666"/>
              </a:solidFill>
              <a:latin typeface="FrutigerNext LT Regular" pitchFamily="34" charset="0"/>
              <a:ea typeface="ＭＳ Ｐゴシック" pitchFamily="34" charset="-128"/>
            </a:endParaRPr>
          </a:p>
        </p:txBody>
      </p:sp>
      <p:sp>
        <p:nvSpPr>
          <p:cNvPr id="10" name="Text Box 66"/>
          <p:cNvSpPr txBox="1">
            <a:spLocks noChangeArrowheads="1"/>
          </p:cNvSpPr>
          <p:nvPr/>
        </p:nvSpPr>
        <p:spPr bwMode="auto">
          <a:xfrm>
            <a:off x="-1968500" y="991791"/>
            <a:ext cx="1968500" cy="3762686"/>
          </a:xfrm>
          <a:prstGeom prst="rect">
            <a:avLst/>
          </a:prstGeom>
          <a:noFill/>
          <a:ln w="9525" algn="ctr">
            <a:noFill/>
            <a:miter lim="800000"/>
            <a:headEnd/>
            <a:tailEnd/>
          </a:ln>
          <a:effectLst/>
        </p:spPr>
        <p:txBody>
          <a:bodyPr lIns="80128" tIns="40063" rIns="80128" bIns="40063">
            <a:spAutoFit/>
          </a:bodyPr>
          <a:lstStyle/>
          <a:p>
            <a:pPr algn="r" defTabSz="801575" eaLnBrk="0" hangingPunct="0">
              <a:lnSpc>
                <a:spcPct val="125000"/>
              </a:lnSpc>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:40-47pt  </a:t>
            </a:r>
          </a:p>
          <a:p>
            <a:pPr algn="r" defTabSz="801575" eaLnBrk="0" hangingPunct="0">
              <a:lnSpc>
                <a:spcPct val="125000"/>
              </a:lnSpc>
              <a:defRPr/>
            </a:pP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:26-30pt</a:t>
            </a:r>
          </a:p>
          <a:p>
            <a:pPr algn="r" defTabSz="801575"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575" eaLnBrk="0" hangingPunct="0">
              <a:lnSpc>
                <a:spcPct val="125000"/>
              </a:lnSpc>
              <a:defRPr/>
            </a:pPr>
            <a:r>
              <a:rPr lang="zh-CN" altLang="en-US" sz="1100">
                <a:solidFill>
                  <a:srgbClr val="FFFFFF"/>
                </a:solidFill>
                <a:latin typeface="Arial" charset="0"/>
                <a:ea typeface="华文细黑" pitchFamily="2" charset="-122"/>
              </a:rPr>
              <a:t>内部使用字体 </a:t>
            </a:r>
            <a:r>
              <a:rPr lang="en-US" altLang="zh-CN" sz="1100">
                <a:solidFill>
                  <a:srgbClr val="FFFFFF"/>
                </a:solidFill>
                <a:latin typeface="Arial" charset="0"/>
                <a:ea typeface="华文细黑" pitchFamily="2" charset="-122"/>
              </a:rPr>
              <a:t>:</a:t>
            </a:r>
          </a:p>
          <a:p>
            <a:pPr algn="r" defTabSz="801575" eaLnBrk="0" hangingPunct="0">
              <a:lnSpc>
                <a:spcPct val="125000"/>
              </a:lnSpc>
              <a:defRPr/>
            </a:pPr>
            <a:r>
              <a:rPr lang="en-US" altLang="zh-CN" sz="1100">
                <a:solidFill>
                  <a:srgbClr val="FFFFFF"/>
                </a:solidFill>
                <a:latin typeface="Arial" charset="0"/>
                <a:ea typeface="华文细黑" pitchFamily="2" charset="-122"/>
              </a:rPr>
              <a:t>FrutigerNext LT Medium</a:t>
            </a:r>
          </a:p>
          <a:p>
            <a:pPr algn="r" defTabSz="801575" eaLnBrk="0" hangingPunct="0">
              <a:lnSpc>
                <a:spcPct val="125000"/>
              </a:lnSpc>
              <a:defRPr/>
            </a:pPr>
            <a:r>
              <a:rPr lang="zh-CN" altLang="en-US" sz="1100">
                <a:solidFill>
                  <a:srgbClr val="FFFFFF"/>
                </a:solidFill>
                <a:latin typeface="Arial" charset="0"/>
                <a:ea typeface="华文细黑" pitchFamily="2" charset="-122"/>
              </a:rPr>
              <a:t>外部使用字体 </a:t>
            </a:r>
            <a:r>
              <a:rPr lang="en-US" altLang="zh-CN" sz="1100">
                <a:solidFill>
                  <a:srgbClr val="FFFFFF"/>
                </a:solidFill>
                <a:latin typeface="Arial" charset="0"/>
                <a:ea typeface="华文细黑" pitchFamily="2" charset="-122"/>
              </a:rPr>
              <a:t>: Arial</a:t>
            </a:r>
            <a:endParaRPr lang="zh-CN" altLang="en-US" sz="1100">
              <a:solidFill>
                <a:srgbClr val="FFFFFF"/>
              </a:solidFill>
              <a:latin typeface="Arial" charset="0"/>
              <a:ea typeface="华文细黑" pitchFamily="2" charset="-122"/>
            </a:endParaRPr>
          </a:p>
          <a:p>
            <a:pPr algn="r" defTabSz="801575" eaLnBrk="0" hangingPunct="0">
              <a:lnSpc>
                <a:spcPct val="125000"/>
              </a:lnSpc>
              <a:defRPr/>
            </a:pPr>
            <a:endParaRPr lang="zh-CN" altLang="en-US" sz="1100">
              <a:solidFill>
                <a:srgbClr val="FFFFFF"/>
              </a:solidFill>
              <a:latin typeface="Arial" charset="0"/>
              <a:ea typeface="华文细黑" pitchFamily="2" charset="-122"/>
            </a:endParaRPr>
          </a:p>
          <a:p>
            <a:pPr algn="r" defTabSz="801575" eaLnBrk="0" hangingPunct="0">
              <a:lnSpc>
                <a:spcPct val="125000"/>
              </a:lnSpc>
              <a:defRPr/>
            </a:pPr>
            <a:endParaRPr lang="zh-CN" altLang="en-US" sz="1100">
              <a:solidFill>
                <a:srgbClr val="FFFFFF"/>
              </a:solidFill>
              <a:latin typeface="Arial" charset="0"/>
              <a:ea typeface="华文细黑" pitchFamily="2" charset="-122"/>
            </a:endParaRPr>
          </a:p>
          <a:p>
            <a:pPr algn="r" defTabSz="801575" eaLnBrk="0" hangingPunct="0">
              <a:lnSpc>
                <a:spcPct val="125000"/>
              </a:lnSpc>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:35-47pt</a:t>
            </a:r>
          </a:p>
          <a:p>
            <a:pPr algn="r" defTabSz="801575"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575" eaLnBrk="0" hangingPunct="0">
              <a:lnSpc>
                <a:spcPct val="125000"/>
              </a:lnSpc>
              <a:defRPr/>
            </a:pPr>
            <a:r>
              <a:rPr lang="en-US" altLang="zh-CN" sz="1100">
                <a:solidFill>
                  <a:srgbClr val="FFFFFF"/>
                </a:solidFill>
                <a:latin typeface="Arial" charset="0"/>
                <a:ea typeface="华文细黑" pitchFamily="2" charset="-122"/>
              </a:rPr>
              <a:t>  </a:t>
            </a:r>
            <a:r>
              <a:rPr lang="zh-CN" altLang="en-US" sz="1100">
                <a:solidFill>
                  <a:srgbClr val="FFFFFF"/>
                </a:solidFill>
                <a:latin typeface="Arial" charset="0"/>
                <a:ea typeface="华文细黑" pitchFamily="2" charset="-122"/>
              </a:rPr>
              <a:t>副标题</a:t>
            </a:r>
            <a:r>
              <a:rPr lang="en-US" altLang="zh-CN" sz="1100">
                <a:solidFill>
                  <a:srgbClr val="FFFFFF"/>
                </a:solidFill>
                <a:latin typeface="Arial" charset="0"/>
                <a:ea typeface="华文细黑" pitchFamily="2" charset="-122"/>
              </a:rPr>
              <a:t>:24-28pt</a:t>
            </a:r>
            <a:endParaRPr lang="zh-CN" altLang="en-US" sz="1100">
              <a:solidFill>
                <a:srgbClr val="FFFFFF"/>
              </a:solidFill>
              <a:latin typeface="Arial" charset="0"/>
              <a:ea typeface="华文细黑" pitchFamily="2" charset="-122"/>
            </a:endParaRPr>
          </a:p>
          <a:p>
            <a:pPr algn="r" defTabSz="801575" eaLnBrk="0" hangingPunct="0">
              <a:lnSpc>
                <a:spcPct val="125000"/>
              </a:lnSpc>
              <a:defRPr/>
            </a:pPr>
            <a:r>
              <a:rPr lang="zh-CN" altLang="en-US" sz="1100">
                <a:solidFill>
                  <a:srgbClr val="FFFFFF"/>
                </a:solidFill>
                <a:latin typeface="Arial" charset="0"/>
                <a:ea typeface="华文细黑" pitchFamily="2" charset="-122"/>
              </a:rPr>
              <a:t>字体颜色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反白</a:t>
            </a:r>
          </a:p>
          <a:p>
            <a:pPr algn="r" defTabSz="801575" eaLnBrk="0" hangingPunct="0">
              <a:lnSpc>
                <a:spcPct val="125000"/>
              </a:lnSpc>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a:t>
            </a:r>
          </a:p>
          <a:p>
            <a:pPr algn="r" defTabSz="801575" eaLnBrk="0" hangingPunct="0">
              <a:lnSpc>
                <a:spcPct val="125000"/>
              </a:lnSpc>
              <a:defRPr/>
            </a:pPr>
            <a:endParaRPr lang="zh-CN" altLang="en-US" sz="1100">
              <a:solidFill>
                <a:srgbClr val="FFFFFF"/>
              </a:solidFill>
              <a:latin typeface="Arial" charset="0"/>
              <a:ea typeface="华文细黑" pitchFamily="2" charset="-122"/>
            </a:endParaRPr>
          </a:p>
          <a:p>
            <a:pPr algn="r" defTabSz="801575" eaLnBrk="0" hangingPunct="0">
              <a:lnSpc>
                <a:spcPct val="125000"/>
              </a:lnSpc>
              <a:defRPr/>
            </a:pPr>
            <a:endParaRPr lang="zh-CN" altLang="en-US" sz="1100">
              <a:solidFill>
                <a:srgbClr val="FFFFFF"/>
              </a:solidFill>
              <a:latin typeface="Arial" charset="0"/>
              <a:ea typeface="华文细黑" pitchFamily="2" charset="-122"/>
            </a:endParaRPr>
          </a:p>
          <a:p>
            <a:pPr algn="r" defTabSz="801575" eaLnBrk="0" hangingPunct="0">
              <a:lnSpc>
                <a:spcPct val="125000"/>
              </a:lnSpc>
              <a:defRPr/>
            </a:pPr>
            <a:endParaRPr lang="zh-CN" altLang="en-US" sz="1100">
              <a:solidFill>
                <a:srgbClr val="FFFFFF"/>
              </a:solidFill>
              <a:latin typeface="Arial" charset="0"/>
              <a:ea typeface="华文细黑" pitchFamily="2" charset="-122"/>
            </a:endParaRPr>
          </a:p>
          <a:p>
            <a:pPr algn="r" defTabSz="801575" eaLnBrk="0" hangingPunct="0">
              <a:lnSpc>
                <a:spcPct val="125000"/>
              </a:lnSpc>
              <a:spcBef>
                <a:spcPct val="50000"/>
              </a:spcBef>
              <a:defRPr/>
            </a:pPr>
            <a:endParaRPr lang="zh-CN" altLang="en-US" sz="110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595" y="1044179"/>
            <a:ext cx="5303837" cy="1250156"/>
          </a:xfrm>
        </p:spPr>
        <p:txBody>
          <a:bodyPr/>
          <a:lstStyle>
            <a:lvl1pPr>
              <a:defRPr sz="4300" b="1">
                <a:solidFill>
                  <a:schemeClr val="bg1"/>
                </a:solidFill>
              </a:defRPr>
            </a:lvl1pPr>
          </a:lstStyle>
          <a:p>
            <a:r>
              <a:rPr lang="zh-CN" altLang="en-US" smtClean="0"/>
              <a:t>单击此处编辑母版标题样式</a:t>
            </a:r>
            <a:endParaRPr lang="zh-CN" altLang="en-US"/>
          </a:p>
        </p:txBody>
      </p:sp>
      <p:sp>
        <p:nvSpPr>
          <p:cNvPr id="44048" name="Rectangle 16"/>
          <p:cNvSpPr>
            <a:spLocks noGrp="1" noChangeArrowheads="1"/>
          </p:cNvSpPr>
          <p:nvPr>
            <p:ph type="subTitle" sz="quarter" idx="1"/>
          </p:nvPr>
        </p:nvSpPr>
        <p:spPr>
          <a:xfrm>
            <a:off x="684219" y="2387207"/>
            <a:ext cx="5305425" cy="648890"/>
          </a:xfrm>
        </p:spPr>
        <p:txBody>
          <a:bodyPr lIns="80128" tIns="40063" rIns="80128" bIns="40063"/>
          <a:lstStyle>
            <a:lvl1pPr marL="0" indent="0">
              <a:buFont typeface="Wingdings" pitchFamily="2" charset="2"/>
              <a:buNone/>
              <a:defRPr sz="2800">
                <a:solidFill>
                  <a:schemeClr val="bg1"/>
                </a:solidFill>
                <a:latin typeface="华文细黑" pitchFamily="2" charset="-122"/>
              </a:defRPr>
            </a:lvl1pPr>
          </a:lstStyle>
          <a:p>
            <a:r>
              <a:rPr lang="zh-CN" altLang="en-US" smtClean="0"/>
              <a:t>单击此处编辑母版副标题样式</a:t>
            </a:r>
            <a:endParaRPr lang="zh-CN" altLang="en-US"/>
          </a:p>
        </p:txBody>
      </p:sp>
      <p:sp>
        <p:nvSpPr>
          <p:cNvPr id="11" name="Rectangle 26"/>
          <p:cNvSpPr>
            <a:spLocks noGrp="1" noChangeArrowheads="1"/>
          </p:cNvSpPr>
          <p:nvPr>
            <p:ph type="dt" sz="quarter" idx="10"/>
          </p:nvPr>
        </p:nvSpPr>
        <p:spPr>
          <a:xfrm>
            <a:off x="684213" y="211935"/>
            <a:ext cx="2133600" cy="355997"/>
          </a:xfrm>
        </p:spPr>
        <p:txBody>
          <a:bodyPr lIns="80128" tIns="40063" rIns="80128" bIns="40063"/>
          <a:lstStyle>
            <a:lvl1pPr>
              <a:lnSpc>
                <a:spcPct val="100000"/>
              </a:lnSpc>
              <a:defRPr smtClean="0">
                <a:latin typeface="FrutigerNext LT Regular" pitchFamily="34" charset="0"/>
              </a:defRPr>
            </a:lvl1pPr>
          </a:lstStyle>
          <a:p>
            <a:pPr>
              <a:defRPr/>
            </a:pPr>
            <a:fld id="{8CFC9C3E-715C-4A62-A59F-4F4A178D6DD2}" type="datetime1">
              <a:rPr lang="zh-CN" altLang="en-US">
                <a:solidFill>
                  <a:srgbClr val="000000"/>
                </a:solidFill>
              </a:rPr>
              <a:pPr>
                <a:defRPr/>
              </a:pPr>
              <a:t>2014/4/23</a:t>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0"/>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790591387"/>
      </p:ext>
    </p:extLst>
  </p:cSld>
  <p:clrMapOvr>
    <a:masterClrMapping/>
  </p:clrMapOvr>
  <p:transition advClick="0" advTm="8000">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F792A092-439F-4505-B5EF-E6A64B81570B}" type="slidenum">
              <a:rPr lang="de-DE" altLang="zh-CN">
                <a:solidFill>
                  <a:srgbClr val="000000"/>
                </a:solidFill>
              </a:rPr>
              <a:pPr>
                <a:defRPr/>
              </a:pPr>
              <a:t>‹#›</a:t>
            </a:fld>
            <a:endParaRPr lang="en-GB" altLang="zh-CN">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de-DE" altLang="zh-CN">
                <a:solidFill>
                  <a:srgbClr val="000000"/>
                </a:solidFill>
              </a:rPr>
              <a:t>Page </a:t>
            </a:r>
            <a:fld id="{60F73394-6854-403D-B085-E01BE79D01F8}" type="slidenum">
              <a:rPr lang="de-DE" altLang="zh-CN">
                <a:solidFill>
                  <a:srgbClr val="000000"/>
                </a:solidFill>
              </a:rPr>
              <a:pPr>
                <a:defRPr/>
              </a:pPr>
              <a:t>‹#›</a:t>
            </a:fld>
            <a:endParaRPr lang="en-GB" altLang="zh-CN">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70"/>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6718" y="152404"/>
            <a:ext cx="8410575" cy="690563"/>
          </a:xfrm>
          <a:prstGeom prst="rect">
            <a:avLst/>
          </a:prstGeom>
        </p:spPr>
        <p:txBody>
          <a:bodyPr lIns="0" tIns="0" rIns="0" bIns="0" anchor="b" anchorCtr="0"/>
          <a:lstStyle>
            <a:lvl1pPr>
              <a:lnSpc>
                <a:spcPts val="3600"/>
              </a:lnSpc>
              <a:defRPr sz="3600">
                <a:solidFill>
                  <a:schemeClr val="tx2"/>
                </a:solidFill>
                <a:latin typeface="MetaNormalLF-Roman"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366718" y="1016796"/>
            <a:ext cx="8410575" cy="3440906"/>
          </a:xfrm>
          <a:prstGeom prst="rect">
            <a:avLst/>
          </a:prstGeom>
        </p:spPr>
        <p:txBody>
          <a:bodyPr lIns="0" tIns="0" rIns="0" bIns="0">
            <a:normAutofit/>
          </a:bodyPr>
          <a:lstStyle>
            <a:lvl1pPr>
              <a:spcBef>
                <a:spcPts val="1200"/>
              </a:spcBef>
              <a:buClr>
                <a:schemeClr val="tx2"/>
              </a:buClr>
              <a:defRPr>
                <a:solidFill>
                  <a:schemeClr val="bg2"/>
                </a:solidFill>
              </a:defRPr>
            </a:lvl1pPr>
            <a:lvl2pPr>
              <a:spcBef>
                <a:spcPts val="300"/>
              </a:spcBef>
              <a:buClr>
                <a:schemeClr val="tx2"/>
              </a:buClr>
              <a:defRPr>
                <a:solidFill>
                  <a:schemeClr val="bg2"/>
                </a:solidFill>
              </a:defRPr>
            </a:lvl2pPr>
            <a:lvl3pPr>
              <a:spcBef>
                <a:spcPts val="300"/>
              </a:spcBef>
              <a:buClr>
                <a:schemeClr val="tx2"/>
              </a:buClr>
              <a:defRPr>
                <a:solidFill>
                  <a:schemeClr val="bg2"/>
                </a:solidFill>
              </a:defRPr>
            </a:lvl3pPr>
            <a:lvl4pPr>
              <a:spcBef>
                <a:spcPts val="300"/>
              </a:spcBef>
              <a:buClr>
                <a:schemeClr val="tx2"/>
              </a:buClr>
              <a:buFont typeface="Wingdings" pitchFamily="2" charset="2"/>
              <a:buChar char="§"/>
              <a:defRPr>
                <a:solidFill>
                  <a:schemeClr val="bg2"/>
                </a:solidFill>
              </a:defRPr>
            </a:lvl4pPr>
            <a:lvl5pPr>
              <a:spcBef>
                <a:spcPts val="300"/>
              </a:spcBef>
              <a:buClr>
                <a:schemeClr val="tx2"/>
              </a:buClr>
              <a:defRPr sz="16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0"/>
          <p:cNvSpPr>
            <a:spLocks noGrp="1" noChangeArrowheads="1"/>
          </p:cNvSpPr>
          <p:nvPr>
            <p:ph type="dt" sz="half" idx="11"/>
          </p:nvPr>
        </p:nvSpPr>
        <p:spPr>
          <a:xfrm>
            <a:off x="6361050" y="4866823"/>
            <a:ext cx="2097403" cy="342446"/>
          </a:xfrm>
          <a:prstGeom prst="rect">
            <a:avLst/>
          </a:prstGeom>
          <a:ln/>
        </p:spPr>
        <p:txBody>
          <a:bodyPr lIns="68552" tIns="34276" rIns="68552" bIns="34276"/>
          <a:lstStyle>
            <a:lvl1pPr>
              <a:defRPr/>
            </a:lvl1pPr>
          </a:lstStyle>
          <a:p>
            <a:pPr>
              <a:defRPr/>
            </a:pPr>
            <a:r>
              <a:rPr lang="de-DE" altLang="zh-CN" dirty="0">
                <a:solidFill>
                  <a:srgbClr val="000000"/>
                </a:solidFill>
              </a:rPr>
              <a:t>Page </a:t>
            </a:r>
            <a:fld id="{30B7BD12-7DFF-4049-ABD4-A62B1955206B}" type="slidenum">
              <a:rPr lang="de-DE" altLang="zh-CN">
                <a:solidFill>
                  <a:srgbClr val="000000"/>
                </a:solidFill>
              </a:rPr>
              <a:pPr>
                <a:defRPr/>
              </a:pPr>
              <a:t>‹#›</a:t>
            </a:fld>
            <a:endParaRPr lang="en-GB" altLang="zh-CN" dirty="0">
              <a:solidFill>
                <a:srgbClr val="000000"/>
              </a:solidFill>
            </a:endParaRPr>
          </a:p>
        </p:txBody>
      </p:sp>
    </p:spTree>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5"/>
            <a:ext cx="7632700" cy="653653"/>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advTm="8000">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36965"/>
            <a:ext cx="7632700" cy="653653"/>
          </a:xfrm>
          <a:prstGeom prst="rect">
            <a:avLst/>
          </a:prstGeom>
        </p:spPr>
        <p:txBody>
          <a:bodyPr lIns="68562" tIns="34281" rIns="68562" bIns="34281"/>
          <a:lstStyle/>
          <a:p>
            <a:r>
              <a:rPr lang="en-US" smtClean="0"/>
              <a:t>Click to edit Master title style</a:t>
            </a:r>
            <a:endParaRPr lang="en-US"/>
          </a:p>
        </p:txBody>
      </p:sp>
      <p:sp>
        <p:nvSpPr>
          <p:cNvPr id="4" name="Content Placeholder 3"/>
          <p:cNvSpPr>
            <a:spLocks noGrp="1"/>
          </p:cNvSpPr>
          <p:nvPr>
            <p:ph sz="quarter" idx="10"/>
          </p:nvPr>
        </p:nvSpPr>
        <p:spPr>
          <a:xfrm>
            <a:off x="764088" y="1221288"/>
            <a:ext cx="7615824" cy="3438558"/>
          </a:xfrm>
          <a:prstGeom prst="rect">
            <a:avLst/>
          </a:prstGeom>
        </p:spPr>
        <p:txBody>
          <a:bodyPr lIns="91427" tIns="45714" rIns="91427" bIns="45714"/>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585635" y="205978"/>
            <a:ext cx="8229838" cy="857250"/>
          </a:xfrm>
          <a:prstGeom prst="rect">
            <a:avLst/>
          </a:prstGeom>
        </p:spPr>
        <p:txBody>
          <a:bodyPr lIns="68562" tIns="34281" rIns="68562" bIns="34281"/>
          <a:lstStyle>
            <a:lvl1pPr>
              <a:defRPr sz="2200"/>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1947429913"/>
      </p:ext>
    </p:extLst>
  </p:cSld>
  <p:clrMapOvr>
    <a:masterClrMapping/>
  </p:clrMapOvr>
  <p:transition advClick="0" advTm="8000">
    <p:fade thruBlk="1"/>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6551" y="156763"/>
            <a:ext cx="5197475" cy="559338"/>
          </a:xfrm>
          <a:prstGeom prst="rect">
            <a:avLst/>
          </a:prstGeom>
        </p:spPr>
        <p:txBody>
          <a:bodyPr/>
          <a:lstStyle>
            <a:lvl1pPr>
              <a:defRPr sz="2400">
                <a:solidFill>
                  <a:srgbClr val="C00000"/>
                </a:solidFill>
                <a:latin typeface="FrutigerNext LT Medium"/>
              </a:defRPr>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6551" y="156764"/>
            <a:ext cx="5197475" cy="559338"/>
          </a:xfrm>
          <a:prstGeom prst="rect">
            <a:avLst/>
          </a:prstGeom>
        </p:spPr>
        <p:txBody>
          <a:bodyPr/>
          <a:lstStyle>
            <a:lvl1pPr>
              <a:defRPr sz="2400">
                <a:solidFill>
                  <a:srgbClr val="C00000"/>
                </a:solidFill>
                <a:latin typeface="FrutigerNext LT Medium"/>
              </a:defRPr>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36551" y="156764"/>
            <a:ext cx="5197475" cy="559338"/>
          </a:xfrm>
          <a:prstGeom prst="rect">
            <a:avLst/>
          </a:prstGeom>
        </p:spPr>
        <p:txBody>
          <a:bodyPr/>
          <a:lstStyle>
            <a:lvl1pPr>
              <a:defRPr sz="2400">
                <a:solidFill>
                  <a:srgbClr val="C00000"/>
                </a:solidFill>
                <a:latin typeface="FrutigerNext LT Medium"/>
              </a:defRPr>
            </a:lvl1pPr>
          </a:lstStyle>
          <a:p>
            <a:r>
              <a:rPr lang="en-US" dirty="0" smtClean="0"/>
              <a:t>Click to edit Master title style</a:t>
            </a:r>
            <a:endParaRPr lang="en-US" dirty="0"/>
          </a:p>
        </p:txBody>
      </p:sp>
    </p:spTree>
  </p:cSld>
  <p:clrMapOvr>
    <a:masterClrMapping/>
  </p:clrMapOvr>
  <p:transition advClick="0" advTm="8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972764"/>
            <a:ext cx="7596000" cy="36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 xmlns:p14="http://schemas.microsoft.com/office/powerpoint/2010/main" val="2466560694"/>
      </p:ext>
    </p:extLst>
  </p:cSld>
  <p:clrMapOvr>
    <a:masterClrMapping/>
  </p:clrMapOvr>
  <p:transition advClick="0" advTm="8000">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1977630"/>
            <a:ext cx="5616575" cy="58477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solidFill>
                <a:srgbClr val="000000"/>
              </a:solidFill>
            </a:endParaRPr>
          </a:p>
        </p:txBody>
      </p:sp>
    </p:spTree>
    <p:extLst>
      <p:ext uri="{BB962C8B-B14F-4D97-AF65-F5344CB8AC3E}">
        <p14:creationId xmlns:p14="http://schemas.microsoft.com/office/powerpoint/2010/main" xmlns="" val="5296239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1" y="1697513"/>
            <a:ext cx="5688013" cy="1077218"/>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2404942301"/>
      </p:ext>
    </p:extLst>
  </p:cSld>
  <p:clrMapOvr>
    <a:masterClrMapping/>
  </p:clrMapOvr>
  <p:transition advClick="0" advTm="8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276779"/>
            <a:ext cx="7632700" cy="559338"/>
          </a:xfrm>
          <a:prstGeom prst="rect">
            <a:avLst/>
          </a:prstGeom>
        </p:spPr>
        <p:txBody>
          <a:bodyPr/>
          <a:lstStyle/>
          <a:p>
            <a:r>
              <a:rPr lang="en-US" smtClean="0"/>
              <a:t>Click to edit Master title style</a:t>
            </a:r>
            <a:endParaRPr lang="en-US"/>
          </a:p>
        </p:txBody>
      </p:sp>
    </p:spTree>
    <p:extLst>
      <p:ext uri="{BB962C8B-B14F-4D97-AF65-F5344CB8AC3E}">
        <p14:creationId xmlns="" xmlns:p14="http://schemas.microsoft.com/office/powerpoint/2010/main" val="4283056603"/>
      </p:ext>
    </p:extLst>
  </p:cSld>
  <p:clrMapOvr>
    <a:masterClrMapping/>
  </p:clrMapOvr>
  <p:transition advClick="0" advTm="8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9" descr="Logo"/>
          <p:cNvPicPr preferRelativeResize="0">
            <a:picLocks noChangeArrowheads="1"/>
          </p:cNvPicPr>
          <p:nvPr/>
        </p:nvPicPr>
        <p:blipFill>
          <a:blip r:embed="rId2" cstate="print"/>
          <a:srcRect/>
          <a:stretch>
            <a:fillRect/>
          </a:stretch>
        </p:blipFill>
        <p:spPr bwMode="auto">
          <a:xfrm>
            <a:off x="7508875" y="4192192"/>
            <a:ext cx="763588" cy="572690"/>
          </a:xfrm>
          <a:prstGeom prst="rect">
            <a:avLst/>
          </a:prstGeom>
          <a:noFill/>
          <a:ln w="9525">
            <a:noFill/>
            <a:miter lim="800000"/>
            <a:headEnd/>
            <a:tailEnd/>
          </a:ln>
        </p:spPr>
      </p:pic>
      <p:pic>
        <p:nvPicPr>
          <p:cNvPr id="5" name="Picture 10" descr="2"/>
          <p:cNvPicPr>
            <a:picLocks noChangeAspect="1" noChangeArrowheads="1"/>
          </p:cNvPicPr>
          <p:nvPr/>
        </p:nvPicPr>
        <p:blipFill>
          <a:blip r:embed="rId3" cstate="print"/>
          <a:srcRect/>
          <a:stretch>
            <a:fillRect/>
          </a:stretch>
        </p:blipFill>
        <p:spPr bwMode="auto">
          <a:xfrm>
            <a:off x="0" y="586979"/>
            <a:ext cx="9144000" cy="2857500"/>
          </a:xfrm>
          <a:prstGeom prst="rect">
            <a:avLst/>
          </a:prstGeom>
          <a:noFill/>
          <a:ln w="9525">
            <a:noFill/>
            <a:miter lim="800000"/>
            <a:headEnd/>
            <a:tailEnd/>
          </a:ln>
        </p:spPr>
      </p:pic>
      <p:sp>
        <p:nvSpPr>
          <p:cNvPr id="6" name="Text Box 20"/>
          <p:cNvSpPr txBox="1">
            <a:spLocks noChangeArrowheads="1"/>
          </p:cNvSpPr>
          <p:nvPr/>
        </p:nvSpPr>
        <p:spPr bwMode="auto">
          <a:xfrm>
            <a:off x="652473" y="4655344"/>
            <a:ext cx="2761176" cy="265542"/>
          </a:xfrm>
          <a:prstGeom prst="rect">
            <a:avLst/>
          </a:prstGeom>
          <a:noFill/>
          <a:ln w="9525">
            <a:noFill/>
            <a:miter lim="800000"/>
            <a:headEnd/>
            <a:tailEnd/>
          </a:ln>
        </p:spPr>
        <p:txBody>
          <a:bodyPr wrap="none" lIns="80091" tIns="40047" rIns="80091" bIns="40047">
            <a:spAutoFit/>
          </a:bodyPr>
          <a:lstStyle/>
          <a:p>
            <a:pPr defTabSz="801350"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sp>
        <p:nvSpPr>
          <p:cNvPr id="7" name="Text Box 22"/>
          <p:cNvSpPr txBox="1">
            <a:spLocks noChangeArrowheads="1"/>
          </p:cNvSpPr>
          <p:nvPr/>
        </p:nvSpPr>
        <p:spPr bwMode="auto">
          <a:xfrm>
            <a:off x="7224740" y="3070621"/>
            <a:ext cx="1345917" cy="265542"/>
          </a:xfrm>
          <a:prstGeom prst="rect">
            <a:avLst/>
          </a:prstGeom>
          <a:noFill/>
          <a:ln w="9525">
            <a:noFill/>
            <a:miter lim="800000"/>
            <a:headEnd/>
            <a:tailEnd/>
          </a:ln>
        </p:spPr>
        <p:txBody>
          <a:bodyPr wrap="none" lIns="80091" tIns="40047" rIns="80091" bIns="40047">
            <a:spAutoFit/>
          </a:bodyPr>
          <a:lstStyle/>
          <a:p>
            <a:pPr defTabSz="801350" eaLnBrk="0" hangingPunct="0">
              <a:defRPr/>
            </a:pPr>
            <a:r>
              <a:rPr lang="en-US" altLang="zh-CN" sz="1200" dirty="0">
                <a:solidFill>
                  <a:srgbClr val="FFFFFF"/>
                </a:solidFill>
                <a:latin typeface="FrutigerNext LT Regular" pitchFamily="34" charset="0"/>
                <a:ea typeface="ＭＳ Ｐゴシック" pitchFamily="34" charset="-128"/>
              </a:rPr>
              <a:t>www.huawei.com</a:t>
            </a:r>
          </a:p>
        </p:txBody>
      </p:sp>
      <p:sp>
        <p:nvSpPr>
          <p:cNvPr id="8" name="Rectangle 23"/>
          <p:cNvSpPr>
            <a:spLocks noChangeArrowheads="1"/>
          </p:cNvSpPr>
          <p:nvPr/>
        </p:nvSpPr>
        <p:spPr bwMode="auto">
          <a:xfrm>
            <a:off x="3984638" y="4655344"/>
            <a:ext cx="1565912" cy="265502"/>
          </a:xfrm>
          <a:prstGeom prst="rect">
            <a:avLst/>
          </a:prstGeom>
          <a:noFill/>
          <a:ln w="9525" algn="ctr">
            <a:noFill/>
            <a:miter lim="800000"/>
            <a:headEnd/>
            <a:tailEnd/>
          </a:ln>
          <a:effectLst/>
        </p:spPr>
        <p:txBody>
          <a:bodyPr wrap="none" lIns="80059" tIns="40027" rIns="80059" bIns="40027">
            <a:spAutoFit/>
          </a:bodyPr>
          <a:lstStyle/>
          <a:p>
            <a:pPr defTabSz="801350"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9" name="Rectangle 25"/>
          <p:cNvSpPr>
            <a:spLocks noChangeArrowheads="1"/>
          </p:cNvSpPr>
          <p:nvPr/>
        </p:nvSpPr>
        <p:spPr bwMode="auto">
          <a:xfrm>
            <a:off x="6792916" y="185771"/>
            <a:ext cx="1194016" cy="296279"/>
          </a:xfrm>
          <a:prstGeom prst="rect">
            <a:avLst/>
          </a:prstGeom>
          <a:noFill/>
          <a:ln w="9525" algn="ctr">
            <a:noFill/>
            <a:miter lim="800000"/>
            <a:headEnd/>
            <a:tailEnd/>
          </a:ln>
          <a:effectLst/>
        </p:spPr>
        <p:txBody>
          <a:bodyPr wrap="none" lIns="80059" tIns="40027" rIns="80059" bIns="40027">
            <a:spAutoFit/>
          </a:bodyPr>
          <a:lstStyle/>
          <a:p>
            <a:pPr defTabSz="801350" eaLnBrk="0" hangingPunct="0">
              <a:defRPr/>
            </a:pPr>
            <a:r>
              <a:rPr lang="en-US" altLang="zh-CN" sz="1400" b="1" dirty="0" smtClean="0">
                <a:solidFill>
                  <a:srgbClr val="666666"/>
                </a:solidFill>
                <a:latin typeface="FrutigerNext LT Regular" pitchFamily="34" charset="0"/>
                <a:ea typeface="ＭＳ Ｐゴシック" pitchFamily="34" charset="-128"/>
              </a:rPr>
              <a:t>Confidential</a:t>
            </a:r>
            <a:endParaRPr lang="zh-CN" altLang="en-US" sz="1400" b="1" dirty="0">
              <a:solidFill>
                <a:srgbClr val="666666"/>
              </a:solidFill>
              <a:latin typeface="FrutigerNext LT Regular" pitchFamily="34" charset="0"/>
              <a:ea typeface="ＭＳ Ｐゴシック" pitchFamily="34" charset="-128"/>
            </a:endParaRPr>
          </a:p>
        </p:txBody>
      </p:sp>
      <p:sp>
        <p:nvSpPr>
          <p:cNvPr id="10" name="Text Box 66"/>
          <p:cNvSpPr txBox="1">
            <a:spLocks noChangeArrowheads="1"/>
          </p:cNvSpPr>
          <p:nvPr/>
        </p:nvSpPr>
        <p:spPr bwMode="auto">
          <a:xfrm>
            <a:off x="-1968500" y="991791"/>
            <a:ext cx="1968500" cy="3762663"/>
          </a:xfrm>
          <a:prstGeom prst="rect">
            <a:avLst/>
          </a:prstGeom>
          <a:noFill/>
          <a:ln w="9525" algn="ctr">
            <a:noFill/>
            <a:miter lim="800000"/>
            <a:headEnd/>
            <a:tailEnd/>
          </a:ln>
          <a:effectLst/>
        </p:spPr>
        <p:txBody>
          <a:bodyPr lIns="80106" tIns="40052" rIns="80106" bIns="40052">
            <a:spAutoFit/>
          </a:bodyPr>
          <a:lstStyle/>
          <a:p>
            <a:pPr algn="r" defTabSz="801350" eaLnBrk="0" hangingPunct="0">
              <a:lnSpc>
                <a:spcPct val="125000"/>
              </a:lnSpc>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:40-47pt  </a:t>
            </a:r>
          </a:p>
          <a:p>
            <a:pPr algn="r" defTabSz="801350" eaLnBrk="0" hangingPunct="0">
              <a:lnSpc>
                <a:spcPct val="125000"/>
              </a:lnSpc>
              <a:defRPr/>
            </a:pP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:26-30pt</a:t>
            </a:r>
          </a:p>
          <a:p>
            <a:pPr algn="r" defTabSz="801350"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350" eaLnBrk="0" hangingPunct="0">
              <a:lnSpc>
                <a:spcPct val="125000"/>
              </a:lnSpc>
              <a:defRPr/>
            </a:pPr>
            <a:r>
              <a:rPr lang="zh-CN" altLang="en-US" sz="1100" dirty="0">
                <a:solidFill>
                  <a:srgbClr val="FFFFFF"/>
                </a:solidFill>
                <a:latin typeface="Arial" charset="0"/>
                <a:ea typeface="华文细黑" pitchFamily="2" charset="-122"/>
              </a:rPr>
              <a:t>内部使用字体 </a:t>
            </a:r>
            <a:r>
              <a:rPr lang="en-US" altLang="zh-CN" sz="1100" dirty="0">
                <a:solidFill>
                  <a:srgbClr val="FFFFFF"/>
                </a:solidFill>
                <a:latin typeface="Arial" charset="0"/>
                <a:ea typeface="华文细黑" pitchFamily="2" charset="-122"/>
              </a:rPr>
              <a:t>:</a:t>
            </a:r>
          </a:p>
          <a:p>
            <a:pPr algn="r" defTabSz="801350" eaLnBrk="0" hangingPunct="0">
              <a:lnSpc>
                <a:spcPct val="125000"/>
              </a:lnSpc>
              <a:defRPr/>
            </a:pPr>
            <a:r>
              <a:rPr lang="en-US" altLang="zh-CN" sz="1100" dirty="0">
                <a:solidFill>
                  <a:srgbClr val="FFFFFF"/>
                </a:solidFill>
                <a:latin typeface="Arial" charset="0"/>
                <a:ea typeface="华文细黑" pitchFamily="2" charset="-122"/>
              </a:rPr>
              <a:t>FrutigerNext LT Medium</a:t>
            </a:r>
          </a:p>
          <a:p>
            <a:pPr algn="r" defTabSz="801350" eaLnBrk="0" hangingPunct="0">
              <a:lnSpc>
                <a:spcPct val="125000"/>
              </a:lnSpc>
              <a:defRPr/>
            </a:pPr>
            <a:r>
              <a:rPr lang="zh-CN" altLang="en-US" sz="1100" dirty="0">
                <a:solidFill>
                  <a:srgbClr val="FFFFFF"/>
                </a:solidFill>
                <a:latin typeface="Arial" charset="0"/>
                <a:ea typeface="华文细黑" pitchFamily="2" charset="-122"/>
              </a:rPr>
              <a:t>外部使用字体 </a:t>
            </a:r>
            <a:r>
              <a:rPr lang="en-US" altLang="zh-CN" sz="1100" dirty="0">
                <a:solidFill>
                  <a:srgbClr val="FFFFFF"/>
                </a:solidFill>
                <a:latin typeface="Arial" charset="0"/>
                <a:ea typeface="华文细黑" pitchFamily="2" charset="-122"/>
              </a:rPr>
              <a:t>: Arial</a:t>
            </a: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:35-47pt</a:t>
            </a:r>
          </a:p>
          <a:p>
            <a:pPr algn="r" defTabSz="801350"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350" eaLnBrk="0" hangingPunct="0">
              <a:lnSpc>
                <a:spcPct val="125000"/>
              </a:lnSpc>
              <a:defRPr/>
            </a:pPr>
            <a:r>
              <a:rPr lang="en-US" altLang="zh-CN" sz="1100" dirty="0">
                <a:solidFill>
                  <a:srgbClr val="FFFFFF"/>
                </a:solidFill>
                <a:latin typeface="Arial" charset="0"/>
                <a:ea typeface="华文细黑" pitchFamily="2" charset="-122"/>
              </a:rPr>
              <a:t>  </a:t>
            </a:r>
            <a:r>
              <a:rPr lang="zh-CN" altLang="en-US" sz="1100" dirty="0">
                <a:solidFill>
                  <a:srgbClr val="FFFFFF"/>
                </a:solidFill>
                <a:latin typeface="Arial" charset="0"/>
                <a:ea typeface="华文细黑" pitchFamily="2" charset="-122"/>
              </a:rPr>
              <a:t>副标题</a:t>
            </a:r>
            <a:r>
              <a:rPr lang="en-US" altLang="zh-CN" sz="1100" dirty="0">
                <a:solidFill>
                  <a:srgbClr val="FFFFFF"/>
                </a:solidFill>
                <a:latin typeface="Arial" charset="0"/>
                <a:ea typeface="华文细黑" pitchFamily="2" charset="-122"/>
              </a:rPr>
              <a:t>:24-28pt</a:t>
            </a: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r>
              <a:rPr lang="zh-CN" altLang="en-US" sz="1100" dirty="0">
                <a:solidFill>
                  <a:srgbClr val="FFFFFF"/>
                </a:solidFill>
                <a:latin typeface="Arial" charset="0"/>
                <a:ea typeface="华文细黑" pitchFamily="2" charset="-122"/>
              </a:rPr>
              <a:t>字体颜色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反白</a:t>
            </a:r>
          </a:p>
          <a:p>
            <a:pPr algn="r" defTabSz="801350" eaLnBrk="0" hangingPunct="0">
              <a:lnSpc>
                <a:spcPct val="125000"/>
              </a:lnSpc>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a:t>
            </a:r>
          </a:p>
          <a:p>
            <a:pPr algn="r" defTabSz="801350" eaLnBrk="0" hangingPunct="0">
              <a:lnSpc>
                <a:spcPct val="125000"/>
              </a:lnSpc>
              <a:defRPr/>
            </a:pP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endParaRPr lang="zh-CN" altLang="en-US" sz="1100" dirty="0">
              <a:solidFill>
                <a:srgbClr val="FFFFFF"/>
              </a:solidFill>
              <a:latin typeface="Arial" charset="0"/>
              <a:ea typeface="华文细黑" pitchFamily="2" charset="-122"/>
            </a:endParaRPr>
          </a:p>
          <a:p>
            <a:pPr algn="r" defTabSz="801350" eaLnBrk="0" hangingPunct="0">
              <a:lnSpc>
                <a:spcPct val="125000"/>
              </a:lnSpc>
              <a:defRPr/>
            </a:pPr>
            <a:endParaRPr lang="zh-CN" altLang="en-US" sz="1100" dirty="0">
              <a:solidFill>
                <a:srgbClr val="FFFFFF"/>
              </a:solidFill>
              <a:latin typeface="Arial" charset="0"/>
              <a:ea typeface="华文细黑" pitchFamily="2" charset="-122"/>
            </a:endParaRPr>
          </a:p>
          <a:p>
            <a:pPr algn="r" defTabSz="801350" eaLnBrk="0" hangingPunct="0">
              <a:lnSpc>
                <a:spcPct val="125000"/>
              </a:lnSpc>
              <a:spcBef>
                <a:spcPct val="50000"/>
              </a:spcBef>
              <a:defRPr/>
            </a:pPr>
            <a:endParaRPr lang="zh-CN" altLang="en-US" sz="1100" dirty="0">
              <a:solidFill>
                <a:srgbClr val="000000"/>
              </a:solidFill>
              <a:latin typeface="Arial" charset="0"/>
              <a:ea typeface="华文细黑" pitchFamily="2" charset="-122"/>
            </a:endParaRPr>
          </a:p>
        </p:txBody>
      </p:sp>
      <p:sp>
        <p:nvSpPr>
          <p:cNvPr id="44047" name="Rectangle 15"/>
          <p:cNvSpPr>
            <a:spLocks noGrp="1" noChangeArrowheads="1"/>
          </p:cNvSpPr>
          <p:nvPr>
            <p:ph type="ctrTitle" sz="quarter"/>
          </p:nvPr>
        </p:nvSpPr>
        <p:spPr>
          <a:xfrm>
            <a:off x="636610" y="1044179"/>
            <a:ext cx="5303837" cy="1250156"/>
          </a:xfrm>
        </p:spPr>
        <p:txBody>
          <a:bodyPr/>
          <a:lstStyle>
            <a:lvl1pPr>
              <a:defRPr sz="4300" b="1">
                <a:solidFill>
                  <a:schemeClr val="bg1"/>
                </a:solidFill>
              </a:defRPr>
            </a:lvl1pPr>
          </a:lstStyle>
          <a:p>
            <a:r>
              <a:rPr lang="zh-CN" altLang="en-US" smtClean="0"/>
              <a:t>单击此处编辑母版标题样式</a:t>
            </a:r>
            <a:endParaRPr lang="zh-CN" altLang="en-US"/>
          </a:p>
        </p:txBody>
      </p:sp>
      <p:sp>
        <p:nvSpPr>
          <p:cNvPr id="44048" name="Rectangle 16"/>
          <p:cNvSpPr>
            <a:spLocks noGrp="1" noChangeArrowheads="1"/>
          </p:cNvSpPr>
          <p:nvPr>
            <p:ph type="subTitle" sz="quarter" idx="1"/>
          </p:nvPr>
        </p:nvSpPr>
        <p:spPr>
          <a:xfrm>
            <a:off x="684226" y="2387210"/>
            <a:ext cx="5305425" cy="648890"/>
          </a:xfrm>
        </p:spPr>
        <p:txBody>
          <a:bodyPr lIns="80106" tIns="40052" rIns="80106" bIns="40052"/>
          <a:lstStyle>
            <a:lvl1pPr marL="0" indent="0">
              <a:buFont typeface="Wingdings" pitchFamily="2" charset="2"/>
              <a:buNone/>
              <a:defRPr sz="2800">
                <a:solidFill>
                  <a:schemeClr val="bg1"/>
                </a:solidFill>
                <a:latin typeface="华文细黑" pitchFamily="2" charset="-122"/>
              </a:defRPr>
            </a:lvl1pPr>
          </a:lstStyle>
          <a:p>
            <a:r>
              <a:rPr lang="zh-CN" altLang="en-US" smtClean="0"/>
              <a:t>单击此处编辑母版副标题样式</a:t>
            </a:r>
            <a:endParaRPr lang="zh-CN" altLang="en-US"/>
          </a:p>
        </p:txBody>
      </p:sp>
      <p:sp>
        <p:nvSpPr>
          <p:cNvPr id="11" name="Rectangle 26"/>
          <p:cNvSpPr>
            <a:spLocks noGrp="1" noChangeArrowheads="1"/>
          </p:cNvSpPr>
          <p:nvPr>
            <p:ph type="dt" sz="quarter" idx="10"/>
          </p:nvPr>
        </p:nvSpPr>
        <p:spPr>
          <a:xfrm>
            <a:off x="684213" y="211935"/>
            <a:ext cx="2133600" cy="355997"/>
          </a:xfrm>
        </p:spPr>
        <p:txBody>
          <a:bodyPr lIns="80106" tIns="40052" rIns="80106" bIns="40052"/>
          <a:lstStyle>
            <a:lvl1pPr>
              <a:lnSpc>
                <a:spcPct val="100000"/>
              </a:lnSpc>
              <a:defRPr smtClean="0">
                <a:latin typeface="FrutigerNext LT Regular" pitchFamily="34" charset="0"/>
              </a:defRPr>
            </a:lvl1pPr>
          </a:lstStyle>
          <a:p>
            <a:pPr>
              <a:defRPr/>
            </a:pPr>
            <a:fld id="{8CFC9C3E-715C-4A62-A59F-4F4A178D6DD2}" type="datetime1">
              <a:rPr lang="zh-CN" altLang="en-US">
                <a:solidFill>
                  <a:srgbClr val="000000"/>
                </a:solidFill>
              </a:rPr>
              <a:pPr>
                <a:defRPr/>
              </a:pPr>
              <a:t>2014/4/23</a:t>
            </a:fld>
            <a:endParaRPr lang="en-US" altLang="zh-CN" dirty="0">
              <a:solidFill>
                <a:srgbClr val="000000"/>
              </a:solidFill>
            </a:endParaRPr>
          </a:p>
        </p:txBody>
      </p:sp>
    </p:spTree>
    <p:extLst>
      <p:ext uri="{BB962C8B-B14F-4D97-AF65-F5344CB8AC3E}">
        <p14:creationId xmlns="" xmlns:p14="http://schemas.microsoft.com/office/powerpoint/2010/main" val="38409024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image" Target="../media/image9.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34.xml"/><Relationship Id="rId7" Type="http://schemas.openxmlformats.org/officeDocument/2006/relationships/image" Target="../media/image7.w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7.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3.xml"/><Relationship Id="rId1" Type="http://schemas.openxmlformats.org/officeDocument/2006/relationships/slideLayout" Target="../slideLayouts/slideLayout4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4.xml"/><Relationship Id="rId1" Type="http://schemas.openxmlformats.org/officeDocument/2006/relationships/slideLayout" Target="../slideLayouts/slideLayout49.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52.xml"/><Relationship Id="rId7" Type="http://schemas.openxmlformats.org/officeDocument/2006/relationships/theme" Target="../theme/theme1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7.wmf"/><Relationship Id="rId5" Type="http://schemas.openxmlformats.org/officeDocument/2006/relationships/slideLayout" Target="../slideLayouts/slideLayout54.xml"/><Relationship Id="rId10" Type="http://schemas.openxmlformats.org/officeDocument/2006/relationships/image" Target="../media/image6.png"/><Relationship Id="rId4" Type="http://schemas.openxmlformats.org/officeDocument/2006/relationships/slideLayout" Target="../slideLayouts/slideLayout53.xml"/><Relationship Id="rId9" Type="http://schemas.openxmlformats.org/officeDocument/2006/relationships/image" Target="../media/image21.wmf"/></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slideLayout" Target="../slideLayouts/slideLayout58.xml"/><Relationship Id="rId7" Type="http://schemas.openxmlformats.org/officeDocument/2006/relationships/image" Target="../media/image7.w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7.wmf"/><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image" Target="../media/image6.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image" Target="../media/image5.jpeg"/><Relationship Id="rId5" Type="http://schemas.openxmlformats.org/officeDocument/2006/relationships/slideLayout" Target="../slideLayouts/slideLayout66.xml"/><Relationship Id="rId10" Type="http://schemas.openxmlformats.org/officeDocument/2006/relationships/theme" Target="../theme/theme18.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4.wmf"/></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72.xml"/><Relationship Id="rId1" Type="http://schemas.openxmlformats.org/officeDocument/2006/relationships/slideLayout" Target="../slideLayouts/slideLayout71.xml"/><Relationship Id="rId5" Type="http://schemas.openxmlformats.org/officeDocument/2006/relationships/image" Target="../media/image23.png"/><Relationship Id="rId4" Type="http://schemas.openxmlformats.org/officeDocument/2006/relationships/image" Target="../media/image2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4.wmf"/><Relationship Id="rId5" Type="http://schemas.openxmlformats.org/officeDocument/2006/relationships/image" Target="../media/image7.wmf"/><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4.w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0.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8.xml"/><Relationship Id="rId5" Type="http://schemas.openxmlformats.org/officeDocument/2006/relationships/slideLayout" Target="../slideLayouts/slideLayout17.xml"/><Relationship Id="rId10" Type="http://schemas.openxmlformats.org/officeDocument/2006/relationships/image" Target="../media/image4.wmf"/><Relationship Id="rId4" Type="http://schemas.openxmlformats.org/officeDocument/2006/relationships/slideLayout" Target="../slideLayouts/slideLayout16.xml"/><Relationship Id="rId9" Type="http://schemas.openxmlformats.org/officeDocument/2006/relationships/image" Target="../media/image7.wm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0.png"/><Relationship Id="rId4" Type="http://schemas.openxmlformats.org/officeDocument/2006/relationships/slideLayout" Target="../slideLayouts/slideLayout21.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E:\01 日常工作\10 多媒体\PPT内部汇报用模板\PPT封面03副本.jpg"/>
          <p:cNvPicPr>
            <a:picLocks noChangeAspect="1" noChangeArrowheads="1"/>
          </p:cNvPicPr>
          <p:nvPr/>
        </p:nvPicPr>
        <p:blipFill>
          <a:blip r:embed="rId3" cstate="print"/>
          <a:srcRect/>
          <a:stretch>
            <a:fillRect/>
          </a:stretch>
        </p:blipFill>
        <p:spPr bwMode="auto">
          <a:xfrm>
            <a:off x="0" y="0"/>
            <a:ext cx="9144000" cy="5143500"/>
          </a:xfrm>
          <a:prstGeom prst="rect">
            <a:avLst/>
          </a:prstGeom>
          <a:noFill/>
        </p:spPr>
      </p:pic>
      <p:sp>
        <p:nvSpPr>
          <p:cNvPr id="9" name="Rectangle 86"/>
          <p:cNvSpPr>
            <a:spLocks noChangeArrowheads="1"/>
          </p:cNvSpPr>
          <p:nvPr/>
        </p:nvSpPr>
        <p:spPr bwMode="auto">
          <a:xfrm>
            <a:off x="7801326" y="4145757"/>
            <a:ext cx="716570" cy="748904"/>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68562" tIns="34281" rIns="68562" bIns="34281" anchor="ctr"/>
          <a:lstStyle/>
          <a:p>
            <a:endParaRPr lang="zh-CN" altLang="en-US" dirty="0">
              <a:latin typeface="FrutigerNext LT Medium" pitchFamily="34" charset="0"/>
            </a:endParaRPr>
          </a:p>
        </p:txBody>
      </p:sp>
      <p:sp>
        <p:nvSpPr>
          <p:cNvPr id="11" name="Rectangle 8"/>
          <p:cNvSpPr>
            <a:spLocks noGrp="1" noChangeArrowheads="1"/>
          </p:cNvSpPr>
          <p:nvPr>
            <p:ph type="title"/>
          </p:nvPr>
        </p:nvSpPr>
        <p:spPr bwMode="auto">
          <a:xfrm>
            <a:off x="657061" y="1977639"/>
            <a:ext cx="5686135" cy="1054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34281" rIns="68562" bIns="34281" numCol="1" anchor="t" anchorCtr="0" compatLnSpc="1">
            <a:prstTxWarp prst="textNoShape">
              <a:avLst/>
            </a:prstTxWarp>
            <a:spAutoFit/>
          </a:bodyPr>
          <a:lstStyle/>
          <a:p>
            <a:pPr lvl="0"/>
            <a:r>
              <a:rPr lang="en-US" altLang="zh-CN" dirty="0" smtClean="0"/>
              <a:t>Click to edit Master title style</a:t>
            </a:r>
            <a:endParaRPr lang="zh-CN" altLang="en-US" dirty="0" smtClean="0"/>
          </a:p>
        </p:txBody>
      </p:sp>
      <p:pic>
        <p:nvPicPr>
          <p:cNvPr id="13" name="Picture 77" descr="Logo"/>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794141" y="4034485"/>
            <a:ext cx="768834" cy="7673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C:\Users\z00124665\Desktop\图形2.wmf"/>
          <p:cNvPicPr>
            <a:picLocks noChangeAspect="1" noChangeArrowheads="1"/>
          </p:cNvPicPr>
          <p:nvPr/>
        </p:nvPicPr>
        <p:blipFill>
          <a:blip r:embed="rId5" cstate="print"/>
          <a:srcRect/>
          <a:stretch>
            <a:fillRect/>
          </a:stretch>
        </p:blipFill>
        <p:spPr bwMode="auto">
          <a:xfrm>
            <a:off x="666769" y="4440721"/>
            <a:ext cx="2116626" cy="367370"/>
          </a:xfrm>
          <a:prstGeom prst="rect">
            <a:avLst/>
          </a:prstGeom>
          <a:noFill/>
        </p:spPr>
      </p:pic>
      <p:pic>
        <p:nvPicPr>
          <p:cNvPr id="8" name="Picture 2" descr="C:\Users\z00124665\Desktop\A BETTER WAY SOLUTIONS.wmf"/>
          <p:cNvPicPr>
            <a:picLocks noChangeAspect="1" noChangeArrowheads="1"/>
          </p:cNvPicPr>
          <p:nvPr/>
        </p:nvPicPr>
        <p:blipFill>
          <a:blip r:embed="rId6" cstate="print"/>
          <a:srcRect/>
          <a:stretch>
            <a:fillRect/>
          </a:stretch>
        </p:blipFill>
        <p:spPr bwMode="auto">
          <a:xfrm>
            <a:off x="660400" y="934353"/>
            <a:ext cx="4117340" cy="114657"/>
          </a:xfrm>
          <a:prstGeom prst="rect">
            <a:avLst/>
          </a:prstGeom>
          <a:noFill/>
        </p:spPr>
      </p:pic>
    </p:spTree>
  </p:cSld>
  <p:clrMap bg1="lt1" tx1="dk1" bg2="lt2" tx2="dk2" accent1="accent1" accent2="accent2" accent3="accent3" accent4="accent4" accent5="accent5" accent6="accent6" hlink="hlink" folHlink="folHlink"/>
  <p:sldLayoutIdLst>
    <p:sldLayoutId id="214748381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9" descr="dd"/>
          <p:cNvPicPr>
            <a:picLocks noChangeAspect="1" noChangeArrowheads="1"/>
          </p:cNvPicPr>
          <p:nvPr/>
        </p:nvPicPr>
        <p:blipFill>
          <a:blip r:embed="rId9" cstate="print"/>
          <a:srcRect/>
          <a:stretch>
            <a:fillRect/>
          </a:stretch>
        </p:blipFill>
        <p:spPr bwMode="auto">
          <a:xfrm>
            <a:off x="0" y="4668445"/>
            <a:ext cx="9150350" cy="477440"/>
          </a:xfrm>
          <a:prstGeom prst="rect">
            <a:avLst/>
          </a:prstGeom>
          <a:noFill/>
          <a:ln w="9525">
            <a:noFill/>
            <a:miter lim="800000"/>
            <a:headEnd/>
            <a:tailEnd/>
          </a:ln>
        </p:spPr>
      </p:pic>
      <p:sp>
        <p:nvSpPr>
          <p:cNvPr id="28680" name="Text Box 8"/>
          <p:cNvSpPr txBox="1">
            <a:spLocks noChangeArrowheads="1"/>
          </p:cNvSpPr>
          <p:nvPr/>
        </p:nvSpPr>
        <p:spPr bwMode="auto">
          <a:xfrm>
            <a:off x="652464" y="4829175"/>
            <a:ext cx="2761242"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pic>
        <p:nvPicPr>
          <p:cNvPr id="1028" name="Picture 9" descr="8"/>
          <p:cNvPicPr>
            <a:picLocks noChangeAspect="1" noChangeArrowheads="1"/>
          </p:cNvPicPr>
          <p:nvPr/>
        </p:nvPicPr>
        <p:blipFill>
          <a:blip r:embed="rId10" cstate="print"/>
          <a:srcRect/>
          <a:stretch>
            <a:fillRect/>
          </a:stretch>
        </p:blipFill>
        <p:spPr bwMode="auto">
          <a:xfrm>
            <a:off x="7508893" y="4799415"/>
            <a:ext cx="1311275" cy="234553"/>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26" y="4867275"/>
            <a:ext cx="2097087" cy="3417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chemeClr val="tx1"/>
                </a:solidFill>
                <a:latin typeface="FrutigerNext LT Bold" charset="0"/>
              </a:defRPr>
            </a:lvl1pPr>
          </a:lstStyle>
          <a:p>
            <a:pPr>
              <a:defRPr/>
            </a:pPr>
            <a:r>
              <a:rPr lang="de-DE" altLang="zh-CN">
                <a:solidFill>
                  <a:srgbClr val="000000"/>
                </a:solidFill>
                <a:ea typeface="ＭＳ Ｐゴシック" pitchFamily="34" charset="-128"/>
              </a:rPr>
              <a:t>Page </a:t>
            </a:r>
            <a:fld id="{259705A9-78AD-49F9-AC95-F906A789CDA0}" type="slidenum">
              <a:rPr lang="de-DE" altLang="zh-CN">
                <a:solidFill>
                  <a:srgbClr val="000000"/>
                </a:solidFill>
                <a:ea typeface="ＭＳ Ｐゴシック" pitchFamily="34" charset="-128"/>
              </a:rPr>
              <a:pPr>
                <a:defRPr/>
              </a:pPr>
              <a:t>‹#›</a:t>
            </a:fld>
            <a:endParaRPr lang="en-GB" altLang="zh-CN" dirty="0">
              <a:solidFill>
                <a:srgbClr val="000000"/>
              </a:solidFill>
              <a:ea typeface="ＭＳ Ｐゴシック" pitchFamily="34" charset="-128"/>
            </a:endParaRPr>
          </a:p>
        </p:txBody>
      </p:sp>
      <p:sp>
        <p:nvSpPr>
          <p:cNvPr id="1030" name="Rectangle 13"/>
          <p:cNvSpPr>
            <a:spLocks noGrp="1" noChangeArrowheads="1"/>
          </p:cNvSpPr>
          <p:nvPr>
            <p:ph type="title"/>
          </p:nvPr>
        </p:nvSpPr>
        <p:spPr bwMode="auto">
          <a:xfrm>
            <a:off x="652463" y="322678"/>
            <a:ext cx="7745412" cy="653653"/>
          </a:xfrm>
          <a:prstGeom prst="rect">
            <a:avLst/>
          </a:prstGeom>
          <a:noFill/>
          <a:ln w="9525">
            <a:noFill/>
            <a:miter lim="800000"/>
            <a:headEnd/>
            <a:tailEnd/>
          </a:ln>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2573" y="4829175"/>
            <a:ext cx="1565979"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908175" y="396482"/>
            <a:ext cx="1844675" cy="3980259"/>
          </a:xfrm>
          <a:prstGeom prst="rect">
            <a:avLst/>
          </a:prstGeom>
          <a:noFill/>
          <a:ln w="9525">
            <a:noFill/>
            <a:miter lim="800000"/>
            <a:headEnd/>
            <a:tailEnd/>
          </a:ln>
          <a:effectLst/>
        </p:spPr>
        <p:txBody>
          <a:bodyPr lIns="80124" tIns="40063" rIns="80124" bIns="40063"/>
          <a:lstStyle/>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:32-35pt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Medium</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:30-32pt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英文正文</a:t>
            </a:r>
            <a:r>
              <a:rPr lang="en-US" altLang="zh-CN" sz="1100" dirty="0">
                <a:solidFill>
                  <a:srgbClr val="FFFFFF"/>
                </a:solidFill>
                <a:latin typeface="Arial" charset="0"/>
                <a:ea typeface="华文细黑" pitchFamily="2" charset="-122"/>
              </a:rPr>
              <a:t>:20-22pt</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 </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 :18pt  </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Regular</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中文正文</a:t>
            </a:r>
            <a:r>
              <a:rPr lang="en-US" altLang="zh-CN" sz="1100" dirty="0">
                <a:solidFill>
                  <a:srgbClr val="FFFFFF"/>
                </a:solidFill>
                <a:latin typeface="Arial" charset="0"/>
                <a:ea typeface="华文细黑" pitchFamily="2" charset="-122"/>
              </a:rPr>
              <a:t>:18-20pt</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):18pt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 </a:t>
            </a: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9199600" y="1068008"/>
            <a:ext cx="1049337" cy="1503759"/>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dirty="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199600" y="-46432"/>
            <a:ext cx="1049337" cy="628651"/>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dirty="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035" name="Rectangle 68"/>
          <p:cNvSpPr>
            <a:spLocks noGrp="1" noChangeArrowheads="1"/>
          </p:cNvSpPr>
          <p:nvPr>
            <p:ph type="body" idx="1"/>
          </p:nvPr>
        </p:nvSpPr>
        <p:spPr bwMode="auto">
          <a:xfrm>
            <a:off x="652463" y="1231109"/>
            <a:ext cx="7929562" cy="3145631"/>
          </a:xfrm>
          <a:prstGeom prst="rect">
            <a:avLst/>
          </a:prstGeom>
          <a:noFill/>
          <a:ln w="9525">
            <a:noFill/>
            <a:miter lim="800000"/>
            <a:headEnd/>
            <a:tailEnd/>
          </a:ln>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9269413" y="3726962"/>
            <a:ext cx="919162" cy="30776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sz="140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9355162" y="2842022"/>
            <a:ext cx="739775" cy="13692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9355162" y="3003948"/>
            <a:ext cx="739775" cy="13692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9355162" y="3165872"/>
            <a:ext cx="739775" cy="13692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9355162" y="2680103"/>
            <a:ext cx="739775" cy="141684"/>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9355162" y="3436146"/>
            <a:ext cx="739775" cy="136922"/>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9355162" y="3598070"/>
            <a:ext cx="739775" cy="136922"/>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9355162" y="3759994"/>
            <a:ext cx="739775" cy="136922"/>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9355162" y="4030268"/>
            <a:ext cx="739775" cy="13692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9355162" y="4192191"/>
            <a:ext cx="739775" cy="13692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9355162" y="4354116"/>
            <a:ext cx="739775" cy="13692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9355162" y="4624389"/>
            <a:ext cx="739775" cy="136922"/>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9355162" y="4793459"/>
            <a:ext cx="739775" cy="136922"/>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9355162" y="4961336"/>
            <a:ext cx="739775" cy="13692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Lst>
  <p:hf sldNum="0" hdr="0" ftr="0"/>
  <p:txStyles>
    <p:titleStyle>
      <a:lvl1pPr algn="l" defTabSz="801688" rtl="0" eaLnBrk="0" fontAlgn="base" hangingPunct="0">
        <a:spcBef>
          <a:spcPct val="0"/>
        </a:spcBef>
        <a:spcAft>
          <a:spcPct val="0"/>
        </a:spcAft>
        <a:defRPr sz="3400">
          <a:solidFill>
            <a:srgbClr val="990000"/>
          </a:solidFill>
          <a:latin typeface="+mj-lt"/>
          <a:ea typeface="Arial Unicode MS" pitchFamily="34" charset="-122"/>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13"/>
          <p:cNvGrpSpPr/>
          <p:nvPr/>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5"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5"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p:nvPicPr>
        <p:blipFill>
          <a:blip r:embed="rId6" cstate="screen"/>
          <a:srcRect/>
          <a:stretch>
            <a:fillRect/>
          </a:stretch>
        </p:blipFill>
        <p:spPr bwMode="auto">
          <a:xfrm>
            <a:off x="7566414" y="4687937"/>
            <a:ext cx="1250151" cy="304524"/>
          </a:xfrm>
          <a:prstGeom prst="rect">
            <a:avLst/>
          </a:prstGeom>
          <a:noFill/>
        </p:spPr>
      </p:pic>
      <p:sp>
        <p:nvSpPr>
          <p:cNvPr id="12" name="Rectangle 5"/>
          <p:cNvSpPr>
            <a:spLocks noChangeArrowheads="1"/>
          </p:cNvSpPr>
          <p:nvPr/>
        </p:nvSpPr>
        <p:spPr bwMode="auto">
          <a:xfrm>
            <a:off x="3040526" y="4875563"/>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7" cstate="print"/>
          <a:srcRect/>
          <a:stretch>
            <a:fillRect/>
          </a:stretch>
        </p:blipFill>
        <p:spPr bwMode="auto">
          <a:xfrm>
            <a:off x="322263"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8"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6"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长条"/>
          <p:cNvPicPr>
            <a:picLocks noChangeAspect="1" noChangeArrowheads="1"/>
          </p:cNvPicPr>
          <p:nvPr/>
        </p:nvPicPr>
        <p:blipFill>
          <a:blip r:embed="rId15" cstate="print">
            <a:lum contrast="6000"/>
          </a:blip>
          <a:srcRect/>
          <a:stretch>
            <a:fillRect/>
          </a:stretch>
        </p:blipFill>
        <p:spPr bwMode="auto">
          <a:xfrm>
            <a:off x="0" y="4677969"/>
            <a:ext cx="9144000" cy="464344"/>
          </a:xfrm>
          <a:prstGeom prst="rect">
            <a:avLst/>
          </a:prstGeom>
          <a:noFill/>
          <a:ln w="9525">
            <a:noFill/>
            <a:miter lim="800000"/>
            <a:headEnd/>
            <a:tailEnd/>
          </a:ln>
        </p:spPr>
      </p:pic>
      <p:sp>
        <p:nvSpPr>
          <p:cNvPr id="663555" name="Rectangle 3"/>
          <p:cNvSpPr>
            <a:spLocks noChangeArrowheads="1"/>
          </p:cNvSpPr>
          <p:nvPr/>
        </p:nvSpPr>
        <p:spPr bwMode="auto">
          <a:xfrm>
            <a:off x="-1844988" y="396482"/>
            <a:ext cx="1844988" cy="3980259"/>
          </a:xfrm>
          <a:prstGeom prst="rect">
            <a:avLst/>
          </a:prstGeom>
          <a:noFill/>
          <a:ln w="9525">
            <a:noFill/>
            <a:miter lim="800000"/>
            <a:headEnd/>
            <a:tailEnd/>
          </a:ln>
          <a:effectLst/>
        </p:spPr>
        <p:txBody>
          <a:bodyPr lIns="87783" tIns="43893" rIns="87783" bIns="43893"/>
          <a:lstStyle/>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英文标题</a:t>
            </a:r>
            <a:r>
              <a:rPr lang="en-US" altLang="zh-CN" sz="1200" dirty="0">
                <a:solidFill>
                  <a:srgbClr val="FFFFFF"/>
                </a:solidFill>
                <a:latin typeface="Arial" charset="0"/>
              </a:rPr>
              <a:t>:32-35pt  </a:t>
            </a: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颜色</a:t>
            </a:r>
            <a:r>
              <a:rPr lang="en-US" altLang="zh-CN" sz="1200" dirty="0">
                <a:solidFill>
                  <a:srgbClr val="FFFFFF"/>
                </a:solidFill>
                <a:latin typeface="Arial" charset="0"/>
              </a:rPr>
              <a:t>: R153 G0 B0</a:t>
            </a:r>
          </a:p>
          <a:p>
            <a:pPr algn="r" defTabSz="877740">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rPr>
              <a:t>内部使用字体 </a:t>
            </a:r>
            <a:r>
              <a:rPr lang="en-US" altLang="zh-CN" sz="1200" dirty="0">
                <a:solidFill>
                  <a:srgbClr val="FFFFFF"/>
                </a:solidFill>
                <a:latin typeface="FrutigerNext LT Regular" pitchFamily="34" charset="0"/>
              </a:rPr>
              <a:t>:</a:t>
            </a:r>
          </a:p>
          <a:p>
            <a:pPr algn="r" defTabSz="877740">
              <a:lnSpc>
                <a:spcPct val="125000"/>
              </a:lnSpc>
              <a:buClr>
                <a:srgbClr val="990000"/>
              </a:buClr>
              <a:buFont typeface="Wingdings" pitchFamily="2" charset="2"/>
              <a:buNone/>
              <a:defRPr/>
            </a:pPr>
            <a:r>
              <a:rPr lang="en-US" altLang="zh-CN" sz="1200" dirty="0">
                <a:solidFill>
                  <a:srgbClr val="FFFFFF"/>
                </a:solidFill>
                <a:latin typeface="FrutigerNext LT Regular" pitchFamily="34" charset="0"/>
              </a:rPr>
              <a:t>FrutigerNext LT Medium</a:t>
            </a:r>
          </a:p>
          <a:p>
            <a:pPr algn="r" defTabSz="877740">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rPr>
              <a:t>外部使用字体 </a:t>
            </a:r>
            <a:r>
              <a:rPr lang="en-US" altLang="zh-CN" sz="1200" dirty="0">
                <a:solidFill>
                  <a:srgbClr val="FFFFFF"/>
                </a:solidFill>
                <a:latin typeface="FrutigerNext LT Regular" pitchFamily="34" charset="0"/>
              </a:rPr>
              <a:t>: Arial</a:t>
            </a:r>
          </a:p>
          <a:p>
            <a:pPr algn="r" defTabSz="877740">
              <a:lnSpc>
                <a:spcPct val="75000"/>
              </a:lnSpc>
              <a:buClr>
                <a:srgbClr val="990000"/>
              </a:buClr>
              <a:buFont typeface="Wingdings" pitchFamily="2" charset="2"/>
              <a:buNone/>
              <a:defRPr/>
            </a:pPr>
            <a:endParaRPr lang="en-US" altLang="zh-CN"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中文标题</a:t>
            </a:r>
            <a:r>
              <a:rPr lang="en-US" altLang="zh-CN" sz="1200" dirty="0">
                <a:solidFill>
                  <a:srgbClr val="FFFFFF"/>
                </a:solidFill>
                <a:latin typeface="Arial" charset="0"/>
              </a:rPr>
              <a:t>:30-32pt  </a:t>
            </a: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颜色</a:t>
            </a:r>
            <a:r>
              <a:rPr lang="en-US" altLang="zh-CN" sz="1200" dirty="0">
                <a:solidFill>
                  <a:srgbClr val="FFFFFF"/>
                </a:solidFill>
                <a:latin typeface="Arial" charset="0"/>
              </a:rPr>
              <a:t>: R153 G0 B0</a:t>
            </a: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字体</a:t>
            </a:r>
            <a:r>
              <a:rPr lang="en-US" altLang="zh-CN" sz="1200" dirty="0">
                <a:solidFill>
                  <a:srgbClr val="FFFFFF"/>
                </a:solidFill>
                <a:latin typeface="Arial" charset="0"/>
              </a:rPr>
              <a:t>:</a:t>
            </a:r>
            <a:r>
              <a:rPr lang="zh-CN" altLang="en-US" sz="1200" dirty="0">
                <a:solidFill>
                  <a:srgbClr val="FFFFFF"/>
                </a:solidFill>
                <a:latin typeface="Arial" charset="0"/>
              </a:rPr>
              <a:t>黑体</a:t>
            </a:r>
          </a:p>
          <a:p>
            <a:pPr algn="r" defTabSz="877740">
              <a:lnSpc>
                <a:spcPct val="125000"/>
              </a:lnSpc>
              <a:buClr>
                <a:srgbClr val="990000"/>
              </a:buClr>
              <a:buFont typeface="Wingdings" pitchFamily="2" charset="2"/>
              <a:buNone/>
              <a:defRPr/>
            </a:pP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英文正文</a:t>
            </a:r>
            <a:r>
              <a:rPr lang="en-US" altLang="zh-CN" sz="1200" dirty="0">
                <a:solidFill>
                  <a:srgbClr val="FFFFFF"/>
                </a:solidFill>
                <a:latin typeface="Arial" charset="0"/>
              </a:rPr>
              <a:t>:20-22pt</a:t>
            </a: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子目录 </a:t>
            </a:r>
            <a:r>
              <a:rPr lang="en-US" altLang="zh-CN" sz="1200" dirty="0">
                <a:solidFill>
                  <a:srgbClr val="FFFFFF"/>
                </a:solidFill>
                <a:latin typeface="Arial" charset="0"/>
              </a:rPr>
              <a:t>(2-5</a:t>
            </a:r>
            <a:r>
              <a:rPr lang="zh-CN" altLang="en-US" sz="1200" dirty="0">
                <a:solidFill>
                  <a:srgbClr val="FFFFFF"/>
                </a:solidFill>
                <a:latin typeface="Arial" charset="0"/>
              </a:rPr>
              <a:t>级</a:t>
            </a:r>
            <a:r>
              <a:rPr lang="en-US" altLang="zh-CN" sz="1200" dirty="0">
                <a:solidFill>
                  <a:srgbClr val="FFFFFF"/>
                </a:solidFill>
                <a:latin typeface="Arial" charset="0"/>
              </a:rPr>
              <a:t>) :18pt  </a:t>
            </a: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颜色</a:t>
            </a:r>
            <a:r>
              <a:rPr lang="en-US" altLang="zh-CN" sz="1200" dirty="0">
                <a:solidFill>
                  <a:srgbClr val="FFFFFF"/>
                </a:solidFill>
                <a:latin typeface="Arial" charset="0"/>
              </a:rPr>
              <a:t>:</a:t>
            </a:r>
            <a:r>
              <a:rPr lang="zh-CN" altLang="en-US" sz="1200" dirty="0">
                <a:solidFill>
                  <a:srgbClr val="FFFFFF"/>
                </a:solidFill>
                <a:latin typeface="Arial" charset="0"/>
              </a:rPr>
              <a:t>黑色</a:t>
            </a:r>
          </a:p>
          <a:p>
            <a:pPr algn="r" defTabSz="877740">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rPr>
              <a:t>内部使用字体 </a:t>
            </a:r>
            <a:r>
              <a:rPr lang="en-US" altLang="zh-CN" sz="1200" dirty="0">
                <a:solidFill>
                  <a:srgbClr val="FFFFFF"/>
                </a:solidFill>
                <a:latin typeface="FrutigerNext LT Regular" pitchFamily="34" charset="0"/>
              </a:rPr>
              <a:t>:</a:t>
            </a:r>
          </a:p>
          <a:p>
            <a:pPr algn="r" defTabSz="877740">
              <a:lnSpc>
                <a:spcPct val="125000"/>
              </a:lnSpc>
              <a:buClr>
                <a:srgbClr val="990000"/>
              </a:buClr>
              <a:buFont typeface="Wingdings" pitchFamily="2" charset="2"/>
              <a:buNone/>
              <a:defRPr/>
            </a:pPr>
            <a:r>
              <a:rPr lang="en-US" altLang="zh-CN" sz="1200" dirty="0">
                <a:solidFill>
                  <a:srgbClr val="FFFFFF"/>
                </a:solidFill>
                <a:latin typeface="FrutigerNext LT Regular" pitchFamily="34" charset="0"/>
              </a:rPr>
              <a:t>FrutigerNext LT Regular</a:t>
            </a:r>
          </a:p>
          <a:p>
            <a:pPr algn="r" defTabSz="877740">
              <a:lnSpc>
                <a:spcPct val="125000"/>
              </a:lnSpc>
              <a:buClr>
                <a:srgbClr val="990000"/>
              </a:buClr>
              <a:buFont typeface="Wingdings" pitchFamily="2" charset="2"/>
              <a:buNone/>
              <a:defRPr/>
            </a:pPr>
            <a:r>
              <a:rPr lang="zh-CN" altLang="en-US" sz="1200" dirty="0">
                <a:solidFill>
                  <a:srgbClr val="FFFFFF"/>
                </a:solidFill>
                <a:latin typeface="FrutigerNext LT Regular" pitchFamily="34" charset="0"/>
              </a:rPr>
              <a:t>外部使用字体 </a:t>
            </a:r>
            <a:r>
              <a:rPr lang="en-US" altLang="zh-CN" sz="1200" dirty="0">
                <a:solidFill>
                  <a:srgbClr val="FFFFFF"/>
                </a:solidFill>
                <a:latin typeface="FrutigerNext LT Regular" pitchFamily="34" charset="0"/>
              </a:rPr>
              <a:t>: Arial</a:t>
            </a:r>
          </a:p>
          <a:p>
            <a:pPr algn="r" defTabSz="877740">
              <a:lnSpc>
                <a:spcPct val="75000"/>
              </a:lnSpc>
              <a:buClr>
                <a:srgbClr val="990000"/>
              </a:buClr>
              <a:buFont typeface="Wingdings" pitchFamily="2" charset="2"/>
              <a:buNone/>
              <a:defRPr/>
            </a:pPr>
            <a:endParaRPr lang="en-US" altLang="zh-CN"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中文正文</a:t>
            </a:r>
            <a:r>
              <a:rPr lang="en-US" altLang="zh-CN" sz="1200" dirty="0">
                <a:solidFill>
                  <a:srgbClr val="FFFFFF"/>
                </a:solidFill>
                <a:latin typeface="Arial" charset="0"/>
              </a:rPr>
              <a:t>:18-20pt</a:t>
            </a: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子目录</a:t>
            </a:r>
            <a:r>
              <a:rPr lang="en-US" altLang="zh-CN" sz="1200" dirty="0">
                <a:solidFill>
                  <a:srgbClr val="FFFFFF"/>
                </a:solidFill>
                <a:latin typeface="Arial" charset="0"/>
              </a:rPr>
              <a:t>(2-5</a:t>
            </a:r>
            <a:r>
              <a:rPr lang="zh-CN" altLang="en-US" sz="1200" dirty="0">
                <a:solidFill>
                  <a:srgbClr val="FFFFFF"/>
                </a:solidFill>
                <a:latin typeface="Arial" charset="0"/>
              </a:rPr>
              <a:t>级</a:t>
            </a:r>
            <a:r>
              <a:rPr lang="en-US" altLang="zh-CN" sz="1200" dirty="0">
                <a:solidFill>
                  <a:srgbClr val="FFFFFF"/>
                </a:solidFill>
                <a:latin typeface="Arial" charset="0"/>
              </a:rPr>
              <a:t>):18pt </a:t>
            </a: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颜色</a:t>
            </a:r>
            <a:r>
              <a:rPr lang="en-US" altLang="zh-CN" sz="1200" dirty="0">
                <a:solidFill>
                  <a:srgbClr val="FFFFFF"/>
                </a:solidFill>
                <a:latin typeface="Arial" charset="0"/>
              </a:rPr>
              <a:t>:</a:t>
            </a:r>
            <a:r>
              <a:rPr lang="zh-CN" altLang="en-US" sz="1200" dirty="0">
                <a:solidFill>
                  <a:srgbClr val="FFFFFF"/>
                </a:solidFill>
                <a:latin typeface="Arial" charset="0"/>
              </a:rPr>
              <a:t>黑色</a:t>
            </a:r>
          </a:p>
          <a:p>
            <a:pPr algn="r" defTabSz="877740">
              <a:lnSpc>
                <a:spcPct val="125000"/>
              </a:lnSpc>
              <a:buClr>
                <a:srgbClr val="990000"/>
              </a:buClr>
              <a:buFont typeface="Wingdings" pitchFamily="2" charset="2"/>
              <a:buNone/>
              <a:defRPr/>
            </a:pPr>
            <a:r>
              <a:rPr lang="zh-CN" altLang="en-US" sz="1200" dirty="0">
                <a:solidFill>
                  <a:srgbClr val="FFFFFF"/>
                </a:solidFill>
                <a:latin typeface="Arial" charset="0"/>
              </a:rPr>
              <a:t>字体</a:t>
            </a:r>
            <a:r>
              <a:rPr lang="en-US" altLang="zh-CN" sz="1200" dirty="0">
                <a:solidFill>
                  <a:srgbClr val="FFFFFF"/>
                </a:solidFill>
                <a:latin typeface="Arial" charset="0"/>
              </a:rPr>
              <a:t>:</a:t>
            </a:r>
            <a:r>
              <a:rPr lang="zh-CN" altLang="en-US" sz="1200" dirty="0">
                <a:solidFill>
                  <a:srgbClr val="FFFFFF"/>
                </a:solidFill>
                <a:latin typeface="Arial" charset="0"/>
              </a:rPr>
              <a:t>细黑体 </a:t>
            </a:r>
          </a:p>
          <a:p>
            <a:pPr algn="r" defTabSz="877740">
              <a:lnSpc>
                <a:spcPct val="125000"/>
              </a:lnSpc>
              <a:buClr>
                <a:srgbClr val="990000"/>
              </a:buClr>
              <a:buFont typeface="Wingdings" pitchFamily="2" charset="2"/>
              <a:buNone/>
              <a:defRPr/>
            </a:pP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zh-CN" altLang="en-US"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en-US" altLang="zh-CN"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en-US" altLang="zh-CN" sz="1200" dirty="0">
              <a:solidFill>
                <a:srgbClr val="FFFFFF"/>
              </a:solidFill>
              <a:latin typeface="Arial" charset="0"/>
            </a:endParaRPr>
          </a:p>
          <a:p>
            <a:pPr algn="r" defTabSz="877740">
              <a:lnSpc>
                <a:spcPct val="125000"/>
              </a:lnSpc>
              <a:buClr>
                <a:srgbClr val="990000"/>
              </a:buClr>
              <a:buFont typeface="Wingdings" pitchFamily="2" charset="2"/>
              <a:buNone/>
              <a:defRPr/>
            </a:pPr>
            <a:endParaRPr lang="zh-CN" altLang="en-US" sz="1200" dirty="0">
              <a:solidFill>
                <a:srgbClr val="080808"/>
              </a:solidFill>
              <a:latin typeface="Arial" charset="0"/>
            </a:endParaRPr>
          </a:p>
        </p:txBody>
      </p:sp>
      <p:sp>
        <p:nvSpPr>
          <p:cNvPr id="663556" name="Rectangle 4"/>
          <p:cNvSpPr>
            <a:spLocks noChangeArrowheads="1"/>
          </p:cNvSpPr>
          <p:nvPr/>
        </p:nvSpPr>
        <p:spPr bwMode="auto">
          <a:xfrm>
            <a:off x="9268986" y="4043132"/>
            <a:ext cx="918923" cy="323133"/>
          </a:xfrm>
          <a:prstGeom prst="rect">
            <a:avLst/>
          </a:prstGeom>
          <a:solidFill>
            <a:schemeClr val="bg1"/>
          </a:solidFill>
          <a:ln w="9525" algn="ctr">
            <a:noFill/>
            <a:miter lim="800000"/>
            <a:headEnd/>
            <a:tailEnd/>
          </a:ln>
          <a:effectLst/>
        </p:spPr>
        <p:txBody>
          <a:bodyPr lIns="91410" tIns="45704" rIns="91410" bIns="45704" anchor="ctr">
            <a:spAutoFit/>
          </a:bodyP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nvGrpSpPr>
          <p:cNvPr id="2" name="Group 5"/>
          <p:cNvGrpSpPr>
            <a:grpSpLocks/>
          </p:cNvGrpSpPr>
          <p:nvPr/>
        </p:nvGrpSpPr>
        <p:grpSpPr bwMode="auto">
          <a:xfrm>
            <a:off x="9352307" y="3958831"/>
            <a:ext cx="740376" cy="138113"/>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3" name="Group 10"/>
          <p:cNvGrpSpPr>
            <a:grpSpLocks/>
          </p:cNvGrpSpPr>
          <p:nvPr/>
        </p:nvGrpSpPr>
        <p:grpSpPr bwMode="auto">
          <a:xfrm>
            <a:off x="9352307" y="4652965"/>
            <a:ext cx="740376" cy="136922"/>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4" name="Group 15"/>
          <p:cNvGrpSpPr>
            <a:grpSpLocks/>
          </p:cNvGrpSpPr>
          <p:nvPr/>
        </p:nvGrpSpPr>
        <p:grpSpPr bwMode="auto">
          <a:xfrm>
            <a:off x="9352307" y="4837510"/>
            <a:ext cx="740376" cy="136922"/>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5" name="Group 20"/>
          <p:cNvGrpSpPr>
            <a:grpSpLocks/>
          </p:cNvGrpSpPr>
          <p:nvPr/>
        </p:nvGrpSpPr>
        <p:grpSpPr bwMode="auto">
          <a:xfrm>
            <a:off x="9352307" y="4145759"/>
            <a:ext cx="740376" cy="136922"/>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6" name="Group 25"/>
          <p:cNvGrpSpPr>
            <a:grpSpLocks/>
          </p:cNvGrpSpPr>
          <p:nvPr/>
        </p:nvGrpSpPr>
        <p:grpSpPr bwMode="auto">
          <a:xfrm>
            <a:off x="9352307" y="4468416"/>
            <a:ext cx="740376" cy="136922"/>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7" name="Group 30"/>
          <p:cNvGrpSpPr>
            <a:grpSpLocks/>
          </p:cNvGrpSpPr>
          <p:nvPr/>
        </p:nvGrpSpPr>
        <p:grpSpPr bwMode="auto">
          <a:xfrm>
            <a:off x="9352307" y="5023247"/>
            <a:ext cx="740376" cy="136922"/>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8" name="Group 35"/>
          <p:cNvGrpSpPr>
            <a:grpSpLocks/>
          </p:cNvGrpSpPr>
          <p:nvPr/>
        </p:nvGrpSpPr>
        <p:grpSpPr bwMode="auto">
          <a:xfrm>
            <a:off x="9352307" y="3774284"/>
            <a:ext cx="740376" cy="138113"/>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9" name="Group 40"/>
          <p:cNvGrpSpPr>
            <a:grpSpLocks/>
          </p:cNvGrpSpPr>
          <p:nvPr/>
        </p:nvGrpSpPr>
        <p:grpSpPr bwMode="auto">
          <a:xfrm>
            <a:off x="9352307" y="3450434"/>
            <a:ext cx="740376" cy="136922"/>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grpSp>
        <p:nvGrpSpPr>
          <p:cNvPr id="10" name="Group 45"/>
          <p:cNvGrpSpPr>
            <a:grpSpLocks/>
          </p:cNvGrpSpPr>
          <p:nvPr/>
        </p:nvGrpSpPr>
        <p:grpSpPr bwMode="auto">
          <a:xfrm>
            <a:off x="9352307" y="3265884"/>
            <a:ext cx="740376" cy="138113"/>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a:effectLst/>
          </p:spPr>
          <p:txBody>
            <a:bodyPr wrap="none" anchor="ctr"/>
            <a:lstStyle/>
            <a:p>
              <a:pPr eaLnBrk="0" hangingPunct="0">
                <a:defRPr/>
              </a:pPr>
              <a:endParaRPr lang="zh-CN" altLang="en-US" sz="1500">
                <a:solidFill>
                  <a:srgbClr val="000000"/>
                </a:solidFill>
                <a:latin typeface="FrutigerNext LT Regular" pitchFamily="34" charset="0"/>
                <a:ea typeface="ＭＳ Ｐゴシック" pitchFamily="34" charset="-128"/>
              </a:endParaRPr>
            </a:p>
          </p:txBody>
        </p:sp>
      </p:grpSp>
      <p:sp>
        <p:nvSpPr>
          <p:cNvPr id="663602" name="Rectangle 50"/>
          <p:cNvSpPr>
            <a:spLocks noChangeArrowheads="1"/>
          </p:cNvSpPr>
          <p:nvPr/>
        </p:nvSpPr>
        <p:spPr bwMode="auto">
          <a:xfrm>
            <a:off x="9199945" y="1697834"/>
            <a:ext cx="1049858" cy="1990725"/>
          </a:xfrm>
          <a:prstGeom prst="rect">
            <a:avLst/>
          </a:prstGeom>
          <a:noFill/>
          <a:ln w="9525">
            <a:noFill/>
            <a:miter lim="800000"/>
            <a:headEnd/>
            <a:tailEnd/>
          </a:ln>
          <a:effectLst/>
        </p:spPr>
        <p:txBody>
          <a:bodyPr lIns="87783" tIns="43893" rIns="87783" bIns="43893"/>
          <a:lstStyle/>
          <a:p>
            <a:pPr defTabSz="877740">
              <a:lnSpc>
                <a:spcPct val="120000"/>
              </a:lnSpc>
              <a:buClr>
                <a:srgbClr val="990000"/>
              </a:buClr>
              <a:buFont typeface="Wingdings" pitchFamily="2" charset="2"/>
              <a:buNone/>
              <a:defRPr/>
            </a:pPr>
            <a:r>
              <a:rPr lang="zh-CN" altLang="en-US" sz="1200" dirty="0">
                <a:solidFill>
                  <a:srgbClr val="FFFFFF"/>
                </a:solidFill>
                <a:latin typeface="华文细黑" pitchFamily="2" charset="-122"/>
              </a:rPr>
              <a:t>配色参考方案：</a:t>
            </a:r>
          </a:p>
          <a:p>
            <a:pPr defTabSz="877740">
              <a:lnSpc>
                <a:spcPct val="120000"/>
              </a:lnSpc>
              <a:buClr>
                <a:srgbClr val="990000"/>
              </a:buClr>
              <a:buFont typeface="Wingdings" pitchFamily="2" charset="2"/>
              <a:buNone/>
              <a:defRPr/>
            </a:pPr>
            <a:r>
              <a:rPr lang="zh-CN" altLang="en-US" sz="1200" dirty="0">
                <a:solidFill>
                  <a:srgbClr val="FFFFFF"/>
                </a:solidFill>
                <a:latin typeface="华文细黑" pitchFamily="2" charset="-122"/>
              </a:rPr>
              <a:t>建议同一页面内不超过四种颜色，以下是９组配色方案，同一页面内只选择一组使用。</a:t>
            </a:r>
            <a:endParaRPr lang="en-US" altLang="zh-CN" sz="1200" dirty="0">
              <a:solidFill>
                <a:srgbClr val="FFFFFF"/>
              </a:solidFill>
              <a:latin typeface="华文细黑" pitchFamily="2" charset="-122"/>
            </a:endParaRPr>
          </a:p>
          <a:p>
            <a:pPr defTabSz="877740">
              <a:lnSpc>
                <a:spcPct val="120000"/>
              </a:lnSpc>
              <a:buClr>
                <a:srgbClr val="990000"/>
              </a:buClr>
              <a:buFont typeface="Wingdings" pitchFamily="2" charset="2"/>
              <a:buNone/>
              <a:defRPr/>
            </a:pPr>
            <a:r>
              <a:rPr lang="zh-CN" altLang="en-US" sz="1200" dirty="0">
                <a:solidFill>
                  <a:srgbClr val="FFFFFF"/>
                </a:solidFill>
                <a:latin typeface="华文细黑" pitchFamily="2" charset="-122"/>
              </a:rPr>
              <a:t>（仅供参考）</a:t>
            </a:r>
          </a:p>
          <a:p>
            <a:pPr defTabSz="877740">
              <a:lnSpc>
                <a:spcPct val="125000"/>
              </a:lnSpc>
              <a:buClr>
                <a:srgbClr val="990000"/>
              </a:buClr>
              <a:buFont typeface="Wingdings" pitchFamily="2" charset="2"/>
              <a:buNone/>
              <a:defRPr/>
            </a:pPr>
            <a:endParaRPr lang="en-US" altLang="zh-CN" sz="1200" dirty="0">
              <a:solidFill>
                <a:srgbClr val="FFFFFF"/>
              </a:solidFill>
              <a:latin typeface="华文细黑" pitchFamily="2" charset="-122"/>
            </a:endParaRPr>
          </a:p>
          <a:p>
            <a:pPr defTabSz="877740">
              <a:lnSpc>
                <a:spcPct val="125000"/>
              </a:lnSpc>
              <a:buClr>
                <a:srgbClr val="990000"/>
              </a:buClr>
              <a:buFont typeface="Wingdings" pitchFamily="2" charset="2"/>
              <a:buChar char="n"/>
              <a:defRPr/>
            </a:pPr>
            <a:endParaRPr lang="en-US" altLang="zh-CN" sz="1200" dirty="0">
              <a:solidFill>
                <a:srgbClr val="FFFFFF"/>
              </a:solidFill>
              <a:latin typeface="华文细黑" pitchFamily="2" charset="-122"/>
            </a:endParaRPr>
          </a:p>
          <a:p>
            <a:pPr defTabSz="877740">
              <a:lnSpc>
                <a:spcPct val="125000"/>
              </a:lnSpc>
              <a:buClr>
                <a:srgbClr val="990000"/>
              </a:buClr>
              <a:buFont typeface="Wingdings" pitchFamily="2" charset="2"/>
              <a:buChar char="n"/>
              <a:defRPr/>
            </a:pPr>
            <a:endParaRPr lang="zh-CN" altLang="en-US" sz="1200" dirty="0">
              <a:solidFill>
                <a:srgbClr val="FFFFFF"/>
              </a:solidFill>
              <a:latin typeface="华文细黑" pitchFamily="2" charset="-122"/>
            </a:endParaRPr>
          </a:p>
        </p:txBody>
      </p:sp>
      <p:sp>
        <p:nvSpPr>
          <p:cNvPr id="663603" name="Rectangle 51"/>
          <p:cNvSpPr>
            <a:spLocks noChangeArrowheads="1"/>
          </p:cNvSpPr>
          <p:nvPr/>
        </p:nvSpPr>
        <p:spPr bwMode="auto">
          <a:xfrm>
            <a:off x="9199945" y="-46432"/>
            <a:ext cx="1049858" cy="628651"/>
          </a:xfrm>
          <a:prstGeom prst="rect">
            <a:avLst/>
          </a:prstGeom>
          <a:noFill/>
          <a:ln w="9525">
            <a:noFill/>
            <a:miter lim="800000"/>
            <a:headEnd/>
            <a:tailEnd/>
          </a:ln>
          <a:effectLst/>
        </p:spPr>
        <p:txBody>
          <a:bodyPr lIns="87783" tIns="43893" rIns="87783" bIns="43893"/>
          <a:lstStyle/>
          <a:p>
            <a:pPr defTabSz="877740">
              <a:lnSpc>
                <a:spcPct val="120000"/>
              </a:lnSpc>
              <a:buClr>
                <a:srgbClr val="990000"/>
              </a:buClr>
              <a:buFont typeface="Wingdings" pitchFamily="2" charset="2"/>
              <a:buNone/>
              <a:defRPr/>
            </a:pPr>
            <a:r>
              <a:rPr lang="zh-CN" altLang="en-US" sz="1200" dirty="0">
                <a:solidFill>
                  <a:srgbClr val="FFFFFF"/>
                </a:solidFill>
                <a:latin typeface="华文细黑" pitchFamily="2" charset="-122"/>
              </a:rPr>
              <a:t>客户或者合作伙伴的标志放在右上角</a:t>
            </a:r>
            <a:r>
              <a:rPr lang="en-US" altLang="zh-CN" sz="1200" dirty="0">
                <a:solidFill>
                  <a:srgbClr val="FFFFFF"/>
                </a:solidFill>
                <a:latin typeface="华文细黑" pitchFamily="2" charset="-122"/>
              </a:rPr>
              <a:t>.</a:t>
            </a:r>
          </a:p>
          <a:p>
            <a:pPr defTabSz="877740">
              <a:lnSpc>
                <a:spcPct val="125000"/>
              </a:lnSpc>
              <a:buClr>
                <a:srgbClr val="990000"/>
              </a:buClr>
              <a:buFont typeface="Wingdings" pitchFamily="2" charset="2"/>
              <a:buNone/>
              <a:defRPr/>
            </a:pPr>
            <a:endParaRPr lang="en-US" altLang="zh-CN" sz="1200" dirty="0">
              <a:solidFill>
                <a:srgbClr val="FFFFFF"/>
              </a:solidFill>
              <a:latin typeface="华文细黑" pitchFamily="2" charset="-122"/>
            </a:endParaRPr>
          </a:p>
          <a:p>
            <a:pPr defTabSz="877740">
              <a:lnSpc>
                <a:spcPct val="125000"/>
              </a:lnSpc>
              <a:buClr>
                <a:srgbClr val="990000"/>
              </a:buClr>
              <a:buFont typeface="Wingdings" pitchFamily="2" charset="2"/>
              <a:buChar char="n"/>
              <a:defRPr/>
            </a:pPr>
            <a:endParaRPr lang="en-US" altLang="zh-CN" sz="1200" dirty="0">
              <a:solidFill>
                <a:srgbClr val="FFFFFF"/>
              </a:solidFill>
              <a:latin typeface="华文细黑" pitchFamily="2" charset="-122"/>
            </a:endParaRPr>
          </a:p>
          <a:p>
            <a:pPr defTabSz="877740">
              <a:lnSpc>
                <a:spcPct val="125000"/>
              </a:lnSpc>
              <a:buClr>
                <a:srgbClr val="990000"/>
              </a:buClr>
              <a:buFont typeface="Wingdings" pitchFamily="2" charset="2"/>
              <a:buChar char="n"/>
              <a:defRPr/>
            </a:pPr>
            <a:endParaRPr lang="zh-CN" altLang="en-US" sz="1200" dirty="0">
              <a:solidFill>
                <a:srgbClr val="FFFFFF"/>
              </a:solidFill>
              <a:latin typeface="华文细黑" pitchFamily="2" charset="-122"/>
            </a:endParaRPr>
          </a:p>
        </p:txBody>
      </p:sp>
      <p:sp>
        <p:nvSpPr>
          <p:cNvPr id="663604" name="Text Box 52"/>
          <p:cNvSpPr txBox="1">
            <a:spLocks noChangeArrowheads="1"/>
          </p:cNvSpPr>
          <p:nvPr/>
        </p:nvSpPr>
        <p:spPr bwMode="auto">
          <a:xfrm>
            <a:off x="630872" y="4842278"/>
            <a:ext cx="2784905" cy="263777"/>
          </a:xfrm>
          <a:prstGeom prst="rect">
            <a:avLst/>
          </a:prstGeom>
          <a:noFill/>
          <a:ln w="9525">
            <a:noFill/>
            <a:miter lim="800000"/>
            <a:headEnd/>
            <a:tailEnd/>
          </a:ln>
        </p:spPr>
        <p:txBody>
          <a:bodyPr wrap="none" lIns="78347" tIns="39173" rIns="78347" bIns="39173">
            <a:spAutoFit/>
          </a:bodyPr>
          <a:lstStyle/>
          <a:p>
            <a:pPr defTabSz="784093" eaLnBrk="0" hangingPunct="0">
              <a:defRPr/>
            </a:pPr>
            <a:r>
              <a:rPr lang="en-US" altLang="zh-CN" sz="1200" b="1" dirty="0">
                <a:solidFill>
                  <a:srgbClr val="080808"/>
                </a:solidFill>
                <a:latin typeface="Arial" charset="0"/>
                <a:ea typeface="ＭＳ Ｐゴシック" pitchFamily="34" charset="-128"/>
              </a:rPr>
              <a:t>HUAWEI TECHNOLOGIES CO., LTD.</a:t>
            </a:r>
          </a:p>
        </p:txBody>
      </p:sp>
      <p:sp>
        <p:nvSpPr>
          <p:cNvPr id="663605" name="Rectangle 53"/>
          <p:cNvSpPr>
            <a:spLocks noChangeArrowheads="1"/>
          </p:cNvSpPr>
          <p:nvPr/>
        </p:nvSpPr>
        <p:spPr bwMode="auto">
          <a:xfrm>
            <a:off x="5931340" y="4795840"/>
            <a:ext cx="1057000" cy="826294"/>
          </a:xfrm>
          <a:prstGeom prst="rect">
            <a:avLst/>
          </a:prstGeom>
          <a:noFill/>
          <a:ln w="9525">
            <a:noFill/>
            <a:miter lim="800000"/>
            <a:headEnd/>
            <a:tailEnd/>
          </a:ln>
          <a:effectLst/>
        </p:spPr>
        <p:txBody>
          <a:bodyPr lIns="0" tIns="0" rIns="0" bIns="0"/>
          <a:lstStyle/>
          <a:p>
            <a:pPr defTabSz="784093" eaLnBrk="0" hangingPunct="0">
              <a:lnSpc>
                <a:spcPct val="85000"/>
              </a:lnSpc>
              <a:defRPr/>
            </a:pPr>
            <a:endParaRPr lang="de-DE" sz="1000" dirty="0">
              <a:solidFill>
                <a:srgbClr val="080808"/>
              </a:solidFill>
              <a:latin typeface="Arial" charset="0"/>
              <a:ea typeface="ＭＳ Ｐゴシック" pitchFamily="34" charset="-128"/>
            </a:endParaRPr>
          </a:p>
          <a:p>
            <a:pPr defTabSz="784093" eaLnBrk="0" hangingPunct="0">
              <a:lnSpc>
                <a:spcPct val="85000"/>
              </a:lnSpc>
              <a:defRPr/>
            </a:pPr>
            <a:r>
              <a:rPr lang="de-DE" sz="1000" dirty="0">
                <a:solidFill>
                  <a:srgbClr val="080808"/>
                </a:solidFill>
                <a:latin typeface="Arial" charset="0"/>
                <a:ea typeface="ＭＳ Ｐゴシック" pitchFamily="34" charset="-128"/>
              </a:rPr>
              <a:t>Page </a:t>
            </a:r>
            <a:fld id="{D51177F2-4611-4B97-A3D5-F6F9160C7A56}" type="slidenum">
              <a:rPr lang="de-DE" sz="1000">
                <a:solidFill>
                  <a:srgbClr val="080808"/>
                </a:solidFill>
                <a:latin typeface="Arial" charset="0"/>
                <a:ea typeface="ＭＳ Ｐゴシック" pitchFamily="34" charset="-128"/>
              </a:rPr>
              <a:pPr defTabSz="784093" eaLnBrk="0" hangingPunct="0">
                <a:lnSpc>
                  <a:spcPct val="85000"/>
                </a:lnSpc>
                <a:defRPr/>
              </a:pPr>
              <a:t>‹#›</a:t>
            </a:fld>
            <a:endParaRPr lang="en-GB" sz="1000" dirty="0">
              <a:solidFill>
                <a:srgbClr val="080808"/>
              </a:solidFill>
              <a:latin typeface="Arial" charset="0"/>
              <a:ea typeface="ＭＳ Ｐゴシック" pitchFamily="34" charset="-128"/>
            </a:endParaRPr>
          </a:p>
        </p:txBody>
      </p:sp>
      <p:pic>
        <p:nvPicPr>
          <p:cNvPr id="4114" name="Picture 54" descr="图片3副本"/>
          <p:cNvPicPr>
            <a:picLocks noChangeAspect="1" noChangeArrowheads="1"/>
          </p:cNvPicPr>
          <p:nvPr/>
        </p:nvPicPr>
        <p:blipFill>
          <a:blip r:embed="rId16" cstate="print"/>
          <a:srcRect/>
          <a:stretch>
            <a:fillRect/>
          </a:stretch>
        </p:blipFill>
        <p:spPr bwMode="auto">
          <a:xfrm>
            <a:off x="7634688" y="4788700"/>
            <a:ext cx="971297" cy="230981"/>
          </a:xfrm>
          <a:prstGeom prst="rect">
            <a:avLst/>
          </a:prstGeom>
          <a:noFill/>
          <a:ln w="9525">
            <a:noFill/>
            <a:miter lim="800000"/>
            <a:headEnd/>
            <a:tailEnd/>
          </a:ln>
        </p:spPr>
      </p:pic>
      <p:sp>
        <p:nvSpPr>
          <p:cNvPr id="4115" name="Rectangle 55"/>
          <p:cNvSpPr>
            <a:spLocks noGrp="1" noChangeArrowheads="1"/>
          </p:cNvSpPr>
          <p:nvPr>
            <p:ph type="title"/>
          </p:nvPr>
        </p:nvSpPr>
        <p:spPr bwMode="auto">
          <a:xfrm>
            <a:off x="607061" y="205979"/>
            <a:ext cx="8229838" cy="85725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zh-CN" altLang="en-US" smtClean="0"/>
              <a:t>单击此处编辑母版标题样式</a:t>
            </a:r>
          </a:p>
        </p:txBody>
      </p:sp>
      <p:sp>
        <p:nvSpPr>
          <p:cNvPr id="4116" name="Rectangle 56"/>
          <p:cNvSpPr>
            <a:spLocks noGrp="1" noChangeArrowheads="1"/>
          </p:cNvSpPr>
          <p:nvPr>
            <p:ph type="body" idx="1"/>
          </p:nvPr>
        </p:nvSpPr>
        <p:spPr bwMode="auto">
          <a:xfrm>
            <a:off x="661816" y="1200153"/>
            <a:ext cx="8229838" cy="3393281"/>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Lst>
  <p:txStyles>
    <p:titleStyle>
      <a:lvl1pPr algn="l" defTabSz="876300" rtl="0" eaLnBrk="0" fontAlgn="base" hangingPunct="0">
        <a:spcBef>
          <a:spcPct val="0"/>
        </a:spcBef>
        <a:spcAft>
          <a:spcPct val="0"/>
        </a:spcAft>
        <a:defRPr sz="3500">
          <a:solidFill>
            <a:srgbClr val="990000"/>
          </a:solidFill>
          <a:latin typeface="+mj-lt"/>
          <a:ea typeface="+mj-ea"/>
          <a:cs typeface="+mj-cs"/>
        </a:defRPr>
      </a:lvl1pPr>
      <a:lvl2pPr algn="l" defTabSz="876300" rtl="0" eaLnBrk="0" fontAlgn="base" hangingPunct="0">
        <a:spcBef>
          <a:spcPct val="0"/>
        </a:spcBef>
        <a:spcAft>
          <a:spcPct val="0"/>
        </a:spcAft>
        <a:defRPr sz="3500">
          <a:solidFill>
            <a:srgbClr val="990000"/>
          </a:solidFill>
          <a:latin typeface="FrutigerNext LT Medium" pitchFamily="34" charset="0"/>
          <a:ea typeface="黑体" pitchFamily="2" charset="-122"/>
        </a:defRPr>
      </a:lvl2pPr>
      <a:lvl3pPr algn="l" defTabSz="876300" rtl="0" eaLnBrk="0" fontAlgn="base" hangingPunct="0">
        <a:spcBef>
          <a:spcPct val="0"/>
        </a:spcBef>
        <a:spcAft>
          <a:spcPct val="0"/>
        </a:spcAft>
        <a:defRPr sz="3500">
          <a:solidFill>
            <a:srgbClr val="990000"/>
          </a:solidFill>
          <a:latin typeface="FrutigerNext LT Medium" pitchFamily="34" charset="0"/>
          <a:ea typeface="黑体" pitchFamily="2" charset="-122"/>
        </a:defRPr>
      </a:lvl3pPr>
      <a:lvl4pPr algn="l" defTabSz="876300" rtl="0" eaLnBrk="0" fontAlgn="base" hangingPunct="0">
        <a:spcBef>
          <a:spcPct val="0"/>
        </a:spcBef>
        <a:spcAft>
          <a:spcPct val="0"/>
        </a:spcAft>
        <a:defRPr sz="3500">
          <a:solidFill>
            <a:srgbClr val="990000"/>
          </a:solidFill>
          <a:latin typeface="FrutigerNext LT Medium" pitchFamily="34" charset="0"/>
          <a:ea typeface="黑体" pitchFamily="2" charset="-122"/>
        </a:defRPr>
      </a:lvl4pPr>
      <a:lvl5pPr algn="l" defTabSz="876300" rtl="0" eaLnBrk="0" fontAlgn="base" hangingPunct="0">
        <a:spcBef>
          <a:spcPct val="0"/>
        </a:spcBef>
        <a:spcAft>
          <a:spcPct val="0"/>
        </a:spcAft>
        <a:defRPr sz="3500">
          <a:solidFill>
            <a:srgbClr val="990000"/>
          </a:solidFill>
          <a:latin typeface="FrutigerNext LT Medium" pitchFamily="34" charset="0"/>
          <a:ea typeface="黑体" pitchFamily="2" charset="-122"/>
        </a:defRPr>
      </a:lvl5pPr>
      <a:lvl6pPr marL="457123" algn="l" defTabSz="877740" rtl="0" fontAlgn="base">
        <a:spcBef>
          <a:spcPct val="0"/>
        </a:spcBef>
        <a:spcAft>
          <a:spcPct val="0"/>
        </a:spcAft>
        <a:defRPr sz="3500">
          <a:solidFill>
            <a:srgbClr val="990000"/>
          </a:solidFill>
          <a:latin typeface="FrutigerNext LT Medium" pitchFamily="34" charset="0"/>
          <a:ea typeface="黑体" pitchFamily="2" charset="-122"/>
        </a:defRPr>
      </a:lvl6pPr>
      <a:lvl7pPr marL="914246" algn="l" defTabSz="877740" rtl="0" fontAlgn="base">
        <a:spcBef>
          <a:spcPct val="0"/>
        </a:spcBef>
        <a:spcAft>
          <a:spcPct val="0"/>
        </a:spcAft>
        <a:defRPr sz="3500">
          <a:solidFill>
            <a:srgbClr val="990000"/>
          </a:solidFill>
          <a:latin typeface="FrutigerNext LT Medium" pitchFamily="34" charset="0"/>
          <a:ea typeface="黑体" pitchFamily="2" charset="-122"/>
        </a:defRPr>
      </a:lvl7pPr>
      <a:lvl8pPr marL="1371368" algn="l" defTabSz="877740" rtl="0" fontAlgn="base">
        <a:spcBef>
          <a:spcPct val="0"/>
        </a:spcBef>
        <a:spcAft>
          <a:spcPct val="0"/>
        </a:spcAft>
        <a:defRPr sz="3500">
          <a:solidFill>
            <a:srgbClr val="990000"/>
          </a:solidFill>
          <a:latin typeface="FrutigerNext LT Medium" pitchFamily="34" charset="0"/>
          <a:ea typeface="黑体" pitchFamily="2" charset="-122"/>
        </a:defRPr>
      </a:lvl8pPr>
      <a:lvl9pPr marL="1828490" algn="l" defTabSz="877740"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27025" indent="-327025" algn="l" defTabSz="876300" rtl="0" eaLnBrk="0" fontAlgn="base" hangingPunct="0">
        <a:lnSpc>
          <a:spcPct val="140000"/>
        </a:lnSpc>
        <a:spcBef>
          <a:spcPct val="0"/>
        </a:spcBef>
        <a:spcAft>
          <a:spcPct val="0"/>
        </a:spcAft>
        <a:buClr>
          <a:schemeClr val="tx2"/>
        </a:buClr>
        <a:buFont typeface="Wingdings" pitchFamily="2" charset="2"/>
        <a:buChar char="n"/>
        <a:defRPr sz="2100" b="1">
          <a:solidFill>
            <a:srgbClr val="080808"/>
          </a:solidFill>
          <a:latin typeface="+mn-lt"/>
          <a:ea typeface="+mn-ea"/>
          <a:cs typeface="+mn-cs"/>
        </a:defRPr>
      </a:lvl1pPr>
      <a:lvl2pPr marL="712788" indent="-273050" algn="l" defTabSz="876300" rtl="0" eaLnBrk="0" fontAlgn="base" hangingPunct="0">
        <a:lnSpc>
          <a:spcPct val="140000"/>
        </a:lnSpc>
        <a:spcBef>
          <a:spcPct val="0"/>
        </a:spcBef>
        <a:spcAft>
          <a:spcPct val="0"/>
        </a:spcAft>
        <a:buClr>
          <a:schemeClr val="tx1"/>
        </a:buClr>
        <a:buFont typeface="FrutigerNext LT Regular"/>
        <a:buChar char="›"/>
        <a:defRPr sz="1700">
          <a:solidFill>
            <a:schemeClr val="tx1"/>
          </a:solidFill>
          <a:latin typeface="+mn-lt"/>
          <a:ea typeface="+mn-ea"/>
        </a:defRPr>
      </a:lvl2pPr>
      <a:lvl3pPr marL="1096963" indent="-219075" algn="l" defTabSz="876300" rtl="0" eaLnBrk="0" fontAlgn="base" hangingPunct="0">
        <a:lnSpc>
          <a:spcPct val="140000"/>
        </a:lnSpc>
        <a:spcBef>
          <a:spcPct val="0"/>
        </a:spcBef>
        <a:spcAft>
          <a:spcPct val="0"/>
        </a:spcAft>
        <a:buFont typeface="FrutigerNext LT Light"/>
        <a:buChar char="»"/>
        <a:defRPr sz="1700">
          <a:solidFill>
            <a:schemeClr val="tx1"/>
          </a:solidFill>
          <a:latin typeface="FrutigerNext LT Light" pitchFamily="34" charset="0"/>
          <a:ea typeface="+mn-ea"/>
        </a:defRPr>
      </a:lvl3pPr>
      <a:lvl4pPr marL="1535113" indent="-219075" algn="l" defTabSz="876300" rtl="0" eaLnBrk="0" fontAlgn="base" hangingPunct="0">
        <a:lnSpc>
          <a:spcPct val="140000"/>
        </a:lnSpc>
        <a:spcBef>
          <a:spcPct val="0"/>
        </a:spcBef>
        <a:spcAft>
          <a:spcPct val="0"/>
        </a:spcAft>
        <a:buChar char="–"/>
        <a:defRPr sz="1500">
          <a:solidFill>
            <a:srgbClr val="080808"/>
          </a:solidFill>
          <a:latin typeface="+mj-lt"/>
          <a:ea typeface="+mn-ea"/>
        </a:defRPr>
      </a:lvl4pPr>
      <a:lvl5pPr marL="1974850" indent="-219075" algn="l" defTabSz="876300" rtl="0" eaLnBrk="0" fontAlgn="base" hangingPunct="0">
        <a:lnSpc>
          <a:spcPct val="140000"/>
        </a:lnSpc>
        <a:spcBef>
          <a:spcPct val="0"/>
        </a:spcBef>
        <a:spcAft>
          <a:spcPct val="0"/>
        </a:spcAft>
        <a:buFont typeface="FrutigerNext LT Medium"/>
        <a:buChar char="~"/>
        <a:defRPr sz="1300">
          <a:solidFill>
            <a:srgbClr val="080808"/>
          </a:solidFill>
          <a:latin typeface="+mj-lt"/>
          <a:ea typeface="+mn-ea"/>
        </a:defRPr>
      </a:lvl5pPr>
      <a:lvl6pPr marL="2433226" indent="-220626" algn="l" defTabSz="877740"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6pPr>
      <a:lvl7pPr marL="2890349" indent="-220626" algn="l" defTabSz="877740"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7pPr>
      <a:lvl8pPr marL="3347472" indent="-220626" algn="l" defTabSz="877740"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8pPr>
      <a:lvl9pPr marL="3804594" indent="-220626" algn="l" defTabSz="877740"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9pPr>
    </p:bodyStyle>
    <p:otherStyle>
      <a:defPPr>
        <a:defRPr lang="zh-CN"/>
      </a:defPPr>
      <a:lvl1pPr marL="0" algn="l" defTabSz="914246" rtl="0" eaLnBrk="1" latinLnBrk="0" hangingPunct="1">
        <a:defRPr sz="1800" kern="1200">
          <a:solidFill>
            <a:schemeClr val="tx1"/>
          </a:solidFill>
          <a:latin typeface="+mn-lt"/>
          <a:ea typeface="+mn-ea"/>
          <a:cs typeface="+mn-cs"/>
        </a:defRPr>
      </a:lvl1pPr>
      <a:lvl2pPr marL="457123"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68" algn="l" defTabSz="914246" rtl="0" eaLnBrk="1" latinLnBrk="0" hangingPunct="1">
        <a:defRPr sz="1800" kern="1200">
          <a:solidFill>
            <a:schemeClr val="tx1"/>
          </a:solidFill>
          <a:latin typeface="+mn-lt"/>
          <a:ea typeface="+mn-ea"/>
          <a:cs typeface="+mn-cs"/>
        </a:defRPr>
      </a:lvl4pPr>
      <a:lvl5pPr marL="1828490" algn="l" defTabSz="914246" rtl="0" eaLnBrk="1" latinLnBrk="0" hangingPunct="1">
        <a:defRPr sz="1800" kern="1200">
          <a:solidFill>
            <a:schemeClr val="tx1"/>
          </a:solidFill>
          <a:latin typeface="+mn-lt"/>
          <a:ea typeface="+mn-ea"/>
          <a:cs typeface="+mn-cs"/>
        </a:defRPr>
      </a:lvl5pPr>
      <a:lvl6pPr marL="2285613" algn="l" defTabSz="914246" rtl="0" eaLnBrk="1" latinLnBrk="0" hangingPunct="1">
        <a:defRPr sz="1800" kern="1200">
          <a:solidFill>
            <a:schemeClr val="tx1"/>
          </a:solidFill>
          <a:latin typeface="+mn-lt"/>
          <a:ea typeface="+mn-ea"/>
          <a:cs typeface="+mn-cs"/>
        </a:defRPr>
      </a:lvl6pPr>
      <a:lvl7pPr marL="2742736" algn="l" defTabSz="914246" rtl="0" eaLnBrk="1" latinLnBrk="0" hangingPunct="1">
        <a:defRPr sz="1800" kern="1200">
          <a:solidFill>
            <a:schemeClr val="tx1"/>
          </a:solidFill>
          <a:latin typeface="+mn-lt"/>
          <a:ea typeface="+mn-ea"/>
          <a:cs typeface="+mn-cs"/>
        </a:defRPr>
      </a:lvl7pPr>
      <a:lvl8pPr marL="3199859" algn="l" defTabSz="914246" rtl="0" eaLnBrk="1" latinLnBrk="0" hangingPunct="1">
        <a:defRPr sz="1800" kern="1200">
          <a:solidFill>
            <a:schemeClr val="tx1"/>
          </a:solidFill>
          <a:latin typeface="+mn-lt"/>
          <a:ea typeface="+mn-ea"/>
          <a:cs typeface="+mn-cs"/>
        </a:defRPr>
      </a:lvl8pPr>
      <a:lvl9pPr marL="3656981" algn="l" defTabSz="9142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sp>
        <p:nvSpPr>
          <p:cNvPr id="11" name="TextBox 10"/>
          <p:cNvSpPr txBox="1"/>
          <p:nvPr/>
        </p:nvSpPr>
        <p:spPr>
          <a:xfrm>
            <a:off x="479291" y="4175206"/>
            <a:ext cx="8265110" cy="707886"/>
          </a:xfrm>
          <a:prstGeom prst="rect">
            <a:avLst/>
          </a:prstGeom>
          <a:noFill/>
        </p:spPr>
        <p:txBody>
          <a:bodyPr wrap="square" rtlCol="0">
            <a:spAutoFit/>
          </a:bodyPr>
          <a:lstStyle/>
          <a:p>
            <a:pPr algn="just" fontAlgn="auto">
              <a:spcBef>
                <a:spcPts val="0"/>
              </a:spcBef>
              <a:spcAft>
                <a:spcPts val="0"/>
              </a:spcAft>
              <a:defRPr/>
            </a:pPr>
            <a:r>
              <a:rPr lang="en-US" altLang="zh-CN" sz="800" b="1" dirty="0" smtClean="0">
                <a:solidFill>
                  <a:srgbClr val="FFFFFF">
                    <a:lumMod val="65000"/>
                  </a:srgbClr>
                </a:solidFill>
                <a:latin typeface="Arial"/>
                <a:ea typeface="宋体" charset="-122"/>
                <a:cs typeface="Calibri" pitchFamily="34" charset="0"/>
              </a:rPr>
              <a:t>Copyright©2012 Huawei Technologies Co., Ltd. All Rights Reserved.</a:t>
            </a:r>
            <a:endParaRPr lang="zh-CN" altLang="zh-CN" sz="800" dirty="0" smtClean="0">
              <a:solidFill>
                <a:srgbClr val="FFFFFF">
                  <a:lumMod val="65000"/>
                </a:srgbClr>
              </a:solidFill>
              <a:latin typeface="Arial"/>
              <a:ea typeface="宋体" charset="-122"/>
              <a:cs typeface="Calibri" pitchFamily="34" charset="0"/>
            </a:endParaRPr>
          </a:p>
          <a:p>
            <a:pPr algn="just" fontAlgn="auto">
              <a:spcBef>
                <a:spcPts val="0"/>
              </a:spcBef>
              <a:spcAft>
                <a:spcPts val="0"/>
              </a:spcAft>
              <a:defRPr/>
            </a:pPr>
            <a:r>
              <a:rPr lang="en-US" altLang="zh-CN" sz="800" dirty="0" smtClean="0">
                <a:solidFill>
                  <a:srgbClr val="FFFFFF">
                    <a:lumMod val="65000"/>
                  </a:srgbClr>
                </a:solidFill>
                <a:latin typeface="Aria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800" dirty="0">
              <a:solidFill>
                <a:srgbClr val="FFFFFF">
                  <a:lumMod val="65000"/>
                </a:srgbClr>
              </a:solidFill>
              <a:latin typeface="Arial"/>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p:nvSpPr>
        <p:spPr bwMode="auto">
          <a:xfrm>
            <a:off x="1381949" y="2862273"/>
            <a:ext cx="6347283"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b="1" dirty="0" smtClean="0">
                <a:solidFill>
                  <a:srgbClr val="333333"/>
                </a:solidFill>
                <a:latin typeface="FrutigerNext LT Medium" pitchFamily="34" charset="0"/>
                <a:ea typeface="ＭＳ Ｐゴシック" pitchFamily="34" charset="-128"/>
              </a:rPr>
              <a:t>HUAWEI ENTERPRISE ICT SOLUTIONS </a:t>
            </a:r>
            <a:r>
              <a:rPr lang="en-US" altLang="zh-CN" b="1" dirty="0" smtClean="0">
                <a:solidFill>
                  <a:srgbClr val="C00000"/>
                </a:solidFill>
                <a:latin typeface="FrutigerNext LT Medium" pitchFamily="34" charset="0"/>
                <a:ea typeface="ＭＳ Ｐゴシック" pitchFamily="34" charset="-128"/>
              </a:rPr>
              <a:t>A BETTER WAY</a:t>
            </a:r>
            <a:endParaRPr lang="zh-CN" altLang="en-US"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92"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0"/>
            <a:ext cx="9139238" cy="5143500"/>
          </a:xfrm>
          <a:prstGeom prst="rect">
            <a:avLst/>
          </a:prstGeom>
          <a:solidFill>
            <a:schemeClr val="bg1">
              <a:lumMod val="95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4" cstate="screen"/>
          <a:srcRect/>
          <a:stretch>
            <a:fillRect/>
          </a:stretch>
        </p:blipFill>
        <p:spPr bwMode="auto">
          <a:xfrm>
            <a:off x="7566415" y="4687937"/>
            <a:ext cx="1250151" cy="304524"/>
          </a:xfrm>
          <a:prstGeom prst="rect">
            <a:avLst/>
          </a:prstGeom>
          <a:noFill/>
        </p:spPr>
      </p:pic>
      <p:sp>
        <p:nvSpPr>
          <p:cNvPr id="9"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5"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6"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94"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5143500"/>
          </a:xfrm>
          <a:prstGeom prst="rect">
            <a:avLst/>
          </a:prstGeom>
          <a:solidFill>
            <a:schemeClr val="bg1">
              <a:lumMod val="9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13"/>
          <p:cNvGrpSpPr/>
          <p:nvPr userDrawn="1"/>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8"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8" cstate="print"/>
            <a:srcRect r="5813"/>
            <a:stretch>
              <a:fillRect/>
            </a:stretch>
          </p:blipFill>
          <p:spPr bwMode="auto">
            <a:xfrm>
              <a:off x="527050" y="5087938"/>
              <a:ext cx="8616950" cy="55562"/>
            </a:xfrm>
            <a:prstGeom prst="rect">
              <a:avLst/>
            </a:prstGeom>
            <a:noFill/>
          </p:spPr>
        </p:pic>
      </p:grpSp>
      <p:pic>
        <p:nvPicPr>
          <p:cNvPr id="8" name="Picture 2" descr="C:\Users\z00124665\Desktop\Operational Guide for Background Panels of the Enterprise Business Group.WMF"/>
          <p:cNvPicPr>
            <a:picLocks noChangeAspect="1" noChangeArrowheads="1"/>
          </p:cNvPicPr>
          <p:nvPr userDrawn="1"/>
        </p:nvPicPr>
        <p:blipFill>
          <a:blip r:embed="rId9" cstate="print"/>
          <a:srcRect/>
          <a:stretch>
            <a:fillRect/>
          </a:stretch>
        </p:blipFill>
        <p:spPr bwMode="auto">
          <a:xfrm>
            <a:off x="6571622" y="173835"/>
            <a:ext cx="2238210" cy="101778"/>
          </a:xfrm>
          <a:prstGeom prst="rect">
            <a:avLst/>
          </a:prstGeom>
          <a:noFill/>
        </p:spPr>
      </p:pic>
      <p:pic>
        <p:nvPicPr>
          <p:cNvPr id="9" name="Picture 2" descr="C:\Users\z00124665\Desktop\HW LOGO(横版）.png"/>
          <p:cNvPicPr>
            <a:picLocks noChangeAspect="1" noChangeArrowheads="1"/>
          </p:cNvPicPr>
          <p:nvPr userDrawn="1"/>
        </p:nvPicPr>
        <p:blipFill>
          <a:blip r:embed="rId10" cstate="screen"/>
          <a:srcRect/>
          <a:stretch>
            <a:fillRect/>
          </a:stretch>
        </p:blipFill>
        <p:spPr bwMode="auto">
          <a:xfrm>
            <a:off x="7566414" y="4687937"/>
            <a:ext cx="1250151" cy="304524"/>
          </a:xfrm>
          <a:prstGeom prst="rect">
            <a:avLst/>
          </a:prstGeom>
          <a:noFill/>
        </p:spPr>
      </p:pic>
      <p:sp>
        <p:nvSpPr>
          <p:cNvPr id="12" name="Rectangle 5"/>
          <p:cNvSpPr>
            <a:spLocks noChangeArrowheads="1"/>
          </p:cNvSpPr>
          <p:nvPr userDrawn="1"/>
        </p:nvSpPr>
        <p:spPr bwMode="auto">
          <a:xfrm>
            <a:off x="3040526" y="4875563"/>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1" cstate="print"/>
          <a:srcRect/>
          <a:stretch>
            <a:fillRect/>
          </a:stretch>
        </p:blipFill>
        <p:spPr bwMode="auto">
          <a:xfrm>
            <a:off x="322263" y="4862196"/>
            <a:ext cx="2655887" cy="120967"/>
          </a:xfrm>
          <a:prstGeom prst="rect">
            <a:avLst/>
          </a:prstGeom>
          <a:noFill/>
        </p:spPr>
      </p:pic>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0"/>
            <a:ext cx="9139238"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5"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5"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6" cstate="screen"/>
          <a:srcRect/>
          <a:stretch>
            <a:fillRect/>
          </a:stretch>
        </p:blipFill>
        <p:spPr bwMode="auto">
          <a:xfrm>
            <a:off x="7566415" y="4687937"/>
            <a:ext cx="1250151" cy="304524"/>
          </a:xfrm>
          <a:prstGeom prst="rect">
            <a:avLst/>
          </a:prstGeom>
          <a:noFill/>
        </p:spPr>
      </p:pic>
      <p:sp>
        <p:nvSpPr>
          <p:cNvPr id="9"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7"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8"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909" r:id="rId1"/>
    <p:sldLayoutId id="2147483910" r:id="rId2"/>
    <p:sldLayoutId id="2147483918" r:id="rId3"/>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9" descr="dd"/>
          <p:cNvPicPr>
            <a:picLocks noChangeAspect="1" noChangeArrowheads="1"/>
          </p:cNvPicPr>
          <p:nvPr/>
        </p:nvPicPr>
        <p:blipFill>
          <a:blip r:embed="rId5" cstate="print"/>
          <a:srcRect/>
          <a:stretch>
            <a:fillRect/>
          </a:stretch>
        </p:blipFill>
        <p:spPr bwMode="auto">
          <a:xfrm>
            <a:off x="0" y="4668446"/>
            <a:ext cx="9150350" cy="477440"/>
          </a:xfrm>
          <a:prstGeom prst="rect">
            <a:avLst/>
          </a:prstGeom>
          <a:noFill/>
          <a:ln w="9525">
            <a:noFill/>
            <a:miter lim="800000"/>
            <a:headEnd/>
            <a:tailEnd/>
          </a:ln>
        </p:spPr>
      </p:pic>
      <p:sp>
        <p:nvSpPr>
          <p:cNvPr id="28680" name="Text Box 8"/>
          <p:cNvSpPr txBox="1">
            <a:spLocks noChangeArrowheads="1"/>
          </p:cNvSpPr>
          <p:nvPr/>
        </p:nvSpPr>
        <p:spPr bwMode="auto">
          <a:xfrm>
            <a:off x="652467" y="4829175"/>
            <a:ext cx="2761220" cy="265564"/>
          </a:xfrm>
          <a:prstGeom prst="rect">
            <a:avLst/>
          </a:prstGeom>
          <a:noFill/>
          <a:ln w="9525">
            <a:noFill/>
            <a:miter lim="800000"/>
            <a:headEnd/>
            <a:tailEnd/>
          </a:ln>
        </p:spPr>
        <p:txBody>
          <a:bodyPr wrap="none" lIns="80113" tIns="40058" rIns="80113" bIns="40058">
            <a:spAutoFit/>
          </a:bodyPr>
          <a:lstStyle/>
          <a:p>
            <a:pPr defTabSz="801575" eaLnBrk="0" hangingPunct="0">
              <a:defRPr/>
            </a:pPr>
            <a:r>
              <a:rPr lang="en-US" altLang="zh-CN" sz="1200">
                <a:solidFill>
                  <a:srgbClr val="000000"/>
                </a:solidFill>
                <a:latin typeface="FrutigerNext LT Bold" charset="0"/>
                <a:ea typeface="ＭＳ Ｐゴシック" pitchFamily="34" charset="-128"/>
              </a:rPr>
              <a:t>HUAWEI TECHNOLOGIES CO., LTD.</a:t>
            </a:r>
            <a:endParaRPr lang="en-US" altLang="zh-CN" sz="2200">
              <a:solidFill>
                <a:srgbClr val="000000"/>
              </a:solidFill>
              <a:latin typeface="Arial" pitchFamily="34" charset="0"/>
              <a:ea typeface="ＭＳ Ｐゴシック" pitchFamily="34" charset="-128"/>
            </a:endParaRPr>
          </a:p>
        </p:txBody>
      </p:sp>
      <p:pic>
        <p:nvPicPr>
          <p:cNvPr id="1028" name="Picture 9" descr="8"/>
          <p:cNvPicPr>
            <a:picLocks noChangeAspect="1" noChangeArrowheads="1"/>
          </p:cNvPicPr>
          <p:nvPr/>
        </p:nvPicPr>
        <p:blipFill>
          <a:blip r:embed="rId6" cstate="print"/>
          <a:srcRect/>
          <a:stretch>
            <a:fillRect/>
          </a:stretch>
        </p:blipFill>
        <p:spPr bwMode="auto">
          <a:xfrm>
            <a:off x="7508888" y="4799416"/>
            <a:ext cx="1311275" cy="234553"/>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26" y="4867275"/>
            <a:ext cx="2097087" cy="3417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chemeClr val="tx1"/>
                </a:solidFill>
                <a:latin typeface="FrutigerNext LT Bold" charset="0"/>
              </a:defRPr>
            </a:lvl1pPr>
          </a:lstStyle>
          <a:p>
            <a:pPr>
              <a:defRPr/>
            </a:pPr>
            <a:r>
              <a:rPr lang="de-DE" altLang="zh-CN">
                <a:solidFill>
                  <a:srgbClr val="000000"/>
                </a:solidFill>
                <a:ea typeface="ＭＳ Ｐゴシック" pitchFamily="34" charset="-128"/>
              </a:rPr>
              <a:t>Page </a:t>
            </a:r>
            <a:fld id="{259705A9-78AD-49F9-AC95-F906A789CDA0}" type="slidenum">
              <a:rPr lang="de-DE" altLang="zh-CN">
                <a:solidFill>
                  <a:srgbClr val="000000"/>
                </a:solidFill>
                <a:ea typeface="ＭＳ Ｐゴシック" pitchFamily="34" charset="-128"/>
              </a:rPr>
              <a:pPr>
                <a:defRPr/>
              </a:pPr>
              <a:t>‹#›</a:t>
            </a:fld>
            <a:endParaRPr lang="en-GB" altLang="zh-CN">
              <a:solidFill>
                <a:srgbClr val="000000"/>
              </a:solidFill>
              <a:ea typeface="ＭＳ Ｐゴシック" pitchFamily="34" charset="-128"/>
            </a:endParaRPr>
          </a:p>
        </p:txBody>
      </p:sp>
      <p:sp>
        <p:nvSpPr>
          <p:cNvPr id="1030" name="Rectangle 13"/>
          <p:cNvSpPr>
            <a:spLocks noGrp="1" noChangeArrowheads="1"/>
          </p:cNvSpPr>
          <p:nvPr>
            <p:ph type="title"/>
          </p:nvPr>
        </p:nvSpPr>
        <p:spPr bwMode="auto">
          <a:xfrm>
            <a:off x="652463" y="322667"/>
            <a:ext cx="7745412" cy="653653"/>
          </a:xfrm>
          <a:prstGeom prst="rect">
            <a:avLst/>
          </a:prstGeom>
          <a:noFill/>
          <a:ln w="9525">
            <a:noFill/>
            <a:miter lim="800000"/>
            <a:headEnd/>
            <a:tailEnd/>
          </a:ln>
        </p:spPr>
        <p:txBody>
          <a:bodyPr vert="horz" wrap="square" lIns="80128" tIns="40063" rIns="80128" bIns="40063"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2560" y="4829176"/>
            <a:ext cx="1565957" cy="265524"/>
          </a:xfrm>
          <a:prstGeom prst="rect">
            <a:avLst/>
          </a:prstGeom>
          <a:noFill/>
          <a:ln w="9525" algn="ctr">
            <a:noFill/>
            <a:miter lim="800000"/>
            <a:headEnd/>
            <a:tailEnd/>
          </a:ln>
          <a:effectLst/>
        </p:spPr>
        <p:txBody>
          <a:bodyPr wrap="none" lIns="80081" tIns="40038" rIns="80081" bIns="40038">
            <a:spAutoFit/>
          </a:bodyPr>
          <a:lstStyle/>
          <a:p>
            <a:pPr defTabSz="801575" eaLnBrk="0" hangingPunct="0">
              <a:defRPr/>
            </a:pPr>
            <a:r>
              <a:rPr lang="en-US" altLang="zh-CN" sz="120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908174" y="396482"/>
            <a:ext cx="1844675" cy="3980259"/>
          </a:xfrm>
          <a:prstGeom prst="rect">
            <a:avLst/>
          </a:prstGeom>
          <a:noFill/>
          <a:ln w="9525">
            <a:noFill/>
            <a:miter lim="800000"/>
            <a:headEnd/>
            <a:tailEnd/>
          </a:ln>
          <a:effectLst/>
        </p:spPr>
        <p:txBody>
          <a:bodyPr lIns="80113" tIns="40058" rIns="80113" bIns="40058"/>
          <a:lstStyle/>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英文标题</a:t>
            </a:r>
            <a:r>
              <a:rPr lang="en-US" altLang="zh-CN" sz="1100">
                <a:solidFill>
                  <a:srgbClr val="FFFFFF"/>
                </a:solidFill>
                <a:latin typeface="Arial" charset="0"/>
                <a:ea typeface="华文细黑" pitchFamily="2" charset="-122"/>
              </a:rPr>
              <a:t>:32-35pt  </a:t>
            </a: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FrutigerNext LT Regular" pitchFamily="34" charset="0"/>
                <a:ea typeface="华文细黑" pitchFamily="2" charset="-122"/>
              </a:rPr>
              <a:t>内部使用字体 </a:t>
            </a:r>
            <a:r>
              <a:rPr lang="en-US" altLang="zh-CN" sz="1100">
                <a:solidFill>
                  <a:srgbClr val="FFFFFF"/>
                </a:solidFill>
                <a:latin typeface="FrutigerNext LT Regular" pitchFamily="34" charset="0"/>
                <a:ea typeface="华文细黑" pitchFamily="2" charset="-122"/>
              </a:rPr>
              <a:t>:</a:t>
            </a:r>
          </a:p>
          <a:p>
            <a:pPr algn="r" defTabSz="801575">
              <a:lnSpc>
                <a:spcPct val="125000"/>
              </a:lnSpc>
              <a:buClr>
                <a:srgbClr val="777777"/>
              </a:buClr>
              <a:buSzPct val="60000"/>
              <a:buFont typeface="Wingdings" pitchFamily="2" charset="2"/>
              <a:buNone/>
              <a:defRPr/>
            </a:pPr>
            <a:r>
              <a:rPr lang="en-US" altLang="zh-CN" sz="1100">
                <a:solidFill>
                  <a:srgbClr val="FFFFFF"/>
                </a:solidFill>
                <a:latin typeface="FrutigerNext LT Regular" pitchFamily="34" charset="0"/>
                <a:ea typeface="华文细黑" pitchFamily="2" charset="-122"/>
              </a:rPr>
              <a:t>FrutigerNext LT Medium</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FrutigerNext LT Regular" pitchFamily="34" charset="0"/>
                <a:ea typeface="华文细黑" pitchFamily="2" charset="-122"/>
              </a:rPr>
              <a:t>外部使用字体 </a:t>
            </a:r>
            <a:r>
              <a:rPr lang="en-US" altLang="zh-CN" sz="1100">
                <a:solidFill>
                  <a:srgbClr val="FFFFFF"/>
                </a:solidFill>
                <a:latin typeface="FrutigerNext LT Regular" pitchFamily="34" charset="0"/>
                <a:ea typeface="华文细黑" pitchFamily="2" charset="-122"/>
              </a:rPr>
              <a:t>: Arial</a:t>
            </a:r>
          </a:p>
          <a:p>
            <a:pPr algn="r" defTabSz="801575">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中文标题</a:t>
            </a:r>
            <a:r>
              <a:rPr lang="en-US" altLang="zh-CN" sz="1100">
                <a:solidFill>
                  <a:srgbClr val="FFFFFF"/>
                </a:solidFill>
                <a:latin typeface="Arial" charset="0"/>
                <a:ea typeface="华文细黑" pitchFamily="2" charset="-122"/>
              </a:rPr>
              <a:t>:30-32pt  </a:t>
            </a: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 R153 G0 B0</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黑体</a:t>
            </a:r>
          </a:p>
          <a:p>
            <a:pPr algn="r" defTabSz="801575">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英文正文</a:t>
            </a:r>
            <a:r>
              <a:rPr lang="en-US" altLang="zh-CN" sz="1100">
                <a:solidFill>
                  <a:srgbClr val="FFFFFF"/>
                </a:solidFill>
                <a:latin typeface="Arial" charset="0"/>
                <a:ea typeface="华文细黑" pitchFamily="2" charset="-122"/>
              </a:rPr>
              <a:t>:20-22pt</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 </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 :18pt  </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FrutigerNext LT Regular" pitchFamily="34" charset="0"/>
                <a:ea typeface="华文细黑" pitchFamily="2" charset="-122"/>
              </a:rPr>
              <a:t>内部使用字体 </a:t>
            </a:r>
            <a:r>
              <a:rPr lang="en-US" altLang="zh-CN" sz="1100">
                <a:solidFill>
                  <a:srgbClr val="FFFFFF"/>
                </a:solidFill>
                <a:latin typeface="FrutigerNext LT Regular" pitchFamily="34" charset="0"/>
                <a:ea typeface="华文细黑" pitchFamily="2" charset="-122"/>
              </a:rPr>
              <a:t>:</a:t>
            </a:r>
          </a:p>
          <a:p>
            <a:pPr algn="r" defTabSz="801575">
              <a:lnSpc>
                <a:spcPct val="125000"/>
              </a:lnSpc>
              <a:buClr>
                <a:srgbClr val="777777"/>
              </a:buClr>
              <a:buSzPct val="60000"/>
              <a:buFont typeface="Wingdings" pitchFamily="2" charset="2"/>
              <a:buNone/>
              <a:defRPr/>
            </a:pPr>
            <a:r>
              <a:rPr lang="en-US" altLang="zh-CN" sz="1100">
                <a:solidFill>
                  <a:srgbClr val="FFFFFF"/>
                </a:solidFill>
                <a:latin typeface="FrutigerNext LT Regular" pitchFamily="34" charset="0"/>
                <a:ea typeface="华文细黑" pitchFamily="2" charset="-122"/>
              </a:rPr>
              <a:t>FrutigerNext LT Regular</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FrutigerNext LT Regular" pitchFamily="34" charset="0"/>
                <a:ea typeface="华文细黑" pitchFamily="2" charset="-122"/>
              </a:rPr>
              <a:t>外部使用字体 </a:t>
            </a:r>
            <a:r>
              <a:rPr lang="en-US" altLang="zh-CN" sz="1100">
                <a:solidFill>
                  <a:srgbClr val="FFFFFF"/>
                </a:solidFill>
                <a:latin typeface="FrutigerNext LT Regular" pitchFamily="34" charset="0"/>
                <a:ea typeface="华文细黑" pitchFamily="2" charset="-122"/>
              </a:rPr>
              <a:t>: Arial</a:t>
            </a:r>
          </a:p>
          <a:p>
            <a:pPr algn="r" defTabSz="801575">
              <a:lnSpc>
                <a:spcPct val="7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中文正文</a:t>
            </a:r>
            <a:r>
              <a:rPr lang="en-US" altLang="zh-CN" sz="1100">
                <a:solidFill>
                  <a:srgbClr val="FFFFFF"/>
                </a:solidFill>
                <a:latin typeface="Arial" charset="0"/>
                <a:ea typeface="华文细黑" pitchFamily="2" charset="-122"/>
              </a:rPr>
              <a:t>:18-20pt</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子目录</a:t>
            </a:r>
            <a:r>
              <a:rPr lang="en-US" altLang="zh-CN" sz="1100">
                <a:solidFill>
                  <a:srgbClr val="FFFFFF"/>
                </a:solidFill>
                <a:latin typeface="Arial" charset="0"/>
                <a:ea typeface="华文细黑" pitchFamily="2" charset="-122"/>
              </a:rPr>
              <a:t>(2-5</a:t>
            </a:r>
            <a:r>
              <a:rPr lang="zh-CN" altLang="en-US" sz="1100">
                <a:solidFill>
                  <a:srgbClr val="FFFFFF"/>
                </a:solidFill>
                <a:latin typeface="Arial" charset="0"/>
                <a:ea typeface="华文细黑" pitchFamily="2" charset="-122"/>
              </a:rPr>
              <a:t>级</a:t>
            </a:r>
            <a:r>
              <a:rPr lang="en-US" altLang="zh-CN" sz="1100">
                <a:solidFill>
                  <a:srgbClr val="FFFFFF"/>
                </a:solidFill>
                <a:latin typeface="Arial" charset="0"/>
                <a:ea typeface="华文细黑" pitchFamily="2" charset="-122"/>
              </a:rPr>
              <a:t>):18pt </a:t>
            </a: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颜色</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黑色</a:t>
            </a:r>
          </a:p>
          <a:p>
            <a:pPr algn="r" defTabSz="801575">
              <a:lnSpc>
                <a:spcPct val="125000"/>
              </a:lnSpc>
              <a:buClr>
                <a:srgbClr val="777777"/>
              </a:buClr>
              <a:buSzPct val="60000"/>
              <a:buFont typeface="Wingdings" pitchFamily="2" charset="2"/>
              <a:buNone/>
              <a:defRPr/>
            </a:pPr>
            <a:r>
              <a:rPr lang="zh-CN" altLang="en-US" sz="1100">
                <a:solidFill>
                  <a:srgbClr val="FFFFFF"/>
                </a:solidFill>
                <a:latin typeface="Arial" charset="0"/>
                <a:ea typeface="华文细黑" pitchFamily="2" charset="-122"/>
              </a:rPr>
              <a:t>字体</a:t>
            </a:r>
            <a:r>
              <a:rPr lang="en-US" altLang="zh-CN" sz="1100">
                <a:solidFill>
                  <a:srgbClr val="FFFFFF"/>
                </a:solidFill>
                <a:latin typeface="Arial" charset="0"/>
                <a:ea typeface="华文细黑" pitchFamily="2" charset="-122"/>
              </a:rPr>
              <a:t>:</a:t>
            </a:r>
            <a:r>
              <a:rPr lang="zh-CN" altLang="en-US" sz="1100">
                <a:solidFill>
                  <a:srgbClr val="FFFFFF"/>
                </a:solidFill>
                <a:latin typeface="Arial" charset="0"/>
                <a:ea typeface="华文细黑" pitchFamily="2" charset="-122"/>
              </a:rPr>
              <a:t>细黑体 </a:t>
            </a:r>
          </a:p>
          <a:p>
            <a:pPr algn="r" defTabSz="801575">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zh-CN" altLang="en-US"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en-US" altLang="zh-CN" sz="1100">
              <a:solidFill>
                <a:srgbClr val="FFFFFF"/>
              </a:solidFill>
              <a:latin typeface="Arial" charset="0"/>
              <a:ea typeface="华文细黑" pitchFamily="2" charset="-122"/>
            </a:endParaRPr>
          </a:p>
          <a:p>
            <a:pPr algn="r" defTabSz="801575">
              <a:lnSpc>
                <a:spcPct val="125000"/>
              </a:lnSpc>
              <a:buClr>
                <a:srgbClr val="777777"/>
              </a:buClr>
              <a:buSzPct val="60000"/>
              <a:buFont typeface="Wingdings" pitchFamily="2" charset="2"/>
              <a:buNone/>
              <a:defRPr/>
            </a:pPr>
            <a:endParaRPr lang="zh-CN" altLang="en-US" sz="110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9199576" y="1067997"/>
            <a:ext cx="1049337" cy="1503759"/>
          </a:xfrm>
          <a:prstGeom prst="rect">
            <a:avLst/>
          </a:prstGeom>
          <a:noFill/>
          <a:ln w="9525">
            <a:noFill/>
            <a:miter lim="800000"/>
            <a:headEnd/>
            <a:tailEnd/>
          </a:ln>
          <a:effectLst/>
        </p:spPr>
        <p:txBody>
          <a:bodyPr lIns="80113" tIns="40058" rIns="80113" bIns="40058"/>
          <a:lstStyle/>
          <a:p>
            <a:pPr defTabSz="801575">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575">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575">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575">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575">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199576" y="-46432"/>
            <a:ext cx="1049337" cy="628651"/>
          </a:xfrm>
          <a:prstGeom prst="rect">
            <a:avLst/>
          </a:prstGeom>
          <a:noFill/>
          <a:ln w="9525">
            <a:noFill/>
            <a:miter lim="800000"/>
            <a:headEnd/>
            <a:tailEnd/>
          </a:ln>
          <a:effectLst/>
        </p:spPr>
        <p:txBody>
          <a:bodyPr lIns="80113" tIns="40058" rIns="80113" bIns="40058"/>
          <a:lstStyle/>
          <a:p>
            <a:pPr defTabSz="801575">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a:solidFill>
                  <a:srgbClr val="FFFFFF"/>
                </a:solidFill>
                <a:latin typeface="华文细黑" pitchFamily="2" charset="-122"/>
                <a:ea typeface="华文细黑" pitchFamily="2" charset="-122"/>
              </a:rPr>
              <a:t>.</a:t>
            </a:r>
          </a:p>
          <a:p>
            <a:pPr defTabSz="801575">
              <a:lnSpc>
                <a:spcPct val="125000"/>
              </a:lnSpc>
              <a:buClr>
                <a:srgbClr val="777777"/>
              </a:buClr>
              <a:buSzPct val="60000"/>
              <a:buFont typeface="Wingdings" pitchFamily="2" charset="2"/>
              <a:buNone/>
              <a:defRPr/>
            </a:pPr>
            <a:endParaRPr lang="en-US" altLang="zh-CN" sz="1100">
              <a:solidFill>
                <a:srgbClr val="FFFFFF"/>
              </a:solidFill>
              <a:latin typeface="华文细黑" pitchFamily="2" charset="-122"/>
              <a:ea typeface="华文细黑" pitchFamily="2" charset="-122"/>
            </a:endParaRPr>
          </a:p>
          <a:p>
            <a:pPr defTabSz="801575">
              <a:lnSpc>
                <a:spcPct val="125000"/>
              </a:lnSpc>
              <a:buClr>
                <a:srgbClr val="777777"/>
              </a:buClr>
              <a:buSzPct val="60000"/>
              <a:buFont typeface="Wingdings" pitchFamily="2" charset="2"/>
              <a:buChar char="l"/>
              <a:defRPr/>
            </a:pPr>
            <a:endParaRPr lang="en-US" altLang="zh-CN" sz="1100">
              <a:solidFill>
                <a:srgbClr val="FFFFFF"/>
              </a:solidFill>
              <a:latin typeface="华文细黑" pitchFamily="2" charset="-122"/>
              <a:ea typeface="华文细黑" pitchFamily="2" charset="-122"/>
            </a:endParaRPr>
          </a:p>
          <a:p>
            <a:pPr defTabSz="801575">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035" name="Rectangle 68"/>
          <p:cNvSpPr>
            <a:spLocks noGrp="1" noChangeArrowheads="1"/>
          </p:cNvSpPr>
          <p:nvPr>
            <p:ph type="body" idx="1"/>
          </p:nvPr>
        </p:nvSpPr>
        <p:spPr bwMode="auto">
          <a:xfrm>
            <a:off x="652463" y="1231110"/>
            <a:ext cx="7929562" cy="3145631"/>
          </a:xfrm>
          <a:prstGeom prst="rect">
            <a:avLst/>
          </a:prstGeom>
          <a:noFill/>
          <a:ln w="9525">
            <a:noFill/>
            <a:miter lim="800000"/>
            <a:headEnd/>
            <a:tailEnd/>
          </a:ln>
        </p:spPr>
        <p:txBody>
          <a:bodyPr vert="horz" wrap="square" lIns="80141" tIns="40070" rIns="80141"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9269413" y="3726968"/>
            <a:ext cx="919162" cy="307748"/>
          </a:xfrm>
          <a:prstGeom prst="rect">
            <a:avLst/>
          </a:prstGeom>
          <a:solidFill>
            <a:schemeClr val="bg1"/>
          </a:solidFill>
          <a:ln w="9525" algn="ctr">
            <a:noFill/>
            <a:miter lim="800000"/>
            <a:headEnd/>
            <a:tailEnd/>
          </a:ln>
          <a:effectLst/>
        </p:spPr>
        <p:txBody>
          <a:bodyPr lIns="91412" tIns="45706" rIns="91412" bIns="45706" anchor="ctr">
            <a:spAutoFit/>
          </a:bodyPr>
          <a:lstStyle/>
          <a:p>
            <a:pPr>
              <a:defRPr/>
            </a:pPr>
            <a:endParaRPr lang="zh-CN" altLang="en-US" sz="140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9355151" y="2842022"/>
            <a:ext cx="739775" cy="13692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9355151" y="3003948"/>
            <a:ext cx="739775" cy="13692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9355151" y="3165872"/>
            <a:ext cx="739775" cy="13692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9355151" y="2680103"/>
            <a:ext cx="739775" cy="141684"/>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9355151" y="3436146"/>
            <a:ext cx="739775" cy="136922"/>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9355151" y="3598070"/>
            <a:ext cx="739775" cy="136922"/>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9355151" y="3759994"/>
            <a:ext cx="739775" cy="136922"/>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9355151" y="4030268"/>
            <a:ext cx="739775" cy="13692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9355151" y="4192191"/>
            <a:ext cx="739775" cy="13692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9355151" y="4354116"/>
            <a:ext cx="739775" cy="13692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9355151" y="4624389"/>
            <a:ext cx="739775" cy="136922"/>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9355151" y="4793459"/>
            <a:ext cx="739775" cy="136922"/>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9355151" y="4961336"/>
            <a:ext cx="739775" cy="13692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Lst>
  <p:hf sldNum="0" hdr="0" ftr="0"/>
  <p:txStyles>
    <p:titleStyle>
      <a:lvl1pPr algn="l" defTabSz="801575" rtl="0" eaLnBrk="0" fontAlgn="base" hangingPunct="0">
        <a:spcBef>
          <a:spcPct val="0"/>
        </a:spcBef>
        <a:spcAft>
          <a:spcPct val="0"/>
        </a:spcAft>
        <a:defRPr sz="3400">
          <a:solidFill>
            <a:srgbClr val="990000"/>
          </a:solidFill>
          <a:latin typeface="+mj-lt"/>
          <a:ea typeface="+mj-ea"/>
          <a:cs typeface="+mj-cs"/>
        </a:defRPr>
      </a:lvl1pPr>
      <a:lvl2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136"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272"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408"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543"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299996" indent="-299996" algn="l" defTabSz="801575"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371" indent="-250790" algn="l" defTabSz="801575"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159" indent="-201585" algn="l" defTabSz="801575"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567" indent="-199997" algn="l" defTabSz="801575" rtl="0" eaLnBrk="0" fontAlgn="base" hangingPunct="0">
        <a:lnSpc>
          <a:spcPct val="140000"/>
        </a:lnSpc>
        <a:spcBef>
          <a:spcPct val="0"/>
        </a:spcBef>
        <a:spcAft>
          <a:spcPct val="0"/>
        </a:spcAft>
        <a:buChar char="–"/>
        <a:defRPr sz="1400">
          <a:solidFill>
            <a:schemeClr val="tx1"/>
          </a:solidFill>
          <a:latin typeface="+mj-lt"/>
          <a:ea typeface="+mn-ea"/>
        </a:defRPr>
      </a:lvl4pPr>
      <a:lvl5pPr marL="1803146" indent="-201585" algn="l" defTabSz="801575"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282" indent="-201585" algn="l" defTabSz="801575"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418" indent="-201585" algn="l" defTabSz="801575"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4554" indent="-201585" algn="l" defTabSz="801575"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1690" indent="-201585" algn="l" defTabSz="801575"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8" algn="l" defTabSz="914272" rtl="0" eaLnBrk="1" latinLnBrk="0" hangingPunct="1">
        <a:defRPr sz="1800" kern="1200">
          <a:solidFill>
            <a:schemeClr val="tx1"/>
          </a:solidFill>
          <a:latin typeface="+mn-lt"/>
          <a:ea typeface="+mn-ea"/>
          <a:cs typeface="+mn-cs"/>
        </a:defRPr>
      </a:lvl4pPr>
      <a:lvl5pPr marL="1828543" algn="l" defTabSz="914272" rtl="0" eaLnBrk="1" latinLnBrk="0" hangingPunct="1">
        <a:defRPr sz="1800" kern="1200">
          <a:solidFill>
            <a:schemeClr val="tx1"/>
          </a:solidFill>
          <a:latin typeface="+mn-lt"/>
          <a:ea typeface="+mn-ea"/>
          <a:cs typeface="+mn-cs"/>
        </a:defRPr>
      </a:lvl5pPr>
      <a:lvl6pPr marL="2285679" algn="l" defTabSz="914272" rtl="0" eaLnBrk="1" latinLnBrk="0" hangingPunct="1">
        <a:defRPr sz="1800" kern="1200">
          <a:solidFill>
            <a:schemeClr val="tx1"/>
          </a:solidFill>
          <a:latin typeface="+mn-lt"/>
          <a:ea typeface="+mn-ea"/>
          <a:cs typeface="+mn-cs"/>
        </a:defRPr>
      </a:lvl6pPr>
      <a:lvl7pPr marL="2742815" algn="l" defTabSz="914272" rtl="0" eaLnBrk="1" latinLnBrk="0" hangingPunct="1">
        <a:defRPr sz="1800" kern="1200">
          <a:solidFill>
            <a:schemeClr val="tx1"/>
          </a:solidFill>
          <a:latin typeface="+mn-lt"/>
          <a:ea typeface="+mn-ea"/>
          <a:cs typeface="+mn-cs"/>
        </a:defRPr>
      </a:lvl7pPr>
      <a:lvl8pPr marL="3199951" algn="l" defTabSz="914272" rtl="0" eaLnBrk="1" latinLnBrk="0" hangingPunct="1">
        <a:defRPr sz="1800" kern="1200">
          <a:solidFill>
            <a:schemeClr val="tx1"/>
          </a:solidFill>
          <a:latin typeface="+mn-lt"/>
          <a:ea typeface="+mn-ea"/>
          <a:cs typeface="+mn-cs"/>
        </a:defRPr>
      </a:lvl8pPr>
      <a:lvl9pPr marL="3657087" algn="l" defTabSz="91427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0"/>
            <a:ext cx="9139238"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2" name="组合 3"/>
          <p:cNvGrpSpPr/>
          <p:nvPr/>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12" cstate="screen"/>
          <a:srcRect/>
          <a:stretch>
            <a:fillRect/>
          </a:stretch>
        </p:blipFill>
        <p:spPr bwMode="auto">
          <a:xfrm>
            <a:off x="7566415" y="4687937"/>
            <a:ext cx="1250151" cy="304524"/>
          </a:xfrm>
          <a:prstGeom prst="rect">
            <a:avLst/>
          </a:prstGeom>
          <a:noFill/>
        </p:spPr>
      </p:pic>
      <p:sp>
        <p:nvSpPr>
          <p:cNvPr id="9"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13"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14"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3"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059656"/>
            <a:ext cx="9144000" cy="23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650" y="1977630"/>
            <a:ext cx="5688013"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2053" name="Rectangle 13"/>
          <p:cNvSpPr>
            <a:spLocks noChangeArrowheads="1"/>
          </p:cNvSpPr>
          <p:nvPr/>
        </p:nvSpPr>
        <p:spPr bwMode="auto">
          <a:xfrm>
            <a:off x="7235827" y="357187"/>
            <a:ext cx="146526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225" eaLnBrk="0" hangingPunct="0"/>
            <a:r>
              <a:rPr lang="en-US" altLang="zh-CN" sz="1400" b="1">
                <a:solidFill>
                  <a:srgbClr val="666666"/>
                </a:solidFill>
                <a:latin typeface="FrutigerNext LT Bold" pitchFamily="34" charset="0"/>
                <a:ea typeface="ＭＳ Ｐゴシック" pitchFamily="34" charset="-128"/>
              </a:rPr>
              <a:t>Security Level: </a:t>
            </a:r>
          </a:p>
        </p:txBody>
      </p:sp>
      <p:sp>
        <p:nvSpPr>
          <p:cNvPr id="81" name="Rectangle 19"/>
          <p:cNvSpPr>
            <a:spLocks noGrp="1" noChangeArrowheads="1"/>
          </p:cNvSpPr>
          <p:nvPr>
            <p:ph type="dt" sz="quarter" idx="2"/>
          </p:nvPr>
        </p:nvSpPr>
        <p:spPr bwMode="auto">
          <a:xfrm>
            <a:off x="755650" y="359569"/>
            <a:ext cx="2133600" cy="215444"/>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00">
                <a:latin typeface="+mn-lt"/>
                <a:ea typeface="+mj-ea"/>
              </a:defRPr>
            </a:lvl1pPr>
          </a:lstStyle>
          <a:p>
            <a:pPr>
              <a:defRPr/>
            </a:pPr>
            <a:endParaRPr lang="en-US" altLang="zh-CN">
              <a:solidFill>
                <a:srgbClr val="000000"/>
              </a:solidFill>
            </a:endParaRPr>
          </a:p>
        </p:txBody>
      </p:sp>
      <p:sp>
        <p:nvSpPr>
          <p:cNvPr id="152" name="Text Box 5"/>
          <p:cNvSpPr txBox="1">
            <a:spLocks noChangeArrowheads="1"/>
          </p:cNvSpPr>
          <p:nvPr/>
        </p:nvSpPr>
        <p:spPr bwMode="auto">
          <a:xfrm>
            <a:off x="755651" y="4673204"/>
            <a:ext cx="3121175" cy="215444"/>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00"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29476" y="3014664"/>
            <a:ext cx="1180131" cy="246221"/>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00" smtClean="0">
                <a:solidFill>
                  <a:srgbClr val="FFFFFF"/>
                </a:solidFill>
                <a:latin typeface="FrutigerNext LT Bold" pitchFamily="34" charset="0"/>
                <a:ea typeface="MS PGothic" pitchFamily="34" charset="-128"/>
              </a:rPr>
              <a:t>www.huawei.com</a:t>
            </a:r>
          </a:p>
        </p:txBody>
      </p:sp>
      <p:sp>
        <p:nvSpPr>
          <p:cNvPr id="2127" name="Text Box 79"/>
          <p:cNvSpPr txBox="1">
            <a:spLocks noChangeArrowheads="1"/>
          </p:cNvSpPr>
          <p:nvPr/>
        </p:nvSpPr>
        <p:spPr bwMode="auto">
          <a:xfrm>
            <a:off x="-2884488" y="997745"/>
            <a:ext cx="2776538" cy="1771880"/>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lgn="ctr">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8345" tIns="39172" rIns="78345" bIns="39172">
            <a:spAutoFit/>
          </a:bodyPr>
          <a:lstStyle>
            <a:lvl1pPr defTabSz="784225" eaLnBrk="0" hangingPunct="0">
              <a:defRPr>
                <a:solidFill>
                  <a:schemeClr val="tx1"/>
                </a:solidFill>
                <a:latin typeface="Calibri" pitchFamily="34" charset="0"/>
                <a:ea typeface="宋体" charset="-122"/>
              </a:defRPr>
            </a:lvl1pPr>
            <a:lvl2pPr marL="390525" defTabSz="784225" eaLnBrk="0" hangingPunct="0">
              <a:defRPr>
                <a:solidFill>
                  <a:schemeClr val="tx1"/>
                </a:solidFill>
                <a:latin typeface="Calibri" pitchFamily="34" charset="0"/>
                <a:ea typeface="宋体" charset="-122"/>
              </a:defRPr>
            </a:lvl2pPr>
            <a:lvl3pPr marL="784225" defTabSz="784225" eaLnBrk="0" hangingPunct="0">
              <a:defRPr>
                <a:solidFill>
                  <a:schemeClr val="tx1"/>
                </a:solidFill>
                <a:latin typeface="Calibri" pitchFamily="34" charset="0"/>
                <a:ea typeface="宋体" charset="-122"/>
              </a:defRPr>
            </a:lvl3pPr>
            <a:lvl4pPr marL="1174750" defTabSz="784225" eaLnBrk="0" hangingPunct="0">
              <a:defRPr>
                <a:solidFill>
                  <a:schemeClr val="tx1"/>
                </a:solidFill>
                <a:latin typeface="Calibri" pitchFamily="34" charset="0"/>
                <a:ea typeface="宋体" charset="-122"/>
              </a:defRPr>
            </a:lvl4pPr>
            <a:lvl5pPr marL="1566863" defTabSz="784225" eaLnBrk="0" hangingPunct="0">
              <a:defRPr>
                <a:solidFill>
                  <a:schemeClr val="tx1"/>
                </a:solidFill>
                <a:latin typeface="Calibri" pitchFamily="34" charset="0"/>
                <a:ea typeface="宋体" charset="-122"/>
              </a:defRPr>
            </a:lvl5pPr>
            <a:lvl6pPr marL="2024063" defTabSz="784225" eaLnBrk="0" fontAlgn="base" hangingPunct="0">
              <a:spcBef>
                <a:spcPct val="0"/>
              </a:spcBef>
              <a:spcAft>
                <a:spcPct val="0"/>
              </a:spcAft>
              <a:defRPr>
                <a:solidFill>
                  <a:schemeClr val="tx1"/>
                </a:solidFill>
                <a:latin typeface="Calibri" pitchFamily="34" charset="0"/>
                <a:ea typeface="宋体" charset="-122"/>
              </a:defRPr>
            </a:lvl6pPr>
            <a:lvl7pPr marL="2481263" defTabSz="784225" eaLnBrk="0" fontAlgn="base" hangingPunct="0">
              <a:spcBef>
                <a:spcPct val="0"/>
              </a:spcBef>
              <a:spcAft>
                <a:spcPct val="0"/>
              </a:spcAft>
              <a:defRPr>
                <a:solidFill>
                  <a:schemeClr val="tx1"/>
                </a:solidFill>
                <a:latin typeface="Calibri" pitchFamily="34" charset="0"/>
                <a:ea typeface="宋体" charset="-122"/>
              </a:defRPr>
            </a:lvl7pPr>
            <a:lvl8pPr marL="2938463" defTabSz="784225" eaLnBrk="0" fontAlgn="base" hangingPunct="0">
              <a:spcBef>
                <a:spcPct val="0"/>
              </a:spcBef>
              <a:spcAft>
                <a:spcPct val="0"/>
              </a:spcAft>
              <a:defRPr>
                <a:solidFill>
                  <a:schemeClr val="tx1"/>
                </a:solidFill>
                <a:latin typeface="Calibri" pitchFamily="34" charset="0"/>
                <a:ea typeface="宋体" charset="-122"/>
              </a:defRPr>
            </a:lvl8pPr>
            <a:lvl9pPr marL="3395663" defTabSz="784225" eaLnBrk="0" fontAlgn="base" hangingPunct="0">
              <a:spcBef>
                <a:spcPct val="0"/>
              </a:spcBef>
              <a:spcAft>
                <a:spcPct val="0"/>
              </a:spcAft>
              <a:defRPr>
                <a:solidFill>
                  <a:schemeClr val="tx1"/>
                </a:solidFill>
                <a:latin typeface="Calibri" pitchFamily="34" charset="0"/>
                <a:ea typeface="宋体" charset="-122"/>
              </a:defRPr>
            </a:lvl9pPr>
          </a:lstStyle>
          <a:p>
            <a:pPr algn="r">
              <a:lnSpc>
                <a:spcPct val="125000"/>
              </a:lnSpc>
            </a:pPr>
            <a:r>
              <a:rPr lang="en-US" sz="1100" noProof="1">
                <a:solidFill>
                  <a:srgbClr val="FFFFFF"/>
                </a:solidFill>
                <a:latin typeface="FrutigerNext LT Regular" pitchFamily="34" charset="0"/>
                <a:ea typeface="ＭＳ Ｐゴシック" pitchFamily="34" charset="-128"/>
              </a:rPr>
              <a:t>Slide title</a:t>
            </a:r>
            <a:r>
              <a:rPr lang="en-US" altLang="zh-CN"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华文细黑" pitchFamily="2" charset="-122"/>
              </a:rPr>
              <a:t>:40-47pt  </a:t>
            </a:r>
          </a:p>
          <a:p>
            <a:pPr algn="r">
              <a:lnSpc>
                <a:spcPct val="125000"/>
              </a:lnSpc>
            </a:pPr>
            <a:r>
              <a:rPr lang="en-US" sz="1100" noProof="1">
                <a:solidFill>
                  <a:srgbClr val="FFFFFF"/>
                </a:solidFill>
                <a:latin typeface="FrutigerNext LT Regular" pitchFamily="34" charset="0"/>
                <a:ea typeface="ＭＳ Ｐゴシック" pitchFamily="34" charset="-128"/>
              </a:rPr>
              <a:t>Slide subtitle </a:t>
            </a:r>
            <a:r>
              <a:rPr lang="en-US" altLang="zh-CN" sz="1100">
                <a:solidFill>
                  <a:srgbClr val="FFFFFF"/>
                </a:solidFill>
                <a:latin typeface="FrutigerNext LT Regular" pitchFamily="34" charset="0"/>
                <a:ea typeface="华文细黑" pitchFamily="2" charset="-122"/>
              </a:rPr>
              <a:t>:26-30pt</a:t>
            </a:r>
          </a:p>
          <a:p>
            <a:pPr algn="r">
              <a:lnSpc>
                <a:spcPct val="125000"/>
              </a:lnSpc>
            </a:pPr>
            <a:r>
              <a:rPr lang="en-US" altLang="zh-CN" sz="1100">
                <a:solidFill>
                  <a:srgbClr val="FFFFFF"/>
                </a:solidFill>
                <a:latin typeface="FrutigerNext LT Regular" pitchFamily="34" charset="0"/>
                <a:ea typeface="华文细黑" pitchFamily="2" charset="-122"/>
              </a:rPr>
              <a:t>Color::white</a:t>
            </a:r>
          </a:p>
          <a:p>
            <a:pPr algn="r">
              <a:lnSpc>
                <a:spcPct val="125000"/>
              </a:lnSpc>
            </a:pPr>
            <a:r>
              <a:rPr lang="zh-CN" altLang="en-US" sz="1100">
                <a:solidFill>
                  <a:srgbClr val="FFFFFF"/>
                </a:solidFill>
                <a:latin typeface="FrutigerNext LT Regular" pitchFamily="34" charset="0"/>
                <a:ea typeface="ＭＳ Ｐゴシック" pitchFamily="34" charset="-128"/>
              </a:rPr>
              <a:t> </a:t>
            </a:r>
            <a:r>
              <a:rPr lang="en-US" altLang="zh-CN" sz="1100">
                <a:solidFill>
                  <a:srgbClr val="FFFFFF"/>
                </a:solidFill>
                <a:latin typeface="FrutigerNext LT Regular" pitchFamily="34" charset="0"/>
                <a:ea typeface="ＭＳ Ｐゴシック" pitchFamily="34" charset="-128"/>
              </a:rPr>
              <a:t>Corporate Font </a:t>
            </a:r>
            <a:r>
              <a:rPr lang="en-US" altLang="zh-CN" sz="1100">
                <a:solidFill>
                  <a:srgbClr val="FFFFFF"/>
                </a:solidFill>
                <a:latin typeface="FrutigerNext LT Regular" pitchFamily="34" charset="0"/>
                <a:ea typeface="华文细黑" pitchFamily="2" charset="-122"/>
              </a:rPr>
              <a:t>:</a:t>
            </a:r>
          </a:p>
          <a:p>
            <a:pPr algn="r">
              <a:lnSpc>
                <a:spcPct val="125000"/>
              </a:lnSpc>
            </a:pPr>
            <a:r>
              <a:rPr lang="en-US" altLang="zh-CN" sz="1100">
                <a:solidFill>
                  <a:srgbClr val="FFFFFF"/>
                </a:solidFill>
                <a:latin typeface="FrutigerNext LT Regular" pitchFamily="34" charset="0"/>
                <a:ea typeface="华文细黑" pitchFamily="2" charset="-122"/>
              </a:rPr>
              <a:t>FrutigerNext LT Medium</a:t>
            </a:r>
          </a:p>
          <a:p>
            <a:pPr algn="r">
              <a:lnSpc>
                <a:spcPct val="125000"/>
              </a:lnSpc>
            </a:pPr>
            <a:r>
              <a:rPr lang="en-US" altLang="zh-CN" sz="1100">
                <a:solidFill>
                  <a:srgbClr val="FFFFFF"/>
                </a:solidFill>
                <a:latin typeface="FrutigerNext LT Regular" pitchFamily="34" charset="0"/>
                <a:ea typeface="ＭＳ Ｐゴシック" pitchFamily="34" charset="-128"/>
              </a:rPr>
              <a:t>Font to be used by customers and </a:t>
            </a:r>
          </a:p>
          <a:p>
            <a:pPr algn="r">
              <a:lnSpc>
                <a:spcPct val="125000"/>
              </a:lnSpc>
            </a:pPr>
            <a:r>
              <a:rPr lang="en-US" altLang="zh-CN" sz="1100">
                <a:solidFill>
                  <a:srgbClr val="FFFFFF"/>
                </a:solidFill>
                <a:latin typeface="FrutigerNext LT Regular" pitchFamily="34" charset="0"/>
                <a:ea typeface="ＭＳ Ｐゴシック" pitchFamily="34" charset="-128"/>
              </a:rPr>
              <a:t>partners </a:t>
            </a:r>
            <a:r>
              <a:rPr lang="en-US" altLang="zh-CN" sz="1100">
                <a:solidFill>
                  <a:srgbClr val="FFFFFF"/>
                </a:solidFill>
                <a:latin typeface="FrutigerNext LT Regular" pitchFamily="34" charset="0"/>
                <a:ea typeface="华文细黑" pitchFamily="2" charset="-122"/>
              </a:rPr>
              <a:t>: </a:t>
            </a:r>
          </a:p>
          <a:p>
            <a:pPr algn="r">
              <a:lnSpc>
                <a:spcPct val="125000"/>
              </a:lnSpc>
            </a:pPr>
            <a:r>
              <a:rPr lang="en-US" altLang="zh-CN" sz="1100">
                <a:solidFill>
                  <a:srgbClr val="FFFFFF"/>
                </a:solidFill>
                <a:latin typeface="FrutigerNext LT Regular" pitchFamily="34" charset="0"/>
                <a:ea typeface="华文细黑" pitchFamily="2" charset="-122"/>
              </a:rPr>
              <a:t>Arial</a:t>
            </a:r>
          </a:p>
        </p:txBody>
      </p:sp>
      <p:pic>
        <p:nvPicPr>
          <p:cNvPr id="11" name="Picture 6"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0353" y="4263629"/>
            <a:ext cx="635299"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6" r:id="rId1"/>
    <p:sldLayoutId id="2147483947"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chemeClr val="bg1"/>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0"/>
            <a:ext cx="9139238"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4" name="组合 3"/>
          <p:cNvGrpSpPr/>
          <p:nvPr/>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4" cstate="screen"/>
          <a:srcRect/>
          <a:stretch>
            <a:fillRect/>
          </a:stretch>
        </p:blipFill>
        <p:spPr bwMode="auto">
          <a:xfrm>
            <a:off x="7566415" y="4687937"/>
            <a:ext cx="1250151" cy="304524"/>
          </a:xfrm>
          <a:prstGeom prst="rect">
            <a:avLst/>
          </a:prstGeom>
          <a:noFill/>
        </p:spPr>
      </p:pic>
      <p:sp>
        <p:nvSpPr>
          <p:cNvPr id="9"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p:nvPicPr>
        <p:blipFill>
          <a:blip r:embed="rId5"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6"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23"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nvGrpSpPr>
          <p:cNvPr id="14" name="组合 13"/>
          <p:cNvGrpSpPr/>
          <p:nvPr/>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p:nvPicPr>
        <p:blipFill>
          <a:blip r:embed="rId5" cstate="screen"/>
          <a:srcRect/>
          <a:stretch>
            <a:fillRect/>
          </a:stretch>
        </p:blipFill>
        <p:spPr bwMode="auto">
          <a:xfrm>
            <a:off x="7566415" y="4687937"/>
            <a:ext cx="1250151" cy="304524"/>
          </a:xfrm>
          <a:prstGeom prst="rect">
            <a:avLst/>
          </a:prstGeom>
          <a:noFill/>
        </p:spPr>
      </p:pic>
      <p:sp>
        <p:nvSpPr>
          <p:cNvPr id="12"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b="0" smtClean="0">
                <a:solidFill>
                  <a:schemeClr val="bg1">
                    <a:lumMod val="65000"/>
                  </a:schemeClr>
                </a:solidFill>
                <a:latin typeface="+mn-lt"/>
                <a:ea typeface="+mn-ea"/>
              </a:rPr>
              <a:pPr eaLnBrk="0" hangingPunct="0">
                <a:lnSpc>
                  <a:spcPct val="85000"/>
                </a:lnSpc>
                <a:defRPr/>
              </a:pPr>
              <a:t>‹#›</a:t>
            </a:fld>
            <a:endParaRPr lang="en-GB" altLang="zh-CN" sz="9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p:nvPicPr>
        <p:blipFill>
          <a:blip r:embed="rId6"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7" cstate="print"/>
          <a:srcRect/>
          <a:stretch>
            <a:fillRect/>
          </a:stretch>
        </p:blipFill>
        <p:spPr bwMode="auto">
          <a:xfrm>
            <a:off x="5567363" y="177221"/>
            <a:ext cx="3270250" cy="91068"/>
          </a:xfrm>
          <a:prstGeom prst="rect">
            <a:avLst/>
          </a:prstGeom>
          <a:noFill/>
        </p:spPr>
      </p:pic>
    </p:spTree>
  </p:cSld>
  <p:clrMap bg1="lt1" tx1="dk1" bg2="lt2" tx2="dk2" accent1="accent1" accent2="accent2" accent3="accent3" accent4="accent4" accent5="accent5" accent6="accent6" hlink="hlink" folHlink="folHlink"/>
  <p:sldLayoutIdLst>
    <p:sldLayoutId id="2147483824" r:id="rId1"/>
    <p:sldLayoutId id="2147483822"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矩形 5"/>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1" name="TextBox 10"/>
          <p:cNvSpPr txBox="1"/>
          <p:nvPr/>
        </p:nvSpPr>
        <p:spPr>
          <a:xfrm>
            <a:off x="479291" y="4175206"/>
            <a:ext cx="8265110" cy="70788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Copyright©2012 Huawei Technologies Co., Ltd. All Rights Reserved.</a:t>
            </a:r>
            <a:endParaRPr kumimoji="0" lang="zh-CN"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schemeClr val="bg1">
                    <a:lumMod val="65000"/>
                  </a:schemeClr>
                </a:solidFill>
                <a:effectLst/>
                <a:uLnTx/>
                <a:uFillTx/>
                <a:latin typeface="+mn-lt"/>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800" b="0" i="0" u="none" strike="noStrike" kern="1200" cap="none" spc="0" normalizeH="0" baseline="0" noProof="0" dirty="0">
              <a:ln>
                <a:noFill/>
              </a:ln>
              <a:solidFill>
                <a:schemeClr val="bg1">
                  <a:lumMod val="65000"/>
                </a:schemeClr>
              </a:solidFill>
              <a:effectLst/>
              <a:uLnTx/>
              <a:uFillTx/>
              <a:latin typeface="+mn-lt"/>
              <a:ea typeface="宋体" charset="-122"/>
              <a:cs typeface="Calibri" pitchFamily="34" charset="0"/>
            </a:endParaRPr>
          </a:p>
        </p:txBody>
      </p:sp>
      <p:pic>
        <p:nvPicPr>
          <p:cNvPr id="8" name="Picture 2" descr="E:\01 日常工作\03 品牌规范设计\企业业务视觉规范\投标标书规范\设计文档\大平台相关资料整理\Template A\源文件\HW LOGO副本.png"/>
          <p:cNvPicPr>
            <a:picLocks noChangeAspect="1" noChangeArrowheads="1"/>
          </p:cNvPicPr>
          <p:nvPr/>
        </p:nvPicPr>
        <p:blipFill>
          <a:blip r:embed="rId3" cstate="print"/>
          <a:srcRect/>
          <a:stretch>
            <a:fillRect/>
          </a:stretch>
        </p:blipFill>
        <p:spPr bwMode="auto">
          <a:xfrm>
            <a:off x="3783171" y="950801"/>
            <a:ext cx="1657350" cy="1600312"/>
          </a:xfrm>
          <a:prstGeom prst="rect">
            <a:avLst/>
          </a:prstGeom>
          <a:noFill/>
        </p:spPr>
      </p:pic>
      <p:sp>
        <p:nvSpPr>
          <p:cNvPr id="7" name="Rectangle 3"/>
          <p:cNvSpPr>
            <a:spLocks noChangeArrowheads="1"/>
          </p:cNvSpPr>
          <p:nvPr/>
        </p:nvSpPr>
        <p:spPr bwMode="auto">
          <a:xfrm>
            <a:off x="1381949" y="2862273"/>
            <a:ext cx="6347283" cy="365216"/>
          </a:xfrm>
          <a:prstGeom prst="rect">
            <a:avLst/>
          </a:prstGeom>
          <a:noFill/>
          <a:ln w="9525" algn="ctr">
            <a:noFill/>
            <a:miter lim="800000"/>
            <a:headEnd/>
            <a:tailEnd/>
          </a:ln>
        </p:spPr>
        <p:txBody>
          <a:bodyPr wrap="none" lIns="87360" tIns="43682" rIns="87360" bIns="43682">
            <a:spAutoFit/>
          </a:bodyPr>
          <a:lstStyle/>
          <a:p>
            <a:pPr algn="ctr" defTabSz="874713">
              <a:defRPr/>
            </a:pPr>
            <a:r>
              <a:rPr lang="en-US" altLang="zh-CN" sz="1800" b="1" dirty="0" smtClean="0">
                <a:solidFill>
                  <a:srgbClr val="333333"/>
                </a:solidFill>
                <a:latin typeface="FrutigerNext LT Medium" pitchFamily="34" charset="0"/>
                <a:ea typeface="ＭＳ Ｐゴシック" pitchFamily="34" charset="-128"/>
              </a:rPr>
              <a:t>HUAWEI ENTERPRISE ICT SOLUTIONS </a:t>
            </a:r>
            <a:r>
              <a:rPr lang="en-US" altLang="zh-CN" sz="1800" b="1" dirty="0" smtClean="0">
                <a:solidFill>
                  <a:srgbClr val="C00000"/>
                </a:solidFill>
                <a:latin typeface="FrutigerNext LT Medium" pitchFamily="34" charset="0"/>
                <a:ea typeface="ＭＳ Ｐゴシック" pitchFamily="34" charset="-128"/>
              </a:rPr>
              <a:t>A BETTER WAY</a:t>
            </a:r>
            <a:endParaRPr lang="zh-CN" altLang="en-US" sz="1800" b="1" dirty="0">
              <a:solidFill>
                <a:srgbClr val="C00000"/>
              </a:solidFill>
              <a:latin typeface="FrutigerNext LT Medium"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834"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accel="50000" decel="50000" fill="hold" grpId="0" nodeType="afterEffect">
                                  <p:stCondLst>
                                    <p:cond delay="0"/>
                                  </p:stCondLst>
                                  <p:iterate type="lt">
                                    <p:tmPct val="10000"/>
                                  </p:iterate>
                                  <p:childTnLst>
                                    <p:animClr clrSpc="hsl" dir="ccw">
                                      <p:cBhvr override="childStyle">
                                        <p:cTn id="6" dur="1000" fill="hold"/>
                                        <p:tgtEl>
                                          <p:spTgt spid="7"/>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txStyles>
    <p:titleStyle>
      <a:lvl1pPr algn="ctr" defTabSz="801688" rtl="0" eaLnBrk="0" fontAlgn="base" hangingPunct="0">
        <a:spcBef>
          <a:spcPct val="0"/>
        </a:spcBef>
        <a:spcAft>
          <a:spcPct val="0"/>
        </a:spcAft>
        <a:defRPr sz="3800">
          <a:solidFill>
            <a:schemeClr val="tx2"/>
          </a:solidFill>
          <a:latin typeface="+mj-lt"/>
          <a:ea typeface="+mj-ea"/>
          <a:cs typeface="+mj-cs"/>
        </a:defRPr>
      </a:lvl1pPr>
      <a:lvl2pPr algn="ctr" defTabSz="801688" rtl="0" eaLnBrk="0" fontAlgn="base" hangingPunct="0">
        <a:spcBef>
          <a:spcPct val="0"/>
        </a:spcBef>
        <a:spcAft>
          <a:spcPct val="0"/>
        </a:spcAft>
        <a:defRPr sz="3800">
          <a:solidFill>
            <a:schemeClr val="tx2"/>
          </a:solidFill>
          <a:latin typeface="Arial" charset="0"/>
          <a:ea typeface="宋体" pitchFamily="2" charset="-122"/>
        </a:defRPr>
      </a:lvl2pPr>
      <a:lvl3pPr algn="ctr" defTabSz="801688" rtl="0" eaLnBrk="0" fontAlgn="base" hangingPunct="0">
        <a:spcBef>
          <a:spcPct val="0"/>
        </a:spcBef>
        <a:spcAft>
          <a:spcPct val="0"/>
        </a:spcAft>
        <a:defRPr sz="3800">
          <a:solidFill>
            <a:schemeClr val="tx2"/>
          </a:solidFill>
          <a:latin typeface="Arial" charset="0"/>
          <a:ea typeface="宋体" pitchFamily="2" charset="-122"/>
        </a:defRPr>
      </a:lvl3pPr>
      <a:lvl4pPr algn="ctr" defTabSz="801688" rtl="0" eaLnBrk="0" fontAlgn="base" hangingPunct="0">
        <a:spcBef>
          <a:spcPct val="0"/>
        </a:spcBef>
        <a:spcAft>
          <a:spcPct val="0"/>
        </a:spcAft>
        <a:defRPr sz="3800">
          <a:solidFill>
            <a:schemeClr val="tx2"/>
          </a:solidFill>
          <a:latin typeface="Arial" charset="0"/>
          <a:ea typeface="宋体" pitchFamily="2" charset="-122"/>
        </a:defRPr>
      </a:lvl4pPr>
      <a:lvl5pPr algn="ctr" defTabSz="801688" rtl="0" eaLnBrk="0" fontAlgn="base" hangingPunct="0">
        <a:spcBef>
          <a:spcPct val="0"/>
        </a:spcBef>
        <a:spcAft>
          <a:spcPct val="0"/>
        </a:spcAft>
        <a:defRPr sz="3800">
          <a:solidFill>
            <a:schemeClr val="tx2"/>
          </a:solidFill>
          <a:latin typeface="Arial" charset="0"/>
          <a:ea typeface="宋体" pitchFamily="2" charset="-122"/>
        </a:defRPr>
      </a:lvl5pPr>
      <a:lvl6pPr marL="457200" algn="ctr" defTabSz="801688" rtl="0" fontAlgn="base">
        <a:spcBef>
          <a:spcPct val="0"/>
        </a:spcBef>
        <a:spcAft>
          <a:spcPct val="0"/>
        </a:spcAft>
        <a:defRPr sz="3800">
          <a:solidFill>
            <a:schemeClr val="tx2"/>
          </a:solidFill>
          <a:latin typeface="Arial" charset="0"/>
          <a:ea typeface="宋体" pitchFamily="2" charset="-122"/>
        </a:defRPr>
      </a:lvl6pPr>
      <a:lvl7pPr marL="914400" algn="ctr" defTabSz="801688" rtl="0" fontAlgn="base">
        <a:spcBef>
          <a:spcPct val="0"/>
        </a:spcBef>
        <a:spcAft>
          <a:spcPct val="0"/>
        </a:spcAft>
        <a:defRPr sz="3800">
          <a:solidFill>
            <a:schemeClr val="tx2"/>
          </a:solidFill>
          <a:latin typeface="Arial" charset="0"/>
          <a:ea typeface="宋体" pitchFamily="2" charset="-122"/>
        </a:defRPr>
      </a:lvl7pPr>
      <a:lvl8pPr marL="1371600" algn="ctr" defTabSz="801688" rtl="0" fontAlgn="base">
        <a:spcBef>
          <a:spcPct val="0"/>
        </a:spcBef>
        <a:spcAft>
          <a:spcPct val="0"/>
        </a:spcAft>
        <a:defRPr sz="3800">
          <a:solidFill>
            <a:schemeClr val="tx2"/>
          </a:solidFill>
          <a:latin typeface="Arial" charset="0"/>
          <a:ea typeface="宋体" pitchFamily="2" charset="-122"/>
        </a:defRPr>
      </a:lvl8pPr>
      <a:lvl9pPr marL="1828800" algn="ctr" defTabSz="801688" rtl="0" fontAlgn="base">
        <a:spcBef>
          <a:spcPct val="0"/>
        </a:spcBef>
        <a:spcAft>
          <a:spcPct val="0"/>
        </a:spcAft>
        <a:defRPr sz="3800">
          <a:solidFill>
            <a:schemeClr val="tx2"/>
          </a:solidFill>
          <a:latin typeface="Arial" charset="0"/>
          <a:ea typeface="宋体" pitchFamily="2" charset="-122"/>
        </a:defRPr>
      </a:lvl9pPr>
    </p:titleStyle>
    <p:bodyStyle>
      <a:lvl1pPr marL="300038" indent="-300038" algn="l" defTabSz="801688" rtl="0" eaLnBrk="0" fontAlgn="base" hangingPunct="0">
        <a:spcBef>
          <a:spcPct val="20000"/>
        </a:spcBef>
        <a:spcAft>
          <a:spcPct val="0"/>
        </a:spcAft>
        <a:buChar char="•"/>
        <a:defRPr sz="2800">
          <a:solidFill>
            <a:schemeClr val="tx1"/>
          </a:solidFill>
          <a:latin typeface="+mn-lt"/>
          <a:ea typeface="+mn-ea"/>
          <a:cs typeface="+mn-cs"/>
        </a:defRPr>
      </a:lvl1pPr>
      <a:lvl2pPr marL="652463" indent="-250825" algn="l" defTabSz="801688" rtl="0" eaLnBrk="0" fontAlgn="base" hangingPunct="0">
        <a:spcBef>
          <a:spcPct val="20000"/>
        </a:spcBef>
        <a:spcAft>
          <a:spcPct val="0"/>
        </a:spcAft>
        <a:buChar char="–"/>
        <a:defRPr sz="2500">
          <a:solidFill>
            <a:schemeClr val="tx1"/>
          </a:solidFill>
          <a:latin typeface="+mn-lt"/>
          <a:ea typeface="+mn-ea"/>
        </a:defRPr>
      </a:lvl2pPr>
      <a:lvl3pPr marL="1003300" indent="-201613" algn="l" defTabSz="801688" rtl="0" eaLnBrk="0" fontAlgn="base" hangingPunct="0">
        <a:spcBef>
          <a:spcPct val="20000"/>
        </a:spcBef>
        <a:spcAft>
          <a:spcPct val="0"/>
        </a:spcAft>
        <a:buChar char="•"/>
        <a:defRPr sz="2200">
          <a:solidFill>
            <a:schemeClr val="tx1"/>
          </a:solidFill>
          <a:latin typeface="+mn-lt"/>
          <a:ea typeface="+mn-ea"/>
        </a:defRPr>
      </a:lvl3pPr>
      <a:lvl4pPr marL="1401763" indent="-200025" algn="l" defTabSz="801688" rtl="0" eaLnBrk="0" fontAlgn="base" hangingPunct="0">
        <a:spcBef>
          <a:spcPct val="20000"/>
        </a:spcBef>
        <a:spcAft>
          <a:spcPct val="0"/>
        </a:spcAft>
        <a:buChar char="–"/>
        <a:defRPr sz="1700">
          <a:solidFill>
            <a:schemeClr val="tx1"/>
          </a:solidFill>
          <a:latin typeface="+mn-lt"/>
          <a:ea typeface="+mn-ea"/>
        </a:defRPr>
      </a:lvl4pPr>
      <a:lvl5pPr marL="1803400" indent="-201613" algn="l" defTabSz="801688" rtl="0" eaLnBrk="0" fontAlgn="base" hangingPunct="0">
        <a:spcBef>
          <a:spcPct val="20000"/>
        </a:spcBef>
        <a:spcAft>
          <a:spcPct val="0"/>
        </a:spcAft>
        <a:buChar char="»"/>
        <a:defRPr sz="1700">
          <a:solidFill>
            <a:schemeClr val="tx1"/>
          </a:solidFill>
          <a:latin typeface="+mn-lt"/>
          <a:ea typeface="+mn-ea"/>
        </a:defRPr>
      </a:lvl5pPr>
      <a:lvl6pPr marL="2260600" indent="-201613" algn="l" defTabSz="801688" rtl="0" fontAlgn="base">
        <a:spcBef>
          <a:spcPct val="20000"/>
        </a:spcBef>
        <a:spcAft>
          <a:spcPct val="0"/>
        </a:spcAft>
        <a:buChar char="»"/>
        <a:defRPr sz="1700">
          <a:solidFill>
            <a:schemeClr val="tx1"/>
          </a:solidFill>
          <a:latin typeface="+mn-lt"/>
          <a:ea typeface="+mn-ea"/>
        </a:defRPr>
      </a:lvl6pPr>
      <a:lvl7pPr marL="2717800" indent="-201613" algn="l" defTabSz="801688" rtl="0" fontAlgn="base">
        <a:spcBef>
          <a:spcPct val="20000"/>
        </a:spcBef>
        <a:spcAft>
          <a:spcPct val="0"/>
        </a:spcAft>
        <a:buChar char="»"/>
        <a:defRPr sz="1700">
          <a:solidFill>
            <a:schemeClr val="tx1"/>
          </a:solidFill>
          <a:latin typeface="+mn-lt"/>
          <a:ea typeface="+mn-ea"/>
        </a:defRPr>
      </a:lvl7pPr>
      <a:lvl8pPr marL="3175000" indent="-201613" algn="l" defTabSz="801688" rtl="0" fontAlgn="base">
        <a:spcBef>
          <a:spcPct val="20000"/>
        </a:spcBef>
        <a:spcAft>
          <a:spcPct val="0"/>
        </a:spcAft>
        <a:buChar char="»"/>
        <a:defRPr sz="1700">
          <a:solidFill>
            <a:schemeClr val="tx1"/>
          </a:solidFill>
          <a:latin typeface="+mn-lt"/>
          <a:ea typeface="+mn-ea"/>
        </a:defRPr>
      </a:lvl8pPr>
      <a:lvl9pPr marL="3632200" indent="-201613" algn="l" defTabSz="801688" rtl="0" fontAlgn="base">
        <a:spcBef>
          <a:spcPct val="20000"/>
        </a:spcBef>
        <a:spcAft>
          <a:spcPct val="0"/>
        </a:spcAft>
        <a:buChar char="»"/>
        <a:defRPr sz="17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p:nvSpPr>
        <p:spPr bwMode="auto">
          <a:xfrm>
            <a:off x="4762" y="0"/>
            <a:ext cx="9139238"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4" name="组合 3"/>
          <p:cNvGrpSpPr/>
          <p:nvPr/>
        </p:nvGrpSpPr>
        <p:grpSpPr>
          <a:xfrm>
            <a:off x="0" y="5087938"/>
            <a:ext cx="9144000" cy="55562"/>
            <a:chOff x="0" y="5087938"/>
            <a:chExt cx="9144000" cy="55562"/>
          </a:xfrm>
        </p:grpSpPr>
        <p:pic>
          <p:nvPicPr>
            <p:cNvPr id="5"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0" y="5087938"/>
              <a:ext cx="8616950" cy="55562"/>
            </a:xfrm>
            <a:prstGeom prst="rect">
              <a:avLst/>
            </a:prstGeom>
            <a:noFill/>
          </p:spPr>
        </p:pic>
        <p:pic>
          <p:nvPicPr>
            <p:cNvPr id="6" name="Picture 2" descr="E:\01 日常工作\10 多媒体\PPT内部汇报用模板\红条.jpg"/>
            <p:cNvPicPr>
              <a:picLocks noChangeAspect="1" noChangeArrowheads="1"/>
            </p:cNvPicPr>
            <p:nvPr userDrawn="1"/>
          </p:nvPicPr>
          <p:blipFill>
            <a:blip r:embed="rId3" cstate="print"/>
            <a:srcRect r="5813"/>
            <a:stretch>
              <a:fillRect/>
            </a:stretch>
          </p:blipFill>
          <p:spPr bwMode="auto">
            <a:xfrm>
              <a:off x="527050" y="5087938"/>
              <a:ext cx="8616950" cy="55562"/>
            </a:xfrm>
            <a:prstGeom prst="rect">
              <a:avLst/>
            </a:prstGeom>
            <a:noFill/>
          </p:spPr>
        </p:pic>
      </p:grpSp>
      <p:pic>
        <p:nvPicPr>
          <p:cNvPr id="8" name="Picture 2" descr="C:\Users\z00124665\Desktop\HW LOGO(横版）.png"/>
          <p:cNvPicPr>
            <a:picLocks noChangeAspect="1" noChangeArrowheads="1"/>
          </p:cNvPicPr>
          <p:nvPr/>
        </p:nvPicPr>
        <p:blipFill>
          <a:blip r:embed="rId4" cstate="screen"/>
          <a:srcRect/>
          <a:stretch>
            <a:fillRect/>
          </a:stretch>
        </p:blipFill>
        <p:spPr bwMode="auto">
          <a:xfrm>
            <a:off x="7566415" y="4687937"/>
            <a:ext cx="1250151" cy="304524"/>
          </a:xfrm>
          <a:prstGeom prst="rect">
            <a:avLst/>
          </a:prstGeom>
          <a:noFill/>
        </p:spPr>
      </p:pic>
      <p:sp>
        <p:nvSpPr>
          <p:cNvPr id="9"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5"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6" cstate="print"/>
          <a:srcRect/>
          <a:stretch>
            <a:fillRect/>
          </a:stretch>
        </p:blipFill>
        <p:spPr bwMode="auto">
          <a:xfrm>
            <a:off x="5567363" y="177221"/>
            <a:ext cx="3270250" cy="91068"/>
          </a:xfrm>
          <a:prstGeom prst="rect">
            <a:avLst/>
          </a:prstGeom>
          <a:noFill/>
        </p:spPr>
      </p:pic>
    </p:spTree>
    <p:extLst>
      <p:ext uri="{BB962C8B-B14F-4D97-AF65-F5344CB8AC3E}">
        <p14:creationId xmlns="" xmlns:p14="http://schemas.microsoft.com/office/powerpoint/2010/main" val="557964638"/>
      </p:ext>
    </p:extLst>
  </p:cSld>
  <p:clrMap bg1="lt1" tx1="dk1" bg2="lt2" tx2="dk2" accent1="accent1" accent2="accent2" accent3="accent3" accent4="accent4" accent5="accent5" accent6="accent6" hlink="hlink" folHlink="folHlink"/>
  <p:sldLayoutIdLst>
    <p:sldLayoutId id="214748383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808080"/>
        </a:buClr>
        <a:buSzPct val="60000"/>
        <a:buFont typeface="Wingdings" pitchFamily="2" charset="2"/>
        <a:buChar char="l"/>
        <a:defRPr sz="2400" b="1">
          <a:solidFill>
            <a:schemeClr val="bg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bg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bg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bg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bg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14" name="组合 13"/>
          <p:cNvGrpSpPr/>
          <p:nvPr/>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4"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p:nvPicPr>
        <p:blipFill>
          <a:blip r:embed="rId5" cstate="screen"/>
          <a:srcRect/>
          <a:stretch>
            <a:fillRect/>
          </a:stretch>
        </p:blipFill>
        <p:spPr bwMode="auto">
          <a:xfrm>
            <a:off x="7566415" y="4687937"/>
            <a:ext cx="1250151" cy="304524"/>
          </a:xfrm>
          <a:prstGeom prst="rect">
            <a:avLst/>
          </a:prstGeom>
          <a:noFill/>
        </p:spPr>
      </p:pic>
      <p:sp>
        <p:nvSpPr>
          <p:cNvPr id="12"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6"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7" cstate="print"/>
          <a:srcRect/>
          <a:stretch>
            <a:fillRect/>
          </a:stretch>
        </p:blipFill>
        <p:spPr bwMode="auto">
          <a:xfrm>
            <a:off x="5567363" y="177221"/>
            <a:ext cx="3270250" cy="91068"/>
          </a:xfrm>
          <a:prstGeom prst="rect">
            <a:avLst/>
          </a:prstGeom>
          <a:noFill/>
        </p:spPr>
      </p:pic>
    </p:spTree>
    <p:extLst>
      <p:ext uri="{BB962C8B-B14F-4D97-AF65-F5344CB8AC3E}">
        <p14:creationId xmlns="" xmlns:p14="http://schemas.microsoft.com/office/powerpoint/2010/main" val="1396403048"/>
      </p:ext>
    </p:extLst>
  </p:cSld>
  <p:clrMap bg1="lt1" tx1="dk1" bg2="lt2" tx2="dk2" accent1="accent1" accent2="accent2" accent3="accent3" accent4="accent4" accent5="accent5" accent6="accent6" hlink="hlink" folHlink="folHlink"/>
  <p:sldLayoutIdLst>
    <p:sldLayoutId id="2147483838" r:id="rId1"/>
    <p:sldLayoutId id="2147483839" r:id="rId2"/>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9" descr="dd"/>
          <p:cNvPicPr>
            <a:picLocks noChangeAspect="1" noChangeArrowheads="1"/>
          </p:cNvPicPr>
          <p:nvPr/>
        </p:nvPicPr>
        <p:blipFill>
          <a:blip r:embed="rId6" cstate="print"/>
          <a:srcRect/>
          <a:stretch>
            <a:fillRect/>
          </a:stretch>
        </p:blipFill>
        <p:spPr bwMode="auto">
          <a:xfrm>
            <a:off x="0" y="4668472"/>
            <a:ext cx="9150350" cy="477440"/>
          </a:xfrm>
          <a:prstGeom prst="rect">
            <a:avLst/>
          </a:prstGeom>
          <a:noFill/>
          <a:ln w="9525">
            <a:noFill/>
            <a:miter lim="800000"/>
            <a:headEnd/>
            <a:tailEnd/>
          </a:ln>
        </p:spPr>
      </p:pic>
      <p:sp>
        <p:nvSpPr>
          <p:cNvPr id="28680" name="Text Box 8"/>
          <p:cNvSpPr txBox="1">
            <a:spLocks noChangeArrowheads="1"/>
          </p:cNvSpPr>
          <p:nvPr/>
        </p:nvSpPr>
        <p:spPr bwMode="auto">
          <a:xfrm>
            <a:off x="652473" y="4829175"/>
            <a:ext cx="2761176" cy="265542"/>
          </a:xfrm>
          <a:prstGeom prst="rect">
            <a:avLst/>
          </a:prstGeom>
          <a:noFill/>
          <a:ln w="9525">
            <a:noFill/>
            <a:miter lim="800000"/>
            <a:headEnd/>
            <a:tailEnd/>
          </a:ln>
        </p:spPr>
        <p:txBody>
          <a:bodyPr wrap="none" lIns="80091" tIns="40047" rIns="80091" bIns="40047">
            <a:spAutoFit/>
          </a:bodyPr>
          <a:lstStyle/>
          <a:p>
            <a:pPr defTabSz="801350"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pic>
        <p:nvPicPr>
          <p:cNvPr id="1028" name="Picture 9" descr="8"/>
          <p:cNvPicPr>
            <a:picLocks noChangeAspect="1" noChangeArrowheads="1"/>
          </p:cNvPicPr>
          <p:nvPr/>
        </p:nvPicPr>
        <p:blipFill>
          <a:blip r:embed="rId7" cstate="print"/>
          <a:srcRect/>
          <a:stretch>
            <a:fillRect/>
          </a:stretch>
        </p:blipFill>
        <p:spPr bwMode="auto">
          <a:xfrm>
            <a:off x="7508893" y="4799417"/>
            <a:ext cx="1311275" cy="234553"/>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26" y="4867275"/>
            <a:ext cx="2097087" cy="3417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chemeClr val="tx1"/>
                </a:solidFill>
                <a:latin typeface="FrutigerNext LT Bold" charset="0"/>
              </a:defRPr>
            </a:lvl1pPr>
          </a:lstStyle>
          <a:p>
            <a:pPr>
              <a:defRPr/>
            </a:pPr>
            <a:r>
              <a:rPr lang="de-DE" altLang="zh-CN">
                <a:solidFill>
                  <a:srgbClr val="000000"/>
                </a:solidFill>
                <a:ea typeface="ＭＳ Ｐゴシック" pitchFamily="34" charset="-128"/>
              </a:rPr>
              <a:t>Page </a:t>
            </a:r>
            <a:fld id="{259705A9-78AD-49F9-AC95-F906A789CDA0}" type="slidenum">
              <a:rPr lang="de-DE" altLang="zh-CN">
                <a:solidFill>
                  <a:srgbClr val="000000"/>
                </a:solidFill>
                <a:ea typeface="ＭＳ Ｐゴシック" pitchFamily="34" charset="-128"/>
              </a:rPr>
              <a:pPr>
                <a:defRPr/>
              </a:pPr>
              <a:t>‹#›</a:t>
            </a:fld>
            <a:endParaRPr lang="en-GB" altLang="zh-CN" dirty="0">
              <a:solidFill>
                <a:srgbClr val="000000"/>
              </a:solidFill>
              <a:ea typeface="ＭＳ Ｐゴシック" pitchFamily="34" charset="-128"/>
            </a:endParaRPr>
          </a:p>
        </p:txBody>
      </p:sp>
      <p:sp>
        <p:nvSpPr>
          <p:cNvPr id="1030" name="Rectangle 13"/>
          <p:cNvSpPr>
            <a:spLocks noGrp="1" noChangeArrowheads="1"/>
          </p:cNvSpPr>
          <p:nvPr>
            <p:ph type="title"/>
          </p:nvPr>
        </p:nvSpPr>
        <p:spPr bwMode="auto">
          <a:xfrm>
            <a:off x="652463" y="322702"/>
            <a:ext cx="7745412" cy="653653"/>
          </a:xfrm>
          <a:prstGeom prst="rect">
            <a:avLst/>
          </a:prstGeom>
          <a:noFill/>
          <a:ln w="9525">
            <a:noFill/>
            <a:miter lim="800000"/>
            <a:headEnd/>
            <a:tailEnd/>
          </a:ln>
        </p:spPr>
        <p:txBody>
          <a:bodyPr vert="horz" wrap="square" lIns="80106" tIns="40052" rIns="80106" bIns="40052"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2561" y="4829176"/>
            <a:ext cx="1565912" cy="265502"/>
          </a:xfrm>
          <a:prstGeom prst="rect">
            <a:avLst/>
          </a:prstGeom>
          <a:noFill/>
          <a:ln w="9525" algn="ctr">
            <a:noFill/>
            <a:miter lim="800000"/>
            <a:headEnd/>
            <a:tailEnd/>
          </a:ln>
          <a:effectLst/>
        </p:spPr>
        <p:txBody>
          <a:bodyPr wrap="none" lIns="80059" tIns="40027" rIns="80059" bIns="40027">
            <a:spAutoFit/>
          </a:bodyPr>
          <a:lstStyle/>
          <a:p>
            <a:pPr defTabSz="801350"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908172" y="396482"/>
            <a:ext cx="1844675" cy="3980259"/>
          </a:xfrm>
          <a:prstGeom prst="rect">
            <a:avLst/>
          </a:prstGeom>
          <a:noFill/>
          <a:ln w="9525">
            <a:noFill/>
            <a:miter lim="800000"/>
            <a:headEnd/>
            <a:tailEnd/>
          </a:ln>
          <a:effectLst/>
        </p:spPr>
        <p:txBody>
          <a:bodyPr lIns="80091" tIns="40047" rIns="80091" bIns="40047"/>
          <a:lstStyle/>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:32-35pt  </a:t>
            </a: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350">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Medium</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350">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:30-32pt  </a:t>
            </a: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350">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英文正文</a:t>
            </a:r>
            <a:r>
              <a:rPr lang="en-US" altLang="zh-CN" sz="1100" dirty="0">
                <a:solidFill>
                  <a:srgbClr val="FFFFFF"/>
                </a:solidFill>
                <a:latin typeface="Arial" charset="0"/>
                <a:ea typeface="华文细黑" pitchFamily="2" charset="-122"/>
              </a:rPr>
              <a:t>:20-22pt</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 </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 :18pt  </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350">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Regular</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350">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中文正文</a:t>
            </a:r>
            <a:r>
              <a:rPr lang="en-US" altLang="zh-CN" sz="1100" dirty="0">
                <a:solidFill>
                  <a:srgbClr val="FFFFFF"/>
                </a:solidFill>
                <a:latin typeface="Arial" charset="0"/>
                <a:ea typeface="华文细黑" pitchFamily="2" charset="-122"/>
              </a:rPr>
              <a:t>:18-20pt</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):18pt </a:t>
            </a: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350">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 </a:t>
            </a:r>
          </a:p>
          <a:p>
            <a:pPr algn="r" defTabSz="801350">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350">
              <a:lnSpc>
                <a:spcPct val="125000"/>
              </a:lnSpc>
              <a:buClr>
                <a:srgbClr val="777777"/>
              </a:buClr>
              <a:buSzPct val="60000"/>
              <a:buFont typeface="Wingdings" pitchFamily="2" charset="2"/>
              <a:buNone/>
              <a:defRPr/>
            </a:pPr>
            <a:endParaRPr lang="zh-CN" altLang="en-US" sz="1100" dirty="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9199607" y="1068013"/>
            <a:ext cx="1049337" cy="1503759"/>
          </a:xfrm>
          <a:prstGeom prst="rect">
            <a:avLst/>
          </a:prstGeom>
          <a:noFill/>
          <a:ln w="9525">
            <a:noFill/>
            <a:miter lim="800000"/>
            <a:headEnd/>
            <a:tailEnd/>
          </a:ln>
          <a:effectLst/>
        </p:spPr>
        <p:txBody>
          <a:bodyPr lIns="80091" tIns="40047" rIns="80091" bIns="40047"/>
          <a:lstStyle/>
          <a:p>
            <a:pPr defTabSz="801350">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350">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dirty="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350">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350">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350">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199607" y="-46432"/>
            <a:ext cx="1049337" cy="628651"/>
          </a:xfrm>
          <a:prstGeom prst="rect">
            <a:avLst/>
          </a:prstGeom>
          <a:noFill/>
          <a:ln w="9525">
            <a:noFill/>
            <a:miter lim="800000"/>
            <a:headEnd/>
            <a:tailEnd/>
          </a:ln>
          <a:effectLst/>
        </p:spPr>
        <p:txBody>
          <a:bodyPr lIns="80091" tIns="40047" rIns="80091" bIns="40047"/>
          <a:lstStyle/>
          <a:p>
            <a:pPr defTabSz="801350">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dirty="0">
                <a:solidFill>
                  <a:srgbClr val="FFFFFF"/>
                </a:solidFill>
                <a:latin typeface="华文细黑" pitchFamily="2" charset="-122"/>
                <a:ea typeface="华文细黑" pitchFamily="2" charset="-122"/>
              </a:rPr>
              <a:t>.</a:t>
            </a:r>
          </a:p>
          <a:p>
            <a:pPr defTabSz="801350">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350">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350">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035" name="Rectangle 68"/>
          <p:cNvSpPr>
            <a:spLocks noGrp="1" noChangeArrowheads="1"/>
          </p:cNvSpPr>
          <p:nvPr>
            <p:ph type="body" idx="1"/>
          </p:nvPr>
        </p:nvSpPr>
        <p:spPr bwMode="auto">
          <a:xfrm>
            <a:off x="652463" y="1231110"/>
            <a:ext cx="7929562" cy="3145631"/>
          </a:xfrm>
          <a:prstGeom prst="rect">
            <a:avLst/>
          </a:prstGeom>
          <a:noFill/>
          <a:ln w="9525">
            <a:noFill/>
            <a:miter lim="800000"/>
            <a:headEnd/>
            <a:tailEnd/>
          </a:ln>
        </p:spPr>
        <p:txBody>
          <a:bodyPr vert="horz" wrap="square" lIns="80119" tIns="40059" rIns="80119" bIns="4005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9269413" y="3726981"/>
            <a:ext cx="919162" cy="307720"/>
          </a:xfrm>
          <a:prstGeom prst="rect">
            <a:avLst/>
          </a:prstGeom>
          <a:solidFill>
            <a:schemeClr val="bg1"/>
          </a:solidFill>
          <a:ln w="9525" algn="ctr">
            <a:noFill/>
            <a:miter lim="800000"/>
            <a:headEnd/>
            <a:tailEnd/>
          </a:ln>
          <a:effectLst/>
        </p:spPr>
        <p:txBody>
          <a:bodyPr lIns="91386" tIns="45692" rIns="91386" bIns="45692" anchor="ctr">
            <a:spAutoFit/>
          </a:bodyPr>
          <a:lstStyle/>
          <a:p>
            <a:pPr>
              <a:defRPr/>
            </a:pPr>
            <a:endParaRPr lang="zh-CN" altLang="en-US" sz="1400">
              <a:solidFill>
                <a:srgbClr val="FFFFFF"/>
              </a:solidFill>
              <a:latin typeface="FrutigerNext LT Regular" pitchFamily="34" charset="0"/>
              <a:ea typeface="ＭＳ Ｐゴシック" pitchFamily="34" charset="-128"/>
            </a:endParaRPr>
          </a:p>
        </p:txBody>
      </p:sp>
      <p:grpSp>
        <p:nvGrpSpPr>
          <p:cNvPr id="1037" name="Group 81"/>
          <p:cNvGrpSpPr>
            <a:grpSpLocks/>
          </p:cNvGrpSpPr>
          <p:nvPr/>
        </p:nvGrpSpPr>
        <p:grpSpPr bwMode="auto">
          <a:xfrm>
            <a:off x="9355162" y="2842022"/>
            <a:ext cx="739775" cy="13692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38" name="Group 86"/>
          <p:cNvGrpSpPr>
            <a:grpSpLocks/>
          </p:cNvGrpSpPr>
          <p:nvPr/>
        </p:nvGrpSpPr>
        <p:grpSpPr bwMode="auto">
          <a:xfrm>
            <a:off x="9355162" y="3003948"/>
            <a:ext cx="739775" cy="13692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39" name="Group 91"/>
          <p:cNvGrpSpPr>
            <a:grpSpLocks/>
          </p:cNvGrpSpPr>
          <p:nvPr/>
        </p:nvGrpSpPr>
        <p:grpSpPr bwMode="auto">
          <a:xfrm>
            <a:off x="9355162" y="3165872"/>
            <a:ext cx="739775" cy="13692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0" name="Group 96"/>
          <p:cNvGrpSpPr>
            <a:grpSpLocks/>
          </p:cNvGrpSpPr>
          <p:nvPr/>
        </p:nvGrpSpPr>
        <p:grpSpPr bwMode="auto">
          <a:xfrm>
            <a:off x="9355162" y="2680103"/>
            <a:ext cx="739775" cy="141684"/>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1" name="Group 101"/>
          <p:cNvGrpSpPr>
            <a:grpSpLocks/>
          </p:cNvGrpSpPr>
          <p:nvPr/>
        </p:nvGrpSpPr>
        <p:grpSpPr bwMode="auto">
          <a:xfrm>
            <a:off x="9355162" y="3436146"/>
            <a:ext cx="739775" cy="136922"/>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2" name="Group 106"/>
          <p:cNvGrpSpPr>
            <a:grpSpLocks/>
          </p:cNvGrpSpPr>
          <p:nvPr/>
        </p:nvGrpSpPr>
        <p:grpSpPr bwMode="auto">
          <a:xfrm>
            <a:off x="9355162" y="3598070"/>
            <a:ext cx="739775" cy="136922"/>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3" name="Group 111"/>
          <p:cNvGrpSpPr>
            <a:grpSpLocks/>
          </p:cNvGrpSpPr>
          <p:nvPr/>
        </p:nvGrpSpPr>
        <p:grpSpPr bwMode="auto">
          <a:xfrm>
            <a:off x="9355162" y="3759994"/>
            <a:ext cx="739775" cy="136922"/>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4" name="Group 116"/>
          <p:cNvGrpSpPr>
            <a:grpSpLocks/>
          </p:cNvGrpSpPr>
          <p:nvPr/>
        </p:nvGrpSpPr>
        <p:grpSpPr bwMode="auto">
          <a:xfrm>
            <a:off x="9355162" y="4030268"/>
            <a:ext cx="739775" cy="13692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5" name="Group 121"/>
          <p:cNvGrpSpPr>
            <a:grpSpLocks/>
          </p:cNvGrpSpPr>
          <p:nvPr/>
        </p:nvGrpSpPr>
        <p:grpSpPr bwMode="auto">
          <a:xfrm>
            <a:off x="9355162" y="4192191"/>
            <a:ext cx="739775" cy="13692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6" name="Group 126"/>
          <p:cNvGrpSpPr>
            <a:grpSpLocks/>
          </p:cNvGrpSpPr>
          <p:nvPr/>
        </p:nvGrpSpPr>
        <p:grpSpPr bwMode="auto">
          <a:xfrm>
            <a:off x="9355162" y="4354116"/>
            <a:ext cx="739775" cy="13692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7" name="Group 131"/>
          <p:cNvGrpSpPr>
            <a:grpSpLocks/>
          </p:cNvGrpSpPr>
          <p:nvPr/>
        </p:nvGrpSpPr>
        <p:grpSpPr bwMode="auto">
          <a:xfrm>
            <a:off x="9355162" y="4624389"/>
            <a:ext cx="739775" cy="136922"/>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8" name="Group 136"/>
          <p:cNvGrpSpPr>
            <a:grpSpLocks/>
          </p:cNvGrpSpPr>
          <p:nvPr/>
        </p:nvGrpSpPr>
        <p:grpSpPr bwMode="auto">
          <a:xfrm>
            <a:off x="9355162" y="4793459"/>
            <a:ext cx="739775" cy="136922"/>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49" name="Group 141"/>
          <p:cNvGrpSpPr>
            <a:grpSpLocks/>
          </p:cNvGrpSpPr>
          <p:nvPr/>
        </p:nvGrpSpPr>
        <p:grpSpPr bwMode="auto">
          <a:xfrm>
            <a:off x="9355162" y="4961336"/>
            <a:ext cx="739775" cy="13692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spTree>
    <p:extLst>
      <p:ext uri="{BB962C8B-B14F-4D97-AF65-F5344CB8AC3E}">
        <p14:creationId xmlns="" xmlns:p14="http://schemas.microsoft.com/office/powerpoint/2010/main" val="193950611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Lst>
  <p:hf sldNum="0" hdr="0" ftr="0"/>
  <p:txStyles>
    <p:titleStyle>
      <a:lvl1pPr algn="l" defTabSz="801350" rtl="0" eaLnBrk="0" fontAlgn="base" hangingPunct="0">
        <a:spcBef>
          <a:spcPct val="0"/>
        </a:spcBef>
        <a:spcAft>
          <a:spcPct val="0"/>
        </a:spcAft>
        <a:defRPr sz="3400">
          <a:solidFill>
            <a:srgbClr val="990000"/>
          </a:solidFill>
          <a:latin typeface="+mj-lt"/>
          <a:ea typeface="+mj-ea"/>
          <a:cs typeface="+mj-cs"/>
        </a:defRPr>
      </a:lvl1pPr>
      <a:lvl2pPr algn="l" defTabSz="801350"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350"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350"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350"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008" algn="l" defTabSz="801350"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015" algn="l" defTabSz="801350"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023" algn="l" defTabSz="801350"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029" algn="l" defTabSz="801350"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299912" indent="-299912" algn="l" defTabSz="801350"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187" indent="-250720" algn="l" defTabSz="801350"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2877" indent="-201528" algn="l" defTabSz="801350"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173" indent="-199941" algn="l" defTabSz="801350" rtl="0" eaLnBrk="0" fontAlgn="base" hangingPunct="0">
        <a:lnSpc>
          <a:spcPct val="140000"/>
        </a:lnSpc>
        <a:spcBef>
          <a:spcPct val="0"/>
        </a:spcBef>
        <a:spcAft>
          <a:spcPct val="0"/>
        </a:spcAft>
        <a:buChar char="–"/>
        <a:defRPr sz="1400">
          <a:solidFill>
            <a:schemeClr val="tx1"/>
          </a:solidFill>
          <a:latin typeface="+mj-lt"/>
          <a:ea typeface="+mn-ea"/>
        </a:defRPr>
      </a:lvl4pPr>
      <a:lvl5pPr marL="1802639" indent="-201528" algn="l" defTabSz="801350"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59648" indent="-201528" algn="l" defTabSz="801350"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6655" indent="-201528" algn="l" defTabSz="801350"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3662" indent="-201528" algn="l" defTabSz="801350"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0670" indent="-201528" algn="l" defTabSz="801350"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015" rtl="0" eaLnBrk="1" latinLnBrk="0" hangingPunct="1">
        <a:defRPr sz="1800" kern="1200">
          <a:solidFill>
            <a:schemeClr val="tx1"/>
          </a:solidFill>
          <a:latin typeface="+mn-lt"/>
          <a:ea typeface="+mn-ea"/>
          <a:cs typeface="+mn-cs"/>
        </a:defRPr>
      </a:lvl1pPr>
      <a:lvl2pPr marL="457008" algn="l" defTabSz="914015" rtl="0" eaLnBrk="1" latinLnBrk="0" hangingPunct="1">
        <a:defRPr sz="1800" kern="1200">
          <a:solidFill>
            <a:schemeClr val="tx1"/>
          </a:solidFill>
          <a:latin typeface="+mn-lt"/>
          <a:ea typeface="+mn-ea"/>
          <a:cs typeface="+mn-cs"/>
        </a:defRPr>
      </a:lvl2pPr>
      <a:lvl3pPr marL="914015" algn="l" defTabSz="914015" rtl="0" eaLnBrk="1" latinLnBrk="0" hangingPunct="1">
        <a:defRPr sz="1800" kern="1200">
          <a:solidFill>
            <a:schemeClr val="tx1"/>
          </a:solidFill>
          <a:latin typeface="+mn-lt"/>
          <a:ea typeface="+mn-ea"/>
          <a:cs typeface="+mn-cs"/>
        </a:defRPr>
      </a:lvl3pPr>
      <a:lvl4pPr marL="1371023" algn="l" defTabSz="914015" rtl="0" eaLnBrk="1" latinLnBrk="0" hangingPunct="1">
        <a:defRPr sz="1800" kern="1200">
          <a:solidFill>
            <a:schemeClr val="tx1"/>
          </a:solidFill>
          <a:latin typeface="+mn-lt"/>
          <a:ea typeface="+mn-ea"/>
          <a:cs typeface="+mn-cs"/>
        </a:defRPr>
      </a:lvl4pPr>
      <a:lvl5pPr marL="1828029" algn="l" defTabSz="914015" rtl="0" eaLnBrk="1" latinLnBrk="0" hangingPunct="1">
        <a:defRPr sz="1800" kern="1200">
          <a:solidFill>
            <a:schemeClr val="tx1"/>
          </a:solidFill>
          <a:latin typeface="+mn-lt"/>
          <a:ea typeface="+mn-ea"/>
          <a:cs typeface="+mn-cs"/>
        </a:defRPr>
      </a:lvl5pPr>
      <a:lvl6pPr marL="2285037" algn="l" defTabSz="914015" rtl="0" eaLnBrk="1" latinLnBrk="0" hangingPunct="1">
        <a:defRPr sz="1800" kern="1200">
          <a:solidFill>
            <a:schemeClr val="tx1"/>
          </a:solidFill>
          <a:latin typeface="+mn-lt"/>
          <a:ea typeface="+mn-ea"/>
          <a:cs typeface="+mn-cs"/>
        </a:defRPr>
      </a:lvl6pPr>
      <a:lvl7pPr marL="2742043" algn="l" defTabSz="914015" rtl="0" eaLnBrk="1" latinLnBrk="0" hangingPunct="1">
        <a:defRPr sz="1800" kern="1200">
          <a:solidFill>
            <a:schemeClr val="tx1"/>
          </a:solidFill>
          <a:latin typeface="+mn-lt"/>
          <a:ea typeface="+mn-ea"/>
          <a:cs typeface="+mn-cs"/>
        </a:defRPr>
      </a:lvl7pPr>
      <a:lvl8pPr marL="3199052" algn="l" defTabSz="914015" rtl="0" eaLnBrk="1" latinLnBrk="0" hangingPunct="1">
        <a:defRPr sz="1800" kern="1200">
          <a:solidFill>
            <a:schemeClr val="tx1"/>
          </a:solidFill>
          <a:latin typeface="+mn-lt"/>
          <a:ea typeface="+mn-ea"/>
          <a:cs typeface="+mn-cs"/>
        </a:defRPr>
      </a:lvl8pPr>
      <a:lvl9pPr marL="3656060" algn="l" defTabSz="91401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p:nvSpPr>
        <p:spPr bwMode="auto">
          <a:xfrm>
            <a:off x="0" y="0"/>
            <a:ext cx="9144000" cy="5143500"/>
          </a:xfrm>
          <a:prstGeom prst="rect">
            <a:avLst/>
          </a:prstGeom>
          <a:solidFill>
            <a:schemeClr val="bg1">
              <a:lumMod val="9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grpSp>
        <p:nvGrpSpPr>
          <p:cNvPr id="14" name="组合 13"/>
          <p:cNvGrpSpPr/>
          <p:nvPr/>
        </p:nvGrpSpPr>
        <p:grpSpPr>
          <a:xfrm>
            <a:off x="0" y="5087938"/>
            <a:ext cx="9144000" cy="55562"/>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7" cstate="print"/>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p:nvPicPr>
        <p:blipFill>
          <a:blip r:embed="rId8" cstate="screen"/>
          <a:srcRect/>
          <a:stretch>
            <a:fillRect/>
          </a:stretch>
        </p:blipFill>
        <p:spPr bwMode="auto">
          <a:xfrm>
            <a:off x="7566415" y="4687937"/>
            <a:ext cx="1250151" cy="304524"/>
          </a:xfrm>
          <a:prstGeom prst="rect">
            <a:avLst/>
          </a:prstGeom>
          <a:noFill/>
        </p:spPr>
      </p:pic>
      <p:sp>
        <p:nvSpPr>
          <p:cNvPr id="12" name="Rectangle 5"/>
          <p:cNvSpPr>
            <a:spLocks noChangeArrowheads="1"/>
          </p:cNvSpPr>
          <p:nvPr/>
        </p:nvSpPr>
        <p:spPr bwMode="auto">
          <a:xfrm>
            <a:off x="3040535" y="4875564"/>
            <a:ext cx="272055" cy="195943"/>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900" smtClean="0">
                <a:solidFill>
                  <a:srgbClr val="FFFFFF">
                    <a:lumMod val="65000"/>
                  </a:srgbClr>
                </a:solidFill>
                <a:latin typeface="FrutigerNext LT Medium"/>
                <a:ea typeface="华文细黑"/>
              </a:rPr>
              <a:pPr eaLnBrk="0" hangingPunct="0">
                <a:lnSpc>
                  <a:spcPct val="85000"/>
                </a:lnSpc>
                <a:defRPr/>
              </a:pPr>
              <a:t>‹#›</a:t>
            </a:fld>
            <a:endParaRPr lang="en-GB" altLang="zh-CN" sz="90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p:nvPicPr>
        <p:blipFill>
          <a:blip r:embed="rId9" cstate="print"/>
          <a:srcRect/>
          <a:stretch>
            <a:fillRect/>
          </a:stretch>
        </p:blipFill>
        <p:spPr bwMode="auto">
          <a:xfrm>
            <a:off x="322270" y="4862196"/>
            <a:ext cx="2655887" cy="120967"/>
          </a:xfrm>
          <a:prstGeom prst="rect">
            <a:avLst/>
          </a:prstGeom>
          <a:noFill/>
        </p:spPr>
      </p:pic>
      <p:pic>
        <p:nvPicPr>
          <p:cNvPr id="11" name="Picture 2" descr="C:\Users\z00124665\Desktop\A BETTER WAY SOLUTIONS.wmf"/>
          <p:cNvPicPr>
            <a:picLocks noChangeAspect="1" noChangeArrowheads="1"/>
          </p:cNvPicPr>
          <p:nvPr/>
        </p:nvPicPr>
        <p:blipFill>
          <a:blip r:embed="rId10" cstate="print"/>
          <a:srcRect/>
          <a:stretch>
            <a:fillRect/>
          </a:stretch>
        </p:blipFill>
        <p:spPr bwMode="auto">
          <a:xfrm>
            <a:off x="5567363" y="177221"/>
            <a:ext cx="3270250" cy="91068"/>
          </a:xfrm>
          <a:prstGeom prst="rect">
            <a:avLst/>
          </a:prstGeom>
          <a:noFill/>
        </p:spPr>
      </p:pic>
    </p:spTree>
    <p:extLst>
      <p:ext uri="{BB962C8B-B14F-4D97-AF65-F5344CB8AC3E}">
        <p14:creationId xmlns="" xmlns:p14="http://schemas.microsoft.com/office/powerpoint/2010/main" val="113411252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4" r:id="rId3"/>
    <p:sldLayoutId id="2147483949" r:id="rId4"/>
    <p:sldLayoutId id="2147483952"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8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9" descr="dd"/>
          <p:cNvPicPr>
            <a:picLocks noChangeAspect="1" noChangeArrowheads="1"/>
          </p:cNvPicPr>
          <p:nvPr/>
        </p:nvPicPr>
        <p:blipFill>
          <a:blip r:embed="rId9" cstate="print"/>
          <a:srcRect/>
          <a:stretch>
            <a:fillRect/>
          </a:stretch>
        </p:blipFill>
        <p:spPr bwMode="auto">
          <a:xfrm>
            <a:off x="0" y="4668445"/>
            <a:ext cx="9150350" cy="477440"/>
          </a:xfrm>
          <a:prstGeom prst="rect">
            <a:avLst/>
          </a:prstGeom>
          <a:noFill/>
          <a:ln w="9525">
            <a:noFill/>
            <a:miter lim="800000"/>
            <a:headEnd/>
            <a:tailEnd/>
          </a:ln>
        </p:spPr>
      </p:pic>
      <p:sp>
        <p:nvSpPr>
          <p:cNvPr id="28680" name="Text Box 8"/>
          <p:cNvSpPr txBox="1">
            <a:spLocks noChangeArrowheads="1"/>
          </p:cNvSpPr>
          <p:nvPr/>
        </p:nvSpPr>
        <p:spPr bwMode="auto">
          <a:xfrm>
            <a:off x="652464" y="4829175"/>
            <a:ext cx="2761242"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a:solidFill>
                  <a:srgbClr val="000000"/>
                </a:solidFill>
                <a:latin typeface="FrutigerNext LT Bold" charset="0"/>
                <a:ea typeface="ＭＳ Ｐゴシック" pitchFamily="34" charset="-128"/>
              </a:rPr>
              <a:t>HUAWEI TECHNOLOGIES CO., LTD.</a:t>
            </a:r>
            <a:endParaRPr lang="en-US" altLang="zh-CN" sz="2200" dirty="0">
              <a:solidFill>
                <a:srgbClr val="000000"/>
              </a:solidFill>
              <a:latin typeface="Arial" pitchFamily="34" charset="0"/>
              <a:ea typeface="ＭＳ Ｐゴシック" pitchFamily="34" charset="-128"/>
            </a:endParaRPr>
          </a:p>
        </p:txBody>
      </p:sp>
      <p:pic>
        <p:nvPicPr>
          <p:cNvPr id="1028" name="Picture 9" descr="8"/>
          <p:cNvPicPr>
            <a:picLocks noChangeAspect="1" noChangeArrowheads="1"/>
          </p:cNvPicPr>
          <p:nvPr/>
        </p:nvPicPr>
        <p:blipFill>
          <a:blip r:embed="rId10" cstate="print"/>
          <a:srcRect/>
          <a:stretch>
            <a:fillRect/>
          </a:stretch>
        </p:blipFill>
        <p:spPr bwMode="auto">
          <a:xfrm>
            <a:off x="7508893" y="4799415"/>
            <a:ext cx="1311275" cy="234553"/>
          </a:xfrm>
          <a:prstGeom prst="rect">
            <a:avLst/>
          </a:prstGeom>
          <a:noFill/>
          <a:ln w="9525">
            <a:noFill/>
            <a:miter lim="800000"/>
            <a:headEnd/>
            <a:tailEnd/>
          </a:ln>
        </p:spPr>
      </p:pic>
      <p:sp>
        <p:nvSpPr>
          <p:cNvPr id="28682" name="Rectangle 10"/>
          <p:cNvSpPr>
            <a:spLocks noGrp="1" noChangeArrowheads="1"/>
          </p:cNvSpPr>
          <p:nvPr>
            <p:ph type="dt" sz="half" idx="2"/>
          </p:nvPr>
        </p:nvSpPr>
        <p:spPr bwMode="auto">
          <a:xfrm>
            <a:off x="6361126" y="4867275"/>
            <a:ext cx="2097087" cy="34171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lnSpc>
                <a:spcPct val="85000"/>
              </a:lnSpc>
              <a:defRPr sz="1200" smtClean="0">
                <a:solidFill>
                  <a:schemeClr val="tx1"/>
                </a:solidFill>
                <a:latin typeface="FrutigerNext LT Bold" charset="0"/>
              </a:defRPr>
            </a:lvl1pPr>
          </a:lstStyle>
          <a:p>
            <a:pPr>
              <a:defRPr/>
            </a:pPr>
            <a:r>
              <a:rPr lang="de-DE" altLang="zh-CN">
                <a:solidFill>
                  <a:srgbClr val="000000"/>
                </a:solidFill>
                <a:ea typeface="ＭＳ Ｐゴシック" pitchFamily="34" charset="-128"/>
              </a:rPr>
              <a:t>Page </a:t>
            </a:r>
            <a:fld id="{259705A9-78AD-49F9-AC95-F906A789CDA0}" type="slidenum">
              <a:rPr lang="de-DE" altLang="zh-CN">
                <a:solidFill>
                  <a:srgbClr val="000000"/>
                </a:solidFill>
                <a:ea typeface="ＭＳ Ｐゴシック" pitchFamily="34" charset="-128"/>
              </a:rPr>
              <a:pPr>
                <a:defRPr/>
              </a:pPr>
              <a:t>‹#›</a:t>
            </a:fld>
            <a:endParaRPr lang="en-GB" altLang="zh-CN" dirty="0">
              <a:solidFill>
                <a:srgbClr val="000000"/>
              </a:solidFill>
              <a:ea typeface="ＭＳ Ｐゴシック" pitchFamily="34" charset="-128"/>
            </a:endParaRPr>
          </a:p>
        </p:txBody>
      </p:sp>
      <p:sp>
        <p:nvSpPr>
          <p:cNvPr id="1030" name="Rectangle 13"/>
          <p:cNvSpPr>
            <a:spLocks noGrp="1" noChangeArrowheads="1"/>
          </p:cNvSpPr>
          <p:nvPr>
            <p:ph type="title"/>
          </p:nvPr>
        </p:nvSpPr>
        <p:spPr bwMode="auto">
          <a:xfrm>
            <a:off x="652463" y="322682"/>
            <a:ext cx="7745412" cy="653653"/>
          </a:xfrm>
          <a:prstGeom prst="rect">
            <a:avLst/>
          </a:prstGeom>
          <a:noFill/>
          <a:ln w="9525">
            <a:noFill/>
            <a:miter lim="800000"/>
            <a:headEnd/>
            <a:tailEnd/>
          </a:ln>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2573" y="4829175"/>
            <a:ext cx="1565979" cy="265536"/>
          </a:xfrm>
          <a:prstGeom prst="rect">
            <a:avLst/>
          </a:prstGeom>
          <a:noFill/>
          <a:ln w="9525" algn="ctr">
            <a:noFill/>
            <a:miter lim="800000"/>
            <a:headEnd/>
            <a:tailEnd/>
          </a:ln>
          <a:effectLst/>
        </p:spPr>
        <p:txBody>
          <a:bodyPr wrap="none" lIns="80092" tIns="40044" rIns="80092" bIns="40044">
            <a:spAutoFit/>
          </a:bodyPr>
          <a:lstStyle/>
          <a:p>
            <a:pPr defTabSz="801688" eaLnBrk="0" hangingPunct="0">
              <a:defRPr/>
            </a:pPr>
            <a:r>
              <a:rPr lang="en-US" altLang="zh-CN" sz="1200" dirty="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908175" y="396482"/>
            <a:ext cx="1844675" cy="3980259"/>
          </a:xfrm>
          <a:prstGeom prst="rect">
            <a:avLst/>
          </a:prstGeom>
          <a:noFill/>
          <a:ln w="9525">
            <a:noFill/>
            <a:miter lim="800000"/>
            <a:headEnd/>
            <a:tailEnd/>
          </a:ln>
          <a:effectLst/>
        </p:spPr>
        <p:txBody>
          <a:bodyPr lIns="80124" tIns="40063" rIns="80124" bIns="40063"/>
          <a:lstStyle/>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英文标题</a:t>
            </a:r>
            <a:r>
              <a:rPr lang="en-US" altLang="zh-CN" sz="1100" dirty="0">
                <a:solidFill>
                  <a:srgbClr val="FFFFFF"/>
                </a:solidFill>
                <a:latin typeface="Arial" charset="0"/>
                <a:ea typeface="华文细黑" pitchFamily="2" charset="-122"/>
              </a:rPr>
              <a:t>:32-35pt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Medium</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中文标题</a:t>
            </a:r>
            <a:r>
              <a:rPr lang="en-US" altLang="zh-CN" sz="1100" dirty="0">
                <a:solidFill>
                  <a:srgbClr val="FFFFFF"/>
                </a:solidFill>
                <a:latin typeface="Arial" charset="0"/>
                <a:ea typeface="华文细黑" pitchFamily="2" charset="-122"/>
              </a:rPr>
              <a:t>:30-32pt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 R153 G0 B0</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黑体</a:t>
            </a: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英文正文</a:t>
            </a:r>
            <a:r>
              <a:rPr lang="en-US" altLang="zh-CN" sz="1100" dirty="0">
                <a:solidFill>
                  <a:srgbClr val="FFFFFF"/>
                </a:solidFill>
                <a:latin typeface="Arial" charset="0"/>
                <a:ea typeface="华文细黑" pitchFamily="2" charset="-122"/>
              </a:rPr>
              <a:t>:20-22pt</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 </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 :18pt  </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内部使用字体 </a:t>
            </a:r>
            <a:r>
              <a:rPr lang="en-US" altLang="zh-CN" sz="1100" dirty="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defRPr/>
            </a:pPr>
            <a:r>
              <a:rPr lang="en-US" altLang="zh-CN" sz="1100" dirty="0">
                <a:solidFill>
                  <a:srgbClr val="FFFFFF"/>
                </a:solidFill>
                <a:latin typeface="FrutigerNext LT Regular" pitchFamily="34" charset="0"/>
                <a:ea typeface="华文细黑" pitchFamily="2" charset="-122"/>
              </a:rPr>
              <a:t>FrutigerNext LT Regular</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FrutigerNext LT Regular" pitchFamily="34" charset="0"/>
                <a:ea typeface="华文细黑" pitchFamily="2" charset="-122"/>
              </a:rPr>
              <a:t>外部使用字体 </a:t>
            </a:r>
            <a:r>
              <a:rPr lang="en-US" altLang="zh-CN" sz="1100" dirty="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中文正文</a:t>
            </a:r>
            <a:r>
              <a:rPr lang="en-US" altLang="zh-CN" sz="1100" dirty="0">
                <a:solidFill>
                  <a:srgbClr val="FFFFFF"/>
                </a:solidFill>
                <a:latin typeface="Arial" charset="0"/>
                <a:ea typeface="华文细黑" pitchFamily="2" charset="-122"/>
              </a:rPr>
              <a:t>:18-20pt</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子目录</a:t>
            </a:r>
            <a:r>
              <a:rPr lang="en-US" altLang="zh-CN" sz="1100" dirty="0">
                <a:solidFill>
                  <a:srgbClr val="FFFFFF"/>
                </a:solidFill>
                <a:latin typeface="Arial" charset="0"/>
                <a:ea typeface="华文细黑" pitchFamily="2" charset="-122"/>
              </a:rPr>
              <a:t>(2-5</a:t>
            </a:r>
            <a:r>
              <a:rPr lang="zh-CN" altLang="en-US" sz="1100" dirty="0">
                <a:solidFill>
                  <a:srgbClr val="FFFFFF"/>
                </a:solidFill>
                <a:latin typeface="Arial" charset="0"/>
                <a:ea typeface="华文细黑" pitchFamily="2" charset="-122"/>
              </a:rPr>
              <a:t>级</a:t>
            </a:r>
            <a:r>
              <a:rPr lang="en-US" altLang="zh-CN" sz="1100" dirty="0">
                <a:solidFill>
                  <a:srgbClr val="FFFFFF"/>
                </a:solidFill>
                <a:latin typeface="Arial" charset="0"/>
                <a:ea typeface="华文细黑" pitchFamily="2" charset="-122"/>
              </a:rPr>
              <a:t>):18pt </a:t>
            </a: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颜色</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黑色</a:t>
            </a:r>
          </a:p>
          <a:p>
            <a:pPr algn="r" defTabSz="801688">
              <a:lnSpc>
                <a:spcPct val="125000"/>
              </a:lnSpc>
              <a:buClr>
                <a:srgbClr val="777777"/>
              </a:buClr>
              <a:buSzPct val="60000"/>
              <a:buFont typeface="Wingdings" pitchFamily="2" charset="2"/>
              <a:buNone/>
              <a:defRPr/>
            </a:pPr>
            <a:r>
              <a:rPr lang="zh-CN" altLang="en-US" sz="1100" dirty="0">
                <a:solidFill>
                  <a:srgbClr val="FFFFFF"/>
                </a:solidFill>
                <a:latin typeface="Arial" charset="0"/>
                <a:ea typeface="华文细黑" pitchFamily="2" charset="-122"/>
              </a:rPr>
              <a:t>字体</a:t>
            </a:r>
            <a:r>
              <a:rPr lang="en-US" altLang="zh-CN" sz="1100" dirty="0">
                <a:solidFill>
                  <a:srgbClr val="FFFFFF"/>
                </a:solidFill>
                <a:latin typeface="Arial" charset="0"/>
                <a:ea typeface="华文细黑" pitchFamily="2" charset="-122"/>
              </a:rPr>
              <a:t>:</a:t>
            </a:r>
            <a:r>
              <a:rPr lang="zh-CN" altLang="en-US" sz="1100" dirty="0">
                <a:solidFill>
                  <a:srgbClr val="FFFFFF"/>
                </a:solidFill>
                <a:latin typeface="Arial" charset="0"/>
                <a:ea typeface="华文细黑" pitchFamily="2" charset="-122"/>
              </a:rPr>
              <a:t>细黑体 </a:t>
            </a: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en-US" altLang="zh-CN" sz="1100" dirty="0">
              <a:solidFill>
                <a:srgbClr val="FFFFFF"/>
              </a:solidFill>
              <a:latin typeface="Arial" charset="0"/>
              <a:ea typeface="华文细黑" pitchFamily="2" charset="-122"/>
            </a:endParaRPr>
          </a:p>
          <a:p>
            <a:pPr algn="r" defTabSz="801688">
              <a:lnSpc>
                <a:spcPct val="125000"/>
              </a:lnSpc>
              <a:buClr>
                <a:srgbClr val="777777"/>
              </a:buClr>
              <a:buSzPct val="60000"/>
              <a:buFont typeface="Wingdings" pitchFamily="2" charset="2"/>
              <a:buNone/>
              <a:defRPr/>
            </a:pPr>
            <a:endParaRPr lang="zh-CN" altLang="en-US" sz="1100" dirty="0">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9199607" y="1068012"/>
            <a:ext cx="1049337" cy="1503759"/>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a:t>
            </a:r>
            <a:r>
              <a:rPr lang="en-US" altLang="zh-CN" sz="1100" dirty="0">
                <a:solidFill>
                  <a:srgbClr val="FFFFFF"/>
                </a:solidFill>
                <a:latin typeface="华文细黑" pitchFamily="2" charset="-122"/>
                <a:ea typeface="华文细黑" pitchFamily="2" charset="-122"/>
              </a:rPr>
              <a:t>13</a:t>
            </a:r>
            <a:r>
              <a:rPr lang="zh-CN" altLang="en-US" sz="110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199607" y="-46432"/>
            <a:ext cx="1049337" cy="628651"/>
          </a:xfrm>
          <a:prstGeom prst="rect">
            <a:avLst/>
          </a:prstGeom>
          <a:noFill/>
          <a:ln w="9525">
            <a:noFill/>
            <a:miter lim="800000"/>
            <a:headEnd/>
            <a:tailEnd/>
          </a:ln>
          <a:effectLst/>
        </p:spPr>
        <p:txBody>
          <a:bodyPr lIns="80124" tIns="40063" rIns="80124" bIns="40063"/>
          <a:lstStyle/>
          <a:p>
            <a:pPr defTabSz="801688">
              <a:lnSpc>
                <a:spcPct val="120000"/>
              </a:lnSpc>
              <a:buClr>
                <a:srgbClr val="777777"/>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客户或者合作伙伴的标志放在右上角</a:t>
            </a:r>
            <a:r>
              <a:rPr lang="en-US" altLang="zh-CN" sz="1100" dirty="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en-US" altLang="zh-CN" sz="1100" dirty="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defRPr/>
            </a:pPr>
            <a:endParaRPr lang="zh-CN" altLang="en-US" sz="1100">
              <a:solidFill>
                <a:srgbClr val="FFFFFF"/>
              </a:solidFill>
              <a:latin typeface="华文细黑" pitchFamily="2" charset="-122"/>
              <a:ea typeface="华文细黑" pitchFamily="2" charset="-122"/>
            </a:endParaRPr>
          </a:p>
        </p:txBody>
      </p:sp>
      <p:sp>
        <p:nvSpPr>
          <p:cNvPr id="1035" name="Rectangle 68"/>
          <p:cNvSpPr>
            <a:spLocks noGrp="1" noChangeArrowheads="1"/>
          </p:cNvSpPr>
          <p:nvPr>
            <p:ph type="body" idx="1"/>
          </p:nvPr>
        </p:nvSpPr>
        <p:spPr bwMode="auto">
          <a:xfrm>
            <a:off x="652463" y="1231109"/>
            <a:ext cx="7929562" cy="3145631"/>
          </a:xfrm>
          <a:prstGeom prst="rect">
            <a:avLst/>
          </a:prstGeom>
          <a:noFill/>
          <a:ln w="9525">
            <a:noFill/>
            <a:miter lim="800000"/>
            <a:headEnd/>
            <a:tailEnd/>
          </a:ln>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9269413" y="3726962"/>
            <a:ext cx="919162" cy="307760"/>
          </a:xfrm>
          <a:prstGeom prst="rect">
            <a:avLst/>
          </a:prstGeom>
          <a:solidFill>
            <a:schemeClr val="bg1"/>
          </a:solidFill>
          <a:ln w="9525" algn="ctr">
            <a:noFill/>
            <a:miter lim="800000"/>
            <a:headEnd/>
            <a:tailEnd/>
          </a:ln>
          <a:effectLst/>
        </p:spPr>
        <p:txBody>
          <a:bodyPr lIns="91425" tIns="45712" rIns="91425" bIns="45712" anchor="ctr">
            <a:spAutoFit/>
          </a:bodyPr>
          <a:lstStyle/>
          <a:p>
            <a:pPr>
              <a:defRPr/>
            </a:pPr>
            <a:endParaRPr lang="zh-CN" altLang="en-US" sz="140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9355162" y="2842022"/>
            <a:ext cx="739775" cy="13692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9355162" y="3003948"/>
            <a:ext cx="739775" cy="13692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9355162" y="3165872"/>
            <a:ext cx="739775" cy="13692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9355162" y="2680103"/>
            <a:ext cx="739775" cy="141684"/>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9355162" y="3436146"/>
            <a:ext cx="739775" cy="136922"/>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9355162" y="3598070"/>
            <a:ext cx="739775" cy="136922"/>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9355162" y="3759994"/>
            <a:ext cx="739775" cy="136922"/>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9355162" y="4030268"/>
            <a:ext cx="739775" cy="13692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9355162" y="4192191"/>
            <a:ext cx="739775" cy="13692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9355162" y="4354116"/>
            <a:ext cx="739775" cy="13692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9355162" y="4624389"/>
            <a:ext cx="739775" cy="136922"/>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9355162" y="4793459"/>
            <a:ext cx="739775" cy="136922"/>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9355162" y="4961336"/>
            <a:ext cx="739775" cy="13692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defRPr/>
              </a:pPr>
              <a:endParaRPr lang="zh-CN" altLang="en-US" sz="140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Lst>
  <p:hf sldNum="0" hdr="0" ftr="0"/>
  <p:txStyles>
    <p:titleStyle>
      <a:lvl1pPr algn="l" defTabSz="801688" rtl="0" eaLnBrk="0" fontAlgn="base" hangingPunct="0">
        <a:spcBef>
          <a:spcPct val="0"/>
        </a:spcBef>
        <a:spcAft>
          <a:spcPct val="0"/>
        </a:spcAft>
        <a:defRPr sz="3400">
          <a:solidFill>
            <a:srgbClr val="990000"/>
          </a:solidFill>
          <a:latin typeface="+mj-lt"/>
          <a:ea typeface="Arial Unicode MS" pitchFamily="34" charset="-122"/>
          <a:cs typeface="+mj-cs"/>
        </a:defRPr>
      </a:lvl1pPr>
      <a:lvl2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688"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eaLnBrk="1" fontAlgn="base" hangingPunct="1">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eaLnBrk="0" fontAlgn="base" hangingPunct="0">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eaLnBrk="0" fontAlgn="base" hangingPunct="0">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eaLnBrk="0" fontAlgn="base" hangingPunct="0">
        <a:lnSpc>
          <a:spcPct val="140000"/>
        </a:lnSpc>
        <a:spcBef>
          <a:spcPct val="0"/>
        </a:spcBef>
        <a:spcAft>
          <a:spcPct val="0"/>
        </a:spcAft>
        <a:buChar char="–"/>
        <a:defRPr sz="1400">
          <a:solidFill>
            <a:schemeClr val="tx1"/>
          </a:solidFill>
          <a:latin typeface="+mj-lt"/>
          <a:ea typeface="+mn-ea"/>
        </a:defRPr>
      </a:lvl4pPr>
      <a:lvl5pPr marL="1803400" indent="-201613" algn="l" defTabSz="801688" rtl="0" eaLnBrk="0" fontAlgn="base" hangingPunct="0">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eaLnBrk="1" fontAlgn="base" hangingPunct="1">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2.png"/><Relationship Id="rId7"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45.jpeg"/><Relationship Id="rId5" Type="http://schemas.openxmlformats.org/officeDocument/2006/relationships/image" Target="../media/image144.gif"/><Relationship Id="rId4" Type="http://schemas.openxmlformats.org/officeDocument/2006/relationships/image" Target="../media/image143.png"/></Relationships>
</file>

<file path=ppt/slides/_rels/slide15.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8.xml"/><Relationship Id="rId1" Type="http://schemas.openxmlformats.org/officeDocument/2006/relationships/slideLayout" Target="../slideLayouts/slideLayout58.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jpeg"/></Relationships>
</file>

<file path=ppt/slides/_rels/slide16.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157.png"/><Relationship Id="rId13" Type="http://schemas.openxmlformats.org/officeDocument/2006/relationships/image" Target="../media/image162.png"/><Relationship Id="rId3" Type="http://schemas.openxmlformats.org/officeDocument/2006/relationships/image" Target="../media/image152.jpeg"/><Relationship Id="rId7" Type="http://schemas.openxmlformats.org/officeDocument/2006/relationships/image" Target="../media/image156.png"/><Relationship Id="rId12" Type="http://schemas.openxmlformats.org/officeDocument/2006/relationships/image" Target="../media/image161.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55.png"/><Relationship Id="rId11" Type="http://schemas.openxmlformats.org/officeDocument/2006/relationships/image" Target="../media/image160.png"/><Relationship Id="rId5" Type="http://schemas.openxmlformats.org/officeDocument/2006/relationships/image" Target="../media/image154.png"/><Relationship Id="rId15" Type="http://schemas.openxmlformats.org/officeDocument/2006/relationships/image" Target="../media/image164.pn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jpeg"/><Relationship Id="rId14" Type="http://schemas.openxmlformats.org/officeDocument/2006/relationships/image" Target="../media/image1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2.xml"/><Relationship Id="rId1" Type="http://schemas.openxmlformats.org/officeDocument/2006/relationships/slideLayout" Target="../slideLayouts/slideLayout56.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21.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3" Type="http://schemas.openxmlformats.org/officeDocument/2006/relationships/image" Target="../media/image169.png"/><Relationship Id="rId7" Type="http://schemas.openxmlformats.org/officeDocument/2006/relationships/image" Target="../media/image173.jpeg"/><Relationship Id="rId12" Type="http://schemas.openxmlformats.org/officeDocument/2006/relationships/image" Target="../media/image178.png"/><Relationship Id="rId17" Type="http://schemas.openxmlformats.org/officeDocument/2006/relationships/image" Target="../media/image183.jpeg"/><Relationship Id="rId2" Type="http://schemas.openxmlformats.org/officeDocument/2006/relationships/notesSlide" Target="../notesSlides/notesSlide13.xml"/><Relationship Id="rId16" Type="http://schemas.openxmlformats.org/officeDocument/2006/relationships/image" Target="../media/image182.png"/><Relationship Id="rId1" Type="http://schemas.openxmlformats.org/officeDocument/2006/relationships/slideLayout" Target="../slideLayouts/slideLayout13.xml"/><Relationship Id="rId6" Type="http://schemas.openxmlformats.org/officeDocument/2006/relationships/image" Target="../media/image172.jpeg"/><Relationship Id="rId11" Type="http://schemas.openxmlformats.org/officeDocument/2006/relationships/image" Target="../media/image177.png"/><Relationship Id="rId5" Type="http://schemas.openxmlformats.org/officeDocument/2006/relationships/image" Target="../media/image171.png"/><Relationship Id="rId15" Type="http://schemas.openxmlformats.org/officeDocument/2006/relationships/image" Target="../media/image18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 Id="rId14" Type="http://schemas.openxmlformats.org/officeDocument/2006/relationships/image" Target="../media/image180.png"/></Relationships>
</file>

<file path=ppt/slides/_rels/slide22.xml.rels><?xml version="1.0" encoding="UTF-8" standalone="yes"?>
<Relationships xmlns="http://schemas.openxmlformats.org/package/2006/relationships"><Relationship Id="rId3" Type="http://schemas.openxmlformats.org/officeDocument/2006/relationships/image" Target="../media/image184.jpeg"/><Relationship Id="rId7" Type="http://schemas.openxmlformats.org/officeDocument/2006/relationships/image" Target="../media/image188.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9" Type="http://schemas.openxmlformats.org/officeDocument/2006/relationships/image" Target="../media/image71.png"/><Relationship Id="rId3" Type="http://schemas.openxmlformats.org/officeDocument/2006/relationships/image" Target="../media/image35.png"/><Relationship Id="rId21" Type="http://schemas.openxmlformats.org/officeDocument/2006/relationships/image" Target="../media/image53.png"/><Relationship Id="rId34" Type="http://schemas.openxmlformats.org/officeDocument/2006/relationships/image" Target="../media/image66.jpeg"/><Relationship Id="rId42" Type="http://schemas.openxmlformats.org/officeDocument/2006/relationships/image" Target="../media/image74.png"/><Relationship Id="rId47" Type="http://schemas.openxmlformats.org/officeDocument/2006/relationships/image" Target="../media/image79.jpeg"/><Relationship Id="rId50" Type="http://schemas.openxmlformats.org/officeDocument/2006/relationships/image" Target="../media/image82.jpeg"/><Relationship Id="rId7" Type="http://schemas.openxmlformats.org/officeDocument/2006/relationships/image" Target="../media/image39.gif"/><Relationship Id="rId12" Type="http://schemas.openxmlformats.org/officeDocument/2006/relationships/image" Target="../media/image44.png"/><Relationship Id="rId17" Type="http://schemas.openxmlformats.org/officeDocument/2006/relationships/image" Target="../media/image49.gif"/><Relationship Id="rId25" Type="http://schemas.openxmlformats.org/officeDocument/2006/relationships/image" Target="../media/image57.png"/><Relationship Id="rId33" Type="http://schemas.openxmlformats.org/officeDocument/2006/relationships/image" Target="../media/image65.gif"/><Relationship Id="rId38" Type="http://schemas.openxmlformats.org/officeDocument/2006/relationships/image" Target="../media/image70.png"/><Relationship Id="rId46" Type="http://schemas.openxmlformats.org/officeDocument/2006/relationships/image" Target="../media/image78.jpeg"/><Relationship Id="rId2" Type="http://schemas.openxmlformats.org/officeDocument/2006/relationships/image" Target="../media/image34.jpeg"/><Relationship Id="rId16" Type="http://schemas.openxmlformats.org/officeDocument/2006/relationships/image" Target="../media/image48.png"/><Relationship Id="rId20" Type="http://schemas.openxmlformats.org/officeDocument/2006/relationships/image" Target="../media/image52.jpeg"/><Relationship Id="rId29" Type="http://schemas.openxmlformats.org/officeDocument/2006/relationships/image" Target="../media/image61.gif"/><Relationship Id="rId41" Type="http://schemas.openxmlformats.org/officeDocument/2006/relationships/image" Target="../media/image73.gif"/><Relationship Id="rId1" Type="http://schemas.openxmlformats.org/officeDocument/2006/relationships/slideLayout" Target="../slideLayouts/slideLayout15.xml"/><Relationship Id="rId6" Type="http://schemas.openxmlformats.org/officeDocument/2006/relationships/image" Target="../media/image38.jpe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jpeg"/><Relationship Id="rId37" Type="http://schemas.openxmlformats.org/officeDocument/2006/relationships/image" Target="../media/image69.png"/><Relationship Id="rId40" Type="http://schemas.openxmlformats.org/officeDocument/2006/relationships/image" Target="../media/image72.jpeg"/><Relationship Id="rId45" Type="http://schemas.openxmlformats.org/officeDocument/2006/relationships/image" Target="../media/image77.jpeg"/><Relationship Id="rId5" Type="http://schemas.openxmlformats.org/officeDocument/2006/relationships/image" Target="../media/image37.jpeg"/><Relationship Id="rId15" Type="http://schemas.openxmlformats.org/officeDocument/2006/relationships/image" Target="../media/image47.gif"/><Relationship Id="rId23" Type="http://schemas.openxmlformats.org/officeDocument/2006/relationships/image" Target="../media/image55.gif"/><Relationship Id="rId28" Type="http://schemas.openxmlformats.org/officeDocument/2006/relationships/image" Target="../media/image60.gif"/><Relationship Id="rId36" Type="http://schemas.openxmlformats.org/officeDocument/2006/relationships/image" Target="../media/image68.gif"/><Relationship Id="rId49" Type="http://schemas.openxmlformats.org/officeDocument/2006/relationships/image" Target="../media/image81.png"/><Relationship Id="rId10" Type="http://schemas.openxmlformats.org/officeDocument/2006/relationships/image" Target="../media/image42.png"/><Relationship Id="rId19" Type="http://schemas.openxmlformats.org/officeDocument/2006/relationships/image" Target="../media/image51.jpeg"/><Relationship Id="rId31" Type="http://schemas.openxmlformats.org/officeDocument/2006/relationships/image" Target="../media/image63.jpeg"/><Relationship Id="rId44" Type="http://schemas.openxmlformats.org/officeDocument/2006/relationships/image" Target="../media/image76.jpe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gif"/><Relationship Id="rId30" Type="http://schemas.openxmlformats.org/officeDocument/2006/relationships/image" Target="../media/image62.png"/><Relationship Id="rId35" Type="http://schemas.openxmlformats.org/officeDocument/2006/relationships/image" Target="../media/image67.gif"/><Relationship Id="rId43" Type="http://schemas.openxmlformats.org/officeDocument/2006/relationships/image" Target="../media/image75.gif"/><Relationship Id="rId48" Type="http://schemas.openxmlformats.org/officeDocument/2006/relationships/image" Target="../media/image80.jpeg"/><Relationship Id="rId8" Type="http://schemas.openxmlformats.org/officeDocument/2006/relationships/image" Target="../media/image40.gif"/></Relationships>
</file>

<file path=ppt/slides/_rels/slide7.xml.rels><?xml version="1.0" encoding="UTF-8" standalone="yes"?>
<Relationships xmlns="http://schemas.openxmlformats.org/package/2006/relationships"><Relationship Id="rId13" Type="http://schemas.openxmlformats.org/officeDocument/2006/relationships/image" Target="../media/image93.jpeg"/><Relationship Id="rId18" Type="http://schemas.openxmlformats.org/officeDocument/2006/relationships/image" Target="../media/image98.png"/><Relationship Id="rId26" Type="http://schemas.openxmlformats.org/officeDocument/2006/relationships/image" Target="../media/image106.png"/><Relationship Id="rId39" Type="http://schemas.openxmlformats.org/officeDocument/2006/relationships/image" Target="../media/image119.jpeg"/><Relationship Id="rId21" Type="http://schemas.openxmlformats.org/officeDocument/2006/relationships/image" Target="../media/image101.png"/><Relationship Id="rId34" Type="http://schemas.openxmlformats.org/officeDocument/2006/relationships/image" Target="../media/image114.png"/><Relationship Id="rId42" Type="http://schemas.openxmlformats.org/officeDocument/2006/relationships/image" Target="../media/image122.jpeg"/><Relationship Id="rId47" Type="http://schemas.openxmlformats.org/officeDocument/2006/relationships/image" Target="../media/image127.jpeg"/><Relationship Id="rId50" Type="http://schemas.openxmlformats.org/officeDocument/2006/relationships/image" Target="../media/image130.png"/><Relationship Id="rId55" Type="http://schemas.openxmlformats.org/officeDocument/2006/relationships/image" Target="../media/image135.jpeg"/><Relationship Id="rId7" Type="http://schemas.openxmlformats.org/officeDocument/2006/relationships/image" Target="../media/image87.jpe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3.png"/><Relationship Id="rId38" Type="http://schemas.openxmlformats.org/officeDocument/2006/relationships/image" Target="../media/image118.png"/><Relationship Id="rId46" Type="http://schemas.openxmlformats.org/officeDocument/2006/relationships/image" Target="../media/image126.png"/><Relationship Id="rId2" Type="http://schemas.openxmlformats.org/officeDocument/2006/relationships/notesSlide" Target="../notesSlides/notesSlide6.xml"/><Relationship Id="rId16" Type="http://schemas.openxmlformats.org/officeDocument/2006/relationships/image" Target="../media/image96.png"/><Relationship Id="rId20" Type="http://schemas.openxmlformats.org/officeDocument/2006/relationships/image" Target="../media/image100.jpeg"/><Relationship Id="rId29" Type="http://schemas.openxmlformats.org/officeDocument/2006/relationships/image" Target="../media/image109.png"/><Relationship Id="rId41" Type="http://schemas.openxmlformats.org/officeDocument/2006/relationships/image" Target="../media/image121.jpeg"/><Relationship Id="rId54" Type="http://schemas.openxmlformats.org/officeDocument/2006/relationships/image" Target="../media/image134.png"/><Relationship Id="rId1" Type="http://schemas.openxmlformats.org/officeDocument/2006/relationships/slideLayout" Target="../slideLayouts/slideLayout14.xml"/><Relationship Id="rId6" Type="http://schemas.openxmlformats.org/officeDocument/2006/relationships/image" Target="../media/image86.png"/><Relationship Id="rId11" Type="http://schemas.openxmlformats.org/officeDocument/2006/relationships/image" Target="../media/image91.jpeg"/><Relationship Id="rId24" Type="http://schemas.openxmlformats.org/officeDocument/2006/relationships/image" Target="../media/image104.png"/><Relationship Id="rId32" Type="http://schemas.openxmlformats.org/officeDocument/2006/relationships/image" Target="../media/image112.tiff"/><Relationship Id="rId37" Type="http://schemas.openxmlformats.org/officeDocument/2006/relationships/image" Target="../media/image117.jpeg"/><Relationship Id="rId40" Type="http://schemas.openxmlformats.org/officeDocument/2006/relationships/image" Target="../media/image120.png"/><Relationship Id="rId45" Type="http://schemas.openxmlformats.org/officeDocument/2006/relationships/image" Target="../media/image125.png"/><Relationship Id="rId53" Type="http://schemas.openxmlformats.org/officeDocument/2006/relationships/image" Target="../media/image133.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jpeg"/><Relationship Id="rId28" Type="http://schemas.openxmlformats.org/officeDocument/2006/relationships/image" Target="../media/image108.jpeg"/><Relationship Id="rId36" Type="http://schemas.openxmlformats.org/officeDocument/2006/relationships/image" Target="../media/image116.jpeg"/><Relationship Id="rId49" Type="http://schemas.openxmlformats.org/officeDocument/2006/relationships/image" Target="../media/image129.png"/><Relationship Id="rId10" Type="http://schemas.openxmlformats.org/officeDocument/2006/relationships/image" Target="../media/image90.jpeg"/><Relationship Id="rId19" Type="http://schemas.openxmlformats.org/officeDocument/2006/relationships/image" Target="../media/image99.jpeg"/><Relationship Id="rId31" Type="http://schemas.openxmlformats.org/officeDocument/2006/relationships/image" Target="../media/image111.png"/><Relationship Id="rId44" Type="http://schemas.openxmlformats.org/officeDocument/2006/relationships/image" Target="../media/image124.png"/><Relationship Id="rId52" Type="http://schemas.openxmlformats.org/officeDocument/2006/relationships/image" Target="../media/image132.jpeg"/><Relationship Id="rId4" Type="http://schemas.openxmlformats.org/officeDocument/2006/relationships/image" Target="../media/image84.jpeg"/><Relationship Id="rId9" Type="http://schemas.openxmlformats.org/officeDocument/2006/relationships/image" Target="../media/image89.png"/><Relationship Id="rId14" Type="http://schemas.openxmlformats.org/officeDocument/2006/relationships/image" Target="../media/image94.jpeg"/><Relationship Id="rId22" Type="http://schemas.openxmlformats.org/officeDocument/2006/relationships/image" Target="../media/image102.png"/><Relationship Id="rId27" Type="http://schemas.openxmlformats.org/officeDocument/2006/relationships/image" Target="../media/image107.png"/><Relationship Id="rId30" Type="http://schemas.openxmlformats.org/officeDocument/2006/relationships/image" Target="../media/image110.png"/><Relationship Id="rId35" Type="http://schemas.openxmlformats.org/officeDocument/2006/relationships/image" Target="../media/image115.jpeg"/><Relationship Id="rId43" Type="http://schemas.openxmlformats.org/officeDocument/2006/relationships/image" Target="../media/image123.png"/><Relationship Id="rId48" Type="http://schemas.openxmlformats.org/officeDocument/2006/relationships/image" Target="../media/image128.png"/><Relationship Id="rId8" Type="http://schemas.openxmlformats.org/officeDocument/2006/relationships/image" Target="../media/image88.jpeg"/><Relationship Id="rId51" Type="http://schemas.openxmlformats.org/officeDocument/2006/relationships/image" Target="../media/image131.png"/><Relationship Id="rId3" Type="http://schemas.openxmlformats.org/officeDocument/2006/relationships/image" Target="../media/image83.jpeg"/></Relationships>
</file>

<file path=ppt/slides/_rels/slide8.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txBox="1">
            <a:spLocks noChangeArrowheads="1"/>
          </p:cNvSpPr>
          <p:nvPr/>
        </p:nvSpPr>
        <p:spPr bwMode="auto">
          <a:xfrm>
            <a:off x="478464" y="1442986"/>
            <a:ext cx="8475036"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eaLnBrk="0" hangingPunct="0">
              <a:lnSpc>
                <a:spcPct val="150000"/>
              </a:lnSpc>
              <a:defRPr/>
            </a:pPr>
            <a:r>
              <a:rPr lang="en-GB" sz="3200" dirty="0" smtClean="0"/>
              <a:t>Converged IT </a:t>
            </a:r>
            <a:r>
              <a:rPr lang="en-GB" sz="3200" dirty="0" smtClean="0"/>
              <a:t>Infrastructure </a:t>
            </a:r>
            <a:r>
              <a:rPr lang="en-GB" sz="3200" dirty="0" smtClean="0"/>
              <a:t>for virtual </a:t>
            </a:r>
            <a:r>
              <a:rPr lang="en-GB" sz="3200" dirty="0" smtClean="0"/>
              <a:t>networking</a:t>
            </a:r>
            <a:endParaRPr lang="zh-CN" altLang="en-US" sz="2800" dirty="0" smtClean="0">
              <a:solidFill>
                <a:srgbClr val="FFFFFF"/>
              </a:solidFill>
              <a:latin typeface="FrutigerNext LT Medium"/>
              <a:ea typeface="微软雅黑" pitchFamily="34" charset="-122"/>
              <a:cs typeface="Arial" pitchFamily="34" charset="0"/>
            </a:endParaRPr>
          </a:p>
          <a:p>
            <a:pPr algn="r" eaLnBrk="0" hangingPunct="0">
              <a:lnSpc>
                <a:spcPct val="150000"/>
              </a:lnSpc>
              <a:defRPr/>
            </a:pPr>
            <a:endParaRPr lang="zh-CN" altLang="en-US" sz="2000" b="1" kern="0" dirty="0" smtClean="0">
              <a:solidFill>
                <a:srgbClr val="FFFFFF"/>
              </a:solidFill>
              <a:latin typeface="FrutigerNext LT Medium"/>
              <a:ea typeface="微软雅黑" pitchFamily="34" charset="-122"/>
              <a:cs typeface="+mj-cs"/>
            </a:endParaRPr>
          </a:p>
        </p:txBody>
      </p:sp>
      <p:sp>
        <p:nvSpPr>
          <p:cNvPr id="5" name="Text Box 6"/>
          <p:cNvSpPr txBox="1">
            <a:spLocks noChangeArrowheads="1"/>
          </p:cNvSpPr>
          <p:nvPr/>
        </p:nvSpPr>
        <p:spPr bwMode="auto">
          <a:xfrm>
            <a:off x="77177" y="2991379"/>
            <a:ext cx="7223760" cy="1330167"/>
          </a:xfrm>
          <a:prstGeom prst="rect">
            <a:avLst/>
          </a:prstGeom>
          <a:noFill/>
          <a:ln w="9525" algn="ctr">
            <a:noFill/>
            <a:miter lim="800000"/>
            <a:headEnd/>
            <a:tailEnd/>
          </a:ln>
        </p:spPr>
        <p:txBody>
          <a:bodyPr lIns="72977" tIns="36491" rIns="72977" bIns="36491" anchor="ctr"/>
          <a:lstStyle/>
          <a:p>
            <a:pPr defTabSz="801688">
              <a:lnSpc>
                <a:spcPct val="150000"/>
              </a:lnSpc>
            </a:pPr>
            <a:r>
              <a:rPr lang="en-US" altLang="zh-CN" sz="1600" i="1" dirty="0" smtClean="0">
                <a:solidFill>
                  <a:srgbClr val="000000"/>
                </a:solidFill>
                <a:ea typeface="宋体" charset="-122"/>
                <a:cs typeface="Arial" pitchFamily="34" charset="0"/>
              </a:rPr>
              <a:t>Malcolm catling – Principal IT &amp; Cloud Architect</a:t>
            </a:r>
            <a:endParaRPr lang="en-US" altLang="zh-CN" sz="1600" i="1" dirty="0" smtClean="0">
              <a:solidFill>
                <a:srgbClr val="000000"/>
              </a:solidFill>
              <a:ea typeface="宋体" charset="-122"/>
              <a:cs typeface="Arial" pitchFamily="34" charset="0"/>
            </a:endParaRPr>
          </a:p>
        </p:txBody>
      </p:sp>
      <p:sp>
        <p:nvSpPr>
          <p:cNvPr id="6" name="TextBox 4"/>
          <p:cNvSpPr txBox="1">
            <a:spLocks noChangeArrowheads="1"/>
          </p:cNvSpPr>
          <p:nvPr/>
        </p:nvSpPr>
        <p:spPr bwMode="auto">
          <a:xfrm>
            <a:off x="89391" y="2881624"/>
            <a:ext cx="3560048" cy="967957"/>
          </a:xfrm>
          <a:prstGeom prst="rect">
            <a:avLst/>
          </a:prstGeom>
          <a:noFill/>
          <a:ln w="9525">
            <a:noFill/>
            <a:miter lim="800000"/>
            <a:headEnd/>
            <a:tailEnd/>
          </a:ln>
        </p:spPr>
        <p:txBody>
          <a:bodyPr wrap="square">
            <a:spAutoFit/>
          </a:bodyPr>
          <a:lstStyle/>
          <a:p>
            <a:pPr algn="ctr">
              <a:lnSpc>
                <a:spcPct val="150000"/>
              </a:lnSpc>
              <a:buClr>
                <a:srgbClr val="CC9900"/>
              </a:buClr>
            </a:pPr>
            <a:r>
              <a:rPr lang="en-US" altLang="zh-CN" sz="2000" dirty="0" smtClean="0">
                <a:solidFill>
                  <a:srgbClr val="FFFFFF"/>
                </a:solidFill>
                <a:ea typeface="黑体" pitchFamily="2" charset="-122"/>
                <a:cs typeface="Arial" pitchFamily="34" charset="0"/>
              </a:rPr>
              <a:t>UK NOF: Reading – 24</a:t>
            </a:r>
            <a:r>
              <a:rPr lang="en-US" altLang="zh-CN" sz="2000" baseline="30000" dirty="0" smtClean="0">
                <a:solidFill>
                  <a:srgbClr val="FFFFFF"/>
                </a:solidFill>
                <a:ea typeface="黑体" pitchFamily="2" charset="-122"/>
                <a:cs typeface="Arial" pitchFamily="34" charset="0"/>
              </a:rPr>
              <a:t>th</a:t>
            </a:r>
            <a:r>
              <a:rPr lang="en-US" altLang="zh-CN" sz="2000" dirty="0" smtClean="0">
                <a:solidFill>
                  <a:srgbClr val="FFFFFF"/>
                </a:solidFill>
                <a:ea typeface="黑体" pitchFamily="2" charset="-122"/>
                <a:cs typeface="Arial" pitchFamily="34" charset="0"/>
              </a:rPr>
              <a:t> April 2014</a:t>
            </a:r>
            <a:endParaRPr lang="en-US" altLang="zh-CN" sz="2000" dirty="0" smtClean="0">
              <a:solidFill>
                <a:srgbClr val="FFFFFF"/>
              </a:solidFill>
              <a:ea typeface="黑体" pitchFamily="2" charset="-122"/>
              <a:cs typeface="Arial" pitchFamily="34" charset="0"/>
            </a:endParaRPr>
          </a:p>
        </p:txBody>
      </p:sp>
    </p:spTree>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88770" name="Picture 2"/>
          <p:cNvPicPr>
            <a:picLocks noChangeAspect="1" noChangeArrowheads="1"/>
          </p:cNvPicPr>
          <p:nvPr/>
        </p:nvPicPr>
        <p:blipFill>
          <a:blip r:embed="rId2" cstate="print"/>
          <a:srcRect/>
          <a:stretch>
            <a:fillRect/>
          </a:stretch>
        </p:blipFill>
        <p:spPr bwMode="auto">
          <a:xfrm>
            <a:off x="0" y="1"/>
            <a:ext cx="9143999" cy="4678877"/>
          </a:xfrm>
          <a:prstGeom prst="rect">
            <a:avLst/>
          </a:prstGeom>
          <a:noFill/>
          <a:ln w="9525">
            <a:noFill/>
            <a:miter lim="800000"/>
            <a:headEnd/>
            <a:tailEnd/>
          </a:ln>
        </p:spPr>
      </p:pic>
    </p:spTree>
  </p:cSld>
  <p:clrMapOvr>
    <a:masterClrMapping/>
  </p:clrMapOvr>
  <p:transition advClick="0" advTm="8000">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89794" name="Picture 2"/>
          <p:cNvPicPr>
            <a:picLocks noChangeAspect="1" noChangeArrowheads="1"/>
          </p:cNvPicPr>
          <p:nvPr/>
        </p:nvPicPr>
        <p:blipFill>
          <a:blip r:embed="rId2" cstate="print"/>
          <a:srcRect/>
          <a:stretch>
            <a:fillRect/>
          </a:stretch>
        </p:blipFill>
        <p:spPr bwMode="auto">
          <a:xfrm>
            <a:off x="0" y="2"/>
            <a:ext cx="9143999" cy="4624252"/>
          </a:xfrm>
          <a:prstGeom prst="rect">
            <a:avLst/>
          </a:prstGeom>
          <a:noFill/>
          <a:ln w="9525">
            <a:noFill/>
            <a:miter lim="800000"/>
            <a:headEnd/>
            <a:tailEnd/>
          </a:ln>
        </p:spPr>
      </p:pic>
    </p:spTree>
  </p:cSld>
  <p:clrMapOvr>
    <a:masterClrMapping/>
  </p:clrMapOvr>
  <p:transition advClick="0" advTm="8000">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90818" name="Picture 2"/>
          <p:cNvPicPr>
            <a:picLocks noChangeAspect="1" noChangeArrowheads="1"/>
          </p:cNvPicPr>
          <p:nvPr/>
        </p:nvPicPr>
        <p:blipFill>
          <a:blip r:embed="rId2" cstate="print"/>
          <a:srcRect/>
          <a:stretch>
            <a:fillRect/>
          </a:stretch>
        </p:blipFill>
        <p:spPr bwMode="auto">
          <a:xfrm>
            <a:off x="0" y="1"/>
            <a:ext cx="9144000" cy="4619500"/>
          </a:xfrm>
          <a:prstGeom prst="rect">
            <a:avLst/>
          </a:prstGeom>
          <a:noFill/>
          <a:ln w="9525">
            <a:noFill/>
            <a:miter lim="800000"/>
            <a:headEnd/>
            <a:tailEnd/>
          </a:ln>
        </p:spPr>
      </p:pic>
    </p:spTree>
  </p:cSld>
  <p:clrMapOvr>
    <a:masterClrMapping/>
  </p:clrMapOvr>
  <p:transition advClick="0" advTm="8000">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91842" name="Picture 2"/>
          <p:cNvPicPr>
            <a:picLocks noChangeAspect="1" noChangeArrowheads="1"/>
          </p:cNvPicPr>
          <p:nvPr/>
        </p:nvPicPr>
        <p:blipFill>
          <a:blip r:embed="rId2" cstate="print"/>
          <a:srcRect/>
          <a:stretch>
            <a:fillRect/>
          </a:stretch>
        </p:blipFill>
        <p:spPr bwMode="auto">
          <a:xfrm>
            <a:off x="0" y="-1"/>
            <a:ext cx="9143999" cy="4655127"/>
          </a:xfrm>
          <a:prstGeom prst="rect">
            <a:avLst/>
          </a:prstGeom>
          <a:noFill/>
          <a:ln w="9525">
            <a:noFill/>
            <a:miter lim="800000"/>
            <a:headEnd/>
            <a:tailEnd/>
          </a:ln>
        </p:spPr>
      </p:pic>
    </p:spTree>
  </p:cSld>
  <p:clrMapOvr>
    <a:masterClrMapping/>
  </p:clrMapOvr>
  <p:transition advClick="0" advTm="8000">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0eb5f758-dced-45a6-90fa-259df919ec46"/>
          <p:cNvSpPr/>
          <p:nvPr/>
        </p:nvSpPr>
        <p:spPr bwMode="auto">
          <a:xfrm>
            <a:off x="377825" y="2231028"/>
            <a:ext cx="8366125" cy="1169988"/>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132" name="2cb68e8f-e8ac-41bb-a3c4-f1ed126b4106"/>
          <p:cNvSpPr/>
          <p:nvPr/>
        </p:nvSpPr>
        <p:spPr bwMode="auto">
          <a:xfrm>
            <a:off x="384175" y="3465195"/>
            <a:ext cx="8366125" cy="1169988"/>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78" name="e891e9ee-5c6e-4992-8d85-8cf4d20f87de"/>
          <p:cNvSpPr/>
          <p:nvPr/>
        </p:nvSpPr>
        <p:spPr bwMode="auto">
          <a:xfrm>
            <a:off x="387350" y="796608"/>
            <a:ext cx="8366125" cy="1363662"/>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80" name="e0389774-e473-40bd-b1b3-4f9dd38184d8"/>
          <p:cNvSpPr/>
          <p:nvPr/>
        </p:nvSpPr>
        <p:spPr bwMode="auto">
          <a:xfrm>
            <a:off x="377826" y="2231028"/>
            <a:ext cx="1441449" cy="1169988"/>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90" name="86af3a2d-563c-438a-a4a3-f23810cdc80e"/>
          <p:cNvSpPr/>
          <p:nvPr/>
        </p:nvSpPr>
        <p:spPr bwMode="auto">
          <a:xfrm>
            <a:off x="384176" y="3465195"/>
            <a:ext cx="1441449" cy="1169988"/>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91" name="cdc71edf-fcc7-4b3e-ad65-e2ccc92d8d6a"/>
          <p:cNvSpPr/>
          <p:nvPr/>
        </p:nvSpPr>
        <p:spPr bwMode="auto">
          <a:xfrm>
            <a:off x="387351" y="796608"/>
            <a:ext cx="1441449" cy="1363662"/>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altLang="zh-CN" sz="1800" b="0" i="0" u="none" strike="noStrike" cap="none" normalizeH="0" baseline="0" dirty="0" smtClean="0">
              <a:ln>
                <a:noFill/>
              </a:ln>
              <a:solidFill>
                <a:schemeClr val="tx1"/>
              </a:solidFill>
              <a:effectLst/>
              <a:latin typeface="Arial"/>
              <a:ea typeface="宋体" charset="-122"/>
            </a:endParaRPr>
          </a:p>
        </p:txBody>
      </p:sp>
      <p:sp>
        <p:nvSpPr>
          <p:cNvPr id="2" name="8784a1e4-c166-4f4b-acbe-ee983882b229"/>
          <p:cNvSpPr>
            <a:spLocks noGrp="1"/>
          </p:cNvSpPr>
          <p:nvPr>
            <p:ph type="title"/>
          </p:nvPr>
        </p:nvSpPr>
        <p:spPr>
          <a:xfrm>
            <a:off x="334028" y="338988"/>
            <a:ext cx="8571847" cy="337666"/>
          </a:xfrm>
        </p:spPr>
        <p:txBody>
          <a:bodyPr/>
          <a:lstStyle/>
          <a:p>
            <a:r>
              <a:rPr lang="en-US" altLang="zh-CN" sz="1800" dirty="0" smtClean="0">
                <a:latin typeface="Arial"/>
                <a:ea typeface="微软雅黑" pitchFamily="34" charset="-122"/>
              </a:rPr>
              <a:t>Virtualization: Hardware Functions </a:t>
            </a:r>
            <a:r>
              <a:rPr lang="en-US" altLang="zh-CN" sz="1800" dirty="0" smtClean="0">
                <a:latin typeface="Arial"/>
                <a:ea typeface="微软雅黑" pitchFamily="34" charset="-122"/>
              </a:rPr>
              <a:t>Implemented </a:t>
            </a:r>
            <a:r>
              <a:rPr lang="en-US" altLang="zh-CN" sz="1800" dirty="0" smtClean="0">
                <a:latin typeface="Arial"/>
                <a:ea typeface="微软雅黑" pitchFamily="34" charset="-122"/>
              </a:rPr>
              <a:t>Through Software</a:t>
            </a:r>
            <a:endParaRPr lang="en-US" altLang="zh-CN" sz="1800" dirty="0">
              <a:latin typeface="Arial"/>
              <a:ea typeface="微软雅黑" pitchFamily="34" charset="-122"/>
            </a:endParaRPr>
          </a:p>
        </p:txBody>
      </p:sp>
      <p:pic>
        <p:nvPicPr>
          <p:cNvPr id="76" name="920d2ee4-4b62-49a2-ab16-dd7bc1ee46d2" descr="D:\07 胶片制作培训材料\IT产品线\Icon\服务器整合 Server Consolidation.png"/>
          <p:cNvPicPr>
            <a:picLocks noChangeAspect="1" noChangeArrowheads="1"/>
          </p:cNvPicPr>
          <p:nvPr/>
        </p:nvPicPr>
        <p:blipFill>
          <a:blip r:embed="rId3" cstate="print"/>
          <a:srcRect/>
          <a:stretch>
            <a:fillRect/>
          </a:stretch>
        </p:blipFill>
        <p:spPr bwMode="auto">
          <a:xfrm>
            <a:off x="728890" y="1068328"/>
            <a:ext cx="597912" cy="597912"/>
          </a:xfrm>
          <a:prstGeom prst="rect">
            <a:avLst/>
          </a:prstGeom>
          <a:noFill/>
        </p:spPr>
      </p:pic>
      <p:pic>
        <p:nvPicPr>
          <p:cNvPr id="77" name="309bbec2-22b3-4cc5-a8b1-10625f0f5fc6" descr="D:\07 胶片制作培训材料\IT产品线\Icon\存储设备 Storage.png"/>
          <p:cNvPicPr>
            <a:picLocks noChangeAspect="1" noChangeArrowheads="1"/>
          </p:cNvPicPr>
          <p:nvPr/>
        </p:nvPicPr>
        <p:blipFill>
          <a:blip r:embed="rId4" cstate="print"/>
          <a:srcRect/>
          <a:stretch>
            <a:fillRect/>
          </a:stretch>
        </p:blipFill>
        <p:spPr bwMode="auto">
          <a:xfrm>
            <a:off x="789496" y="2512518"/>
            <a:ext cx="476700" cy="476700"/>
          </a:xfrm>
          <a:prstGeom prst="rect">
            <a:avLst/>
          </a:prstGeom>
          <a:noFill/>
        </p:spPr>
      </p:pic>
      <p:sp>
        <p:nvSpPr>
          <p:cNvPr id="81" name="云形 14"/>
          <p:cNvSpPr/>
          <p:nvPr/>
        </p:nvSpPr>
        <p:spPr bwMode="auto">
          <a:xfrm>
            <a:off x="2339995" y="2971355"/>
            <a:ext cx="1560697" cy="280753"/>
          </a:xfrm>
          <a:prstGeom prst="cloud">
            <a:avLst/>
          </a:prstGeom>
          <a:solidFill>
            <a:srgbClr val="4F81BD">
              <a:alpha val="65000"/>
            </a:srgbClr>
          </a:solidFill>
          <a:ln w="76200" cap="flat" cmpd="sng" algn="ctr">
            <a:noFill/>
            <a:prstDash val="solid"/>
            <a:round/>
            <a:headEnd type="none" w="med" len="med"/>
            <a:tailEnd type="none" w="med" len="med"/>
          </a:ln>
          <a:effectLst/>
          <a:scene3d>
            <a:camera prst="orthographicFront"/>
            <a:lightRig rig="threePt" dir="t"/>
          </a:scene3d>
          <a:sp3d>
            <a:bevelT/>
          </a:sp3d>
        </p:spPr>
        <p:txBody>
          <a:bodyPr vert="horz" wrap="square" lIns="40284" tIns="20142" rIns="40284" bIns="20142" numCol="1" rtlCol="0" anchor="t" anchorCtr="0" compatLnSpc="1">
            <a:prstTxWarp prst="textNoShape">
              <a:avLst/>
            </a:prstTxWarp>
            <a:noAutofit/>
          </a:bodyPr>
          <a:lstStyle/>
          <a:p>
            <a:pPr marL="0" marR="0" lvl="0" indent="0" defTabSz="258935" eaLnBrk="1" fontAlgn="base" latinLnBrk="0" hangingPunct="1">
              <a:lnSpc>
                <a:spcPct val="100000"/>
              </a:lnSpc>
              <a:spcBef>
                <a:spcPct val="0"/>
              </a:spcBef>
              <a:spcAft>
                <a:spcPct val="0"/>
              </a:spcAft>
              <a:buClrTx/>
              <a:buSzTx/>
              <a:buFontTx/>
              <a:buNone/>
              <a:tabLst/>
              <a:defRPr/>
            </a:pPr>
            <a:endParaRPr kumimoji="0" lang="en-US" altLang="zh-CN" sz="400" b="0" i="0" u="none" strike="noStrike" kern="0" cap="none" spc="0" normalizeH="0" baseline="0" noProof="0" dirty="0" smtClean="0">
              <a:ln>
                <a:noFill/>
              </a:ln>
              <a:solidFill>
                <a:srgbClr val="000000"/>
              </a:solidFill>
              <a:effectLst/>
              <a:uLnTx/>
              <a:uFillTx/>
              <a:latin typeface="Arial"/>
              <a:ea typeface="+mn-ea"/>
            </a:endParaRPr>
          </a:p>
        </p:txBody>
      </p:sp>
      <p:sp>
        <p:nvSpPr>
          <p:cNvPr id="82" name="25d115f2-cfa8-4560-8128-fe9ba9299237"/>
          <p:cNvSpPr txBox="1"/>
          <p:nvPr/>
        </p:nvSpPr>
        <p:spPr>
          <a:xfrm>
            <a:off x="3898547" y="2791393"/>
            <a:ext cx="580474" cy="261222"/>
          </a:xfrm>
          <a:prstGeom prst="rect">
            <a:avLst/>
          </a:prstGeom>
          <a:noFill/>
        </p:spPr>
        <p:txBody>
          <a:bodyPr wrap="none" lIns="45336" tIns="22668" rIns="45336" bIns="2266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Arial"/>
                <a:ea typeface="+mn-ea"/>
              </a:rPr>
              <a:t>10 PB</a:t>
            </a:r>
            <a:endParaRPr kumimoji="0" lang="en-US" altLang="zh-CN" sz="1400" b="0" i="0" u="none" strike="noStrike" kern="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Arial"/>
              <a:ea typeface="+mn-ea"/>
            </a:endParaRPr>
          </a:p>
        </p:txBody>
      </p:sp>
      <p:sp>
        <p:nvSpPr>
          <p:cNvPr id="83" name="882cc26e-880b-47ec-aa0c-884b2163972d"/>
          <p:cNvSpPr/>
          <p:nvPr/>
        </p:nvSpPr>
        <p:spPr bwMode="auto">
          <a:xfrm>
            <a:off x="2840155" y="2850873"/>
            <a:ext cx="274801" cy="327047"/>
          </a:xfrm>
          <a:prstGeom prst="can">
            <a:avLst/>
          </a:prstGeom>
          <a:solidFill>
            <a:srgbClr val="4F81BD"/>
          </a:solidFill>
          <a:ln w="38100" cap="flat" cmpd="sng" algn="ctr">
            <a:noFill/>
            <a:prstDash val="solid"/>
            <a:round/>
            <a:headEnd type="none" w="med" len="med"/>
            <a:tailEnd type="none" w="med" len="med"/>
          </a:ln>
          <a:effectLst/>
        </p:spPr>
        <p:txBody>
          <a:bodyPr vert="horz" wrap="square" lIns="25581" tIns="12790" rIns="25581" bIns="12790" numCol="1" rtlCol="0" anchor="t" anchorCtr="0" compatLnSpc="1">
            <a:prstTxWarp prst="textNoShape">
              <a:avLst/>
            </a:prstTxWarp>
            <a:noAutofit/>
          </a:bodyPr>
          <a:lstStyle/>
          <a:p>
            <a:pPr marL="0" marR="0" lvl="0" indent="0" defTabSz="258935" eaLnBrk="1" fontAlgn="base" latinLnBrk="0" hangingPunct="1">
              <a:lnSpc>
                <a:spcPct val="100000"/>
              </a:lnSpc>
              <a:spcBef>
                <a:spcPct val="0"/>
              </a:spcBef>
              <a:spcAft>
                <a:spcPct val="0"/>
              </a:spcAft>
              <a:buClrTx/>
              <a:buSzTx/>
              <a:buFontTx/>
              <a:buNone/>
              <a:tabLst/>
              <a:defRPr/>
            </a:pPr>
            <a:endParaRPr kumimoji="0" lang="en-US" altLang="zh-CN" sz="400" b="0" i="0" u="none" strike="noStrike" kern="0" cap="none" spc="0" normalizeH="0" baseline="0" noProof="0" dirty="0" smtClean="0">
              <a:ln>
                <a:noFill/>
              </a:ln>
              <a:solidFill>
                <a:sysClr val="window" lastClr="FFFFFF"/>
              </a:solidFill>
              <a:effectLst/>
              <a:uLnTx/>
              <a:uFillTx/>
              <a:latin typeface="Arial"/>
              <a:ea typeface="+mn-ea"/>
            </a:endParaRPr>
          </a:p>
        </p:txBody>
      </p:sp>
      <p:sp>
        <p:nvSpPr>
          <p:cNvPr id="84" name="b648a6bc-eafd-4991-8456-b857068bdb0b"/>
          <p:cNvSpPr/>
          <p:nvPr/>
        </p:nvSpPr>
        <p:spPr bwMode="auto">
          <a:xfrm>
            <a:off x="2519010" y="2850873"/>
            <a:ext cx="274801" cy="327047"/>
          </a:xfrm>
          <a:prstGeom prst="can">
            <a:avLst/>
          </a:prstGeom>
          <a:solidFill>
            <a:srgbClr val="1F497D"/>
          </a:solidFill>
          <a:ln w="38100" cap="flat" cmpd="sng" algn="ctr">
            <a:noFill/>
            <a:prstDash val="solid"/>
            <a:round/>
            <a:headEnd type="none" w="med" len="med"/>
            <a:tailEnd type="none" w="med" len="med"/>
          </a:ln>
          <a:effectLst/>
        </p:spPr>
        <p:txBody>
          <a:bodyPr vert="horz" wrap="square" lIns="25581" tIns="12790" rIns="25581" bIns="12790" numCol="1" rtlCol="0" anchor="t" anchorCtr="0" compatLnSpc="1">
            <a:prstTxWarp prst="textNoShape">
              <a:avLst/>
            </a:prstTxWarp>
            <a:noAutofit/>
          </a:bodyPr>
          <a:lstStyle/>
          <a:p>
            <a:pPr marL="0" marR="0" lvl="0" indent="0" defTabSz="258935" eaLnBrk="1" fontAlgn="base" latinLnBrk="0" hangingPunct="1">
              <a:lnSpc>
                <a:spcPct val="100000"/>
              </a:lnSpc>
              <a:spcBef>
                <a:spcPct val="0"/>
              </a:spcBef>
              <a:spcAft>
                <a:spcPct val="0"/>
              </a:spcAft>
              <a:buClrTx/>
              <a:buSzTx/>
              <a:buFontTx/>
              <a:buNone/>
              <a:tabLst/>
              <a:defRPr/>
            </a:pPr>
            <a:endParaRPr kumimoji="0" lang="en-US" altLang="zh-CN" sz="400" b="0" i="0" u="none" strike="noStrike" kern="0" cap="none" spc="0" normalizeH="0" baseline="0" noProof="0" dirty="0" smtClean="0">
              <a:ln>
                <a:noFill/>
              </a:ln>
              <a:solidFill>
                <a:sysClr val="window" lastClr="FFFFFF"/>
              </a:solidFill>
              <a:effectLst/>
              <a:uLnTx/>
              <a:uFillTx/>
              <a:latin typeface="Arial"/>
              <a:ea typeface="+mn-ea"/>
            </a:endParaRPr>
          </a:p>
        </p:txBody>
      </p:sp>
      <p:sp>
        <p:nvSpPr>
          <p:cNvPr id="85" name="d13899d6-f6a5-4161-b687-8c21dd349caa"/>
          <p:cNvSpPr/>
          <p:nvPr/>
        </p:nvSpPr>
        <p:spPr bwMode="auto">
          <a:xfrm>
            <a:off x="3162629" y="2850873"/>
            <a:ext cx="274801" cy="327047"/>
          </a:xfrm>
          <a:prstGeom prst="can">
            <a:avLst/>
          </a:prstGeom>
          <a:solidFill>
            <a:srgbClr val="1F497D"/>
          </a:solidFill>
          <a:ln w="38100" cap="flat" cmpd="sng" algn="ctr">
            <a:noFill/>
            <a:prstDash val="solid"/>
            <a:round/>
            <a:headEnd type="none" w="med" len="med"/>
            <a:tailEnd type="none" w="med" len="med"/>
          </a:ln>
          <a:effectLst/>
        </p:spPr>
        <p:txBody>
          <a:bodyPr vert="horz" wrap="square" lIns="25581" tIns="12790" rIns="25581" bIns="12790" numCol="1" rtlCol="0" anchor="t" anchorCtr="0" compatLnSpc="1">
            <a:prstTxWarp prst="textNoShape">
              <a:avLst/>
            </a:prstTxWarp>
            <a:noAutofit/>
          </a:bodyPr>
          <a:lstStyle/>
          <a:p>
            <a:pPr marL="0" marR="0" lvl="0" indent="0" defTabSz="258935" eaLnBrk="1" fontAlgn="base" latinLnBrk="0" hangingPunct="1">
              <a:lnSpc>
                <a:spcPct val="100000"/>
              </a:lnSpc>
              <a:spcBef>
                <a:spcPct val="0"/>
              </a:spcBef>
              <a:spcAft>
                <a:spcPct val="0"/>
              </a:spcAft>
              <a:buClrTx/>
              <a:buSzTx/>
              <a:buFontTx/>
              <a:buNone/>
              <a:tabLst/>
              <a:defRPr/>
            </a:pPr>
            <a:endParaRPr kumimoji="0" lang="en-US" altLang="zh-CN" sz="400" b="0" i="0" u="none" strike="noStrike" kern="0" cap="none" spc="0" normalizeH="0" baseline="0" noProof="0" dirty="0" smtClean="0">
              <a:ln>
                <a:noFill/>
              </a:ln>
              <a:solidFill>
                <a:srgbClr val="000000"/>
              </a:solidFill>
              <a:effectLst/>
              <a:uLnTx/>
              <a:uFillTx/>
              <a:latin typeface="Arial"/>
              <a:ea typeface="+mn-ea"/>
            </a:endParaRPr>
          </a:p>
        </p:txBody>
      </p:sp>
      <p:sp>
        <p:nvSpPr>
          <p:cNvPr id="86" name="50b401d6-6fe4-43b7-8290-a722b45ca30e"/>
          <p:cNvSpPr txBox="1"/>
          <p:nvPr/>
        </p:nvSpPr>
        <p:spPr>
          <a:xfrm>
            <a:off x="2466376" y="2886607"/>
            <a:ext cx="381889" cy="172963"/>
          </a:xfrm>
          <a:prstGeom prst="rect">
            <a:avLst/>
          </a:prstGeom>
          <a:noFill/>
        </p:spPr>
        <p:txBody>
          <a:bodyPr wrap="none" lIns="46510" tIns="23255" rIns="46510" bIns="23255"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smtClean="0">
                <a:ln>
                  <a:noFill/>
                </a:ln>
                <a:solidFill>
                  <a:sysClr val="window" lastClr="FFFFFF"/>
                </a:solidFill>
                <a:effectLst/>
                <a:uLnTx/>
                <a:uFillTx/>
                <a:latin typeface="Arial"/>
                <a:ea typeface="+mn-ea"/>
              </a:rPr>
              <a:t>Local storage</a:t>
            </a:r>
            <a:endParaRPr kumimoji="0" lang="en-US" altLang="zh-CN" sz="600" b="0" i="0" u="none" strike="noStrike" kern="0" cap="none" spc="0" normalizeH="0" baseline="0" noProof="0" dirty="0">
              <a:ln>
                <a:noFill/>
              </a:ln>
              <a:solidFill>
                <a:sysClr val="window" lastClr="FFFFFF"/>
              </a:solidFill>
              <a:effectLst/>
              <a:uLnTx/>
              <a:uFillTx/>
              <a:latin typeface="Arial"/>
              <a:ea typeface="+mn-ea"/>
            </a:endParaRPr>
          </a:p>
        </p:txBody>
      </p:sp>
      <p:sp>
        <p:nvSpPr>
          <p:cNvPr id="87" name="a661f30e-88f1-4225-854f-f2db66cd755d"/>
          <p:cNvSpPr txBox="1"/>
          <p:nvPr/>
        </p:nvSpPr>
        <p:spPr>
          <a:xfrm>
            <a:off x="2814173" y="2886607"/>
            <a:ext cx="330036" cy="172963"/>
          </a:xfrm>
          <a:prstGeom prst="rect">
            <a:avLst/>
          </a:prstGeom>
          <a:noFill/>
        </p:spPr>
        <p:txBody>
          <a:bodyPr wrap="none" lIns="46510" tIns="23255" rIns="46510" bIns="23255"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Arial"/>
                <a:ea typeface="+mn-ea"/>
              </a:rPr>
              <a:t>Dedicated storage</a:t>
            </a:r>
            <a:endParaRPr kumimoji="0" lang="en-US" altLang="zh-CN" sz="600" b="0" i="0" u="none" strike="noStrike" kern="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a:ea typeface="+mn-ea"/>
            </a:endParaRPr>
          </a:p>
        </p:txBody>
      </p:sp>
      <p:sp>
        <p:nvSpPr>
          <p:cNvPr id="88" name="f0c88a34-02c0-48bc-bb27-4fcccc57e57a"/>
          <p:cNvSpPr/>
          <p:nvPr/>
        </p:nvSpPr>
        <p:spPr bwMode="auto">
          <a:xfrm>
            <a:off x="3505072" y="2838010"/>
            <a:ext cx="288735" cy="327047"/>
          </a:xfrm>
          <a:prstGeom prst="can">
            <a:avLst/>
          </a:prstGeom>
          <a:solidFill>
            <a:srgbClr val="1F497D"/>
          </a:solidFill>
          <a:ln w="38100" cap="flat" cmpd="sng" algn="ctr">
            <a:noFill/>
            <a:prstDash val="solid"/>
            <a:round/>
            <a:headEnd type="none" w="med" len="med"/>
            <a:tailEnd type="none" w="med" len="med"/>
          </a:ln>
          <a:effectLst/>
        </p:spPr>
        <p:txBody>
          <a:bodyPr vert="horz" wrap="square" lIns="25581" tIns="12790" rIns="25581" bIns="12790" numCol="1" rtlCol="0" anchor="t" anchorCtr="0" compatLnSpc="1">
            <a:prstTxWarp prst="textNoShape">
              <a:avLst/>
            </a:prstTxWarp>
            <a:noAutofit/>
          </a:bodyPr>
          <a:lstStyle/>
          <a:p>
            <a:pPr marL="0" marR="0" lvl="0" indent="0" defTabSz="258935" eaLnBrk="1" fontAlgn="base" latinLnBrk="0" hangingPunct="1">
              <a:lnSpc>
                <a:spcPct val="100000"/>
              </a:lnSpc>
              <a:spcBef>
                <a:spcPct val="0"/>
              </a:spcBef>
              <a:spcAft>
                <a:spcPct val="0"/>
              </a:spcAft>
              <a:buClrTx/>
              <a:buSzTx/>
              <a:buFontTx/>
              <a:buNone/>
              <a:tabLst/>
              <a:defRPr/>
            </a:pPr>
            <a:endParaRPr kumimoji="0" lang="en-US" altLang="zh-CN" sz="200" b="0" i="0" u="none" strike="noStrike" kern="0" cap="none" spc="0" normalizeH="0" baseline="0" noProof="0" dirty="0" smtClean="0">
              <a:ln>
                <a:noFill/>
              </a:ln>
              <a:solidFill>
                <a:sysClr val="window" lastClr="FFFFFF"/>
              </a:solidFill>
              <a:effectLst/>
              <a:uLnTx/>
              <a:uFillTx/>
              <a:latin typeface="Arial"/>
              <a:ea typeface="+mn-ea"/>
            </a:endParaRPr>
          </a:p>
        </p:txBody>
      </p:sp>
      <p:sp>
        <p:nvSpPr>
          <p:cNvPr id="89" name="9160c9ab-ced2-4acb-86b5-d6041425a20d"/>
          <p:cNvSpPr/>
          <p:nvPr/>
        </p:nvSpPr>
        <p:spPr>
          <a:xfrm>
            <a:off x="2530464" y="2501018"/>
            <a:ext cx="1253541" cy="370147"/>
          </a:xfrm>
          <a:prstGeom prst="rect">
            <a:avLst/>
          </a:prstGeom>
          <a:gradFill rotWithShape="1">
            <a:gsLst>
              <a:gs pos="0">
                <a:srgbClr val="4F81BD">
                  <a:tint val="100000"/>
                  <a:shade val="100000"/>
                  <a:satMod val="130000"/>
                  <a:alpha val="70000"/>
                </a:srgbClr>
              </a:gs>
              <a:gs pos="100000">
                <a:srgbClr val="1F497D">
                  <a:alpha val="51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lIns="45336" tIns="22668" rIns="45336" bIns="2266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18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1" name="立方体 130"/>
          <p:cNvSpPr/>
          <p:nvPr/>
        </p:nvSpPr>
        <p:spPr>
          <a:xfrm>
            <a:off x="2558918" y="2418658"/>
            <a:ext cx="247058" cy="10980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4" name="6660026f-d94d-4a5e-8a61-a1bbc213ef24"/>
          <p:cNvSpPr/>
          <p:nvPr/>
        </p:nvSpPr>
        <p:spPr>
          <a:xfrm>
            <a:off x="2559248" y="2351335"/>
            <a:ext cx="246728" cy="11453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5" name="8f36559c-6a20-4f8a-8796-d92cf35a23bc"/>
          <p:cNvSpPr/>
          <p:nvPr/>
        </p:nvSpPr>
        <p:spPr>
          <a:xfrm>
            <a:off x="2555297" y="2291020"/>
            <a:ext cx="250679" cy="94420"/>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9" name="矩形 138"/>
          <p:cNvSpPr/>
          <p:nvPr/>
        </p:nvSpPr>
        <p:spPr>
          <a:xfrm>
            <a:off x="2557108" y="2336156"/>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2" name="734149ae-a675-436f-a198-03e7b1cf46cf"/>
          <p:cNvSpPr/>
          <p:nvPr/>
        </p:nvSpPr>
        <p:spPr>
          <a:xfrm>
            <a:off x="2557108" y="2402725"/>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3" name="84682031-b0f8-4fe3-a4af-cbece306f8d8"/>
          <p:cNvSpPr/>
          <p:nvPr/>
        </p:nvSpPr>
        <p:spPr>
          <a:xfrm>
            <a:off x="2557108" y="2469295"/>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4" name="65d604de-b966-4e48-b3a0-3d2ab84c72d9"/>
          <p:cNvSpPr/>
          <p:nvPr/>
        </p:nvSpPr>
        <p:spPr>
          <a:xfrm>
            <a:off x="2730667" y="2351335"/>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5" name="cc17e3dd-eb45-4b04-b895-df548ce8ce4a"/>
          <p:cNvSpPr/>
          <p:nvPr/>
        </p:nvSpPr>
        <p:spPr>
          <a:xfrm>
            <a:off x="2730667" y="2418658"/>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46" name="bf6b37aa-5445-4b47-977b-6148682c643f"/>
          <p:cNvSpPr/>
          <p:nvPr/>
        </p:nvSpPr>
        <p:spPr>
          <a:xfrm>
            <a:off x="2730667" y="2485981"/>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1" name="立方体 120"/>
          <p:cNvSpPr/>
          <p:nvPr/>
        </p:nvSpPr>
        <p:spPr>
          <a:xfrm>
            <a:off x="2883203" y="2417630"/>
            <a:ext cx="247058" cy="10980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2" name="aed8dd1a-d674-4cee-a4c0-f3318926bf5c"/>
          <p:cNvSpPr/>
          <p:nvPr/>
        </p:nvSpPr>
        <p:spPr>
          <a:xfrm>
            <a:off x="2883533" y="2350307"/>
            <a:ext cx="246728" cy="11453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3" name="7d5ed594-9dbf-44dc-b930-7e3f61dd9b0f"/>
          <p:cNvSpPr/>
          <p:nvPr/>
        </p:nvSpPr>
        <p:spPr>
          <a:xfrm>
            <a:off x="2879582" y="2289992"/>
            <a:ext cx="250679" cy="94420"/>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5" name="矩形 124"/>
          <p:cNvSpPr/>
          <p:nvPr/>
        </p:nvSpPr>
        <p:spPr>
          <a:xfrm>
            <a:off x="2881393" y="2335128"/>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6" name="2607e431-a717-45c0-bf53-8271483a2c09"/>
          <p:cNvSpPr/>
          <p:nvPr/>
        </p:nvSpPr>
        <p:spPr>
          <a:xfrm>
            <a:off x="2881393" y="2401697"/>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7" name="9b24599c-7659-4001-8a09-e3d6baa6ebff"/>
          <p:cNvSpPr/>
          <p:nvPr/>
        </p:nvSpPr>
        <p:spPr>
          <a:xfrm>
            <a:off x="2881393" y="2468267"/>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8" name="d264418b-66df-4256-8a67-712e4983d55b"/>
          <p:cNvSpPr/>
          <p:nvPr/>
        </p:nvSpPr>
        <p:spPr>
          <a:xfrm>
            <a:off x="3054952" y="2350307"/>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9" name="fdfd33fe-8d70-4736-b584-3c079032dda8"/>
          <p:cNvSpPr/>
          <p:nvPr/>
        </p:nvSpPr>
        <p:spPr>
          <a:xfrm>
            <a:off x="3054952" y="2417630"/>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30" name="60136257-63d8-4691-bc49-56e178b0265d"/>
          <p:cNvSpPr/>
          <p:nvPr/>
        </p:nvSpPr>
        <p:spPr>
          <a:xfrm>
            <a:off x="3054952" y="2484953"/>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1" name="立方体 110"/>
          <p:cNvSpPr/>
          <p:nvPr/>
        </p:nvSpPr>
        <p:spPr>
          <a:xfrm>
            <a:off x="3207487" y="2416601"/>
            <a:ext cx="247058" cy="10980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2" name="070b34cd-a2a4-4c0c-b5fb-517dde64bbec"/>
          <p:cNvSpPr/>
          <p:nvPr/>
        </p:nvSpPr>
        <p:spPr>
          <a:xfrm>
            <a:off x="3207817" y="2349278"/>
            <a:ext cx="246728" cy="11453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3" name="4029cc23-adfa-4325-b22b-3478ab9867b3"/>
          <p:cNvSpPr/>
          <p:nvPr/>
        </p:nvSpPr>
        <p:spPr>
          <a:xfrm>
            <a:off x="3203866" y="2288963"/>
            <a:ext cx="250679" cy="94420"/>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5" name="矩形 114"/>
          <p:cNvSpPr/>
          <p:nvPr/>
        </p:nvSpPr>
        <p:spPr>
          <a:xfrm>
            <a:off x="3205677" y="2334099"/>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6" name="67df04ce-1b68-48b8-884f-194fd36fef14"/>
          <p:cNvSpPr/>
          <p:nvPr/>
        </p:nvSpPr>
        <p:spPr>
          <a:xfrm>
            <a:off x="3205677" y="2400668"/>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7" name="1a5ec817-79bc-44fe-a2c1-135b80b15ea3"/>
          <p:cNvSpPr/>
          <p:nvPr/>
        </p:nvSpPr>
        <p:spPr>
          <a:xfrm>
            <a:off x="3205677" y="2467238"/>
            <a:ext cx="209489"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8" name="954241ea-9ae7-46bd-972a-0d38cc8f35b7"/>
          <p:cNvSpPr/>
          <p:nvPr/>
        </p:nvSpPr>
        <p:spPr>
          <a:xfrm>
            <a:off x="3379236" y="2349278"/>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9" name="ef1694f9-1d99-49db-8084-cd986251842b"/>
          <p:cNvSpPr/>
          <p:nvPr/>
        </p:nvSpPr>
        <p:spPr>
          <a:xfrm>
            <a:off x="3379236" y="2416601"/>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20" name="c8775924-bfb6-40ca-b5e7-d73198d1eba2"/>
          <p:cNvSpPr/>
          <p:nvPr/>
        </p:nvSpPr>
        <p:spPr>
          <a:xfrm>
            <a:off x="3379236" y="2483924"/>
            <a:ext cx="20047"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1" name="立方体 100"/>
          <p:cNvSpPr/>
          <p:nvPr/>
        </p:nvSpPr>
        <p:spPr>
          <a:xfrm>
            <a:off x="3533213" y="2427188"/>
            <a:ext cx="259585" cy="10980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2" name="9559e35d-18f5-4d0b-927a-3ff1a23ab322"/>
          <p:cNvSpPr/>
          <p:nvPr/>
        </p:nvSpPr>
        <p:spPr>
          <a:xfrm>
            <a:off x="3533560" y="2359865"/>
            <a:ext cx="259238" cy="114533"/>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3" name="8b6dd8cb-1c9f-4dae-b2bd-446228fbeb8f"/>
          <p:cNvSpPr/>
          <p:nvPr/>
        </p:nvSpPr>
        <p:spPr>
          <a:xfrm>
            <a:off x="3529408" y="2299550"/>
            <a:ext cx="263390" cy="94420"/>
          </a:xfrm>
          <a:prstGeom prst="cube">
            <a:avLst>
              <a:gd name="adj" fmla="val 52858"/>
            </a:avLst>
          </a:prstGeom>
          <a:solidFill>
            <a:srgbClr val="1F497D"/>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5" name="矩形 104"/>
          <p:cNvSpPr/>
          <p:nvPr/>
        </p:nvSpPr>
        <p:spPr>
          <a:xfrm>
            <a:off x="3531310" y="2344686"/>
            <a:ext cx="220111"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6" name="bf219e07-d7b8-4de7-a739-8a80f19a508a"/>
          <p:cNvSpPr/>
          <p:nvPr/>
        </p:nvSpPr>
        <p:spPr>
          <a:xfrm>
            <a:off x="3531310" y="2411255"/>
            <a:ext cx="220111"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7" name="43c62f70-8a40-45bf-82e7-566569bf3e81"/>
          <p:cNvSpPr/>
          <p:nvPr/>
        </p:nvSpPr>
        <p:spPr>
          <a:xfrm>
            <a:off x="3531310" y="2477825"/>
            <a:ext cx="220111" cy="56458"/>
          </a:xfrm>
          <a:prstGeom prst="rect">
            <a:avLst/>
          </a:prstGeom>
          <a:solidFill>
            <a:srgbClr val="4F81BD">
              <a:alpha val="55000"/>
            </a:srgbClr>
          </a:solidFill>
          <a:ln w="9525" cap="flat" cmpd="sng" algn="ctr">
            <a:no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8" name="86db29c2-a652-47c4-8619-e1ed9c033661"/>
          <p:cNvSpPr/>
          <p:nvPr/>
        </p:nvSpPr>
        <p:spPr>
          <a:xfrm>
            <a:off x="3713669" y="2359865"/>
            <a:ext cx="21063"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09" name="dce53dcb-1aa3-4928-a244-808c855fcaeb"/>
          <p:cNvSpPr/>
          <p:nvPr/>
        </p:nvSpPr>
        <p:spPr>
          <a:xfrm>
            <a:off x="3713669" y="2427188"/>
            <a:ext cx="21063"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110" name="23d32bc5-4beb-439d-be24-e1dba2808bbb"/>
          <p:cNvSpPr/>
          <p:nvPr/>
        </p:nvSpPr>
        <p:spPr>
          <a:xfrm>
            <a:off x="3713669" y="2494511"/>
            <a:ext cx="21063" cy="22965"/>
          </a:xfrm>
          <a:prstGeom prst="flowChartConnector">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lIns="93808" tIns="46904" rIns="93808" bIns="4690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600" b="0" i="0" u="none" strike="noStrike" kern="0" cap="none" spc="0" normalizeH="0" baseline="0" noProof="0" dirty="0">
              <a:ln>
                <a:noFill/>
              </a:ln>
              <a:solidFill>
                <a:sysClr val="window" lastClr="FFFFFF"/>
              </a:solidFill>
              <a:effectLst/>
              <a:uLnTx/>
              <a:uFillTx/>
              <a:latin typeface="Arial"/>
              <a:ea typeface="+mn-ea"/>
              <a:cs typeface="+mn-cs"/>
            </a:endParaRPr>
          </a:p>
        </p:txBody>
      </p:sp>
      <p:sp>
        <p:nvSpPr>
          <p:cNvPr id="94" name="c534d90f-13ea-4739-9f10-7c0dd2f92a16"/>
          <p:cNvSpPr txBox="1"/>
          <p:nvPr/>
        </p:nvSpPr>
        <p:spPr>
          <a:xfrm>
            <a:off x="3100239" y="2886607"/>
            <a:ext cx="381889" cy="172963"/>
          </a:xfrm>
          <a:prstGeom prst="rect">
            <a:avLst/>
          </a:prstGeom>
          <a:noFill/>
        </p:spPr>
        <p:txBody>
          <a:bodyPr wrap="none" lIns="46510" tIns="23255" rIns="46510" bIns="23255"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smtClean="0">
                <a:ln>
                  <a:noFill/>
                </a:ln>
                <a:solidFill>
                  <a:sysClr val="window" lastClr="FFFFFF"/>
                </a:solidFill>
                <a:effectLst/>
                <a:uLnTx/>
                <a:uFillTx/>
                <a:latin typeface="Arial"/>
                <a:ea typeface="+mn-ea"/>
              </a:rPr>
              <a:t>Local storage</a:t>
            </a:r>
            <a:endParaRPr kumimoji="0" lang="en-US" altLang="zh-CN" sz="600" b="0" i="0" u="none" strike="noStrike" kern="0" cap="none" spc="0" normalizeH="0" baseline="0" noProof="0" dirty="0">
              <a:ln>
                <a:noFill/>
              </a:ln>
              <a:solidFill>
                <a:sysClr val="window" lastClr="FFFFFF"/>
              </a:solidFill>
              <a:effectLst/>
              <a:uLnTx/>
              <a:uFillTx/>
              <a:latin typeface="Arial"/>
              <a:ea typeface="+mn-ea"/>
            </a:endParaRPr>
          </a:p>
        </p:txBody>
      </p:sp>
      <p:sp>
        <p:nvSpPr>
          <p:cNvPr id="95" name="ac760b4e-f6bc-4acb-bc0d-3a273207b2a3"/>
          <p:cNvSpPr txBox="1"/>
          <p:nvPr/>
        </p:nvSpPr>
        <p:spPr>
          <a:xfrm>
            <a:off x="3464367" y="2886607"/>
            <a:ext cx="381889" cy="172963"/>
          </a:xfrm>
          <a:prstGeom prst="rect">
            <a:avLst/>
          </a:prstGeom>
          <a:noFill/>
        </p:spPr>
        <p:txBody>
          <a:bodyPr wrap="none" lIns="46510" tIns="23255" rIns="46510" bIns="23255"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00" b="0" i="0" u="none" strike="noStrike" kern="0" cap="none" spc="0" normalizeH="0" baseline="0" noProof="0" dirty="0" smtClean="0">
                <a:ln>
                  <a:noFill/>
                </a:ln>
                <a:solidFill>
                  <a:sysClr val="window" lastClr="FFFFFF"/>
                </a:solidFill>
                <a:effectLst/>
                <a:uLnTx/>
                <a:uFillTx/>
                <a:latin typeface="Arial"/>
                <a:ea typeface="+mn-ea"/>
              </a:rPr>
              <a:t>Local storage</a:t>
            </a:r>
            <a:endParaRPr kumimoji="0" lang="en-US" altLang="zh-CN" sz="600" b="0" i="0" u="none" strike="noStrike" kern="0" cap="none" spc="0" normalizeH="0" baseline="0" noProof="0" dirty="0">
              <a:ln>
                <a:noFill/>
              </a:ln>
              <a:solidFill>
                <a:sysClr val="window" lastClr="FFFFFF"/>
              </a:solidFill>
              <a:effectLst/>
              <a:uLnTx/>
              <a:uFillTx/>
              <a:latin typeface="Arial"/>
              <a:ea typeface="+mn-ea"/>
            </a:endParaRPr>
          </a:p>
        </p:txBody>
      </p:sp>
      <p:cxnSp>
        <p:nvCxnSpPr>
          <p:cNvPr id="96" name="cfaaa701-6ec3-438e-9fbd-9b805a83f849"/>
          <p:cNvCxnSpPr/>
          <p:nvPr/>
        </p:nvCxnSpPr>
        <p:spPr>
          <a:xfrm>
            <a:off x="2667926" y="2520145"/>
            <a:ext cx="5644" cy="360201"/>
          </a:xfrm>
          <a:prstGeom prst="straightConnector1">
            <a:avLst/>
          </a:prstGeom>
          <a:noFill/>
          <a:ln w="41275" cap="flat" cmpd="sng" algn="ctr">
            <a:gradFill>
              <a:gsLst>
                <a:gs pos="0">
                  <a:srgbClr val="1F497D"/>
                </a:gs>
                <a:gs pos="50000">
                  <a:srgbClr val="1F497D"/>
                </a:gs>
                <a:gs pos="100000">
                  <a:srgbClr val="1F497D">
                    <a:lumMod val="60000"/>
                    <a:lumOff val="40000"/>
                  </a:srgbClr>
                </a:gs>
              </a:gsLst>
              <a:lin ang="5400000" scaled="0"/>
            </a:gradFill>
            <a:prstDash val="solid"/>
            <a:headEnd type="stealth"/>
            <a:tailEnd type="stealth"/>
          </a:ln>
          <a:effectLst>
            <a:outerShdw blurRad="40000" dist="20000" dir="5400000" rotWithShape="0">
              <a:srgbClr val="000000">
                <a:alpha val="38000"/>
              </a:srgbClr>
            </a:outerShdw>
          </a:effectLst>
        </p:spPr>
      </p:cxnSp>
      <p:cxnSp>
        <p:nvCxnSpPr>
          <p:cNvPr id="97" name="f44c6bed-967d-4130-950e-5d2135dc807f"/>
          <p:cNvCxnSpPr/>
          <p:nvPr/>
        </p:nvCxnSpPr>
        <p:spPr>
          <a:xfrm>
            <a:off x="2973626" y="2512004"/>
            <a:ext cx="5644" cy="360201"/>
          </a:xfrm>
          <a:prstGeom prst="straightConnector1">
            <a:avLst/>
          </a:prstGeom>
          <a:noFill/>
          <a:ln w="41275" cap="flat" cmpd="sng" algn="ctr">
            <a:gradFill>
              <a:gsLst>
                <a:gs pos="0">
                  <a:srgbClr val="1F497D"/>
                </a:gs>
                <a:gs pos="50000">
                  <a:srgbClr val="1F497D"/>
                </a:gs>
                <a:gs pos="100000">
                  <a:srgbClr val="1F497D">
                    <a:lumMod val="60000"/>
                    <a:lumOff val="40000"/>
                  </a:srgbClr>
                </a:gs>
              </a:gsLst>
              <a:lin ang="5400000" scaled="0"/>
            </a:gradFill>
            <a:prstDash val="solid"/>
            <a:headEnd type="stealth"/>
            <a:tailEnd type="stealth"/>
          </a:ln>
          <a:effectLst>
            <a:outerShdw blurRad="40000" dist="20000" dir="5400000" rotWithShape="0">
              <a:srgbClr val="000000">
                <a:alpha val="38000"/>
              </a:srgbClr>
            </a:outerShdw>
          </a:effectLst>
        </p:spPr>
      </p:cxnSp>
      <p:cxnSp>
        <p:nvCxnSpPr>
          <p:cNvPr id="98" name="891183fb-7c17-45d0-a0e6-8ec29550c810"/>
          <p:cNvCxnSpPr/>
          <p:nvPr/>
        </p:nvCxnSpPr>
        <p:spPr>
          <a:xfrm>
            <a:off x="3279326" y="2503863"/>
            <a:ext cx="5644" cy="360201"/>
          </a:xfrm>
          <a:prstGeom prst="straightConnector1">
            <a:avLst/>
          </a:prstGeom>
          <a:noFill/>
          <a:ln w="41275" cap="flat" cmpd="sng" algn="ctr">
            <a:gradFill>
              <a:gsLst>
                <a:gs pos="0">
                  <a:srgbClr val="1F497D"/>
                </a:gs>
                <a:gs pos="50000">
                  <a:srgbClr val="1F497D"/>
                </a:gs>
                <a:gs pos="100000">
                  <a:srgbClr val="1F497D">
                    <a:lumMod val="60000"/>
                    <a:lumOff val="40000"/>
                  </a:srgbClr>
                </a:gs>
              </a:gsLst>
              <a:lin ang="5400000" scaled="0"/>
            </a:gradFill>
            <a:prstDash val="solid"/>
            <a:headEnd type="stealth"/>
            <a:tailEnd type="stealth"/>
          </a:ln>
          <a:effectLst>
            <a:outerShdw blurRad="40000" dist="20000" dir="5400000" rotWithShape="0">
              <a:srgbClr val="000000">
                <a:alpha val="38000"/>
              </a:srgbClr>
            </a:outerShdw>
          </a:effectLst>
        </p:spPr>
      </p:cxnSp>
      <p:cxnSp>
        <p:nvCxnSpPr>
          <p:cNvPr id="99" name="7e0caa2c-4f23-4586-bba6-373d9ff8a5de"/>
          <p:cNvCxnSpPr/>
          <p:nvPr/>
        </p:nvCxnSpPr>
        <p:spPr>
          <a:xfrm>
            <a:off x="3641463" y="2514064"/>
            <a:ext cx="5644" cy="360201"/>
          </a:xfrm>
          <a:prstGeom prst="straightConnector1">
            <a:avLst/>
          </a:prstGeom>
          <a:noFill/>
          <a:ln w="41275" cap="flat" cmpd="sng" algn="ctr">
            <a:gradFill>
              <a:gsLst>
                <a:gs pos="0">
                  <a:srgbClr val="1F497D"/>
                </a:gs>
                <a:gs pos="50000">
                  <a:srgbClr val="1F497D"/>
                </a:gs>
                <a:gs pos="100000">
                  <a:srgbClr val="1F497D">
                    <a:lumMod val="60000"/>
                    <a:lumOff val="40000"/>
                  </a:srgbClr>
                </a:gs>
              </a:gsLst>
              <a:lin ang="5400000" scaled="0"/>
            </a:gradFill>
            <a:prstDash val="solid"/>
            <a:headEnd type="stealth"/>
            <a:tailEnd type="stealth"/>
          </a:ln>
          <a:effectLst>
            <a:outerShdw blurRad="40000" dist="20000" dir="5400000" rotWithShape="0">
              <a:srgbClr val="000000">
                <a:alpha val="38000"/>
              </a:srgbClr>
            </a:outerShdw>
          </a:effectLst>
        </p:spPr>
      </p:cxnSp>
      <p:sp>
        <p:nvSpPr>
          <p:cNvPr id="100" name="c8bfe4fb-29a2-4267-a516-16fc53c2b371"/>
          <p:cNvSpPr txBox="1"/>
          <p:nvPr/>
        </p:nvSpPr>
        <p:spPr>
          <a:xfrm>
            <a:off x="2533650" y="2593270"/>
            <a:ext cx="1301750" cy="261222"/>
          </a:xfrm>
          <a:prstGeom prst="rect">
            <a:avLst/>
          </a:prstGeom>
          <a:noFill/>
        </p:spPr>
        <p:txBody>
          <a:bodyPr wrap="square" lIns="45336" tIns="22668" rIns="45336" bIns="22668"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Arial"/>
                <a:ea typeface="微软雅黑" pitchFamily="34" charset="-122"/>
              </a:rPr>
              <a:t>3x</a:t>
            </a:r>
            <a:r>
              <a:rPr kumimoji="0" lang="en-US" altLang="zh-CN" sz="1400" b="1" i="0" u="none" strike="noStrike" kern="0" cap="none" spc="0" normalizeH="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Arial"/>
                <a:ea typeface="微软雅黑" pitchFamily="34" charset="-122"/>
              </a:rPr>
              <a:t> to </a:t>
            </a:r>
            <a:r>
              <a:rPr kumimoji="0" lang="en-US" altLang="zh-CN" sz="1400" b="1" i="0" u="none" strike="noStrike" kern="0" cap="none" spc="0" normalizeH="0" baseline="0" noProof="0" dirty="0"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Arial"/>
                <a:ea typeface="微软雅黑" pitchFamily="34" charset="-122"/>
              </a:rPr>
              <a:t>5x IOPS</a:t>
            </a:r>
          </a:p>
        </p:txBody>
      </p:sp>
      <p:sp>
        <p:nvSpPr>
          <p:cNvPr id="147" name="b68ba32a-3f8a-4397-a66a-a8bf54fabbe8"/>
          <p:cNvSpPr txBox="1"/>
          <p:nvPr/>
        </p:nvSpPr>
        <p:spPr>
          <a:xfrm>
            <a:off x="396905" y="1605280"/>
            <a:ext cx="1412846" cy="461665"/>
          </a:xfrm>
          <a:prstGeom prst="rect">
            <a:avLst/>
          </a:prstGeom>
          <a:noFill/>
        </p:spPr>
        <p:txBody>
          <a:bodyPr wrap="square" rtlCol="0">
            <a:spAutoFit/>
          </a:bodyPr>
          <a:lstStyle/>
          <a:p>
            <a:pPr algn="ctr"/>
            <a:r>
              <a:rPr lang="en-US" altLang="zh-CN" sz="1200" b="1" dirty="0" smtClean="0">
                <a:latin typeface="Arial"/>
                <a:ea typeface="+mn-ea"/>
              </a:rPr>
              <a:t>Computing virtualization</a:t>
            </a:r>
            <a:endParaRPr lang="en-US" altLang="zh-CN" sz="1200" b="1" dirty="0">
              <a:latin typeface="Arial"/>
              <a:ea typeface="+mn-ea"/>
            </a:endParaRPr>
          </a:p>
        </p:txBody>
      </p:sp>
      <p:sp>
        <p:nvSpPr>
          <p:cNvPr id="148" name="04506522-5a5a-449a-830e-ed726196ee9f"/>
          <p:cNvSpPr txBox="1"/>
          <p:nvPr/>
        </p:nvSpPr>
        <p:spPr>
          <a:xfrm>
            <a:off x="295275" y="4142105"/>
            <a:ext cx="1552575" cy="461665"/>
          </a:xfrm>
          <a:prstGeom prst="rect">
            <a:avLst/>
          </a:prstGeom>
          <a:noFill/>
        </p:spPr>
        <p:txBody>
          <a:bodyPr wrap="square" rtlCol="0">
            <a:spAutoFit/>
          </a:bodyPr>
          <a:lstStyle/>
          <a:p>
            <a:pPr algn="ctr"/>
            <a:r>
              <a:rPr lang="en-US" altLang="zh-CN" sz="1200" b="1" dirty="0" smtClean="0">
                <a:latin typeface="Arial"/>
                <a:ea typeface="+mn-ea"/>
              </a:rPr>
              <a:t>Network/Security</a:t>
            </a:r>
          </a:p>
          <a:p>
            <a:pPr algn="ctr"/>
            <a:r>
              <a:rPr lang="en-US" altLang="zh-CN" sz="1200" b="1" dirty="0" smtClean="0">
                <a:latin typeface="Arial"/>
                <a:ea typeface="+mn-ea"/>
              </a:rPr>
              <a:t>virtualization</a:t>
            </a:r>
            <a:endParaRPr lang="en-US" altLang="zh-CN" sz="1200" b="1" dirty="0">
              <a:latin typeface="Arial"/>
              <a:ea typeface="+mn-ea"/>
            </a:endParaRPr>
          </a:p>
        </p:txBody>
      </p:sp>
      <p:pic>
        <p:nvPicPr>
          <p:cNvPr id="149" name="ca3947a5-46b4-499c-970e-5e7a5bd25fec" descr="network_connection-icon.gif"/>
          <p:cNvPicPr>
            <a:picLocks noChangeAspect="1"/>
          </p:cNvPicPr>
          <p:nvPr/>
        </p:nvPicPr>
        <p:blipFill>
          <a:blip r:embed="rId5" cstate="print">
            <a:clrChange>
              <a:clrFrom>
                <a:srgbClr val="FFFFFF"/>
              </a:clrFrom>
              <a:clrTo>
                <a:srgbClr val="FFFFFF">
                  <a:alpha val="0"/>
                </a:srgbClr>
              </a:clrTo>
            </a:clrChange>
          </a:blip>
          <a:stretch>
            <a:fillRect/>
          </a:stretch>
        </p:blipFill>
        <p:spPr>
          <a:xfrm>
            <a:off x="801319" y="3704926"/>
            <a:ext cx="453054" cy="453054"/>
          </a:xfrm>
          <a:prstGeom prst="rect">
            <a:avLst/>
          </a:prstGeom>
        </p:spPr>
      </p:pic>
      <p:sp>
        <p:nvSpPr>
          <p:cNvPr id="150" name="d2f7dcbe-76dd-4776-bb50-0e8a318c6e76"/>
          <p:cNvSpPr txBox="1"/>
          <p:nvPr/>
        </p:nvSpPr>
        <p:spPr>
          <a:xfrm>
            <a:off x="396904" y="2938418"/>
            <a:ext cx="1355696" cy="461665"/>
          </a:xfrm>
          <a:prstGeom prst="rect">
            <a:avLst/>
          </a:prstGeom>
          <a:noFill/>
        </p:spPr>
        <p:txBody>
          <a:bodyPr wrap="square" rtlCol="0">
            <a:spAutoFit/>
          </a:bodyPr>
          <a:lstStyle/>
          <a:p>
            <a:pPr algn="ctr"/>
            <a:r>
              <a:rPr lang="en-US" altLang="zh-CN" sz="1200" b="1" dirty="0" smtClean="0">
                <a:latin typeface="Arial"/>
                <a:ea typeface="+mn-ea"/>
              </a:rPr>
              <a:t>Storage virtualization</a:t>
            </a:r>
            <a:endParaRPr lang="en-US" altLang="zh-CN" sz="1200" b="1" dirty="0">
              <a:latin typeface="Arial"/>
              <a:ea typeface="+mn-ea"/>
            </a:endParaRPr>
          </a:p>
        </p:txBody>
      </p:sp>
      <p:pic>
        <p:nvPicPr>
          <p:cNvPr id="151" name="0737d744-347e-4abd-ad70-73f187f00f13" descr="networkoptimizationvmdqsriovsml.jpg"/>
          <p:cNvPicPr>
            <a:picLocks noChangeAspect="1"/>
          </p:cNvPicPr>
          <p:nvPr/>
        </p:nvPicPr>
        <p:blipFill>
          <a:blip r:embed="rId6" cstate="print">
            <a:clrChange>
              <a:clrFrom>
                <a:srgbClr val="FFFFFF"/>
              </a:clrFrom>
              <a:clrTo>
                <a:srgbClr val="FFFFFF">
                  <a:alpha val="0"/>
                </a:srgbClr>
              </a:clrTo>
            </a:clrChange>
          </a:blip>
          <a:stretch>
            <a:fillRect/>
          </a:stretch>
        </p:blipFill>
        <p:spPr>
          <a:xfrm>
            <a:off x="1899841" y="3533289"/>
            <a:ext cx="2620148" cy="1008549"/>
          </a:xfrm>
          <a:prstGeom prst="rect">
            <a:avLst/>
          </a:prstGeom>
        </p:spPr>
      </p:pic>
      <p:sp>
        <p:nvSpPr>
          <p:cNvPr id="152" name="c62fb761-c5ea-4f36-b4e1-4ee435a2d19e"/>
          <p:cNvSpPr/>
          <p:nvPr/>
        </p:nvSpPr>
        <p:spPr bwMode="auto">
          <a:xfrm>
            <a:off x="4957698" y="922749"/>
            <a:ext cx="3564000" cy="10440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ctr" anchorCtr="0" compatLnSpc="1">
            <a:prstTxWarp prst="textNoShape">
              <a:avLst/>
            </a:prstTxWarp>
          </a:bodyPr>
          <a:lstStyle/>
          <a:p>
            <a:pPr marL="133350" indent="-133350">
              <a:buFont typeface="Arial" pitchFamily="34" charset="0"/>
              <a:buChar char="•"/>
            </a:pPr>
            <a:r>
              <a:rPr lang="en-US" altLang="zh-CN" sz="1050" dirty="0" smtClean="0">
                <a:latin typeface="Arial"/>
                <a:ea typeface="+mn-ea"/>
              </a:rPr>
              <a:t>Computing virtualization must ensure high system reliability.</a:t>
            </a:r>
          </a:p>
          <a:p>
            <a:pPr marL="133350" indent="-133350">
              <a:buFont typeface="Arial" pitchFamily="34" charset="0"/>
              <a:buChar char="•"/>
            </a:pPr>
            <a:r>
              <a:rPr lang="en-US" altLang="zh-CN" sz="1050" dirty="0" smtClean="0">
                <a:latin typeface="Arial"/>
                <a:ea typeface="+mn-ea"/>
              </a:rPr>
              <a:t>Computing virtualization must ensure that hypervisors consume minimal physical resources so that applications have more available resources.</a:t>
            </a:r>
          </a:p>
        </p:txBody>
      </p:sp>
      <p:sp>
        <p:nvSpPr>
          <p:cNvPr id="153" name="f9eb81cc-e580-43e0-9ead-a64f7926a554"/>
          <p:cNvSpPr/>
          <p:nvPr/>
        </p:nvSpPr>
        <p:spPr bwMode="auto">
          <a:xfrm>
            <a:off x="4957698" y="2300244"/>
            <a:ext cx="3564000" cy="10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33350" indent="-133350">
              <a:buFont typeface="Arial" pitchFamily="34" charset="0"/>
              <a:buChar char="•"/>
            </a:pPr>
            <a:r>
              <a:rPr lang="en-US" altLang="zh-CN" sz="1050" dirty="0" smtClean="0">
                <a:latin typeface="Arial"/>
                <a:ea typeface="+mn-ea"/>
              </a:rPr>
              <a:t>Storage virtualization must provide better read-write performance than SAN devices.</a:t>
            </a:r>
          </a:p>
          <a:p>
            <a:pPr marL="133350" indent="-133350">
              <a:buFont typeface="Arial" pitchFamily="34" charset="0"/>
              <a:buChar char="•"/>
            </a:pPr>
            <a:r>
              <a:rPr lang="en-US" altLang="zh-CN" sz="1050" dirty="0" smtClean="0">
                <a:latin typeface="Arial"/>
                <a:ea typeface="+mn-ea"/>
              </a:rPr>
              <a:t>Big Data requires massive storage space. Storage virtualization significantly reduces investment in storage devices.</a:t>
            </a:r>
            <a:endParaRPr lang="en-US" altLang="zh-CN" sz="1050" dirty="0">
              <a:latin typeface="Arial"/>
              <a:ea typeface="+mn-ea"/>
            </a:endParaRPr>
          </a:p>
        </p:txBody>
      </p:sp>
      <p:sp>
        <p:nvSpPr>
          <p:cNvPr id="154" name="afda99ee-b2cf-4ff0-a2b3-739c508135b4"/>
          <p:cNvSpPr/>
          <p:nvPr/>
        </p:nvSpPr>
        <p:spPr bwMode="auto">
          <a:xfrm>
            <a:off x="4967222" y="3528061"/>
            <a:ext cx="3611628" cy="1044000"/>
          </a:xfrm>
          <a:prstGeom prst="rect">
            <a:avLst/>
          </a:prstGeom>
          <a:solidFill>
            <a:schemeClr val="bg1">
              <a:lumMod val="95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133350" indent="-133350">
              <a:buFont typeface="Arial" pitchFamily="34" charset="0"/>
              <a:buChar char="•"/>
            </a:pPr>
            <a:r>
              <a:rPr lang="en-US" altLang="zh-CN" sz="1050" dirty="0" smtClean="0">
                <a:latin typeface="Arial"/>
                <a:ea typeface="+mn-ea"/>
              </a:rPr>
              <a:t>Network virtualization must eliminate I/O bottlenecks for environments with high VM density, and reduce CPU consumption.</a:t>
            </a:r>
          </a:p>
          <a:p>
            <a:pPr marL="133350" indent="-133350">
              <a:buFont typeface="Arial" pitchFamily="34" charset="0"/>
              <a:buChar char="•"/>
            </a:pPr>
            <a:r>
              <a:rPr lang="en-US" altLang="zh-CN" sz="1050" dirty="0" smtClean="0">
                <a:latin typeface="Arial"/>
                <a:ea typeface="+mn-ea"/>
              </a:rPr>
              <a:t>Security virtualization must ensure that VM security is improved at the system level and provide the same security functions as those from physical security devices.</a:t>
            </a:r>
          </a:p>
        </p:txBody>
      </p:sp>
      <p:graphicFrame>
        <p:nvGraphicFramePr>
          <p:cNvPr id="93" name="ca814378-410c-46ff-a7de-afb62d2810f7"/>
          <p:cNvGraphicFramePr/>
          <p:nvPr/>
        </p:nvGraphicFramePr>
        <p:xfrm>
          <a:off x="1800972" y="805075"/>
          <a:ext cx="3085353" cy="140472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ae8c96-7287-475f-8183-d36118e7798a"/>
          <p:cNvSpPr>
            <a:spLocks noGrp="1"/>
          </p:cNvSpPr>
          <p:nvPr>
            <p:ph type="title"/>
          </p:nvPr>
        </p:nvSpPr>
        <p:spPr>
          <a:xfrm>
            <a:off x="241160" y="337457"/>
            <a:ext cx="8568314" cy="382618"/>
          </a:xfrm>
        </p:spPr>
        <p:txBody>
          <a:bodyPr/>
          <a:lstStyle/>
          <a:p>
            <a:r>
              <a:rPr lang="en-US" altLang="zh-CN" sz="2000" dirty="0" smtClean="0">
                <a:latin typeface="Arial"/>
                <a:ea typeface="微软雅黑" pitchFamily="34" charset="-122"/>
              </a:rPr>
              <a:t>Network Virtualization </a:t>
            </a:r>
            <a:r>
              <a:rPr lang="en-US" altLang="zh-CN" sz="2000" smtClean="0">
                <a:latin typeface="Arial"/>
                <a:ea typeface="微软雅黑" pitchFamily="34" charset="-122"/>
              </a:rPr>
              <a:t>Performance Optimization</a:t>
            </a:r>
            <a:endParaRPr lang="en-US" altLang="zh-CN" sz="2000" dirty="0">
              <a:latin typeface="Arial"/>
              <a:ea typeface="微软雅黑" pitchFamily="34" charset="-122"/>
            </a:endParaRPr>
          </a:p>
        </p:txBody>
      </p:sp>
      <p:sp>
        <p:nvSpPr>
          <p:cNvPr id="42" name="矩形 41"/>
          <p:cNvSpPr/>
          <p:nvPr/>
        </p:nvSpPr>
        <p:spPr bwMode="auto">
          <a:xfrm>
            <a:off x="345061" y="2080204"/>
            <a:ext cx="4890971" cy="2574346"/>
          </a:xfrm>
          <a:prstGeom prst="rect">
            <a:avLst/>
          </a:prstGeom>
          <a:solidFill>
            <a:schemeClr val="bg1">
              <a:lumMod val="95000"/>
            </a:schemeClr>
          </a:solidFill>
          <a:ln>
            <a:noFill/>
          </a:ln>
          <a:effectLst>
            <a:outerShdw blurRad="63500" sx="102000" sy="102000" algn="ctr" rotWithShape="0">
              <a:prstClr val="black">
                <a:alpha val="40000"/>
              </a:prstClr>
            </a:outerShdw>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altLang="zh-CN" smtClean="0">
              <a:solidFill>
                <a:srgbClr val="000000"/>
              </a:solidFill>
              <a:latin typeface="Arial"/>
              <a:ea typeface="宋体" charset="-122"/>
            </a:endParaRPr>
          </a:p>
        </p:txBody>
      </p:sp>
      <p:cxnSp>
        <p:nvCxnSpPr>
          <p:cNvPr id="43" name="3550a82f-9eab-4d86-a028-f4123ef61c66"/>
          <p:cNvCxnSpPr/>
          <p:nvPr/>
        </p:nvCxnSpPr>
        <p:spPr bwMode="auto">
          <a:xfrm flipV="1">
            <a:off x="2751151" y="2113041"/>
            <a:ext cx="0" cy="2501377"/>
          </a:xfrm>
          <a:prstGeom prst="line">
            <a:avLst/>
          </a:prstGeom>
          <a:noFill/>
          <a:ln>
            <a:solidFill>
              <a:schemeClr val="bg2">
                <a:lumMod val="60000"/>
                <a:lumOff val="40000"/>
              </a:schemeClr>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5" name="fcfcb687-311e-4a37-a7b6-c82413225d3f"/>
          <p:cNvSpPr txBox="1">
            <a:spLocks/>
          </p:cNvSpPr>
          <p:nvPr/>
        </p:nvSpPr>
        <p:spPr bwMode="auto">
          <a:xfrm>
            <a:off x="1603718" y="1065421"/>
            <a:ext cx="3699802" cy="323165"/>
          </a:xfrm>
          <a:prstGeom prst="rect">
            <a:avLst/>
          </a:prstGeom>
          <a:noFill/>
          <a:ln>
            <a:noFill/>
          </a:ln>
          <a:extLst/>
        </p:spPr>
        <p:txBody>
          <a:bodyPr vert="horz" wrap="square" lIns="0" tIns="0" rIns="91449" bIns="0" numCol="1" anchor="t" anchorCtr="0" compatLnSpc="1">
            <a:prstTxWarp prst="textNoShape">
              <a:avLst/>
            </a:prstTxWarp>
            <a:spAutoFit/>
          </a:bodyPr>
          <a:lstStyle/>
          <a:p>
            <a:pPr marL="180000" indent="-180000">
              <a:lnSpc>
                <a:spcPct val="150000"/>
              </a:lnSpc>
              <a:spcBef>
                <a:spcPts val="600"/>
              </a:spcBef>
            </a:pPr>
            <a:r>
              <a:rPr lang="en-US" altLang="zh-CN" sz="1400" dirty="0" smtClean="0">
                <a:solidFill>
                  <a:srgbClr val="000000">
                    <a:lumMod val="85000"/>
                    <a:lumOff val="15000"/>
                  </a:srgbClr>
                </a:solidFill>
                <a:latin typeface="Arial"/>
                <a:ea typeface="微软雅黑" pitchFamily="34" charset="-122"/>
                <a:cs typeface="Arial" pitchFamily="34" charset="0"/>
              </a:rPr>
              <a:t>	</a:t>
            </a:r>
          </a:p>
        </p:txBody>
      </p:sp>
      <p:sp>
        <p:nvSpPr>
          <p:cNvPr id="46" name="1d53a1f7-77a4-45d5-aeb6-c4a9fc5a4cb2"/>
          <p:cNvSpPr txBox="1"/>
          <p:nvPr/>
        </p:nvSpPr>
        <p:spPr>
          <a:xfrm>
            <a:off x="338139" y="2041773"/>
            <a:ext cx="2414585" cy="1408078"/>
          </a:xfrm>
          <a:prstGeom prst="rect">
            <a:avLst/>
          </a:prstGeom>
          <a:noFill/>
        </p:spPr>
        <p:txBody>
          <a:bodyPr wrap="square" rtlCol="0">
            <a:spAutoFit/>
          </a:bodyPr>
          <a:lstStyle/>
          <a:p>
            <a:pPr>
              <a:spcAft>
                <a:spcPts val="300"/>
              </a:spcAft>
            </a:pPr>
            <a:r>
              <a:rPr lang="en-US" altLang="zh-CN" sz="1000" b="1" dirty="0" smtClean="0">
                <a:solidFill>
                  <a:srgbClr val="C00000"/>
                </a:solidFill>
                <a:latin typeface="Arial"/>
                <a:ea typeface="微软雅黑" pitchFamily="34" charset="-122"/>
                <a:cs typeface="Arial" pitchFamily="34" charset="0"/>
              </a:rPr>
              <a:t>Virtual Machine Device Queues (</a:t>
            </a:r>
            <a:r>
              <a:rPr lang="en-US" altLang="zh-CN" sz="1000" b="1" dirty="0" err="1" smtClean="0">
                <a:solidFill>
                  <a:srgbClr val="C00000"/>
                </a:solidFill>
                <a:latin typeface="Arial"/>
                <a:ea typeface="微软雅黑" pitchFamily="34" charset="-122"/>
                <a:cs typeface="Arial" pitchFamily="34" charset="0"/>
              </a:rPr>
              <a:t>VMDq</a:t>
            </a:r>
            <a:r>
              <a:rPr lang="en-US" altLang="zh-CN" sz="1000" b="1" dirty="0" smtClean="0">
                <a:solidFill>
                  <a:srgbClr val="C00000"/>
                </a:solidFill>
                <a:latin typeface="Arial"/>
                <a:ea typeface="微软雅黑" pitchFamily="34" charset="-122"/>
                <a:cs typeface="Arial" pitchFamily="34" charset="0"/>
              </a:rPr>
              <a:t>)</a:t>
            </a:r>
          </a:p>
          <a:p>
            <a:pPr marL="85725" indent="-85725">
              <a:spcAft>
                <a:spcPts val="300"/>
              </a:spcAft>
              <a:buClr>
                <a:schemeClr val="tx1"/>
              </a:buClr>
              <a:buFont typeface="Arial" pitchFamily="34" charset="0"/>
              <a:buChar char="•"/>
            </a:pPr>
            <a:r>
              <a:rPr lang="en-US" altLang="zh-CN" sz="900" dirty="0" smtClean="0">
                <a:solidFill>
                  <a:srgbClr val="000000"/>
                </a:solidFill>
                <a:latin typeface="Arial"/>
                <a:ea typeface="微软雅黑" pitchFamily="34" charset="-122"/>
                <a:cs typeface="Arial" pitchFamily="34" charset="0"/>
              </a:rPr>
              <a:t>Allows a NIC to provide multiple queues to function as the VM NICs for receiving and forwarding packets. This function offloads the packet-processing burden from the hypervisor to hardware, significantly improving I/O processing efficiency, </a:t>
            </a:r>
          </a:p>
        </p:txBody>
      </p:sp>
      <p:sp>
        <p:nvSpPr>
          <p:cNvPr id="47" name="9d102408-8715-41e5-a210-705d2b165731"/>
          <p:cNvSpPr/>
          <p:nvPr/>
        </p:nvSpPr>
        <p:spPr bwMode="auto">
          <a:xfrm rot="5400000">
            <a:off x="5686180" y="1472199"/>
            <a:ext cx="2881618" cy="3442427"/>
          </a:xfrm>
          <a:prstGeom prst="round2SameRect">
            <a:avLst>
              <a:gd name="adj1" fmla="val 0"/>
              <a:gd name="adj2" fmla="val 0"/>
            </a:avLst>
          </a:prstGeom>
          <a:solidFill>
            <a:schemeClr val="tx1">
              <a:lumMod val="65000"/>
              <a:lumOff val="35000"/>
            </a:schemeClr>
          </a:solidFill>
          <a:ln w="12700" algn="ctr">
            <a:noFill/>
            <a:round/>
            <a:headEnd/>
            <a:tailEnd/>
          </a:ln>
          <a:effectLst/>
          <a:scene3d>
            <a:camera prst="orthographicFront">
              <a:rot lat="0" lon="0" rev="0"/>
            </a:camera>
            <a:lightRig rig="chilly" dir="t">
              <a:rot lat="0" lon="0" rev="18480000"/>
            </a:lightRig>
          </a:scene3d>
          <a:sp3d prstMaterial="clear">
            <a:bevelT h="63500"/>
          </a:sp3d>
        </p:spPr>
        <p:txBody>
          <a:bodyPr wrap="none" lIns="68562" tIns="34281" rIns="68562" bIns="34281" anchor="ctr">
            <a:noAutofit/>
          </a:bodyPr>
          <a:lstStyle/>
          <a:p>
            <a:pPr eaLnBrk="0" hangingPunct="0">
              <a:buClr>
                <a:srgbClr val="990000"/>
              </a:buClr>
              <a:buSzPct val="60000"/>
              <a:defRPr/>
            </a:pPr>
            <a:endParaRPr lang="en-US" altLang="zh-CN" sz="1200" b="1" dirty="0" smtClean="0">
              <a:solidFill>
                <a:srgbClr val="000000"/>
              </a:solidFill>
              <a:latin typeface="Arial"/>
              <a:ea typeface="微软雅黑" pitchFamily="34" charset="-122"/>
              <a:cs typeface="Arial" pitchFamily="34" charset="0"/>
              <a:sym typeface="Calibri" pitchFamily="34" charset="0"/>
            </a:endParaRPr>
          </a:p>
        </p:txBody>
      </p:sp>
      <p:sp>
        <p:nvSpPr>
          <p:cNvPr id="48" name="ad29092b-0528-40c5-a058-d6c21540c847"/>
          <p:cNvSpPr txBox="1">
            <a:spLocks/>
          </p:cNvSpPr>
          <p:nvPr/>
        </p:nvSpPr>
        <p:spPr bwMode="auto">
          <a:xfrm>
            <a:off x="5462521" y="2423622"/>
            <a:ext cx="3348841" cy="253916"/>
          </a:xfrm>
          <a:prstGeom prst="rect">
            <a:avLst/>
          </a:prstGeom>
          <a:noFill/>
          <a:ln>
            <a:noFill/>
          </a:ln>
          <a:extLst/>
        </p:spPr>
        <p:txBody>
          <a:bodyPr vert="horz" wrap="square" lIns="0" tIns="0" rIns="91449" bIns="0" numCol="1" anchor="t" anchorCtr="0" compatLnSpc="1">
            <a:prstTxWarp prst="textNoShape">
              <a:avLst/>
            </a:prstTxWarp>
            <a:spAutoFit/>
          </a:bodyPr>
          <a:lstStyle/>
          <a:p>
            <a:pPr marL="342900" indent="-342900">
              <a:lnSpc>
                <a:spcPct val="150000"/>
              </a:lnSpc>
              <a:buClr>
                <a:srgbClr val="990000"/>
              </a:buClr>
              <a:buSzPct val="120000"/>
              <a:buFont typeface="+mj-lt"/>
              <a:buAutoNum type="arabicPeriod"/>
            </a:pPr>
            <a:endParaRPr lang="en-US" altLang="zh-CN" sz="1100" b="1" dirty="0" smtClean="0">
              <a:solidFill>
                <a:srgbClr val="C00000"/>
              </a:solidFill>
              <a:latin typeface="Arial"/>
              <a:ea typeface="微软雅黑" pitchFamily="34" charset="-122"/>
              <a:cs typeface="Arial" pitchFamily="34" charset="0"/>
            </a:endParaRPr>
          </a:p>
        </p:txBody>
      </p:sp>
      <p:sp>
        <p:nvSpPr>
          <p:cNvPr id="49" name="3a58ceaf-bc06-46a9-815c-7eca079da01c"/>
          <p:cNvSpPr/>
          <p:nvPr/>
        </p:nvSpPr>
        <p:spPr bwMode="auto">
          <a:xfrm rot="5400000">
            <a:off x="6886513" y="89329"/>
            <a:ext cx="422248" cy="3444501"/>
          </a:xfrm>
          <a:prstGeom prst="round2SameRect">
            <a:avLst>
              <a:gd name="adj1" fmla="val 0"/>
              <a:gd name="adj2" fmla="val 0"/>
            </a:avLst>
          </a:prstGeom>
          <a:solidFill>
            <a:srgbClr val="C00000"/>
          </a:solidFill>
          <a:ln w="9525" algn="ctr">
            <a:noFill/>
            <a:round/>
            <a:headEnd/>
            <a:tailEnd/>
          </a:ln>
          <a:effectLst>
            <a:outerShdw blurRad="63500" sx="101000" sy="101000" algn="ctr" rotWithShape="0">
              <a:prstClr val="black">
                <a:alpha val="20000"/>
              </a:prstClr>
            </a:outerShdw>
            <a:softEdge rad="12700"/>
          </a:effectLst>
        </p:spPr>
        <p:txBody>
          <a:bodyPr wrap="none" anchor="ctr"/>
          <a:lstStyle/>
          <a:p>
            <a:pPr algn="ctr" fontAlgn="auto">
              <a:spcBef>
                <a:spcPts val="0"/>
              </a:spcBef>
              <a:spcAft>
                <a:spcPts val="0"/>
              </a:spcAft>
              <a:defRPr/>
            </a:pPr>
            <a:endParaRPr lang="en-US" altLang="zh-CN" sz="400" kern="0" dirty="0" smtClean="0">
              <a:solidFill>
                <a:srgbClr val="5F5F5F"/>
              </a:solidFill>
              <a:latin typeface="Arial"/>
              <a:ea typeface="华文细黑" pitchFamily="2" charset="-122"/>
              <a:cs typeface="Arial" pitchFamily="34" charset="0"/>
            </a:endParaRPr>
          </a:p>
        </p:txBody>
      </p:sp>
      <p:sp>
        <p:nvSpPr>
          <p:cNvPr id="50" name="e0ab1b4d-dcae-4273-9c55-5942611da59e"/>
          <p:cNvSpPr txBox="1">
            <a:spLocks/>
          </p:cNvSpPr>
          <p:nvPr/>
        </p:nvSpPr>
        <p:spPr bwMode="auto">
          <a:xfrm>
            <a:off x="5563735" y="1750262"/>
            <a:ext cx="3059694" cy="179344"/>
          </a:xfrm>
          <a:prstGeom prst="rect">
            <a:avLst/>
          </a:prstGeom>
          <a:noFill/>
          <a:ln>
            <a:noFill/>
          </a:ln>
          <a:extLst/>
        </p:spPr>
        <p:txBody>
          <a:bodyPr vert="horz" wrap="square" lIns="0" tIns="0" rIns="91449" bIns="0" numCol="1" anchor="t" anchorCtr="0" compatLnSpc="1">
            <a:prstTxWarp prst="textNoShape">
              <a:avLst/>
            </a:prstTxWarp>
            <a:spAutoFit/>
          </a:bodyPr>
          <a:lstStyle/>
          <a:p>
            <a:pPr algn="ctr">
              <a:lnSpc>
                <a:spcPts val="1500"/>
              </a:lnSpc>
            </a:pPr>
            <a:r>
              <a:rPr lang="en-US" altLang="zh-CN" sz="1200" b="1" dirty="0" smtClean="0">
                <a:solidFill>
                  <a:srgbClr val="FFFFFF"/>
                </a:solidFill>
                <a:latin typeface="Arial"/>
                <a:ea typeface="微软雅黑" pitchFamily="34" charset="-122"/>
                <a:cs typeface="Arial" pitchFamily="34" charset="0"/>
              </a:rPr>
              <a:t>Benefits for customers</a:t>
            </a:r>
          </a:p>
        </p:txBody>
      </p:sp>
      <p:sp>
        <p:nvSpPr>
          <p:cNvPr id="54" name="548a7b97-cadd-47e2-8737-5d7ff986f257"/>
          <p:cNvSpPr txBox="1">
            <a:spLocks/>
          </p:cNvSpPr>
          <p:nvPr/>
        </p:nvSpPr>
        <p:spPr bwMode="auto">
          <a:xfrm>
            <a:off x="5417260" y="2174293"/>
            <a:ext cx="3183815" cy="2169825"/>
          </a:xfrm>
          <a:prstGeom prst="rect">
            <a:avLst/>
          </a:prstGeom>
          <a:noFill/>
          <a:ln>
            <a:noFill/>
          </a:ln>
          <a:extLst/>
        </p:spPr>
        <p:txBody>
          <a:bodyPr vert="horz" wrap="square" lIns="0" tIns="0" rIns="91449" bIns="0" numCol="1" anchor="t" anchorCtr="0" compatLnSpc="1">
            <a:prstTxWarp prst="textNoShape">
              <a:avLst/>
            </a:prstTxWarp>
            <a:spAutoFit/>
          </a:bodyPr>
          <a:lstStyle/>
          <a:p>
            <a:pPr marL="92075" indent="-6350">
              <a:lnSpc>
                <a:spcPct val="150000"/>
              </a:lnSpc>
              <a:spcBef>
                <a:spcPts val="600"/>
              </a:spcBef>
            </a:pPr>
            <a:r>
              <a:rPr lang="en-US" altLang="zh-CN" sz="1200" dirty="0" smtClean="0">
                <a:solidFill>
                  <a:srgbClr val="000000">
                    <a:lumMod val="85000"/>
                    <a:lumOff val="15000"/>
                  </a:srgbClr>
                </a:solidFill>
                <a:latin typeface="Arial"/>
                <a:ea typeface="微软雅黑" pitchFamily="34" charset="-122"/>
                <a:cs typeface="Arial" pitchFamily="34" charset="0"/>
              </a:rPr>
              <a:t>VMDq</a:t>
            </a:r>
            <a:r>
              <a:rPr lang="zh-CN" altLang="en-US" sz="1200" dirty="0" smtClean="0">
                <a:solidFill>
                  <a:srgbClr val="000000">
                    <a:lumMod val="85000"/>
                    <a:lumOff val="15000"/>
                  </a:srgbClr>
                </a:solidFill>
                <a:latin typeface="Arial"/>
                <a:ea typeface="微软雅黑" pitchFamily="34" charset="-122"/>
                <a:cs typeface="Arial" pitchFamily="34" charset="0"/>
              </a:rPr>
              <a:t> </a:t>
            </a:r>
            <a:r>
              <a:rPr lang="en-US" altLang="zh-CN" sz="1200" dirty="0" smtClean="0">
                <a:solidFill>
                  <a:srgbClr val="000000">
                    <a:lumMod val="85000"/>
                    <a:lumOff val="15000"/>
                  </a:srgbClr>
                </a:solidFill>
                <a:latin typeface="Arial"/>
                <a:ea typeface="微软雅黑" pitchFamily="34" charset="-122"/>
                <a:cs typeface="Arial" pitchFamily="34" charset="0"/>
              </a:rPr>
              <a:t>can be enabled to:</a:t>
            </a:r>
          </a:p>
          <a:p>
            <a:pPr marL="355600" indent="-263525" eaLnBrk="0" hangingPunct="0">
              <a:lnSpc>
                <a:spcPct val="150000"/>
              </a:lnSpc>
              <a:spcAft>
                <a:spcPts val="600"/>
              </a:spcAft>
              <a:buClr>
                <a:srgbClr val="FFFFFF">
                  <a:lumMod val="50000"/>
                </a:srgbClr>
              </a:buClr>
              <a:buSzPct val="100000"/>
              <a:buFont typeface="Wingdings" pitchFamily="2" charset="2"/>
              <a:buChar char="l"/>
              <a:defRPr/>
            </a:pPr>
            <a:r>
              <a:rPr lang="en-US" altLang="zh-CN" sz="1200" dirty="0" smtClean="0">
                <a:solidFill>
                  <a:srgbClr val="000000"/>
                </a:solidFill>
                <a:latin typeface="Arial"/>
                <a:ea typeface="微软雅黑" pitchFamily="34" charset="-122"/>
              </a:rPr>
              <a:t>Lower host CPU overheads by 40%.</a:t>
            </a:r>
            <a:endParaRPr lang="en-US" altLang="zh-CN" sz="1200" b="1" kern="0" dirty="0" smtClean="0">
              <a:solidFill>
                <a:srgbClr val="C00000"/>
              </a:solidFill>
              <a:latin typeface="Arial"/>
              <a:ea typeface="微软雅黑" pitchFamily="34" charset="-122"/>
              <a:cs typeface="Arial" pitchFamily="34" charset="0"/>
            </a:endParaRPr>
          </a:p>
          <a:p>
            <a:pPr marL="355600" indent="-263525" eaLnBrk="0" hangingPunct="0">
              <a:lnSpc>
                <a:spcPct val="150000"/>
              </a:lnSpc>
              <a:spcAft>
                <a:spcPts val="600"/>
              </a:spcAft>
              <a:buClr>
                <a:srgbClr val="FFFFFF">
                  <a:lumMod val="50000"/>
                </a:srgbClr>
              </a:buClr>
              <a:buSzPct val="100000"/>
              <a:buFont typeface="Wingdings" pitchFamily="2" charset="2"/>
              <a:buChar char="l"/>
              <a:defRPr/>
            </a:pPr>
            <a:r>
              <a:rPr lang="en-US" altLang="zh-CN" sz="1200" kern="0" dirty="0" smtClean="0">
                <a:solidFill>
                  <a:srgbClr val="000000">
                    <a:lumMod val="75000"/>
                    <a:lumOff val="25000"/>
                  </a:srgbClr>
                </a:solidFill>
                <a:latin typeface="Arial"/>
                <a:ea typeface="微软雅黑" pitchFamily="34" charset="-122"/>
                <a:cs typeface="Arial" pitchFamily="34" charset="0"/>
              </a:rPr>
              <a:t>Improve network I/O processing capability by 3 times.</a:t>
            </a:r>
          </a:p>
          <a:p>
            <a:pPr marL="355600" indent="-263525" eaLnBrk="0" hangingPunct="0">
              <a:lnSpc>
                <a:spcPct val="150000"/>
              </a:lnSpc>
              <a:spcAft>
                <a:spcPts val="600"/>
              </a:spcAft>
              <a:buClr>
                <a:srgbClr val="FFFFFF">
                  <a:lumMod val="50000"/>
                </a:srgbClr>
              </a:buClr>
              <a:buSzPct val="100000"/>
              <a:buFont typeface="Wingdings" pitchFamily="2" charset="2"/>
              <a:buChar char="l"/>
              <a:defRPr/>
            </a:pPr>
            <a:r>
              <a:rPr lang="en-US" altLang="zh-CN" sz="1200" kern="0" dirty="0" smtClean="0">
                <a:solidFill>
                  <a:srgbClr val="000000">
                    <a:lumMod val="75000"/>
                    <a:lumOff val="25000"/>
                  </a:srgbClr>
                </a:solidFill>
                <a:latin typeface="Arial"/>
                <a:ea typeface="微软雅黑" pitchFamily="34" charset="-122"/>
                <a:cs typeface="Arial" pitchFamily="34" charset="0"/>
              </a:rPr>
              <a:t>Increase network bandwidth to 10 GE.</a:t>
            </a:r>
            <a:endParaRPr lang="en-US" altLang="zh-CN" sz="1200" b="1" kern="0" dirty="0" smtClean="0">
              <a:solidFill>
                <a:srgbClr val="C00000"/>
              </a:solidFill>
              <a:latin typeface="Arial"/>
              <a:ea typeface="微软雅黑" pitchFamily="34" charset="-122"/>
              <a:cs typeface="Arial" pitchFamily="34" charset="0"/>
            </a:endParaRPr>
          </a:p>
          <a:p>
            <a:pPr marL="355600" lvl="1" indent="-263525" eaLnBrk="0" hangingPunct="0">
              <a:lnSpc>
                <a:spcPct val="150000"/>
              </a:lnSpc>
              <a:spcAft>
                <a:spcPts val="600"/>
              </a:spcAft>
              <a:buClr>
                <a:srgbClr val="FFFFFF">
                  <a:lumMod val="50000"/>
                </a:srgbClr>
              </a:buClr>
              <a:buSzPct val="100000"/>
              <a:buFont typeface="Wingdings" pitchFamily="2" charset="2"/>
              <a:buChar char="l"/>
              <a:defRPr/>
            </a:pPr>
            <a:r>
              <a:rPr lang="en-US" altLang="zh-CN" sz="1200" kern="0" dirty="0" smtClean="0">
                <a:solidFill>
                  <a:srgbClr val="000000">
                    <a:lumMod val="75000"/>
                    <a:lumOff val="25000"/>
                  </a:srgbClr>
                </a:solidFill>
                <a:latin typeface="Arial"/>
                <a:ea typeface="微软雅黑" pitchFamily="34" charset="-122"/>
                <a:cs typeface="Arial" pitchFamily="34" charset="0"/>
                <a:sym typeface="FrutigerNext LT Regular" pitchFamily="34" charset="0"/>
              </a:rPr>
              <a:t>Reduce server cable connections from 6 to 2.</a:t>
            </a:r>
            <a:endParaRPr lang="en-US" altLang="zh-CN" sz="1200" b="1" kern="0" dirty="0" smtClean="0">
              <a:solidFill>
                <a:srgbClr val="C00000"/>
              </a:solidFill>
              <a:latin typeface="Arial"/>
              <a:ea typeface="微软雅黑" pitchFamily="34" charset="-122"/>
              <a:cs typeface="Arial" pitchFamily="34" charset="0"/>
              <a:sym typeface="FrutigerNext LT Regular" pitchFamily="34" charset="0"/>
            </a:endParaRPr>
          </a:p>
        </p:txBody>
      </p:sp>
      <p:sp>
        <p:nvSpPr>
          <p:cNvPr id="55" name="6a538623-2b69-4a22-94eb-f47c19c21140"/>
          <p:cNvSpPr txBox="1">
            <a:spLocks/>
          </p:cNvSpPr>
          <p:nvPr/>
        </p:nvSpPr>
        <p:spPr bwMode="auto">
          <a:xfrm>
            <a:off x="809626" y="1521256"/>
            <a:ext cx="4648200" cy="361637"/>
          </a:xfrm>
          <a:prstGeom prst="rect">
            <a:avLst/>
          </a:prstGeom>
          <a:noFill/>
          <a:ln>
            <a:noFill/>
          </a:ln>
          <a:extLst/>
        </p:spPr>
        <p:txBody>
          <a:bodyPr vert="horz" wrap="square" lIns="0" tIns="0" rIns="91449" bIns="0" numCol="1" anchor="t" anchorCtr="0" compatLnSpc="1">
            <a:prstTxWarp prst="textNoShape">
              <a:avLst/>
            </a:prstTxWarp>
            <a:spAutoFit/>
          </a:bodyPr>
          <a:lstStyle/>
          <a:p>
            <a:pPr>
              <a:spcBef>
                <a:spcPts val="300"/>
              </a:spcBef>
            </a:pPr>
            <a:r>
              <a:rPr lang="en-US" altLang="zh-CN" sz="1050" dirty="0" smtClean="0">
                <a:solidFill>
                  <a:srgbClr val="000000">
                    <a:lumMod val="85000"/>
                    <a:lumOff val="15000"/>
                  </a:srgbClr>
                </a:solidFill>
                <a:latin typeface="Arial"/>
                <a:ea typeface="微软雅黑" pitchFamily="34" charset="-122"/>
                <a:cs typeface="Arial" pitchFamily="34" charset="0"/>
              </a:rPr>
              <a:t>How can you improve network bandwidth and reduce network delay?     </a:t>
            </a:r>
          </a:p>
          <a:p>
            <a:pPr>
              <a:spcBef>
                <a:spcPts val="300"/>
              </a:spcBef>
            </a:pPr>
            <a:r>
              <a:rPr lang="en-US" altLang="zh-CN" sz="1050" dirty="0" smtClean="0">
                <a:solidFill>
                  <a:srgbClr val="000000">
                    <a:lumMod val="85000"/>
                    <a:lumOff val="15000"/>
                  </a:srgbClr>
                </a:solidFill>
                <a:latin typeface="Arial"/>
                <a:ea typeface="微软雅黑" pitchFamily="34" charset="-122"/>
                <a:cs typeface="Arial" pitchFamily="34" charset="0"/>
              </a:rPr>
              <a:t>How can you reduce resource overhead for virtual switching?</a:t>
            </a:r>
          </a:p>
        </p:txBody>
      </p:sp>
      <p:pic>
        <p:nvPicPr>
          <p:cNvPr id="56" name="90de197d-c7e5-451a-a745-749b3e15573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0486" y="3342246"/>
            <a:ext cx="1817912" cy="1355092"/>
          </a:xfrm>
          <a:prstGeom prst="rect">
            <a:avLst/>
          </a:prstGeom>
          <a:noFill/>
          <a:ln w="9525">
            <a:noFill/>
            <a:miter lim="800000"/>
            <a:headEnd/>
            <a:tailEnd/>
          </a:ln>
        </p:spPr>
      </p:pic>
      <p:sp>
        <p:nvSpPr>
          <p:cNvPr id="63" name="bf24290d-a750-442e-bf3d-164f30fa894d"/>
          <p:cNvSpPr txBox="1"/>
          <p:nvPr/>
        </p:nvSpPr>
        <p:spPr>
          <a:xfrm>
            <a:off x="2768140" y="4362549"/>
            <a:ext cx="997410" cy="307777"/>
          </a:xfrm>
          <a:prstGeom prst="rect">
            <a:avLst/>
          </a:prstGeom>
          <a:noFill/>
        </p:spPr>
        <p:txBody>
          <a:bodyPr wrap="square" rtlCol="0">
            <a:spAutoFit/>
          </a:bodyPr>
          <a:lstStyle/>
          <a:p>
            <a:r>
              <a:rPr lang="en-US" altLang="zh-CN" sz="700" dirty="0" smtClean="0">
                <a:solidFill>
                  <a:srgbClr val="000000"/>
                </a:solidFill>
                <a:latin typeface="Arial"/>
                <a:ea typeface="微软雅黑" pitchFamily="34" charset="-122"/>
              </a:rPr>
              <a:t>Standard PCI slots: 2 x10 GE</a:t>
            </a:r>
          </a:p>
        </p:txBody>
      </p:sp>
      <p:sp>
        <p:nvSpPr>
          <p:cNvPr id="66" name="0b3a7133-e63c-4bcc-a473-f5c161bbb4ad"/>
          <p:cNvSpPr txBox="1"/>
          <p:nvPr/>
        </p:nvSpPr>
        <p:spPr>
          <a:xfrm>
            <a:off x="3873500" y="4363684"/>
            <a:ext cx="1339850" cy="307777"/>
          </a:xfrm>
          <a:prstGeom prst="rect">
            <a:avLst/>
          </a:prstGeom>
          <a:noFill/>
        </p:spPr>
        <p:txBody>
          <a:bodyPr wrap="square" rtlCol="0">
            <a:spAutoFit/>
          </a:bodyPr>
          <a:lstStyle/>
          <a:p>
            <a:r>
              <a:rPr lang="en-US" altLang="zh-CN" sz="700" dirty="0" smtClean="0">
                <a:solidFill>
                  <a:srgbClr val="000000"/>
                </a:solidFill>
                <a:latin typeface="Arial"/>
                <a:ea typeface="微软雅黑" pitchFamily="34" charset="-122"/>
              </a:rPr>
              <a:t>Blade server MEZZ modules: 2 x 10 GE</a:t>
            </a:r>
          </a:p>
        </p:txBody>
      </p:sp>
      <p:sp>
        <p:nvSpPr>
          <p:cNvPr id="53" name="39ddfb6b-3ae1-4e5b-a7e7-59a91b975838"/>
          <p:cNvSpPr txBox="1"/>
          <p:nvPr/>
        </p:nvSpPr>
        <p:spPr>
          <a:xfrm>
            <a:off x="2730307" y="2041773"/>
            <a:ext cx="2498918" cy="1054135"/>
          </a:xfrm>
          <a:prstGeom prst="rect">
            <a:avLst/>
          </a:prstGeom>
          <a:noFill/>
        </p:spPr>
        <p:txBody>
          <a:bodyPr wrap="square" rtlCol="0">
            <a:spAutoFit/>
          </a:bodyPr>
          <a:lstStyle/>
          <a:p>
            <a:pPr>
              <a:spcAft>
                <a:spcPts val="300"/>
              </a:spcAft>
            </a:pPr>
            <a:r>
              <a:rPr lang="en-US" altLang="zh-CN" sz="1000" b="1" dirty="0" smtClean="0">
                <a:solidFill>
                  <a:srgbClr val="C00000"/>
                </a:solidFill>
                <a:latin typeface="Arial"/>
                <a:ea typeface="微软雅黑" pitchFamily="34" charset="-122"/>
                <a:cs typeface="Arial" pitchFamily="34" charset="0"/>
              </a:rPr>
              <a:t>Virtual network acceleration</a:t>
            </a:r>
          </a:p>
          <a:p>
            <a:pPr marL="85725" indent="-85725">
              <a:spcAft>
                <a:spcPts val="300"/>
              </a:spcAft>
              <a:buClr>
                <a:schemeClr val="tx1"/>
              </a:buClr>
              <a:buFont typeface="Arial" pitchFamily="34" charset="0"/>
              <a:buChar char="•"/>
            </a:pPr>
            <a:r>
              <a:rPr lang="en-US" altLang="zh-CN" sz="900" dirty="0" smtClean="0">
                <a:solidFill>
                  <a:srgbClr val="000000"/>
                </a:solidFill>
                <a:latin typeface="Arial"/>
                <a:ea typeface="微软雅黑" pitchFamily="34" charset="-122"/>
                <a:cs typeface="Arial" pitchFamily="34" charset="0"/>
              </a:rPr>
              <a:t>Implements layer 2 switching for hardware based on VMDq and provides various layer 2 security capabilities.</a:t>
            </a:r>
          </a:p>
          <a:p>
            <a:pPr marL="85725" indent="-85725">
              <a:spcAft>
                <a:spcPts val="300"/>
              </a:spcAft>
              <a:buClr>
                <a:schemeClr val="tx1"/>
              </a:buClr>
              <a:buFont typeface="Arial" pitchFamily="34" charset="0"/>
              <a:buChar char="•"/>
            </a:pPr>
            <a:r>
              <a:rPr lang="en-US" altLang="zh-CN" sz="900" dirty="0" smtClean="0">
                <a:solidFill>
                  <a:srgbClr val="000000"/>
                </a:solidFill>
                <a:latin typeface="Arial"/>
                <a:ea typeface="微软雅黑" pitchFamily="34" charset="-122"/>
                <a:cs typeface="Arial" pitchFamily="34" charset="0"/>
              </a:rPr>
              <a:t>Supports VM live migration and HA.</a:t>
            </a:r>
          </a:p>
          <a:p>
            <a:pPr marL="85725" indent="-85725">
              <a:spcAft>
                <a:spcPts val="300"/>
              </a:spcAft>
              <a:buClr>
                <a:schemeClr val="tx1"/>
              </a:buClr>
              <a:buFont typeface="Arial" pitchFamily="34" charset="0"/>
              <a:buChar char="•"/>
            </a:pPr>
            <a:r>
              <a:rPr lang="en-US" altLang="zh-CN" sz="900" dirty="0" smtClean="0">
                <a:solidFill>
                  <a:srgbClr val="000000"/>
                </a:solidFill>
                <a:latin typeface="Arial"/>
                <a:ea typeface="微软雅黑" pitchFamily="34" charset="-122"/>
                <a:cs typeface="Arial" pitchFamily="34" charset="0"/>
              </a:rPr>
              <a:t>Provides optimal network performance.</a:t>
            </a:r>
          </a:p>
        </p:txBody>
      </p:sp>
      <p:pic>
        <p:nvPicPr>
          <p:cNvPr id="27" name="826a6b82-f357-4c9f-9148-d03fc9ba8308" descr="http://www.google.com/url?sa=i&amp;source=images&amp;cd=&amp;docid=4zhNnHr2mr1P7M&amp;tbnid=sFvzNUey0r3XYM:&amp;ved=0CAUQjBw4sgE&amp;url=http%3A%2F%2Fwww.blenzabi.com%2Fimages%2Fquestion-icon1.jpg&amp;ei=Qa2iUsuBOsq0rgGRpIHgBA&amp;psig=AFQjCNHeQsBnmdSoPwQxGUk3pYL0V05Sgw&amp;ust=138647929797938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4820" y="1371024"/>
            <a:ext cx="601000" cy="661099"/>
          </a:xfrm>
          <a:prstGeom prst="rect">
            <a:avLst/>
          </a:prstGeom>
          <a:noFill/>
        </p:spPr>
      </p:pic>
      <p:sp>
        <p:nvSpPr>
          <p:cNvPr id="28" name="03cd15dd-9610-46a0-a7df-f37f7e08e29d"/>
          <p:cNvSpPr>
            <a:spLocks noChangeArrowheads="1"/>
          </p:cNvSpPr>
          <p:nvPr/>
        </p:nvSpPr>
        <p:spPr bwMode="auto">
          <a:xfrm>
            <a:off x="6898158" y="772665"/>
            <a:ext cx="944545" cy="411036"/>
          </a:xfrm>
          <a:prstGeom prst="roundRect">
            <a:avLst>
              <a:gd name="adj" fmla="val 13577"/>
            </a:avLst>
          </a:prstGeom>
          <a:solidFill>
            <a:schemeClr val="bg2">
              <a:lumMod val="40000"/>
              <a:lumOff val="60000"/>
            </a:schemeClr>
          </a:solidFill>
          <a:ln w="9525" algn="ctr">
            <a:noFill/>
            <a:round/>
            <a:headEnd/>
            <a:tailEnd/>
          </a:ln>
          <a:effectLst>
            <a:prstShdw prst="shdw17" dist="17961" dir="2700000">
              <a:srgbClr val="FFFFFF">
                <a:gamma/>
                <a:shade val="60000"/>
                <a:invGamma/>
              </a:srgbClr>
            </a:prstShdw>
          </a:effectLst>
        </p:spPr>
        <p:txBody>
          <a:bodyPr lIns="90000" tIns="46800" rIns="90000" bIns="46800" anchor="ctr">
            <a:noAutofit/>
          </a:bodyPr>
          <a:lstStyle/>
          <a:p>
            <a:pPr defTabSz="914341" fontAlgn="auto">
              <a:spcBef>
                <a:spcPts val="0"/>
              </a:spcBef>
              <a:spcAft>
                <a:spcPts val="0"/>
              </a:spcAft>
              <a:defRPr/>
            </a:pPr>
            <a:endParaRPr lang="en-US" sz="1100" kern="0" dirty="0">
              <a:solidFill>
                <a:sysClr val="windowText" lastClr="000000"/>
              </a:solidFill>
              <a:latin typeface="Arial"/>
              <a:ea typeface="微软雅黑" pitchFamily="34" charset="-122"/>
            </a:endParaRPr>
          </a:p>
        </p:txBody>
      </p:sp>
      <p:sp>
        <p:nvSpPr>
          <p:cNvPr id="30" name="a4bede7b-47a5-4b19-b6b8-e8d5be804c50"/>
          <p:cNvSpPr>
            <a:spLocks noChangeArrowheads="1"/>
          </p:cNvSpPr>
          <p:nvPr/>
        </p:nvSpPr>
        <p:spPr bwMode="auto">
          <a:xfrm>
            <a:off x="5874440" y="758972"/>
            <a:ext cx="988088" cy="411036"/>
          </a:xfrm>
          <a:prstGeom prst="roundRect">
            <a:avLst>
              <a:gd name="adj" fmla="val 13577"/>
            </a:avLst>
          </a:prstGeom>
          <a:solidFill>
            <a:srgbClr val="717171"/>
          </a:solidFill>
          <a:ln w="9525" algn="ctr">
            <a:noFill/>
            <a:round/>
            <a:headEnd/>
            <a:tailEnd/>
          </a:ln>
          <a:effectLst>
            <a:prstShdw prst="shdw17" dist="17961" dir="2700000">
              <a:srgbClr val="FFFFFF">
                <a:gamma/>
                <a:shade val="60000"/>
                <a:invGamma/>
              </a:srgbClr>
            </a:prstShdw>
          </a:effectLst>
        </p:spPr>
        <p:txBody>
          <a:bodyPr lIns="90000" tIns="46800" rIns="90000" bIns="46800" anchor="ctr">
            <a:noAutofit/>
          </a:bodyPr>
          <a:lstStyle/>
          <a:p>
            <a:pPr defTabSz="914341" fontAlgn="auto">
              <a:spcBef>
                <a:spcPts val="0"/>
              </a:spcBef>
              <a:spcAft>
                <a:spcPts val="0"/>
              </a:spcAft>
              <a:defRPr/>
            </a:pPr>
            <a:endParaRPr lang="en-US" sz="1100" kern="0" dirty="0">
              <a:solidFill>
                <a:srgbClr val="C00000"/>
              </a:solidFill>
              <a:latin typeface="Arial"/>
              <a:ea typeface="微软雅黑" pitchFamily="34" charset="-122"/>
            </a:endParaRPr>
          </a:p>
        </p:txBody>
      </p:sp>
      <p:sp>
        <p:nvSpPr>
          <p:cNvPr id="31" name="98a25d55-302f-4f10-856c-abf1b164ef3c"/>
          <p:cNvSpPr txBox="1">
            <a:spLocks noChangeArrowheads="1"/>
          </p:cNvSpPr>
          <p:nvPr/>
        </p:nvSpPr>
        <p:spPr bwMode="auto">
          <a:xfrm>
            <a:off x="6055500" y="764393"/>
            <a:ext cx="667401" cy="332417"/>
          </a:xfrm>
          <a:prstGeom prst="rect">
            <a:avLst/>
          </a:prstGeom>
          <a:noFill/>
          <a:ln w="9525" algn="ctr">
            <a:noFill/>
            <a:miter lim="800000"/>
            <a:headEnd/>
            <a:tailEnd/>
          </a:ln>
        </p:spPr>
        <p:txBody>
          <a:bodyPr wrap="none" lIns="82079" tIns="42681" rIns="82079" bIns="42681">
            <a:spAutoFit/>
          </a:bodyPr>
          <a:lstStyle/>
          <a:p>
            <a:pPr algn="ctr" defTabSz="784174" eaLnBrk="0" fontAlgn="auto" hangingPunct="0">
              <a:spcBef>
                <a:spcPts val="0"/>
              </a:spcBef>
              <a:spcAft>
                <a:spcPts val="0"/>
              </a:spcAft>
              <a:defRPr/>
            </a:pPr>
            <a:r>
              <a:rPr lang="en-US" altLang="zh-CN" sz="800" b="1" kern="0" dirty="0" smtClean="0">
                <a:solidFill>
                  <a:schemeClr val="bg1"/>
                </a:solidFill>
                <a:latin typeface="Arial"/>
                <a:ea typeface="微软雅黑" pitchFamily="34" charset="-122"/>
              </a:rPr>
              <a:t>Stability &amp;</a:t>
            </a:r>
            <a:br>
              <a:rPr lang="en-US" altLang="zh-CN" sz="800" b="1" kern="0" dirty="0" smtClean="0">
                <a:solidFill>
                  <a:schemeClr val="bg1"/>
                </a:solidFill>
                <a:latin typeface="Arial"/>
                <a:ea typeface="微软雅黑" pitchFamily="34" charset="-122"/>
              </a:rPr>
            </a:br>
            <a:r>
              <a:rPr lang="en-US" altLang="zh-CN" sz="800" b="1" kern="0" dirty="0" smtClean="0">
                <a:solidFill>
                  <a:schemeClr val="bg1"/>
                </a:solidFill>
                <a:latin typeface="Arial"/>
                <a:ea typeface="微软雅黑" pitchFamily="34" charset="-122"/>
              </a:rPr>
              <a:t>Reliability</a:t>
            </a:r>
          </a:p>
        </p:txBody>
      </p:sp>
      <p:sp>
        <p:nvSpPr>
          <p:cNvPr id="32" name="09e84a74-a919-45e4-8bbe-a17f33af6c92"/>
          <p:cNvSpPr txBox="1">
            <a:spLocks noChangeArrowheads="1"/>
          </p:cNvSpPr>
          <p:nvPr/>
        </p:nvSpPr>
        <p:spPr bwMode="auto">
          <a:xfrm>
            <a:off x="6963545" y="764393"/>
            <a:ext cx="789329" cy="332417"/>
          </a:xfrm>
          <a:prstGeom prst="rect">
            <a:avLst/>
          </a:prstGeom>
          <a:noFill/>
          <a:ln w="9525" algn="ctr">
            <a:noFill/>
            <a:miter lim="800000"/>
            <a:headEnd/>
            <a:tailEnd/>
          </a:ln>
        </p:spPr>
        <p:txBody>
          <a:bodyPr wrap="none" lIns="82079" tIns="42681" rIns="82079" bIns="42681">
            <a:spAutoFit/>
          </a:bodyPr>
          <a:lstStyle/>
          <a:p>
            <a:pPr algn="ctr" defTabSz="784174" eaLnBrk="0" fontAlgn="auto" hangingPunct="0">
              <a:spcBef>
                <a:spcPts val="0"/>
              </a:spcBef>
              <a:spcAft>
                <a:spcPts val="0"/>
              </a:spcAft>
              <a:defRPr/>
            </a:pPr>
            <a:r>
              <a:rPr lang="en-US" altLang="zh-CN" sz="800" b="1" kern="0" dirty="0" smtClean="0">
                <a:solidFill>
                  <a:srgbClr val="990000"/>
                </a:solidFill>
                <a:latin typeface="Arial"/>
                <a:ea typeface="微软雅黑" pitchFamily="34" charset="-122"/>
              </a:rPr>
              <a:t>Leading </a:t>
            </a:r>
            <a:br>
              <a:rPr lang="en-US" altLang="zh-CN" sz="800" b="1" kern="0" dirty="0" smtClean="0">
                <a:solidFill>
                  <a:srgbClr val="990000"/>
                </a:solidFill>
                <a:latin typeface="Arial"/>
                <a:ea typeface="微软雅黑" pitchFamily="34" charset="-122"/>
              </a:rPr>
            </a:br>
            <a:r>
              <a:rPr lang="en-US" altLang="zh-CN" sz="800" b="1" kern="0" dirty="0" smtClean="0">
                <a:solidFill>
                  <a:srgbClr val="990000"/>
                </a:solidFill>
                <a:latin typeface="Arial"/>
                <a:ea typeface="微软雅黑" pitchFamily="34" charset="-122"/>
              </a:rPr>
              <a:t>performance</a:t>
            </a:r>
          </a:p>
        </p:txBody>
      </p:sp>
      <p:sp>
        <p:nvSpPr>
          <p:cNvPr id="33" name="5aee9d37-01c6-4022-bc35-5e158ca7e7d3"/>
          <p:cNvSpPr>
            <a:spLocks noChangeArrowheads="1"/>
          </p:cNvSpPr>
          <p:nvPr/>
        </p:nvSpPr>
        <p:spPr bwMode="auto">
          <a:xfrm>
            <a:off x="7878467" y="769170"/>
            <a:ext cx="944545" cy="411036"/>
          </a:xfrm>
          <a:prstGeom prst="roundRect">
            <a:avLst>
              <a:gd name="adj" fmla="val 13577"/>
            </a:avLst>
          </a:prstGeom>
          <a:solidFill>
            <a:srgbClr val="717171"/>
          </a:solidFill>
          <a:ln w="9525" algn="ctr">
            <a:noFill/>
            <a:round/>
            <a:headEnd/>
            <a:tailEnd/>
          </a:ln>
          <a:effectLst>
            <a:prstShdw prst="shdw17" dist="17961" dir="2700000">
              <a:srgbClr val="FFFFFF">
                <a:gamma/>
                <a:shade val="60000"/>
                <a:invGamma/>
              </a:srgbClr>
            </a:prstShdw>
          </a:effectLst>
        </p:spPr>
        <p:txBody>
          <a:bodyPr lIns="90000" tIns="46800" rIns="90000" bIns="46800" anchor="ctr">
            <a:noAutofit/>
          </a:bodyPr>
          <a:lstStyle/>
          <a:p>
            <a:pPr defTabSz="914341" fontAlgn="auto">
              <a:spcBef>
                <a:spcPts val="0"/>
              </a:spcBef>
              <a:spcAft>
                <a:spcPts val="0"/>
              </a:spcAft>
              <a:defRPr/>
            </a:pPr>
            <a:endParaRPr lang="en-US" sz="1100" kern="0" dirty="0">
              <a:solidFill>
                <a:sysClr val="windowText" lastClr="000000"/>
              </a:solidFill>
              <a:latin typeface="Arial"/>
              <a:ea typeface="微软雅黑" pitchFamily="34" charset="-122"/>
            </a:endParaRPr>
          </a:p>
        </p:txBody>
      </p:sp>
      <p:sp>
        <p:nvSpPr>
          <p:cNvPr id="34" name="2e9dd8e5-5a05-4cdc-b249-3052a71e1792"/>
          <p:cNvSpPr txBox="1">
            <a:spLocks noChangeArrowheads="1"/>
          </p:cNvSpPr>
          <p:nvPr/>
        </p:nvSpPr>
        <p:spPr bwMode="auto">
          <a:xfrm>
            <a:off x="7975876" y="764393"/>
            <a:ext cx="734828" cy="332417"/>
          </a:xfrm>
          <a:prstGeom prst="rect">
            <a:avLst/>
          </a:prstGeom>
          <a:noFill/>
          <a:ln w="9525" algn="ctr">
            <a:noFill/>
            <a:miter lim="800000"/>
            <a:headEnd/>
            <a:tailEnd/>
          </a:ln>
        </p:spPr>
        <p:txBody>
          <a:bodyPr wrap="none" lIns="82079" tIns="42681" rIns="82079" bIns="42681">
            <a:spAutoFit/>
          </a:bodyPr>
          <a:lstStyle/>
          <a:p>
            <a:pPr algn="ctr" defTabSz="784174" eaLnBrk="0" fontAlgn="auto" hangingPunct="0">
              <a:spcBef>
                <a:spcPts val="0"/>
              </a:spcBef>
              <a:spcAft>
                <a:spcPts val="0"/>
              </a:spcAft>
              <a:defRPr/>
            </a:pPr>
            <a:r>
              <a:rPr lang="en-US" altLang="zh-CN" sz="800" b="1" kern="0" dirty="0" smtClean="0">
                <a:solidFill>
                  <a:schemeClr val="bg1"/>
                </a:solidFill>
                <a:effectLst>
                  <a:outerShdw blurRad="38100" dist="38100" dir="2700000" algn="tl">
                    <a:srgbClr val="000000">
                      <a:alpha val="43137"/>
                    </a:srgbClr>
                  </a:outerShdw>
                </a:effectLst>
                <a:latin typeface="Arial"/>
                <a:ea typeface="微软雅黑" pitchFamily="34" charset="-122"/>
              </a:rPr>
              <a:t>End-to-end </a:t>
            </a:r>
            <a:br>
              <a:rPr lang="en-US" altLang="zh-CN" sz="800" b="1" kern="0" dirty="0" smtClean="0">
                <a:solidFill>
                  <a:schemeClr val="bg1"/>
                </a:solidFill>
                <a:effectLst>
                  <a:outerShdw blurRad="38100" dist="38100" dir="2700000" algn="tl">
                    <a:srgbClr val="000000">
                      <a:alpha val="43137"/>
                    </a:srgbClr>
                  </a:outerShdw>
                </a:effectLst>
                <a:latin typeface="Arial"/>
                <a:ea typeface="微软雅黑" pitchFamily="34" charset="-122"/>
              </a:rPr>
            </a:br>
            <a:r>
              <a:rPr lang="en-US" altLang="zh-CN" sz="800" b="1" kern="0" dirty="0" smtClean="0">
                <a:solidFill>
                  <a:schemeClr val="bg1"/>
                </a:solidFill>
                <a:effectLst>
                  <a:outerShdw blurRad="38100" dist="38100" dir="2700000" algn="tl">
                    <a:srgbClr val="000000">
                      <a:alpha val="43137"/>
                    </a:srgbClr>
                  </a:outerShdw>
                </a:effectLst>
                <a:latin typeface="Arial"/>
                <a:ea typeface="微软雅黑" pitchFamily="34" charset="-122"/>
              </a:rPr>
              <a:t>solution</a:t>
            </a:r>
          </a:p>
        </p:txBody>
      </p:sp>
      <p:sp>
        <p:nvSpPr>
          <p:cNvPr id="35" name="bd9c5c7f-6b81-4f36-b2d7-65ad4cd4b83a"/>
          <p:cNvSpPr>
            <a:spLocks noChangeArrowheads="1"/>
          </p:cNvSpPr>
          <p:nvPr/>
        </p:nvSpPr>
        <p:spPr bwMode="auto">
          <a:xfrm>
            <a:off x="-1" y="1056543"/>
            <a:ext cx="9144001" cy="270953"/>
          </a:xfrm>
          <a:prstGeom prst="rect">
            <a:avLst/>
          </a:prstGeom>
          <a:gradFill rotWithShape="1">
            <a:gsLst>
              <a:gs pos="0">
                <a:srgbClr val="DDDDDD"/>
              </a:gs>
              <a:gs pos="100000">
                <a:srgbClr val="FFFFFF"/>
              </a:gs>
            </a:gsLst>
            <a:lin ang="5400000" scaled="1"/>
          </a:gradFill>
          <a:ln w="9525" algn="ctr">
            <a:noFill/>
            <a:miter lim="800000"/>
            <a:headEnd/>
            <a:tailEnd/>
          </a:ln>
        </p:spPr>
        <p:txBody>
          <a:bodyPr wrap="square" lIns="90000" tIns="46800" rIns="90000" bIns="46800" anchor="ctr">
            <a:noAutofit/>
          </a:bodyPr>
          <a:lstStyle/>
          <a:p>
            <a:pPr defTabSz="914341" fontAlgn="auto">
              <a:spcBef>
                <a:spcPts val="0"/>
              </a:spcBef>
              <a:spcAft>
                <a:spcPts val="0"/>
              </a:spcAft>
              <a:defRPr/>
            </a:pPr>
            <a:endParaRPr lang="en-US" sz="1400" kern="0" dirty="0" smtClean="0">
              <a:solidFill>
                <a:sysClr val="windowText" lastClr="000000"/>
              </a:solidFill>
              <a:latin typeface="Arial"/>
              <a:ea typeface="+mn-ea"/>
            </a:endParaRPr>
          </a:p>
        </p:txBody>
      </p:sp>
      <p:pic>
        <p:nvPicPr>
          <p:cNvPr id="29" name="Picture 3" descr="C:\Users\z00183753\Pictures\未标题-2 拷贝.png"/>
          <p:cNvPicPr>
            <a:picLocks noChangeAspect="1" noChangeArrowheads="1"/>
          </p:cNvPicPr>
          <p:nvPr/>
        </p:nvPicPr>
        <p:blipFill>
          <a:blip r:embed="rId5" cstate="print"/>
          <a:srcRect/>
          <a:stretch>
            <a:fillRect/>
          </a:stretch>
        </p:blipFill>
        <p:spPr bwMode="auto">
          <a:xfrm>
            <a:off x="2788101" y="3461656"/>
            <a:ext cx="987065" cy="933127"/>
          </a:xfrm>
          <a:prstGeom prst="rect">
            <a:avLst/>
          </a:prstGeom>
          <a:noFill/>
        </p:spPr>
      </p:pic>
      <p:pic>
        <p:nvPicPr>
          <p:cNvPr id="36" name="Picture 4" descr="C:\Users\z00183753\Pictures\未标题afdsf-4.png"/>
          <p:cNvPicPr>
            <a:picLocks noChangeAspect="1" noChangeArrowheads="1"/>
          </p:cNvPicPr>
          <p:nvPr/>
        </p:nvPicPr>
        <p:blipFill>
          <a:blip r:embed="rId6" cstate="print"/>
          <a:srcRect/>
          <a:stretch>
            <a:fillRect/>
          </a:stretch>
        </p:blipFill>
        <p:spPr bwMode="auto">
          <a:xfrm>
            <a:off x="4018976" y="3474719"/>
            <a:ext cx="1033902" cy="850815"/>
          </a:xfrm>
          <a:prstGeom prst="rect">
            <a:avLst/>
          </a:prstGeom>
          <a:noFill/>
        </p:spPr>
      </p:pic>
    </p:spTree>
  </p:cSld>
  <p:clrMapOvr>
    <a:masterClrMapping/>
  </p:clrMapOvr>
  <p:transition advClick="0" advTm="800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1800" dirty="0" smtClean="0"/>
              <a:t>Traditional SAN/NAS unable to meet current and future requirements of high performance Hypervisors  and virtual machine </a:t>
            </a:r>
            <a:r>
              <a:rPr lang="en-GB" sz="1800" dirty="0" err="1" smtClean="0"/>
              <a:t>iops</a:t>
            </a:r>
            <a:r>
              <a:rPr lang="en-GB" sz="1800" dirty="0" smtClean="0"/>
              <a:t>. </a:t>
            </a:r>
            <a:endParaRPr lang="en-GB" sz="1800" dirty="0"/>
          </a:p>
        </p:txBody>
      </p:sp>
      <p:pic>
        <p:nvPicPr>
          <p:cNvPr id="5" name="Picture 4" descr="Wikibon server san 900.jpg"/>
          <p:cNvPicPr>
            <a:picLocks noChangeAspect="1"/>
          </p:cNvPicPr>
          <p:nvPr/>
        </p:nvPicPr>
        <p:blipFill>
          <a:blip r:embed="rId2" cstate="print"/>
          <a:stretch>
            <a:fillRect/>
          </a:stretch>
        </p:blipFill>
        <p:spPr>
          <a:xfrm>
            <a:off x="593766" y="914400"/>
            <a:ext cx="6958940" cy="3705101"/>
          </a:xfrm>
          <a:prstGeom prst="rect">
            <a:avLst/>
          </a:prstGeom>
        </p:spPr>
      </p:pic>
      <p:sp>
        <p:nvSpPr>
          <p:cNvPr id="6" name="TextBox 5"/>
          <p:cNvSpPr txBox="1"/>
          <p:nvPr/>
        </p:nvSpPr>
        <p:spPr>
          <a:xfrm>
            <a:off x="7483161" y="3918857"/>
            <a:ext cx="1660839" cy="369332"/>
          </a:xfrm>
          <a:prstGeom prst="rect">
            <a:avLst/>
          </a:prstGeom>
          <a:noFill/>
        </p:spPr>
        <p:txBody>
          <a:bodyPr wrap="none" rtlCol="0">
            <a:spAutoFit/>
          </a:bodyPr>
          <a:lstStyle/>
          <a:p>
            <a:r>
              <a:rPr lang="en-GB" dirty="0" smtClean="0"/>
              <a:t>Source </a:t>
            </a:r>
            <a:r>
              <a:rPr lang="en-GB" dirty="0" err="1" smtClean="0"/>
              <a:t>WikiBon</a:t>
            </a:r>
            <a:endParaRPr lang="en-GB" dirty="0"/>
          </a:p>
        </p:txBody>
      </p:sp>
    </p:spTree>
  </p:cSld>
  <p:clrMapOvr>
    <a:masterClrMapping/>
  </p:clrMapOvr>
  <p:transition advClick="0" advTm="8000">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标题 1"/>
          <p:cNvSpPr txBox="1">
            <a:spLocks/>
          </p:cNvSpPr>
          <p:nvPr/>
        </p:nvSpPr>
        <p:spPr bwMode="auto">
          <a:xfrm>
            <a:off x="239724" y="261697"/>
            <a:ext cx="8670456" cy="583265"/>
          </a:xfrm>
          <a:prstGeom prst="rect">
            <a:avLst/>
          </a:prstGeom>
          <a:noFill/>
          <a:ln w="9525">
            <a:noFill/>
            <a:miter lim="800000"/>
            <a:headEnd/>
            <a:tailEnd/>
          </a:ln>
        </p:spPr>
        <p:txBody>
          <a:bodyPr vert="horz" wrap="square" lIns="80126" tIns="40062" rIns="80126" bIns="40062" numCol="1" anchor="ctr" anchorCtr="0" compatLnSpc="1">
            <a:prstTxWarp prst="textNoShape">
              <a:avLst/>
            </a:prstTxWarp>
          </a:bodyPr>
          <a:lstStyle>
            <a:lvl1pPr algn="l" defTabSz="801575" rtl="0" eaLnBrk="0" fontAlgn="base" hangingPunct="0">
              <a:spcBef>
                <a:spcPct val="0"/>
              </a:spcBef>
              <a:spcAft>
                <a:spcPct val="0"/>
              </a:spcAft>
              <a:defRPr sz="3400">
                <a:solidFill>
                  <a:srgbClr val="990000"/>
                </a:solidFill>
                <a:latin typeface="+mj-lt"/>
                <a:ea typeface="+mj-ea"/>
                <a:cs typeface="+mj-cs"/>
              </a:defRPr>
            </a:lvl1pPr>
            <a:lvl2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136"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272"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408"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543"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9pPr>
          </a:lstStyle>
          <a:p>
            <a:pPr>
              <a:tabLst>
                <a:tab pos="1879299" algn="l"/>
              </a:tabLst>
            </a:pPr>
            <a:endParaRPr lang="zh-CN" altLang="en-US" sz="2400" b="1" dirty="0">
              <a:latin typeface="Arial" pitchFamily="34" charset="0"/>
              <a:ea typeface="黑体" pitchFamily="49" charset="-122"/>
              <a:sym typeface="Calibri" pitchFamily="34" charset="0"/>
            </a:endParaRPr>
          </a:p>
        </p:txBody>
      </p:sp>
      <p:sp>
        <p:nvSpPr>
          <p:cNvPr id="240" name="Rectangle 2"/>
          <p:cNvSpPr txBox="1">
            <a:spLocks noChangeArrowheads="1"/>
          </p:cNvSpPr>
          <p:nvPr/>
        </p:nvSpPr>
        <p:spPr>
          <a:xfrm>
            <a:off x="755650" y="276228"/>
            <a:ext cx="8197850" cy="559594"/>
          </a:xfrm>
          <a:prstGeom prst="rect">
            <a:avLst/>
          </a:prstGeom>
        </p:spPr>
        <p:txBody>
          <a:bodyPr/>
          <a:lstStyle/>
          <a:p>
            <a:pPr eaLnBrk="0" hangingPunct="0"/>
            <a:r>
              <a:rPr lang="en-US" altLang="zh-CN" sz="2400" b="1" kern="0" dirty="0" err="1" smtClean="0">
                <a:solidFill>
                  <a:srgbClr val="C00000"/>
                </a:solidFill>
                <a:latin typeface="Arial" pitchFamily="34" charset="0"/>
                <a:ea typeface="黑体" pitchFamily="49" charset="-122"/>
                <a:sym typeface="Calibri" pitchFamily="34" charset="0"/>
              </a:rPr>
              <a:t>FusionStorage</a:t>
            </a:r>
            <a:r>
              <a:rPr lang="en-US" altLang="zh-CN" sz="2400" b="1" kern="0" dirty="0" smtClean="0">
                <a:solidFill>
                  <a:srgbClr val="C00000"/>
                </a:solidFill>
                <a:latin typeface="Arial" pitchFamily="34" charset="0"/>
                <a:ea typeface="黑体" pitchFamily="49" charset="-122"/>
                <a:sym typeface="Calibri" pitchFamily="34" charset="0"/>
              </a:rPr>
              <a:t>:  Distributed Storage Software</a:t>
            </a:r>
          </a:p>
          <a:p>
            <a:pPr eaLnBrk="0" hangingPunct="0"/>
            <a:endParaRPr lang="zh-CN" altLang="en-US" sz="2400" b="1" dirty="0" smtClean="0">
              <a:solidFill>
                <a:srgbClr val="990000"/>
              </a:solidFill>
              <a:latin typeface="Arial" pitchFamily="34" charset="0"/>
              <a:ea typeface="黑体" pitchFamily="49" charset="-122"/>
              <a:sym typeface="Calibri" pitchFamily="34" charset="0"/>
            </a:endParaRPr>
          </a:p>
          <a:p>
            <a:pPr eaLnBrk="0" hangingPunct="0"/>
            <a:endParaRPr lang="en-US" altLang="zh-CN" sz="2400" b="1" kern="0" dirty="0" smtClean="0">
              <a:solidFill>
                <a:srgbClr val="990000"/>
              </a:solidFill>
              <a:latin typeface="Arial" pitchFamily="34" charset="0"/>
              <a:ea typeface="黑体" pitchFamily="49" charset="-122"/>
              <a:cs typeface="+mj-cs"/>
              <a:sym typeface="Calibri" pitchFamily="34" charset="0"/>
            </a:endParaRPr>
          </a:p>
          <a:p>
            <a:pPr eaLnBrk="0" hangingPunct="0"/>
            <a:endParaRPr lang="en-US" altLang="zh-CN" sz="2400" b="1" kern="0" dirty="0" smtClean="0">
              <a:solidFill>
                <a:srgbClr val="990000"/>
              </a:solidFill>
              <a:latin typeface="Arial" pitchFamily="34" charset="0"/>
              <a:ea typeface="黑体" pitchFamily="49" charset="-122"/>
              <a:cs typeface="+mj-cs"/>
              <a:sym typeface="Calibri" pitchFamily="34" charset="0"/>
            </a:endParaRPr>
          </a:p>
          <a:p>
            <a:pPr eaLnBrk="0" hangingPunct="0"/>
            <a:endParaRPr kumimoji="0" lang="en-US" altLang="zh-CN" sz="2400" b="1" i="0" u="none" strike="noStrike" kern="0" cap="none" spc="0" normalizeH="0" baseline="0" noProof="0" dirty="0" smtClean="0">
              <a:ln>
                <a:noFill/>
              </a:ln>
              <a:solidFill>
                <a:srgbClr val="990000"/>
              </a:solidFill>
              <a:effectLst/>
              <a:uLnTx/>
              <a:uFillTx/>
              <a:latin typeface="Arial" pitchFamily="34" charset="0"/>
              <a:ea typeface="黑体" pitchFamily="49" charset="-122"/>
              <a:cs typeface="+mj-cs"/>
              <a:sym typeface="Calibri" pitchFamily="34" charset="0"/>
            </a:endParaRPr>
          </a:p>
        </p:txBody>
      </p:sp>
      <p:grpSp>
        <p:nvGrpSpPr>
          <p:cNvPr id="2" name="组合 190"/>
          <p:cNvGrpSpPr/>
          <p:nvPr/>
        </p:nvGrpSpPr>
        <p:grpSpPr>
          <a:xfrm>
            <a:off x="388974" y="618661"/>
            <a:ext cx="8724894" cy="4229692"/>
            <a:chOff x="388974" y="618661"/>
            <a:chExt cx="8724894" cy="4229692"/>
          </a:xfrm>
        </p:grpSpPr>
        <p:sp>
          <p:nvSpPr>
            <p:cNvPr id="241" name="矩形 91"/>
            <p:cNvSpPr>
              <a:spLocks noChangeArrowheads="1"/>
            </p:cNvSpPr>
            <p:nvPr/>
          </p:nvSpPr>
          <p:spPr bwMode="auto">
            <a:xfrm>
              <a:off x="5380211" y="1373823"/>
              <a:ext cx="959470" cy="3030194"/>
            </a:xfrm>
            <a:prstGeom prst="rect">
              <a:avLst/>
            </a:prstGeom>
            <a:gradFill>
              <a:gsLst>
                <a:gs pos="100000">
                  <a:schemeClr val="bg1">
                    <a:lumMod val="85000"/>
                  </a:schemeClr>
                </a:gs>
                <a:gs pos="0">
                  <a:schemeClr val="bg1">
                    <a:lumMod val="95000"/>
                  </a:schemeClr>
                </a:gs>
              </a:gsLst>
              <a:lin ang="5400000" scaled="0"/>
            </a:gradFill>
            <a:ln>
              <a:noFill/>
            </a:ln>
            <a:effectLst>
              <a:outerShdw blurRad="63500" algn="ctr" rotWithShape="0">
                <a:prstClr val="black">
                  <a:alpha val="70000"/>
                </a:prstClr>
              </a:outerShdw>
            </a:effectLst>
          </p:spPr>
          <p:txBody>
            <a:bodyPr anchor="ctr"/>
            <a:lstStyle/>
            <a:p>
              <a:pPr algn="ctr">
                <a:defRPr/>
              </a:pPr>
              <a:endParaRPr lang="zh-CN" altLang="en-US" sz="800">
                <a:solidFill>
                  <a:srgbClr val="FFFFFF"/>
                </a:solidFill>
                <a:latin typeface="FrutigerNext LT Medium"/>
                <a:ea typeface="微软雅黑" pitchFamily="34" charset="-122"/>
                <a:cs typeface="Arial" pitchFamily="34" charset="0"/>
              </a:endParaRPr>
            </a:p>
          </p:txBody>
        </p:sp>
        <p:sp>
          <p:nvSpPr>
            <p:cNvPr id="331" name="TextBox 330"/>
            <p:cNvSpPr txBox="1"/>
            <p:nvPr/>
          </p:nvSpPr>
          <p:spPr>
            <a:xfrm>
              <a:off x="6691062" y="618661"/>
              <a:ext cx="2422806" cy="3993401"/>
            </a:xfrm>
            <a:prstGeom prst="rect">
              <a:avLst/>
            </a:prstGeom>
            <a:noFill/>
          </p:spPr>
          <p:txBody>
            <a:bodyPr wrap="square" rtlCol="0">
              <a:spAutoFit/>
            </a:bodyPr>
            <a:lstStyle/>
            <a:p>
              <a:pPr marL="180975" indent="-180975">
                <a:lnSpc>
                  <a:spcPct val="150000"/>
                </a:lnSpc>
                <a:buFont typeface="Arial" pitchFamily="34" charset="0"/>
                <a:buChar char="•"/>
              </a:pPr>
              <a:r>
                <a:rPr lang="en-US" altLang="zh-CN" sz="1200" b="1" dirty="0" smtClean="0">
                  <a:solidFill>
                    <a:srgbClr val="000000"/>
                  </a:solidFill>
                  <a:latin typeface="FrutigerNext LT Medium"/>
                  <a:ea typeface="微软雅黑" pitchFamily="34" charset="-122"/>
                </a:rPr>
                <a:t>High Performance</a:t>
              </a:r>
            </a:p>
            <a:p>
              <a:pPr marL="266700" lvl="1" indent="-85725">
                <a:lnSpc>
                  <a:spcPct val="150000"/>
                </a:lnSpc>
                <a:buFont typeface="Wingdings" pitchFamily="2" charset="2"/>
                <a:buChar char="Ø"/>
              </a:pPr>
              <a:r>
                <a:rPr lang="en-US" altLang="zh-CN" sz="1100" dirty="0" smtClean="0">
                  <a:solidFill>
                    <a:srgbClr val="000000"/>
                  </a:solidFill>
                  <a:latin typeface="FrutigerNext LT Medium"/>
                  <a:ea typeface="微软雅黑" pitchFamily="34" charset="-122"/>
                </a:rPr>
                <a:t>Parallel I/O</a:t>
              </a:r>
            </a:p>
            <a:p>
              <a:pPr marL="266700" lvl="1" indent="-85725">
                <a:lnSpc>
                  <a:spcPct val="150000"/>
                </a:lnSpc>
                <a:buFont typeface="Wingdings" pitchFamily="2" charset="2"/>
                <a:buChar char="Ø"/>
              </a:pPr>
              <a:r>
                <a:rPr lang="en-US" altLang="zh-CN" sz="1100" b="1" dirty="0" smtClean="0">
                  <a:solidFill>
                    <a:srgbClr val="990000"/>
                  </a:solidFill>
                  <a:latin typeface="FrutigerNext LT Medium"/>
                  <a:ea typeface="微软雅黑" pitchFamily="34" charset="-122"/>
                </a:rPr>
                <a:t>10X </a:t>
              </a:r>
              <a:r>
                <a:rPr lang="en-US" altLang="zh-CN" sz="1100" dirty="0" smtClean="0">
                  <a:solidFill>
                    <a:srgbClr val="000000"/>
                  </a:solidFill>
                  <a:latin typeface="FrutigerNext LT Medium"/>
                  <a:ea typeface="微软雅黑" pitchFamily="34" charset="-122"/>
                </a:rPr>
                <a:t>total IO throughput</a:t>
              </a:r>
            </a:p>
            <a:p>
              <a:pPr marL="266700" lvl="1" indent="-85725">
                <a:lnSpc>
                  <a:spcPct val="150000"/>
                </a:lnSpc>
                <a:buFont typeface="Wingdings" pitchFamily="2" charset="2"/>
                <a:buChar char="Ø"/>
              </a:pPr>
              <a:r>
                <a:rPr lang="en-US" altLang="zh-CN" sz="1100" b="1" dirty="0" smtClean="0">
                  <a:solidFill>
                    <a:srgbClr val="990000"/>
                  </a:solidFill>
                  <a:latin typeface="FrutigerNext LT Medium"/>
                  <a:ea typeface="微软雅黑" pitchFamily="34" charset="-122"/>
                </a:rPr>
                <a:t>3-5X IOPS</a:t>
              </a:r>
              <a:r>
                <a:rPr lang="en-US" altLang="zh-CN" sz="1100" b="1" dirty="0" smtClean="0">
                  <a:solidFill>
                    <a:srgbClr val="000000"/>
                  </a:solidFill>
                  <a:latin typeface="FrutigerNext LT Medium"/>
                  <a:ea typeface="微软雅黑" pitchFamily="34" charset="-122"/>
                </a:rPr>
                <a:t> </a:t>
              </a:r>
              <a:r>
                <a:rPr lang="en-US" altLang="zh-CN" sz="1100" dirty="0" smtClean="0">
                  <a:solidFill>
                    <a:srgbClr val="000000"/>
                  </a:solidFill>
                  <a:latin typeface="FrutigerNext LT Medium"/>
                  <a:ea typeface="微软雅黑" pitchFamily="34" charset="-122"/>
                </a:rPr>
                <a:t>improvement</a:t>
              </a:r>
            </a:p>
            <a:p>
              <a:pPr marL="180975" indent="-180975">
                <a:lnSpc>
                  <a:spcPct val="150000"/>
                </a:lnSpc>
                <a:buFont typeface="Arial" pitchFamily="34" charset="0"/>
                <a:buChar char="•"/>
              </a:pPr>
              <a:endParaRPr lang="en-US" altLang="zh-CN" sz="1200" b="1" dirty="0" smtClean="0">
                <a:solidFill>
                  <a:srgbClr val="000000"/>
                </a:solidFill>
                <a:latin typeface="FrutigerNext LT Medium"/>
                <a:ea typeface="微软雅黑" pitchFamily="34" charset="-122"/>
              </a:endParaRPr>
            </a:p>
            <a:p>
              <a:pPr marL="180975" indent="-180975">
                <a:lnSpc>
                  <a:spcPct val="150000"/>
                </a:lnSpc>
                <a:buFont typeface="Arial" pitchFamily="34" charset="0"/>
                <a:buChar char="•"/>
              </a:pPr>
              <a:r>
                <a:rPr lang="en-US" altLang="zh-CN" sz="1200" b="1" dirty="0" smtClean="0">
                  <a:solidFill>
                    <a:srgbClr val="000000"/>
                  </a:solidFill>
                  <a:latin typeface="FrutigerNext LT Medium"/>
                  <a:ea typeface="微软雅黑" pitchFamily="34" charset="-122"/>
                </a:rPr>
                <a:t>High Reliability</a:t>
              </a:r>
            </a:p>
            <a:p>
              <a:pPr marL="266700" lvl="1" indent="-85725">
                <a:lnSpc>
                  <a:spcPct val="150000"/>
                </a:lnSpc>
                <a:buFont typeface="Wingdings" pitchFamily="2" charset="2"/>
                <a:buChar char="Ø"/>
              </a:pPr>
              <a:r>
                <a:rPr lang="en-US" altLang="zh-CN" sz="1100" dirty="0" smtClean="0">
                  <a:solidFill>
                    <a:srgbClr val="000000"/>
                  </a:solidFill>
                  <a:latin typeface="FrutigerNext LT Medium"/>
                  <a:ea typeface="微软雅黑" pitchFamily="34" charset="-122"/>
                </a:rPr>
                <a:t>Replications cross nodes</a:t>
              </a:r>
            </a:p>
            <a:p>
              <a:pPr marL="266700" lvl="1" indent="-85725">
                <a:lnSpc>
                  <a:spcPct val="150000"/>
                </a:lnSpc>
                <a:buFont typeface="Wingdings" pitchFamily="2" charset="2"/>
                <a:buChar char="Ø"/>
              </a:pPr>
              <a:r>
                <a:rPr lang="en-US" altLang="zh-CN" sz="1100" dirty="0" smtClean="0">
                  <a:solidFill>
                    <a:srgbClr val="000000"/>
                  </a:solidFill>
                  <a:latin typeface="FrutigerNext LT Medium"/>
                  <a:ea typeface="微软雅黑" pitchFamily="34" charset="-122"/>
                </a:rPr>
                <a:t>Quick data rebuild (</a:t>
              </a:r>
              <a:r>
                <a:rPr lang="en-US" altLang="zh-CN" sz="1100" b="1" dirty="0" smtClean="0">
                  <a:solidFill>
                    <a:srgbClr val="990000"/>
                  </a:solidFill>
                  <a:latin typeface="FrutigerNext LT Medium"/>
                  <a:ea typeface="微软雅黑" pitchFamily="34" charset="-122"/>
                </a:rPr>
                <a:t>30min vs. 12hrs </a:t>
              </a:r>
              <a:r>
                <a:rPr lang="en-US" altLang="zh-CN" sz="1100" dirty="0" smtClean="0">
                  <a:solidFill>
                    <a:srgbClr val="000000"/>
                  </a:solidFill>
                  <a:latin typeface="FrutigerNext LT Medium"/>
                  <a:ea typeface="微软雅黑" pitchFamily="34" charset="-122"/>
                </a:rPr>
                <a:t>for 1 TB)</a:t>
              </a:r>
            </a:p>
            <a:p>
              <a:pPr marL="266700" lvl="1" indent="-85725">
                <a:lnSpc>
                  <a:spcPct val="150000"/>
                </a:lnSpc>
                <a:buFont typeface="Wingdings" pitchFamily="2" charset="2"/>
                <a:buChar char="Ø"/>
              </a:pPr>
              <a:endParaRPr lang="en-US" altLang="zh-CN" sz="1100" dirty="0" smtClean="0">
                <a:solidFill>
                  <a:srgbClr val="000000"/>
                </a:solidFill>
                <a:latin typeface="FrutigerNext LT Medium"/>
                <a:ea typeface="微软雅黑" pitchFamily="34" charset="-122"/>
              </a:endParaRPr>
            </a:p>
            <a:p>
              <a:pPr marL="180975" indent="-180975">
                <a:lnSpc>
                  <a:spcPct val="150000"/>
                </a:lnSpc>
                <a:buFont typeface="Arial" pitchFamily="34" charset="0"/>
                <a:buChar char="•"/>
              </a:pPr>
              <a:r>
                <a:rPr lang="en-US" altLang="zh-CN" sz="1200" b="1" dirty="0" smtClean="0">
                  <a:solidFill>
                    <a:srgbClr val="000000"/>
                  </a:solidFill>
                  <a:latin typeface="FrutigerNext LT Medium"/>
                  <a:ea typeface="微软雅黑" pitchFamily="34" charset="-122"/>
                </a:rPr>
                <a:t>High Scalability</a:t>
              </a:r>
            </a:p>
            <a:p>
              <a:pPr marL="266700" lvl="1" indent="-85725">
                <a:lnSpc>
                  <a:spcPct val="150000"/>
                </a:lnSpc>
                <a:buFont typeface="Wingdings" pitchFamily="2" charset="2"/>
                <a:buChar char="Ø"/>
              </a:pPr>
              <a:r>
                <a:rPr lang="en-US" altLang="zh-CN" sz="1100" dirty="0" smtClean="0">
                  <a:solidFill>
                    <a:srgbClr val="000000"/>
                  </a:solidFill>
                  <a:latin typeface="FrutigerNext LT Medium"/>
                  <a:ea typeface="微软雅黑" pitchFamily="34" charset="-122"/>
                </a:rPr>
                <a:t>Up to 2000</a:t>
              </a:r>
              <a:r>
                <a:rPr lang="zh-CN" altLang="en-US" sz="1100" dirty="0">
                  <a:solidFill>
                    <a:srgbClr val="000000"/>
                  </a:solidFill>
                  <a:latin typeface="FrutigerNext LT Medium"/>
                  <a:ea typeface="微软雅黑" pitchFamily="34" charset="-122"/>
                </a:rPr>
                <a:t> </a:t>
              </a:r>
              <a:r>
                <a:rPr lang="en-US" altLang="zh-CN" sz="1100" dirty="0" smtClean="0">
                  <a:solidFill>
                    <a:srgbClr val="000000"/>
                  </a:solidFill>
                  <a:latin typeface="FrutigerNext LT Medium"/>
                  <a:ea typeface="微软雅黑" pitchFamily="34" charset="-122"/>
                </a:rPr>
                <a:t>nodes</a:t>
              </a:r>
              <a:endParaRPr lang="en-US" altLang="zh-CN" sz="1100" dirty="0">
                <a:solidFill>
                  <a:srgbClr val="000000"/>
                </a:solidFill>
                <a:latin typeface="FrutigerNext LT Medium"/>
                <a:ea typeface="微软雅黑" pitchFamily="34" charset="-122"/>
              </a:endParaRPr>
            </a:p>
            <a:p>
              <a:pPr marL="266700" lvl="1" indent="-85725">
                <a:lnSpc>
                  <a:spcPct val="150000"/>
                </a:lnSpc>
                <a:buFont typeface="Wingdings" pitchFamily="2" charset="2"/>
                <a:buChar char="Ø"/>
              </a:pPr>
              <a:r>
                <a:rPr lang="en-US" altLang="zh-CN" sz="1100" b="1" dirty="0" smtClean="0">
                  <a:solidFill>
                    <a:srgbClr val="990000"/>
                  </a:solidFill>
                  <a:latin typeface="FrutigerNext LT Medium"/>
                  <a:ea typeface="微软雅黑" pitchFamily="34" charset="-122"/>
                </a:rPr>
                <a:t>Linearly scalable</a:t>
              </a:r>
              <a:r>
                <a:rPr lang="en-US" altLang="zh-CN" sz="1100" dirty="0" smtClean="0">
                  <a:solidFill>
                    <a:srgbClr val="000000"/>
                  </a:solidFill>
                  <a:latin typeface="FrutigerNext LT Medium"/>
                  <a:ea typeface="微软雅黑" pitchFamily="34" charset="-122"/>
                </a:rPr>
                <a:t> in both capacity and performance</a:t>
              </a:r>
            </a:p>
            <a:p>
              <a:pPr marL="266700" lvl="1" indent="-85725">
                <a:lnSpc>
                  <a:spcPct val="150000"/>
                </a:lnSpc>
                <a:buFont typeface="Wingdings" pitchFamily="2" charset="2"/>
                <a:buChar char="Ø"/>
              </a:pPr>
              <a:endParaRPr lang="en-US" altLang="zh-CN" sz="1100" dirty="0">
                <a:solidFill>
                  <a:srgbClr val="000000"/>
                </a:solidFill>
                <a:latin typeface="FrutigerNext LT Medium"/>
                <a:ea typeface="微软雅黑" pitchFamily="34" charset="-122"/>
              </a:endParaRPr>
            </a:p>
          </p:txBody>
        </p:sp>
        <p:sp>
          <p:nvSpPr>
            <p:cNvPr id="339" name="矩形 91"/>
            <p:cNvSpPr>
              <a:spLocks noChangeArrowheads="1"/>
            </p:cNvSpPr>
            <p:nvPr/>
          </p:nvSpPr>
          <p:spPr bwMode="auto">
            <a:xfrm>
              <a:off x="489616" y="1356215"/>
              <a:ext cx="874746" cy="1328839"/>
            </a:xfrm>
            <a:prstGeom prst="rect">
              <a:avLst/>
            </a:prstGeom>
            <a:gradFill>
              <a:gsLst>
                <a:gs pos="100000">
                  <a:schemeClr val="bg1">
                    <a:lumMod val="85000"/>
                  </a:schemeClr>
                </a:gs>
                <a:gs pos="0">
                  <a:schemeClr val="bg1">
                    <a:lumMod val="95000"/>
                  </a:schemeClr>
                </a:gs>
              </a:gsLst>
              <a:lin ang="5400000" scaled="0"/>
            </a:gradFill>
            <a:ln>
              <a:noFill/>
            </a:ln>
            <a:effectLst>
              <a:outerShdw blurRad="63500" algn="ctr" rotWithShape="0">
                <a:prstClr val="black">
                  <a:alpha val="70000"/>
                </a:prstClr>
              </a:outerShdw>
            </a:effectLst>
          </p:spPr>
          <p:txBody>
            <a:bodyPr lIns="69785" tIns="34892" rIns="69785" bIns="34892" anchor="ctr"/>
            <a:lstStyle/>
            <a:p>
              <a:pPr algn="ctr">
                <a:defRPr/>
              </a:pPr>
              <a:endParaRPr lang="zh-CN" altLang="en-US" sz="800">
                <a:solidFill>
                  <a:srgbClr val="FFFFFF"/>
                </a:solidFill>
                <a:latin typeface="FrutigerNext LT Medium"/>
                <a:ea typeface="微软雅黑" pitchFamily="34" charset="-122"/>
                <a:cs typeface="Arial" pitchFamily="34" charset="0"/>
              </a:endParaRPr>
            </a:p>
          </p:txBody>
        </p:sp>
        <p:sp>
          <p:nvSpPr>
            <p:cNvPr id="340" name="矩形 92"/>
            <p:cNvSpPr>
              <a:spLocks noChangeArrowheads="1"/>
            </p:cNvSpPr>
            <p:nvPr/>
          </p:nvSpPr>
          <p:spPr bwMode="auto">
            <a:xfrm>
              <a:off x="1554609" y="1356218"/>
              <a:ext cx="873711" cy="1318081"/>
            </a:xfrm>
            <a:prstGeom prst="rect">
              <a:avLst/>
            </a:prstGeom>
            <a:gradFill>
              <a:gsLst>
                <a:gs pos="100000">
                  <a:schemeClr val="bg1">
                    <a:lumMod val="85000"/>
                  </a:schemeClr>
                </a:gs>
                <a:gs pos="0">
                  <a:schemeClr val="bg1">
                    <a:lumMod val="95000"/>
                  </a:schemeClr>
                </a:gs>
              </a:gsLst>
              <a:lin ang="5400000" scaled="0"/>
            </a:gradFill>
            <a:ln>
              <a:noFill/>
            </a:ln>
            <a:effectLst>
              <a:outerShdw blurRad="63500" algn="ctr" rotWithShape="0">
                <a:prstClr val="black">
                  <a:alpha val="70000"/>
                </a:prstClr>
              </a:outerShdw>
            </a:effectLst>
          </p:spPr>
          <p:txBody>
            <a:bodyPr lIns="69785" tIns="34892" rIns="69785" bIns="34892" anchor="ctr"/>
            <a:lstStyle/>
            <a:p>
              <a:pPr algn="ctr">
                <a:defRPr/>
              </a:pPr>
              <a:endParaRPr lang="zh-CN" altLang="en-US" sz="800">
                <a:solidFill>
                  <a:srgbClr val="FFFFFF"/>
                </a:solidFill>
                <a:latin typeface="FrutigerNext LT Medium"/>
                <a:ea typeface="微软雅黑" pitchFamily="34" charset="-122"/>
                <a:cs typeface="Arial" pitchFamily="34" charset="0"/>
              </a:endParaRPr>
            </a:p>
          </p:txBody>
        </p:sp>
        <p:grpSp>
          <p:nvGrpSpPr>
            <p:cNvPr id="3" name="组合 8"/>
            <p:cNvGrpSpPr>
              <a:grpSpLocks/>
            </p:cNvGrpSpPr>
            <p:nvPr/>
          </p:nvGrpSpPr>
          <p:grpSpPr bwMode="auto">
            <a:xfrm>
              <a:off x="489616" y="981171"/>
              <a:ext cx="874746" cy="332184"/>
              <a:chOff x="1274302" y="1196975"/>
              <a:chExt cx="1342800" cy="444215"/>
            </a:xfrm>
          </p:grpSpPr>
          <p:sp>
            <p:nvSpPr>
              <p:cNvPr id="342" name="圆角矩形 56"/>
              <p:cNvSpPr/>
              <p:nvPr/>
            </p:nvSpPr>
            <p:spPr bwMode="auto">
              <a:xfrm>
                <a:off x="1274302" y="1196975"/>
                <a:ext cx="1342800" cy="444215"/>
              </a:xfrm>
              <a:prstGeom prst="round2Same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90000" rIns="90000" anchor="ctr"/>
              <a:lstStyle/>
              <a:p>
                <a:pPr algn="ctr">
                  <a:defRPr/>
                </a:pPr>
                <a:endParaRPr lang="zh-CN" altLang="en-US" sz="1100" kern="0">
                  <a:solidFill>
                    <a:srgbClr val="FFFFFF"/>
                  </a:solidFill>
                  <a:latin typeface="FrutigerNext LT Medium"/>
                  <a:ea typeface="微软雅黑" pitchFamily="34" charset="-122"/>
                  <a:cs typeface="Arial" pitchFamily="34" charset="0"/>
                </a:endParaRPr>
              </a:p>
            </p:txBody>
          </p:sp>
          <p:sp>
            <p:nvSpPr>
              <p:cNvPr id="343" name="TextBox 342"/>
              <p:cNvSpPr txBox="1"/>
              <p:nvPr/>
            </p:nvSpPr>
            <p:spPr bwMode="auto">
              <a:xfrm>
                <a:off x="1413048" y="1244172"/>
                <a:ext cx="1054785" cy="349840"/>
              </a:xfrm>
              <a:prstGeom prst="rect">
                <a:avLst/>
              </a:prstGeom>
              <a:noFill/>
            </p:spPr>
            <p:txBody>
              <a:bodyPr wrap="square" anchor="ctr">
                <a:spAutoFit/>
              </a:bodyPr>
              <a:lstStyle/>
              <a:p>
                <a:pPr algn="ctr">
                  <a:defRPr/>
                </a:pPr>
                <a:r>
                  <a:rPr lang="en-US" altLang="zh-CN" sz="1100" dirty="0">
                    <a:solidFill>
                      <a:srgbClr val="FFFFFF"/>
                    </a:solidFill>
                    <a:latin typeface="FrutigerNext LT Medium"/>
                    <a:ea typeface="微软雅黑" pitchFamily="34" charset="-122"/>
                    <a:cs typeface="Arial" pitchFamily="34" charset="0"/>
                  </a:rPr>
                  <a:t>Server</a:t>
                </a:r>
                <a:endParaRPr lang="zh-CN" altLang="en-US" sz="1100" dirty="0">
                  <a:solidFill>
                    <a:srgbClr val="FFFFFF"/>
                  </a:solidFill>
                  <a:latin typeface="FrutigerNext LT Medium"/>
                  <a:ea typeface="微软雅黑" pitchFamily="34" charset="-122"/>
                  <a:cs typeface="Arial" pitchFamily="34" charset="0"/>
                </a:endParaRPr>
              </a:p>
            </p:txBody>
          </p:sp>
        </p:grpSp>
        <p:grpSp>
          <p:nvGrpSpPr>
            <p:cNvPr id="4" name="组合 4"/>
            <p:cNvGrpSpPr>
              <a:grpSpLocks/>
            </p:cNvGrpSpPr>
            <p:nvPr/>
          </p:nvGrpSpPr>
          <p:grpSpPr bwMode="auto">
            <a:xfrm>
              <a:off x="504024" y="2040827"/>
              <a:ext cx="860338" cy="393300"/>
              <a:chOff x="1278164" y="3446265"/>
              <a:chExt cx="1320823" cy="432000"/>
            </a:xfrm>
          </p:grpSpPr>
          <p:sp>
            <p:nvSpPr>
              <p:cNvPr id="352" name="圆角矩形 94"/>
              <p:cNvSpPr>
                <a:spLocks noChangeArrowheads="1"/>
              </p:cNvSpPr>
              <p:nvPr/>
            </p:nvSpPr>
            <p:spPr bwMode="auto">
              <a:xfrm>
                <a:off x="1441702" y="3446265"/>
                <a:ext cx="1008000" cy="432000"/>
              </a:xfrm>
              <a:prstGeom prst="rect">
                <a:avLst/>
              </a:prstGeom>
              <a:gradFill flip="none" rotWithShape="1">
                <a:gsLst>
                  <a:gs pos="100000">
                    <a:srgbClr val="B0D7FA"/>
                  </a:gs>
                  <a:gs pos="0">
                    <a:srgbClr val="DDEEFD"/>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53" name="TextBox 114"/>
              <p:cNvSpPr txBox="1">
                <a:spLocks noChangeArrowheads="1"/>
              </p:cNvSpPr>
              <p:nvPr/>
            </p:nvSpPr>
            <p:spPr bwMode="auto">
              <a:xfrm>
                <a:off x="1278164" y="3543169"/>
                <a:ext cx="1320823" cy="236643"/>
              </a:xfrm>
              <a:prstGeom prst="rect">
                <a:avLst/>
              </a:prstGeom>
              <a:noFill/>
              <a:ln w="9525">
                <a:noFill/>
                <a:miter lim="800000"/>
                <a:headEnd/>
                <a:tailEnd/>
              </a:ln>
            </p:spPr>
            <p:txBody>
              <a:bodyPr wrap="square" anchor="ctr">
                <a:spAutoFit/>
              </a:bodyPr>
              <a:lstStyle/>
              <a:p>
                <a:pPr algn="ctr">
                  <a:defRPr/>
                </a:pPr>
                <a:r>
                  <a:rPr lang="en-US" altLang="zh-CN" sz="800" dirty="0" smtClean="0">
                    <a:solidFill>
                      <a:srgbClr val="000000"/>
                    </a:solidFill>
                    <a:latin typeface="FrutigerNext LT Medium"/>
                    <a:ea typeface="微软雅黑" pitchFamily="34" charset="-122"/>
                    <a:cs typeface="Arial" pitchFamily="34" charset="0"/>
                  </a:rPr>
                  <a:t>Hypervisor</a:t>
                </a:r>
                <a:endParaRPr lang="zh-CN" altLang="en-US" sz="800" dirty="0">
                  <a:solidFill>
                    <a:srgbClr val="000000"/>
                  </a:solidFill>
                  <a:latin typeface="FrutigerNext LT Medium"/>
                  <a:ea typeface="微软雅黑" pitchFamily="34" charset="-122"/>
                  <a:cs typeface="Arial" pitchFamily="34" charset="0"/>
                </a:endParaRPr>
              </a:p>
            </p:txBody>
          </p:sp>
        </p:grpSp>
        <p:sp>
          <p:nvSpPr>
            <p:cNvPr id="354" name="圆角矩形 94"/>
            <p:cNvSpPr>
              <a:spLocks noChangeArrowheads="1"/>
            </p:cNvSpPr>
            <p:nvPr/>
          </p:nvSpPr>
          <p:spPr bwMode="auto">
            <a:xfrm>
              <a:off x="1675555" y="2040151"/>
              <a:ext cx="656575" cy="393299"/>
            </a:xfrm>
            <a:prstGeom prst="rect">
              <a:avLst/>
            </a:prstGeom>
            <a:gradFill flip="none" rotWithShape="1">
              <a:gsLst>
                <a:gs pos="100000">
                  <a:srgbClr val="B0D7FA"/>
                </a:gs>
                <a:gs pos="0">
                  <a:srgbClr val="DDEEFD"/>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55" name="圆柱形 131"/>
            <p:cNvSpPr>
              <a:spLocks noChangeArrowheads="1"/>
            </p:cNvSpPr>
            <p:nvPr/>
          </p:nvSpPr>
          <p:spPr bwMode="auto">
            <a:xfrm>
              <a:off x="618624" y="1765949"/>
              <a:ext cx="256427" cy="221457"/>
            </a:xfrm>
            <a:prstGeom prst="can">
              <a:avLst>
                <a:gd name="adj" fmla="val 25000"/>
              </a:avLst>
            </a:prstGeom>
            <a:noFill/>
            <a:ln w="9525" algn="ctr">
              <a:solidFill>
                <a:schemeClr val="tx1">
                  <a:lumMod val="50000"/>
                  <a:lumOff val="50000"/>
                </a:schemeClr>
              </a:solidFill>
              <a:prstDash val="dash"/>
              <a:round/>
              <a:headEnd/>
              <a:tailEnd/>
            </a:ln>
          </p:spPr>
          <p:txBody>
            <a:bodyPr lIns="60444" tIns="30223" rIns="60444" bIns="30223"/>
            <a:lstStyle/>
            <a:p>
              <a:pPr defTabSz="611831">
                <a:defRPr/>
              </a:pPr>
              <a:endParaRPr lang="zh-CN" altLang="en-US" sz="800">
                <a:solidFill>
                  <a:srgbClr val="FFFFFF"/>
                </a:solidFill>
                <a:latin typeface="FrutigerNext LT Medium"/>
                <a:ea typeface="微软雅黑" pitchFamily="34" charset="-122"/>
                <a:cs typeface="Arial" pitchFamily="34" charset="0"/>
              </a:endParaRPr>
            </a:p>
          </p:txBody>
        </p:sp>
        <p:sp>
          <p:nvSpPr>
            <p:cNvPr id="356" name="圆柱形 130"/>
            <p:cNvSpPr>
              <a:spLocks noChangeArrowheads="1"/>
            </p:cNvSpPr>
            <p:nvPr/>
          </p:nvSpPr>
          <p:spPr bwMode="auto">
            <a:xfrm>
              <a:off x="1036769" y="1765949"/>
              <a:ext cx="254359" cy="221457"/>
            </a:xfrm>
            <a:prstGeom prst="can">
              <a:avLst>
                <a:gd name="adj" fmla="val 25000"/>
              </a:avLst>
            </a:prstGeom>
            <a:noFill/>
            <a:ln w="9525" algn="ctr">
              <a:solidFill>
                <a:schemeClr val="tx1">
                  <a:lumMod val="50000"/>
                  <a:lumOff val="50000"/>
                </a:schemeClr>
              </a:solidFill>
              <a:prstDash val="dash"/>
              <a:round/>
              <a:headEnd/>
              <a:tailEnd/>
            </a:ln>
          </p:spPr>
          <p:txBody>
            <a:bodyPr lIns="60444" tIns="30223" rIns="60444" bIns="30223"/>
            <a:lstStyle/>
            <a:p>
              <a:pPr defTabSz="611831">
                <a:defRPr/>
              </a:pPr>
              <a:endParaRPr lang="zh-CN" altLang="en-US" sz="800">
                <a:solidFill>
                  <a:srgbClr val="FFFFFF"/>
                </a:solidFill>
                <a:latin typeface="FrutigerNext LT Medium"/>
                <a:ea typeface="微软雅黑" pitchFamily="34" charset="-122"/>
                <a:cs typeface="Arial" pitchFamily="34" charset="0"/>
              </a:endParaRPr>
            </a:p>
          </p:txBody>
        </p:sp>
        <p:sp>
          <p:nvSpPr>
            <p:cNvPr id="357" name="圆柱形 131"/>
            <p:cNvSpPr>
              <a:spLocks noChangeArrowheads="1"/>
            </p:cNvSpPr>
            <p:nvPr/>
          </p:nvSpPr>
          <p:spPr bwMode="auto">
            <a:xfrm>
              <a:off x="1683618" y="1765949"/>
              <a:ext cx="255393" cy="221457"/>
            </a:xfrm>
            <a:prstGeom prst="can">
              <a:avLst>
                <a:gd name="adj" fmla="val 25000"/>
              </a:avLst>
            </a:prstGeom>
            <a:noFill/>
            <a:ln w="9525" algn="ctr">
              <a:solidFill>
                <a:schemeClr val="tx1">
                  <a:lumMod val="50000"/>
                  <a:lumOff val="50000"/>
                </a:schemeClr>
              </a:solidFill>
              <a:prstDash val="dash"/>
              <a:round/>
              <a:headEnd/>
              <a:tailEnd/>
            </a:ln>
          </p:spPr>
          <p:txBody>
            <a:bodyPr lIns="60444" tIns="30223" rIns="60444" bIns="30223"/>
            <a:lstStyle/>
            <a:p>
              <a:pPr defTabSz="611831">
                <a:defRPr/>
              </a:pPr>
              <a:endParaRPr lang="zh-CN" altLang="en-US" sz="800">
                <a:solidFill>
                  <a:srgbClr val="FFFFFF"/>
                </a:solidFill>
                <a:latin typeface="FrutigerNext LT Medium"/>
                <a:ea typeface="微软雅黑" pitchFamily="34" charset="-122"/>
                <a:cs typeface="Arial" pitchFamily="34" charset="0"/>
              </a:endParaRPr>
            </a:p>
          </p:txBody>
        </p:sp>
        <p:sp>
          <p:nvSpPr>
            <p:cNvPr id="358" name="圆柱形 130"/>
            <p:cNvSpPr>
              <a:spLocks noChangeArrowheads="1"/>
            </p:cNvSpPr>
            <p:nvPr/>
          </p:nvSpPr>
          <p:spPr bwMode="auto">
            <a:xfrm>
              <a:off x="2101777" y="1765949"/>
              <a:ext cx="254359" cy="221457"/>
            </a:xfrm>
            <a:prstGeom prst="can">
              <a:avLst>
                <a:gd name="adj" fmla="val 25000"/>
              </a:avLst>
            </a:prstGeom>
            <a:noFill/>
            <a:ln w="9525" algn="ctr">
              <a:solidFill>
                <a:schemeClr val="tx1">
                  <a:lumMod val="50000"/>
                  <a:lumOff val="50000"/>
                </a:schemeClr>
              </a:solidFill>
              <a:prstDash val="dash"/>
              <a:round/>
              <a:headEnd/>
              <a:tailEnd/>
            </a:ln>
          </p:spPr>
          <p:txBody>
            <a:bodyPr lIns="60444" tIns="30223" rIns="60444" bIns="30223"/>
            <a:lstStyle/>
            <a:p>
              <a:pPr defTabSz="611831">
                <a:defRPr/>
              </a:pPr>
              <a:endParaRPr lang="zh-CN" altLang="en-US" sz="800">
                <a:solidFill>
                  <a:srgbClr val="FFFFFF"/>
                </a:solidFill>
                <a:latin typeface="FrutigerNext LT Medium"/>
                <a:ea typeface="微软雅黑" pitchFamily="34" charset="-122"/>
                <a:cs typeface="Arial" pitchFamily="34" charset="0"/>
              </a:endParaRPr>
            </a:p>
          </p:txBody>
        </p:sp>
        <p:grpSp>
          <p:nvGrpSpPr>
            <p:cNvPr id="5" name="组合 155"/>
            <p:cNvGrpSpPr>
              <a:grpSpLocks/>
            </p:cNvGrpSpPr>
            <p:nvPr/>
          </p:nvGrpSpPr>
          <p:grpSpPr bwMode="auto">
            <a:xfrm>
              <a:off x="1554609" y="981171"/>
              <a:ext cx="873711" cy="332184"/>
              <a:chOff x="1274302" y="1196975"/>
              <a:chExt cx="1342800" cy="444215"/>
            </a:xfrm>
          </p:grpSpPr>
          <p:sp>
            <p:nvSpPr>
              <p:cNvPr id="360" name="圆角矩形 56"/>
              <p:cNvSpPr/>
              <p:nvPr/>
            </p:nvSpPr>
            <p:spPr bwMode="auto">
              <a:xfrm>
                <a:off x="1274302" y="1196975"/>
                <a:ext cx="1342800" cy="444215"/>
              </a:xfrm>
              <a:prstGeom prst="round2Same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90000" rIns="90000" anchor="ctr"/>
              <a:lstStyle/>
              <a:p>
                <a:pPr algn="ctr">
                  <a:defRPr/>
                </a:pPr>
                <a:endParaRPr lang="zh-CN" altLang="en-US" sz="1100" kern="0">
                  <a:solidFill>
                    <a:srgbClr val="FFFFFF"/>
                  </a:solidFill>
                  <a:latin typeface="FrutigerNext LT Medium"/>
                  <a:ea typeface="微软雅黑" pitchFamily="34" charset="-122"/>
                  <a:cs typeface="Arial" pitchFamily="34" charset="0"/>
                </a:endParaRPr>
              </a:p>
            </p:txBody>
          </p:sp>
          <p:sp>
            <p:nvSpPr>
              <p:cNvPr id="361" name="TextBox 360"/>
              <p:cNvSpPr txBox="1"/>
              <p:nvPr/>
            </p:nvSpPr>
            <p:spPr bwMode="auto">
              <a:xfrm>
                <a:off x="1416122" y="1244172"/>
                <a:ext cx="1044045" cy="349840"/>
              </a:xfrm>
              <a:prstGeom prst="rect">
                <a:avLst/>
              </a:prstGeom>
              <a:noFill/>
            </p:spPr>
            <p:txBody>
              <a:bodyPr wrap="square" anchor="ctr">
                <a:spAutoFit/>
              </a:bodyPr>
              <a:lstStyle/>
              <a:p>
                <a:pPr algn="ctr">
                  <a:defRPr/>
                </a:pPr>
                <a:r>
                  <a:rPr lang="en-US" altLang="zh-CN" sz="1100" dirty="0">
                    <a:solidFill>
                      <a:srgbClr val="FFFFFF"/>
                    </a:solidFill>
                    <a:latin typeface="FrutigerNext LT Medium"/>
                    <a:ea typeface="微软雅黑" pitchFamily="34" charset="-122"/>
                    <a:cs typeface="Arial" pitchFamily="34" charset="0"/>
                  </a:rPr>
                  <a:t>Server</a:t>
                </a:r>
                <a:endParaRPr lang="zh-CN" altLang="en-US" sz="1100" dirty="0">
                  <a:solidFill>
                    <a:srgbClr val="FFFFFF"/>
                  </a:solidFill>
                  <a:latin typeface="FrutigerNext LT Medium"/>
                  <a:ea typeface="微软雅黑" pitchFamily="34" charset="-122"/>
                  <a:cs typeface="Arial" pitchFamily="34" charset="0"/>
                </a:endParaRPr>
              </a:p>
            </p:txBody>
          </p:sp>
        </p:grpSp>
        <p:sp>
          <p:nvSpPr>
            <p:cNvPr id="369" name="矩形 91"/>
            <p:cNvSpPr>
              <a:spLocks noChangeArrowheads="1"/>
            </p:cNvSpPr>
            <p:nvPr/>
          </p:nvSpPr>
          <p:spPr bwMode="auto">
            <a:xfrm>
              <a:off x="3258616" y="1390763"/>
              <a:ext cx="959470" cy="3030194"/>
            </a:xfrm>
            <a:prstGeom prst="rect">
              <a:avLst/>
            </a:prstGeom>
            <a:gradFill>
              <a:gsLst>
                <a:gs pos="100000">
                  <a:schemeClr val="bg1">
                    <a:lumMod val="85000"/>
                  </a:schemeClr>
                </a:gs>
                <a:gs pos="0">
                  <a:schemeClr val="bg1">
                    <a:lumMod val="95000"/>
                  </a:schemeClr>
                </a:gs>
              </a:gsLst>
              <a:lin ang="5400000" scaled="0"/>
            </a:gradFill>
            <a:ln>
              <a:noFill/>
            </a:ln>
            <a:effectLst>
              <a:outerShdw blurRad="63500" algn="ctr" rotWithShape="0">
                <a:prstClr val="black">
                  <a:alpha val="70000"/>
                </a:prstClr>
              </a:outerShdw>
            </a:effectLst>
          </p:spPr>
          <p:txBody>
            <a:bodyPr anchor="ctr"/>
            <a:lstStyle/>
            <a:p>
              <a:pPr algn="ctr">
                <a:defRPr/>
              </a:pPr>
              <a:endParaRPr lang="zh-CN" altLang="en-US" sz="800">
                <a:solidFill>
                  <a:srgbClr val="FFFFFF"/>
                </a:solidFill>
                <a:latin typeface="FrutigerNext LT Medium"/>
                <a:ea typeface="微软雅黑" pitchFamily="34" charset="-122"/>
                <a:cs typeface="Arial" pitchFamily="34" charset="0"/>
              </a:endParaRPr>
            </a:p>
          </p:txBody>
        </p:sp>
        <p:grpSp>
          <p:nvGrpSpPr>
            <p:cNvPr id="6" name="组合 8"/>
            <p:cNvGrpSpPr>
              <a:grpSpLocks/>
            </p:cNvGrpSpPr>
            <p:nvPr/>
          </p:nvGrpSpPr>
          <p:grpSpPr bwMode="auto">
            <a:xfrm>
              <a:off x="3258616" y="981169"/>
              <a:ext cx="959470" cy="376648"/>
              <a:chOff x="1274302" y="1196975"/>
              <a:chExt cx="1342800" cy="444215"/>
            </a:xfrm>
          </p:grpSpPr>
          <p:sp>
            <p:nvSpPr>
              <p:cNvPr id="371" name="圆角矩形 56"/>
              <p:cNvSpPr/>
              <p:nvPr/>
            </p:nvSpPr>
            <p:spPr bwMode="auto">
              <a:xfrm>
                <a:off x="1274302" y="1196975"/>
                <a:ext cx="1342800" cy="444215"/>
              </a:xfrm>
              <a:prstGeom prst="round2Same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FFFFFF"/>
                  </a:solidFill>
                  <a:latin typeface="FrutigerNext LT Medium"/>
                  <a:ea typeface="微软雅黑" pitchFamily="34" charset="-122"/>
                  <a:cs typeface="Arial" pitchFamily="34" charset="0"/>
                </a:endParaRPr>
              </a:p>
            </p:txBody>
          </p:sp>
          <p:sp>
            <p:nvSpPr>
              <p:cNvPr id="372" name="TextBox 371"/>
              <p:cNvSpPr txBox="1"/>
              <p:nvPr/>
            </p:nvSpPr>
            <p:spPr bwMode="auto">
              <a:xfrm>
                <a:off x="1384443" y="1276809"/>
                <a:ext cx="1074241" cy="308540"/>
              </a:xfrm>
              <a:prstGeom prst="rect">
                <a:avLst/>
              </a:prstGeom>
              <a:noFill/>
            </p:spPr>
            <p:txBody>
              <a:bodyPr wrap="square" anchor="ctr">
                <a:spAutoFit/>
              </a:bodyPr>
              <a:lstStyle/>
              <a:p>
                <a:pPr algn="ctr">
                  <a:defRPr/>
                </a:pPr>
                <a:r>
                  <a:rPr lang="en-US" altLang="zh-CN" sz="1100" dirty="0">
                    <a:solidFill>
                      <a:srgbClr val="FFFFFF"/>
                    </a:solidFill>
                    <a:latin typeface="FrutigerNext LT Medium"/>
                    <a:ea typeface="微软雅黑" pitchFamily="34" charset="-122"/>
                    <a:cs typeface="Arial" pitchFamily="34" charset="0"/>
                  </a:rPr>
                  <a:t>Server</a:t>
                </a:r>
                <a:endParaRPr lang="zh-CN" altLang="en-US" sz="1100" dirty="0">
                  <a:solidFill>
                    <a:srgbClr val="FFFFFF"/>
                  </a:solidFill>
                  <a:latin typeface="FrutigerNext LT Medium"/>
                  <a:ea typeface="微软雅黑" pitchFamily="34" charset="-122"/>
                  <a:cs typeface="Arial" pitchFamily="34" charset="0"/>
                </a:endParaRPr>
              </a:p>
            </p:txBody>
          </p:sp>
        </p:grpSp>
        <p:sp>
          <p:nvSpPr>
            <p:cNvPr id="373" name="圆角矩形 104"/>
            <p:cNvSpPr>
              <a:spLocks noChangeArrowheads="1"/>
            </p:cNvSpPr>
            <p:nvPr/>
          </p:nvSpPr>
          <p:spPr bwMode="auto">
            <a:xfrm>
              <a:off x="3418571" y="1859100"/>
              <a:ext cx="682526" cy="222643"/>
            </a:xfrm>
            <a:prstGeom prst="rect">
              <a:avLst/>
            </a:prstGeom>
            <a:gradFill flip="none" rotWithShape="1">
              <a:gsLst>
                <a:gs pos="100000">
                  <a:srgbClr val="C9F49E"/>
                </a:gs>
                <a:gs pos="0">
                  <a:srgbClr val="E7FAD4"/>
                </a:gs>
              </a:gsLst>
              <a:lin ang="5400000" scaled="1"/>
              <a:tileRect/>
            </a:gradFill>
            <a:ln>
              <a:solidFill>
                <a:schemeClr val="tx1"/>
              </a:solidFill>
              <a:prstDash val="dash"/>
            </a:ln>
            <a:effectLst>
              <a:outerShdw blurRad="63500" algn="ctr" rotWithShape="0">
                <a:prstClr val="black">
                  <a:alpha val="70000"/>
                </a:prstClr>
              </a:outerShdw>
            </a:effectLst>
          </p:spPr>
          <p:txBody>
            <a:bodyPr lIns="90000" rIns="90000" anchor="ctr"/>
            <a:lstStyle/>
            <a:p>
              <a:pPr algn="ctr">
                <a:defRPr/>
              </a:pPr>
              <a:r>
                <a:rPr lang="en-US" altLang="zh-CN" sz="800" kern="0" dirty="0">
                  <a:solidFill>
                    <a:srgbClr val="000000"/>
                  </a:solidFill>
                  <a:latin typeface="FrutigerNext LT Medium"/>
                  <a:ea typeface="微软雅黑" pitchFamily="34" charset="-122"/>
                  <a:cs typeface="Arial" pitchFamily="34" charset="0"/>
                </a:rPr>
                <a:t>volume1</a:t>
              </a:r>
              <a:endParaRPr lang="zh-CN" altLang="en-US" sz="800" kern="0" dirty="0">
                <a:solidFill>
                  <a:srgbClr val="000000"/>
                </a:solidFill>
                <a:latin typeface="FrutigerNext LT Medium"/>
                <a:ea typeface="微软雅黑" pitchFamily="34" charset="-122"/>
                <a:cs typeface="Arial" pitchFamily="34" charset="0"/>
              </a:endParaRPr>
            </a:p>
          </p:txBody>
        </p:sp>
        <p:grpSp>
          <p:nvGrpSpPr>
            <p:cNvPr id="7" name="组合 191"/>
            <p:cNvGrpSpPr/>
            <p:nvPr/>
          </p:nvGrpSpPr>
          <p:grpSpPr>
            <a:xfrm>
              <a:off x="3302658" y="3705098"/>
              <a:ext cx="851464" cy="277835"/>
              <a:chOff x="8749059" y="3791848"/>
              <a:chExt cx="958532" cy="326714"/>
            </a:xfrm>
          </p:grpSpPr>
          <p:sp>
            <p:nvSpPr>
              <p:cNvPr id="375" name="圆柱形 118"/>
              <p:cNvSpPr>
                <a:spLocks noChangeArrowheads="1"/>
              </p:cNvSpPr>
              <p:nvPr/>
            </p:nvSpPr>
            <p:spPr bwMode="auto">
              <a:xfrm>
                <a:off x="9275543" y="3791848"/>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76" name="圆柱形 118"/>
              <p:cNvSpPr>
                <a:spLocks noChangeArrowheads="1"/>
              </p:cNvSpPr>
              <p:nvPr/>
            </p:nvSpPr>
            <p:spPr bwMode="auto">
              <a:xfrm>
                <a:off x="8749059" y="3802895"/>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grpSp>
        <p:grpSp>
          <p:nvGrpSpPr>
            <p:cNvPr id="8" name="组合 194"/>
            <p:cNvGrpSpPr/>
            <p:nvPr/>
          </p:nvGrpSpPr>
          <p:grpSpPr>
            <a:xfrm>
              <a:off x="3302658" y="4037225"/>
              <a:ext cx="851464" cy="277835"/>
              <a:chOff x="8749059" y="3791848"/>
              <a:chExt cx="958532" cy="326714"/>
            </a:xfrm>
          </p:grpSpPr>
          <p:sp>
            <p:nvSpPr>
              <p:cNvPr id="378" name="圆柱形 118"/>
              <p:cNvSpPr>
                <a:spLocks noChangeArrowheads="1"/>
              </p:cNvSpPr>
              <p:nvPr/>
            </p:nvSpPr>
            <p:spPr bwMode="auto">
              <a:xfrm>
                <a:off x="9275543" y="3791848"/>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79" name="圆柱形 118"/>
              <p:cNvSpPr>
                <a:spLocks noChangeArrowheads="1"/>
              </p:cNvSpPr>
              <p:nvPr/>
            </p:nvSpPr>
            <p:spPr bwMode="auto">
              <a:xfrm>
                <a:off x="8749059" y="3802895"/>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grpSp>
        <p:grpSp>
          <p:nvGrpSpPr>
            <p:cNvPr id="9" name="组合 197"/>
            <p:cNvGrpSpPr/>
            <p:nvPr/>
          </p:nvGrpSpPr>
          <p:grpSpPr>
            <a:xfrm>
              <a:off x="3377064" y="3766337"/>
              <a:ext cx="249538" cy="197877"/>
              <a:chOff x="10492751" y="3068960"/>
              <a:chExt cx="280916" cy="232690"/>
            </a:xfrm>
          </p:grpSpPr>
          <p:sp>
            <p:nvSpPr>
              <p:cNvPr id="381" name="矩形 198"/>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2" name="矩形 199"/>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3" name="矩形 200"/>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4" name="矩形 201"/>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5" name="矩形 202"/>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6" name="矩形 203"/>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0" name="组合 204"/>
            <p:cNvGrpSpPr/>
            <p:nvPr/>
          </p:nvGrpSpPr>
          <p:grpSpPr>
            <a:xfrm>
              <a:off x="3834299" y="3752164"/>
              <a:ext cx="249538" cy="197877"/>
              <a:chOff x="10492751" y="3068960"/>
              <a:chExt cx="280916" cy="232690"/>
            </a:xfrm>
          </p:grpSpPr>
          <p:sp>
            <p:nvSpPr>
              <p:cNvPr id="388" name="矩形 205"/>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89" name="矩形 206"/>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0" name="矩形 207"/>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1" name="矩形 208"/>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2" name="矩形 209"/>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3" name="矩形 210"/>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1" name="组合 211"/>
            <p:cNvGrpSpPr/>
            <p:nvPr/>
          </p:nvGrpSpPr>
          <p:grpSpPr>
            <a:xfrm>
              <a:off x="3377064" y="4090666"/>
              <a:ext cx="249538" cy="197877"/>
              <a:chOff x="10492751" y="3068960"/>
              <a:chExt cx="280916" cy="232690"/>
            </a:xfrm>
          </p:grpSpPr>
          <p:sp>
            <p:nvSpPr>
              <p:cNvPr id="395" name="矩形 212"/>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6" name="矩形 213"/>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7" name="矩形 214"/>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8" name="矩形 215"/>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399" name="矩形 216"/>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0" name="矩形 217"/>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2" name="组合 218"/>
            <p:cNvGrpSpPr/>
            <p:nvPr/>
          </p:nvGrpSpPr>
          <p:grpSpPr>
            <a:xfrm>
              <a:off x="3840620" y="4090666"/>
              <a:ext cx="249538" cy="197877"/>
              <a:chOff x="10492751" y="3068960"/>
              <a:chExt cx="280916" cy="232690"/>
            </a:xfrm>
          </p:grpSpPr>
          <p:sp>
            <p:nvSpPr>
              <p:cNvPr id="402" name="矩形 219"/>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3" name="矩形 220"/>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4" name="矩形 221"/>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5" name="矩形 222"/>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6" name="矩形 223"/>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07" name="矩形 224"/>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sp>
          <p:nvSpPr>
            <p:cNvPr id="408" name="矩形 91"/>
            <p:cNvSpPr>
              <a:spLocks noChangeArrowheads="1"/>
            </p:cNvSpPr>
            <p:nvPr/>
          </p:nvSpPr>
          <p:spPr bwMode="auto">
            <a:xfrm>
              <a:off x="4330309" y="1390763"/>
              <a:ext cx="959470" cy="3030194"/>
            </a:xfrm>
            <a:prstGeom prst="rect">
              <a:avLst/>
            </a:prstGeom>
            <a:gradFill>
              <a:gsLst>
                <a:gs pos="100000">
                  <a:schemeClr val="bg1">
                    <a:lumMod val="85000"/>
                  </a:schemeClr>
                </a:gs>
                <a:gs pos="0">
                  <a:schemeClr val="bg1">
                    <a:lumMod val="95000"/>
                  </a:schemeClr>
                </a:gs>
              </a:gsLst>
              <a:lin ang="5400000" scaled="0"/>
            </a:gradFill>
            <a:ln>
              <a:noFill/>
            </a:ln>
            <a:effectLst>
              <a:outerShdw blurRad="63500" algn="ctr" rotWithShape="0">
                <a:prstClr val="black">
                  <a:alpha val="70000"/>
                </a:prstClr>
              </a:outerShdw>
            </a:effectLst>
          </p:spPr>
          <p:txBody>
            <a:bodyPr anchor="ctr"/>
            <a:lstStyle/>
            <a:p>
              <a:pPr algn="ctr">
                <a:defRPr/>
              </a:pPr>
              <a:endParaRPr lang="zh-CN" altLang="en-US" sz="800">
                <a:solidFill>
                  <a:srgbClr val="FFFFFF"/>
                </a:solidFill>
                <a:latin typeface="FrutigerNext LT Medium"/>
                <a:ea typeface="微软雅黑" pitchFamily="34" charset="-122"/>
                <a:cs typeface="Arial" pitchFamily="34" charset="0"/>
              </a:endParaRPr>
            </a:p>
          </p:txBody>
        </p:sp>
        <p:grpSp>
          <p:nvGrpSpPr>
            <p:cNvPr id="13" name="组合 8"/>
            <p:cNvGrpSpPr>
              <a:grpSpLocks/>
            </p:cNvGrpSpPr>
            <p:nvPr/>
          </p:nvGrpSpPr>
          <p:grpSpPr bwMode="auto">
            <a:xfrm>
              <a:off x="4330309" y="981169"/>
              <a:ext cx="959470" cy="376648"/>
              <a:chOff x="1274302" y="1196975"/>
              <a:chExt cx="1342800" cy="444215"/>
            </a:xfrm>
          </p:grpSpPr>
          <p:sp>
            <p:nvSpPr>
              <p:cNvPr id="410" name="圆角矩形 56"/>
              <p:cNvSpPr/>
              <p:nvPr/>
            </p:nvSpPr>
            <p:spPr bwMode="auto">
              <a:xfrm>
                <a:off x="1274302" y="1196975"/>
                <a:ext cx="1342800" cy="444215"/>
              </a:xfrm>
              <a:prstGeom prst="round2Same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FFFFFF"/>
                  </a:solidFill>
                  <a:latin typeface="FrutigerNext LT Medium"/>
                  <a:ea typeface="微软雅黑" pitchFamily="34" charset="-122"/>
                  <a:cs typeface="Arial" pitchFamily="34" charset="0"/>
                </a:endParaRPr>
              </a:p>
            </p:txBody>
          </p:sp>
          <p:sp>
            <p:nvSpPr>
              <p:cNvPr id="411" name="TextBox 410"/>
              <p:cNvSpPr txBox="1"/>
              <p:nvPr/>
            </p:nvSpPr>
            <p:spPr bwMode="auto">
              <a:xfrm>
                <a:off x="1384443" y="1276809"/>
                <a:ext cx="1074241" cy="308540"/>
              </a:xfrm>
              <a:prstGeom prst="rect">
                <a:avLst/>
              </a:prstGeom>
              <a:noFill/>
            </p:spPr>
            <p:txBody>
              <a:bodyPr wrap="square" anchor="ctr">
                <a:spAutoFit/>
              </a:bodyPr>
              <a:lstStyle/>
              <a:p>
                <a:pPr algn="ctr">
                  <a:defRPr/>
                </a:pPr>
                <a:r>
                  <a:rPr lang="en-US" altLang="zh-CN" sz="1100" dirty="0">
                    <a:solidFill>
                      <a:srgbClr val="FFFFFF"/>
                    </a:solidFill>
                    <a:latin typeface="FrutigerNext LT Medium"/>
                    <a:ea typeface="微软雅黑" pitchFamily="34" charset="-122"/>
                    <a:cs typeface="Arial" pitchFamily="34" charset="0"/>
                  </a:rPr>
                  <a:t>Server</a:t>
                </a:r>
                <a:endParaRPr lang="zh-CN" altLang="en-US" sz="1100" dirty="0">
                  <a:solidFill>
                    <a:srgbClr val="FFFFFF"/>
                  </a:solidFill>
                  <a:latin typeface="FrutigerNext LT Medium"/>
                  <a:ea typeface="微软雅黑" pitchFamily="34" charset="-122"/>
                  <a:cs typeface="Arial" pitchFamily="34" charset="0"/>
                </a:endParaRPr>
              </a:p>
            </p:txBody>
          </p:sp>
        </p:grpSp>
        <p:sp>
          <p:nvSpPr>
            <p:cNvPr id="412" name="圆角矩形 104"/>
            <p:cNvSpPr>
              <a:spLocks noChangeArrowheads="1"/>
            </p:cNvSpPr>
            <p:nvPr/>
          </p:nvSpPr>
          <p:spPr bwMode="auto">
            <a:xfrm>
              <a:off x="4460935" y="1859100"/>
              <a:ext cx="682526" cy="222643"/>
            </a:xfrm>
            <a:prstGeom prst="rect">
              <a:avLst/>
            </a:prstGeom>
            <a:gradFill flip="none" rotWithShape="1">
              <a:gsLst>
                <a:gs pos="100000">
                  <a:srgbClr val="B0D7FA"/>
                </a:gs>
                <a:gs pos="0">
                  <a:srgbClr val="DDEEFD"/>
                </a:gs>
              </a:gsLst>
              <a:lin ang="5400000" scaled="1"/>
              <a:tileRect/>
            </a:gradFill>
            <a:ln>
              <a:solidFill>
                <a:srgbClr val="0099CC"/>
              </a:solidFill>
              <a:prstDash val="dash"/>
            </a:ln>
            <a:effectLst>
              <a:outerShdw blurRad="63500" algn="ctr" rotWithShape="0">
                <a:prstClr val="black">
                  <a:alpha val="70000"/>
                </a:prstClr>
              </a:outerShdw>
            </a:effectLst>
          </p:spPr>
          <p:txBody>
            <a:bodyPr lIns="90000" rIns="90000" anchor="ctr"/>
            <a:lstStyle/>
            <a:p>
              <a:pPr algn="ctr">
                <a:defRPr/>
              </a:pPr>
              <a:r>
                <a:rPr lang="en-US" altLang="zh-CN" sz="800" kern="0" dirty="0">
                  <a:solidFill>
                    <a:srgbClr val="000000"/>
                  </a:solidFill>
                  <a:latin typeface="FrutigerNext LT Medium"/>
                  <a:ea typeface="微软雅黑" pitchFamily="34" charset="-122"/>
                  <a:cs typeface="Arial" pitchFamily="34" charset="0"/>
                </a:rPr>
                <a:t>volume2</a:t>
              </a:r>
              <a:endParaRPr lang="zh-CN" altLang="en-US" sz="800" kern="0" dirty="0">
                <a:solidFill>
                  <a:srgbClr val="000000"/>
                </a:solidFill>
                <a:latin typeface="FrutigerNext LT Medium"/>
                <a:ea typeface="微软雅黑" pitchFamily="34" charset="-122"/>
                <a:cs typeface="Arial" pitchFamily="34" charset="0"/>
              </a:endParaRPr>
            </a:p>
          </p:txBody>
        </p:sp>
        <p:grpSp>
          <p:nvGrpSpPr>
            <p:cNvPr id="14" name="组合 191"/>
            <p:cNvGrpSpPr/>
            <p:nvPr/>
          </p:nvGrpSpPr>
          <p:grpSpPr>
            <a:xfrm>
              <a:off x="4374351" y="3705098"/>
              <a:ext cx="851464" cy="277835"/>
              <a:chOff x="8749059" y="3791848"/>
              <a:chExt cx="958532" cy="326714"/>
            </a:xfrm>
          </p:grpSpPr>
          <p:sp>
            <p:nvSpPr>
              <p:cNvPr id="414" name="圆柱形 118"/>
              <p:cNvSpPr>
                <a:spLocks noChangeArrowheads="1"/>
              </p:cNvSpPr>
              <p:nvPr/>
            </p:nvSpPr>
            <p:spPr bwMode="auto">
              <a:xfrm>
                <a:off x="9275543" y="3791848"/>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415" name="圆柱形 118"/>
              <p:cNvSpPr>
                <a:spLocks noChangeArrowheads="1"/>
              </p:cNvSpPr>
              <p:nvPr/>
            </p:nvSpPr>
            <p:spPr bwMode="auto">
              <a:xfrm>
                <a:off x="8749059" y="3802895"/>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grpSp>
        <p:grpSp>
          <p:nvGrpSpPr>
            <p:cNvPr id="15" name="组合 194"/>
            <p:cNvGrpSpPr/>
            <p:nvPr/>
          </p:nvGrpSpPr>
          <p:grpSpPr>
            <a:xfrm>
              <a:off x="4374351" y="4037225"/>
              <a:ext cx="851464" cy="277835"/>
              <a:chOff x="8749059" y="3791848"/>
              <a:chExt cx="958532" cy="326714"/>
            </a:xfrm>
          </p:grpSpPr>
          <p:sp>
            <p:nvSpPr>
              <p:cNvPr id="417" name="圆柱形 118"/>
              <p:cNvSpPr>
                <a:spLocks noChangeArrowheads="1"/>
              </p:cNvSpPr>
              <p:nvPr/>
            </p:nvSpPr>
            <p:spPr bwMode="auto">
              <a:xfrm>
                <a:off x="9275543" y="3791848"/>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418" name="圆柱形 118"/>
              <p:cNvSpPr>
                <a:spLocks noChangeArrowheads="1"/>
              </p:cNvSpPr>
              <p:nvPr/>
            </p:nvSpPr>
            <p:spPr bwMode="auto">
              <a:xfrm>
                <a:off x="8749059" y="3802895"/>
                <a:ext cx="432048" cy="315667"/>
              </a:xfrm>
              <a:prstGeom prst="can">
                <a:avLst>
                  <a:gd name="adj" fmla="val 25000"/>
                </a:avLst>
              </a:prstGeom>
              <a:solidFill>
                <a:schemeClr val="bg1"/>
              </a:soli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grpSp>
        <p:grpSp>
          <p:nvGrpSpPr>
            <p:cNvPr id="16" name="组合 197"/>
            <p:cNvGrpSpPr/>
            <p:nvPr/>
          </p:nvGrpSpPr>
          <p:grpSpPr>
            <a:xfrm>
              <a:off x="4448757" y="3766337"/>
              <a:ext cx="249538" cy="197877"/>
              <a:chOff x="10492751" y="3068960"/>
              <a:chExt cx="280916" cy="232690"/>
            </a:xfrm>
          </p:grpSpPr>
          <p:sp>
            <p:nvSpPr>
              <p:cNvPr id="420" name="矩形 262"/>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1" name="矩形 263"/>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2" name="矩形 264"/>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3" name="矩形 265"/>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4" name="矩形 266"/>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5" name="矩形 267"/>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7" name="组合 204"/>
            <p:cNvGrpSpPr/>
            <p:nvPr/>
          </p:nvGrpSpPr>
          <p:grpSpPr>
            <a:xfrm>
              <a:off x="4905992" y="3752164"/>
              <a:ext cx="249538" cy="197877"/>
              <a:chOff x="10492751" y="3068960"/>
              <a:chExt cx="280916" cy="232690"/>
            </a:xfrm>
          </p:grpSpPr>
          <p:sp>
            <p:nvSpPr>
              <p:cNvPr id="427" name="矩形 256"/>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8" name="矩形 257"/>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29" name="矩形 258"/>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0" name="矩形 259"/>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1" name="矩形 260"/>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2" name="矩形 261"/>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8" name="组合 211"/>
            <p:cNvGrpSpPr/>
            <p:nvPr/>
          </p:nvGrpSpPr>
          <p:grpSpPr>
            <a:xfrm>
              <a:off x="4448757" y="4090666"/>
              <a:ext cx="249538" cy="197877"/>
              <a:chOff x="10492751" y="3068960"/>
              <a:chExt cx="280916" cy="232690"/>
            </a:xfrm>
          </p:grpSpPr>
          <p:sp>
            <p:nvSpPr>
              <p:cNvPr id="434" name="矩形 250"/>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5" name="矩形 251"/>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6" name="矩形 252"/>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7" name="矩形 253"/>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8" name="矩形 254"/>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39" name="矩形 255"/>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19" name="组合 218"/>
            <p:cNvGrpSpPr/>
            <p:nvPr/>
          </p:nvGrpSpPr>
          <p:grpSpPr>
            <a:xfrm>
              <a:off x="4912313" y="4090666"/>
              <a:ext cx="249538" cy="197877"/>
              <a:chOff x="10492751" y="3068960"/>
              <a:chExt cx="280916" cy="232690"/>
            </a:xfrm>
          </p:grpSpPr>
          <p:sp>
            <p:nvSpPr>
              <p:cNvPr id="441" name="矩形 244"/>
              <p:cNvSpPr/>
              <p:nvPr/>
            </p:nvSpPr>
            <p:spPr bwMode="auto">
              <a:xfrm>
                <a:off x="10492751" y="306896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42" name="矩形 245"/>
              <p:cNvSpPr/>
              <p:nvPr/>
            </p:nvSpPr>
            <p:spPr bwMode="auto">
              <a:xfrm>
                <a:off x="10593647" y="306896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43" name="矩形 246"/>
              <p:cNvSpPr/>
              <p:nvPr/>
            </p:nvSpPr>
            <p:spPr bwMode="auto">
              <a:xfrm>
                <a:off x="10701659" y="306896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44" name="矩形 247"/>
              <p:cNvSpPr/>
              <p:nvPr/>
            </p:nvSpPr>
            <p:spPr bwMode="auto">
              <a:xfrm>
                <a:off x="10492751" y="3193650"/>
                <a:ext cx="72008" cy="108000"/>
              </a:xfrm>
              <a:prstGeom prst="rect">
                <a:avLst/>
              </a:prstGeom>
              <a:gradFill flip="none" rotWithShape="1">
                <a:gsLst>
                  <a:gs pos="100000">
                    <a:srgbClr val="B0D7FA"/>
                  </a:gs>
                  <a:gs pos="0">
                    <a:srgbClr val="DDEEFD"/>
                  </a:gs>
                </a:gsLst>
                <a:lin ang="5400000" scaled="1"/>
                <a:tileRect/>
              </a:gradFill>
              <a:ln>
                <a:solidFill>
                  <a:srgbClr val="0099CC"/>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45" name="矩形 248"/>
              <p:cNvSpPr/>
              <p:nvPr/>
            </p:nvSpPr>
            <p:spPr bwMode="auto">
              <a:xfrm>
                <a:off x="10593647" y="3193650"/>
                <a:ext cx="72008" cy="108000"/>
              </a:xfrm>
              <a:prstGeom prst="rect">
                <a:avLst/>
              </a:prstGeom>
              <a:solidFill>
                <a:schemeClr val="accent2">
                  <a:lumMod val="20000"/>
                  <a:lumOff val="80000"/>
                </a:schemeClr>
              </a:soli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sp>
            <p:nvSpPr>
              <p:cNvPr id="446" name="矩形 249"/>
              <p:cNvSpPr/>
              <p:nvPr/>
            </p:nvSpPr>
            <p:spPr bwMode="auto">
              <a:xfrm>
                <a:off x="10701659" y="3193650"/>
                <a:ext cx="72008" cy="108000"/>
              </a:xfrm>
              <a:prstGeom prst="rect">
                <a:avLst/>
              </a:prstGeom>
              <a:gradFill flip="none" rotWithShape="1">
                <a:gsLst>
                  <a:gs pos="100000">
                    <a:srgbClr val="C9F49E"/>
                  </a:gs>
                  <a:gs pos="0">
                    <a:srgbClr val="E7FAD4"/>
                  </a:gs>
                </a:gsLst>
                <a:lin ang="5400000" scaled="1"/>
                <a:tileRect/>
              </a:gradFill>
              <a:ln>
                <a:solidFill>
                  <a:schemeClr val="tx1"/>
                </a:solidFill>
                <a:prstDash val="solid"/>
              </a:ln>
              <a:effectLst>
                <a:outerShdw blurRad="63500" algn="ctr" rotWithShape="0">
                  <a:prstClr val="black">
                    <a:alpha val="70000"/>
                  </a:prstClr>
                </a:outerShdw>
              </a:effectLst>
            </p:spPr>
            <p:txBody>
              <a:bodyPr lIns="90000" rIns="90000" anchor="ctr"/>
              <a:lstStyle/>
              <a:p>
                <a:pPr algn="ctr" defTabSz="669985">
                  <a:lnSpc>
                    <a:spcPct val="110000"/>
                  </a:lnSpc>
                  <a:buClr>
                    <a:srgbClr val="FFFFFF"/>
                  </a:buClr>
                  <a:buFont typeface="Wingdings" pitchFamily="2" charset="2"/>
                  <a:buChar char="•"/>
                  <a:defRPr/>
                </a:pPr>
                <a:endParaRPr lang="zh-CN" altLang="en-US" sz="800" kern="0" dirty="0">
                  <a:solidFill>
                    <a:srgbClr val="000000"/>
                  </a:solidFill>
                  <a:latin typeface="FrutigerNext LT Medium"/>
                  <a:ea typeface="微软雅黑" pitchFamily="34" charset="-122"/>
                  <a:cs typeface="Arial" pitchFamily="34" charset="0"/>
                </a:endParaRPr>
              </a:p>
            </p:txBody>
          </p:sp>
        </p:grpSp>
        <p:grpSp>
          <p:nvGrpSpPr>
            <p:cNvPr id="20" name="组合 8"/>
            <p:cNvGrpSpPr>
              <a:grpSpLocks/>
            </p:cNvGrpSpPr>
            <p:nvPr/>
          </p:nvGrpSpPr>
          <p:grpSpPr bwMode="auto">
            <a:xfrm>
              <a:off x="5375323" y="981199"/>
              <a:ext cx="959470" cy="376648"/>
              <a:chOff x="1274302" y="1196975"/>
              <a:chExt cx="1342800" cy="444215"/>
            </a:xfrm>
          </p:grpSpPr>
          <p:sp>
            <p:nvSpPr>
              <p:cNvPr id="449" name="圆角矩形 56"/>
              <p:cNvSpPr/>
              <p:nvPr/>
            </p:nvSpPr>
            <p:spPr bwMode="auto">
              <a:xfrm>
                <a:off x="1274302" y="1196975"/>
                <a:ext cx="1342800" cy="444215"/>
              </a:xfrm>
              <a:prstGeom prst="round2SameRect">
                <a:avLst/>
              </a:prstGeom>
              <a:gradFill>
                <a:gsLst>
                  <a:gs pos="1250">
                    <a:srgbClr val="E60000"/>
                  </a:gs>
                  <a:gs pos="100000">
                    <a:srgbClr val="990000"/>
                  </a:gs>
                </a:gsLst>
                <a:lin ang="5400000" scaled="0"/>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FFFFFF"/>
                  </a:solidFill>
                  <a:latin typeface="FrutigerNext LT Medium"/>
                  <a:ea typeface="微软雅黑" pitchFamily="34" charset="-122"/>
                  <a:cs typeface="Arial" pitchFamily="34" charset="0"/>
                </a:endParaRPr>
              </a:p>
            </p:txBody>
          </p:sp>
          <p:sp>
            <p:nvSpPr>
              <p:cNvPr id="450" name="TextBox 449"/>
              <p:cNvSpPr txBox="1"/>
              <p:nvPr/>
            </p:nvSpPr>
            <p:spPr bwMode="auto">
              <a:xfrm>
                <a:off x="1384443" y="1276789"/>
                <a:ext cx="1074241" cy="308540"/>
              </a:xfrm>
              <a:prstGeom prst="rect">
                <a:avLst/>
              </a:prstGeom>
              <a:noFill/>
            </p:spPr>
            <p:txBody>
              <a:bodyPr wrap="square" anchor="ctr">
                <a:spAutoFit/>
              </a:bodyPr>
              <a:lstStyle/>
              <a:p>
                <a:pPr algn="ctr">
                  <a:defRPr/>
                </a:pPr>
                <a:r>
                  <a:rPr lang="en-US" altLang="zh-CN" sz="1100" dirty="0">
                    <a:solidFill>
                      <a:srgbClr val="FFFFFF"/>
                    </a:solidFill>
                    <a:latin typeface="FrutigerNext LT Medium"/>
                    <a:ea typeface="微软雅黑" pitchFamily="34" charset="-122"/>
                    <a:cs typeface="Arial" pitchFamily="34" charset="0"/>
                  </a:rPr>
                  <a:t>Server</a:t>
                </a:r>
                <a:endParaRPr lang="zh-CN" altLang="en-US" sz="1100" dirty="0">
                  <a:solidFill>
                    <a:srgbClr val="FFFFFF"/>
                  </a:solidFill>
                  <a:latin typeface="FrutigerNext LT Medium"/>
                  <a:ea typeface="微软雅黑" pitchFamily="34" charset="-122"/>
                  <a:cs typeface="Arial" pitchFamily="34" charset="0"/>
                </a:endParaRPr>
              </a:p>
            </p:txBody>
          </p:sp>
        </p:grpSp>
        <p:sp>
          <p:nvSpPr>
            <p:cNvPr id="451" name="圆角矩形 104"/>
            <p:cNvSpPr>
              <a:spLocks noChangeArrowheads="1"/>
            </p:cNvSpPr>
            <p:nvPr/>
          </p:nvSpPr>
          <p:spPr bwMode="auto">
            <a:xfrm>
              <a:off x="5535819" y="1859099"/>
              <a:ext cx="682526" cy="222643"/>
            </a:xfrm>
            <a:prstGeom prst="rect">
              <a:avLst/>
            </a:prstGeom>
            <a:solidFill>
              <a:schemeClr val="accent2">
                <a:lumMod val="20000"/>
                <a:lumOff val="80000"/>
              </a:schemeClr>
            </a:solidFill>
            <a:ln>
              <a:solidFill>
                <a:schemeClr val="tx1"/>
              </a:solidFill>
              <a:prstDash val="dash"/>
            </a:ln>
            <a:effectLst>
              <a:outerShdw blurRad="63500" algn="ctr" rotWithShape="0">
                <a:prstClr val="black">
                  <a:alpha val="70000"/>
                </a:prstClr>
              </a:outerShdw>
            </a:effectLst>
          </p:spPr>
          <p:txBody>
            <a:bodyPr lIns="90000" rIns="90000" anchor="ctr"/>
            <a:lstStyle/>
            <a:p>
              <a:pPr algn="ctr">
                <a:defRPr/>
              </a:pPr>
              <a:r>
                <a:rPr lang="en-US" altLang="zh-CN" sz="800" kern="0" dirty="0">
                  <a:solidFill>
                    <a:srgbClr val="000000"/>
                  </a:solidFill>
                  <a:latin typeface="FrutigerNext LT Medium"/>
                  <a:ea typeface="微软雅黑" pitchFamily="34" charset="-122"/>
                  <a:cs typeface="Arial" pitchFamily="34" charset="0"/>
                </a:rPr>
                <a:t>volume3</a:t>
              </a:r>
              <a:endParaRPr lang="zh-CN" altLang="en-US" sz="800" kern="0" dirty="0">
                <a:solidFill>
                  <a:srgbClr val="000000"/>
                </a:solidFill>
                <a:latin typeface="FrutigerNext LT Medium"/>
                <a:ea typeface="微软雅黑" pitchFamily="34" charset="-122"/>
                <a:cs typeface="Arial" pitchFamily="34" charset="0"/>
              </a:endParaRPr>
            </a:p>
          </p:txBody>
        </p:sp>
        <p:sp>
          <p:nvSpPr>
            <p:cNvPr id="487" name="圆角矩形 94"/>
            <p:cNvSpPr>
              <a:spLocks noChangeArrowheads="1"/>
            </p:cNvSpPr>
            <p:nvPr/>
          </p:nvSpPr>
          <p:spPr bwMode="auto">
            <a:xfrm>
              <a:off x="3344334" y="3121305"/>
              <a:ext cx="812800" cy="342900"/>
            </a:xfrm>
            <a:prstGeom prst="roundRect">
              <a:avLst>
                <a:gd name="adj" fmla="val 16667"/>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90000" rIns="90000" anchor="ctr"/>
            <a:lstStyle/>
            <a:p>
              <a:pPr algn="ctr" fontAlgn="auto">
                <a:spcBef>
                  <a:spcPts val="0"/>
                </a:spcBef>
                <a:spcAft>
                  <a:spcPts val="0"/>
                </a:spcAft>
                <a:defRPr/>
              </a:pPr>
              <a:r>
                <a:rPr lang="en-US" altLang="zh-CN" sz="700" kern="0" dirty="0" err="1" smtClean="0">
                  <a:latin typeface="FrutigerNext LT Medium"/>
                  <a:ea typeface="微软雅黑" pitchFamily="34" charset="-122"/>
                  <a:cs typeface="Arial" pitchFamily="34" charset="0"/>
                </a:rPr>
                <a:t>FusionStorage</a:t>
              </a:r>
              <a:r>
                <a:rPr lang="en-US" altLang="zh-CN" sz="700" kern="0" dirty="0" smtClean="0">
                  <a:latin typeface="FrutigerNext LT Medium"/>
                  <a:ea typeface="微软雅黑" pitchFamily="34" charset="-122"/>
                  <a:cs typeface="Arial" pitchFamily="34" charset="0"/>
                </a:rPr>
                <a:t> Server</a:t>
              </a:r>
              <a:endParaRPr lang="zh-CN" altLang="en-US" sz="700" kern="0" dirty="0">
                <a:latin typeface="FrutigerNext LT Medium"/>
                <a:ea typeface="微软雅黑" pitchFamily="34" charset="-122"/>
                <a:cs typeface="Arial" pitchFamily="34" charset="0"/>
              </a:endParaRPr>
            </a:p>
          </p:txBody>
        </p:sp>
        <p:grpSp>
          <p:nvGrpSpPr>
            <p:cNvPr id="21" name="组合 117"/>
            <p:cNvGrpSpPr>
              <a:grpSpLocks/>
            </p:cNvGrpSpPr>
            <p:nvPr/>
          </p:nvGrpSpPr>
          <p:grpSpPr bwMode="auto">
            <a:xfrm>
              <a:off x="3368585" y="1493167"/>
              <a:ext cx="388530" cy="270622"/>
              <a:chOff x="2053398" y="1903187"/>
              <a:chExt cx="467978" cy="670023"/>
            </a:xfrm>
          </p:grpSpPr>
          <p:sp>
            <p:nvSpPr>
              <p:cNvPr id="490"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491"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sp>
          <p:nvSpPr>
            <p:cNvPr id="494" name="圆角矩形 94"/>
            <p:cNvSpPr>
              <a:spLocks noChangeArrowheads="1"/>
            </p:cNvSpPr>
            <p:nvPr/>
          </p:nvSpPr>
          <p:spPr bwMode="auto">
            <a:xfrm>
              <a:off x="3408294" y="2133667"/>
              <a:ext cx="731474" cy="520304"/>
            </a:xfrm>
            <a:prstGeom prst="rect">
              <a:avLst/>
            </a:prstGeom>
            <a:gradFill flip="none" rotWithShape="1">
              <a:gsLst>
                <a:gs pos="100000">
                  <a:srgbClr val="B0D7FA"/>
                </a:gs>
                <a:gs pos="0">
                  <a:srgbClr val="DDEEFD"/>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495" name="Rectangle 494"/>
            <p:cNvSpPr/>
            <p:nvPr/>
          </p:nvSpPr>
          <p:spPr bwMode="auto">
            <a:xfrm>
              <a:off x="3452283" y="2356627"/>
              <a:ext cx="649386" cy="264560"/>
            </a:xfrm>
            <a:prstGeom prst="rect">
              <a:avLst/>
            </a:prstGeom>
            <a:solidFill>
              <a:srgbClr val="01B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7020" tIns="0" rIns="67020" bIns="0" numCol="1" rtlCol="0" anchor="ctr" anchorCtr="0" compatLnSpc="1">
              <a:prstTxWarp prst="textNoShape">
                <a:avLst/>
              </a:prstTxWarp>
            </a:bodyPr>
            <a:lstStyle/>
            <a:p>
              <a:pPr algn="ctr" defTabSz="669985">
                <a:lnSpc>
                  <a:spcPct val="110000"/>
                </a:lnSpc>
                <a:buClr>
                  <a:srgbClr val="FFFFFF"/>
                </a:buClr>
              </a:pPr>
              <a:r>
                <a:rPr lang="en-US" altLang="zh-CN" sz="600" dirty="0" err="1" smtClean="0">
                  <a:solidFill>
                    <a:srgbClr val="000000"/>
                  </a:solidFill>
                  <a:latin typeface="FrutigerNext LT Medium"/>
                  <a:ea typeface="微软雅黑" pitchFamily="34" charset="-122"/>
                  <a:cs typeface="Arial" pitchFamily="34" charset="0"/>
                </a:rPr>
                <a:t>FusionStorage</a:t>
              </a:r>
              <a:r>
                <a:rPr lang="en-US" altLang="zh-CN" sz="600" dirty="0" smtClean="0">
                  <a:solidFill>
                    <a:srgbClr val="000000"/>
                  </a:solidFill>
                  <a:latin typeface="FrutigerNext LT Medium"/>
                  <a:ea typeface="微软雅黑" pitchFamily="34" charset="-122"/>
                  <a:cs typeface="Arial" pitchFamily="34" charset="0"/>
                </a:rPr>
                <a:t> Agent</a:t>
              </a:r>
              <a:endParaRPr lang="zh-CN" altLang="en-US" sz="600" dirty="0">
                <a:solidFill>
                  <a:srgbClr val="000000"/>
                </a:solidFill>
                <a:latin typeface="FrutigerNext LT Medium"/>
                <a:ea typeface="微软雅黑" pitchFamily="34" charset="-122"/>
                <a:cs typeface="Arial" pitchFamily="34" charset="0"/>
              </a:endParaRPr>
            </a:p>
          </p:txBody>
        </p:sp>
        <p:sp>
          <p:nvSpPr>
            <p:cNvPr id="497" name="圆角矩形 94"/>
            <p:cNvSpPr>
              <a:spLocks noChangeArrowheads="1"/>
            </p:cNvSpPr>
            <p:nvPr/>
          </p:nvSpPr>
          <p:spPr bwMode="auto">
            <a:xfrm>
              <a:off x="4446763" y="2133621"/>
              <a:ext cx="731474" cy="520304"/>
            </a:xfrm>
            <a:prstGeom prst="rect">
              <a:avLst/>
            </a:prstGeom>
            <a:gradFill flip="none" rotWithShape="1">
              <a:gsLst>
                <a:gs pos="100000">
                  <a:srgbClr val="B0D7FA"/>
                </a:gs>
                <a:gs pos="0">
                  <a:srgbClr val="DDEEFD"/>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00" name="圆角矩形 94"/>
            <p:cNvSpPr>
              <a:spLocks noChangeArrowheads="1"/>
            </p:cNvSpPr>
            <p:nvPr/>
          </p:nvSpPr>
          <p:spPr bwMode="auto">
            <a:xfrm>
              <a:off x="5513414" y="2133621"/>
              <a:ext cx="731474" cy="520304"/>
            </a:xfrm>
            <a:prstGeom prst="rect">
              <a:avLst/>
            </a:prstGeom>
            <a:gradFill flip="none" rotWithShape="1">
              <a:gsLst>
                <a:gs pos="100000">
                  <a:srgbClr val="B0D7FA"/>
                </a:gs>
                <a:gs pos="0">
                  <a:srgbClr val="DDEEFD"/>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grpSp>
          <p:nvGrpSpPr>
            <p:cNvPr id="22" name="组合 117"/>
            <p:cNvGrpSpPr>
              <a:grpSpLocks/>
            </p:cNvGrpSpPr>
            <p:nvPr/>
          </p:nvGrpSpPr>
          <p:grpSpPr bwMode="auto">
            <a:xfrm>
              <a:off x="3771371" y="1492654"/>
              <a:ext cx="388530" cy="270622"/>
              <a:chOff x="2053398" y="1903187"/>
              <a:chExt cx="467978" cy="670023"/>
            </a:xfrm>
          </p:grpSpPr>
          <p:sp>
            <p:nvSpPr>
              <p:cNvPr id="503"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04"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3" name="组合 117"/>
            <p:cNvGrpSpPr>
              <a:grpSpLocks/>
            </p:cNvGrpSpPr>
            <p:nvPr/>
          </p:nvGrpSpPr>
          <p:grpSpPr bwMode="auto">
            <a:xfrm>
              <a:off x="4408083" y="1482489"/>
              <a:ext cx="388530" cy="270622"/>
              <a:chOff x="2053398" y="1903187"/>
              <a:chExt cx="467978" cy="670023"/>
            </a:xfrm>
          </p:grpSpPr>
          <p:sp>
            <p:nvSpPr>
              <p:cNvPr id="506"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07"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4" name="组合 117"/>
            <p:cNvGrpSpPr>
              <a:grpSpLocks/>
            </p:cNvGrpSpPr>
            <p:nvPr/>
          </p:nvGrpSpPr>
          <p:grpSpPr bwMode="auto">
            <a:xfrm>
              <a:off x="4810869" y="1481976"/>
              <a:ext cx="388530" cy="270622"/>
              <a:chOff x="2053398" y="1903187"/>
              <a:chExt cx="467978" cy="670023"/>
            </a:xfrm>
          </p:grpSpPr>
          <p:sp>
            <p:nvSpPr>
              <p:cNvPr id="509"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10"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5" name="组合 117"/>
            <p:cNvGrpSpPr>
              <a:grpSpLocks/>
            </p:cNvGrpSpPr>
            <p:nvPr/>
          </p:nvGrpSpPr>
          <p:grpSpPr bwMode="auto">
            <a:xfrm>
              <a:off x="5435024" y="1483002"/>
              <a:ext cx="388530" cy="270622"/>
              <a:chOff x="2053398" y="1903187"/>
              <a:chExt cx="467978" cy="670023"/>
            </a:xfrm>
          </p:grpSpPr>
          <p:sp>
            <p:nvSpPr>
              <p:cNvPr id="512"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13"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6" name="组合 117"/>
            <p:cNvGrpSpPr>
              <a:grpSpLocks/>
            </p:cNvGrpSpPr>
            <p:nvPr/>
          </p:nvGrpSpPr>
          <p:grpSpPr bwMode="auto">
            <a:xfrm>
              <a:off x="5837810" y="1482489"/>
              <a:ext cx="388530" cy="270622"/>
              <a:chOff x="2053398" y="1903187"/>
              <a:chExt cx="467978" cy="670023"/>
            </a:xfrm>
          </p:grpSpPr>
          <p:sp>
            <p:nvSpPr>
              <p:cNvPr id="515"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16" name="TextBox 105"/>
              <p:cNvSpPr txBox="1">
                <a:spLocks noChangeArrowheads="1"/>
              </p:cNvSpPr>
              <p:nvPr/>
            </p:nvSpPr>
            <p:spPr bwMode="auto">
              <a:xfrm>
                <a:off x="2053398" y="2039800"/>
                <a:ext cx="467978" cy="533410"/>
              </a:xfrm>
              <a:prstGeom prst="rect">
                <a:avLst/>
              </a:prstGeom>
              <a:noFill/>
              <a:ln w="9525">
                <a:noFill/>
                <a:miter lim="800000"/>
                <a:headEnd/>
                <a:tailEnd/>
              </a:ln>
            </p:spPr>
            <p:txBody>
              <a:bodyPr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7" name="组合 117"/>
            <p:cNvGrpSpPr>
              <a:grpSpLocks/>
            </p:cNvGrpSpPr>
            <p:nvPr/>
          </p:nvGrpSpPr>
          <p:grpSpPr bwMode="auto">
            <a:xfrm>
              <a:off x="567430" y="1442085"/>
              <a:ext cx="402786" cy="270622"/>
              <a:chOff x="2015055" y="1903187"/>
              <a:chExt cx="540492" cy="670023"/>
            </a:xfrm>
          </p:grpSpPr>
          <p:sp>
            <p:nvSpPr>
              <p:cNvPr id="518"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19" name="TextBox 105"/>
              <p:cNvSpPr txBox="1">
                <a:spLocks noChangeArrowheads="1"/>
              </p:cNvSpPr>
              <p:nvPr/>
            </p:nvSpPr>
            <p:spPr bwMode="auto">
              <a:xfrm>
                <a:off x="2015055" y="2039800"/>
                <a:ext cx="540492" cy="533410"/>
              </a:xfrm>
              <a:prstGeom prst="rect">
                <a:avLst/>
              </a:prstGeom>
              <a:noFill/>
              <a:ln w="9525">
                <a:noFill/>
                <a:miter lim="800000"/>
                <a:headEnd/>
                <a:tailEnd/>
              </a:ln>
            </p:spPr>
            <p:txBody>
              <a:bodyPr wrap="square"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8" name="组合 117"/>
            <p:cNvGrpSpPr>
              <a:grpSpLocks/>
            </p:cNvGrpSpPr>
            <p:nvPr/>
          </p:nvGrpSpPr>
          <p:grpSpPr bwMode="auto">
            <a:xfrm>
              <a:off x="960694" y="1441572"/>
              <a:ext cx="432703" cy="270622"/>
              <a:chOff x="2002274" y="1903187"/>
              <a:chExt cx="580637" cy="670023"/>
            </a:xfrm>
          </p:grpSpPr>
          <p:sp>
            <p:nvSpPr>
              <p:cNvPr id="521"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22" name="TextBox 105"/>
              <p:cNvSpPr txBox="1">
                <a:spLocks noChangeArrowheads="1"/>
              </p:cNvSpPr>
              <p:nvPr/>
            </p:nvSpPr>
            <p:spPr bwMode="auto">
              <a:xfrm>
                <a:off x="2002274" y="2039800"/>
                <a:ext cx="580637" cy="533410"/>
              </a:xfrm>
              <a:prstGeom prst="rect">
                <a:avLst/>
              </a:prstGeom>
              <a:noFill/>
              <a:ln w="9525">
                <a:noFill/>
                <a:miter lim="800000"/>
                <a:headEnd/>
                <a:tailEnd/>
              </a:ln>
            </p:spPr>
            <p:txBody>
              <a:bodyPr wrap="square"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29" name="组合 117"/>
            <p:cNvGrpSpPr>
              <a:grpSpLocks/>
            </p:cNvGrpSpPr>
            <p:nvPr/>
          </p:nvGrpSpPr>
          <p:grpSpPr bwMode="auto">
            <a:xfrm>
              <a:off x="1624290" y="1438388"/>
              <a:ext cx="402786" cy="270622"/>
              <a:chOff x="2015055" y="1903187"/>
              <a:chExt cx="540492" cy="670023"/>
            </a:xfrm>
          </p:grpSpPr>
          <p:sp>
            <p:nvSpPr>
              <p:cNvPr id="524"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25" name="TextBox 105"/>
              <p:cNvSpPr txBox="1">
                <a:spLocks noChangeArrowheads="1"/>
              </p:cNvSpPr>
              <p:nvPr/>
            </p:nvSpPr>
            <p:spPr bwMode="auto">
              <a:xfrm>
                <a:off x="2015055" y="2039800"/>
                <a:ext cx="540492" cy="533410"/>
              </a:xfrm>
              <a:prstGeom prst="rect">
                <a:avLst/>
              </a:prstGeom>
              <a:noFill/>
              <a:ln w="9525">
                <a:noFill/>
                <a:miter lim="800000"/>
                <a:headEnd/>
                <a:tailEnd/>
              </a:ln>
            </p:spPr>
            <p:txBody>
              <a:bodyPr wrap="square"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grpSp>
          <p:nvGrpSpPr>
            <p:cNvPr id="30" name="组合 117"/>
            <p:cNvGrpSpPr>
              <a:grpSpLocks/>
            </p:cNvGrpSpPr>
            <p:nvPr/>
          </p:nvGrpSpPr>
          <p:grpSpPr bwMode="auto">
            <a:xfrm>
              <a:off x="2036602" y="1437875"/>
              <a:ext cx="372654" cy="270622"/>
              <a:chOff x="2027836" y="1903187"/>
              <a:chExt cx="500058" cy="670023"/>
            </a:xfrm>
          </p:grpSpPr>
          <p:sp>
            <p:nvSpPr>
              <p:cNvPr id="527" name="圆角矩形 104"/>
              <p:cNvSpPr>
                <a:spLocks noChangeArrowheads="1"/>
              </p:cNvSpPr>
              <p:nvPr/>
            </p:nvSpPr>
            <p:spPr bwMode="auto">
              <a:xfrm>
                <a:off x="2080366" y="1903187"/>
                <a:ext cx="395006" cy="637121"/>
              </a:xfrm>
              <a:prstGeom prst="rect">
                <a:avLst/>
              </a:prstGeom>
              <a:gradFill flip="none" rotWithShape="1">
                <a:gsLst>
                  <a:gs pos="100000">
                    <a:srgbClr val="C9F49E"/>
                  </a:gs>
                  <a:gs pos="0">
                    <a:srgbClr val="E7FAD4"/>
                  </a:gs>
                </a:gsLst>
                <a:lin ang="5400000" scaled="1"/>
                <a:tileRect/>
              </a:gradFill>
              <a:ln>
                <a:no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528" name="TextBox 105"/>
              <p:cNvSpPr txBox="1">
                <a:spLocks noChangeArrowheads="1"/>
              </p:cNvSpPr>
              <p:nvPr/>
            </p:nvSpPr>
            <p:spPr bwMode="auto">
              <a:xfrm>
                <a:off x="2027836" y="2039800"/>
                <a:ext cx="500058" cy="533410"/>
              </a:xfrm>
              <a:prstGeom prst="rect">
                <a:avLst/>
              </a:prstGeom>
              <a:noFill/>
              <a:ln w="9525">
                <a:noFill/>
                <a:miter lim="800000"/>
                <a:headEnd/>
                <a:tailEnd/>
              </a:ln>
            </p:spPr>
            <p:txBody>
              <a:bodyPr wrap="square" anchor="ctr">
                <a:spAutoFit/>
              </a:bodyPr>
              <a:lstStyle/>
              <a:p>
                <a:pPr algn="ctr">
                  <a:defRPr/>
                </a:pPr>
                <a:r>
                  <a:rPr lang="en-US" altLang="zh-CN" sz="800" dirty="0">
                    <a:solidFill>
                      <a:srgbClr val="000000"/>
                    </a:solidFill>
                    <a:latin typeface="FrutigerNext LT Medium"/>
                    <a:ea typeface="微软雅黑" pitchFamily="34" charset="-122"/>
                    <a:cs typeface="Arial" pitchFamily="34" charset="0"/>
                  </a:rPr>
                  <a:t>VM</a:t>
                </a:r>
                <a:endParaRPr lang="zh-CN" altLang="en-US" sz="800" dirty="0">
                  <a:solidFill>
                    <a:srgbClr val="000000"/>
                  </a:solidFill>
                  <a:latin typeface="FrutigerNext LT Medium"/>
                  <a:ea typeface="微软雅黑" pitchFamily="34" charset="-122"/>
                  <a:cs typeface="Arial" pitchFamily="34" charset="0"/>
                </a:endParaRPr>
              </a:p>
            </p:txBody>
          </p:sp>
        </p:grpSp>
        <p:sp>
          <p:nvSpPr>
            <p:cNvPr id="529" name="Up-Down Arrow 528"/>
            <p:cNvSpPr/>
            <p:nvPr/>
          </p:nvSpPr>
          <p:spPr bwMode="auto">
            <a:xfrm>
              <a:off x="633523" y="2486094"/>
              <a:ext cx="161254" cy="36272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900" dirty="0" smtClean="0">
                <a:solidFill>
                  <a:srgbClr val="000000"/>
                </a:solidFill>
                <a:latin typeface="FrutigerNext LT Medium"/>
                <a:ea typeface="宋体" charset="-122"/>
              </a:endParaRPr>
            </a:p>
          </p:txBody>
        </p:sp>
        <p:sp>
          <p:nvSpPr>
            <p:cNvPr id="530" name="Up-Down Arrow 529"/>
            <p:cNvSpPr/>
            <p:nvPr/>
          </p:nvSpPr>
          <p:spPr bwMode="auto">
            <a:xfrm>
              <a:off x="1098147" y="2475842"/>
              <a:ext cx="161254" cy="36272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900" dirty="0" smtClean="0">
                <a:solidFill>
                  <a:srgbClr val="000000"/>
                </a:solidFill>
                <a:latin typeface="FrutigerNext LT Medium"/>
                <a:ea typeface="宋体" charset="-122"/>
              </a:endParaRPr>
            </a:p>
          </p:txBody>
        </p:sp>
        <p:sp>
          <p:nvSpPr>
            <p:cNvPr id="531" name="TextBox 530"/>
            <p:cNvSpPr txBox="1"/>
            <p:nvPr/>
          </p:nvSpPr>
          <p:spPr>
            <a:xfrm>
              <a:off x="780254" y="2538481"/>
              <a:ext cx="399109" cy="230832"/>
            </a:xfrm>
            <a:prstGeom prst="rect">
              <a:avLst/>
            </a:prstGeom>
            <a:noFill/>
          </p:spPr>
          <p:txBody>
            <a:bodyPr wrap="square" rtlCol="0">
              <a:spAutoFit/>
            </a:bodyPr>
            <a:lstStyle/>
            <a:p>
              <a:r>
                <a:rPr lang="en-US" sz="900" dirty="0" smtClean="0">
                  <a:solidFill>
                    <a:srgbClr val="000000"/>
                  </a:solidFill>
                  <a:latin typeface="FrutigerNext LT Medium"/>
                  <a:ea typeface="微软雅黑" pitchFamily="34" charset="-122"/>
                </a:rPr>
                <a:t>I/</a:t>
              </a:r>
              <a:r>
                <a:rPr lang="en-US" altLang="zh-CN" sz="900" dirty="0" smtClean="0">
                  <a:solidFill>
                    <a:srgbClr val="000000"/>
                  </a:solidFill>
                  <a:latin typeface="FrutigerNext LT Medium"/>
                  <a:ea typeface="微软雅黑" pitchFamily="34" charset="-122"/>
                </a:rPr>
                <a:t>O</a:t>
              </a:r>
              <a:endParaRPr lang="en-US" sz="900" dirty="0">
                <a:solidFill>
                  <a:srgbClr val="000000"/>
                </a:solidFill>
                <a:latin typeface="FrutigerNext LT Medium"/>
                <a:ea typeface="微软雅黑" pitchFamily="34" charset="-122"/>
              </a:endParaRPr>
            </a:p>
          </p:txBody>
        </p:sp>
        <p:sp>
          <p:nvSpPr>
            <p:cNvPr id="532" name="Up-Down Arrow 531"/>
            <p:cNvSpPr/>
            <p:nvPr/>
          </p:nvSpPr>
          <p:spPr bwMode="auto">
            <a:xfrm>
              <a:off x="1709848" y="2486094"/>
              <a:ext cx="161254" cy="36272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900" dirty="0" smtClean="0">
                <a:solidFill>
                  <a:srgbClr val="000000"/>
                </a:solidFill>
                <a:latin typeface="FrutigerNext LT Medium"/>
                <a:ea typeface="宋体" charset="-122"/>
              </a:endParaRPr>
            </a:p>
          </p:txBody>
        </p:sp>
        <p:sp>
          <p:nvSpPr>
            <p:cNvPr id="533" name="Up-Down Arrow 532"/>
            <p:cNvSpPr/>
            <p:nvPr/>
          </p:nvSpPr>
          <p:spPr bwMode="auto">
            <a:xfrm>
              <a:off x="2164947" y="2475842"/>
              <a:ext cx="161254" cy="36272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900" dirty="0" smtClean="0">
                <a:solidFill>
                  <a:srgbClr val="000000"/>
                </a:solidFill>
                <a:latin typeface="FrutigerNext LT Medium"/>
                <a:ea typeface="宋体" charset="-122"/>
              </a:endParaRPr>
            </a:p>
          </p:txBody>
        </p:sp>
        <p:sp>
          <p:nvSpPr>
            <p:cNvPr id="534" name="TextBox 533"/>
            <p:cNvSpPr txBox="1"/>
            <p:nvPr/>
          </p:nvSpPr>
          <p:spPr>
            <a:xfrm>
              <a:off x="1866096" y="2538481"/>
              <a:ext cx="399109" cy="230832"/>
            </a:xfrm>
            <a:prstGeom prst="rect">
              <a:avLst/>
            </a:prstGeom>
            <a:noFill/>
          </p:spPr>
          <p:txBody>
            <a:bodyPr wrap="square" rtlCol="0">
              <a:spAutoFit/>
            </a:bodyPr>
            <a:lstStyle/>
            <a:p>
              <a:r>
                <a:rPr lang="en-US" sz="900" dirty="0" smtClean="0">
                  <a:solidFill>
                    <a:srgbClr val="000000"/>
                  </a:solidFill>
                  <a:latin typeface="FrutigerNext LT Medium"/>
                  <a:ea typeface="微软雅黑" pitchFamily="34" charset="-122"/>
                </a:rPr>
                <a:t>I/</a:t>
              </a:r>
              <a:r>
                <a:rPr lang="en-US" altLang="zh-CN" sz="900" dirty="0" smtClean="0">
                  <a:solidFill>
                    <a:srgbClr val="000000"/>
                  </a:solidFill>
                  <a:latin typeface="FrutigerNext LT Medium"/>
                  <a:ea typeface="微软雅黑" pitchFamily="34" charset="-122"/>
                </a:rPr>
                <a:t>O</a:t>
              </a:r>
              <a:endParaRPr lang="en-US" sz="900" dirty="0">
                <a:solidFill>
                  <a:srgbClr val="000000"/>
                </a:solidFill>
                <a:latin typeface="FrutigerNext LT Medium"/>
                <a:ea typeface="微软雅黑" pitchFamily="34" charset="-122"/>
              </a:endParaRPr>
            </a:p>
          </p:txBody>
        </p:sp>
        <p:sp>
          <p:nvSpPr>
            <p:cNvPr id="535" name="圆角矩形 94"/>
            <p:cNvSpPr>
              <a:spLocks noChangeArrowheads="1"/>
            </p:cNvSpPr>
            <p:nvPr/>
          </p:nvSpPr>
          <p:spPr bwMode="auto">
            <a:xfrm>
              <a:off x="3154163" y="2348070"/>
              <a:ext cx="3318473" cy="2154080"/>
            </a:xfrm>
            <a:prstGeom prst="roundRect">
              <a:avLst>
                <a:gd name="adj" fmla="val 16667"/>
              </a:avLst>
            </a:prstGeom>
            <a:noFill/>
            <a:ln>
              <a:solidFill>
                <a:schemeClr val="tx1"/>
              </a:solidFill>
              <a:prstDash val="dash"/>
            </a:ln>
            <a:effectLst>
              <a:outerShdw blurRad="63500" algn="ctr" rotWithShape="0">
                <a:prstClr val="black">
                  <a:alpha val="70000"/>
                </a:prstClr>
              </a:outerShdw>
            </a:effectLst>
          </p:spPr>
          <p:txBody>
            <a:bodyPr lIns="68686" tIns="34892" rIns="68686" bIns="34892" anchor="ctr"/>
            <a:lstStyle/>
            <a:p>
              <a:pPr algn="ctr" fontAlgn="auto">
                <a:spcBef>
                  <a:spcPts val="0"/>
                </a:spcBef>
                <a:spcAft>
                  <a:spcPts val="0"/>
                </a:spcAft>
                <a:defRPr/>
              </a:pPr>
              <a:endParaRPr lang="zh-CN" altLang="en-US" sz="800" kern="0">
                <a:solidFill>
                  <a:sysClr val="window" lastClr="FFFFFF"/>
                </a:solidFill>
                <a:latin typeface="FrutigerNext LT Medium"/>
                <a:ea typeface="微软雅黑" pitchFamily="34" charset="-122"/>
                <a:cs typeface="Arial" pitchFamily="34" charset="0"/>
              </a:endParaRPr>
            </a:p>
          </p:txBody>
        </p:sp>
        <p:sp>
          <p:nvSpPr>
            <p:cNvPr id="536" name="Up-Down Arrow 535"/>
            <p:cNvSpPr/>
            <p:nvPr/>
          </p:nvSpPr>
          <p:spPr bwMode="auto">
            <a:xfrm>
              <a:off x="3599162" y="2643523"/>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sp>
          <p:nvSpPr>
            <p:cNvPr id="537" name="Up-Down Arrow 536"/>
            <p:cNvSpPr/>
            <p:nvPr/>
          </p:nvSpPr>
          <p:spPr bwMode="auto">
            <a:xfrm>
              <a:off x="3809582" y="2643523"/>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sp>
          <p:nvSpPr>
            <p:cNvPr id="538" name="Up-Down Arrow 537"/>
            <p:cNvSpPr/>
            <p:nvPr/>
          </p:nvSpPr>
          <p:spPr bwMode="auto">
            <a:xfrm>
              <a:off x="4644275" y="2652797"/>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sp>
          <p:nvSpPr>
            <p:cNvPr id="539" name="Up-Down Arrow 538"/>
            <p:cNvSpPr/>
            <p:nvPr/>
          </p:nvSpPr>
          <p:spPr bwMode="auto">
            <a:xfrm>
              <a:off x="4854680" y="2652797"/>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sp>
          <p:nvSpPr>
            <p:cNvPr id="540" name="Up-Down Arrow 539"/>
            <p:cNvSpPr/>
            <p:nvPr/>
          </p:nvSpPr>
          <p:spPr bwMode="auto">
            <a:xfrm>
              <a:off x="5723943" y="2652797"/>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sp>
          <p:nvSpPr>
            <p:cNvPr id="541" name="Up-Down Arrow 540"/>
            <p:cNvSpPr/>
            <p:nvPr/>
          </p:nvSpPr>
          <p:spPr bwMode="auto">
            <a:xfrm>
              <a:off x="5934349" y="2652797"/>
              <a:ext cx="179649" cy="32331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dirty="0" smtClean="0">
                <a:solidFill>
                  <a:srgbClr val="000000"/>
                </a:solidFill>
                <a:latin typeface="FrutigerNext LT Medium"/>
                <a:ea typeface="宋体" charset="-122"/>
              </a:endParaRPr>
            </a:p>
          </p:txBody>
        </p:sp>
        <p:cxnSp>
          <p:nvCxnSpPr>
            <p:cNvPr id="542" name="Straight Connector 541"/>
            <p:cNvCxnSpPr>
              <a:stCxn id="376" idx="1"/>
              <a:endCxn id="487" idx="2"/>
            </p:cNvCxnSpPr>
            <p:nvPr/>
          </p:nvCxnSpPr>
          <p:spPr bwMode="auto">
            <a:xfrm flipV="1">
              <a:off x="3494552" y="3464205"/>
              <a:ext cx="256182" cy="25028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3" name="Straight Connector 542"/>
            <p:cNvCxnSpPr>
              <a:stCxn id="375" idx="1"/>
              <a:endCxn id="487" idx="2"/>
            </p:cNvCxnSpPr>
            <p:nvPr/>
          </p:nvCxnSpPr>
          <p:spPr bwMode="auto">
            <a:xfrm flipH="1" flipV="1">
              <a:off x="3750734" y="3464205"/>
              <a:ext cx="211494" cy="24089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4" name="Straight Connector 543"/>
            <p:cNvCxnSpPr>
              <a:stCxn id="415" idx="1"/>
              <a:endCxn id="328" idx="2"/>
            </p:cNvCxnSpPr>
            <p:nvPr/>
          </p:nvCxnSpPr>
          <p:spPr bwMode="auto">
            <a:xfrm flipV="1">
              <a:off x="4566245" y="3462511"/>
              <a:ext cx="259756" cy="25198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5" name="Straight Connector 544"/>
            <p:cNvCxnSpPr>
              <a:stCxn id="414" idx="1"/>
              <a:endCxn id="328" idx="2"/>
            </p:cNvCxnSpPr>
            <p:nvPr/>
          </p:nvCxnSpPr>
          <p:spPr bwMode="auto">
            <a:xfrm flipH="1" flipV="1">
              <a:off x="4826001" y="3462511"/>
              <a:ext cx="207920" cy="24258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8" name="Straight Connector 547"/>
            <p:cNvCxnSpPr>
              <a:stCxn id="379" idx="1"/>
              <a:endCxn id="487" idx="2"/>
            </p:cNvCxnSpPr>
            <p:nvPr/>
          </p:nvCxnSpPr>
          <p:spPr bwMode="auto">
            <a:xfrm flipV="1">
              <a:off x="3494552" y="3464205"/>
              <a:ext cx="256182" cy="58241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9" name="Straight Connector 548"/>
            <p:cNvCxnSpPr>
              <a:stCxn id="378" idx="1"/>
              <a:endCxn id="487" idx="2"/>
            </p:cNvCxnSpPr>
            <p:nvPr/>
          </p:nvCxnSpPr>
          <p:spPr bwMode="auto">
            <a:xfrm flipH="1" flipV="1">
              <a:off x="3750734" y="3464205"/>
              <a:ext cx="211494" cy="57302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0" name="Straight Connector 549"/>
            <p:cNvCxnSpPr>
              <a:stCxn id="418" idx="1"/>
              <a:endCxn id="328" idx="2"/>
            </p:cNvCxnSpPr>
            <p:nvPr/>
          </p:nvCxnSpPr>
          <p:spPr bwMode="auto">
            <a:xfrm flipV="1">
              <a:off x="4566245" y="3462511"/>
              <a:ext cx="259756" cy="58410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51" name="Straight Connector 550"/>
            <p:cNvCxnSpPr>
              <a:stCxn id="417" idx="1"/>
            </p:cNvCxnSpPr>
            <p:nvPr/>
          </p:nvCxnSpPr>
          <p:spPr bwMode="auto">
            <a:xfrm flipH="1" flipV="1">
              <a:off x="4832350" y="3479800"/>
              <a:ext cx="201571" cy="55742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54" name="圆角矩形 94"/>
            <p:cNvSpPr>
              <a:spLocks noChangeArrowheads="1"/>
            </p:cNvSpPr>
            <p:nvPr/>
          </p:nvSpPr>
          <p:spPr bwMode="auto">
            <a:xfrm>
              <a:off x="388974" y="840223"/>
              <a:ext cx="1042529" cy="1930892"/>
            </a:xfrm>
            <a:prstGeom prst="roundRect">
              <a:avLst>
                <a:gd name="adj" fmla="val 16667"/>
              </a:avLst>
            </a:prstGeom>
            <a:noFill/>
            <a:ln>
              <a:solidFill>
                <a:schemeClr val="tx1"/>
              </a:solidFill>
              <a:prstDash val="dash"/>
            </a:ln>
            <a:effectLst>
              <a:outerShdw blurRad="63500" algn="ctr" rotWithShape="0">
                <a:prstClr val="black">
                  <a:alpha val="70000"/>
                </a:prstClr>
              </a:outerShdw>
            </a:effectLst>
          </p:spPr>
          <p:txBody>
            <a:bodyPr lIns="68686" tIns="34892" rIns="68686" bIns="34892" anchor="ctr"/>
            <a:lstStyle/>
            <a:p>
              <a:pPr algn="ctr" fontAlgn="auto">
                <a:spcBef>
                  <a:spcPts val="0"/>
                </a:spcBef>
                <a:spcAft>
                  <a:spcPts val="0"/>
                </a:spcAft>
                <a:defRPr/>
              </a:pPr>
              <a:endParaRPr lang="zh-CN" altLang="en-US" sz="800" kern="0">
                <a:solidFill>
                  <a:sysClr val="window" lastClr="FFFFFF"/>
                </a:solidFill>
                <a:latin typeface="FrutigerNext LT Medium"/>
                <a:ea typeface="微软雅黑" pitchFamily="34" charset="-122"/>
                <a:cs typeface="Arial" pitchFamily="34" charset="0"/>
              </a:endParaRPr>
            </a:p>
          </p:txBody>
        </p:sp>
        <p:sp>
          <p:nvSpPr>
            <p:cNvPr id="555" name="圆角矩形 94"/>
            <p:cNvSpPr>
              <a:spLocks noChangeArrowheads="1"/>
            </p:cNvSpPr>
            <p:nvPr/>
          </p:nvSpPr>
          <p:spPr bwMode="auto">
            <a:xfrm>
              <a:off x="1484349" y="840223"/>
              <a:ext cx="1042529" cy="1941650"/>
            </a:xfrm>
            <a:prstGeom prst="roundRect">
              <a:avLst>
                <a:gd name="adj" fmla="val 16667"/>
              </a:avLst>
            </a:prstGeom>
            <a:noFill/>
            <a:ln>
              <a:solidFill>
                <a:schemeClr val="tx1"/>
              </a:solidFill>
              <a:prstDash val="dash"/>
            </a:ln>
            <a:effectLst>
              <a:outerShdw blurRad="63500" algn="ctr" rotWithShape="0">
                <a:prstClr val="black">
                  <a:alpha val="70000"/>
                </a:prstClr>
              </a:outerShdw>
            </a:effectLst>
          </p:spPr>
          <p:txBody>
            <a:bodyPr lIns="68686" tIns="34892" rIns="68686" bIns="34892" anchor="ctr"/>
            <a:lstStyle/>
            <a:p>
              <a:pPr algn="ctr" fontAlgn="auto">
                <a:spcBef>
                  <a:spcPts val="0"/>
                </a:spcBef>
                <a:spcAft>
                  <a:spcPts val="0"/>
                </a:spcAft>
                <a:defRPr/>
              </a:pPr>
              <a:endParaRPr lang="zh-CN" altLang="en-US" sz="800" kern="0">
                <a:solidFill>
                  <a:sysClr val="window" lastClr="FFFFFF"/>
                </a:solidFill>
                <a:latin typeface="FrutigerNext LT Medium"/>
                <a:ea typeface="微软雅黑" pitchFamily="34" charset="-122"/>
                <a:cs typeface="Arial" pitchFamily="34" charset="0"/>
              </a:endParaRPr>
            </a:p>
          </p:txBody>
        </p:sp>
        <p:sp>
          <p:nvSpPr>
            <p:cNvPr id="556" name="TextBox 114"/>
            <p:cNvSpPr txBox="1">
              <a:spLocks noChangeArrowheads="1"/>
            </p:cNvSpPr>
            <p:nvPr/>
          </p:nvSpPr>
          <p:spPr bwMode="auto">
            <a:xfrm>
              <a:off x="3350283" y="2138313"/>
              <a:ext cx="851464" cy="215444"/>
            </a:xfrm>
            <a:prstGeom prst="rect">
              <a:avLst/>
            </a:prstGeom>
            <a:noFill/>
            <a:ln w="9525">
              <a:noFill/>
              <a:miter lim="800000"/>
              <a:headEnd/>
              <a:tailEnd/>
            </a:ln>
          </p:spPr>
          <p:txBody>
            <a:bodyPr wrap="square" anchor="ctr">
              <a:spAutoFit/>
            </a:bodyPr>
            <a:lstStyle/>
            <a:p>
              <a:pPr algn="ctr">
                <a:defRPr/>
              </a:pPr>
              <a:r>
                <a:rPr lang="en-US" altLang="zh-CN" sz="800" dirty="0" smtClean="0">
                  <a:solidFill>
                    <a:srgbClr val="000000"/>
                  </a:solidFill>
                  <a:latin typeface="FrutigerNext LT Medium"/>
                  <a:ea typeface="微软雅黑" pitchFamily="34" charset="-122"/>
                  <a:cs typeface="Arial" pitchFamily="34" charset="0"/>
                </a:rPr>
                <a:t>FusionSphere</a:t>
              </a:r>
              <a:endParaRPr lang="zh-CN" altLang="en-US" sz="800" dirty="0">
                <a:solidFill>
                  <a:srgbClr val="000000"/>
                </a:solidFill>
                <a:latin typeface="FrutigerNext LT Medium"/>
                <a:ea typeface="微软雅黑" pitchFamily="34" charset="-122"/>
                <a:cs typeface="Arial" pitchFamily="34" charset="0"/>
              </a:endParaRPr>
            </a:p>
          </p:txBody>
        </p:sp>
        <p:sp>
          <p:nvSpPr>
            <p:cNvPr id="557" name="TextBox 114"/>
            <p:cNvSpPr txBox="1">
              <a:spLocks noChangeArrowheads="1"/>
            </p:cNvSpPr>
            <p:nvPr/>
          </p:nvSpPr>
          <p:spPr bwMode="auto">
            <a:xfrm>
              <a:off x="4388651" y="2132621"/>
              <a:ext cx="851464" cy="215444"/>
            </a:xfrm>
            <a:prstGeom prst="rect">
              <a:avLst/>
            </a:prstGeom>
            <a:noFill/>
            <a:ln w="9525">
              <a:noFill/>
              <a:miter lim="800000"/>
              <a:headEnd/>
              <a:tailEnd/>
            </a:ln>
          </p:spPr>
          <p:txBody>
            <a:bodyPr wrap="square" anchor="ctr">
              <a:spAutoFit/>
            </a:bodyPr>
            <a:lstStyle/>
            <a:p>
              <a:pPr algn="ctr">
                <a:defRPr/>
              </a:pPr>
              <a:r>
                <a:rPr lang="en-US" altLang="zh-CN" sz="800" dirty="0" smtClean="0">
                  <a:solidFill>
                    <a:srgbClr val="000000"/>
                  </a:solidFill>
                  <a:latin typeface="FrutigerNext LT Medium"/>
                  <a:ea typeface="微软雅黑" pitchFamily="34" charset="-122"/>
                  <a:cs typeface="Arial" pitchFamily="34" charset="0"/>
                </a:rPr>
                <a:t>FusionSphere</a:t>
              </a:r>
              <a:endParaRPr lang="zh-CN" altLang="en-US" sz="800" dirty="0">
                <a:solidFill>
                  <a:srgbClr val="000000"/>
                </a:solidFill>
                <a:latin typeface="FrutigerNext LT Medium"/>
                <a:ea typeface="微软雅黑" pitchFamily="34" charset="-122"/>
                <a:cs typeface="Arial" pitchFamily="34" charset="0"/>
              </a:endParaRPr>
            </a:p>
          </p:txBody>
        </p:sp>
        <p:sp>
          <p:nvSpPr>
            <p:cNvPr id="558" name="TextBox 114"/>
            <p:cNvSpPr txBox="1">
              <a:spLocks noChangeArrowheads="1"/>
            </p:cNvSpPr>
            <p:nvPr/>
          </p:nvSpPr>
          <p:spPr bwMode="auto">
            <a:xfrm>
              <a:off x="5444549" y="2131834"/>
              <a:ext cx="851464" cy="215444"/>
            </a:xfrm>
            <a:prstGeom prst="rect">
              <a:avLst/>
            </a:prstGeom>
            <a:noFill/>
            <a:ln w="9525">
              <a:noFill/>
              <a:miter lim="800000"/>
              <a:headEnd/>
              <a:tailEnd/>
            </a:ln>
          </p:spPr>
          <p:txBody>
            <a:bodyPr wrap="square" anchor="ctr">
              <a:spAutoFit/>
            </a:bodyPr>
            <a:lstStyle/>
            <a:p>
              <a:pPr algn="ctr">
                <a:defRPr/>
              </a:pPr>
              <a:r>
                <a:rPr lang="en-US" altLang="zh-CN" sz="800" dirty="0" smtClean="0">
                  <a:solidFill>
                    <a:srgbClr val="000000"/>
                  </a:solidFill>
                  <a:latin typeface="FrutigerNext LT Medium"/>
                  <a:ea typeface="微软雅黑" pitchFamily="34" charset="-122"/>
                  <a:cs typeface="Arial" pitchFamily="34" charset="0"/>
                </a:rPr>
                <a:t>FusionSphere</a:t>
              </a:r>
              <a:endParaRPr lang="zh-CN" altLang="en-US" sz="800" dirty="0">
                <a:solidFill>
                  <a:srgbClr val="000000"/>
                </a:solidFill>
                <a:latin typeface="FrutigerNext LT Medium"/>
                <a:ea typeface="微软雅黑" pitchFamily="34" charset="-122"/>
                <a:cs typeface="Arial" pitchFamily="34" charset="0"/>
              </a:endParaRPr>
            </a:p>
          </p:txBody>
        </p:sp>
        <p:sp>
          <p:nvSpPr>
            <p:cNvPr id="559" name="TextBox 114"/>
            <p:cNvSpPr txBox="1">
              <a:spLocks noChangeArrowheads="1"/>
            </p:cNvSpPr>
            <p:nvPr/>
          </p:nvSpPr>
          <p:spPr bwMode="auto">
            <a:xfrm>
              <a:off x="1573302" y="2129755"/>
              <a:ext cx="860338" cy="215444"/>
            </a:xfrm>
            <a:prstGeom prst="rect">
              <a:avLst/>
            </a:prstGeom>
            <a:noFill/>
            <a:ln w="9525">
              <a:noFill/>
              <a:miter lim="800000"/>
              <a:headEnd/>
              <a:tailEnd/>
            </a:ln>
          </p:spPr>
          <p:txBody>
            <a:bodyPr wrap="square" anchor="ctr">
              <a:spAutoFit/>
            </a:bodyPr>
            <a:lstStyle/>
            <a:p>
              <a:pPr algn="ctr">
                <a:defRPr/>
              </a:pPr>
              <a:r>
                <a:rPr lang="en-US" altLang="zh-CN" sz="800" dirty="0" smtClean="0">
                  <a:solidFill>
                    <a:srgbClr val="000000"/>
                  </a:solidFill>
                  <a:latin typeface="FrutigerNext LT Medium"/>
                  <a:ea typeface="微软雅黑" pitchFamily="34" charset="-122"/>
                  <a:cs typeface="Arial" pitchFamily="34" charset="0"/>
                </a:rPr>
                <a:t>Hypervisor</a:t>
              </a:r>
              <a:endParaRPr lang="zh-CN" altLang="en-US" sz="800" dirty="0">
                <a:solidFill>
                  <a:srgbClr val="000000"/>
                </a:solidFill>
                <a:latin typeface="FrutigerNext LT Medium"/>
                <a:ea typeface="微软雅黑" pitchFamily="34" charset="-122"/>
                <a:cs typeface="Arial" pitchFamily="34" charset="0"/>
              </a:endParaRPr>
            </a:p>
          </p:txBody>
        </p:sp>
        <p:sp>
          <p:nvSpPr>
            <p:cNvPr id="232" name="圆角矩形 231"/>
            <p:cNvSpPr/>
            <p:nvPr/>
          </p:nvSpPr>
          <p:spPr bwMode="auto">
            <a:xfrm>
              <a:off x="430306" y="2857176"/>
              <a:ext cx="2054710" cy="236668"/>
            </a:xfrm>
            <a:prstGeom prst="roundRect">
              <a:avLst/>
            </a:prstGeom>
            <a:solidFill>
              <a:schemeClr val="bg2"/>
            </a:solidFill>
            <a:ln>
              <a:solidFill>
                <a:schemeClr val="accent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100" dirty="0" smtClean="0">
                  <a:solidFill>
                    <a:srgbClr val="000000"/>
                  </a:solidFill>
                  <a:latin typeface="Arial" charset="0"/>
                  <a:ea typeface="宋体" charset="-122"/>
                </a:rPr>
                <a:t>FC/IP network</a:t>
              </a:r>
              <a:endParaRPr lang="zh-CN" altLang="en-US" sz="1100" dirty="0" smtClean="0">
                <a:solidFill>
                  <a:srgbClr val="000000"/>
                </a:solidFill>
                <a:latin typeface="Arial" charset="0"/>
                <a:ea typeface="宋体" charset="-122"/>
              </a:endParaRPr>
            </a:p>
          </p:txBody>
        </p:sp>
        <p:sp>
          <p:nvSpPr>
            <p:cNvPr id="233" name="Up-Down Arrow 528"/>
            <p:cNvSpPr/>
            <p:nvPr/>
          </p:nvSpPr>
          <p:spPr bwMode="auto">
            <a:xfrm>
              <a:off x="1270017" y="3079560"/>
              <a:ext cx="161254" cy="362723"/>
            </a:xfrm>
            <a:prstGeom prst="up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en-US" sz="900" dirty="0" smtClean="0">
                <a:solidFill>
                  <a:srgbClr val="000000"/>
                </a:solidFill>
                <a:latin typeface="FrutigerNext LT Medium"/>
                <a:ea typeface="宋体" charset="-122"/>
              </a:endParaRPr>
            </a:p>
          </p:txBody>
        </p:sp>
        <p:grpSp>
          <p:nvGrpSpPr>
            <p:cNvPr id="31" name="组合 228"/>
            <p:cNvGrpSpPr/>
            <p:nvPr/>
          </p:nvGrpSpPr>
          <p:grpSpPr>
            <a:xfrm>
              <a:off x="419100" y="3491874"/>
              <a:ext cx="2026920" cy="960858"/>
              <a:chOff x="688491" y="3785795"/>
              <a:chExt cx="1280160" cy="960858"/>
            </a:xfrm>
          </p:grpSpPr>
          <p:grpSp>
            <p:nvGrpSpPr>
              <p:cNvPr id="96" name="组合 174"/>
              <p:cNvGrpSpPr>
                <a:grpSpLocks/>
              </p:cNvGrpSpPr>
              <p:nvPr/>
            </p:nvGrpSpPr>
            <p:grpSpPr bwMode="auto">
              <a:xfrm>
                <a:off x="877120" y="3839939"/>
                <a:ext cx="818862" cy="642938"/>
                <a:chOff x="1338451" y="4632208"/>
                <a:chExt cx="1258651" cy="692894"/>
              </a:xfrm>
            </p:grpSpPr>
            <p:sp>
              <p:nvSpPr>
                <p:cNvPr id="363" name="圆柱形 75"/>
                <p:cNvSpPr/>
                <p:nvPr/>
              </p:nvSpPr>
              <p:spPr bwMode="auto">
                <a:xfrm>
                  <a:off x="1921376" y="4632208"/>
                  <a:ext cx="553077" cy="274591"/>
                </a:xfrm>
                <a:prstGeom prst="can">
                  <a:avLst/>
                </a:prstGeom>
                <a:solidFill>
                  <a:schemeClr val="bg1"/>
                </a:solidFill>
                <a:ln>
                  <a:solidFill>
                    <a:schemeClr val="tx1">
                      <a:lumMod val="50000"/>
                      <a:lumOff val="50000"/>
                    </a:schemeClr>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64" name="圆柱形 76"/>
                <p:cNvSpPr/>
                <p:nvPr/>
              </p:nvSpPr>
              <p:spPr bwMode="auto">
                <a:xfrm>
                  <a:off x="1992896" y="4842642"/>
                  <a:ext cx="554666" cy="272025"/>
                </a:xfrm>
                <a:prstGeom prst="can">
                  <a:avLst/>
                </a:prstGeom>
                <a:solidFill>
                  <a:schemeClr val="bg1"/>
                </a:solidFill>
                <a:ln>
                  <a:solidFill>
                    <a:schemeClr val="tx1">
                      <a:lumMod val="50000"/>
                      <a:lumOff val="50000"/>
                    </a:schemeClr>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65" name="圆柱形 77"/>
                <p:cNvSpPr/>
                <p:nvPr/>
              </p:nvSpPr>
              <p:spPr bwMode="auto">
                <a:xfrm>
                  <a:off x="1921376" y="5050511"/>
                  <a:ext cx="553077" cy="274591"/>
                </a:xfrm>
                <a:prstGeom prst="can">
                  <a:avLst/>
                </a:prstGeom>
                <a:solidFill>
                  <a:schemeClr val="bg1"/>
                </a:solidFill>
                <a:ln>
                  <a:solidFill>
                    <a:schemeClr val="tx1">
                      <a:lumMod val="50000"/>
                      <a:lumOff val="50000"/>
                    </a:schemeClr>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66" name="圆柱形 118"/>
                <p:cNvSpPr>
                  <a:spLocks noChangeArrowheads="1"/>
                </p:cNvSpPr>
                <p:nvPr/>
              </p:nvSpPr>
              <p:spPr bwMode="auto">
                <a:xfrm>
                  <a:off x="1430283" y="4849058"/>
                  <a:ext cx="395736" cy="273309"/>
                </a:xfrm>
                <a:prstGeom prst="can">
                  <a:avLst>
                    <a:gd name="adj" fmla="val 25000"/>
                  </a:avLst>
                </a:prstGeom>
                <a:gradFill flip="none" rotWithShape="1">
                  <a:gsLst>
                    <a:gs pos="100000">
                      <a:srgbClr val="B0D7FA"/>
                    </a:gs>
                    <a:gs pos="0">
                      <a:srgbClr val="DDEEFD"/>
                    </a:gs>
                  </a:gsLst>
                  <a:lin ang="5400000" scaled="1"/>
                  <a:tileRect/>
                </a:gradFill>
                <a:ln>
                  <a:solidFill>
                    <a:srgbClr val="0099CC"/>
                  </a:solidFill>
                </a:ln>
                <a:effectLst>
                  <a:outerShdw blurRad="63500" algn="ctr" rotWithShape="0">
                    <a:prstClr val="black">
                      <a:alpha val="70000"/>
                    </a:prstClr>
                  </a:outerShdw>
                </a:effectLst>
              </p:spPr>
              <p:txBody>
                <a:bodyPr lIns="90000" rIns="90000" anchor="ctr"/>
                <a:lstStyle/>
                <a:p>
                  <a:pPr algn="ctr">
                    <a:defRPr/>
                  </a:pPr>
                  <a:endParaRPr lang="zh-CN" altLang="en-US" sz="800" kern="0">
                    <a:solidFill>
                      <a:srgbClr val="000000"/>
                    </a:solidFill>
                    <a:latin typeface="FrutigerNext LT Medium"/>
                    <a:ea typeface="微软雅黑" pitchFamily="34" charset="-122"/>
                    <a:cs typeface="Arial" pitchFamily="34" charset="0"/>
                  </a:endParaRPr>
                </a:p>
              </p:txBody>
            </p:sp>
            <p:sp>
              <p:nvSpPr>
                <p:cNvPr id="367" name="TextBox 140"/>
                <p:cNvSpPr txBox="1">
                  <a:spLocks noChangeArrowheads="1"/>
                </p:cNvSpPr>
                <p:nvPr/>
              </p:nvSpPr>
              <p:spPr bwMode="auto">
                <a:xfrm>
                  <a:off x="1950292" y="4877287"/>
                  <a:ext cx="646810" cy="232184"/>
                </a:xfrm>
                <a:prstGeom prst="rect">
                  <a:avLst/>
                </a:prstGeom>
                <a:noFill/>
                <a:ln w="9525">
                  <a:noFill/>
                  <a:miter lim="800000"/>
                  <a:headEnd/>
                  <a:tailEnd/>
                </a:ln>
              </p:spPr>
              <p:txBody>
                <a:bodyPr wrap="square">
                  <a:spAutoFit/>
                </a:bodyPr>
                <a:lstStyle/>
                <a:p>
                  <a:pPr algn="ctr">
                    <a:defRPr/>
                  </a:pPr>
                  <a:r>
                    <a:rPr lang="en-US" altLang="zh-CN" sz="800" dirty="0">
                      <a:solidFill>
                        <a:srgbClr val="000000"/>
                      </a:solidFill>
                      <a:latin typeface="FrutigerNext LT Medium"/>
                      <a:ea typeface="微软雅黑" pitchFamily="34" charset="-122"/>
                      <a:cs typeface="Arial" pitchFamily="34" charset="0"/>
                    </a:rPr>
                    <a:t>HDD</a:t>
                  </a:r>
                  <a:endParaRPr lang="zh-CN" altLang="en-US" sz="800" dirty="0">
                    <a:solidFill>
                      <a:srgbClr val="000000"/>
                    </a:solidFill>
                    <a:latin typeface="FrutigerNext LT Medium"/>
                    <a:ea typeface="微软雅黑" pitchFamily="34" charset="-122"/>
                    <a:cs typeface="Arial" pitchFamily="34" charset="0"/>
                  </a:endParaRPr>
                </a:p>
              </p:txBody>
            </p:sp>
            <p:sp>
              <p:nvSpPr>
                <p:cNvPr id="368" name="TextBox 141"/>
                <p:cNvSpPr txBox="1">
                  <a:spLocks noChangeArrowheads="1"/>
                </p:cNvSpPr>
                <p:nvPr/>
              </p:nvSpPr>
              <p:spPr bwMode="auto">
                <a:xfrm>
                  <a:off x="1338451" y="4888835"/>
                  <a:ext cx="608703" cy="232184"/>
                </a:xfrm>
                <a:prstGeom prst="rect">
                  <a:avLst/>
                </a:prstGeom>
                <a:noFill/>
                <a:ln w="9525">
                  <a:noFill/>
                  <a:miter lim="800000"/>
                  <a:headEnd/>
                  <a:tailEnd/>
                </a:ln>
              </p:spPr>
              <p:txBody>
                <a:bodyPr wrap="square">
                  <a:spAutoFit/>
                </a:bodyPr>
                <a:lstStyle/>
                <a:p>
                  <a:pPr algn="ctr">
                    <a:defRPr/>
                  </a:pPr>
                  <a:endParaRPr lang="zh-CN" altLang="en-US" sz="800" dirty="0">
                    <a:solidFill>
                      <a:srgbClr val="000000"/>
                    </a:solidFill>
                    <a:latin typeface="FrutigerNext LT Medium"/>
                    <a:ea typeface="微软雅黑" pitchFamily="34" charset="-122"/>
                    <a:cs typeface="Arial" pitchFamily="34" charset="0"/>
                  </a:endParaRPr>
                </a:p>
              </p:txBody>
            </p:sp>
          </p:grpSp>
          <p:sp>
            <p:nvSpPr>
              <p:cNvPr id="234" name="圆角矩形 233"/>
              <p:cNvSpPr/>
              <p:nvPr/>
            </p:nvSpPr>
            <p:spPr bwMode="auto">
              <a:xfrm>
                <a:off x="688491" y="3785795"/>
                <a:ext cx="1280160" cy="957431"/>
              </a:xfrm>
              <a:prstGeom prst="roundRect">
                <a:avLst/>
              </a:prstGeom>
              <a:noFill/>
              <a:ln>
                <a:solidFill>
                  <a:schemeClr val="tx1">
                    <a:lumMod val="50000"/>
                    <a:lumOff val="50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buClr>
                    <a:srgbClr val="CC9900"/>
                  </a:buClr>
                  <a:buFont typeface="Wingdings" pitchFamily="2" charset="2"/>
                  <a:buChar char="n"/>
                </a:pPr>
                <a:endParaRPr lang="zh-CN" altLang="en-US" smtClean="0">
                  <a:solidFill>
                    <a:srgbClr val="000000"/>
                  </a:solidFill>
                  <a:latin typeface="Arial" charset="0"/>
                  <a:ea typeface="宋体" charset="-122"/>
                </a:endParaRPr>
              </a:p>
            </p:txBody>
          </p:sp>
          <p:sp>
            <p:nvSpPr>
              <p:cNvPr id="235" name="TextBox 234"/>
              <p:cNvSpPr txBox="1"/>
              <p:nvPr/>
            </p:nvSpPr>
            <p:spPr>
              <a:xfrm>
                <a:off x="946675" y="4485043"/>
                <a:ext cx="450731" cy="261610"/>
              </a:xfrm>
              <a:prstGeom prst="rect">
                <a:avLst/>
              </a:prstGeom>
              <a:noFill/>
            </p:spPr>
            <p:txBody>
              <a:bodyPr wrap="none" rtlCol="0">
                <a:spAutoFit/>
              </a:bodyPr>
              <a:lstStyle/>
              <a:p>
                <a:r>
                  <a:rPr lang="en-US" altLang="zh-CN" sz="1100" dirty="0" smtClean="0">
                    <a:solidFill>
                      <a:srgbClr val="000000"/>
                    </a:solidFill>
                  </a:rPr>
                  <a:t>SAN/NAS</a:t>
                </a:r>
                <a:endParaRPr lang="zh-CN" altLang="en-US" sz="1100" dirty="0">
                  <a:solidFill>
                    <a:srgbClr val="000000"/>
                  </a:solidFill>
                </a:endParaRPr>
              </a:p>
            </p:txBody>
          </p:sp>
        </p:grpSp>
        <p:sp>
          <p:nvSpPr>
            <p:cNvPr id="230" name="矩形 229"/>
            <p:cNvSpPr/>
            <p:nvPr/>
          </p:nvSpPr>
          <p:spPr>
            <a:xfrm>
              <a:off x="422735" y="4488027"/>
              <a:ext cx="2199385" cy="338554"/>
            </a:xfrm>
            <a:prstGeom prst="rect">
              <a:avLst/>
            </a:prstGeom>
          </p:spPr>
          <p:txBody>
            <a:bodyPr wrap="none">
              <a:spAutoFit/>
            </a:bodyPr>
            <a:lstStyle/>
            <a:p>
              <a:r>
                <a:rPr lang="en-US" altLang="zh-CN" sz="1600" b="1" dirty="0" smtClean="0">
                  <a:solidFill>
                    <a:srgbClr val="C00000"/>
                  </a:solidFill>
                </a:rPr>
                <a:t>Traditional Architecture</a:t>
              </a:r>
              <a:endParaRPr lang="zh-CN" altLang="en-US" sz="1600" b="1" dirty="0">
                <a:solidFill>
                  <a:srgbClr val="C00000"/>
                </a:solidFill>
              </a:endParaRPr>
            </a:p>
          </p:txBody>
        </p:sp>
        <p:sp>
          <p:nvSpPr>
            <p:cNvPr id="231" name="矩形 230"/>
            <p:cNvSpPr/>
            <p:nvPr/>
          </p:nvSpPr>
          <p:spPr>
            <a:xfrm>
              <a:off x="3499310" y="4509799"/>
              <a:ext cx="2489464" cy="338554"/>
            </a:xfrm>
            <a:prstGeom prst="rect">
              <a:avLst/>
            </a:prstGeom>
          </p:spPr>
          <p:txBody>
            <a:bodyPr wrap="none">
              <a:spAutoFit/>
            </a:bodyPr>
            <a:lstStyle/>
            <a:p>
              <a:r>
                <a:rPr lang="en-US" altLang="zh-CN" sz="1600" b="1" dirty="0" err="1" smtClean="0">
                  <a:solidFill>
                    <a:srgbClr val="C00000"/>
                  </a:solidFill>
                </a:rPr>
                <a:t>FusionStorage</a:t>
              </a:r>
              <a:r>
                <a:rPr lang="en-US" altLang="zh-CN" sz="1600" b="1" dirty="0" smtClean="0">
                  <a:solidFill>
                    <a:srgbClr val="C00000"/>
                  </a:solidFill>
                </a:rPr>
                <a:t> Architecture</a:t>
              </a:r>
              <a:endParaRPr lang="zh-CN" altLang="en-US" sz="1600" b="1" dirty="0">
                <a:solidFill>
                  <a:srgbClr val="C00000"/>
                </a:solidFill>
              </a:endParaRPr>
            </a:p>
          </p:txBody>
        </p:sp>
        <p:sp>
          <p:nvSpPr>
            <p:cNvPr id="328" name="圆角矩形 94"/>
            <p:cNvSpPr>
              <a:spLocks noChangeArrowheads="1"/>
            </p:cNvSpPr>
            <p:nvPr/>
          </p:nvSpPr>
          <p:spPr bwMode="auto">
            <a:xfrm>
              <a:off x="4419601" y="3119611"/>
              <a:ext cx="812800" cy="342900"/>
            </a:xfrm>
            <a:prstGeom prst="roundRect">
              <a:avLst>
                <a:gd name="adj" fmla="val 16667"/>
              </a:avLst>
            </a:prstGeom>
            <a:gradFill>
              <a:gsLst>
                <a:gs pos="100000">
                  <a:srgbClr val="FF9900"/>
                </a:gs>
                <a:gs pos="0">
                  <a:srgbClr val="FFD699"/>
                </a:gs>
              </a:gsLst>
              <a:lin ang="5400000" scaled="0"/>
            </a:gradFill>
            <a:ln>
              <a:noFill/>
            </a:ln>
            <a:effectLst>
              <a:outerShdw blurRad="63500" algn="ctr" rotWithShape="0">
                <a:prstClr val="black">
                  <a:alpha val="70000"/>
                </a:prstClr>
              </a:outerShdw>
            </a:effectLst>
          </p:spPr>
          <p:txBody>
            <a:bodyPr lIns="90000" rIns="90000" anchor="ctr"/>
            <a:lstStyle/>
            <a:p>
              <a:pPr algn="ctr" fontAlgn="auto">
                <a:spcBef>
                  <a:spcPts val="0"/>
                </a:spcBef>
                <a:spcAft>
                  <a:spcPts val="0"/>
                </a:spcAft>
                <a:defRPr/>
              </a:pPr>
              <a:r>
                <a:rPr lang="en-US" altLang="zh-CN" sz="700" kern="0" dirty="0" err="1" smtClean="0">
                  <a:latin typeface="FrutigerNext LT Medium"/>
                  <a:ea typeface="微软雅黑" pitchFamily="34" charset="-122"/>
                  <a:cs typeface="Arial" pitchFamily="34" charset="0"/>
                </a:rPr>
                <a:t>FusionStorage</a:t>
              </a:r>
              <a:r>
                <a:rPr lang="en-US" altLang="zh-CN" sz="700" kern="0" dirty="0" smtClean="0">
                  <a:latin typeface="FrutigerNext LT Medium"/>
                  <a:ea typeface="微软雅黑" pitchFamily="34" charset="-122"/>
                  <a:cs typeface="Arial" pitchFamily="34" charset="0"/>
                </a:rPr>
                <a:t> Server</a:t>
              </a:r>
              <a:endParaRPr lang="zh-CN" altLang="en-US" sz="700" kern="0" dirty="0">
                <a:latin typeface="FrutigerNext LT Medium"/>
                <a:ea typeface="微软雅黑" pitchFamily="34" charset="-122"/>
                <a:cs typeface="Arial" pitchFamily="34" charset="0"/>
              </a:endParaRPr>
            </a:p>
          </p:txBody>
        </p:sp>
        <p:sp>
          <p:nvSpPr>
            <p:cNvPr id="329" name="矩形 328"/>
            <p:cNvSpPr/>
            <p:nvPr/>
          </p:nvSpPr>
          <p:spPr bwMode="auto">
            <a:xfrm>
              <a:off x="3299460" y="3048000"/>
              <a:ext cx="2903220" cy="472440"/>
            </a:xfrm>
            <a:prstGeom prst="rect">
              <a:avLst/>
            </a:prstGeom>
            <a:noFill/>
            <a:ln w="12700">
              <a:solidFill>
                <a:srgbClr val="C00000"/>
              </a:solidFill>
              <a:prstDash val="sys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35" name="矩形 334"/>
            <p:cNvSpPr/>
            <p:nvPr/>
          </p:nvSpPr>
          <p:spPr>
            <a:xfrm>
              <a:off x="5522766" y="3257034"/>
              <a:ext cx="715196" cy="276999"/>
            </a:xfrm>
            <a:prstGeom prst="rect">
              <a:avLst/>
            </a:prstGeom>
          </p:spPr>
          <p:txBody>
            <a:bodyPr wrap="none">
              <a:spAutoFit/>
            </a:bodyPr>
            <a:lstStyle/>
            <a:p>
              <a:r>
                <a:rPr lang="en-US" altLang="zh-CN" sz="1200" dirty="0" err="1" smtClean="0">
                  <a:solidFill>
                    <a:srgbClr val="C00000"/>
                  </a:solidFill>
                </a:rPr>
                <a:t>Datagrid</a:t>
              </a:r>
              <a:endParaRPr lang="zh-CN" altLang="en-US" sz="1200" dirty="0">
                <a:solidFill>
                  <a:srgbClr val="C00000"/>
                </a:solidFill>
              </a:endParaRPr>
            </a:p>
          </p:txBody>
        </p:sp>
        <p:sp>
          <p:nvSpPr>
            <p:cNvPr id="336" name="矩形 335"/>
            <p:cNvSpPr/>
            <p:nvPr/>
          </p:nvSpPr>
          <p:spPr>
            <a:xfrm>
              <a:off x="5967266" y="4444484"/>
              <a:ext cx="1066831" cy="276999"/>
            </a:xfrm>
            <a:prstGeom prst="rect">
              <a:avLst/>
            </a:prstGeom>
          </p:spPr>
          <p:txBody>
            <a:bodyPr wrap="none">
              <a:spAutoFit/>
            </a:bodyPr>
            <a:lstStyle/>
            <a:p>
              <a:r>
                <a:rPr lang="en-US" altLang="zh-CN" sz="1200" dirty="0" err="1" smtClean="0"/>
                <a:t>FusionStorage</a:t>
              </a:r>
              <a:endParaRPr lang="zh-CN" altLang="en-US" sz="1200" dirty="0"/>
            </a:p>
          </p:txBody>
        </p:sp>
        <p:sp>
          <p:nvSpPr>
            <p:cNvPr id="337" name="矩形 336"/>
            <p:cNvSpPr/>
            <p:nvPr/>
          </p:nvSpPr>
          <p:spPr>
            <a:xfrm>
              <a:off x="2665197" y="2049628"/>
              <a:ext cx="402674" cy="338554"/>
            </a:xfrm>
            <a:prstGeom prst="rect">
              <a:avLst/>
            </a:prstGeom>
          </p:spPr>
          <p:txBody>
            <a:bodyPr wrap="none">
              <a:spAutoFit/>
            </a:bodyPr>
            <a:lstStyle/>
            <a:p>
              <a:r>
                <a:rPr lang="en-US" altLang="zh-CN" sz="1600" b="1" dirty="0" smtClean="0">
                  <a:solidFill>
                    <a:srgbClr val="C00000"/>
                  </a:solidFill>
                </a:rPr>
                <a:t>VS</a:t>
              </a:r>
              <a:endParaRPr lang="zh-CN" altLang="en-US" sz="1600" b="1" dirty="0">
                <a:solidFill>
                  <a:srgbClr val="C00000"/>
                </a:solidFill>
              </a:endParaRPr>
            </a:p>
          </p:txBody>
        </p:sp>
        <p:sp>
          <p:nvSpPr>
            <p:cNvPr id="195" name="Rectangle 494"/>
            <p:cNvSpPr/>
            <p:nvPr/>
          </p:nvSpPr>
          <p:spPr bwMode="auto">
            <a:xfrm>
              <a:off x="4480983" y="2356627"/>
              <a:ext cx="649386" cy="264560"/>
            </a:xfrm>
            <a:prstGeom prst="rect">
              <a:avLst/>
            </a:prstGeom>
            <a:solidFill>
              <a:srgbClr val="01B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7020" tIns="0" rIns="67020" bIns="0" numCol="1" rtlCol="0" anchor="ctr" anchorCtr="0" compatLnSpc="1">
              <a:prstTxWarp prst="textNoShape">
                <a:avLst/>
              </a:prstTxWarp>
            </a:bodyPr>
            <a:lstStyle/>
            <a:p>
              <a:pPr algn="ctr" defTabSz="669985">
                <a:lnSpc>
                  <a:spcPct val="110000"/>
                </a:lnSpc>
                <a:buClr>
                  <a:srgbClr val="FFFFFF"/>
                </a:buClr>
              </a:pPr>
              <a:r>
                <a:rPr lang="en-US" altLang="zh-CN" sz="600" dirty="0" err="1" smtClean="0">
                  <a:solidFill>
                    <a:srgbClr val="000000"/>
                  </a:solidFill>
                  <a:latin typeface="FrutigerNext LT Medium"/>
                  <a:ea typeface="微软雅黑" pitchFamily="34" charset="-122"/>
                  <a:cs typeface="Arial" pitchFamily="34" charset="0"/>
                </a:rPr>
                <a:t>FusionStorage</a:t>
              </a:r>
              <a:r>
                <a:rPr lang="en-US" altLang="zh-CN" sz="600" dirty="0" smtClean="0">
                  <a:solidFill>
                    <a:srgbClr val="000000"/>
                  </a:solidFill>
                  <a:latin typeface="FrutigerNext LT Medium"/>
                  <a:ea typeface="微软雅黑" pitchFamily="34" charset="-122"/>
                  <a:cs typeface="Arial" pitchFamily="34" charset="0"/>
                </a:rPr>
                <a:t> Agent</a:t>
              </a:r>
              <a:endParaRPr lang="zh-CN" altLang="en-US" sz="600" dirty="0">
                <a:solidFill>
                  <a:srgbClr val="000000"/>
                </a:solidFill>
                <a:latin typeface="FrutigerNext LT Medium"/>
                <a:ea typeface="微软雅黑" pitchFamily="34" charset="-122"/>
                <a:cs typeface="Arial" pitchFamily="34" charset="0"/>
              </a:endParaRPr>
            </a:p>
          </p:txBody>
        </p:sp>
        <p:sp>
          <p:nvSpPr>
            <p:cNvPr id="196" name="Rectangle 494"/>
            <p:cNvSpPr/>
            <p:nvPr/>
          </p:nvSpPr>
          <p:spPr bwMode="auto">
            <a:xfrm>
              <a:off x="5541433" y="2356627"/>
              <a:ext cx="649386" cy="264560"/>
            </a:xfrm>
            <a:prstGeom prst="rect">
              <a:avLst/>
            </a:prstGeom>
            <a:solidFill>
              <a:srgbClr val="01B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7020" tIns="0" rIns="67020" bIns="0" numCol="1" rtlCol="0" anchor="ctr" anchorCtr="0" compatLnSpc="1">
              <a:prstTxWarp prst="textNoShape">
                <a:avLst/>
              </a:prstTxWarp>
            </a:bodyPr>
            <a:lstStyle/>
            <a:p>
              <a:pPr algn="ctr" defTabSz="669985">
                <a:lnSpc>
                  <a:spcPct val="110000"/>
                </a:lnSpc>
                <a:buClr>
                  <a:srgbClr val="FFFFFF"/>
                </a:buClr>
              </a:pPr>
              <a:r>
                <a:rPr lang="en-US" altLang="zh-CN" sz="600" dirty="0" err="1" smtClean="0">
                  <a:solidFill>
                    <a:srgbClr val="000000"/>
                  </a:solidFill>
                  <a:latin typeface="FrutigerNext LT Medium"/>
                  <a:ea typeface="微软雅黑" pitchFamily="34" charset="-122"/>
                  <a:cs typeface="Arial" pitchFamily="34" charset="0"/>
                </a:rPr>
                <a:t>FusionStorage</a:t>
              </a:r>
              <a:r>
                <a:rPr lang="en-US" altLang="zh-CN" sz="600" dirty="0" smtClean="0">
                  <a:solidFill>
                    <a:srgbClr val="000000"/>
                  </a:solidFill>
                  <a:latin typeface="FrutigerNext LT Medium"/>
                  <a:ea typeface="微软雅黑" pitchFamily="34" charset="-122"/>
                  <a:cs typeface="Arial" pitchFamily="34" charset="0"/>
                </a:rPr>
                <a:t> Agent</a:t>
              </a:r>
              <a:endParaRPr lang="zh-CN" altLang="en-US" sz="600" dirty="0">
                <a:solidFill>
                  <a:srgbClr val="000000"/>
                </a:solidFill>
                <a:latin typeface="FrutigerNext LT Medium"/>
                <a:ea typeface="微软雅黑" pitchFamily="34" charset="-122"/>
                <a:cs typeface="Arial" pitchFamily="34" charset="0"/>
              </a:endParaRPr>
            </a:p>
          </p:txBody>
        </p:sp>
      </p:grpSp>
      <p:grpSp>
        <p:nvGrpSpPr>
          <p:cNvPr id="97" name="组合 191"/>
          <p:cNvGrpSpPr/>
          <p:nvPr/>
        </p:nvGrpSpPr>
        <p:grpSpPr>
          <a:xfrm>
            <a:off x="22226" y="6349"/>
            <a:ext cx="1677498" cy="244657"/>
            <a:chOff x="22226" y="6349"/>
            <a:chExt cx="1677498" cy="244657"/>
          </a:xfrm>
        </p:grpSpPr>
        <p:sp>
          <p:nvSpPr>
            <p:cNvPr id="193" name="任意多边形 192"/>
            <p:cNvSpPr/>
            <p:nvPr/>
          </p:nvSpPr>
          <p:spPr bwMode="auto">
            <a:xfrm>
              <a:off x="22226" y="6349"/>
              <a:ext cx="931147" cy="244657"/>
            </a:xfrm>
            <a:custGeom>
              <a:avLst/>
              <a:gdLst>
                <a:gd name="connsiteX0" fmla="*/ 0 w 1271442"/>
                <a:gd name="connsiteY0" fmla="*/ 0 h 342900"/>
                <a:gd name="connsiteX1" fmla="*/ 1099992 w 1271442"/>
                <a:gd name="connsiteY1" fmla="*/ 0 h 342900"/>
                <a:gd name="connsiteX2" fmla="*/ 1271442 w 1271442"/>
                <a:gd name="connsiteY2" fmla="*/ 171450 h 342900"/>
                <a:gd name="connsiteX3" fmla="*/ 1099992 w 1271442"/>
                <a:gd name="connsiteY3" fmla="*/ 342900 h 342900"/>
                <a:gd name="connsiteX4" fmla="*/ 0 w 1271442"/>
                <a:gd name="connsiteY4" fmla="*/ 342900 h 342900"/>
                <a:gd name="connsiteX5" fmla="*/ 0 w 1271442"/>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442" h="342900">
                  <a:moveTo>
                    <a:pt x="0" y="0"/>
                  </a:moveTo>
                  <a:lnTo>
                    <a:pt x="1099992" y="0"/>
                  </a:lnTo>
                  <a:lnTo>
                    <a:pt x="1271442" y="171450"/>
                  </a:lnTo>
                  <a:lnTo>
                    <a:pt x="1099992" y="342900"/>
                  </a:lnTo>
                  <a:lnTo>
                    <a:pt x="0" y="342900"/>
                  </a:lnTo>
                  <a:lnTo>
                    <a:pt x="0" y="0"/>
                  </a:lnTo>
                  <a:close/>
                </a:path>
              </a:pathLst>
            </a:custGeom>
            <a:solidFill>
              <a:schemeClr val="bg1">
                <a:lumMod val="75000"/>
              </a:schemeClr>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7455" tIns="24003" rIns="183452" bIns="24003" spcCol="1270" anchor="ctr"/>
            <a:lstStyle/>
            <a:p>
              <a:pPr algn="ctr" defTabSz="400050">
                <a:spcAft>
                  <a:spcPts val="0"/>
                </a:spcAft>
                <a:defRPr/>
              </a:pPr>
              <a:r>
                <a:rPr lang="en-US" altLang="zh-CN" sz="800" b="1" dirty="0" smtClean="0">
                  <a:solidFill>
                    <a:schemeClr val="bg1"/>
                  </a:solidFill>
                </a:rPr>
                <a:t>Hardware</a:t>
              </a:r>
              <a:endParaRPr lang="zh-CN" altLang="en-US" sz="800" b="1" dirty="0">
                <a:solidFill>
                  <a:schemeClr val="bg1"/>
                </a:solidFill>
              </a:endParaRPr>
            </a:p>
          </p:txBody>
        </p:sp>
        <p:sp>
          <p:nvSpPr>
            <p:cNvPr id="194" name="任意多边形 193"/>
            <p:cNvSpPr/>
            <p:nvPr/>
          </p:nvSpPr>
          <p:spPr bwMode="auto">
            <a:xfrm>
              <a:off x="767143" y="6349"/>
              <a:ext cx="932581" cy="244657"/>
            </a:xfrm>
            <a:custGeom>
              <a:avLst/>
              <a:gdLst>
                <a:gd name="connsiteX0" fmla="*/ 0 w 1273400"/>
                <a:gd name="connsiteY0" fmla="*/ 0 h 342900"/>
                <a:gd name="connsiteX1" fmla="*/ 1101950 w 1273400"/>
                <a:gd name="connsiteY1" fmla="*/ 0 h 342900"/>
                <a:gd name="connsiteX2" fmla="*/ 1273400 w 1273400"/>
                <a:gd name="connsiteY2" fmla="*/ 171450 h 342900"/>
                <a:gd name="connsiteX3" fmla="*/ 1101950 w 1273400"/>
                <a:gd name="connsiteY3" fmla="*/ 342900 h 342900"/>
                <a:gd name="connsiteX4" fmla="*/ 0 w 1273400"/>
                <a:gd name="connsiteY4" fmla="*/ 342900 h 342900"/>
                <a:gd name="connsiteX5" fmla="*/ 171450 w 1273400"/>
                <a:gd name="connsiteY5" fmla="*/ 171450 h 342900"/>
                <a:gd name="connsiteX6" fmla="*/ 0 w 12734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400" h="342900">
                  <a:moveTo>
                    <a:pt x="0" y="0"/>
                  </a:moveTo>
                  <a:lnTo>
                    <a:pt x="1101950" y="0"/>
                  </a:lnTo>
                  <a:lnTo>
                    <a:pt x="1273400" y="171450"/>
                  </a:lnTo>
                  <a:lnTo>
                    <a:pt x="1101950" y="342900"/>
                  </a:lnTo>
                  <a:lnTo>
                    <a:pt x="0" y="342900"/>
                  </a:lnTo>
                  <a:lnTo>
                    <a:pt x="171450" y="171450"/>
                  </a:lnTo>
                  <a:lnTo>
                    <a:pt x="0" y="0"/>
                  </a:lnTo>
                  <a:close/>
                </a:path>
              </a:pathLst>
            </a:custGeom>
            <a:solidFill>
              <a:srgbClr val="990000"/>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8006" tIns="24003" rIns="97728" bIns="24003" spcCol="1270" anchor="ctr"/>
            <a:lstStyle/>
            <a:p>
              <a:pPr algn="ctr" defTabSz="400050">
                <a:spcAft>
                  <a:spcPts val="0"/>
                </a:spcAft>
                <a:defRPr/>
              </a:pPr>
              <a:r>
                <a:rPr lang="en-US" altLang="zh-CN" sz="800" b="1" dirty="0" smtClean="0">
                  <a:solidFill>
                    <a:schemeClr val="bg1"/>
                  </a:solidFill>
                </a:rPr>
                <a:t>Software</a:t>
              </a:r>
              <a:endParaRPr lang="zh-CN" altLang="en-US" sz="800" b="1" dirty="0">
                <a:solidFill>
                  <a:schemeClr val="bg1"/>
                </a:solidFill>
              </a:endParaRPr>
            </a:p>
          </p:txBody>
        </p:sp>
      </p:grpSp>
    </p:spTree>
    <p:extLst>
      <p:ext uri="{BB962C8B-B14F-4D97-AF65-F5344CB8AC3E}">
        <p14:creationId xmlns:p14="http://schemas.microsoft.com/office/powerpoint/2010/main" xmlns="" val="301328551"/>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1"/>
            <a:ext cx="1588" cy="11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pPr fontAlgn="base">
              <a:spcBef>
                <a:spcPct val="0"/>
              </a:spcBef>
              <a:spcAft>
                <a:spcPct val="0"/>
              </a:spcAft>
            </a:pPr>
            <a:endParaRPr lang="zh-CN" altLang="en-US">
              <a:solidFill>
                <a:srgbClr val="000000"/>
              </a:solidFill>
              <a:latin typeface="Calibri" pitchFamily="34" charset="0"/>
              <a:ea typeface="宋体" pitchFamily="2" charset="-122"/>
            </a:endParaRPr>
          </a:p>
        </p:txBody>
      </p:sp>
      <p:sp>
        <p:nvSpPr>
          <p:cNvPr id="45" name="标题 1"/>
          <p:cNvSpPr txBox="1">
            <a:spLocks/>
          </p:cNvSpPr>
          <p:nvPr/>
        </p:nvSpPr>
        <p:spPr>
          <a:xfrm>
            <a:off x="234180" y="314713"/>
            <a:ext cx="7442791" cy="408820"/>
          </a:xfrm>
          <a:prstGeom prst="rect">
            <a:avLst/>
          </a:prstGeom>
        </p:spPr>
        <p:txBody>
          <a:bodyPr/>
          <a:lstStyle/>
          <a:p>
            <a:pPr eaLnBrk="0" hangingPunct="0"/>
            <a:r>
              <a:rPr lang="en-US" altLang="zh-CN" sz="2000" b="1" dirty="0" smtClean="0">
                <a:solidFill>
                  <a:srgbClr val="C00000"/>
                </a:solidFill>
                <a:latin typeface="Arial" pitchFamily="34" charset="0"/>
                <a:ea typeface="微软雅黑" pitchFamily="34" charset="-122"/>
                <a:cs typeface="Arial" pitchFamily="34" charset="0"/>
                <a:sym typeface="Lucida Grande"/>
              </a:rPr>
              <a:t>FusionCube: Converged Infrastructure</a:t>
            </a:r>
            <a:endParaRPr lang="zh-CN" altLang="en-US" sz="2000" b="1" dirty="0" smtClean="0">
              <a:solidFill>
                <a:srgbClr val="C00000"/>
              </a:solidFill>
              <a:latin typeface="Arial" pitchFamily="34" charset="0"/>
              <a:ea typeface="微软雅黑" pitchFamily="34" charset="-122"/>
              <a:cs typeface="Arial" pitchFamily="34" charset="0"/>
              <a:sym typeface="Lucida Grande"/>
            </a:endParaRPr>
          </a:p>
          <a:p>
            <a:pPr lvl="0" eaLnBrk="0" hangingPunct="0"/>
            <a:endParaRPr lang="en-US" altLang="zh-CN" sz="2000" b="1" dirty="0" smtClean="0">
              <a:solidFill>
                <a:srgbClr val="C00000"/>
              </a:solidFill>
              <a:latin typeface="Arial" pitchFamily="34" charset="0"/>
              <a:ea typeface="微软雅黑" pitchFamily="34" charset="-122"/>
              <a:cs typeface="Arial" pitchFamily="34" charset="0"/>
              <a:sym typeface="Lucida Grande"/>
            </a:endParaRPr>
          </a:p>
        </p:txBody>
      </p:sp>
      <p:sp>
        <p:nvSpPr>
          <p:cNvPr id="42" name="同侧圆角矩形 41"/>
          <p:cNvSpPr/>
          <p:nvPr/>
        </p:nvSpPr>
        <p:spPr bwMode="auto">
          <a:xfrm>
            <a:off x="323849" y="785814"/>
            <a:ext cx="8501063" cy="2556476"/>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wrap="none" lIns="68552" tIns="34276" rIns="68552" bIns="34276" anchor="ctr"/>
          <a:lstStyle/>
          <a:p>
            <a:pPr eaLnBrk="0" hangingPunct="0">
              <a:buClr>
                <a:srgbClr val="990000"/>
              </a:buClr>
              <a:buSzPct val="60000"/>
              <a:buFont typeface="Wingdings" pitchFamily="2" charset="2"/>
              <a:buNone/>
            </a:pPr>
            <a:endParaRPr lang="zh-CN" altLang="zh-CN" sz="1600" dirty="0">
              <a:solidFill>
                <a:srgbClr val="000000"/>
              </a:solidFill>
              <a:latin typeface="Arial" pitchFamily="34" charset="0"/>
              <a:ea typeface="微软雅黑" pitchFamily="34" charset="-122"/>
              <a:cs typeface="Arial" pitchFamily="34" charset="0"/>
            </a:endParaRPr>
          </a:p>
        </p:txBody>
      </p:sp>
      <p:sp>
        <p:nvSpPr>
          <p:cNvPr id="60" name="同侧圆角矩形 59"/>
          <p:cNvSpPr/>
          <p:nvPr/>
        </p:nvSpPr>
        <p:spPr bwMode="auto">
          <a:xfrm>
            <a:off x="2969662" y="3393440"/>
            <a:ext cx="2243558" cy="1148080"/>
          </a:xfrm>
          <a:prstGeom prst="round2SameRect">
            <a:avLst>
              <a:gd name="adj1" fmla="val 0"/>
              <a:gd name="adj2" fmla="val 0"/>
            </a:avLst>
          </a:prstGeom>
          <a:solidFill>
            <a:srgbClr val="92D050"/>
          </a:solidFill>
          <a:ln w="12700" algn="ctr">
            <a:noFill/>
            <a:round/>
            <a:headEnd/>
            <a:tailEnd/>
          </a:ln>
          <a:effectLst>
            <a:outerShdw blurRad="63500" sx="101000" sy="101000" algn="ctr" rotWithShape="0">
              <a:prstClr val="black">
                <a:alpha val="20000"/>
              </a:prstClr>
            </a:outerShdw>
          </a:effectLst>
        </p:spPr>
        <p:txBody>
          <a:bodyPr wrap="square" lIns="68552" tIns="34276" rIns="68552" bIns="34276" anchor="ctr"/>
          <a:lstStyle/>
          <a:p>
            <a:pPr eaLnBrk="0" hangingPunct="0">
              <a:lnSpc>
                <a:spcPts val="3360"/>
              </a:lnSpc>
              <a:buClr>
                <a:srgbClr val="990000"/>
              </a:buClr>
              <a:buSzPct val="60000"/>
            </a:pPr>
            <a:r>
              <a:rPr lang="en-US" altLang="zh-CN" sz="2800" b="1" dirty="0" smtClean="0">
                <a:solidFill>
                  <a:srgbClr val="C00000"/>
                </a:solidFill>
                <a:latin typeface="Arial" pitchFamily="34" charset="0"/>
                <a:ea typeface="微软雅黑" pitchFamily="34" charset="-122"/>
                <a:cs typeface="Arial" pitchFamily="34" charset="0"/>
              </a:rPr>
              <a:t>15.6</a:t>
            </a:r>
            <a:r>
              <a:rPr lang="en-US" altLang="zh-CN" sz="1600" dirty="0" smtClean="0">
                <a:solidFill>
                  <a:srgbClr val="C00000"/>
                </a:solidFill>
                <a:latin typeface="Arial" pitchFamily="34" charset="0"/>
                <a:ea typeface="微软雅黑" pitchFamily="34" charset="-122"/>
                <a:cs typeface="Arial" pitchFamily="34" charset="0"/>
              </a:rPr>
              <a:t> </a:t>
            </a:r>
            <a:r>
              <a:rPr lang="en-US" altLang="zh-CN" sz="1600" dirty="0" err="1" smtClean="0">
                <a:solidFill>
                  <a:srgbClr val="C00000"/>
                </a:solidFill>
                <a:latin typeface="Arial" pitchFamily="34" charset="0"/>
                <a:ea typeface="微软雅黑" pitchFamily="34" charset="-122"/>
                <a:cs typeface="Arial" pitchFamily="34" charset="0"/>
              </a:rPr>
              <a:t>Tbit</a:t>
            </a:r>
            <a:r>
              <a:rPr lang="en-US" altLang="zh-CN" sz="1600" dirty="0" smtClean="0">
                <a:solidFill>
                  <a:srgbClr val="C00000"/>
                </a:solidFill>
                <a:latin typeface="Arial" pitchFamily="34" charset="0"/>
                <a:ea typeface="微软雅黑" pitchFamily="34" charset="-122"/>
                <a:cs typeface="Arial" pitchFamily="34" charset="0"/>
              </a:rPr>
              <a:t>/s</a:t>
            </a:r>
          </a:p>
          <a:p>
            <a:pPr eaLnBrk="0" hangingPunct="0">
              <a:lnSpc>
                <a:spcPct val="150000"/>
              </a:lnSpc>
              <a:buClr>
                <a:srgbClr val="990000"/>
              </a:buClr>
              <a:buSzPct val="60000"/>
            </a:pPr>
            <a:r>
              <a:rPr lang="en-US" altLang="zh-CN" sz="1200" b="1" dirty="0" err="1" smtClean="0">
                <a:solidFill>
                  <a:srgbClr val="000000"/>
                </a:solidFill>
                <a:latin typeface="Arial" pitchFamily="34" charset="0"/>
                <a:ea typeface="微软雅黑" pitchFamily="34" charset="-122"/>
                <a:cs typeface="Arial" pitchFamily="34" charset="0"/>
              </a:rPr>
              <a:t>Midplane</a:t>
            </a:r>
            <a:r>
              <a:rPr lang="en-US" altLang="zh-CN" sz="1200" b="1" dirty="0" smtClean="0">
                <a:solidFill>
                  <a:srgbClr val="000000"/>
                </a:solidFill>
                <a:latin typeface="Arial" pitchFamily="34" charset="0"/>
                <a:ea typeface="微软雅黑" pitchFamily="34" charset="-122"/>
                <a:cs typeface="Arial" pitchFamily="34" charset="0"/>
              </a:rPr>
              <a:t> bus bandwidth </a:t>
            </a:r>
          </a:p>
          <a:p>
            <a:pPr eaLnBrk="0" hangingPunct="0">
              <a:lnSpc>
                <a:spcPct val="150000"/>
              </a:lnSpc>
              <a:buClr>
                <a:srgbClr val="990000"/>
              </a:buClr>
              <a:buSzPct val="60000"/>
            </a:pPr>
            <a:r>
              <a:rPr lang="en-US" altLang="zh-CN" sz="1200" b="1" dirty="0" smtClean="0">
                <a:solidFill>
                  <a:srgbClr val="000000"/>
                </a:solidFill>
                <a:latin typeface="Arial" pitchFamily="34" charset="0"/>
                <a:ea typeface="微软雅黑" pitchFamily="34" charset="-122"/>
                <a:cs typeface="Arial" pitchFamily="34" charset="0"/>
              </a:rPr>
              <a:t>per chassis</a:t>
            </a:r>
          </a:p>
        </p:txBody>
      </p:sp>
      <p:sp>
        <p:nvSpPr>
          <p:cNvPr id="63" name="同侧圆角矩形 62"/>
          <p:cNvSpPr/>
          <p:nvPr/>
        </p:nvSpPr>
        <p:spPr bwMode="auto">
          <a:xfrm>
            <a:off x="7065655" y="3393440"/>
            <a:ext cx="1737010" cy="1148080"/>
          </a:xfrm>
          <a:prstGeom prst="round2SameRect">
            <a:avLst>
              <a:gd name="adj1" fmla="val 0"/>
              <a:gd name="adj2" fmla="val 0"/>
            </a:avLst>
          </a:prstGeom>
          <a:solidFill>
            <a:srgbClr val="92D050"/>
          </a:solidFill>
          <a:ln w="12700" algn="ctr">
            <a:noFill/>
            <a:round/>
            <a:headEnd/>
            <a:tailEnd/>
          </a:ln>
          <a:effectLst>
            <a:outerShdw blurRad="63500" sx="101000" sy="101000" algn="ctr" rotWithShape="0">
              <a:prstClr val="black">
                <a:alpha val="20000"/>
              </a:prstClr>
            </a:outerShdw>
          </a:effectLst>
        </p:spPr>
        <p:txBody>
          <a:bodyPr wrap="square" lIns="68552" tIns="34276" rIns="68552" bIns="34276" anchor="ctr"/>
          <a:lstStyle/>
          <a:p>
            <a:pPr eaLnBrk="0" hangingPunct="0">
              <a:lnSpc>
                <a:spcPts val="3360"/>
              </a:lnSpc>
              <a:buClr>
                <a:srgbClr val="990000"/>
              </a:buClr>
              <a:buSzPct val="60000"/>
            </a:pPr>
            <a:r>
              <a:rPr lang="en-US" altLang="zh-CN" sz="2800" b="1" dirty="0" smtClean="0">
                <a:solidFill>
                  <a:srgbClr val="C00000"/>
                </a:solidFill>
                <a:latin typeface="Arial" pitchFamily="34" charset="0"/>
                <a:ea typeface="微软雅黑" pitchFamily="34" charset="-122"/>
                <a:cs typeface="Arial" pitchFamily="34" charset="0"/>
              </a:rPr>
              <a:t>55</a:t>
            </a:r>
            <a:r>
              <a:rPr lang="en-US" altLang="zh-CN" sz="1600" b="1" dirty="0" smtClean="0">
                <a:solidFill>
                  <a:srgbClr val="C00000"/>
                </a:solidFill>
                <a:latin typeface="Arial" pitchFamily="34" charset="0"/>
                <a:ea typeface="微软雅黑" pitchFamily="34" charset="-122"/>
                <a:cs typeface="Arial" pitchFamily="34" charset="0"/>
                <a:sym typeface="Calibri" pitchFamily="34" charset="0"/>
              </a:rPr>
              <a:t>°C</a:t>
            </a:r>
            <a:endParaRPr lang="en-US" altLang="zh-CN" sz="1600" dirty="0" smtClean="0">
              <a:solidFill>
                <a:srgbClr val="C00000"/>
              </a:solidFill>
              <a:latin typeface="Arial" pitchFamily="34" charset="0"/>
              <a:ea typeface="微软雅黑" pitchFamily="34" charset="-122"/>
              <a:cs typeface="Arial" pitchFamily="34" charset="0"/>
            </a:endParaRPr>
          </a:p>
          <a:p>
            <a:pPr eaLnBrk="0" hangingPunct="0">
              <a:lnSpc>
                <a:spcPct val="150000"/>
              </a:lnSpc>
              <a:buClr>
                <a:srgbClr val="990000"/>
              </a:buClr>
              <a:buSzPct val="60000"/>
            </a:pPr>
            <a:r>
              <a:rPr lang="en-US" altLang="zh-CN" sz="1200" b="1" dirty="0" smtClean="0">
                <a:solidFill>
                  <a:srgbClr val="000000"/>
                </a:solidFill>
                <a:latin typeface="Arial" pitchFamily="34" charset="0"/>
                <a:ea typeface="微软雅黑" pitchFamily="34" charset="-122"/>
                <a:cs typeface="Arial" pitchFamily="34" charset="0"/>
              </a:rPr>
              <a:t>NEBS and ETSI </a:t>
            </a:r>
          </a:p>
          <a:p>
            <a:pPr eaLnBrk="0" hangingPunct="0">
              <a:lnSpc>
                <a:spcPct val="150000"/>
              </a:lnSpc>
              <a:buClr>
                <a:srgbClr val="990000"/>
              </a:buClr>
              <a:buSzPct val="60000"/>
            </a:pPr>
            <a:r>
              <a:rPr lang="en-US" altLang="zh-CN" sz="1200" b="1" dirty="0" smtClean="0">
                <a:solidFill>
                  <a:srgbClr val="000000"/>
                </a:solidFill>
                <a:latin typeface="Arial" pitchFamily="34" charset="0"/>
                <a:ea typeface="微软雅黑" pitchFamily="34" charset="-122"/>
                <a:cs typeface="Arial" pitchFamily="34" charset="0"/>
              </a:rPr>
              <a:t>Compliance</a:t>
            </a:r>
          </a:p>
        </p:txBody>
      </p:sp>
      <p:sp>
        <p:nvSpPr>
          <p:cNvPr id="71" name="同侧圆角矩形 70"/>
          <p:cNvSpPr/>
          <p:nvPr/>
        </p:nvSpPr>
        <p:spPr bwMode="auto">
          <a:xfrm>
            <a:off x="323850" y="3393440"/>
            <a:ext cx="2581910" cy="1148080"/>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wrap="square" lIns="68552" tIns="34276" rIns="68552" bIns="34276" anchor="ctr"/>
          <a:lstStyle/>
          <a:p>
            <a:pPr eaLnBrk="0" hangingPunct="0">
              <a:lnSpc>
                <a:spcPts val="3360"/>
              </a:lnSpc>
              <a:buClr>
                <a:srgbClr val="990000"/>
              </a:buClr>
              <a:buSzPct val="60000"/>
            </a:pPr>
            <a:r>
              <a:rPr lang="en-US" altLang="zh-CN" sz="2800" b="1" dirty="0" smtClean="0">
                <a:solidFill>
                  <a:srgbClr val="C00000"/>
                </a:solidFill>
                <a:latin typeface="Arial" pitchFamily="34" charset="0"/>
                <a:ea typeface="微软雅黑" pitchFamily="34" charset="-122"/>
                <a:cs typeface="Arial" pitchFamily="34" charset="0"/>
              </a:rPr>
              <a:t>12</a:t>
            </a:r>
            <a:r>
              <a:rPr lang="en-US" altLang="zh-CN" sz="1600" dirty="0" smtClean="0">
                <a:solidFill>
                  <a:srgbClr val="C00000"/>
                </a:solidFill>
                <a:latin typeface="Arial" pitchFamily="34" charset="0"/>
                <a:ea typeface="微软雅黑" pitchFamily="34" charset="-122"/>
                <a:cs typeface="Arial" pitchFamily="34" charset="0"/>
              </a:rPr>
              <a:t>U</a:t>
            </a:r>
            <a:r>
              <a:rPr lang="en-US" altLang="zh-CN" sz="2800" b="1" dirty="0" smtClean="0">
                <a:solidFill>
                  <a:srgbClr val="C00000"/>
                </a:solidFill>
                <a:latin typeface="Arial" pitchFamily="34" charset="0"/>
                <a:ea typeface="微软雅黑" pitchFamily="34" charset="-122"/>
                <a:cs typeface="Arial" pitchFamily="34" charset="0"/>
              </a:rPr>
              <a:t>/64 </a:t>
            </a:r>
            <a:r>
              <a:rPr lang="en-US" altLang="zh-CN" sz="1600" dirty="0" smtClean="0">
                <a:solidFill>
                  <a:srgbClr val="C00000"/>
                </a:solidFill>
                <a:latin typeface="Arial" pitchFamily="34" charset="0"/>
                <a:ea typeface="微软雅黑" pitchFamily="34" charset="-122"/>
                <a:cs typeface="Arial" pitchFamily="34" charset="0"/>
              </a:rPr>
              <a:t>CPUs</a:t>
            </a:r>
          </a:p>
          <a:p>
            <a:pPr eaLnBrk="0" hangingPunct="0">
              <a:lnSpc>
                <a:spcPct val="150000"/>
              </a:lnSpc>
              <a:buClr>
                <a:srgbClr val="990000"/>
              </a:buClr>
              <a:buSzPct val="60000"/>
            </a:pPr>
            <a:r>
              <a:rPr lang="en-US" altLang="zh-CN" sz="1200" b="1" dirty="0" smtClean="0">
                <a:solidFill>
                  <a:srgbClr val="000000"/>
                </a:solidFill>
                <a:latin typeface="Arial" pitchFamily="34" charset="0"/>
                <a:ea typeface="微软雅黑" pitchFamily="34" charset="-122"/>
                <a:cs typeface="Arial" pitchFamily="34" charset="0"/>
              </a:rPr>
              <a:t>Highest computing density in the industry (2-socket)</a:t>
            </a:r>
          </a:p>
        </p:txBody>
      </p:sp>
      <p:sp>
        <p:nvSpPr>
          <p:cNvPr id="73" name="同侧圆角矩形 72"/>
          <p:cNvSpPr/>
          <p:nvPr/>
        </p:nvSpPr>
        <p:spPr bwMode="auto">
          <a:xfrm>
            <a:off x="5277122" y="3393440"/>
            <a:ext cx="1724630" cy="1148080"/>
          </a:xfrm>
          <a:prstGeom prst="round2SameRect">
            <a:avLst>
              <a:gd name="adj1" fmla="val 0"/>
              <a:gd name="adj2" fmla="val 0"/>
            </a:avLst>
          </a:prstGeom>
          <a:solidFill>
            <a:schemeClr val="bg1"/>
          </a:solidFill>
          <a:ln w="12700" algn="ctr">
            <a:noFill/>
            <a:round/>
            <a:headEnd/>
            <a:tailEnd/>
          </a:ln>
          <a:effectLst>
            <a:outerShdw blurRad="63500" sx="101000" sy="101000" algn="ctr" rotWithShape="0">
              <a:prstClr val="black">
                <a:alpha val="20000"/>
              </a:prstClr>
            </a:outerShdw>
          </a:effectLst>
        </p:spPr>
        <p:txBody>
          <a:bodyPr wrap="square" lIns="68552" tIns="34276" rIns="68552" bIns="34276" anchor="ctr"/>
          <a:lstStyle/>
          <a:p>
            <a:pPr eaLnBrk="0" hangingPunct="0">
              <a:lnSpc>
                <a:spcPts val="3360"/>
              </a:lnSpc>
              <a:buClr>
                <a:srgbClr val="990000"/>
              </a:buClr>
              <a:buSzPct val="60000"/>
            </a:pPr>
            <a:r>
              <a:rPr lang="en-US" altLang="zh-CN" sz="2800" b="1" dirty="0" smtClean="0">
                <a:solidFill>
                  <a:srgbClr val="C00000"/>
                </a:solidFill>
                <a:latin typeface="Arial" pitchFamily="34" charset="0"/>
                <a:ea typeface="微软雅黑" pitchFamily="34" charset="-122"/>
                <a:cs typeface="Arial" pitchFamily="34" charset="0"/>
              </a:rPr>
              <a:t>12</a:t>
            </a:r>
            <a:r>
              <a:rPr lang="en-US" altLang="zh-CN" sz="1600" dirty="0" smtClean="0">
                <a:solidFill>
                  <a:srgbClr val="C00000"/>
                </a:solidFill>
                <a:latin typeface="Arial" pitchFamily="34" charset="0"/>
                <a:ea typeface="微软雅黑" pitchFamily="34" charset="-122"/>
                <a:cs typeface="Arial" pitchFamily="34" charset="0"/>
              </a:rPr>
              <a:t> TB</a:t>
            </a:r>
          </a:p>
          <a:p>
            <a:pPr eaLnBrk="0" hangingPunct="0">
              <a:lnSpc>
                <a:spcPct val="150000"/>
              </a:lnSpc>
              <a:buClr>
                <a:srgbClr val="990000"/>
              </a:buClr>
              <a:buSzPct val="60000"/>
            </a:pPr>
            <a:r>
              <a:rPr lang="en-US" altLang="zh-CN" sz="1200" b="1" dirty="0" smtClean="0">
                <a:solidFill>
                  <a:srgbClr val="000000"/>
                </a:solidFill>
                <a:latin typeface="Arial" pitchFamily="34" charset="0"/>
                <a:ea typeface="微软雅黑" pitchFamily="34" charset="-122"/>
                <a:cs typeface="Arial" pitchFamily="34" charset="0"/>
              </a:rPr>
              <a:t>RAM per chassis</a:t>
            </a:r>
          </a:p>
          <a:p>
            <a:pPr eaLnBrk="0" hangingPunct="0">
              <a:lnSpc>
                <a:spcPct val="150000"/>
              </a:lnSpc>
              <a:buClr>
                <a:srgbClr val="990000"/>
              </a:buClr>
              <a:buSzPct val="60000"/>
            </a:pPr>
            <a:endParaRPr lang="en-US" altLang="zh-CN" sz="1200" b="1" dirty="0" smtClean="0">
              <a:solidFill>
                <a:srgbClr val="000000"/>
              </a:solidFill>
              <a:latin typeface="Arial" pitchFamily="34" charset="0"/>
              <a:ea typeface="微软雅黑" pitchFamily="34" charset="-122"/>
              <a:cs typeface="Arial" pitchFamily="34" charset="0"/>
            </a:endParaRPr>
          </a:p>
        </p:txBody>
      </p:sp>
      <p:sp>
        <p:nvSpPr>
          <p:cNvPr id="75" name="矩形 8"/>
          <p:cNvSpPr/>
          <p:nvPr/>
        </p:nvSpPr>
        <p:spPr bwMode="auto">
          <a:xfrm>
            <a:off x="3908378" y="1320605"/>
            <a:ext cx="4704079" cy="1840396"/>
          </a:xfrm>
          <a:prstGeom prst="rect">
            <a:avLst/>
          </a:prstGeom>
          <a:noFill/>
          <a:ln w="9525" cap="flat" cmpd="sng" algn="ctr">
            <a:noFill/>
            <a:prstDash val="solid"/>
            <a:round/>
            <a:headEnd type="none" w="med" len="med"/>
            <a:tailEnd type="none" w="med" len="med"/>
          </a:ln>
          <a:effectLst/>
        </p:spPr>
        <p:txBody>
          <a:bodyPr vert="horz" wrap="square" lIns="91386" tIns="45696" rIns="91386" bIns="45696" numCol="1" rtlCol="0" anchor="t" anchorCtr="0" compatLnSpc="1">
            <a:prstTxWarp prst="textNoShape">
              <a:avLst/>
            </a:prstTxWarp>
          </a:bodyPr>
          <a:lstStyle/>
          <a:p>
            <a:pPr marL="257106" indent="-257106">
              <a:lnSpc>
                <a:spcPct val="150000"/>
              </a:lnSpc>
              <a:spcAft>
                <a:spcPts val="0"/>
              </a:spcAft>
              <a:buClr>
                <a:srgbClr val="C00000"/>
              </a:buClr>
              <a:buFont typeface="Arial" pitchFamily="34" charset="0"/>
              <a:buChar char="•"/>
              <a:tabLst>
                <a:tab pos="342809" algn="l"/>
              </a:tabLst>
            </a:pPr>
            <a:r>
              <a:rPr lang="en-US" altLang="zh-CN" sz="1400" dirty="0" smtClean="0">
                <a:latin typeface="Arial" pitchFamily="34" charset="0"/>
                <a:ea typeface="微软雅黑" pitchFamily="34" charset="-122"/>
                <a:cs typeface="Arial" pitchFamily="34" charset="0"/>
              </a:rPr>
              <a:t>Compute, Storage, Network Converged</a:t>
            </a:r>
          </a:p>
          <a:p>
            <a:pPr marL="257106" indent="-257106">
              <a:lnSpc>
                <a:spcPct val="150000"/>
              </a:lnSpc>
              <a:spcAft>
                <a:spcPts val="0"/>
              </a:spcAft>
              <a:buClr>
                <a:srgbClr val="C00000"/>
              </a:buClr>
              <a:buFont typeface="Arial" pitchFamily="34" charset="0"/>
              <a:buChar char="•"/>
              <a:tabLst>
                <a:tab pos="342809" algn="l"/>
              </a:tabLst>
            </a:pPr>
            <a:r>
              <a:rPr lang="en-US" altLang="zh-CN" sz="1400" dirty="0" smtClean="0">
                <a:latin typeface="Arial" pitchFamily="34" charset="0"/>
                <a:ea typeface="微软雅黑" pitchFamily="34" charset="-122"/>
                <a:cs typeface="Arial" pitchFamily="34" charset="0"/>
              </a:rPr>
              <a:t>Integrated virtualization and cloud management</a:t>
            </a:r>
          </a:p>
          <a:p>
            <a:pPr marL="257106" indent="-257106">
              <a:lnSpc>
                <a:spcPct val="150000"/>
              </a:lnSpc>
              <a:spcAft>
                <a:spcPts val="0"/>
              </a:spcAft>
              <a:buClr>
                <a:srgbClr val="C00000"/>
              </a:buClr>
              <a:buFont typeface="Arial" pitchFamily="34" charset="0"/>
              <a:buChar char="•"/>
              <a:tabLst>
                <a:tab pos="342809" algn="l"/>
              </a:tabLst>
            </a:pPr>
            <a:r>
              <a:rPr lang="en-US" altLang="zh-CN" sz="1400" dirty="0" smtClean="0">
                <a:latin typeface="Arial" pitchFamily="34" charset="0"/>
                <a:ea typeface="微软雅黑" pitchFamily="34" charset="-122"/>
                <a:cs typeface="Arial" pitchFamily="34" charset="0"/>
              </a:rPr>
              <a:t>HW/SW optimization improves performance</a:t>
            </a:r>
          </a:p>
          <a:p>
            <a:pPr marL="257106" indent="-257106">
              <a:lnSpc>
                <a:spcPct val="150000"/>
              </a:lnSpc>
              <a:spcAft>
                <a:spcPts val="0"/>
              </a:spcAft>
              <a:buClr>
                <a:srgbClr val="C00000"/>
              </a:buClr>
              <a:buFont typeface="Arial" pitchFamily="34" charset="0"/>
              <a:buChar char="•"/>
              <a:tabLst>
                <a:tab pos="342809" algn="l"/>
              </a:tabLst>
            </a:pPr>
            <a:r>
              <a:rPr lang="en-US" altLang="zh-CN" sz="1400" dirty="0" smtClean="0">
                <a:latin typeface="Arial" pitchFamily="34" charset="0"/>
                <a:ea typeface="微软雅黑" pitchFamily="34" charset="-122"/>
                <a:cs typeface="Arial" pitchFamily="34" charset="0"/>
              </a:rPr>
              <a:t>Preintegrated, Validated, Shipping in one box</a:t>
            </a:r>
          </a:p>
          <a:p>
            <a:pPr marL="257106" indent="-257106">
              <a:lnSpc>
                <a:spcPct val="150000"/>
              </a:lnSpc>
              <a:spcAft>
                <a:spcPts val="0"/>
              </a:spcAft>
              <a:buClr>
                <a:srgbClr val="C00000"/>
              </a:buClr>
              <a:buFont typeface="Arial" pitchFamily="34" charset="0"/>
              <a:buChar char="•"/>
              <a:tabLst>
                <a:tab pos="342809" algn="l"/>
              </a:tabLst>
            </a:pPr>
            <a:r>
              <a:rPr lang="en-US" altLang="zh-CN" sz="1400" dirty="0" smtClean="0">
                <a:latin typeface="Arial" pitchFamily="34" charset="0"/>
                <a:ea typeface="微软雅黑" pitchFamily="34" charset="-122"/>
                <a:cs typeface="Arial" pitchFamily="34" charset="0"/>
              </a:rPr>
              <a:t>VM templates, application templates</a:t>
            </a:r>
          </a:p>
        </p:txBody>
      </p:sp>
      <p:sp>
        <p:nvSpPr>
          <p:cNvPr id="79" name="TextBox 78"/>
          <p:cNvSpPr txBox="1"/>
          <p:nvPr/>
        </p:nvSpPr>
        <p:spPr>
          <a:xfrm>
            <a:off x="833758" y="925236"/>
            <a:ext cx="2820619" cy="359073"/>
          </a:xfrm>
          <a:prstGeom prst="rect">
            <a:avLst/>
          </a:prstGeom>
          <a:noFill/>
          <a:effectLst/>
        </p:spPr>
        <p:txBody>
          <a:bodyPr wrap="square" lIns="0" tIns="0" rIns="0" bIns="0" rtlCol="0">
            <a:spAutoFit/>
          </a:bodyPr>
          <a:lstStyle/>
          <a:p>
            <a:pPr algn="ctr" fontAlgn="auto">
              <a:lnSpc>
                <a:spcPts val="2800"/>
              </a:lnSpc>
              <a:spcBef>
                <a:spcPts val="0"/>
              </a:spcBef>
              <a:spcAft>
                <a:spcPts val="0"/>
              </a:spcAft>
            </a:pPr>
            <a:r>
              <a:rPr lang="en-US" altLang="zh-CN" sz="1400" b="1" dirty="0" smtClean="0">
                <a:solidFill>
                  <a:srgbClr val="000000">
                    <a:lumMod val="75000"/>
                    <a:lumOff val="25000"/>
                  </a:srgbClr>
                </a:solidFill>
                <a:latin typeface="Arial" pitchFamily="34" charset="0"/>
                <a:ea typeface="微软雅黑" pitchFamily="34" charset="-122"/>
                <a:cs typeface="Arial" pitchFamily="34" charset="0"/>
              </a:rPr>
              <a:t>FusionCube</a:t>
            </a:r>
            <a:endParaRPr lang="zh-CN" altLang="en-US" sz="1400" b="1" dirty="0">
              <a:solidFill>
                <a:srgbClr val="000000">
                  <a:lumMod val="75000"/>
                  <a:lumOff val="25000"/>
                </a:srgbClr>
              </a:solidFill>
              <a:latin typeface="Arial" pitchFamily="34" charset="0"/>
              <a:ea typeface="微软雅黑" pitchFamily="34" charset="-122"/>
              <a:cs typeface="Arial" pitchFamily="34" charset="0"/>
            </a:endParaRPr>
          </a:p>
        </p:txBody>
      </p:sp>
      <p:sp>
        <p:nvSpPr>
          <p:cNvPr id="19" name="Rectangle 6"/>
          <p:cNvSpPr>
            <a:spLocks noChangeArrowheads="1"/>
          </p:cNvSpPr>
          <p:nvPr/>
        </p:nvSpPr>
        <p:spPr bwMode="auto">
          <a:xfrm>
            <a:off x="6346356" y="782591"/>
            <a:ext cx="819838" cy="320040"/>
          </a:xfrm>
          <a:prstGeom prst="rect">
            <a:avLst/>
          </a:prstGeom>
          <a:solidFill>
            <a:srgbClr val="C00000"/>
          </a:solidFill>
          <a:ln w="19050">
            <a:noFill/>
            <a:miter lim="800000"/>
            <a:headEnd/>
            <a:tailEnd/>
          </a:ln>
        </p:spPr>
        <p:txBody>
          <a:bodyPr wrap="none" lIns="121901" tIns="60952" rIns="121901" bIns="60952" anchor="ctr"/>
          <a:lstStyle/>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Cloud </a:t>
            </a:r>
          </a:p>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Computing</a:t>
            </a:r>
          </a:p>
        </p:txBody>
      </p:sp>
      <p:sp>
        <p:nvSpPr>
          <p:cNvPr id="20" name="Rectangle 6"/>
          <p:cNvSpPr>
            <a:spLocks noChangeArrowheads="1"/>
          </p:cNvSpPr>
          <p:nvPr/>
        </p:nvSpPr>
        <p:spPr bwMode="auto">
          <a:xfrm>
            <a:off x="7186659" y="782591"/>
            <a:ext cx="826908" cy="320040"/>
          </a:xfrm>
          <a:prstGeom prst="rect">
            <a:avLst/>
          </a:prstGeom>
          <a:solidFill>
            <a:srgbClr val="C00000"/>
          </a:solidFill>
          <a:ln w="19050">
            <a:noFill/>
            <a:miter lim="800000"/>
            <a:headEnd/>
            <a:tailEnd/>
          </a:ln>
        </p:spPr>
        <p:txBody>
          <a:bodyPr wrap="none" lIns="121901" tIns="60952" rIns="121901" bIns="60952" anchor="ctr"/>
          <a:lstStyle/>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Warehouse </a:t>
            </a:r>
          </a:p>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Acceleration</a:t>
            </a:r>
          </a:p>
        </p:txBody>
      </p:sp>
      <p:sp>
        <p:nvSpPr>
          <p:cNvPr id="22" name="Rectangle 6"/>
          <p:cNvSpPr>
            <a:spLocks noChangeArrowheads="1"/>
          </p:cNvSpPr>
          <p:nvPr/>
        </p:nvSpPr>
        <p:spPr bwMode="auto">
          <a:xfrm>
            <a:off x="8034031" y="782591"/>
            <a:ext cx="790295" cy="320040"/>
          </a:xfrm>
          <a:prstGeom prst="rect">
            <a:avLst/>
          </a:prstGeom>
          <a:solidFill>
            <a:srgbClr val="C00000"/>
          </a:solidFill>
          <a:ln w="19050">
            <a:noFill/>
            <a:miter lim="800000"/>
            <a:headEnd/>
            <a:tailEnd/>
          </a:ln>
        </p:spPr>
        <p:txBody>
          <a:bodyPr wrap="none" lIns="121901" tIns="60952" rIns="121901" bIns="60952" anchor="ctr"/>
          <a:lstStyle/>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Critical </a:t>
            </a:r>
          </a:p>
          <a:p>
            <a:pPr algn="ctr">
              <a:buClrTx/>
              <a:buFontTx/>
              <a:buNone/>
              <a:defRPr/>
            </a:pPr>
            <a:r>
              <a:rPr lang="en-US" altLang="zh-CN" sz="1050" dirty="0" smtClean="0">
                <a:solidFill>
                  <a:srgbClr val="FFFFFF"/>
                </a:solidFill>
                <a:latin typeface="Arial" pitchFamily="34" charset="0"/>
                <a:ea typeface="微软雅黑" pitchFamily="34" charset="-122"/>
                <a:cs typeface="Arial" pitchFamily="34" charset="0"/>
              </a:rPr>
              <a:t>Application</a:t>
            </a:r>
          </a:p>
        </p:txBody>
      </p:sp>
      <p:pic>
        <p:nvPicPr>
          <p:cNvPr id="23" name="Picture 2" descr="C:\Documents and Settings\z41652\桌面\桌面六\巡展\设备图.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95912" y="1502574"/>
            <a:ext cx="3095625"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tsShapeName" descr="EUR03B6251125B8@@92@3ED383ECBCD80;06A;;0=;=F11041632!!!BIHO@]f110416321@0C99@@110B325D7E703101电担览粹)釜士烹亨(!W0/6过衙/qqu!!!!!!!!!!!!!!!!!!!!!!!!!!!!!!!!!!!!!!!!!!!!!!!!!!!!!!!!!!!!!!!!!!!!!!!!!!!!!!!!!!!!!!!!!!!!!!!!!!!!!!!!!!!!!!!!!!!!!!!!!!!!!!!!!!!!!!!!!!!!!!!!!!!!!!!!!!!!!!!!!!!!!!!!!!!!!!!!!!!!!!!!!!!!!!!!!!!!!!!!!!!!!!!!!!!!!!!!!!!!!!!!!!!!!!!!!!!!!!!!!!!!!!!!!!!!!!!!!!!!!!!!!!!!!!!!!!!!!!!!!!!!!!!!!!!!!!!!!!!!!!!!!!!!!!!!!!!!!!!!!!!!!!!!!!!!!!!!!!!!!!!!!!!!!!!!!!!!!!!!!!!!!!!!!!!!!!!!!!!!!!!!!!!!!!!!!!!!!!!!!!!!!!!!!!!!!!!!!!!!!!!!!!!!!!!!!!!!!!!!!!!!!!!!!!!!!!!!!!!!!!!!!!!!!!!!!!!!!!!!!!!!!!!!!!!!!!!!!!!!!!!!!!!!!!!!!!!!!!!!!!!!!!!!!!!!!!!!!!!!!!!!!!!!!!!!!!!!!!!!!!!!!!!!!!!!!!!!!!!!!!!!!!!!!!!!!!!!!!!!!!!!!!!!!!!!!!!!!!!!!!!!!!!!!!!!!!!!!!!!!!!!!!!!!!!!!!!!!!!!!!!!!!!!!!!!!!!!!!!!!!!!!!!!!!!!!!!!!!!!!!!!!!!!!!!!!!!!!!!!!!!!!!!!!!!!!!!!!!!!!!!!!!!!!!!!!!!!!!!!!!!!!!!!!!!!!!!!!!!!!!!!!!!!!!!!!!!!!!!!!!!!!!!!!!!!!!!!!!!!!!!!!!!!!!!!!!!!!!!!!!!!!!!!!!!!!!!!!!!!!!!!!!!!!!!!!!!!!!!!!!!!!!!!!!!!!!!!!!!!!!!!!!!!!!!!!!!!!!!!!!!!!!!!!!!!!!!!!!!!!!!!!!!!!!!!!!!!!!!!!!!!!!!!!!!!!!!!!!!!!!!!!!!!!!!!!!!!!!!!!!!!!!!!!!!!!!!!!!!!!!!!!!!!!!!!!!!!!!!!!!!!!!!!!!!!!!!!!!!!!!!!!!!!!!!!!!!!!!!!!!!!!!!!!!!!!!!!!!!!!!!!!!!!!!!!!!!!!!!!!!!!!!!!!!!!!!!!!!!!!!!!!!!!!!!!!!!!!!!!!!!!!!!!!!!!!!!!!!!!!!!!!!!!!!!!!!!!!!!!!!!!!!!!!!!!!!!!!!!!!!!!!!!!!!!!!!!!!!!!!!!!!!!!!!!!!!!!!!!!!!!!!!!!!!!!!!!!!!!!!!!!!!!!!!!!!!!!!!!!!!!!!!!!!!!!!!!!!!!!!!!!!!!!!!!!!!!!!!!!!!!!!!!!!!!!!!!!!!!!!!!!!!!!!!!!!!!!!!!!!!!!!!!!!!!!!!!!!!!!!!!!!!!!!!!!!!!!!!!!!!!!!!!!!!!!!!!!!!!!!!!!!!!!!!!!!!!!!!!!!!!!!!!!!!!!!!!!!!!!!!!!!!!!!!!!!!!!!!!!!!!!!!!!!!!!!!!!!!!!!!!!!!!!!!!!!!!!!!!!!!!!!!!!!!!!!!!!!!!!!!!!!!!!!!!!!!!!!!!!!!!!!!!!!!!!!!!!!!!!!!!!!!!!!!!!!!!!!!!!!!!!!!!!!!!!!!!!!!!!!!!!!!!!!!!!!!!!!!!!!!!!!!!!!!!!!!!!!!!!!!!!!!!!!!!!!!!!!!!!!!!!!!!!!!!!!!!!!!!!!!!!!!!!!!!!!!!!!!!!!!!!!!!!!!!!!!!!!!!!!!!!!!!!!!!!!!!!!!!!!!!!!!!!!!!!!!!!!!!!!!!!!!!!!!!!!!!!!!!!!!!!!!!!!!!!!!!!!!!!!!!!!!!!!!!!!!!!!!!!!!!!!!!!!!!!!!!!!!!!!!!!!!!!!!!!!!!!!!!!!!!!!!!!!!!!!!!!!!!!!!!!!!!!!!!!!!!!!!!!!!!!!!!!!!!!!!!!!!!!!!!!!!!!!!!!!!!!!!!!!!!!!!!!!!!!!!!!!!!!!!!!!!!!!!!!!!!!!!!!!!!!!!!!!!!!!!!!!!!!!!!!!!!!!!!!!!!!!!!!!!!!!!!!!!!!!!!!!!!!!!!!!!!!!!!!!!!!!!!!!!!!!!!!!!!!!!!!!!!!!!!!!!!!!!!!!!!!!!!!!!!!!!!!!!!!!!!!!!!!!!!!!!!!!!!!!!!!!!!!!!!!!!!!!!!!!!!!!!!!!!!!!!!!!!!!!!!!!!!!!!!!!!!!!!!!!!!!!!!!!!!!!!!!!!!!!!!!!!!!!!!!!!!!!!!!!!!!!!!!!!!!!!!!!!!!!!!!!!!!!!!!!!!!!!!!!!!!!!!!!!!!!!!!1!1" hidden="1"/>
          <p:cNvSpPr>
            <a:spLocks noChangeArrowheads="1"/>
          </p:cNvSpPr>
          <p:nvPr/>
        </p:nvSpPr>
        <p:spPr bwMode="auto">
          <a:xfrm>
            <a:off x="0" y="4"/>
            <a:ext cx="1588" cy="11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03" name="Title 2"/>
          <p:cNvSpPr txBox="1">
            <a:spLocks/>
          </p:cNvSpPr>
          <p:nvPr/>
        </p:nvSpPr>
        <p:spPr>
          <a:xfrm>
            <a:off x="208578" y="0"/>
            <a:ext cx="8237220" cy="471277"/>
          </a:xfrm>
          <a:prstGeom prst="rect">
            <a:avLst/>
          </a:prstGeom>
        </p:spPr>
        <p:txBody>
          <a:bodyPr/>
          <a:lstStyle/>
          <a:p>
            <a:pPr fontAlgn="auto">
              <a:spcAft>
                <a:spcPts val="0"/>
              </a:spcAft>
              <a:defRPr/>
            </a:pPr>
            <a:endParaRPr lang="en-US" altLang="zh-CN" sz="2400" b="1" dirty="0" smtClean="0">
              <a:solidFill>
                <a:srgbClr val="C00000"/>
              </a:solidFill>
              <a:latin typeface="FrutigerNext LT Regular" pitchFamily="34" charset="0"/>
              <a:ea typeface="黑体" pitchFamily="2" charset="-122"/>
              <a:cs typeface="Arial" pitchFamily="34" charset="0"/>
              <a:sym typeface="Lucida Grande"/>
            </a:endParaRPr>
          </a:p>
        </p:txBody>
      </p:sp>
      <p:sp>
        <p:nvSpPr>
          <p:cNvPr id="22" name="同侧圆角矩形 21"/>
          <p:cNvSpPr/>
          <p:nvPr/>
        </p:nvSpPr>
        <p:spPr bwMode="auto">
          <a:xfrm>
            <a:off x="3667760" y="915185"/>
            <a:ext cx="5120640" cy="1115499"/>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square" lIns="68562" tIns="34281" rIns="68562" bIns="34281" anchor="t" anchorCtr="0"/>
          <a:lstStyle/>
          <a:p>
            <a:pPr eaLnBrk="0" hangingPunct="0">
              <a:buClr>
                <a:srgbClr val="990000"/>
              </a:buClr>
              <a:buSzPct val="60000"/>
              <a:buFont typeface="Wingdings" pitchFamily="2" charset="2"/>
              <a:buChar char="l"/>
            </a:pPr>
            <a:endParaRPr lang="en-US" altLang="zh-CN" sz="2000" dirty="0" smtClean="0">
              <a:solidFill>
                <a:srgbClr val="000000"/>
              </a:solidFill>
              <a:latin typeface="Arial" pitchFamily="34" charset="0"/>
              <a:ea typeface="MS PGothic" pitchFamily="34" charset="-128"/>
              <a:cs typeface="Arial" pitchFamily="34" charset="0"/>
            </a:endParaRPr>
          </a:p>
          <a:p>
            <a:pPr marL="102568" lvl="1" indent="-102568" eaLnBrk="0" hangingPunct="0">
              <a:lnSpc>
                <a:spcPct val="120000"/>
              </a:lnSpc>
              <a:buFont typeface="Arial" charset="0"/>
              <a:buChar char="•"/>
            </a:pP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Template-based automated service deployment,</a:t>
            </a:r>
            <a:r>
              <a:rPr lang="en-US" altLang="zh-CN" sz="1200" b="1" dirty="0" smtClean="0">
                <a:solidFill>
                  <a:srgbClr val="C00000"/>
                </a:solidFill>
                <a:latin typeface="Arial" pitchFamily="34" charset="0"/>
                <a:ea typeface="微软雅黑" pitchFamily="34" charset="-122"/>
                <a:cs typeface="Arial" pitchFamily="34" charset="0"/>
                <a:sym typeface="FrutigerNext LT Regular" pitchFamily="34" charset="0"/>
              </a:rPr>
              <a:t> </a:t>
            </a:r>
            <a:r>
              <a:rPr lang="en-US" altLang="zh-CN" sz="1400" b="1" dirty="0" smtClean="0">
                <a:solidFill>
                  <a:srgbClr val="C00000"/>
                </a:solidFill>
                <a:latin typeface="Arial" pitchFamily="34" charset="0"/>
                <a:ea typeface="微软雅黑" pitchFamily="34" charset="-122"/>
                <a:cs typeface="Arial" pitchFamily="34" charset="0"/>
                <a:sym typeface="FrutigerNext LT Regular" pitchFamily="34" charset="0"/>
              </a:rPr>
              <a:t>72</a:t>
            </a:r>
            <a:r>
              <a:rPr lang="en-US" altLang="zh-CN" sz="1400" b="1" dirty="0" smtClean="0">
                <a:solidFill>
                  <a:srgbClr val="C00000"/>
                </a:solidFill>
                <a:latin typeface="Arial" pitchFamily="34" charset="0"/>
                <a:ea typeface="微软雅黑" pitchFamily="34" charset="-122"/>
                <a:cs typeface="Arial" pitchFamily="34" charset="0"/>
              </a:rPr>
              <a:t>X</a:t>
            </a:r>
            <a:r>
              <a:rPr lang="en-US" altLang="zh-CN" sz="1400" b="1" dirty="0" smtClean="0">
                <a:latin typeface="Arial" pitchFamily="34" charset="0"/>
                <a:ea typeface="微软雅黑" pitchFamily="34" charset="-122"/>
                <a:cs typeface="Arial" pitchFamily="34" charset="0"/>
              </a:rPr>
              <a:t> </a:t>
            </a:r>
            <a:r>
              <a:rPr lang="en-US" altLang="zh-CN" sz="1200" dirty="0" smtClean="0">
                <a:latin typeface="Arial" pitchFamily="34" charset="0"/>
                <a:ea typeface="微软雅黑" pitchFamily="34" charset="-122"/>
                <a:cs typeface="Arial" pitchFamily="34" charset="0"/>
              </a:rPr>
              <a:t>faster</a:t>
            </a:r>
            <a:endPar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endParaRPr>
          </a:p>
          <a:p>
            <a:pPr marL="102568" lvl="1" indent="-102568" eaLnBrk="0" hangingPunct="0">
              <a:lnSpc>
                <a:spcPct val="120000"/>
              </a:lnSpc>
              <a:buFont typeface="Arial" charset="0"/>
              <a:buChar char="•"/>
            </a:pP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Business workload intelligent optimization by </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three-layer (Memory-SSD-DAS) cloud storage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a:t>
            </a:r>
            <a:r>
              <a:rPr lang="zh-CN"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 </a:t>
            </a:r>
            <a:r>
              <a:rPr lang="en-US" altLang="en-US" sz="1400" b="1" dirty="0" smtClean="0">
                <a:solidFill>
                  <a:srgbClr val="C00000"/>
                </a:solidFill>
                <a:latin typeface="Arial" pitchFamily="34" charset="0"/>
                <a:ea typeface="微软雅黑" pitchFamily="34" charset="-122"/>
                <a:cs typeface="Arial" pitchFamily="34" charset="0"/>
                <a:sym typeface="FrutigerNext LT Regular" pitchFamily="34" charset="0"/>
              </a:rPr>
              <a:t>3X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performance </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than </a:t>
            </a:r>
            <a:r>
              <a:rPr lang="en-US" altLang="zh-CN" sz="1200" dirty="0" smtClean="0">
                <a:latin typeface="Arial" pitchFamily="34" charset="0"/>
                <a:ea typeface="微软雅黑" pitchFamily="34" charset="-122"/>
                <a:cs typeface="Arial" pitchFamily="34" charset="0"/>
              </a:rPr>
              <a:t>industry</a:t>
            </a:r>
            <a:endPar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endParaRPr>
          </a:p>
        </p:txBody>
      </p:sp>
      <p:sp>
        <p:nvSpPr>
          <p:cNvPr id="23" name="同侧圆角矩形 22"/>
          <p:cNvSpPr/>
          <p:nvPr/>
        </p:nvSpPr>
        <p:spPr bwMode="auto">
          <a:xfrm>
            <a:off x="3667760" y="891892"/>
            <a:ext cx="5120640" cy="290606"/>
          </a:xfrm>
          <a:prstGeom prst="round2SameRect">
            <a:avLst>
              <a:gd name="adj1" fmla="val 0"/>
              <a:gd name="adj2" fmla="val 0"/>
            </a:avLst>
          </a:prstGeom>
          <a:solidFill>
            <a:srgbClr val="C00000"/>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algn="ctr" eaLnBrk="0" hangingPunct="0">
              <a:buClr>
                <a:srgbClr val="990000"/>
              </a:buClr>
              <a:buSzPct val="60000"/>
            </a:pPr>
            <a:r>
              <a:rPr lang="en-US" altLang="zh-CN" sz="1400" b="1" dirty="0" smtClean="0">
                <a:solidFill>
                  <a:schemeClr val="bg1"/>
                </a:solidFill>
                <a:latin typeface="Arial" pitchFamily="34" charset="0"/>
                <a:ea typeface="MS PGothic" pitchFamily="34" charset="-128"/>
                <a:cs typeface="Arial" pitchFamily="34" charset="0"/>
              </a:rPr>
              <a:t>Agile</a:t>
            </a:r>
          </a:p>
        </p:txBody>
      </p:sp>
      <p:sp>
        <p:nvSpPr>
          <p:cNvPr id="24" name="同侧圆角矩形 23"/>
          <p:cNvSpPr/>
          <p:nvPr/>
        </p:nvSpPr>
        <p:spPr bwMode="auto">
          <a:xfrm>
            <a:off x="3667760" y="2092354"/>
            <a:ext cx="5120640" cy="947729"/>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square" lIns="68562" tIns="34281" rIns="68562" bIns="34281" anchor="t" anchorCtr="0"/>
          <a:lstStyle/>
          <a:p>
            <a:pPr eaLnBrk="0" hangingPunct="0">
              <a:buClr>
                <a:srgbClr val="990000"/>
              </a:buClr>
              <a:buSzPct val="60000"/>
              <a:buFont typeface="Wingdings" pitchFamily="2" charset="2"/>
              <a:buChar char="l"/>
            </a:pPr>
            <a:endParaRPr lang="en-US" altLang="zh-CN" sz="2000" dirty="0" smtClean="0">
              <a:solidFill>
                <a:srgbClr val="000000"/>
              </a:solidFill>
              <a:latin typeface="Arial" pitchFamily="34" charset="0"/>
              <a:ea typeface="MS PGothic" pitchFamily="34" charset="-128"/>
              <a:cs typeface="Arial" pitchFamily="34" charset="0"/>
            </a:endParaRPr>
          </a:p>
          <a:p>
            <a:pPr marL="102568" lvl="1" indent="-102568" eaLnBrk="0" hangingPunct="0">
              <a:lnSpc>
                <a:spcPct val="120000"/>
              </a:lnSpc>
              <a:buFont typeface="Arial" charset="0"/>
              <a:buChar char="•"/>
            </a:pP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0.21$/</a:t>
            </a:r>
            <a:r>
              <a:rPr lang="en-US" altLang="zh-CN" sz="1200" dirty="0" err="1" smtClean="0">
                <a:solidFill>
                  <a:srgbClr val="000000"/>
                </a:solidFill>
                <a:latin typeface="Arial" pitchFamily="34" charset="0"/>
                <a:ea typeface="微软雅黑" pitchFamily="34" charset="-122"/>
                <a:cs typeface="Arial" pitchFamily="34" charset="0"/>
                <a:sym typeface="FrutigerNext LT Regular" pitchFamily="34" charset="0"/>
              </a:rPr>
              <a:t>tpmC</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 </a:t>
            </a:r>
            <a:r>
              <a:rPr lang="en-US" altLang="zh-CN" sz="1200" dirty="0" smtClean="0">
                <a:latin typeface="Arial" pitchFamily="34" charset="0"/>
                <a:ea typeface="微软雅黑" pitchFamily="34" charset="-122"/>
                <a:cs typeface="Arial" pitchFamily="34" charset="0"/>
                <a:sym typeface="FrutigerNext LT Regular" pitchFamily="34" charset="0"/>
              </a:rPr>
              <a:t>(laboratory test data ) ,</a:t>
            </a:r>
            <a:r>
              <a:rPr lang="en-US" altLang="zh-CN" sz="1400" b="1" dirty="0" smtClean="0">
                <a:solidFill>
                  <a:srgbClr val="C00000"/>
                </a:solidFill>
                <a:latin typeface="Arial" pitchFamily="34" charset="0"/>
                <a:ea typeface="微软雅黑" pitchFamily="34" charset="-122"/>
                <a:cs typeface="Arial" pitchFamily="34" charset="0"/>
                <a:sym typeface="FrutigerNext LT Regular" pitchFamily="34" charset="0"/>
              </a:rPr>
              <a:t>NO.1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Price/performance ratio </a:t>
            </a:r>
            <a:r>
              <a:rPr lang="zh-CN"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  </a:t>
            </a:r>
            <a:endParaRPr lang="en-US" altLang="zh-CN" sz="1400" b="1" dirty="0" smtClean="0">
              <a:solidFill>
                <a:srgbClr val="C00000"/>
              </a:solidFill>
              <a:latin typeface="Arial" pitchFamily="34" charset="0"/>
              <a:ea typeface="微软雅黑" pitchFamily="34" charset="-122"/>
              <a:cs typeface="Arial" pitchFamily="34" charset="0"/>
              <a:sym typeface="FrutigerNext LT Regular" pitchFamily="34" charset="0"/>
            </a:endParaRPr>
          </a:p>
          <a:p>
            <a:pPr marL="102568" lvl="1" indent="-102568" eaLnBrk="0" hangingPunct="0">
              <a:lnSpc>
                <a:spcPct val="120000"/>
              </a:lnSpc>
              <a:buFont typeface="Arial" charset="0"/>
              <a:buChar char="•"/>
            </a:pPr>
            <a:r>
              <a:rPr lang="en-US" altLang="zh-CN" sz="1200" dirty="0" err="1" smtClean="0">
                <a:solidFill>
                  <a:srgbClr val="000000"/>
                </a:solidFill>
                <a:latin typeface="Arial" pitchFamily="34" charset="0"/>
                <a:ea typeface="微软雅黑" pitchFamily="34" charset="-122"/>
                <a:cs typeface="Arial" pitchFamily="34" charset="0"/>
                <a:sym typeface="FrutigerNext LT Regular" pitchFamily="34" charset="0"/>
              </a:rPr>
              <a:t>FusionStorage</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 engine, improve</a:t>
            </a:r>
            <a:r>
              <a:rPr lang="en-US" altLang="zh-CN" sz="1200" b="1" dirty="0" smtClean="0">
                <a:solidFill>
                  <a:srgbClr val="C00000"/>
                </a:solidFill>
                <a:latin typeface="Arial" pitchFamily="34" charset="0"/>
                <a:ea typeface="微软雅黑" pitchFamily="34" charset="-122"/>
                <a:cs typeface="Arial" pitchFamily="34" charset="0"/>
                <a:sym typeface="FrutigerNext LT Regular" pitchFamily="34" charset="0"/>
              </a:rPr>
              <a:t> </a:t>
            </a:r>
            <a:r>
              <a:rPr lang="en-US" altLang="zh-CN" sz="1400" b="1" dirty="0" smtClean="0">
                <a:solidFill>
                  <a:srgbClr val="C00000"/>
                </a:solidFill>
                <a:latin typeface="Arial" pitchFamily="34" charset="0"/>
                <a:ea typeface="微软雅黑" pitchFamily="34" charset="-122"/>
                <a:cs typeface="Arial" pitchFamily="34" charset="0"/>
                <a:sym typeface="FrutigerNext LT Regular" pitchFamily="34" charset="0"/>
              </a:rPr>
              <a:t>3X~5X</a:t>
            </a:r>
            <a:r>
              <a:rPr lang="en-US" altLang="zh-CN" sz="1200" b="1" dirty="0" smtClean="0">
                <a:solidFill>
                  <a:srgbClr val="C00000"/>
                </a:solidFill>
                <a:latin typeface="Arial" pitchFamily="34" charset="0"/>
                <a:ea typeface="微软雅黑" pitchFamily="34" charset="-122"/>
                <a:cs typeface="Arial" pitchFamily="34" charset="0"/>
                <a:sym typeface="FrutigerNext LT Regular" pitchFamily="34" charset="0"/>
              </a:rPr>
              <a:t>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I/O performance</a:t>
            </a:r>
            <a:endPar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endParaRPr>
          </a:p>
        </p:txBody>
      </p:sp>
      <p:sp>
        <p:nvSpPr>
          <p:cNvPr id="25" name="同侧圆角矩形 24"/>
          <p:cNvSpPr/>
          <p:nvPr/>
        </p:nvSpPr>
        <p:spPr bwMode="auto">
          <a:xfrm>
            <a:off x="3667760" y="2081720"/>
            <a:ext cx="5120640" cy="290606"/>
          </a:xfrm>
          <a:prstGeom prst="round2SameRect">
            <a:avLst>
              <a:gd name="adj1" fmla="val 0"/>
              <a:gd name="adj2" fmla="val 0"/>
            </a:avLst>
          </a:prstGeom>
          <a:solidFill>
            <a:srgbClr val="C00000"/>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algn="ctr" eaLnBrk="0" hangingPunct="0">
              <a:buClr>
                <a:srgbClr val="990000"/>
              </a:buClr>
              <a:buSzPct val="60000"/>
            </a:pPr>
            <a:r>
              <a:rPr lang="en-US" altLang="zh-CN" sz="1400" b="1" dirty="0" smtClean="0">
                <a:solidFill>
                  <a:schemeClr val="bg1"/>
                </a:solidFill>
                <a:latin typeface="Arial" pitchFamily="34" charset="0"/>
                <a:ea typeface="MS PGothic" pitchFamily="34" charset="-128"/>
                <a:cs typeface="Arial" pitchFamily="34" charset="0"/>
              </a:rPr>
              <a:t>Efficient</a:t>
            </a:r>
          </a:p>
        </p:txBody>
      </p:sp>
      <p:sp>
        <p:nvSpPr>
          <p:cNvPr id="26" name="同侧圆角矩形 25"/>
          <p:cNvSpPr/>
          <p:nvPr/>
        </p:nvSpPr>
        <p:spPr bwMode="auto">
          <a:xfrm>
            <a:off x="3667760" y="3100550"/>
            <a:ext cx="5120640" cy="1328949"/>
          </a:xfrm>
          <a:prstGeom prst="round2SameRect">
            <a:avLst>
              <a:gd name="adj1" fmla="val 0"/>
              <a:gd name="adj2" fmla="val 0"/>
            </a:avLst>
          </a:prstGeom>
          <a:solidFill>
            <a:srgbClr val="F9F9F9"/>
          </a:solidFill>
          <a:ln w="12700" algn="ctr">
            <a:noFill/>
            <a:round/>
            <a:headEnd/>
            <a:tailEnd/>
          </a:ln>
          <a:effectLst>
            <a:outerShdw blurRad="63500" sx="101000" sy="101000" algn="ctr" rotWithShape="0">
              <a:prstClr val="black">
                <a:alpha val="20000"/>
              </a:prstClr>
            </a:outerShdw>
          </a:effectLst>
        </p:spPr>
        <p:txBody>
          <a:bodyPr wrap="square" lIns="68562" tIns="34281" rIns="68562" bIns="34281" anchor="t" anchorCtr="0"/>
          <a:lstStyle/>
          <a:p>
            <a:pPr eaLnBrk="0" hangingPunct="0">
              <a:buClr>
                <a:srgbClr val="990000"/>
              </a:buClr>
              <a:buSzPct val="60000"/>
              <a:buFont typeface="Wingdings" pitchFamily="2" charset="2"/>
              <a:buChar char="l"/>
            </a:pPr>
            <a:endParaRPr lang="en-US" altLang="zh-CN" sz="2000" dirty="0" smtClean="0">
              <a:solidFill>
                <a:srgbClr val="000000"/>
              </a:solidFill>
              <a:latin typeface="Arial" pitchFamily="34" charset="0"/>
              <a:ea typeface="MS PGothic" pitchFamily="34" charset="-128"/>
              <a:cs typeface="Arial" pitchFamily="34" charset="0"/>
            </a:endParaRPr>
          </a:p>
          <a:p>
            <a:pPr marL="102568" lvl="1" indent="-102568" eaLnBrk="0" hangingPunct="0">
              <a:lnSpc>
                <a:spcPct val="120000"/>
              </a:lnSpc>
              <a:buFont typeface="Arial" charset="0"/>
              <a:buChar char="•"/>
            </a:pP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O</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ne-click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installation</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 auto-discover and auto-</a:t>
            </a:r>
            <a:r>
              <a:rPr lang="en-US" altLang="zh-CN" sz="1200" dirty="0" err="1" smtClean="0">
                <a:solidFill>
                  <a:srgbClr val="000000"/>
                </a:solidFill>
                <a:latin typeface="Arial" pitchFamily="34" charset="0"/>
                <a:ea typeface="微软雅黑" pitchFamily="34" charset="-122"/>
                <a:cs typeface="Arial" pitchFamily="34" charset="0"/>
                <a:sym typeface="FrutigerNext LT Regular" pitchFamily="34" charset="0"/>
              </a:rPr>
              <a:t>configurate</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 ; OPEX </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reduce </a:t>
            </a:r>
            <a:r>
              <a:rPr lang="en-US" altLang="en-US" sz="1400" b="1" dirty="0" smtClean="0">
                <a:solidFill>
                  <a:srgbClr val="C00000"/>
                </a:solidFill>
                <a:latin typeface="Arial" pitchFamily="34" charset="0"/>
                <a:ea typeface="微软雅黑" pitchFamily="34" charset="-122"/>
                <a:cs typeface="Arial" pitchFamily="34" charset="0"/>
                <a:sym typeface="FrutigerNext LT Regular" pitchFamily="34" charset="0"/>
              </a:rPr>
              <a:t>30% </a:t>
            </a:r>
          </a:p>
          <a:p>
            <a:pPr marL="102568" lvl="1" indent="-102568" eaLnBrk="0" hangingPunct="0">
              <a:lnSpc>
                <a:spcPct val="120000"/>
              </a:lnSpc>
              <a:buFont typeface="Arial" charset="0"/>
              <a:buChar char="•"/>
            </a:pP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Hardware</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/software  p</a:t>
            </a:r>
            <a:r>
              <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rPr>
              <a:t>re-integrated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a:t>
            </a:r>
            <a:r>
              <a:rPr lang="en-US" altLang="zh-CN" sz="1400" b="1" dirty="0" smtClean="0">
                <a:solidFill>
                  <a:srgbClr val="C00000"/>
                </a:solidFill>
                <a:latin typeface="Arial" pitchFamily="34" charset="0"/>
                <a:ea typeface="微软雅黑" pitchFamily="34" charset="-122"/>
                <a:cs typeface="Arial" pitchFamily="34" charset="0"/>
                <a:sym typeface="FrutigerNext LT Regular" pitchFamily="34" charset="0"/>
              </a:rPr>
              <a:t>10X~20X</a:t>
            </a:r>
            <a:r>
              <a:rPr lang="en-US" altLang="zh-CN" sz="1400" dirty="0" smtClean="0">
                <a:solidFill>
                  <a:srgbClr val="000000"/>
                </a:solidFill>
                <a:latin typeface="Arial" pitchFamily="34" charset="0"/>
                <a:ea typeface="微软雅黑" pitchFamily="34" charset="-122"/>
                <a:cs typeface="Arial" pitchFamily="34" charset="0"/>
                <a:sym typeface="FrutigerNext LT Regular" pitchFamily="34" charset="0"/>
              </a:rPr>
              <a:t>  </a:t>
            </a:r>
            <a:r>
              <a:rPr lang="en-US" altLang="zh-CN" sz="1200" dirty="0" smtClean="0">
                <a:solidFill>
                  <a:srgbClr val="000000"/>
                </a:solidFill>
                <a:latin typeface="Arial" pitchFamily="34" charset="0"/>
                <a:ea typeface="微软雅黑" pitchFamily="34" charset="-122"/>
                <a:cs typeface="Arial" pitchFamily="34" charset="0"/>
                <a:sym typeface="FrutigerNext LT Regular" pitchFamily="34" charset="0"/>
              </a:rPr>
              <a:t>application deploy </a:t>
            </a:r>
            <a:r>
              <a:rPr lang="en-US" altLang="zh-CN" sz="1200" kern="0" dirty="0" smtClean="0">
                <a:latin typeface="Arial" pitchFamily="34" charset="0"/>
                <a:ea typeface="Arial Unicode MS" pitchFamily="34" charset="-122"/>
                <a:cs typeface="Arial" pitchFamily="34" charset="0"/>
              </a:rPr>
              <a:t>efficiency </a:t>
            </a:r>
            <a:r>
              <a:rPr lang="en-US" altLang="zh-CN" sz="1200" dirty="0" smtClean="0">
                <a:latin typeface="Arial" pitchFamily="34" charset="0"/>
                <a:ea typeface="微软雅黑" pitchFamily="34" charset="-122"/>
                <a:cs typeface="Arial" pitchFamily="34" charset="0"/>
              </a:rPr>
              <a:t> than industry</a:t>
            </a:r>
            <a:endParaRPr lang="en-US" altLang="en-US" sz="1200" dirty="0" smtClean="0">
              <a:solidFill>
                <a:srgbClr val="000000"/>
              </a:solidFill>
              <a:latin typeface="Arial" pitchFamily="34" charset="0"/>
              <a:ea typeface="微软雅黑" pitchFamily="34" charset="-122"/>
              <a:cs typeface="Arial" pitchFamily="34" charset="0"/>
              <a:sym typeface="FrutigerNext LT Regular" pitchFamily="34" charset="0"/>
            </a:endParaRPr>
          </a:p>
          <a:p>
            <a:pPr eaLnBrk="0" hangingPunct="0">
              <a:buClr>
                <a:srgbClr val="990000"/>
              </a:buClr>
              <a:buSzPct val="60000"/>
            </a:pPr>
            <a:endParaRPr lang="zh-CN" altLang="zh-CN" sz="1400" dirty="0">
              <a:solidFill>
                <a:srgbClr val="000000"/>
              </a:solidFill>
              <a:latin typeface="Arial" pitchFamily="34" charset="0"/>
              <a:ea typeface="MS PGothic" pitchFamily="34" charset="-128"/>
              <a:cs typeface="Arial" pitchFamily="34" charset="0"/>
            </a:endParaRPr>
          </a:p>
        </p:txBody>
      </p:sp>
      <p:sp>
        <p:nvSpPr>
          <p:cNvPr id="27" name="同侧圆角矩形 26"/>
          <p:cNvSpPr/>
          <p:nvPr/>
        </p:nvSpPr>
        <p:spPr bwMode="auto">
          <a:xfrm>
            <a:off x="3667760" y="3089914"/>
            <a:ext cx="5120640" cy="290606"/>
          </a:xfrm>
          <a:prstGeom prst="round2SameRect">
            <a:avLst>
              <a:gd name="adj1" fmla="val 0"/>
              <a:gd name="adj2" fmla="val 0"/>
            </a:avLst>
          </a:prstGeom>
          <a:solidFill>
            <a:srgbClr val="C00000"/>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algn="ctr" eaLnBrk="0" hangingPunct="0">
              <a:buClr>
                <a:srgbClr val="990000"/>
              </a:buClr>
              <a:buSzPct val="60000"/>
            </a:pPr>
            <a:r>
              <a:rPr lang="en-US" altLang="zh-CN" sz="1400" b="1" dirty="0" smtClean="0">
                <a:solidFill>
                  <a:schemeClr val="bg1"/>
                </a:solidFill>
                <a:latin typeface="Arial" pitchFamily="34" charset="0"/>
                <a:ea typeface="MS PGothic" pitchFamily="34" charset="-128"/>
                <a:cs typeface="Arial" pitchFamily="34" charset="0"/>
              </a:rPr>
              <a:t>Simple</a:t>
            </a:r>
          </a:p>
        </p:txBody>
      </p:sp>
      <p:grpSp>
        <p:nvGrpSpPr>
          <p:cNvPr id="2" name="组合 13"/>
          <p:cNvGrpSpPr/>
          <p:nvPr/>
        </p:nvGrpSpPr>
        <p:grpSpPr>
          <a:xfrm>
            <a:off x="744289" y="891414"/>
            <a:ext cx="2670949" cy="3696905"/>
            <a:chOff x="744282" y="891892"/>
            <a:chExt cx="2232839" cy="3865518"/>
          </a:xfrm>
        </p:grpSpPr>
        <p:sp>
          <p:nvSpPr>
            <p:cNvPr id="20" name="同侧圆角矩形 19"/>
            <p:cNvSpPr/>
            <p:nvPr/>
          </p:nvSpPr>
          <p:spPr bwMode="auto">
            <a:xfrm rot="5400000">
              <a:off x="-42529" y="1679946"/>
              <a:ext cx="3806459" cy="2232838"/>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anchor="ctr"/>
            <a:lstStyle/>
            <a:p>
              <a:pPr algn="ctr" fontAlgn="auto">
                <a:spcBef>
                  <a:spcPts val="0"/>
                </a:spcBef>
                <a:spcAft>
                  <a:spcPts val="0"/>
                </a:spcAft>
                <a:defRPr/>
              </a:pPr>
              <a:endParaRPr lang="zh-CN" altLang="en-US" sz="400" kern="0" dirty="0" smtClean="0">
                <a:solidFill>
                  <a:srgbClr val="5F5F5F"/>
                </a:solidFill>
                <a:latin typeface="Arial" pitchFamily="34" charset="0"/>
                <a:ea typeface="华文细黑" pitchFamily="2" charset="-122"/>
                <a:cs typeface="Arial" pitchFamily="34" charset="0"/>
              </a:endParaRPr>
            </a:p>
          </p:txBody>
        </p:sp>
        <p:sp>
          <p:nvSpPr>
            <p:cNvPr id="35" name="矩形 34"/>
            <p:cNvSpPr/>
            <p:nvPr/>
          </p:nvSpPr>
          <p:spPr>
            <a:xfrm>
              <a:off x="895383" y="3849894"/>
              <a:ext cx="2025625" cy="907516"/>
            </a:xfrm>
            <a:prstGeom prst="rect">
              <a:avLst/>
            </a:prstGeom>
          </p:spPr>
          <p:txBody>
            <a:bodyPr wrap="square">
              <a:spAutoFit/>
            </a:bodyPr>
            <a:lstStyle/>
            <a:p>
              <a:pPr marL="228600" indent="-228600">
                <a:lnSpc>
                  <a:spcPct val="120000"/>
                </a:lnSpc>
                <a:buClr>
                  <a:schemeClr val="tx1">
                    <a:lumMod val="85000"/>
                    <a:lumOff val="15000"/>
                  </a:schemeClr>
                </a:buClr>
                <a:buSzPct val="90000"/>
                <a:buFont typeface="Wingdings" pitchFamily="2" charset="2"/>
                <a:buChar char="l"/>
              </a:pPr>
              <a:r>
                <a:rPr lang="en-US" altLang="zh-CN" sz="1050" dirty="0" smtClean="0">
                  <a:latin typeface="Arial" pitchFamily="34" charset="0"/>
                  <a:cs typeface="Arial" pitchFamily="34" charset="0"/>
                </a:rPr>
                <a:t>Up to 10 rack,</a:t>
              </a:r>
              <a:r>
                <a:rPr lang="en-US" altLang="zh-CN" sz="1050" dirty="0" smtClean="0">
                  <a:latin typeface="Arial" pitchFamily="34" charset="0"/>
                  <a:ea typeface="+mn-ea"/>
                  <a:cs typeface="Arial" pitchFamily="34" charset="0"/>
                </a:rPr>
                <a:t>3XE9000/rack</a:t>
              </a:r>
            </a:p>
            <a:p>
              <a:pPr marL="228600" indent="-228600">
                <a:lnSpc>
                  <a:spcPct val="120000"/>
                </a:lnSpc>
                <a:buClr>
                  <a:schemeClr val="tx1">
                    <a:lumMod val="85000"/>
                    <a:lumOff val="15000"/>
                  </a:schemeClr>
                </a:buClr>
                <a:buSzPct val="90000"/>
                <a:buFont typeface="Wingdings" pitchFamily="2" charset="2"/>
                <a:buChar char="l"/>
              </a:pPr>
              <a:r>
                <a:rPr lang="en-US" altLang="zh-CN" sz="1050" dirty="0" smtClean="0">
                  <a:latin typeface="Arial" pitchFamily="34" charset="0"/>
                  <a:ea typeface="+mn-ea"/>
                  <a:cs typeface="Arial" pitchFamily="34" charset="0"/>
                </a:rPr>
                <a:t>16 blade,15.6Tbps/E9000</a:t>
              </a:r>
            </a:p>
            <a:p>
              <a:pPr marL="228600" indent="-228600">
                <a:lnSpc>
                  <a:spcPct val="120000"/>
                </a:lnSpc>
                <a:buClr>
                  <a:schemeClr val="tx1">
                    <a:lumMod val="85000"/>
                    <a:lumOff val="15000"/>
                  </a:schemeClr>
                </a:buClr>
                <a:buSzPct val="90000"/>
                <a:buFont typeface="Wingdings" pitchFamily="2" charset="2"/>
                <a:buChar char="l"/>
              </a:pPr>
              <a:r>
                <a:rPr lang="en-US" altLang="zh-CN" sz="1050" dirty="0" smtClean="0">
                  <a:latin typeface="Arial" pitchFamily="34" charset="0"/>
                  <a:ea typeface="+mn-ea"/>
                  <a:cs typeface="Arial" pitchFamily="34" charset="0"/>
                </a:rPr>
                <a:t>15X2.5’ HDD/blade</a:t>
              </a:r>
            </a:p>
            <a:p>
              <a:pPr marL="228600" indent="-228600">
                <a:lnSpc>
                  <a:spcPct val="120000"/>
                </a:lnSpc>
                <a:buClr>
                  <a:schemeClr val="tx1">
                    <a:lumMod val="85000"/>
                    <a:lumOff val="15000"/>
                  </a:schemeClr>
                </a:buClr>
                <a:buSzPct val="90000"/>
                <a:buFont typeface="Wingdings" pitchFamily="2" charset="2"/>
                <a:buChar char="l"/>
              </a:pPr>
              <a:r>
                <a:rPr lang="en-US" altLang="zh-CN" sz="1050" dirty="0" smtClean="0">
                  <a:latin typeface="Arial" pitchFamily="34" charset="0"/>
                  <a:ea typeface="+mn-ea"/>
                  <a:cs typeface="Arial" pitchFamily="34" charset="0"/>
                </a:rPr>
                <a:t>4XCPU,1.5TB RAM /blade</a:t>
              </a:r>
            </a:p>
          </p:txBody>
        </p:sp>
        <p:sp>
          <p:nvSpPr>
            <p:cNvPr id="21" name="同侧圆角矩形 20"/>
            <p:cNvSpPr/>
            <p:nvPr/>
          </p:nvSpPr>
          <p:spPr bwMode="auto">
            <a:xfrm>
              <a:off x="752912" y="891892"/>
              <a:ext cx="2224209" cy="394647"/>
            </a:xfrm>
            <a:prstGeom prst="round2SameRect">
              <a:avLst>
                <a:gd name="adj1" fmla="val 0"/>
                <a:gd name="adj2" fmla="val 0"/>
              </a:avLst>
            </a:prstGeom>
            <a:solidFill>
              <a:srgbClr val="C00000"/>
            </a:solidFill>
            <a:ln w="12700" algn="ctr">
              <a:noFill/>
              <a:round/>
              <a:headEnd/>
              <a:tailEnd/>
            </a:ln>
            <a:effectLst>
              <a:outerShdw blurRad="63500" sx="101000" sy="101000" algn="ctr" rotWithShape="0">
                <a:prstClr val="black">
                  <a:alpha val="20000"/>
                </a:prstClr>
              </a:outerShdw>
            </a:effectLst>
          </p:spPr>
          <p:txBody>
            <a:bodyPr wrap="none" lIns="68562" tIns="34281" rIns="68562" bIns="34281" anchor="ctr"/>
            <a:lstStyle/>
            <a:p>
              <a:pPr algn="ctr" eaLnBrk="0" hangingPunct="0">
                <a:buClr>
                  <a:srgbClr val="990000"/>
                </a:buClr>
                <a:buSzPct val="60000"/>
              </a:pPr>
              <a:r>
                <a:rPr lang="en-US" altLang="zh-CN" sz="1600" b="1" dirty="0" smtClean="0">
                  <a:solidFill>
                    <a:schemeClr val="bg1"/>
                  </a:solidFill>
                  <a:latin typeface="Arial" pitchFamily="34" charset="0"/>
                  <a:ea typeface="MS PGothic" pitchFamily="34" charset="-128"/>
                  <a:cs typeface="Arial" pitchFamily="34" charset="0"/>
                </a:rPr>
                <a:t>FusionCube</a:t>
              </a:r>
            </a:p>
          </p:txBody>
        </p:sp>
      </p:grpSp>
      <p:sp>
        <p:nvSpPr>
          <p:cNvPr id="15" name="TextBox 14"/>
          <p:cNvSpPr txBox="1"/>
          <p:nvPr/>
        </p:nvSpPr>
        <p:spPr>
          <a:xfrm>
            <a:off x="3598231" y="4430839"/>
            <a:ext cx="2571538" cy="200055"/>
          </a:xfrm>
          <a:prstGeom prst="rect">
            <a:avLst/>
          </a:prstGeom>
          <a:noFill/>
        </p:spPr>
        <p:txBody>
          <a:bodyPr wrap="none" rtlCol="0">
            <a:spAutoFit/>
          </a:bodyPr>
          <a:lstStyle/>
          <a:p>
            <a:r>
              <a:rPr lang="zh-CN" altLang="en-US" sz="700" dirty="0" smtClean="0">
                <a:solidFill>
                  <a:schemeClr val="tx1">
                    <a:lumMod val="65000"/>
                    <a:lumOff val="35000"/>
                  </a:schemeClr>
                </a:solidFill>
                <a:latin typeface="Arial" pitchFamily="34" charset="0"/>
                <a:ea typeface="微软雅黑" pitchFamily="34" charset="-122"/>
                <a:cs typeface="Arial" pitchFamily="34" charset="0"/>
                <a:sym typeface="FrutigerNext LT Regular" pitchFamily="34" charset="0"/>
              </a:rPr>
              <a:t>* </a:t>
            </a:r>
            <a:r>
              <a:rPr lang="en-US" altLang="zh-CN" sz="700" dirty="0" smtClean="0">
                <a:solidFill>
                  <a:schemeClr val="tx1">
                    <a:lumMod val="65000"/>
                    <a:lumOff val="35000"/>
                  </a:schemeClr>
                </a:solidFill>
                <a:latin typeface="Arial" pitchFamily="34" charset="0"/>
                <a:ea typeface="微软雅黑" pitchFamily="34" charset="-122"/>
                <a:cs typeface="Arial" pitchFamily="34" charset="0"/>
              </a:rPr>
              <a:t>http://www.tpc.org/tpcc/results/tpcc_price_perf_results.asp</a:t>
            </a:r>
            <a:endParaRPr lang="zh-CN" altLang="en-US" sz="700" dirty="0">
              <a:solidFill>
                <a:schemeClr val="tx1">
                  <a:lumMod val="65000"/>
                  <a:lumOff val="35000"/>
                </a:schemeClr>
              </a:solidFill>
              <a:latin typeface="Arial" pitchFamily="34" charset="0"/>
              <a:cs typeface="Arial" pitchFamily="34" charset="0"/>
            </a:endParaRPr>
          </a:p>
        </p:txBody>
      </p:sp>
      <p:sp>
        <p:nvSpPr>
          <p:cNvPr id="17" name="Text Box 21"/>
          <p:cNvSpPr txBox="1">
            <a:spLocks noChangeArrowheads="1"/>
          </p:cNvSpPr>
          <p:nvPr/>
        </p:nvSpPr>
        <p:spPr bwMode="auto">
          <a:xfrm>
            <a:off x="688667" y="2162330"/>
            <a:ext cx="702029" cy="193457"/>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600" dirty="0" err="1" smtClean="0">
                <a:solidFill>
                  <a:srgbClr val="000000"/>
                </a:solidFill>
                <a:latin typeface="Arial" pitchFamily="34" charset="0"/>
                <a:ea typeface="微软雅黑" pitchFamily="34" charset="-122"/>
                <a:cs typeface="Arial" pitchFamily="34" charset="0"/>
              </a:rPr>
              <a:t>iNIC</a:t>
            </a:r>
            <a:r>
              <a:rPr lang="zh-CN" altLang="en-US" sz="600" dirty="0">
                <a:solidFill>
                  <a:srgbClr val="000000"/>
                </a:solidFill>
                <a:latin typeface="Arial" pitchFamily="34" charset="0"/>
                <a:ea typeface="微软雅黑" pitchFamily="34" charset="-122"/>
                <a:cs typeface="Arial" pitchFamily="34" charset="0"/>
              </a:rPr>
              <a:t> </a:t>
            </a:r>
            <a:r>
              <a:rPr lang="en-US" altLang="zh-CN" sz="600" dirty="0">
                <a:solidFill>
                  <a:srgbClr val="000000"/>
                </a:solidFill>
                <a:latin typeface="Arial" pitchFamily="34" charset="0"/>
                <a:ea typeface="微软雅黑" pitchFamily="34" charset="-122"/>
                <a:cs typeface="Arial" pitchFamily="34" charset="0"/>
              </a:rPr>
              <a:t>C</a:t>
            </a:r>
            <a:r>
              <a:rPr lang="en-US" altLang="zh-CN" sz="600" dirty="0" smtClean="0">
                <a:solidFill>
                  <a:srgbClr val="000000"/>
                </a:solidFill>
                <a:latin typeface="Arial" pitchFamily="34" charset="0"/>
                <a:ea typeface="微软雅黑" pitchFamily="34" charset="-122"/>
                <a:cs typeface="Arial" pitchFamily="34" charset="0"/>
              </a:rPr>
              <a:t>ard</a:t>
            </a:r>
            <a:endParaRPr lang="zh-CN" altLang="en-US" sz="600" dirty="0" smtClean="0">
              <a:solidFill>
                <a:srgbClr val="000000"/>
              </a:solidFill>
              <a:latin typeface="Arial" pitchFamily="34" charset="0"/>
              <a:ea typeface="微软雅黑" pitchFamily="34" charset="-122"/>
              <a:cs typeface="Arial" pitchFamily="34" charset="0"/>
            </a:endParaRPr>
          </a:p>
        </p:txBody>
      </p:sp>
      <p:pic>
        <p:nvPicPr>
          <p:cNvPr id="19" name="Picture 28"/>
          <p:cNvPicPr>
            <a:picLocks noChangeAspect="1" noChangeArrowheads="1"/>
          </p:cNvPicPr>
          <p:nvPr/>
        </p:nvPicPr>
        <p:blipFill>
          <a:blip r:embed="rId3" cstate="print">
            <a:clrChange>
              <a:clrFrom>
                <a:srgbClr val="FFFFFF"/>
              </a:clrFrom>
              <a:clrTo>
                <a:srgbClr val="FFFFFF">
                  <a:alpha val="0"/>
                </a:srgbClr>
              </a:clrTo>
            </a:clrChange>
            <a:lum bright="-34000" contrast="-44000"/>
          </a:blip>
          <a:stretch>
            <a:fillRect/>
          </a:stretch>
        </p:blipFill>
        <p:spPr bwMode="auto">
          <a:xfrm>
            <a:off x="811735" y="1955996"/>
            <a:ext cx="447168" cy="188541"/>
          </a:xfrm>
          <a:prstGeom prst="rect">
            <a:avLst/>
          </a:prstGeom>
          <a:solidFill>
            <a:schemeClr val="bg1"/>
          </a:solidFill>
          <a:ln w="9525">
            <a:solidFill>
              <a:schemeClr val="bg1"/>
            </a:solidFill>
            <a:miter lim="800000"/>
            <a:headEnd/>
            <a:tailEnd/>
          </a:ln>
        </p:spPr>
      </p:pic>
      <p:grpSp>
        <p:nvGrpSpPr>
          <p:cNvPr id="50" name="组合 49"/>
          <p:cNvGrpSpPr/>
          <p:nvPr/>
        </p:nvGrpSpPr>
        <p:grpSpPr>
          <a:xfrm>
            <a:off x="724896" y="2505716"/>
            <a:ext cx="659499" cy="436804"/>
            <a:chOff x="733364" y="1726784"/>
            <a:chExt cx="659499" cy="436804"/>
          </a:xfrm>
        </p:grpSpPr>
        <p:pic>
          <p:nvPicPr>
            <p:cNvPr id="18"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6552" y="1726784"/>
              <a:ext cx="500600" cy="267155"/>
            </a:xfrm>
            <a:prstGeom prst="rect">
              <a:avLst/>
            </a:prstGeom>
            <a:noFill/>
            <a:ln w="9525">
              <a:noFill/>
              <a:miter lim="800000"/>
              <a:headEnd/>
              <a:tailEnd/>
            </a:ln>
          </p:spPr>
        </p:pic>
        <p:sp>
          <p:nvSpPr>
            <p:cNvPr id="29" name="Text Box 21"/>
            <p:cNvSpPr txBox="1">
              <a:spLocks noChangeArrowheads="1"/>
            </p:cNvSpPr>
            <p:nvPr/>
          </p:nvSpPr>
          <p:spPr bwMode="auto">
            <a:xfrm>
              <a:off x="733364" y="1970131"/>
              <a:ext cx="659499" cy="193457"/>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600" dirty="0" smtClean="0">
                  <a:solidFill>
                    <a:srgbClr val="000000"/>
                  </a:solidFill>
                  <a:latin typeface="Arial" pitchFamily="34" charset="0"/>
                  <a:ea typeface="微软雅黑" pitchFamily="34" charset="-122"/>
                  <a:cs typeface="Arial" pitchFamily="34" charset="0"/>
                </a:rPr>
                <a:t>SSD Card</a:t>
              </a:r>
              <a:endParaRPr lang="zh-CN" altLang="en-US" sz="600" dirty="0" smtClean="0">
                <a:solidFill>
                  <a:srgbClr val="000000"/>
                </a:solidFill>
                <a:latin typeface="Arial" pitchFamily="34" charset="0"/>
                <a:ea typeface="微软雅黑" pitchFamily="34" charset="-122"/>
                <a:cs typeface="Arial" pitchFamily="34" charset="0"/>
              </a:endParaRPr>
            </a:p>
          </p:txBody>
        </p:sp>
      </p:grpSp>
      <p:grpSp>
        <p:nvGrpSpPr>
          <p:cNvPr id="51" name="组合 50"/>
          <p:cNvGrpSpPr/>
          <p:nvPr/>
        </p:nvGrpSpPr>
        <p:grpSpPr>
          <a:xfrm>
            <a:off x="807616" y="1396978"/>
            <a:ext cx="523175" cy="456442"/>
            <a:chOff x="765264" y="2565377"/>
            <a:chExt cx="523175" cy="456442"/>
          </a:xfrm>
        </p:grpSpPr>
        <p:pic>
          <p:nvPicPr>
            <p:cNvPr id="30" name="Picture 4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45774" y="2565377"/>
              <a:ext cx="362157" cy="214850"/>
            </a:xfrm>
            <a:prstGeom prst="rect">
              <a:avLst/>
            </a:prstGeom>
            <a:noFill/>
          </p:spPr>
        </p:pic>
        <p:sp>
          <p:nvSpPr>
            <p:cNvPr id="31" name="Text Box 21"/>
            <p:cNvSpPr txBox="1">
              <a:spLocks noChangeArrowheads="1"/>
            </p:cNvSpPr>
            <p:nvPr/>
          </p:nvSpPr>
          <p:spPr bwMode="auto">
            <a:xfrm>
              <a:off x="765264" y="2812973"/>
              <a:ext cx="523175" cy="208846"/>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GPU</a:t>
              </a:r>
              <a:endParaRPr lang="zh-CN" altLang="en-US" sz="700" dirty="0" smtClean="0">
                <a:solidFill>
                  <a:srgbClr val="000000"/>
                </a:solidFill>
                <a:latin typeface="Arial" pitchFamily="34" charset="0"/>
                <a:ea typeface="微软雅黑" pitchFamily="34" charset="-122"/>
                <a:cs typeface="Arial" pitchFamily="34" charset="0"/>
              </a:endParaRPr>
            </a:p>
          </p:txBody>
        </p:sp>
      </p:grpSp>
      <p:pic>
        <p:nvPicPr>
          <p:cNvPr id="32" name="Picture 2" descr="D:\work\tor\render11-23\48X10GE光+4X40GE.png"/>
          <p:cNvPicPr>
            <a:picLocks noChangeAspect="1" noChangeArrowheads="1"/>
          </p:cNvPicPr>
          <p:nvPr/>
        </p:nvPicPr>
        <p:blipFill>
          <a:blip r:embed="rId6" cstate="print"/>
          <a:srcRect/>
          <a:stretch>
            <a:fillRect/>
          </a:stretch>
        </p:blipFill>
        <p:spPr bwMode="auto">
          <a:xfrm>
            <a:off x="1507241" y="2150668"/>
            <a:ext cx="737508" cy="101446"/>
          </a:xfrm>
          <a:prstGeom prst="rect">
            <a:avLst/>
          </a:prstGeom>
          <a:noFill/>
        </p:spPr>
      </p:pic>
      <p:sp>
        <p:nvSpPr>
          <p:cNvPr id="33" name="Freeform 6"/>
          <p:cNvSpPr>
            <a:spLocks/>
          </p:cNvSpPr>
          <p:nvPr/>
        </p:nvSpPr>
        <p:spPr bwMode="auto">
          <a:xfrm rot="16200000" flipV="1">
            <a:off x="1708167" y="2291076"/>
            <a:ext cx="1432942" cy="431945"/>
          </a:xfrm>
          <a:custGeom>
            <a:avLst/>
            <a:gdLst>
              <a:gd name="T0" fmla="*/ 9878 w 13223"/>
              <a:gd name="T1" fmla="*/ 2983 h 4600"/>
              <a:gd name="T2" fmla="*/ 8233 w 13223"/>
              <a:gd name="T3" fmla="*/ 1399 h 4600"/>
              <a:gd name="T4" fmla="*/ 9156 w 13223"/>
              <a:gd name="T5" fmla="*/ 1399 h 4600"/>
              <a:gd name="T6" fmla="*/ 6611 w 13223"/>
              <a:gd name="T7" fmla="*/ 0 h 4600"/>
              <a:gd name="T8" fmla="*/ 4066 w 13223"/>
              <a:gd name="T9" fmla="*/ 1399 h 4600"/>
              <a:gd name="T10" fmla="*/ 4989 w 13223"/>
              <a:gd name="T11" fmla="*/ 1399 h 4600"/>
              <a:gd name="T12" fmla="*/ 3345 w 13223"/>
              <a:gd name="T13" fmla="*/ 2983 h 4600"/>
              <a:gd name="T14" fmla="*/ 0 w 13223"/>
              <a:gd name="T15" fmla="*/ 4600 h 4600"/>
              <a:gd name="T16" fmla="*/ 13223 w 13223"/>
              <a:gd name="T17" fmla="*/ 4600 h 4600"/>
              <a:gd name="T18" fmla="*/ 9878 w 13223"/>
              <a:gd name="T19" fmla="*/ 2983 h 4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23" h="4600">
                <a:moveTo>
                  <a:pt x="9878" y="2983"/>
                </a:moveTo>
                <a:cubicBezTo>
                  <a:pt x="8838" y="2334"/>
                  <a:pt x="8311" y="1525"/>
                  <a:pt x="8233" y="1399"/>
                </a:cubicBezTo>
                <a:cubicBezTo>
                  <a:pt x="9156" y="1399"/>
                  <a:pt x="9156" y="1399"/>
                  <a:pt x="9156" y="1399"/>
                </a:cubicBezTo>
                <a:cubicBezTo>
                  <a:pt x="6611" y="0"/>
                  <a:pt x="6611" y="0"/>
                  <a:pt x="6611" y="0"/>
                </a:cubicBezTo>
                <a:cubicBezTo>
                  <a:pt x="4066" y="1399"/>
                  <a:pt x="4066" y="1399"/>
                  <a:pt x="4066" y="1399"/>
                </a:cubicBezTo>
                <a:cubicBezTo>
                  <a:pt x="4989" y="1399"/>
                  <a:pt x="4989" y="1399"/>
                  <a:pt x="4989" y="1399"/>
                </a:cubicBezTo>
                <a:cubicBezTo>
                  <a:pt x="4912" y="1525"/>
                  <a:pt x="4385" y="2334"/>
                  <a:pt x="3345" y="2983"/>
                </a:cubicBezTo>
                <a:cubicBezTo>
                  <a:pt x="2214" y="3688"/>
                  <a:pt x="0" y="4600"/>
                  <a:pt x="0" y="4600"/>
                </a:cubicBezTo>
                <a:cubicBezTo>
                  <a:pt x="13223" y="4600"/>
                  <a:pt x="13223" y="4600"/>
                  <a:pt x="13223" y="4600"/>
                </a:cubicBezTo>
                <a:cubicBezTo>
                  <a:pt x="13223" y="4600"/>
                  <a:pt x="11008" y="3688"/>
                  <a:pt x="9878" y="2983"/>
                </a:cubicBezTo>
                <a:close/>
              </a:path>
            </a:pathLst>
          </a:custGeom>
          <a:gradFill>
            <a:gsLst>
              <a:gs pos="0">
                <a:schemeClr val="tx1">
                  <a:lumMod val="50000"/>
                  <a:lumOff val="50000"/>
                </a:schemeClr>
              </a:gs>
              <a:gs pos="99000">
                <a:schemeClr val="tx1">
                  <a:lumMod val="50000"/>
                  <a:lumOff val="50000"/>
                  <a:alpha val="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zh-CN" altLang="en-US" sz="1100">
              <a:latin typeface="Arial" pitchFamily="34" charset="0"/>
              <a:ea typeface="微软雅黑" pitchFamily="34" charset="-122"/>
              <a:cs typeface="Arial" pitchFamily="34" charset="0"/>
            </a:endParaRPr>
          </a:p>
        </p:txBody>
      </p:sp>
      <p:grpSp>
        <p:nvGrpSpPr>
          <p:cNvPr id="4" name="组合 75"/>
          <p:cNvGrpSpPr>
            <a:grpSpLocks noChangeAspect="1"/>
          </p:cNvGrpSpPr>
          <p:nvPr/>
        </p:nvGrpSpPr>
        <p:grpSpPr bwMode="auto">
          <a:xfrm flipH="1">
            <a:off x="1562918" y="2556325"/>
            <a:ext cx="616371" cy="244150"/>
            <a:chOff x="357158" y="214290"/>
            <a:chExt cx="4786346" cy="4143404"/>
          </a:xfrm>
        </p:grpSpPr>
        <p:pic>
          <p:nvPicPr>
            <p:cNvPr id="59" name="Picture 2" descr="E:\文档\正在编辑文档\SX900\营销资料\产品照片\S6900有面板-F.gif"/>
            <p:cNvPicPr>
              <a:picLocks noChangeAspect="1" noChangeArrowheads="1"/>
            </p:cNvPicPr>
            <p:nvPr/>
          </p:nvPicPr>
          <p:blipFill>
            <a:blip r:embed="rId7" cstate="print"/>
            <a:srcRect/>
            <a:stretch>
              <a:fillRect/>
            </a:stretch>
          </p:blipFill>
          <p:spPr bwMode="auto">
            <a:xfrm>
              <a:off x="357158" y="2500306"/>
              <a:ext cx="4786346" cy="1857388"/>
            </a:xfrm>
            <a:prstGeom prst="rect">
              <a:avLst/>
            </a:prstGeom>
            <a:noFill/>
            <a:ln w="9525">
              <a:noFill/>
              <a:miter lim="800000"/>
              <a:headEnd/>
              <a:tailEnd/>
            </a:ln>
          </p:spPr>
        </p:pic>
        <p:pic>
          <p:nvPicPr>
            <p:cNvPr id="60" name="Picture 2" descr="E:\文档\正在编辑文档\SX900\营销资料\产品照片\S6900有面板-F.gif"/>
            <p:cNvPicPr>
              <a:picLocks noChangeAspect="1" noChangeArrowheads="1"/>
            </p:cNvPicPr>
            <p:nvPr/>
          </p:nvPicPr>
          <p:blipFill>
            <a:blip r:embed="rId8" cstate="print"/>
            <a:srcRect/>
            <a:stretch>
              <a:fillRect/>
            </a:stretch>
          </p:blipFill>
          <p:spPr bwMode="auto">
            <a:xfrm>
              <a:off x="357158" y="214290"/>
              <a:ext cx="4786346" cy="2500330"/>
            </a:xfrm>
            <a:prstGeom prst="rect">
              <a:avLst/>
            </a:prstGeom>
            <a:noFill/>
            <a:ln w="9525">
              <a:noFill/>
              <a:miter lim="800000"/>
              <a:headEnd/>
              <a:tailEnd/>
            </a:ln>
          </p:spPr>
        </p:pic>
      </p:grpSp>
      <p:pic>
        <p:nvPicPr>
          <p:cNvPr id="36" name="Picture 9" descr="F:\产品图片\X6000整机高清1--.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562919" y="1641813"/>
            <a:ext cx="631783" cy="333448"/>
          </a:xfrm>
          <a:prstGeom prst="rect">
            <a:avLst/>
          </a:prstGeom>
          <a:noFill/>
        </p:spPr>
      </p:pic>
      <p:sp>
        <p:nvSpPr>
          <p:cNvPr id="37" name="Text Box 21"/>
          <p:cNvSpPr txBox="1">
            <a:spLocks noChangeArrowheads="1"/>
          </p:cNvSpPr>
          <p:nvPr/>
        </p:nvSpPr>
        <p:spPr bwMode="auto">
          <a:xfrm>
            <a:off x="1503507" y="1960476"/>
            <a:ext cx="718693" cy="193457"/>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600" dirty="0" smtClean="0">
                <a:solidFill>
                  <a:srgbClr val="000000"/>
                </a:solidFill>
                <a:latin typeface="Arial" pitchFamily="34" charset="0"/>
                <a:ea typeface="微软雅黑" pitchFamily="34" charset="-122"/>
                <a:cs typeface="Arial" pitchFamily="34" charset="0"/>
              </a:rPr>
              <a:t>Computing</a:t>
            </a:r>
            <a:endParaRPr lang="zh-CN" altLang="en-US" sz="600" dirty="0" smtClean="0">
              <a:solidFill>
                <a:srgbClr val="000000"/>
              </a:solidFill>
              <a:latin typeface="Arial" pitchFamily="34" charset="0"/>
              <a:ea typeface="微软雅黑" pitchFamily="34" charset="-122"/>
              <a:cs typeface="Arial" pitchFamily="34" charset="0"/>
            </a:endParaRPr>
          </a:p>
        </p:txBody>
      </p:sp>
      <p:sp>
        <p:nvSpPr>
          <p:cNvPr id="38" name="Text Box 21"/>
          <p:cNvSpPr txBox="1">
            <a:spLocks noChangeArrowheads="1"/>
          </p:cNvSpPr>
          <p:nvPr/>
        </p:nvSpPr>
        <p:spPr bwMode="auto">
          <a:xfrm>
            <a:off x="1582195" y="2795224"/>
            <a:ext cx="587602" cy="208846"/>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Storage</a:t>
            </a:r>
            <a:endParaRPr lang="zh-CN" altLang="en-US" sz="700" dirty="0" smtClean="0">
              <a:solidFill>
                <a:srgbClr val="000000"/>
              </a:solidFill>
              <a:latin typeface="Arial" pitchFamily="34" charset="0"/>
              <a:ea typeface="微软雅黑" pitchFamily="34" charset="-122"/>
              <a:cs typeface="Arial" pitchFamily="34" charset="0"/>
            </a:endParaRPr>
          </a:p>
        </p:txBody>
      </p:sp>
      <p:sp>
        <p:nvSpPr>
          <p:cNvPr id="39" name="Text Box 21"/>
          <p:cNvSpPr txBox="1">
            <a:spLocks noChangeArrowheads="1"/>
          </p:cNvSpPr>
          <p:nvPr/>
        </p:nvSpPr>
        <p:spPr bwMode="auto">
          <a:xfrm>
            <a:off x="1567307" y="2362271"/>
            <a:ext cx="596114" cy="208846"/>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Network</a:t>
            </a:r>
            <a:endParaRPr lang="zh-CN" altLang="en-US" sz="700" dirty="0" smtClean="0">
              <a:solidFill>
                <a:srgbClr val="000000"/>
              </a:solidFill>
              <a:latin typeface="Arial" pitchFamily="34" charset="0"/>
              <a:ea typeface="微软雅黑" pitchFamily="34" charset="-122"/>
              <a:cs typeface="Arial" pitchFamily="34" charset="0"/>
            </a:endParaRPr>
          </a:p>
        </p:txBody>
      </p:sp>
      <p:pic>
        <p:nvPicPr>
          <p:cNvPr id="40" name="Picture 16" descr="C:\Users\sony1\Desktop\一体机相关图片\发光.png"/>
          <p:cNvPicPr>
            <a:picLocks noChangeAspect="1" noChangeArrowheads="1"/>
          </p:cNvPicPr>
          <p:nvPr/>
        </p:nvPicPr>
        <p:blipFill>
          <a:blip r:embed="rId10" cstate="print">
            <a:lum bright="20000" contrast="40000"/>
          </a:blip>
          <a:srcRect/>
          <a:stretch>
            <a:fillRect/>
          </a:stretch>
        </p:blipFill>
        <p:spPr bwMode="auto">
          <a:xfrm>
            <a:off x="2390797" y="1520449"/>
            <a:ext cx="1224273" cy="2095841"/>
          </a:xfrm>
          <a:prstGeom prst="rect">
            <a:avLst/>
          </a:prstGeom>
          <a:noFill/>
          <a:ln w="9525">
            <a:noFill/>
            <a:miter lim="800000"/>
            <a:headEnd/>
            <a:tailEnd/>
          </a:ln>
        </p:spPr>
      </p:pic>
      <p:grpSp>
        <p:nvGrpSpPr>
          <p:cNvPr id="5" name="组合 24"/>
          <p:cNvGrpSpPr/>
          <p:nvPr/>
        </p:nvGrpSpPr>
        <p:grpSpPr>
          <a:xfrm>
            <a:off x="1393295" y="2973266"/>
            <a:ext cx="425861" cy="436821"/>
            <a:chOff x="2123728" y="3939902"/>
            <a:chExt cx="849809" cy="849809"/>
          </a:xfrm>
        </p:grpSpPr>
        <p:pic>
          <p:nvPicPr>
            <p:cNvPr id="57" name="Picture 2" descr="C:\Users\l00163697.CHINA\Downloads\software_box_icon.png"/>
            <p:cNvPicPr>
              <a:picLocks noChangeAspect="1" noChangeArrowheads="1"/>
            </p:cNvPicPr>
            <p:nvPr/>
          </p:nvPicPr>
          <p:blipFill>
            <a:blip r:embed="rId11" cstate="print"/>
            <a:srcRect/>
            <a:stretch>
              <a:fillRect/>
            </a:stretch>
          </p:blipFill>
          <p:spPr bwMode="auto">
            <a:xfrm>
              <a:off x="2123728" y="3939902"/>
              <a:ext cx="849809" cy="849809"/>
            </a:xfrm>
            <a:prstGeom prst="rect">
              <a:avLst/>
            </a:prstGeom>
            <a:noFill/>
          </p:spPr>
        </p:pic>
        <p:sp>
          <p:nvSpPr>
            <p:cNvPr id="58" name="TextBox 26"/>
            <p:cNvSpPr txBox="1"/>
            <p:nvPr/>
          </p:nvSpPr>
          <p:spPr>
            <a:xfrm>
              <a:off x="2274421" y="4085079"/>
              <a:ext cx="598816" cy="419133"/>
            </a:xfrm>
            <a:prstGeom prst="rect">
              <a:avLst/>
            </a:prstGeom>
            <a:noFill/>
          </p:spPr>
          <p:txBody>
            <a:bodyPr wrap="none" rtlCol="0">
              <a:spAutoFit/>
            </a:bodyPr>
            <a:lstStyle/>
            <a:p>
              <a:r>
                <a:rPr lang="en-US" altLang="zh-CN" sz="800" dirty="0" smtClean="0">
                  <a:latin typeface="Arial" pitchFamily="34" charset="0"/>
                  <a:cs typeface="Arial" pitchFamily="34" charset="0"/>
                </a:rPr>
                <a:t>    </a:t>
              </a:r>
              <a:endParaRPr lang="zh-CN" altLang="en-US" sz="800" dirty="0">
                <a:latin typeface="Arial" pitchFamily="34" charset="0"/>
                <a:cs typeface="Arial" pitchFamily="34" charset="0"/>
              </a:endParaRPr>
            </a:p>
          </p:txBody>
        </p:sp>
      </p:grpSp>
      <p:grpSp>
        <p:nvGrpSpPr>
          <p:cNvPr id="6" name="组合 27"/>
          <p:cNvGrpSpPr/>
          <p:nvPr/>
        </p:nvGrpSpPr>
        <p:grpSpPr>
          <a:xfrm>
            <a:off x="806398" y="2991096"/>
            <a:ext cx="586189" cy="358089"/>
            <a:chOff x="589072" y="3830573"/>
            <a:chExt cx="1169746" cy="696640"/>
          </a:xfrm>
        </p:grpSpPr>
        <p:grpSp>
          <p:nvGrpSpPr>
            <p:cNvPr id="7" name="组合 41"/>
            <p:cNvGrpSpPr/>
            <p:nvPr/>
          </p:nvGrpSpPr>
          <p:grpSpPr>
            <a:xfrm>
              <a:off x="949112" y="3867894"/>
              <a:ext cx="670560" cy="515303"/>
              <a:chOff x="2160588" y="3078163"/>
              <a:chExt cx="1341120" cy="1030605"/>
            </a:xfrm>
            <a:effectLst>
              <a:outerShdw blurRad="50800" dist="38100" dir="2700000" algn="tl" rotWithShape="0">
                <a:prstClr val="black">
                  <a:alpha val="40000"/>
                </a:prstClr>
              </a:outerShdw>
            </a:effectLst>
          </p:grpSpPr>
          <p:pic>
            <p:nvPicPr>
              <p:cNvPr id="55" name="Picture 17" descr="C:\Users\ytx-003\Desktop\page\p13_0004_图层-4.png"/>
              <p:cNvPicPr>
                <a:picLocks noChangeAspect="1" noChangeArrowheads="1"/>
              </p:cNvPicPr>
              <p:nvPr/>
            </p:nvPicPr>
            <p:blipFill>
              <a:blip r:embed="rId12" cstate="print"/>
              <a:srcRect/>
              <a:stretch>
                <a:fillRect/>
              </a:stretch>
            </p:blipFill>
            <p:spPr bwMode="auto">
              <a:xfrm>
                <a:off x="2160588" y="3078163"/>
                <a:ext cx="1341120" cy="1030605"/>
              </a:xfrm>
              <a:prstGeom prst="rect">
                <a:avLst/>
              </a:prstGeom>
              <a:noFill/>
              <a:ln w="9525">
                <a:noFill/>
                <a:miter lim="800000"/>
                <a:headEnd/>
                <a:tailEnd/>
              </a:ln>
            </p:spPr>
          </p:pic>
          <p:pic>
            <p:nvPicPr>
              <p:cNvPr id="56" name="Picture 16" descr="C:\Users\ytx-003\Desktop\page\p13_0003_图层-5.png"/>
              <p:cNvPicPr>
                <a:picLocks noChangeAspect="1" noChangeArrowheads="1"/>
              </p:cNvPicPr>
              <p:nvPr/>
            </p:nvPicPr>
            <p:blipFill>
              <a:blip r:embed="rId13" cstate="print"/>
              <a:srcRect/>
              <a:stretch>
                <a:fillRect/>
              </a:stretch>
            </p:blipFill>
            <p:spPr bwMode="auto">
              <a:xfrm>
                <a:off x="2283442" y="3179344"/>
                <a:ext cx="1104900" cy="828675"/>
              </a:xfrm>
              <a:prstGeom prst="rect">
                <a:avLst/>
              </a:prstGeom>
              <a:noFill/>
              <a:ln w="9525">
                <a:noFill/>
                <a:miter lim="800000"/>
                <a:headEnd/>
                <a:tailEnd/>
              </a:ln>
            </p:spPr>
          </p:pic>
        </p:grpSp>
        <p:grpSp>
          <p:nvGrpSpPr>
            <p:cNvPr id="8" name="组合 44"/>
            <p:cNvGrpSpPr/>
            <p:nvPr/>
          </p:nvGrpSpPr>
          <p:grpSpPr>
            <a:xfrm>
              <a:off x="589072" y="4011910"/>
              <a:ext cx="670560" cy="515303"/>
              <a:chOff x="145109" y="1493987"/>
              <a:chExt cx="1341120" cy="1030605"/>
            </a:xfrm>
            <a:effectLst>
              <a:outerShdw blurRad="50800" dist="38100" dir="2700000" algn="tl" rotWithShape="0">
                <a:prstClr val="black">
                  <a:alpha val="40000"/>
                </a:prstClr>
              </a:outerShdw>
            </a:effectLst>
          </p:grpSpPr>
          <p:pic>
            <p:nvPicPr>
              <p:cNvPr id="53" name="Picture 14" descr="C:\Users\ytx-003\Desktop\page\p13_0001_图层-4.png"/>
              <p:cNvPicPr>
                <a:picLocks noChangeAspect="1" noChangeArrowheads="1"/>
              </p:cNvPicPr>
              <p:nvPr/>
            </p:nvPicPr>
            <p:blipFill>
              <a:blip r:embed="rId12" cstate="print"/>
              <a:srcRect/>
              <a:stretch>
                <a:fillRect/>
              </a:stretch>
            </p:blipFill>
            <p:spPr bwMode="auto">
              <a:xfrm>
                <a:off x="145109" y="1493987"/>
                <a:ext cx="1341120" cy="1030605"/>
              </a:xfrm>
              <a:prstGeom prst="rect">
                <a:avLst/>
              </a:prstGeom>
              <a:noFill/>
              <a:ln w="9525">
                <a:noFill/>
                <a:miter lim="800000"/>
                <a:headEnd/>
                <a:tailEnd/>
              </a:ln>
            </p:spPr>
          </p:pic>
          <p:pic>
            <p:nvPicPr>
              <p:cNvPr id="54" name="Picture 14" descr="C:\Users\ytx-003\Desktop\145.png"/>
              <p:cNvPicPr>
                <a:picLocks noChangeAspect="1" noChangeArrowheads="1"/>
              </p:cNvPicPr>
              <p:nvPr/>
            </p:nvPicPr>
            <p:blipFill>
              <a:blip r:embed="rId14" cstate="print"/>
              <a:srcRect/>
              <a:stretch>
                <a:fillRect/>
              </a:stretch>
            </p:blipFill>
            <p:spPr bwMode="auto">
              <a:xfrm>
                <a:off x="262029" y="1595168"/>
                <a:ext cx="1107541" cy="832566"/>
              </a:xfrm>
              <a:prstGeom prst="rect">
                <a:avLst/>
              </a:prstGeom>
              <a:noFill/>
              <a:ln w="9525">
                <a:noFill/>
                <a:miter lim="800000"/>
                <a:headEnd/>
                <a:tailEnd/>
              </a:ln>
            </p:spPr>
          </p:pic>
        </p:grpSp>
        <p:sp>
          <p:nvSpPr>
            <p:cNvPr id="52" name="TextBox 51"/>
            <p:cNvSpPr txBox="1"/>
            <p:nvPr/>
          </p:nvSpPr>
          <p:spPr>
            <a:xfrm>
              <a:off x="606690" y="3830573"/>
              <a:ext cx="1152128" cy="389195"/>
            </a:xfrm>
            <a:prstGeom prst="rect">
              <a:avLst/>
            </a:prstGeom>
            <a:noFill/>
          </p:spPr>
          <p:txBody>
            <a:bodyPr wrap="square" rtlCol="0">
              <a:spAutoFit/>
            </a:bodyPr>
            <a:lstStyle/>
            <a:p>
              <a:r>
                <a:rPr lang="en-US" altLang="zh-CN" sz="700" dirty="0" smtClean="0">
                  <a:latin typeface="Arial" pitchFamily="34" charset="0"/>
                  <a:cs typeface="Arial" pitchFamily="34" charset="0"/>
                </a:rPr>
                <a:t>          </a:t>
              </a:r>
              <a:endParaRPr lang="zh-CN" altLang="en-US" sz="700" dirty="0">
                <a:latin typeface="Arial" pitchFamily="34" charset="0"/>
                <a:cs typeface="Arial" pitchFamily="34" charset="0"/>
              </a:endParaRPr>
            </a:p>
          </p:txBody>
        </p:sp>
      </p:grpSp>
      <p:sp>
        <p:nvSpPr>
          <p:cNvPr id="43" name="Text Box 21"/>
          <p:cNvSpPr txBox="1">
            <a:spLocks noChangeArrowheads="1"/>
          </p:cNvSpPr>
          <p:nvPr/>
        </p:nvSpPr>
        <p:spPr bwMode="auto">
          <a:xfrm>
            <a:off x="1227967" y="3375301"/>
            <a:ext cx="675258" cy="208846"/>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Hypervisor</a:t>
            </a:r>
            <a:endParaRPr lang="zh-CN" altLang="en-US" sz="700" dirty="0" smtClean="0">
              <a:solidFill>
                <a:srgbClr val="000000"/>
              </a:solidFill>
              <a:latin typeface="Arial" pitchFamily="34" charset="0"/>
              <a:ea typeface="微软雅黑" pitchFamily="34" charset="-122"/>
              <a:cs typeface="Arial" pitchFamily="34" charset="0"/>
            </a:endParaRPr>
          </a:p>
        </p:txBody>
      </p:sp>
      <p:sp>
        <p:nvSpPr>
          <p:cNvPr id="44" name="Text Box 21"/>
          <p:cNvSpPr txBox="1">
            <a:spLocks noChangeArrowheads="1"/>
          </p:cNvSpPr>
          <p:nvPr/>
        </p:nvSpPr>
        <p:spPr bwMode="auto">
          <a:xfrm>
            <a:off x="701750" y="3343403"/>
            <a:ext cx="786808" cy="316568"/>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Cloud Management</a:t>
            </a:r>
            <a:endParaRPr lang="zh-CN" altLang="en-US" sz="700" dirty="0" smtClean="0">
              <a:solidFill>
                <a:srgbClr val="000000"/>
              </a:solidFill>
              <a:latin typeface="Arial" pitchFamily="34" charset="0"/>
              <a:ea typeface="微软雅黑" pitchFamily="34" charset="-122"/>
              <a:cs typeface="Arial" pitchFamily="34" charset="0"/>
            </a:endParaRPr>
          </a:p>
        </p:txBody>
      </p:sp>
      <p:grpSp>
        <p:nvGrpSpPr>
          <p:cNvPr id="9" name="组合 39"/>
          <p:cNvGrpSpPr/>
          <p:nvPr/>
        </p:nvGrpSpPr>
        <p:grpSpPr>
          <a:xfrm>
            <a:off x="1814400" y="2978068"/>
            <a:ext cx="505875" cy="350660"/>
            <a:chOff x="2538791" y="3700969"/>
            <a:chExt cx="1009479" cy="682188"/>
          </a:xfrm>
        </p:grpSpPr>
        <p:pic>
          <p:nvPicPr>
            <p:cNvPr id="48" name="Picture 6" descr="C:\Users\ytx-003\Desktop\ptt\p7\p7_0003_矢量智能对象-副本-8.png"/>
            <p:cNvPicPr>
              <a:picLocks noChangeAspect="1" noChangeArrowheads="1"/>
            </p:cNvPicPr>
            <p:nvPr/>
          </p:nvPicPr>
          <p:blipFill>
            <a:blip r:embed="rId15" cstate="print">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2707631" y="3822273"/>
              <a:ext cx="557810" cy="560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TextBox 48"/>
            <p:cNvSpPr txBox="1"/>
            <p:nvPr/>
          </p:nvSpPr>
          <p:spPr>
            <a:xfrm>
              <a:off x="2538791" y="3700969"/>
              <a:ext cx="1009479" cy="419133"/>
            </a:xfrm>
            <a:prstGeom prst="rect">
              <a:avLst/>
            </a:prstGeom>
            <a:noFill/>
          </p:spPr>
          <p:txBody>
            <a:bodyPr wrap="square" rtlCol="0">
              <a:spAutoFit/>
            </a:bodyPr>
            <a:lstStyle/>
            <a:p>
              <a:r>
                <a:rPr lang="en-US" altLang="zh-CN" sz="800" dirty="0" smtClean="0">
                  <a:latin typeface="Arial" pitchFamily="34" charset="0"/>
                  <a:cs typeface="Arial" pitchFamily="34" charset="0"/>
                </a:rPr>
                <a:t>                </a:t>
              </a:r>
              <a:endParaRPr lang="zh-CN" altLang="en-US" sz="800" dirty="0">
                <a:latin typeface="Arial" pitchFamily="34" charset="0"/>
                <a:cs typeface="Arial" pitchFamily="34" charset="0"/>
              </a:endParaRPr>
            </a:p>
          </p:txBody>
        </p:sp>
      </p:grpSp>
      <p:sp>
        <p:nvSpPr>
          <p:cNvPr id="46" name="Text Box 21"/>
          <p:cNvSpPr txBox="1">
            <a:spLocks noChangeArrowheads="1"/>
          </p:cNvSpPr>
          <p:nvPr/>
        </p:nvSpPr>
        <p:spPr bwMode="auto">
          <a:xfrm>
            <a:off x="1724051" y="3339995"/>
            <a:ext cx="955344" cy="316568"/>
          </a:xfrm>
          <a:prstGeom prst="rect">
            <a:avLst/>
          </a:prstGeom>
          <a:noFill/>
          <a:ln w="19050" algn="ctr">
            <a:noFill/>
            <a:miter lim="800000"/>
            <a:headEnd/>
            <a:tailEnd/>
          </a:ln>
          <a:effectLst/>
        </p:spPr>
        <p:txBody>
          <a:bodyPr wrap="square" lIns="100148" tIns="50073" rIns="100148" bIns="50073">
            <a:spAutoFit/>
          </a:bodyPr>
          <a:lstStyle/>
          <a:p>
            <a:pPr algn="ctr" defTabSz="914104"/>
            <a:r>
              <a:rPr lang="en-US" altLang="zh-CN" sz="700" dirty="0" smtClean="0">
                <a:solidFill>
                  <a:srgbClr val="000000"/>
                </a:solidFill>
                <a:latin typeface="Arial" pitchFamily="34" charset="0"/>
                <a:ea typeface="微软雅黑" pitchFamily="34" charset="-122"/>
                <a:cs typeface="Arial" pitchFamily="34" charset="0"/>
              </a:rPr>
              <a:t>Scale-out Storage Engine</a:t>
            </a:r>
            <a:endParaRPr lang="zh-CN" altLang="en-US" sz="700" dirty="0" smtClean="0">
              <a:solidFill>
                <a:srgbClr val="000000"/>
              </a:solidFill>
              <a:latin typeface="Arial" pitchFamily="34" charset="0"/>
              <a:ea typeface="微软雅黑" pitchFamily="34" charset="-122"/>
              <a:cs typeface="Arial" pitchFamily="34" charset="0"/>
            </a:endParaRPr>
          </a:p>
        </p:txBody>
      </p:sp>
      <p:pic>
        <p:nvPicPr>
          <p:cNvPr id="47" name="Picture 2" descr="D:\work\tor\render11-23\48X10GE光+4X40GE.png"/>
          <p:cNvPicPr>
            <a:picLocks noChangeAspect="1" noChangeArrowheads="1"/>
          </p:cNvPicPr>
          <p:nvPr/>
        </p:nvPicPr>
        <p:blipFill>
          <a:blip r:embed="rId6" cstate="print"/>
          <a:srcRect/>
          <a:stretch>
            <a:fillRect/>
          </a:stretch>
        </p:blipFill>
        <p:spPr bwMode="auto">
          <a:xfrm>
            <a:off x="1507241" y="2258381"/>
            <a:ext cx="737508" cy="101446"/>
          </a:xfrm>
          <a:prstGeom prst="rect">
            <a:avLst/>
          </a:prstGeom>
          <a:noFill/>
        </p:spPr>
      </p:pic>
      <p:sp>
        <p:nvSpPr>
          <p:cNvPr id="62" name="标题 1"/>
          <p:cNvSpPr txBox="1">
            <a:spLocks/>
          </p:cNvSpPr>
          <p:nvPr/>
        </p:nvSpPr>
        <p:spPr>
          <a:xfrm>
            <a:off x="703737" y="267261"/>
            <a:ext cx="7828703" cy="429999"/>
          </a:xfrm>
          <a:prstGeom prst="rect">
            <a:avLst/>
          </a:prstGeom>
        </p:spPr>
        <p:txBody>
          <a:bodyPr/>
          <a:lstStyle/>
          <a:p>
            <a:pPr eaLnBrk="0" hangingPunct="0"/>
            <a:r>
              <a:rPr lang="en-US" altLang="zh-CN" sz="2400" b="1" dirty="0" smtClean="0">
                <a:solidFill>
                  <a:srgbClr val="C00000"/>
                </a:solidFill>
                <a:latin typeface="Arial" pitchFamily="34" charset="0"/>
                <a:ea typeface="黑体" pitchFamily="2" charset="-122"/>
                <a:cs typeface="Arial" pitchFamily="34" charset="0"/>
                <a:sym typeface="Lucida Grande"/>
              </a:rPr>
              <a:t>FusionCube: In-depth Converged Infrastructure</a:t>
            </a:r>
          </a:p>
          <a:p>
            <a:pPr eaLnBrk="0" hangingPunct="0"/>
            <a:endParaRPr kumimoji="0" lang="zh-CN" altLang="en-US" sz="2400" b="1" i="0" u="none" strike="noStrike" kern="0" cap="none" spc="0" normalizeH="0" baseline="0" noProof="0" dirty="0">
              <a:ln>
                <a:noFill/>
              </a:ln>
              <a:solidFill>
                <a:srgbClr val="C00000"/>
              </a:solidFill>
              <a:effectLst/>
              <a:uLnTx/>
              <a:uFillTx/>
              <a:latin typeface="Arial" pitchFamily="34" charset="0"/>
              <a:ea typeface="黑体" pitchFamily="49" charset="-122"/>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6"/>
          <p:cNvGrpSpPr/>
          <p:nvPr/>
        </p:nvGrpSpPr>
        <p:grpSpPr>
          <a:xfrm>
            <a:off x="266401" y="3452450"/>
            <a:ext cx="4919442" cy="184666"/>
            <a:chOff x="266401" y="3260410"/>
            <a:chExt cx="4919442" cy="184666"/>
          </a:xfrm>
        </p:grpSpPr>
        <p:cxnSp>
          <p:nvCxnSpPr>
            <p:cNvPr id="68" name="直接连接符 67"/>
            <p:cNvCxnSpPr/>
            <p:nvPr/>
          </p:nvCxnSpPr>
          <p:spPr>
            <a:xfrm flipH="1">
              <a:off x="750349" y="3332114"/>
              <a:ext cx="4435494" cy="0"/>
            </a:xfrm>
            <a:prstGeom prst="line">
              <a:avLst/>
            </a:prstGeom>
            <a:noFill/>
            <a:ln w="9525" cap="flat" cmpd="sng" algn="ctr">
              <a:solidFill>
                <a:schemeClr val="tx1">
                  <a:lumMod val="65000"/>
                  <a:lumOff val="35000"/>
                </a:schemeClr>
              </a:solidFill>
              <a:prstDash val="solid"/>
            </a:ln>
            <a:effectLst/>
          </p:spPr>
        </p:cxnSp>
        <p:sp>
          <p:nvSpPr>
            <p:cNvPr id="69" name="TextBox 68"/>
            <p:cNvSpPr txBox="1"/>
            <p:nvPr/>
          </p:nvSpPr>
          <p:spPr>
            <a:xfrm>
              <a:off x="266401" y="3260410"/>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noProof="0" dirty="0" smtClean="0">
                  <a:solidFill>
                    <a:schemeClr val="tx1">
                      <a:lumMod val="75000"/>
                      <a:lumOff val="25000"/>
                    </a:schemeClr>
                  </a:solidFill>
                  <a:latin typeface="Arial" pitchFamily="34" charset="0"/>
                  <a:ea typeface="华文细黑" pitchFamily="2" charset="-122"/>
                  <a:cs typeface="Arial" pitchFamily="34" charset="0"/>
                </a:rPr>
                <a:t>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3" name="组合 62"/>
          <p:cNvGrpSpPr/>
          <p:nvPr/>
        </p:nvGrpSpPr>
        <p:grpSpPr>
          <a:xfrm>
            <a:off x="266401" y="2816960"/>
            <a:ext cx="4919442" cy="184666"/>
            <a:chOff x="266401" y="2735944"/>
            <a:chExt cx="4919442" cy="184666"/>
          </a:xfrm>
        </p:grpSpPr>
        <p:cxnSp>
          <p:nvCxnSpPr>
            <p:cNvPr id="64" name="直接连接符 63"/>
            <p:cNvCxnSpPr/>
            <p:nvPr/>
          </p:nvCxnSpPr>
          <p:spPr>
            <a:xfrm flipH="1">
              <a:off x="750349" y="2826057"/>
              <a:ext cx="4435494" cy="0"/>
            </a:xfrm>
            <a:prstGeom prst="line">
              <a:avLst/>
            </a:prstGeom>
            <a:noFill/>
            <a:ln w="9525" cap="flat" cmpd="sng" algn="ctr">
              <a:solidFill>
                <a:schemeClr val="tx1">
                  <a:lumMod val="65000"/>
                  <a:lumOff val="35000"/>
                </a:schemeClr>
              </a:solidFill>
              <a:prstDash val="solid"/>
            </a:ln>
            <a:effectLst/>
          </p:spPr>
        </p:cxnSp>
        <p:sp>
          <p:nvSpPr>
            <p:cNvPr id="65" name="TextBox 64"/>
            <p:cNvSpPr txBox="1"/>
            <p:nvPr/>
          </p:nvSpPr>
          <p:spPr>
            <a:xfrm>
              <a:off x="266401" y="2735944"/>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15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sp>
        <p:nvSpPr>
          <p:cNvPr id="6146" name="DtsShapeName" descr="EUR03B6251125B8@@92@3ED383ECBCD80;06A;;0=;=F11041632!!!BIHO@]f110416321@0C99@@110B325D7E703101电担览粹)釜士烹亨(!W0/6过衙/qqu!!!!!!!!!!!!!!!!!!!!!!!!!!!!!!!!!!!!!!!!!!!!!!!!!!!!!!!!!!!!!!!!!!!!!!!!!!!!!!!!!!!!!!!!!!!!!!!!!!!!!!!!!!!!!!!!!!!!!!!!!!!!!!!!!!!!!!!!!!!!!!!!!!!!!!!!!!!!!!!!!!!!!!!!!!!!!!!!!!!!!!!!!!!!!!!!!!!!!!!!!!!!!!!!!!!!!!!!!!!!!!!!!!!!!!!!!!!!!!!!!!!!!!!!!!!!!!!!!!!!!!!!!!!!!!!!!!!!!!!!!!!!!!!!!!!!!!!!!!!!!!!!!!!!!!!!!!!!!!!!!!!!!!!!!!!!!!!!!!!!!!!!!!!!!!!!!!!!!!!!!!!!!!!!!!!!!!!!!!!!!!!!!!!!!!!!!!!!!!!!!!!!!!!!!!!!!!!!!!!!!!!!!!!!!!!!!!!!!!!!!!!!!!!!!!!!!!!!!!!!!!!!!!!!!!!!!!!!!!!!!!!!!!!!!!!!!!!!!!!!!!!!!!!!!!!!!!!!!!!!!!!!!!!!!!!!!!!!!!!!!!!!!!!!!!!!!!!!!!!!!!!!!!!!!!!!!!!!!!!!!!!!!!!!!!!!!!!!!!!!!!!!!!!!!!!!!!!!!!!!!!!!!!!!!!!!!!!!!!!!!!!!!!!!!!!!!!!!!!!!!!!!!!!!!!!!!!!!!!!!!!!!!!!!!!!!!!!!!!!!!!!!!!!!!!!!!!!!!!!!!!!!!!!!!!!!!!!!!!!!!!!!!!!!!!!!!!!!!!!!!!!!!!!!!!!!!!!!!!!!!!!!!!!!!!!!!!!!!!!!!!!!!!!!!!!!!!!!!!!!!!!!!!!!!!!!!!!!!!!!!!!!!!!!!!!!!!!!!!!!!!!!!!!!!!!!!!!!!!!!!!!!!!!!!!!!!!!!!!!!!!!!!!!!!!!!!!!!!!!!!!!!!!!!!!!!!!!!!!!!!!!!!!!!!!!!!!!!!!!!!!!!!!!!!!!!!!!!!!!!!!!!!!!!!!!!!!!!!!!!!!!!!!!!!!!!!!!!!!!!!!!!!!!!!!!!!!!!!!!!!!!!!!!!!!!!!!!!!!!!!!!!!!!!!!!!!!!!!!!!!!!!!!!!!!!!!!!!!!!!!!!!!!!!!!!!!!!!!!!!!!!!!!!!!!!!!!!!!!!!!!!!!!!!!!!!!!!!!!!!!!!!!!!!!!!!!!!!!!!!!!!!!!!!!!!!!!!!!!!!!!!!!!!!!!!!!!!!!!!!!!!!!!!!!!!!!!!!!!!!!!!!!!!!!!!!!!!!!!!!!!!!!!!!!!!!!!!!!!!!!!!!!!!!!!!!!!!!!!!!!!!!!!!!!!!!!!!!!!!!!!!!!!!!!!!!!!!!!!!!!!!!!!!!!!!!!!!!!!!!!!!!!!!!!!!!!!!!!!!!!!!!!!!!!!!!!!!!!!!!!!!!!!!!!!!!!!!!!!!!!!!!!!!!!!!!!!!!!!!!!!!!!!!!!!!!!!!!!!!!!!!!!!!!!!!!!!!!!!!!!!!!!!!!!!!!!!!!!!!!!!!!!!!!!!!!!!!!!!!!!!!!!!!!!!!!!!!!!!!!!!!!!!!!!!!!!!!!!!!!!!!!!!!!!!!!!!!!!!!!!!!!!!!!!!!!!!!!!!!!!!!!!!!!!!!!!!!!!!!!!!!!!!!!!!!!!!!!!!!!!!!!!!!!!!!!!!!!!!!!!!!!!!!!!!!!!!!!!!!!!!!!!!!!!!!!!!!!!!!!!!!!!!!!!!!!!!!!!!!!!!!!!!!!!!!!!!!!!!!!!!!!!!!!!!!!!!!!!!!!!!!!!!!!!!!!!!!!!!!!!!!!!!!!!!!!!!!!!!!!!!!!!!!!!!!!!!!!!!!!!!!!!!!!!!!!!!!!!!!!!!!!!!!!!!!!!!!!!!!!!!!!!!!!!!!!!!!!!!!!!!!!!!!!!!!!!!!!!!!!!!!!!!!!!!!!!!!!!!!!!!!!!!!!!!!!!!!!!!!!!!!!!!!!!!!!!!!!!!!!!!!!!!!!!!!!!!!!!!!!!!!!!!!!!!!!!!!!!!!!!!!!!!!!!!!!!!!!!!!!!!!!!!!!!!!!!!!!!!!!!!!!!!!!!!!!!!!!!!!!!!!!!!!!!!!!!!!!!!!!!!!!!!!!!!!!!!!!!!!!!!!!!!!!!!!!!!!!!!!!!!!!!!!!!!!!!!!!!!!!!!!!!!!!!!!!!!!!!!!!!!!!!!!!!!!!!!!!!!!!!!!!!!!!!!!!!!!!!!!!!!!!!!!!!!!!!!!!!!!!!!!!!!!!!!!!!!!!!!!!!!!!!!!!!!!!!!!!!!!!!!!!!!!!!!!!!!!!!!!!!!!!!!!!!!!!!!!!!!!!!!!!!!!!!!!!!!!!!!!!!!!!!!!!1!1" hidden="1"/>
          <p:cNvSpPr>
            <a:spLocks noChangeArrowheads="1"/>
          </p:cNvSpPr>
          <p:nvPr/>
        </p:nvSpPr>
        <p:spPr bwMode="auto">
          <a:xfrm>
            <a:off x="0" y="1"/>
            <a:ext cx="1588" cy="11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03" name="Title 2"/>
          <p:cNvSpPr txBox="1">
            <a:spLocks/>
          </p:cNvSpPr>
          <p:nvPr/>
        </p:nvSpPr>
        <p:spPr>
          <a:xfrm>
            <a:off x="223120" y="317711"/>
            <a:ext cx="8609730" cy="471277"/>
          </a:xfrm>
          <a:prstGeom prst="rect">
            <a:avLst/>
          </a:prstGeom>
        </p:spPr>
        <p:txBody>
          <a:bodyPr/>
          <a:lstStyle/>
          <a:p>
            <a:pPr lvl="0" eaLnBrk="0" hangingPunct="0">
              <a:defRPr/>
            </a:pPr>
            <a:r>
              <a:rPr lang="en-US" altLang="zh-CN" sz="2000" b="1" kern="0" dirty="0" smtClean="0">
                <a:solidFill>
                  <a:srgbClr val="C00000"/>
                </a:solidFill>
                <a:latin typeface="Arial" pitchFamily="34" charset="0"/>
                <a:ea typeface="微软雅黑" pitchFamily="34" charset="-122"/>
                <a:cs typeface="Arial" pitchFamily="34" charset="0"/>
              </a:rPr>
              <a:t>Sustainable Growth</a:t>
            </a:r>
          </a:p>
        </p:txBody>
      </p:sp>
      <p:sp>
        <p:nvSpPr>
          <p:cNvPr id="245" name="Rectangle 22"/>
          <p:cNvSpPr>
            <a:spLocks noChangeArrowheads="1"/>
          </p:cNvSpPr>
          <p:nvPr/>
        </p:nvSpPr>
        <p:spPr bwMode="auto">
          <a:xfrm>
            <a:off x="317500" y="4208060"/>
            <a:ext cx="50577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0" tIns="0" rIns="0" bIns="0">
            <a:spAutoFit/>
          </a:bodyPr>
          <a:lstStyle/>
          <a:p>
            <a:pPr marL="128553" marR="0" lvl="0" indent="-128553" defTabSz="601106" eaLnBrk="0" fontAlgn="auto" latinLnBrk="0" hangingPunct="0">
              <a:lnSpc>
                <a:spcPct val="100000"/>
              </a:lnSpc>
              <a:spcBef>
                <a:spcPct val="20000"/>
              </a:spcBef>
              <a:spcAft>
                <a:spcPts val="0"/>
              </a:spcAft>
              <a:buClr>
                <a:srgbClr val="990000"/>
              </a:buClr>
              <a:buSzPct val="60000"/>
              <a:buFont typeface="Wingdings" pitchFamily="2" charset="2"/>
              <a:buChar char="l"/>
              <a:tabLst/>
              <a:defRPr/>
            </a:pPr>
            <a:r>
              <a:rPr lang="en-US" altLang="zh-CN" sz="1000" kern="0" dirty="0" smtClean="0">
                <a:solidFill>
                  <a:schemeClr val="tx1">
                    <a:lumMod val="75000"/>
                    <a:lumOff val="25000"/>
                  </a:schemeClr>
                </a:solidFill>
                <a:latin typeface="Arial" pitchFamily="34" charset="0"/>
                <a:ea typeface="微软雅黑" pitchFamily="34" charset="-122"/>
                <a:cs typeface="Arial" pitchFamily="34" charset="0"/>
              </a:rPr>
              <a:t>Huawei Technologies releases an annual report with consolidated financial statements audited by KPMG.</a:t>
            </a:r>
            <a:r>
              <a:rPr lang="en-US" altLang="zh-CN" sz="1000" kern="0" dirty="0">
                <a:solidFill>
                  <a:schemeClr val="tx1">
                    <a:lumMod val="75000"/>
                    <a:lumOff val="25000"/>
                  </a:schemeClr>
                </a:solidFill>
                <a:latin typeface="Arial" pitchFamily="34" charset="0"/>
                <a:ea typeface="微软雅黑" pitchFamily="34" charset="-122"/>
                <a:cs typeface="Arial" pitchFamily="34" charset="0"/>
              </a:rPr>
              <a:t> </a:t>
            </a:r>
            <a:r>
              <a:rPr lang="en-US" altLang="zh-CN" sz="1000" i="1" kern="0" dirty="0" smtClean="0">
                <a:solidFill>
                  <a:schemeClr val="tx1">
                    <a:lumMod val="75000"/>
                    <a:lumOff val="25000"/>
                  </a:schemeClr>
                </a:solidFill>
                <a:latin typeface="Arial" pitchFamily="34" charset="0"/>
                <a:ea typeface="微软雅黑" pitchFamily="34" charset="-122"/>
                <a:cs typeface="Arial" pitchFamily="34" charset="0"/>
              </a:rPr>
              <a:t>— From Huawei annual report audited by KPMG</a:t>
            </a:r>
          </a:p>
        </p:txBody>
      </p:sp>
      <p:sp>
        <p:nvSpPr>
          <p:cNvPr id="246" name="Rectangle 7"/>
          <p:cNvSpPr>
            <a:spLocks noChangeArrowheads="1"/>
          </p:cNvSpPr>
          <p:nvPr/>
        </p:nvSpPr>
        <p:spPr bwMode="auto">
          <a:xfrm>
            <a:off x="3716773" y="854304"/>
            <a:ext cx="1748359" cy="218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9207" tIns="39605" rIns="79207" bIns="39605">
            <a:spAutoFit/>
          </a:bodyPr>
          <a:lstStyle/>
          <a:p>
            <a:pPr defTabSz="601106"/>
            <a:r>
              <a:rPr lang="en-US" altLang="zh-CN" sz="900" dirty="0" smtClean="0">
                <a:latin typeface="Arial" pitchFamily="34" charset="0"/>
                <a:ea typeface="微软雅黑" pitchFamily="34" charset="-122"/>
                <a:cs typeface="Arial" pitchFamily="34" charset="0"/>
              </a:rPr>
              <a:t>Sales revenue (billion USD)</a:t>
            </a:r>
          </a:p>
        </p:txBody>
      </p:sp>
      <p:cxnSp>
        <p:nvCxnSpPr>
          <p:cNvPr id="248" name="直接连接符 247"/>
          <p:cNvCxnSpPr/>
          <p:nvPr/>
        </p:nvCxnSpPr>
        <p:spPr>
          <a:xfrm>
            <a:off x="750349" y="928715"/>
            <a:ext cx="0" cy="2947890"/>
          </a:xfrm>
          <a:prstGeom prst="line">
            <a:avLst/>
          </a:prstGeom>
          <a:noFill/>
          <a:ln w="9525" cap="flat" cmpd="sng" algn="ctr">
            <a:solidFill>
              <a:schemeClr val="tx1">
                <a:lumMod val="65000"/>
                <a:lumOff val="35000"/>
              </a:schemeClr>
            </a:solidFill>
            <a:prstDash val="solid"/>
          </a:ln>
          <a:effectLst/>
        </p:spPr>
      </p:cxnSp>
      <p:grpSp>
        <p:nvGrpSpPr>
          <p:cNvPr id="4" name="组合 65"/>
          <p:cNvGrpSpPr/>
          <p:nvPr/>
        </p:nvGrpSpPr>
        <p:grpSpPr>
          <a:xfrm>
            <a:off x="266401" y="3770192"/>
            <a:ext cx="4919442" cy="184666"/>
            <a:chOff x="266401" y="3727660"/>
            <a:chExt cx="4919442" cy="184666"/>
          </a:xfrm>
        </p:grpSpPr>
        <p:cxnSp>
          <p:nvCxnSpPr>
            <p:cNvPr id="249" name="直接连接符 248"/>
            <p:cNvCxnSpPr/>
            <p:nvPr/>
          </p:nvCxnSpPr>
          <p:spPr>
            <a:xfrm flipH="1">
              <a:off x="750349" y="3838173"/>
              <a:ext cx="4435494" cy="0"/>
            </a:xfrm>
            <a:prstGeom prst="line">
              <a:avLst/>
            </a:prstGeom>
            <a:noFill/>
            <a:ln w="9525" cap="flat" cmpd="sng" algn="ctr">
              <a:solidFill>
                <a:schemeClr val="tx1">
                  <a:lumMod val="65000"/>
                  <a:lumOff val="35000"/>
                </a:schemeClr>
              </a:solidFill>
              <a:prstDash val="solid"/>
            </a:ln>
            <a:effectLst/>
          </p:spPr>
        </p:cxnSp>
        <p:sp>
          <p:nvSpPr>
            <p:cNvPr id="255" name="TextBox 254"/>
            <p:cNvSpPr txBox="1"/>
            <p:nvPr/>
          </p:nvSpPr>
          <p:spPr>
            <a:xfrm>
              <a:off x="266401" y="3727660"/>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5" name="组合 61"/>
          <p:cNvGrpSpPr/>
          <p:nvPr/>
        </p:nvGrpSpPr>
        <p:grpSpPr>
          <a:xfrm>
            <a:off x="266401" y="3134705"/>
            <a:ext cx="4919442" cy="184666"/>
            <a:chOff x="266401" y="3260410"/>
            <a:chExt cx="4919442" cy="184666"/>
          </a:xfrm>
        </p:grpSpPr>
        <p:cxnSp>
          <p:nvCxnSpPr>
            <p:cNvPr id="250" name="直接连接符 249"/>
            <p:cNvCxnSpPr/>
            <p:nvPr/>
          </p:nvCxnSpPr>
          <p:spPr>
            <a:xfrm flipH="1">
              <a:off x="750349" y="3332114"/>
              <a:ext cx="4435494" cy="0"/>
            </a:xfrm>
            <a:prstGeom prst="line">
              <a:avLst/>
            </a:prstGeom>
            <a:noFill/>
            <a:ln w="9525" cap="flat" cmpd="sng" algn="ctr">
              <a:solidFill>
                <a:schemeClr val="tx1">
                  <a:lumMod val="65000"/>
                  <a:lumOff val="35000"/>
                </a:schemeClr>
              </a:solidFill>
              <a:prstDash val="solid"/>
            </a:ln>
            <a:effectLst/>
          </p:spPr>
        </p:cxnSp>
        <p:sp>
          <p:nvSpPr>
            <p:cNvPr id="256" name="TextBox 255"/>
            <p:cNvSpPr txBox="1"/>
            <p:nvPr/>
          </p:nvSpPr>
          <p:spPr>
            <a:xfrm>
              <a:off x="266401" y="3260410"/>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10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6" name="组合 60"/>
          <p:cNvGrpSpPr/>
          <p:nvPr/>
        </p:nvGrpSpPr>
        <p:grpSpPr>
          <a:xfrm>
            <a:off x="266401" y="2499215"/>
            <a:ext cx="4919442" cy="184666"/>
            <a:chOff x="266401" y="2735944"/>
            <a:chExt cx="4919442" cy="184666"/>
          </a:xfrm>
        </p:grpSpPr>
        <p:cxnSp>
          <p:nvCxnSpPr>
            <p:cNvPr id="251" name="直接连接符 250"/>
            <p:cNvCxnSpPr/>
            <p:nvPr/>
          </p:nvCxnSpPr>
          <p:spPr>
            <a:xfrm flipH="1">
              <a:off x="750349" y="2826057"/>
              <a:ext cx="4435494" cy="0"/>
            </a:xfrm>
            <a:prstGeom prst="line">
              <a:avLst/>
            </a:prstGeom>
            <a:noFill/>
            <a:ln w="9525" cap="flat" cmpd="sng" algn="ctr">
              <a:solidFill>
                <a:schemeClr val="tx1">
                  <a:lumMod val="65000"/>
                  <a:lumOff val="35000"/>
                </a:schemeClr>
              </a:solidFill>
              <a:prstDash val="solid"/>
            </a:ln>
            <a:effectLst/>
          </p:spPr>
        </p:cxnSp>
        <p:sp>
          <p:nvSpPr>
            <p:cNvPr id="257" name="TextBox 256"/>
            <p:cNvSpPr txBox="1"/>
            <p:nvPr/>
          </p:nvSpPr>
          <p:spPr>
            <a:xfrm>
              <a:off x="266401" y="2735944"/>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7" name="组合 59"/>
          <p:cNvGrpSpPr/>
          <p:nvPr/>
        </p:nvGrpSpPr>
        <p:grpSpPr>
          <a:xfrm>
            <a:off x="266401" y="2181470"/>
            <a:ext cx="4919442" cy="184666"/>
            <a:chOff x="266401" y="2236162"/>
            <a:chExt cx="4919442" cy="184666"/>
          </a:xfrm>
        </p:grpSpPr>
        <p:cxnSp>
          <p:nvCxnSpPr>
            <p:cNvPr id="252" name="直接连接符 251"/>
            <p:cNvCxnSpPr/>
            <p:nvPr/>
          </p:nvCxnSpPr>
          <p:spPr>
            <a:xfrm flipH="1">
              <a:off x="750349" y="2320000"/>
              <a:ext cx="4435494" cy="0"/>
            </a:xfrm>
            <a:prstGeom prst="line">
              <a:avLst/>
            </a:prstGeom>
            <a:noFill/>
            <a:ln w="9525" cap="flat" cmpd="sng" algn="ctr">
              <a:solidFill>
                <a:schemeClr val="tx1">
                  <a:lumMod val="65000"/>
                  <a:lumOff val="35000"/>
                </a:schemeClr>
              </a:solidFill>
              <a:prstDash val="solid"/>
            </a:ln>
            <a:effectLst/>
          </p:spPr>
        </p:cxnSp>
        <p:sp>
          <p:nvSpPr>
            <p:cNvPr id="258" name="TextBox 257"/>
            <p:cNvSpPr txBox="1"/>
            <p:nvPr/>
          </p:nvSpPr>
          <p:spPr>
            <a:xfrm>
              <a:off x="266401" y="2236162"/>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25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8" name="组合 58"/>
          <p:cNvGrpSpPr/>
          <p:nvPr/>
        </p:nvGrpSpPr>
        <p:grpSpPr>
          <a:xfrm>
            <a:off x="266401" y="1863725"/>
            <a:ext cx="4919442" cy="184666"/>
            <a:chOff x="266401" y="1730105"/>
            <a:chExt cx="4919442" cy="184666"/>
          </a:xfrm>
        </p:grpSpPr>
        <p:cxnSp>
          <p:nvCxnSpPr>
            <p:cNvPr id="253" name="直接连接符 252"/>
            <p:cNvCxnSpPr/>
            <p:nvPr/>
          </p:nvCxnSpPr>
          <p:spPr>
            <a:xfrm flipH="1">
              <a:off x="750349" y="1813943"/>
              <a:ext cx="4435494" cy="0"/>
            </a:xfrm>
            <a:prstGeom prst="line">
              <a:avLst/>
            </a:prstGeom>
            <a:noFill/>
            <a:ln w="9525" cap="flat" cmpd="sng" algn="ctr">
              <a:solidFill>
                <a:schemeClr val="tx1">
                  <a:lumMod val="65000"/>
                  <a:lumOff val="35000"/>
                </a:schemeClr>
              </a:solidFill>
              <a:prstDash val="solid"/>
            </a:ln>
            <a:effectLst/>
          </p:spPr>
        </p:cxnSp>
        <p:sp>
          <p:nvSpPr>
            <p:cNvPr id="259" name="TextBox 258"/>
            <p:cNvSpPr txBox="1"/>
            <p:nvPr/>
          </p:nvSpPr>
          <p:spPr>
            <a:xfrm>
              <a:off x="266401" y="1730105"/>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30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grpSp>
        <p:nvGrpSpPr>
          <p:cNvPr id="9" name="组合 57"/>
          <p:cNvGrpSpPr/>
          <p:nvPr/>
        </p:nvGrpSpPr>
        <p:grpSpPr>
          <a:xfrm>
            <a:off x="266401" y="1545980"/>
            <a:ext cx="4919442" cy="184666"/>
            <a:chOff x="266401" y="1287548"/>
            <a:chExt cx="4919442" cy="184666"/>
          </a:xfrm>
        </p:grpSpPr>
        <p:cxnSp>
          <p:nvCxnSpPr>
            <p:cNvPr id="254" name="直接连接符 253"/>
            <p:cNvCxnSpPr/>
            <p:nvPr/>
          </p:nvCxnSpPr>
          <p:spPr>
            <a:xfrm flipH="1">
              <a:off x="750349" y="1371386"/>
              <a:ext cx="4435494" cy="0"/>
            </a:xfrm>
            <a:prstGeom prst="line">
              <a:avLst/>
            </a:prstGeom>
            <a:noFill/>
            <a:ln w="9525" cap="flat" cmpd="sng" algn="ctr">
              <a:solidFill>
                <a:schemeClr val="tx1">
                  <a:lumMod val="65000"/>
                  <a:lumOff val="35000"/>
                </a:schemeClr>
              </a:solidFill>
              <a:prstDash val="solid"/>
            </a:ln>
            <a:effectLst/>
          </p:spPr>
        </p:cxnSp>
        <p:sp>
          <p:nvSpPr>
            <p:cNvPr id="260" name="TextBox 259"/>
            <p:cNvSpPr txBox="1"/>
            <p:nvPr/>
          </p:nvSpPr>
          <p:spPr>
            <a:xfrm>
              <a:off x="266401" y="1287548"/>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35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sp>
        <p:nvSpPr>
          <p:cNvPr id="290" name="同侧圆角矩形 289"/>
          <p:cNvSpPr/>
          <p:nvPr/>
        </p:nvSpPr>
        <p:spPr bwMode="auto">
          <a:xfrm>
            <a:off x="5538365" y="1269586"/>
            <a:ext cx="3126663" cy="3166343"/>
          </a:xfrm>
          <a:prstGeom prst="round2SameRect">
            <a:avLst>
              <a:gd name="adj1" fmla="val 0"/>
              <a:gd name="adj2" fmla="val 0"/>
            </a:avLst>
          </a:prstGeom>
          <a:solidFill>
            <a:srgbClr val="F9F9F9"/>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500" kern="0" dirty="0" smtClean="0">
              <a:solidFill>
                <a:srgbClr val="5F5F5F"/>
              </a:solidFill>
              <a:latin typeface="Arial" pitchFamily="34" charset="0"/>
              <a:ea typeface="华文细黑" pitchFamily="2" charset="-122"/>
              <a:cs typeface="Arial" pitchFamily="34" charset="0"/>
            </a:endParaRPr>
          </a:p>
        </p:txBody>
      </p:sp>
      <p:sp>
        <p:nvSpPr>
          <p:cNvPr id="291" name="AutoShape 44"/>
          <p:cNvSpPr>
            <a:spLocks noChangeArrowheads="1"/>
          </p:cNvSpPr>
          <p:nvPr/>
        </p:nvSpPr>
        <p:spPr bwMode="auto">
          <a:xfrm>
            <a:off x="5538365" y="952958"/>
            <a:ext cx="3126663" cy="325707"/>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SzPct val="60000"/>
            </a:pPr>
            <a:r>
              <a:rPr lang="en-US" altLang="zh-CN" sz="1400" b="1" dirty="0" smtClean="0">
                <a:solidFill>
                  <a:prstClr val="white"/>
                </a:solidFill>
                <a:latin typeface="Arial" pitchFamily="34" charset="0"/>
                <a:ea typeface="微软雅黑" pitchFamily="34" charset="-122"/>
                <a:cs typeface="Arial" pitchFamily="34" charset="0"/>
              </a:rPr>
              <a:t>Who is Huawei?</a:t>
            </a:r>
            <a:endParaRPr lang="zh-CN" altLang="en-US" sz="1400" b="1" dirty="0" smtClean="0">
              <a:solidFill>
                <a:prstClr val="white"/>
              </a:solidFill>
              <a:latin typeface="Arial" pitchFamily="34" charset="0"/>
              <a:ea typeface="微软雅黑" pitchFamily="34" charset="-122"/>
              <a:cs typeface="Arial" pitchFamily="34" charset="0"/>
            </a:endParaRPr>
          </a:p>
        </p:txBody>
      </p:sp>
      <p:sp>
        <p:nvSpPr>
          <p:cNvPr id="244" name="矩形 243"/>
          <p:cNvSpPr/>
          <p:nvPr/>
        </p:nvSpPr>
        <p:spPr>
          <a:xfrm>
            <a:off x="5758014" y="1558097"/>
            <a:ext cx="2801198" cy="2039002"/>
          </a:xfrm>
          <a:prstGeom prst="rect">
            <a:avLst/>
          </a:prstGeom>
        </p:spPr>
        <p:txBody>
          <a:bodyPr wrap="square" lIns="68562" tIns="34281" rIns="68562" bIns="34281" anchor="ctr">
            <a:spAutoFit/>
          </a:bodyPr>
          <a:lstStyle/>
          <a:p>
            <a:pPr marL="182880" indent="-182880" defTabSz="626102">
              <a:spcBef>
                <a:spcPts val="0"/>
              </a:spcBef>
              <a:spcAft>
                <a:spcPts val="1200"/>
              </a:spcAft>
              <a:buClr>
                <a:srgbClr val="C00000"/>
              </a:buClr>
              <a:buSzPct val="60000"/>
              <a:buFont typeface="Wingdings" pitchFamily="2" charset="2"/>
              <a:buChar char="l"/>
            </a:pPr>
            <a:r>
              <a:rPr lang="en-US" altLang="zh-CN" sz="1400" kern="0" dirty="0" smtClean="0">
                <a:solidFill>
                  <a:schemeClr val="tx1">
                    <a:lumMod val="75000"/>
                    <a:lumOff val="25000"/>
                  </a:schemeClr>
                </a:solidFill>
                <a:latin typeface="Arial" pitchFamily="34" charset="0"/>
                <a:ea typeface="微软雅黑" pitchFamily="34" charset="-122"/>
                <a:cs typeface="Arial" pitchFamily="34" charset="0"/>
              </a:rPr>
              <a:t>Leading global ICT solutions provider</a:t>
            </a:r>
          </a:p>
          <a:p>
            <a:pPr marL="182880" indent="-182880" defTabSz="626102">
              <a:spcBef>
                <a:spcPts val="0"/>
              </a:spcBef>
              <a:spcAft>
                <a:spcPts val="1200"/>
              </a:spcAft>
              <a:buClr>
                <a:srgbClr val="C00000"/>
              </a:buClr>
              <a:buSzPct val="60000"/>
              <a:buFont typeface="Wingdings" pitchFamily="2" charset="2"/>
              <a:buChar char="l"/>
            </a:pPr>
            <a:r>
              <a:rPr lang="en-US" altLang="zh-CN" sz="1400" kern="0" dirty="0" smtClean="0">
                <a:solidFill>
                  <a:schemeClr val="tx1">
                    <a:lumMod val="75000"/>
                    <a:lumOff val="25000"/>
                  </a:schemeClr>
                </a:solidFill>
                <a:latin typeface="Arial" pitchFamily="34" charset="0"/>
                <a:ea typeface="微软雅黑" pitchFamily="34" charset="-122"/>
                <a:cs typeface="Arial" pitchFamily="34" charset="0"/>
              </a:rPr>
              <a:t>Rank 315th on the 2013 Global Fortune 500</a:t>
            </a:r>
          </a:p>
          <a:p>
            <a:pPr marL="182880" indent="-182880" defTabSz="626102">
              <a:spcBef>
                <a:spcPts val="0"/>
              </a:spcBef>
              <a:spcAft>
                <a:spcPts val="1200"/>
              </a:spcAft>
              <a:buClr>
                <a:srgbClr val="C00000"/>
              </a:buClr>
              <a:buSzPct val="60000"/>
              <a:buFont typeface="Wingdings" pitchFamily="2" charset="2"/>
              <a:buChar char="l"/>
            </a:pPr>
            <a:r>
              <a:rPr lang="en-US" altLang="zh-CN" sz="1400" kern="0" dirty="0" smtClean="0">
                <a:solidFill>
                  <a:schemeClr val="tx1">
                    <a:lumMod val="75000"/>
                    <a:lumOff val="25000"/>
                  </a:schemeClr>
                </a:solidFill>
                <a:latin typeface="Arial" pitchFamily="34" charset="0"/>
                <a:ea typeface="微软雅黑" pitchFamily="34" charset="-122"/>
                <a:cs typeface="Arial" pitchFamily="34" charset="0"/>
              </a:rPr>
              <a:t>Customer-centric culture</a:t>
            </a:r>
          </a:p>
          <a:p>
            <a:pPr marL="182880" indent="-182880" defTabSz="626102">
              <a:spcBef>
                <a:spcPts val="0"/>
              </a:spcBef>
              <a:spcAft>
                <a:spcPts val="1200"/>
              </a:spcAft>
              <a:buClr>
                <a:srgbClr val="C00000"/>
              </a:buClr>
              <a:buSzPct val="60000"/>
              <a:buFont typeface="Wingdings" pitchFamily="2" charset="2"/>
              <a:buChar char="l"/>
            </a:pPr>
            <a:r>
              <a:rPr lang="en-US" altLang="zh-CN" sz="1400" kern="0" dirty="0" smtClean="0">
                <a:solidFill>
                  <a:schemeClr val="tx1">
                    <a:lumMod val="75000"/>
                    <a:lumOff val="25000"/>
                  </a:schemeClr>
                </a:solidFill>
                <a:latin typeface="Arial" pitchFamily="34" charset="0"/>
                <a:ea typeface="微软雅黑" pitchFamily="34" charset="-122"/>
                <a:cs typeface="Arial" pitchFamily="34" charset="0"/>
              </a:rPr>
              <a:t>World-class management, process, and practice</a:t>
            </a:r>
          </a:p>
        </p:txBody>
      </p:sp>
      <p:sp>
        <p:nvSpPr>
          <p:cNvPr id="264" name="矩形 263"/>
          <p:cNvSpPr/>
          <p:nvPr/>
        </p:nvSpPr>
        <p:spPr bwMode="auto">
          <a:xfrm>
            <a:off x="1026812" y="2517718"/>
            <a:ext cx="518400" cy="1358887"/>
          </a:xfrm>
          <a:prstGeom prst="rect">
            <a:avLst/>
          </a:prstGeom>
          <a:solidFill>
            <a:schemeClr val="bg2">
              <a:lumMod val="7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269" name="TextBox 268"/>
          <p:cNvSpPr txBox="1"/>
          <p:nvPr/>
        </p:nvSpPr>
        <p:spPr>
          <a:xfrm>
            <a:off x="990114" y="3934176"/>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2009</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sp>
        <p:nvSpPr>
          <p:cNvPr id="54" name="TextBox 53"/>
          <p:cNvSpPr txBox="1"/>
          <p:nvPr/>
        </p:nvSpPr>
        <p:spPr>
          <a:xfrm>
            <a:off x="885911" y="2254820"/>
            <a:ext cx="800202" cy="246221"/>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None/>
              <a:tabLst/>
              <a:defRPr/>
            </a:pPr>
            <a:r>
              <a:rPr lang="en-US" altLang="zh-CN" sz="1600" kern="0" dirty="0" smtClean="0">
                <a:solidFill>
                  <a:schemeClr val="tx1">
                    <a:lumMod val="75000"/>
                    <a:lumOff val="25000"/>
                  </a:schemeClr>
                </a:solidFill>
                <a:latin typeface="FrutigerNext LT Regular" pitchFamily="34" charset="0"/>
                <a:ea typeface="黑体" pitchFamily="2" charset="-122"/>
              </a:rPr>
              <a:t>21.5</a:t>
            </a:r>
            <a:endParaRPr lang="en-US" altLang="zh-CN" sz="1600" kern="0" dirty="0">
              <a:solidFill>
                <a:schemeClr val="tx1">
                  <a:lumMod val="75000"/>
                  <a:lumOff val="25000"/>
                </a:schemeClr>
              </a:solidFill>
              <a:latin typeface="FrutigerNext LT Regular" pitchFamily="34" charset="0"/>
              <a:ea typeface="黑体" pitchFamily="2" charset="-122"/>
            </a:endParaRPr>
          </a:p>
        </p:txBody>
      </p:sp>
      <p:sp>
        <p:nvSpPr>
          <p:cNvPr id="265" name="矩形 264"/>
          <p:cNvSpPr/>
          <p:nvPr/>
        </p:nvSpPr>
        <p:spPr bwMode="auto">
          <a:xfrm>
            <a:off x="1901022" y="2123580"/>
            <a:ext cx="504000" cy="1753025"/>
          </a:xfrm>
          <a:prstGeom prst="rect">
            <a:avLst/>
          </a:prstGeom>
          <a:solidFill>
            <a:schemeClr val="bg2">
              <a:lumMod val="50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270" name="TextBox 269"/>
          <p:cNvSpPr txBox="1"/>
          <p:nvPr/>
        </p:nvSpPr>
        <p:spPr>
          <a:xfrm>
            <a:off x="1857124" y="3934176"/>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2010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sp>
        <p:nvSpPr>
          <p:cNvPr id="55" name="TextBox 54"/>
          <p:cNvSpPr txBox="1"/>
          <p:nvPr/>
        </p:nvSpPr>
        <p:spPr>
          <a:xfrm>
            <a:off x="1752921" y="1875142"/>
            <a:ext cx="800202" cy="246221"/>
          </a:xfrm>
          <a:prstGeom prst="rect">
            <a:avLst/>
          </a:prstGeom>
          <a:noFill/>
        </p:spPr>
        <p:txBody>
          <a:bodyPr wrap="square" lIns="0" tIns="0" rIns="0" bIns="0" rtlCol="0">
            <a:spAutoFit/>
          </a:bodyPr>
          <a:lstStyle/>
          <a:p>
            <a:pPr algn="ctr" defTabSz="801688" fontAlgn="auto">
              <a:spcBef>
                <a:spcPts val="0"/>
              </a:spcBef>
              <a:spcAft>
                <a:spcPts val="0"/>
              </a:spcAft>
              <a:buClrTx/>
              <a:buNone/>
              <a:defRPr/>
            </a:pPr>
            <a:r>
              <a:rPr lang="en-US" altLang="zh-CN" sz="1600" kern="0" dirty="0" smtClean="0">
                <a:solidFill>
                  <a:schemeClr val="tx1">
                    <a:lumMod val="75000"/>
                    <a:lumOff val="25000"/>
                  </a:schemeClr>
                </a:solidFill>
                <a:latin typeface="FrutigerNext LT Regular" pitchFamily="34" charset="0"/>
                <a:ea typeface="黑体" pitchFamily="2" charset="-122"/>
              </a:rPr>
              <a:t>27.6</a:t>
            </a:r>
            <a:endParaRPr lang="en-US" altLang="zh-CN" sz="1600" kern="0" dirty="0">
              <a:solidFill>
                <a:schemeClr val="tx1">
                  <a:lumMod val="75000"/>
                  <a:lumOff val="25000"/>
                </a:schemeClr>
              </a:solidFill>
              <a:latin typeface="FrutigerNext LT Regular" pitchFamily="34" charset="0"/>
              <a:ea typeface="黑体" pitchFamily="2" charset="-122"/>
            </a:endParaRPr>
          </a:p>
        </p:txBody>
      </p:sp>
      <p:sp>
        <p:nvSpPr>
          <p:cNvPr id="266" name="矩形 265"/>
          <p:cNvSpPr/>
          <p:nvPr/>
        </p:nvSpPr>
        <p:spPr bwMode="auto">
          <a:xfrm>
            <a:off x="2771936" y="1790528"/>
            <a:ext cx="496193" cy="2086077"/>
          </a:xfrm>
          <a:prstGeom prst="rect">
            <a:avLst/>
          </a:prstGeom>
          <a:solidFill>
            <a:schemeClr val="bg2">
              <a:lumMod val="7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271" name="TextBox 270"/>
          <p:cNvSpPr txBox="1"/>
          <p:nvPr/>
        </p:nvSpPr>
        <p:spPr>
          <a:xfrm>
            <a:off x="2724134" y="3934176"/>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2011</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sp>
        <p:nvSpPr>
          <p:cNvPr id="56" name="TextBox 55"/>
          <p:cNvSpPr txBox="1"/>
          <p:nvPr/>
        </p:nvSpPr>
        <p:spPr>
          <a:xfrm>
            <a:off x="2619931" y="1519393"/>
            <a:ext cx="800202" cy="246221"/>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None/>
              <a:tabLst/>
              <a:defRPr/>
            </a:pPr>
            <a:r>
              <a:rPr lang="en-US" altLang="zh-CN" sz="1600" kern="0" dirty="0" smtClean="0">
                <a:solidFill>
                  <a:schemeClr val="tx1">
                    <a:lumMod val="75000"/>
                    <a:lumOff val="25000"/>
                  </a:schemeClr>
                </a:solidFill>
                <a:latin typeface="FrutigerNext LT Regular" pitchFamily="34" charset="0"/>
                <a:ea typeface="黑体" pitchFamily="2" charset="-122"/>
              </a:rPr>
              <a:t>32.4</a:t>
            </a:r>
            <a:endParaRPr lang="en-US" altLang="zh-CN" sz="1600" kern="0" dirty="0">
              <a:solidFill>
                <a:schemeClr val="tx1">
                  <a:lumMod val="75000"/>
                  <a:lumOff val="25000"/>
                </a:schemeClr>
              </a:solidFill>
              <a:latin typeface="FrutigerNext LT Regular" pitchFamily="34" charset="0"/>
              <a:ea typeface="黑体" pitchFamily="2" charset="-122"/>
            </a:endParaRPr>
          </a:p>
        </p:txBody>
      </p:sp>
      <p:sp>
        <p:nvSpPr>
          <p:cNvPr id="261" name="矩形 260"/>
          <p:cNvSpPr/>
          <p:nvPr/>
        </p:nvSpPr>
        <p:spPr bwMode="auto">
          <a:xfrm>
            <a:off x="3569731" y="1572751"/>
            <a:ext cx="496193" cy="2303853"/>
          </a:xfrm>
          <a:prstGeom prst="rect">
            <a:avLst/>
          </a:prstGeom>
          <a:solidFill>
            <a:schemeClr val="bg2">
              <a:lumMod val="50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272" name="TextBox 271"/>
          <p:cNvSpPr txBox="1"/>
          <p:nvPr/>
        </p:nvSpPr>
        <p:spPr>
          <a:xfrm>
            <a:off x="3589227" y="3934176"/>
            <a:ext cx="457200"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2012</a:t>
            </a:r>
          </a:p>
        </p:txBody>
      </p:sp>
      <p:sp>
        <p:nvSpPr>
          <p:cNvPr id="57" name="TextBox 56"/>
          <p:cNvSpPr txBox="1"/>
          <p:nvPr/>
        </p:nvSpPr>
        <p:spPr>
          <a:xfrm>
            <a:off x="3486941" y="1319815"/>
            <a:ext cx="661772" cy="246221"/>
          </a:xfrm>
          <a:prstGeom prst="rect">
            <a:avLst/>
          </a:prstGeom>
          <a:noFill/>
        </p:spPr>
        <p:txBody>
          <a:bodyPr wrap="square" lIns="0" tIns="0" rIns="0" bIns="0" rtlCol="0">
            <a:spAutoFit/>
          </a:bodyPr>
          <a:lstStyle/>
          <a:p>
            <a:pPr algn="ctr" defTabSz="801688" fontAlgn="auto">
              <a:spcBef>
                <a:spcPts val="0"/>
              </a:spcBef>
              <a:spcAft>
                <a:spcPts val="0"/>
              </a:spcAft>
              <a:buClrTx/>
              <a:buNone/>
              <a:defRPr/>
            </a:pPr>
            <a:r>
              <a:rPr lang="en-US" altLang="zh-CN" sz="1600" kern="0" dirty="0" smtClean="0">
                <a:solidFill>
                  <a:schemeClr val="tx1">
                    <a:lumMod val="75000"/>
                    <a:lumOff val="25000"/>
                  </a:schemeClr>
                </a:solidFill>
                <a:latin typeface="FrutigerNext LT Regular" pitchFamily="34" charset="0"/>
                <a:ea typeface="黑体" pitchFamily="2" charset="-122"/>
              </a:rPr>
              <a:t>35.4</a:t>
            </a:r>
            <a:endParaRPr lang="en-US" altLang="zh-CN" sz="1600" kern="0" dirty="0">
              <a:solidFill>
                <a:schemeClr val="tx1">
                  <a:lumMod val="75000"/>
                  <a:lumOff val="25000"/>
                </a:schemeClr>
              </a:solidFill>
              <a:latin typeface="FrutigerNext LT Regular" pitchFamily="34" charset="0"/>
              <a:ea typeface="黑体" pitchFamily="2" charset="-122"/>
            </a:endParaRPr>
          </a:p>
        </p:txBody>
      </p:sp>
      <p:sp>
        <p:nvSpPr>
          <p:cNvPr id="59" name="矩形 58"/>
          <p:cNvSpPr/>
          <p:nvPr/>
        </p:nvSpPr>
        <p:spPr bwMode="auto">
          <a:xfrm>
            <a:off x="4383372" y="1356604"/>
            <a:ext cx="648000" cy="2520000"/>
          </a:xfrm>
          <a:prstGeom prst="rect">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60" name="TextBox 59"/>
          <p:cNvSpPr txBox="1"/>
          <p:nvPr/>
        </p:nvSpPr>
        <p:spPr>
          <a:xfrm>
            <a:off x="4227514" y="3934176"/>
            <a:ext cx="961174"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2013</a:t>
            </a:r>
          </a:p>
        </p:txBody>
      </p:sp>
      <p:sp>
        <p:nvSpPr>
          <p:cNvPr id="61" name="TextBox 60"/>
          <p:cNvSpPr txBox="1"/>
          <p:nvPr/>
        </p:nvSpPr>
        <p:spPr>
          <a:xfrm>
            <a:off x="4363331" y="1080982"/>
            <a:ext cx="661772" cy="246221"/>
          </a:xfrm>
          <a:prstGeom prst="rect">
            <a:avLst/>
          </a:prstGeom>
          <a:noFill/>
        </p:spPr>
        <p:txBody>
          <a:bodyPr wrap="square" lIns="0" tIns="0" rIns="0" bIns="0" rtlCol="0">
            <a:spAutoFit/>
          </a:bodyPr>
          <a:lstStyle/>
          <a:p>
            <a:pPr algn="ctr" defTabSz="801688" fontAlgn="auto">
              <a:spcBef>
                <a:spcPts val="0"/>
              </a:spcBef>
              <a:spcAft>
                <a:spcPts val="0"/>
              </a:spcAft>
              <a:buClrTx/>
              <a:buNone/>
              <a:defRPr/>
            </a:pPr>
            <a:r>
              <a:rPr lang="en-US" altLang="zh-CN" sz="1600" kern="0" dirty="0" smtClean="0">
                <a:solidFill>
                  <a:schemeClr val="tx1">
                    <a:lumMod val="75000"/>
                    <a:lumOff val="25000"/>
                  </a:schemeClr>
                </a:solidFill>
                <a:latin typeface="FrutigerNext LT Regular" pitchFamily="34" charset="0"/>
                <a:ea typeface="黑体" pitchFamily="2" charset="-122"/>
              </a:rPr>
              <a:t>39.5</a:t>
            </a:r>
            <a:endParaRPr lang="en-US" altLang="zh-CN" sz="1600" kern="0" dirty="0">
              <a:solidFill>
                <a:schemeClr val="tx1">
                  <a:lumMod val="75000"/>
                  <a:lumOff val="25000"/>
                </a:schemeClr>
              </a:solidFill>
              <a:latin typeface="FrutigerNext LT Regular" pitchFamily="34" charset="0"/>
              <a:ea typeface="黑体" pitchFamily="2" charset="-122"/>
            </a:endParaRPr>
          </a:p>
        </p:txBody>
      </p:sp>
      <p:grpSp>
        <p:nvGrpSpPr>
          <p:cNvPr id="10" name="组合 57"/>
          <p:cNvGrpSpPr/>
          <p:nvPr/>
        </p:nvGrpSpPr>
        <p:grpSpPr>
          <a:xfrm>
            <a:off x="266401" y="1230532"/>
            <a:ext cx="4919442" cy="167675"/>
            <a:chOff x="266401" y="1287548"/>
            <a:chExt cx="4919442" cy="167675"/>
          </a:xfrm>
        </p:grpSpPr>
        <p:cxnSp>
          <p:nvCxnSpPr>
            <p:cNvPr id="63" name="直接连接符 62"/>
            <p:cNvCxnSpPr/>
            <p:nvPr/>
          </p:nvCxnSpPr>
          <p:spPr>
            <a:xfrm flipH="1">
              <a:off x="750349" y="1371386"/>
              <a:ext cx="4435494" cy="0"/>
            </a:xfrm>
            <a:prstGeom prst="line">
              <a:avLst/>
            </a:prstGeom>
            <a:noFill/>
            <a:ln w="9525" cap="flat" cmpd="sng" algn="ctr">
              <a:solidFill>
                <a:schemeClr val="tx1">
                  <a:lumMod val="65000"/>
                  <a:lumOff val="35000"/>
                </a:schemeClr>
              </a:solidFill>
              <a:prstDash val="solid"/>
            </a:ln>
            <a:effectLst/>
          </p:spPr>
        </p:cxnSp>
        <p:sp>
          <p:nvSpPr>
            <p:cNvPr id="66" name="TextBox 65"/>
            <p:cNvSpPr txBox="1"/>
            <p:nvPr/>
          </p:nvSpPr>
          <p:spPr>
            <a:xfrm>
              <a:off x="266401" y="1287548"/>
              <a:ext cx="591797"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40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sp>
        <p:nvSpPr>
          <p:cNvPr id="58" name="矩形 57"/>
          <p:cNvSpPr/>
          <p:nvPr/>
        </p:nvSpPr>
        <p:spPr bwMode="auto">
          <a:xfrm>
            <a:off x="4383372" y="2959464"/>
            <a:ext cx="648000" cy="918000"/>
          </a:xfrm>
          <a:prstGeom prst="rect">
            <a:avLst/>
          </a:prstGeom>
          <a:solidFill>
            <a:srgbClr val="0070C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62" name="TextBox 61"/>
          <p:cNvSpPr txBox="1"/>
          <p:nvPr/>
        </p:nvSpPr>
        <p:spPr>
          <a:xfrm>
            <a:off x="4209785" y="3187629"/>
            <a:ext cx="990130" cy="369332"/>
          </a:xfrm>
          <a:prstGeom prst="rect">
            <a:avLst/>
          </a:prstGeom>
          <a:noFill/>
        </p:spPr>
        <p:txBody>
          <a:bodyPr wrap="square" lIns="0" tIns="0" rIns="0" bIns="0" rtlCol="0">
            <a:spAutoFit/>
          </a:bodyPr>
          <a:lstStyle/>
          <a:p>
            <a:pPr algn="ctr" defTabSz="1151464" fontAlgn="auto">
              <a:spcBef>
                <a:spcPts val="0"/>
              </a:spcBef>
              <a:spcAft>
                <a:spcPts val="0"/>
              </a:spcAft>
              <a:defRPr/>
            </a:pPr>
            <a:r>
              <a:rPr lang="en-US" altLang="zh-CN" sz="1200" b="1" kern="0" dirty="0" smtClean="0">
                <a:solidFill>
                  <a:schemeClr val="bg1"/>
                </a:solidFill>
                <a:latin typeface="+mn-lt"/>
                <a:ea typeface="黑体" pitchFamily="2" charset="-122"/>
              </a:rPr>
              <a:t>36%</a:t>
            </a:r>
          </a:p>
          <a:p>
            <a:pPr algn="ctr" defTabSz="1151464" fontAlgn="auto">
              <a:spcBef>
                <a:spcPts val="0"/>
              </a:spcBef>
              <a:spcAft>
                <a:spcPts val="0"/>
              </a:spcAft>
              <a:defRPr/>
            </a:pPr>
            <a:r>
              <a:rPr lang="en-US" altLang="zh-CN" sz="1200" kern="0" dirty="0" smtClean="0">
                <a:solidFill>
                  <a:schemeClr val="bg1"/>
                </a:solidFill>
                <a:latin typeface="+mn-lt"/>
                <a:ea typeface="黑体" pitchFamily="2" charset="-122"/>
                <a:cs typeface="Arial" pitchFamily="34" charset="0"/>
              </a:rPr>
              <a:t>EMEA</a:t>
            </a:r>
            <a:endParaRPr lang="en-US" altLang="zh-CN" sz="1200" kern="0" dirty="0">
              <a:solidFill>
                <a:schemeClr val="bg1"/>
              </a:solidFill>
              <a:latin typeface="+mn-lt"/>
              <a:ea typeface="黑体" pitchFamily="2" charset="-122"/>
              <a:cs typeface="Arial" pitchFamily="34" charset="0"/>
            </a:endParaRPr>
          </a:p>
        </p:txBody>
      </p:sp>
      <p:sp>
        <p:nvSpPr>
          <p:cNvPr id="67" name="矩形 66"/>
          <p:cNvSpPr/>
          <p:nvPr/>
        </p:nvSpPr>
        <p:spPr bwMode="auto">
          <a:xfrm>
            <a:off x="4383372" y="2079770"/>
            <a:ext cx="648000" cy="882000"/>
          </a:xfrm>
          <a:prstGeom prst="rect">
            <a:avLst/>
          </a:prstGeom>
          <a:solidFill>
            <a:schemeClr val="accent1">
              <a:lumMod val="50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70" name="TextBox 69"/>
          <p:cNvSpPr txBox="1"/>
          <p:nvPr/>
        </p:nvSpPr>
        <p:spPr>
          <a:xfrm>
            <a:off x="4209785" y="2351160"/>
            <a:ext cx="990130" cy="369332"/>
          </a:xfrm>
          <a:prstGeom prst="rect">
            <a:avLst/>
          </a:prstGeom>
          <a:noFill/>
        </p:spPr>
        <p:txBody>
          <a:bodyPr wrap="square" lIns="0" tIns="0" rIns="0" bIns="0" rtlCol="0">
            <a:spAutoFit/>
          </a:bodyPr>
          <a:lstStyle/>
          <a:p>
            <a:pPr algn="ctr" defTabSz="1151464" fontAlgn="auto">
              <a:spcBef>
                <a:spcPts val="0"/>
              </a:spcBef>
              <a:spcAft>
                <a:spcPts val="0"/>
              </a:spcAft>
              <a:defRPr/>
            </a:pPr>
            <a:r>
              <a:rPr lang="en-US" altLang="zh-CN" sz="1200" b="1" kern="0" dirty="0" smtClean="0">
                <a:solidFill>
                  <a:schemeClr val="bg1"/>
                </a:solidFill>
                <a:latin typeface="+mn-lt"/>
                <a:ea typeface="黑体" pitchFamily="2" charset="-122"/>
              </a:rPr>
              <a:t>35%</a:t>
            </a:r>
          </a:p>
          <a:p>
            <a:pPr algn="ctr" defTabSz="1151464" fontAlgn="auto">
              <a:spcBef>
                <a:spcPts val="0"/>
              </a:spcBef>
              <a:spcAft>
                <a:spcPts val="0"/>
              </a:spcAft>
              <a:defRPr/>
            </a:pPr>
            <a:r>
              <a:rPr lang="en-US" altLang="zh-CN" sz="1200" kern="0" dirty="0" smtClean="0">
                <a:solidFill>
                  <a:schemeClr val="bg1"/>
                </a:solidFill>
                <a:latin typeface="+mn-lt"/>
                <a:ea typeface="黑体" pitchFamily="2" charset="-122"/>
                <a:cs typeface="Arial" pitchFamily="34" charset="0"/>
              </a:rPr>
              <a:t>China</a:t>
            </a:r>
            <a:endParaRPr lang="en-US" altLang="zh-CN" sz="1200" kern="0" dirty="0">
              <a:solidFill>
                <a:schemeClr val="bg1"/>
              </a:solidFill>
              <a:latin typeface="+mn-lt"/>
              <a:ea typeface="黑体" pitchFamily="2" charset="-122"/>
              <a:cs typeface="Arial" pitchFamily="34" charset="0"/>
            </a:endParaRPr>
          </a:p>
        </p:txBody>
      </p:sp>
      <p:sp>
        <p:nvSpPr>
          <p:cNvPr id="71" name="矩形 70"/>
          <p:cNvSpPr/>
          <p:nvPr/>
        </p:nvSpPr>
        <p:spPr bwMode="auto">
          <a:xfrm>
            <a:off x="4383372" y="1687921"/>
            <a:ext cx="648000" cy="396000"/>
          </a:xfrm>
          <a:prstGeom prst="rect">
            <a:avLst/>
          </a:prstGeom>
          <a:solidFill>
            <a:srgbClr val="0099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72" name="TextBox 71"/>
          <p:cNvSpPr txBox="1"/>
          <p:nvPr/>
        </p:nvSpPr>
        <p:spPr>
          <a:xfrm>
            <a:off x="4209785" y="1695452"/>
            <a:ext cx="990130" cy="369332"/>
          </a:xfrm>
          <a:prstGeom prst="rect">
            <a:avLst/>
          </a:prstGeom>
          <a:noFill/>
        </p:spPr>
        <p:txBody>
          <a:bodyPr wrap="square" lIns="0" tIns="0" rIns="0" bIns="0" rtlCol="0">
            <a:spAutoFit/>
          </a:bodyPr>
          <a:lstStyle/>
          <a:p>
            <a:pPr algn="ctr" defTabSz="1151464" fontAlgn="auto">
              <a:spcBef>
                <a:spcPts val="0"/>
              </a:spcBef>
              <a:spcAft>
                <a:spcPts val="0"/>
              </a:spcAft>
              <a:defRPr/>
            </a:pPr>
            <a:r>
              <a:rPr lang="en-US" altLang="zh-CN" sz="1200" b="1" kern="0" dirty="0" smtClean="0">
                <a:solidFill>
                  <a:schemeClr val="bg1"/>
                </a:solidFill>
                <a:latin typeface="+mn-lt"/>
                <a:ea typeface="黑体" pitchFamily="2" charset="-122"/>
              </a:rPr>
              <a:t>16%</a:t>
            </a:r>
          </a:p>
          <a:p>
            <a:pPr algn="ctr" defTabSz="1151464" fontAlgn="auto">
              <a:spcBef>
                <a:spcPts val="0"/>
              </a:spcBef>
              <a:spcAft>
                <a:spcPts val="0"/>
              </a:spcAft>
              <a:defRPr/>
            </a:pPr>
            <a:r>
              <a:rPr lang="en-US" altLang="zh-CN" sz="1200" kern="0" dirty="0" smtClean="0">
                <a:solidFill>
                  <a:schemeClr val="bg1"/>
                </a:solidFill>
                <a:latin typeface="+mn-lt"/>
                <a:ea typeface="黑体" pitchFamily="2" charset="-122"/>
                <a:cs typeface="Arial" pitchFamily="34" charset="0"/>
              </a:rPr>
              <a:t>Asia Pac</a:t>
            </a:r>
            <a:endParaRPr lang="en-US" altLang="zh-CN" sz="1200" kern="0" dirty="0">
              <a:solidFill>
                <a:schemeClr val="bg1"/>
              </a:solidFill>
              <a:latin typeface="+mn-lt"/>
              <a:ea typeface="黑体" pitchFamily="2" charset="-122"/>
              <a:cs typeface="Arial" pitchFamily="34" charset="0"/>
            </a:endParaRPr>
          </a:p>
        </p:txBody>
      </p:sp>
      <p:sp>
        <p:nvSpPr>
          <p:cNvPr id="73" name="矩形 72"/>
          <p:cNvSpPr/>
          <p:nvPr/>
        </p:nvSpPr>
        <p:spPr bwMode="auto">
          <a:xfrm>
            <a:off x="4383372" y="1356866"/>
            <a:ext cx="648000" cy="331200"/>
          </a:xfrm>
          <a:prstGeom prst="rect">
            <a:avLst/>
          </a:prstGeom>
          <a:solidFill>
            <a:schemeClr val="tx2">
              <a:lumMod val="50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74" name="TextBox 73"/>
          <p:cNvSpPr txBox="1"/>
          <p:nvPr/>
        </p:nvSpPr>
        <p:spPr>
          <a:xfrm>
            <a:off x="4209785" y="1337468"/>
            <a:ext cx="990130" cy="369332"/>
          </a:xfrm>
          <a:prstGeom prst="rect">
            <a:avLst/>
          </a:prstGeom>
          <a:noFill/>
        </p:spPr>
        <p:txBody>
          <a:bodyPr wrap="square" lIns="0" tIns="0" rIns="0" bIns="0" rtlCol="0">
            <a:spAutoFit/>
          </a:bodyPr>
          <a:lstStyle/>
          <a:p>
            <a:pPr algn="ctr" defTabSz="1151464" fontAlgn="auto">
              <a:spcBef>
                <a:spcPts val="0"/>
              </a:spcBef>
              <a:spcAft>
                <a:spcPts val="0"/>
              </a:spcAft>
              <a:defRPr/>
            </a:pPr>
            <a:r>
              <a:rPr lang="en-US" altLang="zh-CN" sz="1200" b="1" kern="0" dirty="0" smtClean="0">
                <a:solidFill>
                  <a:schemeClr val="bg1"/>
                </a:solidFill>
                <a:latin typeface="+mn-lt"/>
                <a:ea typeface="黑体" pitchFamily="2" charset="-122"/>
              </a:rPr>
              <a:t>13%</a:t>
            </a:r>
          </a:p>
          <a:p>
            <a:pPr algn="ctr" defTabSz="1151464" fontAlgn="auto">
              <a:spcBef>
                <a:spcPts val="0"/>
              </a:spcBef>
              <a:spcAft>
                <a:spcPts val="0"/>
              </a:spcAft>
              <a:defRPr/>
            </a:pPr>
            <a:r>
              <a:rPr lang="en-US" altLang="zh-CN" sz="1200" kern="0" dirty="0" smtClean="0">
                <a:solidFill>
                  <a:schemeClr val="bg1"/>
                </a:solidFill>
                <a:latin typeface="+mn-lt"/>
                <a:ea typeface="黑体" pitchFamily="2" charset="-122"/>
                <a:cs typeface="Arial" pitchFamily="34" charset="0"/>
              </a:rPr>
              <a:t>America</a:t>
            </a:r>
            <a:endParaRPr lang="en-US" altLang="zh-CN" sz="1200" kern="0" dirty="0">
              <a:solidFill>
                <a:schemeClr val="bg1"/>
              </a:solidFill>
              <a:latin typeface="+mn-lt"/>
              <a:ea typeface="黑体" pitchFamily="2" charset="-122"/>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rot="1000724">
            <a:off x="1428507" y="2777426"/>
            <a:ext cx="6557083" cy="2409825"/>
            <a:chOff x="526311" y="2269739"/>
            <a:chExt cx="8745054" cy="3213100"/>
          </a:xfrm>
        </p:grpSpPr>
        <p:sp>
          <p:nvSpPr>
            <p:cNvPr id="12" name="Freeform 4"/>
            <p:cNvSpPr>
              <a:spLocks/>
            </p:cNvSpPr>
            <p:nvPr/>
          </p:nvSpPr>
          <p:spPr bwMode="auto">
            <a:xfrm rot="20863665">
              <a:off x="526320" y="2269739"/>
              <a:ext cx="8745054" cy="3213100"/>
            </a:xfrm>
            <a:custGeom>
              <a:avLst/>
              <a:gdLst>
                <a:gd name="T0" fmla="*/ 7772 w 7772"/>
                <a:gd name="T1" fmla="*/ 210 h 3447"/>
                <a:gd name="T2" fmla="*/ 6199 w 7772"/>
                <a:gd name="T3" fmla="*/ 1719 h 3447"/>
                <a:gd name="T4" fmla="*/ 6126 w 7772"/>
                <a:gd name="T5" fmla="*/ 1545 h 3447"/>
                <a:gd name="T6" fmla="*/ 6272 w 7772"/>
                <a:gd name="T7" fmla="*/ 1207 h 3447"/>
                <a:gd name="T8" fmla="*/ 9 w 7772"/>
                <a:gd name="T9" fmla="*/ 3447 h 3447"/>
                <a:gd name="T10" fmla="*/ 0 w 7772"/>
                <a:gd name="T11" fmla="*/ 2331 h 3447"/>
                <a:gd name="T12" fmla="*/ 6053 w 7772"/>
                <a:gd name="T13" fmla="*/ 329 h 3447"/>
                <a:gd name="T14" fmla="*/ 5650 w 7772"/>
                <a:gd name="T15" fmla="*/ 201 h 3447"/>
                <a:gd name="T16" fmla="*/ 5586 w 7772"/>
                <a:gd name="T17" fmla="*/ 0 h 3447"/>
                <a:gd name="T18" fmla="*/ 7772 w 7772"/>
                <a:gd name="T19" fmla="*/ 210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72" h="3447">
                  <a:moveTo>
                    <a:pt x="7772" y="210"/>
                  </a:moveTo>
                  <a:lnTo>
                    <a:pt x="6199" y="1719"/>
                  </a:lnTo>
                  <a:lnTo>
                    <a:pt x="6126" y="1545"/>
                  </a:lnTo>
                  <a:lnTo>
                    <a:pt x="6272" y="1207"/>
                  </a:lnTo>
                  <a:lnTo>
                    <a:pt x="9" y="3447"/>
                  </a:lnTo>
                  <a:lnTo>
                    <a:pt x="0" y="2331"/>
                  </a:lnTo>
                  <a:lnTo>
                    <a:pt x="6053" y="329"/>
                  </a:lnTo>
                  <a:lnTo>
                    <a:pt x="5650" y="201"/>
                  </a:lnTo>
                  <a:lnTo>
                    <a:pt x="5586" y="0"/>
                  </a:lnTo>
                  <a:lnTo>
                    <a:pt x="7772" y="210"/>
                  </a:lnTo>
                  <a:close/>
                </a:path>
              </a:pathLst>
            </a:custGeom>
            <a:gradFill rotWithShape="1">
              <a:gsLst>
                <a:gs pos="0">
                  <a:schemeClr val="bg1">
                    <a:alpha val="0"/>
                  </a:schemeClr>
                </a:gs>
                <a:gs pos="100000">
                  <a:srgbClr val="FF6600"/>
                </a:gs>
              </a:gsLst>
              <a:lin ang="18900000" scaled="1"/>
            </a:gradFill>
            <a:ln>
              <a:noFill/>
            </a:ln>
            <a:effectLst/>
            <a:extLst/>
          </p:spPr>
          <p:txBody>
            <a:bodyPr wrap="square" lIns="79200" tIns="39600" rIns="79200" bIns="39600">
              <a:noAutofit/>
            </a:bodyPr>
            <a:lstStyle/>
            <a:p>
              <a:endParaRPr lang="en-US" sz="1400" dirty="0">
                <a:solidFill>
                  <a:srgbClr val="000000"/>
                </a:solidFill>
                <a:latin typeface="Arial" pitchFamily="34" charset="0"/>
                <a:ea typeface="宋体" charset="-122"/>
                <a:cs typeface="Arial" pitchFamily="34" charset="0"/>
              </a:endParaRPr>
            </a:p>
          </p:txBody>
        </p:sp>
        <p:sp>
          <p:nvSpPr>
            <p:cNvPr id="13" name="Line 5"/>
            <p:cNvSpPr>
              <a:spLocks noChangeShapeType="1"/>
            </p:cNvSpPr>
            <p:nvPr/>
          </p:nvSpPr>
          <p:spPr bwMode="auto">
            <a:xfrm rot="20984234" flipV="1">
              <a:off x="1083208" y="2427917"/>
              <a:ext cx="7679793" cy="2501041"/>
            </a:xfrm>
            <a:prstGeom prst="line">
              <a:avLst/>
            </a:prstGeom>
            <a:noFill/>
            <a:ln w="57150" cap="rnd">
              <a:solidFill>
                <a:schemeClr val="bg1"/>
              </a:solidFill>
              <a:prstDash val="sysDot"/>
              <a:round/>
              <a:headEnd type="non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79200" tIns="39600" rIns="79200" bIns="39600">
              <a:noAutofit/>
            </a:bodyPr>
            <a:lstStyle/>
            <a:p>
              <a:endParaRPr lang="en-US" sz="1400" dirty="0">
                <a:solidFill>
                  <a:srgbClr val="000000"/>
                </a:solidFill>
                <a:latin typeface="Arial" pitchFamily="34" charset="0"/>
                <a:ea typeface="宋体" charset="-122"/>
                <a:cs typeface="Arial" pitchFamily="34" charset="0"/>
              </a:endParaRPr>
            </a:p>
          </p:txBody>
        </p:sp>
      </p:grpSp>
      <p:pic>
        <p:nvPicPr>
          <p:cNvPr id="5" name="Picture 45" descr="C:\Users\ytx-003\Desktop\v3\p12_0002_色相_饱和度-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8744" y="2558218"/>
            <a:ext cx="748807" cy="2946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46" descr="C:\Users\ytx-003\Desktop\v3\p12_0000_色相_饱和度-1-副本-3.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05172" y="2054338"/>
            <a:ext cx="2369223" cy="21640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0" descr="C:\Users\ytx-003\Desktop\page\p17_0008_图层-38.png"/>
          <p:cNvPicPr>
            <a:picLocks noChangeAspect="1" noChangeArrowheads="1"/>
          </p:cNvPicPr>
          <p:nvPr/>
        </p:nvPicPr>
        <p:blipFill>
          <a:blip r:embed="rId5" cstate="print"/>
          <a:srcRect/>
          <a:stretch>
            <a:fillRect/>
          </a:stretch>
        </p:blipFill>
        <p:spPr bwMode="auto">
          <a:xfrm>
            <a:off x="1047100" y="3589332"/>
            <a:ext cx="853497" cy="730766"/>
          </a:xfrm>
          <a:prstGeom prst="rect">
            <a:avLst/>
          </a:prstGeom>
          <a:noFill/>
          <a:ln w="9525">
            <a:noFill/>
            <a:miter lim="800000"/>
            <a:headEnd/>
            <a:tailEnd/>
          </a:ln>
        </p:spPr>
      </p:pic>
      <p:grpSp>
        <p:nvGrpSpPr>
          <p:cNvPr id="8" name="Group 7"/>
          <p:cNvGrpSpPr/>
          <p:nvPr/>
        </p:nvGrpSpPr>
        <p:grpSpPr>
          <a:xfrm>
            <a:off x="4358353" y="2090391"/>
            <a:ext cx="1501849" cy="3131104"/>
            <a:chOff x="5882942" y="2819401"/>
            <a:chExt cx="2002986" cy="4174805"/>
          </a:xfrm>
        </p:grpSpPr>
        <p:pic>
          <p:nvPicPr>
            <p:cNvPr id="9" name="Picture 47" descr="C:\Users\ytx-003\Desktop\v3\p12_0001_色相_饱和度-1-副本-2.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882942" y="2859310"/>
              <a:ext cx="1455121" cy="39455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5" descr="C:\Users\ytx-003\Desktop\v3\p12_0002_色相_饱和度-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87259" y="2819401"/>
              <a:ext cx="998669" cy="4174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TextBox 2"/>
          <p:cNvSpPr txBox="1"/>
          <p:nvPr/>
        </p:nvSpPr>
        <p:spPr>
          <a:xfrm>
            <a:off x="485096" y="975384"/>
            <a:ext cx="1728194" cy="830981"/>
          </a:xfrm>
          <a:prstGeom prst="rect">
            <a:avLst/>
          </a:prstGeom>
          <a:noFill/>
          <a:ln>
            <a:solidFill>
              <a:srgbClr val="FFC000"/>
            </a:solidFill>
          </a:ln>
        </p:spPr>
        <p:txBody>
          <a:bodyPr wrap="square" lIns="91426" tIns="45712" rIns="91426" bIns="45712" rtlCol="0">
            <a:spAutoFit/>
          </a:bodyPr>
          <a:lstStyle/>
          <a:p>
            <a:pPr marL="87311" indent="-87311">
              <a:buFont typeface="Arial" pitchFamily="34" charset="0"/>
              <a:buChar char="•"/>
            </a:pPr>
            <a:r>
              <a:rPr lang="en-US" altLang="zh-CN" sz="1200" b="1" dirty="0">
                <a:solidFill>
                  <a:srgbClr val="C00000"/>
                </a:solidFill>
                <a:latin typeface="+mn-lt"/>
                <a:ea typeface="微软雅黑" pitchFamily="34" charset="-122"/>
                <a:cs typeface="Arial" pitchFamily="34" charset="0"/>
              </a:rPr>
              <a:t>Start from </a:t>
            </a:r>
            <a:r>
              <a:rPr lang="en-US" altLang="zh-CN" sz="1200" b="1" dirty="0" smtClean="0">
                <a:solidFill>
                  <a:srgbClr val="C00000"/>
                </a:solidFill>
                <a:latin typeface="+mn-lt"/>
                <a:ea typeface="微软雅黑" pitchFamily="34" charset="-122"/>
                <a:cs typeface="Arial" pitchFamily="34" charset="0"/>
              </a:rPr>
              <a:t>small</a:t>
            </a:r>
          </a:p>
          <a:p>
            <a:pPr marL="87311" indent="-87311">
              <a:buFont typeface="Arial" pitchFamily="34" charset="0"/>
              <a:buChar char="•"/>
            </a:pPr>
            <a:r>
              <a:rPr lang="en-US" altLang="zh-CN" sz="1200" i="1" dirty="0" smtClean="0">
                <a:solidFill>
                  <a:srgbClr val="000000"/>
                </a:solidFill>
                <a:latin typeface="+mn-lt"/>
                <a:ea typeface="微软雅黑" pitchFamily="34" charset="-122"/>
                <a:cs typeface="Arial" pitchFamily="34" charset="0"/>
              </a:rPr>
              <a:t>One </a:t>
            </a:r>
            <a:r>
              <a:rPr lang="en-US" altLang="zh-CN" sz="1200" i="1" dirty="0">
                <a:solidFill>
                  <a:srgbClr val="000000"/>
                </a:solidFill>
                <a:latin typeface="+mn-lt"/>
                <a:ea typeface="微软雅黑" pitchFamily="34" charset="-122"/>
                <a:cs typeface="Arial" pitchFamily="34" charset="0"/>
              </a:rPr>
              <a:t>chassis </a:t>
            </a:r>
            <a:r>
              <a:rPr lang="en-US" altLang="zh-CN" sz="1200" i="1" dirty="0" smtClean="0">
                <a:solidFill>
                  <a:srgbClr val="000000"/>
                </a:solidFill>
                <a:latin typeface="+mn-lt"/>
                <a:ea typeface="微软雅黑" pitchFamily="34" charset="-122"/>
                <a:cs typeface="Arial" pitchFamily="34" charset="0"/>
              </a:rPr>
              <a:t>- Half configuration with 4 full-width blades</a:t>
            </a:r>
            <a:endParaRPr lang="en-US" altLang="zh-CN" sz="1200" i="1" dirty="0">
              <a:solidFill>
                <a:srgbClr val="000000"/>
              </a:solidFill>
              <a:latin typeface="+mn-lt"/>
              <a:ea typeface="微软雅黑" pitchFamily="34" charset="-122"/>
              <a:cs typeface="Arial" pitchFamily="34" charset="0"/>
            </a:endParaRPr>
          </a:p>
        </p:txBody>
      </p:sp>
      <p:sp>
        <p:nvSpPr>
          <p:cNvPr id="17" name="TextBox 16"/>
          <p:cNvSpPr txBox="1"/>
          <p:nvPr/>
        </p:nvSpPr>
        <p:spPr>
          <a:xfrm>
            <a:off x="2777321" y="975389"/>
            <a:ext cx="2559871" cy="830981"/>
          </a:xfrm>
          <a:prstGeom prst="rect">
            <a:avLst/>
          </a:prstGeom>
          <a:noFill/>
          <a:ln>
            <a:solidFill>
              <a:srgbClr val="FFC000"/>
            </a:solidFill>
          </a:ln>
        </p:spPr>
        <p:txBody>
          <a:bodyPr wrap="square" lIns="91426" tIns="45712" rIns="91426" bIns="45712" rtlCol="0">
            <a:spAutoFit/>
          </a:bodyPr>
          <a:lstStyle/>
          <a:p>
            <a:pPr marL="87311" indent="-87311">
              <a:buFont typeface="Arial" pitchFamily="34" charset="0"/>
              <a:buChar char="•"/>
            </a:pPr>
            <a:r>
              <a:rPr lang="en-US" altLang="zh-CN" sz="1200" dirty="0" smtClean="0">
                <a:solidFill>
                  <a:srgbClr val="000000"/>
                </a:solidFill>
                <a:latin typeface="+mn-lt"/>
                <a:ea typeface="微软雅黑" pitchFamily="34" charset="-122"/>
                <a:cs typeface="Arial" pitchFamily="34" charset="0"/>
              </a:rPr>
              <a:t>Up </a:t>
            </a:r>
            <a:r>
              <a:rPr lang="en-US" altLang="zh-CN" sz="1200" dirty="0">
                <a:solidFill>
                  <a:srgbClr val="000000"/>
                </a:solidFill>
                <a:latin typeface="+mn-lt"/>
                <a:ea typeface="微软雅黑" pitchFamily="34" charset="-122"/>
                <a:cs typeface="Arial" pitchFamily="34" charset="0"/>
              </a:rPr>
              <a:t>to 8 chassis concatenation </a:t>
            </a:r>
            <a:r>
              <a:rPr lang="en-US" altLang="zh-CN" sz="1200" b="1" dirty="0">
                <a:solidFill>
                  <a:srgbClr val="C00000"/>
                </a:solidFill>
                <a:latin typeface="+mn-lt"/>
                <a:ea typeface="微软雅黑" pitchFamily="34" charset="-122"/>
                <a:cs typeface="Arial" pitchFamily="34" charset="0"/>
              </a:rPr>
              <a:t>w/o external switches</a:t>
            </a:r>
          </a:p>
          <a:p>
            <a:pPr marL="87311" indent="-87311">
              <a:buFont typeface="Arial" pitchFamily="34" charset="0"/>
              <a:buChar char="•"/>
            </a:pPr>
            <a:r>
              <a:rPr lang="en-US" altLang="zh-CN" sz="1200" i="1" dirty="0">
                <a:solidFill>
                  <a:srgbClr val="000000"/>
                </a:solidFill>
                <a:latin typeface="+mn-lt"/>
                <a:ea typeface="微软雅黑" pitchFamily="34" charset="-122"/>
                <a:cs typeface="Arial" pitchFamily="34" charset="0"/>
              </a:rPr>
              <a:t>Up to 4096 vCores, 96TB RAM, and 1.9PB </a:t>
            </a:r>
            <a:r>
              <a:rPr lang="en-US" altLang="zh-CN" sz="1200" i="1" dirty="0" smtClean="0">
                <a:solidFill>
                  <a:srgbClr val="000000"/>
                </a:solidFill>
                <a:latin typeface="+mn-lt"/>
                <a:ea typeface="微软雅黑" pitchFamily="34" charset="-122"/>
                <a:cs typeface="Arial" pitchFamily="34" charset="0"/>
              </a:rPr>
              <a:t>Storage</a:t>
            </a:r>
          </a:p>
        </p:txBody>
      </p:sp>
      <p:sp>
        <p:nvSpPr>
          <p:cNvPr id="18" name="TextBox 17"/>
          <p:cNvSpPr txBox="1"/>
          <p:nvPr/>
        </p:nvSpPr>
        <p:spPr>
          <a:xfrm>
            <a:off x="5934447" y="975389"/>
            <a:ext cx="2674757" cy="830981"/>
          </a:xfrm>
          <a:prstGeom prst="rect">
            <a:avLst/>
          </a:prstGeom>
          <a:noFill/>
          <a:ln>
            <a:solidFill>
              <a:srgbClr val="FFC000"/>
            </a:solidFill>
          </a:ln>
        </p:spPr>
        <p:txBody>
          <a:bodyPr wrap="square" lIns="91426" tIns="45712" rIns="91426" bIns="45712" rtlCol="0">
            <a:spAutoFit/>
          </a:bodyPr>
          <a:lstStyle/>
          <a:p>
            <a:pPr marL="87311" indent="-87311">
              <a:buFont typeface="Arial" pitchFamily="34" charset="0"/>
              <a:buChar char="•"/>
            </a:pPr>
            <a:r>
              <a:rPr lang="en-US" altLang="zh-CN" sz="1200" dirty="0">
                <a:solidFill>
                  <a:srgbClr val="000000"/>
                </a:solidFill>
                <a:latin typeface="+mn-lt"/>
                <a:ea typeface="微软雅黑" pitchFamily="34" charset="-122"/>
                <a:cs typeface="Arial" pitchFamily="34" charset="0"/>
              </a:rPr>
              <a:t>Scale out with external switches</a:t>
            </a:r>
          </a:p>
          <a:p>
            <a:pPr marL="87311" indent="-87311">
              <a:buFont typeface="Arial" pitchFamily="34" charset="0"/>
              <a:buChar char="•"/>
            </a:pPr>
            <a:r>
              <a:rPr lang="en-US" altLang="zh-CN" sz="1200" b="1" dirty="0">
                <a:solidFill>
                  <a:srgbClr val="C00000"/>
                </a:solidFill>
                <a:latin typeface="+mn-lt"/>
                <a:ea typeface="微软雅黑" pitchFamily="34" charset="-122"/>
                <a:cs typeface="Arial" pitchFamily="34" charset="0"/>
              </a:rPr>
              <a:t>Auto-discover, auto-configure</a:t>
            </a:r>
          </a:p>
          <a:p>
            <a:pPr marL="87311" indent="-87311">
              <a:buFont typeface="Arial" pitchFamily="34" charset="0"/>
              <a:buChar char="•"/>
            </a:pPr>
            <a:r>
              <a:rPr lang="en-US" altLang="zh-CN" sz="1200" i="1" dirty="0">
                <a:solidFill>
                  <a:srgbClr val="000000"/>
                </a:solidFill>
                <a:latin typeface="+mn-lt"/>
                <a:ea typeface="微软雅黑" pitchFamily="34" charset="-122"/>
                <a:cs typeface="Arial" pitchFamily="34" charset="0"/>
              </a:rPr>
              <a:t>Up to </a:t>
            </a:r>
            <a:r>
              <a:rPr lang="en-US" altLang="zh-CN" sz="1200" i="1" dirty="0" smtClean="0">
                <a:solidFill>
                  <a:srgbClr val="000000"/>
                </a:solidFill>
                <a:latin typeface="+mn-lt"/>
                <a:ea typeface="微软雅黑" pitchFamily="34" charset="-122"/>
                <a:cs typeface="Arial" pitchFamily="34" charset="0"/>
              </a:rPr>
              <a:t>20*3*512 </a:t>
            </a:r>
            <a:r>
              <a:rPr lang="en-US" altLang="zh-CN" sz="1200" i="1" dirty="0">
                <a:solidFill>
                  <a:srgbClr val="000000"/>
                </a:solidFill>
                <a:latin typeface="+mn-lt"/>
                <a:ea typeface="微软雅黑" pitchFamily="34" charset="-122"/>
                <a:cs typeface="Arial" pitchFamily="34" charset="0"/>
              </a:rPr>
              <a:t>= </a:t>
            </a:r>
            <a:r>
              <a:rPr lang="en-US" altLang="zh-CN" sz="1200" i="1" dirty="0" smtClean="0">
                <a:solidFill>
                  <a:srgbClr val="000000"/>
                </a:solidFill>
                <a:latin typeface="+mn-lt"/>
                <a:ea typeface="微软雅黑" pitchFamily="34" charset="-122"/>
                <a:cs typeface="Arial" pitchFamily="34" charset="0"/>
              </a:rPr>
              <a:t>30,720 </a:t>
            </a:r>
            <a:r>
              <a:rPr lang="en-US" altLang="zh-CN" sz="1200" i="1" dirty="0">
                <a:solidFill>
                  <a:srgbClr val="000000"/>
                </a:solidFill>
                <a:latin typeface="+mn-lt"/>
                <a:ea typeface="微软雅黑" pitchFamily="34" charset="-122"/>
                <a:cs typeface="Arial" pitchFamily="34" charset="0"/>
              </a:rPr>
              <a:t>vCores, 240TB RAM and 6PB </a:t>
            </a:r>
            <a:r>
              <a:rPr lang="en-US" altLang="zh-CN" sz="1200" i="1" dirty="0" smtClean="0">
                <a:solidFill>
                  <a:srgbClr val="000000"/>
                </a:solidFill>
                <a:latin typeface="+mn-lt"/>
                <a:ea typeface="微软雅黑" pitchFamily="34" charset="-122"/>
                <a:cs typeface="Arial" pitchFamily="34" charset="0"/>
              </a:rPr>
              <a:t>Storage</a:t>
            </a:r>
          </a:p>
        </p:txBody>
      </p:sp>
      <p:sp>
        <p:nvSpPr>
          <p:cNvPr id="19" name="Right Arrow 18"/>
          <p:cNvSpPr/>
          <p:nvPr/>
        </p:nvSpPr>
        <p:spPr bwMode="auto">
          <a:xfrm>
            <a:off x="2384596" y="1169785"/>
            <a:ext cx="305385" cy="1385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79187" tIns="39593" rIns="79187" bIns="39593" numCol="1" rtlCol="0" anchor="t" anchorCtr="0" compatLnSpc="1">
            <a:prstTxWarp prst="textNoShape">
              <a:avLst/>
            </a:prstTxWarp>
            <a:noAutofit/>
          </a:bodyPr>
          <a:lstStyle/>
          <a:p>
            <a:pPr defTabSz="801559"/>
            <a:endParaRPr lang="zh-CN" altLang="en-US" sz="1100" dirty="0">
              <a:solidFill>
                <a:srgbClr val="000000"/>
              </a:solidFill>
              <a:latin typeface="+mn-lt"/>
              <a:ea typeface="微软雅黑" pitchFamily="34" charset="-122"/>
            </a:endParaRPr>
          </a:p>
        </p:txBody>
      </p:sp>
      <p:sp>
        <p:nvSpPr>
          <p:cNvPr id="20" name="Right Arrow 19"/>
          <p:cNvSpPr/>
          <p:nvPr/>
        </p:nvSpPr>
        <p:spPr bwMode="auto">
          <a:xfrm>
            <a:off x="5467199" y="1169785"/>
            <a:ext cx="305385" cy="1385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79187" tIns="39593" rIns="79187" bIns="39593" numCol="1" rtlCol="0" anchor="t" anchorCtr="0" compatLnSpc="1">
            <a:prstTxWarp prst="textNoShape">
              <a:avLst/>
            </a:prstTxWarp>
            <a:noAutofit/>
          </a:bodyPr>
          <a:lstStyle/>
          <a:p>
            <a:pPr defTabSz="801559"/>
            <a:endParaRPr lang="zh-CN" altLang="en-US" sz="1100" dirty="0">
              <a:solidFill>
                <a:srgbClr val="000000"/>
              </a:solidFill>
              <a:latin typeface="+mn-lt"/>
              <a:ea typeface="微软雅黑" pitchFamily="34" charset="-122"/>
            </a:endParaRPr>
          </a:p>
        </p:txBody>
      </p:sp>
      <p:sp>
        <p:nvSpPr>
          <p:cNvPr id="22" name="标题 1"/>
          <p:cNvSpPr txBox="1">
            <a:spLocks/>
          </p:cNvSpPr>
          <p:nvPr/>
        </p:nvSpPr>
        <p:spPr bwMode="auto">
          <a:xfrm>
            <a:off x="250741" y="261697"/>
            <a:ext cx="8670456" cy="583265"/>
          </a:xfrm>
          <a:prstGeom prst="rect">
            <a:avLst/>
          </a:prstGeom>
          <a:noFill/>
          <a:ln w="9525">
            <a:noFill/>
            <a:miter lim="800000"/>
            <a:headEnd/>
            <a:tailEnd/>
          </a:ln>
        </p:spPr>
        <p:txBody>
          <a:bodyPr vert="horz" wrap="square" lIns="80126" tIns="40062" rIns="80126" bIns="40062" numCol="1" anchor="ctr" anchorCtr="0" compatLnSpc="1">
            <a:prstTxWarp prst="textNoShape">
              <a:avLst/>
            </a:prstTxWarp>
          </a:bodyPr>
          <a:lstStyle>
            <a:lvl1pPr algn="l" defTabSz="801575" rtl="0" eaLnBrk="0" fontAlgn="base" hangingPunct="0">
              <a:spcBef>
                <a:spcPct val="0"/>
              </a:spcBef>
              <a:spcAft>
                <a:spcPct val="0"/>
              </a:spcAft>
              <a:defRPr sz="3400">
                <a:solidFill>
                  <a:srgbClr val="990000"/>
                </a:solidFill>
                <a:latin typeface="+mj-lt"/>
                <a:ea typeface="+mj-ea"/>
                <a:cs typeface="+mj-cs"/>
              </a:defRPr>
            </a:lvl1pPr>
            <a:lvl2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2pPr>
            <a:lvl3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3pPr>
            <a:lvl4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4pPr>
            <a:lvl5pPr algn="l" defTabSz="801575" rtl="0" eaLnBrk="0" fontAlgn="base" hangingPunct="0">
              <a:spcBef>
                <a:spcPct val="0"/>
              </a:spcBef>
              <a:spcAft>
                <a:spcPct val="0"/>
              </a:spcAft>
              <a:defRPr sz="3400">
                <a:solidFill>
                  <a:srgbClr val="990000"/>
                </a:solidFill>
                <a:latin typeface="FrutigerNext LT Medium" pitchFamily="34" charset="0"/>
                <a:ea typeface="黑体" pitchFamily="2" charset="-122"/>
              </a:defRPr>
            </a:lvl5pPr>
            <a:lvl6pPr marL="457136"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6pPr>
            <a:lvl7pPr marL="914272"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7pPr>
            <a:lvl8pPr marL="1371408"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8pPr>
            <a:lvl9pPr marL="1828543" algn="l" defTabSz="801575" rtl="0" eaLnBrk="1" fontAlgn="base" hangingPunct="1">
              <a:spcBef>
                <a:spcPct val="0"/>
              </a:spcBef>
              <a:spcAft>
                <a:spcPct val="0"/>
              </a:spcAft>
              <a:defRPr sz="3400">
                <a:solidFill>
                  <a:srgbClr val="990000"/>
                </a:solidFill>
                <a:latin typeface="FrutigerNext LT Medium" pitchFamily="34" charset="0"/>
                <a:ea typeface="黑体" pitchFamily="2" charset="-122"/>
              </a:defRPr>
            </a:lvl9pPr>
          </a:lstStyle>
          <a:p>
            <a:pPr>
              <a:tabLst>
                <a:tab pos="1879299" algn="l"/>
              </a:tabLst>
            </a:pPr>
            <a:endParaRPr lang="zh-CN" altLang="en-US" sz="2400" b="1" dirty="0">
              <a:latin typeface="Arial" pitchFamily="34" charset="0"/>
              <a:ea typeface="黑体" pitchFamily="49" charset="-122"/>
              <a:sym typeface="Calibri" pitchFamily="34" charset="0"/>
            </a:endParaRPr>
          </a:p>
        </p:txBody>
      </p:sp>
      <p:sp>
        <p:nvSpPr>
          <p:cNvPr id="2" name="TextBox 1"/>
          <p:cNvSpPr txBox="1"/>
          <p:nvPr/>
        </p:nvSpPr>
        <p:spPr>
          <a:xfrm>
            <a:off x="1006793" y="4327038"/>
            <a:ext cx="934111" cy="400110"/>
          </a:xfrm>
          <a:prstGeom prst="rect">
            <a:avLst/>
          </a:prstGeom>
          <a:noFill/>
        </p:spPr>
        <p:txBody>
          <a:bodyPr wrap="square" rtlCol="0">
            <a:spAutoFit/>
          </a:bodyPr>
          <a:lstStyle/>
          <a:p>
            <a:r>
              <a:rPr lang="en-US" sz="1000" dirty="0" smtClean="0">
                <a:latin typeface="+mn-lt"/>
                <a:ea typeface="ＭＳ Ｐゴシック" pitchFamily="34" charset="-128"/>
              </a:rPr>
              <a:t>Single Chassis</a:t>
            </a:r>
            <a:endParaRPr lang="en-US" sz="1000" dirty="0">
              <a:latin typeface="+mn-lt"/>
              <a:ea typeface="ＭＳ Ｐゴシック" pitchFamily="34" charset="-128"/>
            </a:endParaRPr>
          </a:p>
        </p:txBody>
      </p:sp>
      <p:sp>
        <p:nvSpPr>
          <p:cNvPr id="21" name="TextBox 20"/>
          <p:cNvSpPr txBox="1"/>
          <p:nvPr/>
        </p:nvSpPr>
        <p:spPr>
          <a:xfrm>
            <a:off x="2353626" y="4078704"/>
            <a:ext cx="1538978" cy="400110"/>
          </a:xfrm>
          <a:prstGeom prst="rect">
            <a:avLst/>
          </a:prstGeom>
          <a:noFill/>
        </p:spPr>
        <p:txBody>
          <a:bodyPr wrap="square" rtlCol="0">
            <a:spAutoFit/>
          </a:bodyPr>
          <a:lstStyle/>
          <a:p>
            <a:r>
              <a:rPr lang="en-US" sz="1000" dirty="0" smtClean="0">
                <a:latin typeface="+mn-lt"/>
                <a:ea typeface="ＭＳ Ｐゴシック" pitchFamily="34" charset="-128"/>
              </a:rPr>
              <a:t>One Rack with 3 Chassis</a:t>
            </a:r>
            <a:endParaRPr lang="en-US" sz="1000" dirty="0">
              <a:latin typeface="+mn-lt"/>
              <a:ea typeface="ＭＳ Ｐゴシック" pitchFamily="34" charset="-128"/>
            </a:endParaRPr>
          </a:p>
        </p:txBody>
      </p:sp>
      <p:sp>
        <p:nvSpPr>
          <p:cNvPr id="23" name="TextBox 22"/>
          <p:cNvSpPr txBox="1"/>
          <p:nvPr/>
        </p:nvSpPr>
        <p:spPr>
          <a:xfrm>
            <a:off x="4546087" y="3708778"/>
            <a:ext cx="961234" cy="400110"/>
          </a:xfrm>
          <a:prstGeom prst="rect">
            <a:avLst/>
          </a:prstGeom>
          <a:noFill/>
        </p:spPr>
        <p:txBody>
          <a:bodyPr wrap="square" rtlCol="0">
            <a:spAutoFit/>
          </a:bodyPr>
          <a:lstStyle/>
          <a:p>
            <a:r>
              <a:rPr lang="en-US" sz="1000" dirty="0" smtClean="0">
                <a:latin typeface="+mn-lt"/>
                <a:ea typeface="ＭＳ Ｐゴシック" pitchFamily="34" charset="-128"/>
              </a:rPr>
              <a:t>Multiple Racks</a:t>
            </a:r>
            <a:endParaRPr lang="en-US" sz="1000" dirty="0">
              <a:latin typeface="+mn-lt"/>
              <a:ea typeface="ＭＳ Ｐゴシック" pitchFamily="34" charset="-128"/>
            </a:endParaRPr>
          </a:p>
        </p:txBody>
      </p:sp>
      <p:sp>
        <p:nvSpPr>
          <p:cNvPr id="24" name="TextBox 23"/>
          <p:cNvSpPr txBox="1"/>
          <p:nvPr/>
        </p:nvSpPr>
        <p:spPr>
          <a:xfrm>
            <a:off x="7647967" y="3290173"/>
            <a:ext cx="961234" cy="400110"/>
          </a:xfrm>
          <a:prstGeom prst="rect">
            <a:avLst/>
          </a:prstGeom>
          <a:noFill/>
        </p:spPr>
        <p:txBody>
          <a:bodyPr wrap="square" rtlCol="0">
            <a:spAutoFit/>
          </a:bodyPr>
          <a:lstStyle/>
          <a:p>
            <a:r>
              <a:rPr lang="en-US" sz="1000" dirty="0" smtClean="0">
                <a:latin typeface="+mn-lt"/>
                <a:ea typeface="ＭＳ Ｐゴシック" pitchFamily="34" charset="-128"/>
              </a:rPr>
              <a:t>Up to 20 Racks</a:t>
            </a:r>
            <a:endParaRPr lang="en-US" sz="1000" dirty="0">
              <a:latin typeface="+mn-lt"/>
              <a:ea typeface="ＭＳ Ｐゴシック" pitchFamily="34" charset="-128"/>
            </a:endParaRPr>
          </a:p>
        </p:txBody>
      </p:sp>
      <p:sp>
        <p:nvSpPr>
          <p:cNvPr id="29" name="Rectangle 2"/>
          <p:cNvSpPr txBox="1">
            <a:spLocks noChangeArrowheads="1"/>
          </p:cNvSpPr>
          <p:nvPr/>
        </p:nvSpPr>
        <p:spPr>
          <a:xfrm>
            <a:off x="755650" y="276228"/>
            <a:ext cx="8197850" cy="559594"/>
          </a:xfrm>
          <a:prstGeom prst="rect">
            <a:avLst/>
          </a:prstGeom>
        </p:spPr>
        <p:txBody>
          <a:bodyPr/>
          <a:lstStyle/>
          <a:p>
            <a:pPr eaLnBrk="0" hangingPunct="0"/>
            <a:r>
              <a:rPr lang="en-US" altLang="zh-CN" sz="2400" b="1" kern="0" dirty="0" smtClean="0">
                <a:solidFill>
                  <a:srgbClr val="C00000"/>
                </a:solidFill>
                <a:latin typeface="Arial" pitchFamily="34" charset="0"/>
                <a:ea typeface="黑体" pitchFamily="49" charset="-122"/>
                <a:sym typeface="Calibri" pitchFamily="34" charset="0"/>
              </a:rPr>
              <a:t>Scale On Demand Smoothly</a:t>
            </a:r>
          </a:p>
          <a:p>
            <a:pPr eaLnBrk="0" hangingPunct="0"/>
            <a:endParaRPr lang="en-US" altLang="zh-CN" sz="2400" b="1" kern="0" dirty="0" smtClean="0">
              <a:solidFill>
                <a:srgbClr val="C00000"/>
              </a:solidFill>
              <a:latin typeface="Arial" pitchFamily="34" charset="0"/>
              <a:ea typeface="黑体" pitchFamily="49" charset="-122"/>
              <a:sym typeface="Calibri" pitchFamily="34" charset="0"/>
            </a:endParaRPr>
          </a:p>
        </p:txBody>
      </p:sp>
      <p:grpSp>
        <p:nvGrpSpPr>
          <p:cNvPr id="30" name="组合 29"/>
          <p:cNvGrpSpPr/>
          <p:nvPr/>
        </p:nvGrpSpPr>
        <p:grpSpPr>
          <a:xfrm>
            <a:off x="22226" y="6349"/>
            <a:ext cx="1677498" cy="244657"/>
            <a:chOff x="22226" y="6349"/>
            <a:chExt cx="1677498" cy="244657"/>
          </a:xfrm>
        </p:grpSpPr>
        <p:sp>
          <p:nvSpPr>
            <p:cNvPr id="31" name="任意多边形 30"/>
            <p:cNvSpPr/>
            <p:nvPr/>
          </p:nvSpPr>
          <p:spPr bwMode="auto">
            <a:xfrm>
              <a:off x="22226" y="6349"/>
              <a:ext cx="931147" cy="244657"/>
            </a:xfrm>
            <a:custGeom>
              <a:avLst/>
              <a:gdLst>
                <a:gd name="connsiteX0" fmla="*/ 0 w 1271442"/>
                <a:gd name="connsiteY0" fmla="*/ 0 h 342900"/>
                <a:gd name="connsiteX1" fmla="*/ 1099992 w 1271442"/>
                <a:gd name="connsiteY1" fmla="*/ 0 h 342900"/>
                <a:gd name="connsiteX2" fmla="*/ 1271442 w 1271442"/>
                <a:gd name="connsiteY2" fmla="*/ 171450 h 342900"/>
                <a:gd name="connsiteX3" fmla="*/ 1099992 w 1271442"/>
                <a:gd name="connsiteY3" fmla="*/ 342900 h 342900"/>
                <a:gd name="connsiteX4" fmla="*/ 0 w 1271442"/>
                <a:gd name="connsiteY4" fmla="*/ 342900 h 342900"/>
                <a:gd name="connsiteX5" fmla="*/ 0 w 1271442"/>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442" h="342900">
                  <a:moveTo>
                    <a:pt x="0" y="0"/>
                  </a:moveTo>
                  <a:lnTo>
                    <a:pt x="1099992" y="0"/>
                  </a:lnTo>
                  <a:lnTo>
                    <a:pt x="1271442" y="171450"/>
                  </a:lnTo>
                  <a:lnTo>
                    <a:pt x="1099992" y="342900"/>
                  </a:lnTo>
                  <a:lnTo>
                    <a:pt x="0" y="342900"/>
                  </a:lnTo>
                  <a:lnTo>
                    <a:pt x="0" y="0"/>
                  </a:lnTo>
                  <a:close/>
                </a:path>
              </a:pathLst>
            </a:custGeom>
            <a:solidFill>
              <a:schemeClr val="bg1">
                <a:lumMod val="75000"/>
              </a:schemeClr>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7455" tIns="24003" rIns="183452" bIns="24003" spcCol="1270" anchor="ctr"/>
            <a:lstStyle/>
            <a:p>
              <a:pPr algn="ctr" defTabSz="400050">
                <a:spcAft>
                  <a:spcPts val="0"/>
                </a:spcAft>
                <a:defRPr/>
              </a:pPr>
              <a:r>
                <a:rPr lang="en-US" altLang="zh-CN" sz="800" b="1" dirty="0" smtClean="0">
                  <a:solidFill>
                    <a:schemeClr val="bg1"/>
                  </a:solidFill>
                </a:rPr>
                <a:t>Hardware</a:t>
              </a:r>
              <a:endParaRPr lang="zh-CN" altLang="en-US" sz="800" b="1" dirty="0">
                <a:solidFill>
                  <a:schemeClr val="bg1"/>
                </a:solidFill>
              </a:endParaRPr>
            </a:p>
          </p:txBody>
        </p:sp>
        <p:sp>
          <p:nvSpPr>
            <p:cNvPr id="32" name="任意多边形 31"/>
            <p:cNvSpPr/>
            <p:nvPr/>
          </p:nvSpPr>
          <p:spPr bwMode="auto">
            <a:xfrm>
              <a:off x="767143" y="6349"/>
              <a:ext cx="932581" cy="244657"/>
            </a:xfrm>
            <a:custGeom>
              <a:avLst/>
              <a:gdLst>
                <a:gd name="connsiteX0" fmla="*/ 0 w 1273400"/>
                <a:gd name="connsiteY0" fmla="*/ 0 h 342900"/>
                <a:gd name="connsiteX1" fmla="*/ 1101950 w 1273400"/>
                <a:gd name="connsiteY1" fmla="*/ 0 h 342900"/>
                <a:gd name="connsiteX2" fmla="*/ 1273400 w 1273400"/>
                <a:gd name="connsiteY2" fmla="*/ 171450 h 342900"/>
                <a:gd name="connsiteX3" fmla="*/ 1101950 w 1273400"/>
                <a:gd name="connsiteY3" fmla="*/ 342900 h 342900"/>
                <a:gd name="connsiteX4" fmla="*/ 0 w 1273400"/>
                <a:gd name="connsiteY4" fmla="*/ 342900 h 342900"/>
                <a:gd name="connsiteX5" fmla="*/ 171450 w 1273400"/>
                <a:gd name="connsiteY5" fmla="*/ 171450 h 342900"/>
                <a:gd name="connsiteX6" fmla="*/ 0 w 12734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400" h="342900">
                  <a:moveTo>
                    <a:pt x="0" y="0"/>
                  </a:moveTo>
                  <a:lnTo>
                    <a:pt x="1101950" y="0"/>
                  </a:lnTo>
                  <a:lnTo>
                    <a:pt x="1273400" y="171450"/>
                  </a:lnTo>
                  <a:lnTo>
                    <a:pt x="1101950" y="342900"/>
                  </a:lnTo>
                  <a:lnTo>
                    <a:pt x="0" y="342900"/>
                  </a:lnTo>
                  <a:lnTo>
                    <a:pt x="171450" y="171450"/>
                  </a:lnTo>
                  <a:lnTo>
                    <a:pt x="0" y="0"/>
                  </a:lnTo>
                  <a:close/>
                </a:path>
              </a:pathLst>
            </a:custGeom>
            <a:solidFill>
              <a:srgbClr val="990000"/>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8006" tIns="24003" rIns="97728" bIns="24003" spcCol="1270" anchor="ctr"/>
            <a:lstStyle/>
            <a:p>
              <a:pPr algn="ctr" defTabSz="400050">
                <a:spcAft>
                  <a:spcPts val="0"/>
                </a:spcAft>
                <a:defRPr/>
              </a:pPr>
              <a:r>
                <a:rPr lang="en-US" altLang="zh-CN" sz="800" b="1" dirty="0" smtClean="0">
                  <a:solidFill>
                    <a:schemeClr val="bg1"/>
                  </a:solidFill>
                </a:rPr>
                <a:t>Software</a:t>
              </a:r>
              <a:endParaRPr lang="zh-CN" altLang="en-US" sz="800" b="1" dirty="0">
                <a:solidFill>
                  <a:schemeClr val="bg1"/>
                </a:solidFill>
              </a:endParaRPr>
            </a:p>
          </p:txBody>
        </p:sp>
      </p:grpSp>
    </p:spTree>
    <p:extLst>
      <p:ext uri="{BB962C8B-B14F-4D97-AF65-F5344CB8AC3E}">
        <p14:creationId xmlns="" xmlns:p14="http://schemas.microsoft.com/office/powerpoint/2010/main" val="3275004170"/>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矩形 84"/>
          <p:cNvSpPr/>
          <p:nvPr/>
        </p:nvSpPr>
        <p:spPr bwMode="auto">
          <a:xfrm>
            <a:off x="869642" y="3288574"/>
            <a:ext cx="7914623" cy="216557"/>
          </a:xfrm>
          <a:prstGeom prst="rect">
            <a:avLst/>
          </a:prstGeom>
          <a:solidFill>
            <a:schemeClr val="bg1">
              <a:lumMod val="6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86" name="矩形 85"/>
          <p:cNvSpPr/>
          <p:nvPr/>
        </p:nvSpPr>
        <p:spPr bwMode="auto">
          <a:xfrm>
            <a:off x="869643" y="2476500"/>
            <a:ext cx="7914047" cy="723775"/>
          </a:xfrm>
          <a:prstGeom prst="rect">
            <a:avLst/>
          </a:prstGeom>
          <a:solidFill>
            <a:srgbClr val="F9F9F9"/>
          </a:solidFill>
          <a:ln>
            <a:solidFill>
              <a:schemeClr val="bg1">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87" name="矩形 86"/>
          <p:cNvSpPr/>
          <p:nvPr/>
        </p:nvSpPr>
        <p:spPr bwMode="auto">
          <a:xfrm>
            <a:off x="869643" y="2044514"/>
            <a:ext cx="7914047" cy="216557"/>
          </a:xfrm>
          <a:prstGeom prst="rect">
            <a:avLst/>
          </a:prstGeom>
          <a:solidFill>
            <a:schemeClr val="bg1">
              <a:lumMod val="6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n-lt"/>
              <a:ea typeface="宋体" charset="-122"/>
              <a:cs typeface="Arial" pitchFamily="34" charset="0"/>
            </a:endParaRPr>
          </a:p>
        </p:txBody>
      </p:sp>
      <p:sp>
        <p:nvSpPr>
          <p:cNvPr id="88" name="矩形 87"/>
          <p:cNvSpPr/>
          <p:nvPr/>
        </p:nvSpPr>
        <p:spPr bwMode="auto">
          <a:xfrm>
            <a:off x="869643" y="2260957"/>
            <a:ext cx="7914047" cy="216557"/>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89" name="矩形 88"/>
          <p:cNvSpPr/>
          <p:nvPr/>
        </p:nvSpPr>
        <p:spPr bwMode="auto">
          <a:xfrm>
            <a:off x="869643" y="1158241"/>
            <a:ext cx="7914047" cy="792480"/>
          </a:xfrm>
          <a:prstGeom prst="rect">
            <a:avLst/>
          </a:prstGeom>
          <a:solidFill>
            <a:srgbClr val="F9F9F9"/>
          </a:solidFill>
          <a:ln>
            <a:solidFill>
              <a:schemeClr val="bg1">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91" name="矩形 90"/>
          <p:cNvSpPr/>
          <p:nvPr/>
        </p:nvSpPr>
        <p:spPr bwMode="auto">
          <a:xfrm>
            <a:off x="869643" y="952855"/>
            <a:ext cx="7914047" cy="216557"/>
          </a:xfrm>
          <a:prstGeom prst="rect">
            <a:avLst/>
          </a:prstGeom>
          <a:solidFill>
            <a:schemeClr val="bg1">
              <a:lumMod val="6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lumMod val="50000"/>
                  <a:lumOff val="50000"/>
                </a:schemeClr>
              </a:solidFill>
              <a:effectLst/>
              <a:latin typeface="+mn-lt"/>
              <a:ea typeface="宋体" charset="-122"/>
              <a:cs typeface="Arial" pitchFamily="34" charset="0"/>
            </a:endParaRPr>
          </a:p>
        </p:txBody>
      </p:sp>
      <p:sp>
        <p:nvSpPr>
          <p:cNvPr id="92" name="Text Box 70"/>
          <p:cNvSpPr txBox="1">
            <a:spLocks noChangeArrowheads="1"/>
          </p:cNvSpPr>
          <p:nvPr/>
        </p:nvSpPr>
        <p:spPr bwMode="auto">
          <a:xfrm>
            <a:off x="333337" y="956610"/>
            <a:ext cx="458116" cy="99601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chassis</a:t>
            </a:r>
            <a:endParaRPr lang="zh-CN" altLang="en-US" sz="1000" dirty="0">
              <a:solidFill>
                <a:srgbClr val="FFFFFF"/>
              </a:solidFill>
              <a:latin typeface="+mn-lt"/>
              <a:ea typeface="微软雅黑" pitchFamily="34" charset="-122"/>
              <a:cs typeface="Arial" pitchFamily="34" charset="0"/>
            </a:endParaRPr>
          </a:p>
        </p:txBody>
      </p:sp>
      <p:sp>
        <p:nvSpPr>
          <p:cNvPr id="95" name="Rectangle 20"/>
          <p:cNvSpPr>
            <a:spLocks noChangeArrowheads="1"/>
          </p:cNvSpPr>
          <p:nvPr/>
        </p:nvSpPr>
        <p:spPr bwMode="auto">
          <a:xfrm>
            <a:off x="4497792" y="1204444"/>
            <a:ext cx="1536592" cy="153888"/>
          </a:xfrm>
          <a:prstGeom prst="rect">
            <a:avLst/>
          </a:prstGeom>
          <a:noFill/>
          <a:ln w="9525" algn="ctr">
            <a:noFill/>
            <a:miter lim="800000"/>
            <a:headEnd/>
            <a:tailEnd/>
          </a:ln>
        </p:spPr>
        <p:txBody>
          <a:bodyPr wrap="square" lIns="0" tIns="0" rIns="0" bIns="0">
            <a:spAutoFit/>
          </a:bodyPr>
          <a:lstStyle/>
          <a:p>
            <a:pPr defTabSz="600936"/>
            <a:r>
              <a:rPr lang="en-US" altLang="zh-CN" sz="1000" dirty="0" smtClean="0">
                <a:solidFill>
                  <a:srgbClr val="C00000"/>
                </a:solidFill>
                <a:latin typeface="+mn-lt"/>
                <a:ea typeface="微软雅黑" pitchFamily="34" charset="-122"/>
                <a:cs typeface="Arial" pitchFamily="34" charset="0"/>
              </a:rPr>
              <a:t>E9000 chassis</a:t>
            </a:r>
            <a:endParaRPr lang="en-US" altLang="zh-CN" sz="1000" dirty="0">
              <a:solidFill>
                <a:srgbClr val="C00000"/>
              </a:solidFill>
              <a:latin typeface="+mn-lt"/>
              <a:ea typeface="微软雅黑" pitchFamily="34" charset="-122"/>
              <a:cs typeface="Arial" pitchFamily="34" charset="0"/>
            </a:endParaRPr>
          </a:p>
        </p:txBody>
      </p:sp>
      <p:sp>
        <p:nvSpPr>
          <p:cNvPr id="96" name="文本框 118"/>
          <p:cNvSpPr txBox="1">
            <a:spLocks noChangeArrowheads="1"/>
          </p:cNvSpPr>
          <p:nvPr/>
        </p:nvSpPr>
        <p:spPr bwMode="auto">
          <a:xfrm>
            <a:off x="3145761" y="988028"/>
            <a:ext cx="2981201" cy="156194"/>
          </a:xfrm>
          <a:prstGeom prst="rect">
            <a:avLst/>
          </a:prstGeom>
          <a:noFill/>
          <a:ln w="9525" algn="ctr">
            <a:noFill/>
            <a:miter lim="800000"/>
            <a:headEnd/>
            <a:tailEnd/>
          </a:ln>
        </p:spPr>
        <p:txBody>
          <a:bodyPr lIns="0" tIns="0" rIns="0" bIns="0">
            <a:spAutoFit/>
          </a:bodyPr>
          <a:lstStyle/>
          <a:p>
            <a:pPr algn="ctr" defTabSz="600936"/>
            <a:r>
              <a:rPr lang="en-US" altLang="zh-CN" sz="1000" b="1" dirty="0" smtClean="0">
                <a:solidFill>
                  <a:schemeClr val="bg1"/>
                </a:solidFill>
                <a:latin typeface="+mn-lt"/>
                <a:ea typeface="微软雅黑" pitchFamily="34" charset="-122"/>
                <a:cs typeface="Arial" pitchFamily="34" charset="0"/>
              </a:rPr>
              <a:t>chassis</a:t>
            </a:r>
            <a:endParaRPr lang="en-US" altLang="zh-CN" sz="1000" b="1" dirty="0">
              <a:solidFill>
                <a:schemeClr val="bg1"/>
              </a:solidFill>
              <a:latin typeface="+mn-lt"/>
              <a:ea typeface="微软雅黑" pitchFamily="34" charset="-122"/>
              <a:cs typeface="Arial" pitchFamily="34" charset="0"/>
            </a:endParaRPr>
          </a:p>
        </p:txBody>
      </p:sp>
      <p:sp>
        <p:nvSpPr>
          <p:cNvPr id="98" name="Text Box 70"/>
          <p:cNvSpPr txBox="1">
            <a:spLocks noChangeArrowheads="1"/>
          </p:cNvSpPr>
          <p:nvPr/>
        </p:nvSpPr>
        <p:spPr bwMode="auto">
          <a:xfrm>
            <a:off x="333337" y="2034540"/>
            <a:ext cx="459838" cy="1167025"/>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algn="ctr" defTabSz="600936">
              <a:spcBef>
                <a:spcPct val="50000"/>
              </a:spcBef>
            </a:pPr>
            <a:r>
              <a:rPr lang="en-US" altLang="zh-CN" sz="1000" dirty="0" smtClean="0">
                <a:solidFill>
                  <a:srgbClr val="FFFFFF"/>
                </a:solidFill>
                <a:latin typeface="+mn-lt"/>
                <a:ea typeface="微软雅黑" pitchFamily="34" charset="-122"/>
                <a:cs typeface="Arial" pitchFamily="34" charset="0"/>
              </a:rPr>
              <a:t>Computing node</a:t>
            </a:r>
            <a:endParaRPr lang="en-US" altLang="zh-CN" sz="1000" dirty="0">
              <a:solidFill>
                <a:srgbClr val="FFFFFF"/>
              </a:solidFill>
              <a:latin typeface="+mn-lt"/>
              <a:ea typeface="微软雅黑" pitchFamily="34" charset="-122"/>
              <a:cs typeface="Arial" pitchFamily="34" charset="0"/>
            </a:endParaRPr>
          </a:p>
        </p:txBody>
      </p:sp>
      <p:sp>
        <p:nvSpPr>
          <p:cNvPr id="100" name="Text Box 19"/>
          <p:cNvSpPr txBox="1">
            <a:spLocks noChangeArrowheads="1"/>
          </p:cNvSpPr>
          <p:nvPr/>
        </p:nvSpPr>
        <p:spPr bwMode="auto">
          <a:xfrm>
            <a:off x="946564"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CH121</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03" name="Text Box 69"/>
          <p:cNvSpPr txBox="1">
            <a:spLocks noChangeArrowheads="1"/>
          </p:cNvSpPr>
          <p:nvPr/>
        </p:nvSpPr>
        <p:spPr bwMode="auto">
          <a:xfrm>
            <a:off x="333337" y="3285350"/>
            <a:ext cx="458116" cy="1096149"/>
          </a:xfrm>
          <a:prstGeom prst="roundRect">
            <a:avLst>
              <a:gd name="adj" fmla="val 0"/>
            </a:avLst>
          </a:prstGeom>
          <a:solidFill>
            <a:srgbClr val="B90000"/>
          </a:solidFill>
          <a:ln w="9525" algn="ctr">
            <a:noFill/>
            <a:miter lim="800000"/>
            <a:headEnd/>
            <a:tailEnd/>
          </a:ln>
        </p:spPr>
        <p:txBody>
          <a:bodyPr vert="eaVert" lIns="59362" tIns="29681" rIns="59362" bIns="29681" anchor="ctr" anchorCtr="1"/>
          <a:lstStyle/>
          <a:p>
            <a:pPr defTabSz="600936">
              <a:spcBef>
                <a:spcPct val="50000"/>
              </a:spcBef>
            </a:pPr>
            <a:r>
              <a:rPr lang="en-US" altLang="zh-CN" sz="1000" dirty="0" smtClean="0">
                <a:solidFill>
                  <a:srgbClr val="FFFFFF"/>
                </a:solidFill>
                <a:latin typeface="+mn-lt"/>
                <a:ea typeface="微软雅黑" pitchFamily="34" charset="-122"/>
                <a:cs typeface="Arial" pitchFamily="34" charset="0"/>
              </a:rPr>
              <a:t>Switch module</a:t>
            </a:r>
            <a:endParaRPr lang="en-US" altLang="zh-CN" sz="1000" dirty="0">
              <a:solidFill>
                <a:srgbClr val="FFFFFF"/>
              </a:solidFill>
              <a:latin typeface="+mn-lt"/>
              <a:ea typeface="微软雅黑" pitchFamily="34" charset="-122"/>
              <a:cs typeface="Arial" pitchFamily="34" charset="0"/>
            </a:endParaRPr>
          </a:p>
        </p:txBody>
      </p:sp>
      <p:sp>
        <p:nvSpPr>
          <p:cNvPr id="108" name="文本框 85"/>
          <p:cNvSpPr txBox="1">
            <a:spLocks noChangeArrowheads="1"/>
          </p:cNvSpPr>
          <p:nvPr/>
        </p:nvSpPr>
        <p:spPr bwMode="auto">
          <a:xfrm>
            <a:off x="3894075" y="3335108"/>
            <a:ext cx="1484573" cy="124956"/>
          </a:xfrm>
          <a:prstGeom prst="rect">
            <a:avLst/>
          </a:prstGeom>
          <a:noFill/>
          <a:ln w="9525" algn="ctr">
            <a:noFill/>
            <a:miter lim="800000"/>
            <a:headEnd/>
            <a:tailEnd/>
          </a:ln>
        </p:spPr>
        <p:txBody>
          <a:bodyPr lIns="0" tIns="0" rIns="0" bIns="0">
            <a:spAutoFit/>
          </a:bodyPr>
          <a:lstStyle/>
          <a:p>
            <a:pPr algn="ctr" defTabSz="600936">
              <a:lnSpc>
                <a:spcPct val="80000"/>
              </a:lnSpc>
              <a:spcBef>
                <a:spcPct val="50000"/>
              </a:spcBef>
              <a:tabLst>
                <a:tab pos="0" algn="l"/>
              </a:tabLst>
            </a:pPr>
            <a:r>
              <a:rPr lang="en-US" altLang="zh-CN" sz="1000" b="1" dirty="0" smtClean="0">
                <a:solidFill>
                  <a:schemeClr val="bg1"/>
                </a:solidFill>
                <a:latin typeface="+mn-lt"/>
                <a:ea typeface="微软雅黑" pitchFamily="34" charset="-122"/>
                <a:cs typeface="Arial" pitchFamily="34" charset="0"/>
              </a:rPr>
              <a:t>Switch module</a:t>
            </a:r>
            <a:endParaRPr lang="zh-CN" altLang="en-US" sz="1000" b="1" dirty="0">
              <a:solidFill>
                <a:schemeClr val="bg1"/>
              </a:solidFill>
              <a:latin typeface="+mn-lt"/>
              <a:ea typeface="微软雅黑" pitchFamily="34" charset="-122"/>
              <a:cs typeface="Arial" pitchFamily="34" charset="0"/>
            </a:endParaRPr>
          </a:p>
        </p:txBody>
      </p:sp>
      <p:sp>
        <p:nvSpPr>
          <p:cNvPr id="135" name="Text Box 19"/>
          <p:cNvSpPr txBox="1">
            <a:spLocks noChangeArrowheads="1"/>
          </p:cNvSpPr>
          <p:nvPr/>
        </p:nvSpPr>
        <p:spPr bwMode="auto">
          <a:xfrm>
            <a:off x="3099858"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CH220</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37" name="Text Box 19"/>
          <p:cNvSpPr txBox="1">
            <a:spLocks noChangeArrowheads="1"/>
          </p:cNvSpPr>
          <p:nvPr/>
        </p:nvSpPr>
        <p:spPr bwMode="auto">
          <a:xfrm>
            <a:off x="4267494"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CH221</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43" name="Text Box 19"/>
          <p:cNvSpPr txBox="1">
            <a:spLocks noChangeArrowheads="1"/>
          </p:cNvSpPr>
          <p:nvPr/>
        </p:nvSpPr>
        <p:spPr bwMode="auto">
          <a:xfrm>
            <a:off x="1834756" y="2295487"/>
            <a:ext cx="854232"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CH140</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47" name="TextBox 112"/>
          <p:cNvSpPr txBox="1">
            <a:spLocks noChangeArrowheads="1"/>
          </p:cNvSpPr>
          <p:nvPr/>
        </p:nvSpPr>
        <p:spPr bwMode="auto">
          <a:xfrm>
            <a:off x="873540" y="2750895"/>
            <a:ext cx="886680" cy="392377"/>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2P,</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24 DIMMs, 2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1 PCIe x8, 2 Mezz PCIe x16</a:t>
            </a:r>
            <a:endParaRPr lang="en-US" altLang="zh-CN" sz="700" dirty="0">
              <a:solidFill>
                <a:schemeClr val="bg1">
                  <a:lumMod val="50000"/>
                </a:schemeClr>
              </a:solidFill>
              <a:latin typeface="+mn-lt"/>
              <a:ea typeface="微软雅黑" pitchFamily="34" charset="-122"/>
              <a:cs typeface="Arial" pitchFamily="34" charset="0"/>
            </a:endParaRPr>
          </a:p>
        </p:txBody>
      </p:sp>
      <p:sp>
        <p:nvSpPr>
          <p:cNvPr id="166" name="TextBox 165"/>
          <p:cNvSpPr txBox="1"/>
          <p:nvPr/>
        </p:nvSpPr>
        <p:spPr>
          <a:xfrm>
            <a:off x="4405833" y="1277787"/>
            <a:ext cx="4366692" cy="707886"/>
          </a:xfrm>
          <a:prstGeom prst="rect">
            <a:avLst/>
          </a:prstGeom>
          <a:noFill/>
        </p:spPr>
        <p:txBody>
          <a:bodyPr wrap="square" rtlCol="0">
            <a:spAutoFit/>
          </a:bodyPr>
          <a:lstStyle/>
          <a:p>
            <a:pPr marL="228600" indent="-228600">
              <a:buFont typeface="Arial" pitchFamily="34" charset="0"/>
              <a:buChar char="•"/>
            </a:pPr>
            <a:r>
              <a:rPr lang="en-US" altLang="zh-CN" sz="800" dirty="0" smtClean="0">
                <a:solidFill>
                  <a:srgbClr val="2D2015"/>
                </a:solidFill>
                <a:latin typeface="+mn-lt"/>
                <a:ea typeface="微软雅黑" pitchFamily="34" charset="-122"/>
                <a:sym typeface="Calibri" pitchFamily="34" charset="0"/>
              </a:rPr>
              <a:t>Adopts the modular design for </a:t>
            </a:r>
            <a:r>
              <a:rPr lang="en-US" altLang="zh-CN" sz="800" dirty="0" smtClean="0">
                <a:solidFill>
                  <a:schemeClr val="accent4"/>
                </a:solidFill>
                <a:latin typeface="+mn-lt"/>
                <a:ea typeface="微软雅黑" pitchFamily="34" charset="-122"/>
                <a:sym typeface="Calibri" pitchFamily="34" charset="0"/>
              </a:rPr>
              <a:t>compute</a:t>
            </a:r>
            <a:r>
              <a:rPr lang="en-US" altLang="zh-CN" sz="800" dirty="0" smtClean="0">
                <a:solidFill>
                  <a:srgbClr val="FF0000"/>
                </a:solidFill>
                <a:latin typeface="+mn-lt"/>
                <a:ea typeface="微软雅黑" pitchFamily="34" charset="-122"/>
                <a:sym typeface="Calibri" pitchFamily="34" charset="0"/>
              </a:rPr>
              <a:t> </a:t>
            </a:r>
            <a:r>
              <a:rPr lang="en-US" altLang="zh-CN" sz="800" dirty="0" smtClean="0">
                <a:solidFill>
                  <a:srgbClr val="2D2015"/>
                </a:solidFill>
                <a:latin typeface="+mn-lt"/>
                <a:ea typeface="微软雅黑" pitchFamily="34" charset="-122"/>
                <a:sym typeface="Calibri" pitchFamily="34" charset="0"/>
              </a:rPr>
              <a:t>nodes, storage nodes, switch modules, fan modules, and power supply modules </a:t>
            </a:r>
          </a:p>
          <a:p>
            <a:pPr marL="228600" indent="-228600">
              <a:buFont typeface="Arial" pitchFamily="34" charset="0"/>
              <a:buChar char="•"/>
            </a:pPr>
            <a:r>
              <a:rPr lang="en-US" altLang="zh-CN" sz="800" dirty="0" smtClean="0">
                <a:solidFill>
                  <a:schemeClr val="tx1">
                    <a:lumMod val="75000"/>
                    <a:lumOff val="25000"/>
                  </a:schemeClr>
                </a:solidFill>
                <a:latin typeface="+mn-lt"/>
                <a:ea typeface="微软雅黑" pitchFamily="34" charset="-122"/>
                <a:cs typeface="Arial" pitchFamily="34" charset="0"/>
              </a:rPr>
              <a:t>12U</a:t>
            </a:r>
            <a:r>
              <a:rPr lang="zh-CN" altLang="en-US" sz="800" dirty="0" smtClean="0">
                <a:solidFill>
                  <a:schemeClr val="tx1">
                    <a:lumMod val="75000"/>
                    <a:lumOff val="25000"/>
                  </a:schemeClr>
                </a:solidFill>
                <a:latin typeface="+mn-lt"/>
                <a:ea typeface="微软雅黑" pitchFamily="34" charset="-122"/>
                <a:cs typeface="Arial" pitchFamily="34" charset="0"/>
              </a:rPr>
              <a:t> </a:t>
            </a:r>
            <a:r>
              <a:rPr lang="en-US" altLang="zh-CN" sz="800" dirty="0" smtClean="0">
                <a:solidFill>
                  <a:schemeClr val="tx1">
                    <a:lumMod val="75000"/>
                    <a:lumOff val="25000"/>
                  </a:schemeClr>
                </a:solidFill>
                <a:latin typeface="+mn-lt"/>
                <a:ea typeface="微软雅黑" pitchFamily="34" charset="-122"/>
                <a:cs typeface="Arial" pitchFamily="34" charset="0"/>
              </a:rPr>
              <a:t>high chassis, providing 8 full width or 16 half width slots</a:t>
            </a:r>
          </a:p>
          <a:p>
            <a:pPr marL="228600" indent="-228600">
              <a:buFont typeface="Arial" pitchFamily="34" charset="0"/>
              <a:buChar char="•"/>
            </a:pPr>
            <a:r>
              <a:rPr lang="en-US" altLang="zh-CN" sz="800" dirty="0" smtClean="0">
                <a:solidFill>
                  <a:schemeClr val="tx1">
                    <a:lumMod val="75000"/>
                    <a:lumOff val="25000"/>
                  </a:schemeClr>
                </a:solidFill>
                <a:latin typeface="+mn-lt"/>
                <a:ea typeface="微软雅黑" pitchFamily="34" charset="-122"/>
                <a:cs typeface="Arial" pitchFamily="34" charset="0"/>
              </a:rPr>
              <a:t>Support next 3 generation Intel processors</a:t>
            </a:r>
          </a:p>
          <a:p>
            <a:pPr marL="228600" indent="-228600">
              <a:buFont typeface="Arial" pitchFamily="34" charset="0"/>
              <a:buChar char="•"/>
            </a:pPr>
            <a:r>
              <a:rPr lang="en-US" altLang="zh-CN" sz="800" dirty="0" smtClean="0">
                <a:solidFill>
                  <a:schemeClr val="tx1">
                    <a:lumMod val="75000"/>
                    <a:lumOff val="25000"/>
                  </a:schemeClr>
                </a:solidFill>
                <a:latin typeface="+mn-lt"/>
                <a:ea typeface="微软雅黑" pitchFamily="34" charset="-122"/>
                <a:cs typeface="Arial" pitchFamily="34" charset="0"/>
              </a:rPr>
              <a:t>Support evolution of next decade network technology</a:t>
            </a:r>
          </a:p>
        </p:txBody>
      </p:sp>
      <p:sp>
        <p:nvSpPr>
          <p:cNvPr id="169" name="Text Box 61"/>
          <p:cNvSpPr txBox="1">
            <a:spLocks noChangeArrowheads="1"/>
          </p:cNvSpPr>
          <p:nvPr/>
        </p:nvSpPr>
        <p:spPr bwMode="auto">
          <a:xfrm>
            <a:off x="3578905" y="2076916"/>
            <a:ext cx="2114913" cy="156194"/>
          </a:xfrm>
          <a:prstGeom prst="rect">
            <a:avLst/>
          </a:prstGeom>
          <a:noFill/>
          <a:ln w="9525">
            <a:noFill/>
            <a:miter lim="800000"/>
            <a:headEnd/>
            <a:tailEnd/>
          </a:ln>
        </p:spPr>
        <p:txBody>
          <a:bodyPr lIns="0" tIns="0" rIns="0" bIns="0">
            <a:spAutoFit/>
          </a:bodyPr>
          <a:lstStyle/>
          <a:p>
            <a:pPr algn="ctr" defTabSz="600936"/>
            <a:r>
              <a:rPr lang="en-US" altLang="zh-CN" sz="1000" b="1" dirty="0" smtClean="0">
                <a:solidFill>
                  <a:schemeClr val="bg1"/>
                </a:solidFill>
                <a:latin typeface="+mn-lt"/>
                <a:ea typeface="微软雅黑" pitchFamily="34" charset="-122"/>
                <a:cs typeface="Arial" pitchFamily="34" charset="0"/>
              </a:rPr>
              <a:t>Computing node</a:t>
            </a:r>
            <a:endParaRPr lang="en-US" altLang="zh-CN" sz="1000" b="1" dirty="0">
              <a:solidFill>
                <a:schemeClr val="bg1"/>
              </a:solidFill>
              <a:latin typeface="+mn-lt"/>
              <a:ea typeface="微软雅黑" pitchFamily="34" charset="-122"/>
              <a:cs typeface="Arial" pitchFamily="34" charset="0"/>
            </a:endParaRPr>
          </a:p>
        </p:txBody>
      </p:sp>
      <p:cxnSp>
        <p:nvCxnSpPr>
          <p:cNvPr id="171" name="Straight Connector 79"/>
          <p:cNvCxnSpPr>
            <a:cxnSpLocks noChangeShapeType="1"/>
          </p:cNvCxnSpPr>
          <p:nvPr/>
        </p:nvCxnSpPr>
        <p:spPr bwMode="auto">
          <a:xfrm>
            <a:off x="2794852" y="2587552"/>
            <a:ext cx="5558" cy="536115"/>
          </a:xfrm>
          <a:prstGeom prst="line">
            <a:avLst/>
          </a:prstGeom>
          <a:noFill/>
          <a:ln w="6350" algn="ctr">
            <a:solidFill>
              <a:srgbClr val="B2B2B2"/>
            </a:solidFill>
            <a:prstDash val="solid"/>
            <a:round/>
            <a:headEnd/>
            <a:tailEnd/>
          </a:ln>
        </p:spPr>
      </p:cxnSp>
      <p:sp>
        <p:nvSpPr>
          <p:cNvPr id="177" name="Text Box 19"/>
          <p:cNvSpPr txBox="1">
            <a:spLocks noChangeArrowheads="1"/>
          </p:cNvSpPr>
          <p:nvPr/>
        </p:nvSpPr>
        <p:spPr bwMode="auto">
          <a:xfrm>
            <a:off x="5406684"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CH222</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78" name="Text Box 19"/>
          <p:cNvSpPr txBox="1">
            <a:spLocks noChangeArrowheads="1"/>
          </p:cNvSpPr>
          <p:nvPr/>
        </p:nvSpPr>
        <p:spPr bwMode="auto">
          <a:xfrm>
            <a:off x="6481003"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CH240</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179" name="Text Box 19"/>
          <p:cNvSpPr txBox="1">
            <a:spLocks noChangeArrowheads="1"/>
          </p:cNvSpPr>
          <p:nvPr/>
        </p:nvSpPr>
        <p:spPr bwMode="auto">
          <a:xfrm>
            <a:off x="7738404" y="229548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CH242</a:t>
            </a:r>
            <a:endParaRPr lang="en-US" altLang="zh-CN" sz="1000" dirty="0">
              <a:solidFill>
                <a:schemeClr val="tx1">
                  <a:lumMod val="75000"/>
                  <a:lumOff val="25000"/>
                </a:schemeClr>
              </a:solidFill>
              <a:latin typeface="+mn-lt"/>
              <a:ea typeface="华文细黑" pitchFamily="2" charset="-122"/>
              <a:cs typeface="Arial" pitchFamily="34"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27120" y="1220833"/>
            <a:ext cx="777240" cy="66620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53454" y="2584134"/>
            <a:ext cx="447934" cy="133355"/>
          </a:xfrm>
          <a:prstGeom prst="rect">
            <a:avLst/>
          </a:prstGeom>
          <a:noFill/>
          <a:ln w="9525">
            <a:noFill/>
            <a:miter lim="800000"/>
            <a:headEnd/>
            <a:tailEnd/>
          </a:ln>
        </p:spPr>
      </p:pic>
      <p:cxnSp>
        <p:nvCxnSpPr>
          <p:cNvPr id="180" name="Straight Connector 79"/>
          <p:cNvCxnSpPr>
            <a:cxnSpLocks noChangeShapeType="1"/>
          </p:cNvCxnSpPr>
          <p:nvPr/>
        </p:nvCxnSpPr>
        <p:spPr bwMode="auto">
          <a:xfrm>
            <a:off x="1688047" y="2587552"/>
            <a:ext cx="5558" cy="536115"/>
          </a:xfrm>
          <a:prstGeom prst="line">
            <a:avLst/>
          </a:prstGeom>
          <a:noFill/>
          <a:ln w="6350" algn="ctr">
            <a:solidFill>
              <a:srgbClr val="B2B2B2"/>
            </a:solidFill>
            <a:prstDash val="solid"/>
            <a:round/>
            <a:headEnd/>
            <a:tailEnd/>
          </a:ln>
        </p:spPr>
      </p:cxnSp>
      <p:pic>
        <p:nvPicPr>
          <p:cNvPr id="1028" name="Picture 4"/>
          <p:cNvPicPr>
            <a:picLocks noChangeAspect="1" noChangeArrowheads="1"/>
          </p:cNvPicPr>
          <p:nvPr/>
        </p:nvPicPr>
        <p:blipFill>
          <a:blip r:embed="rId5" cstate="print"/>
          <a:srcRect/>
          <a:stretch>
            <a:fillRect/>
          </a:stretch>
        </p:blipFill>
        <p:spPr bwMode="auto">
          <a:xfrm>
            <a:off x="1755458" y="2584134"/>
            <a:ext cx="444817" cy="128503"/>
          </a:xfrm>
          <a:prstGeom prst="rect">
            <a:avLst/>
          </a:prstGeom>
          <a:noFill/>
          <a:ln w="9525">
            <a:noFill/>
            <a:miter lim="800000"/>
            <a:headEnd/>
            <a:tailEnd/>
          </a:ln>
        </p:spPr>
      </p:pic>
      <p:cxnSp>
        <p:nvCxnSpPr>
          <p:cNvPr id="184" name="Straight Connector 79"/>
          <p:cNvCxnSpPr>
            <a:cxnSpLocks noChangeShapeType="1"/>
          </p:cNvCxnSpPr>
          <p:nvPr/>
        </p:nvCxnSpPr>
        <p:spPr bwMode="auto">
          <a:xfrm>
            <a:off x="4006432" y="2587552"/>
            <a:ext cx="5558" cy="536115"/>
          </a:xfrm>
          <a:prstGeom prst="line">
            <a:avLst/>
          </a:prstGeom>
          <a:noFill/>
          <a:ln w="6350" algn="ctr">
            <a:solidFill>
              <a:srgbClr val="B2B2B2"/>
            </a:solidFill>
            <a:prstDash val="solid"/>
            <a:round/>
            <a:headEnd/>
            <a:tailEnd/>
          </a:ln>
        </p:spPr>
      </p:cxnSp>
      <p:cxnSp>
        <p:nvCxnSpPr>
          <p:cNvPr id="186" name="Straight Connector 79"/>
          <p:cNvCxnSpPr>
            <a:cxnSpLocks noChangeShapeType="1"/>
          </p:cNvCxnSpPr>
          <p:nvPr/>
        </p:nvCxnSpPr>
        <p:spPr bwMode="auto">
          <a:xfrm>
            <a:off x="5315167" y="2587552"/>
            <a:ext cx="5558" cy="536115"/>
          </a:xfrm>
          <a:prstGeom prst="line">
            <a:avLst/>
          </a:prstGeom>
          <a:noFill/>
          <a:ln w="6350" algn="ctr">
            <a:solidFill>
              <a:srgbClr val="B2B2B2"/>
            </a:solidFill>
            <a:prstDash val="solid"/>
            <a:round/>
            <a:headEnd/>
            <a:tailEnd/>
          </a:ln>
        </p:spPr>
      </p:cxnSp>
      <p:cxnSp>
        <p:nvCxnSpPr>
          <p:cNvPr id="188" name="Straight Connector 79"/>
          <p:cNvCxnSpPr>
            <a:cxnSpLocks noChangeShapeType="1"/>
          </p:cNvCxnSpPr>
          <p:nvPr/>
        </p:nvCxnSpPr>
        <p:spPr bwMode="auto">
          <a:xfrm>
            <a:off x="6381967" y="2587552"/>
            <a:ext cx="5558" cy="536115"/>
          </a:xfrm>
          <a:prstGeom prst="line">
            <a:avLst/>
          </a:prstGeom>
          <a:noFill/>
          <a:ln w="6350" algn="ctr">
            <a:solidFill>
              <a:srgbClr val="B2B2B2"/>
            </a:solidFill>
            <a:prstDash val="solid"/>
            <a:round/>
            <a:headEnd/>
            <a:tailEnd/>
          </a:ln>
        </p:spPr>
      </p:cxnSp>
      <p:cxnSp>
        <p:nvCxnSpPr>
          <p:cNvPr id="191" name="Straight Connector 79"/>
          <p:cNvCxnSpPr>
            <a:cxnSpLocks noChangeShapeType="1"/>
          </p:cNvCxnSpPr>
          <p:nvPr/>
        </p:nvCxnSpPr>
        <p:spPr bwMode="auto">
          <a:xfrm>
            <a:off x="7544017" y="2587552"/>
            <a:ext cx="5558" cy="536115"/>
          </a:xfrm>
          <a:prstGeom prst="line">
            <a:avLst/>
          </a:prstGeom>
          <a:noFill/>
          <a:ln w="6350" algn="ctr">
            <a:solidFill>
              <a:srgbClr val="B2B2B2"/>
            </a:solidFill>
            <a:prstDash val="solid"/>
            <a:round/>
            <a:headEnd/>
            <a:tailEnd/>
          </a:ln>
        </p:spPr>
      </p:cxnSp>
      <p:pic>
        <p:nvPicPr>
          <p:cNvPr id="1029" name="Picture 5"/>
          <p:cNvPicPr>
            <a:picLocks noChangeAspect="1" noChangeArrowheads="1"/>
          </p:cNvPicPr>
          <p:nvPr/>
        </p:nvPicPr>
        <p:blipFill>
          <a:blip r:embed="rId6" cstate="print"/>
          <a:srcRect/>
          <a:stretch>
            <a:fillRect/>
          </a:stretch>
        </p:blipFill>
        <p:spPr bwMode="auto">
          <a:xfrm>
            <a:off x="7620000" y="2584134"/>
            <a:ext cx="870986" cy="139065"/>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6511290" y="2584134"/>
            <a:ext cx="870986" cy="139065"/>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5421630" y="2584134"/>
            <a:ext cx="874395" cy="143283"/>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4118610" y="2584134"/>
            <a:ext cx="866775" cy="145676"/>
          </a:xfrm>
          <a:prstGeom prst="rect">
            <a:avLst/>
          </a:prstGeom>
          <a:noFill/>
          <a:ln w="9525">
            <a:noFill/>
            <a:miter lim="800000"/>
            <a:headEnd/>
            <a:tailEnd/>
          </a:ln>
        </p:spPr>
      </p:pic>
      <p:pic>
        <p:nvPicPr>
          <p:cNvPr id="1033" name="Picture 9"/>
          <p:cNvPicPr>
            <a:picLocks noChangeAspect="1" noChangeArrowheads="1"/>
          </p:cNvPicPr>
          <p:nvPr/>
        </p:nvPicPr>
        <p:blipFill>
          <a:blip r:embed="rId9" cstate="print"/>
          <a:srcRect/>
          <a:stretch>
            <a:fillRect/>
          </a:stretch>
        </p:blipFill>
        <p:spPr bwMode="auto">
          <a:xfrm>
            <a:off x="2863215" y="2584134"/>
            <a:ext cx="866775" cy="145676"/>
          </a:xfrm>
          <a:prstGeom prst="rect">
            <a:avLst/>
          </a:prstGeom>
          <a:noFill/>
          <a:ln w="9525">
            <a:noFill/>
            <a:miter lim="800000"/>
            <a:headEnd/>
            <a:tailEnd/>
          </a:ln>
        </p:spPr>
      </p:pic>
      <p:sp>
        <p:nvSpPr>
          <p:cNvPr id="200" name="矩形 199"/>
          <p:cNvSpPr/>
          <p:nvPr/>
        </p:nvSpPr>
        <p:spPr bwMode="auto">
          <a:xfrm>
            <a:off x="869643" y="3718560"/>
            <a:ext cx="7914047" cy="655195"/>
          </a:xfrm>
          <a:prstGeom prst="rect">
            <a:avLst/>
          </a:prstGeom>
          <a:solidFill>
            <a:srgbClr val="F9F9F9"/>
          </a:solidFill>
          <a:ln>
            <a:solidFill>
              <a:schemeClr val="bg1">
                <a:lumMod val="75000"/>
              </a:schemeClr>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204" name="矩形 203"/>
          <p:cNvSpPr/>
          <p:nvPr/>
        </p:nvSpPr>
        <p:spPr bwMode="auto">
          <a:xfrm>
            <a:off x="869643" y="3503017"/>
            <a:ext cx="7914047" cy="216557"/>
          </a:xfrm>
          <a:prstGeom prst="rect">
            <a:avLst/>
          </a:prstGeom>
          <a:solidFill>
            <a:schemeClr val="bg1">
              <a:lumMod val="85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cs typeface="Arial" pitchFamily="34" charset="0"/>
            </a:endParaRPr>
          </a:p>
        </p:txBody>
      </p:sp>
      <p:sp>
        <p:nvSpPr>
          <p:cNvPr id="206" name="Text Box 19"/>
          <p:cNvSpPr txBox="1">
            <a:spLocks noChangeArrowheads="1"/>
          </p:cNvSpPr>
          <p:nvPr/>
        </p:nvSpPr>
        <p:spPr bwMode="auto">
          <a:xfrm>
            <a:off x="107991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CX110</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07" name="Text Box 19"/>
          <p:cNvSpPr txBox="1">
            <a:spLocks noChangeArrowheads="1"/>
          </p:cNvSpPr>
          <p:nvPr/>
        </p:nvSpPr>
        <p:spPr bwMode="auto">
          <a:xfrm>
            <a:off x="3166533"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CX310</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08" name="Text Box 19"/>
          <p:cNvSpPr txBox="1">
            <a:spLocks noChangeArrowheads="1"/>
          </p:cNvSpPr>
          <p:nvPr/>
        </p:nvSpPr>
        <p:spPr bwMode="auto">
          <a:xfrm>
            <a:off x="430178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CX311</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09" name="Text Box 19"/>
          <p:cNvSpPr txBox="1">
            <a:spLocks noChangeArrowheads="1"/>
          </p:cNvSpPr>
          <p:nvPr/>
        </p:nvSpPr>
        <p:spPr bwMode="auto">
          <a:xfrm>
            <a:off x="2025256" y="3537547"/>
            <a:ext cx="854232" cy="156194"/>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CX116</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10" name="TextBox 112"/>
          <p:cNvSpPr txBox="1">
            <a:spLocks noChangeArrowheads="1"/>
          </p:cNvSpPr>
          <p:nvPr/>
        </p:nvSpPr>
        <p:spPr bwMode="auto">
          <a:xfrm>
            <a:off x="847725" y="4171481"/>
            <a:ext cx="1019175" cy="192322"/>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GE switch module</a:t>
            </a:r>
            <a:endParaRPr lang="en-US" altLang="zh-CN" sz="800" dirty="0" smtClean="0">
              <a:solidFill>
                <a:schemeClr val="bg1">
                  <a:lumMod val="50000"/>
                </a:schemeClr>
              </a:solidFill>
              <a:latin typeface="+mn-lt"/>
              <a:ea typeface="微软雅黑" pitchFamily="34" charset="-122"/>
              <a:cs typeface="Arial" pitchFamily="34" charset="0"/>
            </a:endParaRPr>
          </a:p>
        </p:txBody>
      </p:sp>
      <p:cxnSp>
        <p:nvCxnSpPr>
          <p:cNvPr id="211" name="Straight Connector 79"/>
          <p:cNvCxnSpPr>
            <a:cxnSpLocks noChangeShapeType="1"/>
          </p:cNvCxnSpPr>
          <p:nvPr/>
        </p:nvCxnSpPr>
        <p:spPr bwMode="auto">
          <a:xfrm>
            <a:off x="2970112" y="3783892"/>
            <a:ext cx="5558" cy="536115"/>
          </a:xfrm>
          <a:prstGeom prst="line">
            <a:avLst/>
          </a:prstGeom>
          <a:noFill/>
          <a:ln w="6350" algn="ctr">
            <a:solidFill>
              <a:srgbClr val="B2B2B2"/>
            </a:solidFill>
            <a:prstDash val="solid"/>
            <a:round/>
            <a:headEnd/>
            <a:tailEnd/>
          </a:ln>
        </p:spPr>
      </p:cxnSp>
      <p:sp>
        <p:nvSpPr>
          <p:cNvPr id="212" name="Text Box 19"/>
          <p:cNvSpPr txBox="1">
            <a:spLocks noChangeArrowheads="1"/>
          </p:cNvSpPr>
          <p:nvPr/>
        </p:nvSpPr>
        <p:spPr bwMode="auto">
          <a:xfrm>
            <a:off x="5498124"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CX317</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13" name="Text Box 19"/>
          <p:cNvSpPr txBox="1">
            <a:spLocks noChangeArrowheads="1"/>
          </p:cNvSpPr>
          <p:nvPr/>
        </p:nvSpPr>
        <p:spPr bwMode="auto">
          <a:xfrm>
            <a:off x="6679123" y="3537547"/>
            <a:ext cx="719897" cy="156194"/>
          </a:xfrm>
          <a:prstGeom prst="rect">
            <a:avLst/>
          </a:prstGeom>
          <a:noFill/>
          <a:ln w="9525" algn="ctr">
            <a:noFill/>
            <a:miter lim="800000"/>
            <a:headEnd/>
            <a:tailEnd/>
          </a:ln>
        </p:spPr>
        <p:txBody>
          <a:bodyPr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CX611</a:t>
            </a:r>
            <a:endParaRPr lang="en-US" altLang="zh-CN" sz="1000" dirty="0">
              <a:solidFill>
                <a:schemeClr val="tx1">
                  <a:lumMod val="75000"/>
                  <a:lumOff val="25000"/>
                </a:schemeClr>
              </a:solidFill>
              <a:latin typeface="+mn-lt"/>
              <a:ea typeface="华文细黑" pitchFamily="2" charset="-122"/>
              <a:cs typeface="Arial" pitchFamily="34" charset="0"/>
            </a:endParaRPr>
          </a:p>
        </p:txBody>
      </p:sp>
      <p:sp>
        <p:nvSpPr>
          <p:cNvPr id="214" name="Text Box 19"/>
          <p:cNvSpPr txBox="1">
            <a:spLocks noChangeArrowheads="1"/>
          </p:cNvSpPr>
          <p:nvPr/>
        </p:nvSpPr>
        <p:spPr bwMode="auto">
          <a:xfrm>
            <a:off x="7705726" y="3537547"/>
            <a:ext cx="920216" cy="153888"/>
          </a:xfrm>
          <a:prstGeom prst="rect">
            <a:avLst/>
          </a:prstGeom>
          <a:noFill/>
          <a:ln w="9525" algn="ctr">
            <a:noFill/>
            <a:miter lim="800000"/>
            <a:headEnd/>
            <a:tailEnd/>
          </a:ln>
        </p:spPr>
        <p:txBody>
          <a:bodyPr wrap="square" lIns="0" tIns="0" rIns="0" bIns="0">
            <a:spAutoFit/>
          </a:bodyPr>
          <a:lstStyle/>
          <a:p>
            <a:pPr algn="ctr" defTabSz="600936"/>
            <a:r>
              <a:rPr lang="en-US" altLang="zh-CN" sz="1000" dirty="0" smtClean="0">
                <a:solidFill>
                  <a:schemeClr val="tx1">
                    <a:lumMod val="75000"/>
                    <a:lumOff val="25000"/>
                  </a:schemeClr>
                </a:solidFill>
                <a:latin typeface="+mn-lt"/>
                <a:ea typeface="华文细黑" pitchFamily="2" charset="-122"/>
                <a:cs typeface="Arial" pitchFamily="34" charset="0"/>
              </a:rPr>
              <a:t>CX911/CX912</a:t>
            </a:r>
            <a:endParaRPr lang="en-US" altLang="zh-CN" sz="1000" dirty="0">
              <a:solidFill>
                <a:schemeClr val="tx1">
                  <a:lumMod val="75000"/>
                  <a:lumOff val="25000"/>
                </a:schemeClr>
              </a:solidFill>
              <a:latin typeface="+mn-lt"/>
              <a:ea typeface="华文细黑" pitchFamily="2" charset="-122"/>
              <a:cs typeface="Arial" pitchFamily="34" charset="0"/>
            </a:endParaRPr>
          </a:p>
        </p:txBody>
      </p:sp>
      <p:cxnSp>
        <p:nvCxnSpPr>
          <p:cNvPr id="216" name="Straight Connector 79"/>
          <p:cNvCxnSpPr>
            <a:cxnSpLocks noChangeShapeType="1"/>
          </p:cNvCxnSpPr>
          <p:nvPr/>
        </p:nvCxnSpPr>
        <p:spPr bwMode="auto">
          <a:xfrm>
            <a:off x="1849972" y="3783892"/>
            <a:ext cx="5558" cy="536115"/>
          </a:xfrm>
          <a:prstGeom prst="line">
            <a:avLst/>
          </a:prstGeom>
          <a:noFill/>
          <a:ln w="6350" algn="ctr">
            <a:solidFill>
              <a:srgbClr val="B2B2B2"/>
            </a:solidFill>
            <a:prstDash val="solid"/>
            <a:round/>
            <a:headEnd/>
            <a:tailEnd/>
          </a:ln>
        </p:spPr>
      </p:cxnSp>
      <p:cxnSp>
        <p:nvCxnSpPr>
          <p:cNvPr id="220" name="Straight Connector 79"/>
          <p:cNvCxnSpPr>
            <a:cxnSpLocks noChangeShapeType="1"/>
          </p:cNvCxnSpPr>
          <p:nvPr/>
        </p:nvCxnSpPr>
        <p:spPr bwMode="auto">
          <a:xfrm>
            <a:off x="4071202" y="3783892"/>
            <a:ext cx="5558" cy="536115"/>
          </a:xfrm>
          <a:prstGeom prst="line">
            <a:avLst/>
          </a:prstGeom>
          <a:noFill/>
          <a:ln w="6350" algn="ctr">
            <a:solidFill>
              <a:srgbClr val="B2B2B2"/>
            </a:solidFill>
            <a:prstDash val="solid"/>
            <a:round/>
            <a:headEnd/>
            <a:tailEnd/>
          </a:ln>
        </p:spPr>
      </p:cxnSp>
      <p:cxnSp>
        <p:nvCxnSpPr>
          <p:cNvPr id="222" name="Straight Connector 79"/>
          <p:cNvCxnSpPr>
            <a:cxnSpLocks noChangeShapeType="1"/>
          </p:cNvCxnSpPr>
          <p:nvPr/>
        </p:nvCxnSpPr>
        <p:spPr bwMode="auto">
          <a:xfrm>
            <a:off x="5265637" y="3783892"/>
            <a:ext cx="5558" cy="536115"/>
          </a:xfrm>
          <a:prstGeom prst="line">
            <a:avLst/>
          </a:prstGeom>
          <a:noFill/>
          <a:ln w="6350" algn="ctr">
            <a:solidFill>
              <a:srgbClr val="B2B2B2"/>
            </a:solidFill>
            <a:prstDash val="solid"/>
            <a:round/>
            <a:headEnd/>
            <a:tailEnd/>
          </a:ln>
        </p:spPr>
      </p:cxnSp>
      <p:cxnSp>
        <p:nvCxnSpPr>
          <p:cNvPr id="224" name="Straight Connector 79"/>
          <p:cNvCxnSpPr>
            <a:cxnSpLocks noChangeShapeType="1"/>
          </p:cNvCxnSpPr>
          <p:nvPr/>
        </p:nvCxnSpPr>
        <p:spPr bwMode="auto">
          <a:xfrm>
            <a:off x="6521032" y="3783892"/>
            <a:ext cx="5558" cy="536115"/>
          </a:xfrm>
          <a:prstGeom prst="line">
            <a:avLst/>
          </a:prstGeom>
          <a:noFill/>
          <a:ln w="6350" algn="ctr">
            <a:solidFill>
              <a:srgbClr val="B2B2B2"/>
            </a:solidFill>
            <a:prstDash val="solid"/>
            <a:round/>
            <a:headEnd/>
            <a:tailEnd/>
          </a:ln>
        </p:spPr>
      </p:cxnSp>
      <p:cxnSp>
        <p:nvCxnSpPr>
          <p:cNvPr id="226" name="Straight Connector 79"/>
          <p:cNvCxnSpPr>
            <a:cxnSpLocks noChangeShapeType="1"/>
          </p:cNvCxnSpPr>
          <p:nvPr/>
        </p:nvCxnSpPr>
        <p:spPr bwMode="auto">
          <a:xfrm>
            <a:off x="7591642" y="3783892"/>
            <a:ext cx="5558" cy="536115"/>
          </a:xfrm>
          <a:prstGeom prst="line">
            <a:avLst/>
          </a:prstGeom>
          <a:noFill/>
          <a:ln w="6350" algn="ctr">
            <a:solidFill>
              <a:srgbClr val="B2B2B2"/>
            </a:solidFill>
            <a:prstDash val="solid"/>
            <a:round/>
            <a:headEnd/>
            <a:tailEnd/>
          </a:ln>
        </p:spPr>
      </p:cxnSp>
      <p:pic>
        <p:nvPicPr>
          <p:cNvPr id="1034"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40118" y="3848100"/>
            <a:ext cx="867765" cy="317183"/>
          </a:xfrm>
          <a:prstGeom prst="rect">
            <a:avLst/>
          </a:prstGeom>
          <a:noFill/>
          <a:ln w="9525">
            <a:noFill/>
            <a:miter lim="800000"/>
            <a:headEnd/>
            <a:tailEnd/>
          </a:ln>
        </p:spPr>
      </p:pic>
      <p:pic>
        <p:nvPicPr>
          <p:cNvPr id="1035" name="Picture 11"/>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967866" y="3848100"/>
            <a:ext cx="927288" cy="315278"/>
          </a:xfrm>
          <a:prstGeom prst="rect">
            <a:avLst/>
          </a:prstGeom>
          <a:noFill/>
          <a:ln w="9525">
            <a:noFill/>
            <a:miter lim="800000"/>
            <a:headEnd/>
            <a:tailEnd/>
          </a:ln>
        </p:spPr>
      </p:pic>
      <p:sp>
        <p:nvSpPr>
          <p:cNvPr id="233" name="TextBox 112"/>
          <p:cNvSpPr txBox="1">
            <a:spLocks noChangeArrowheads="1"/>
          </p:cNvSpPr>
          <p:nvPr/>
        </p:nvSpPr>
        <p:spPr bwMode="auto">
          <a:xfrm>
            <a:off x="1809751" y="4171481"/>
            <a:ext cx="1247774" cy="192322"/>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GE</a:t>
            </a:r>
            <a:r>
              <a:rPr lang="zh-CN" altLang="en-US" sz="800" dirty="0" smtClean="0">
                <a:solidFill>
                  <a:srgbClr val="C00000"/>
                </a:solidFill>
                <a:latin typeface="+mn-lt"/>
                <a:ea typeface="微软雅黑" pitchFamily="34" charset="-122"/>
                <a:cs typeface="Arial" pitchFamily="34" charset="0"/>
              </a:rPr>
              <a:t> </a:t>
            </a:r>
            <a:r>
              <a:rPr lang="en-US" altLang="zh-CN" sz="800" dirty="0" smtClean="0">
                <a:solidFill>
                  <a:srgbClr val="C00000"/>
                </a:solidFill>
                <a:latin typeface="+mn-lt"/>
                <a:ea typeface="微软雅黑" pitchFamily="34" charset="-122"/>
                <a:cs typeface="Arial" pitchFamily="34" charset="0"/>
              </a:rPr>
              <a:t>pass-thru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1036" name="Picture 1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084196" y="3848100"/>
            <a:ext cx="834388" cy="297180"/>
          </a:xfrm>
          <a:prstGeom prst="rect">
            <a:avLst/>
          </a:prstGeom>
          <a:noFill/>
          <a:ln w="9525">
            <a:noFill/>
            <a:miter lim="800000"/>
            <a:headEnd/>
            <a:tailEnd/>
          </a:ln>
        </p:spPr>
      </p:pic>
      <p:sp>
        <p:nvSpPr>
          <p:cNvPr id="234" name="TextBox 112"/>
          <p:cNvSpPr txBox="1">
            <a:spLocks noChangeArrowheads="1"/>
          </p:cNvSpPr>
          <p:nvPr/>
        </p:nvSpPr>
        <p:spPr bwMode="auto">
          <a:xfrm>
            <a:off x="3030000" y="4095281"/>
            <a:ext cx="1008600" cy="315433"/>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10GE</a:t>
            </a:r>
            <a:r>
              <a:rPr lang="zh-CN" altLang="en-US" sz="800" dirty="0" smtClean="0">
                <a:solidFill>
                  <a:srgbClr val="C00000"/>
                </a:solidFill>
                <a:latin typeface="+mn-lt"/>
                <a:ea typeface="微软雅黑" pitchFamily="34" charset="-122"/>
                <a:cs typeface="Arial" pitchFamily="34" charset="0"/>
              </a:rPr>
              <a:t> </a:t>
            </a:r>
            <a:r>
              <a:rPr lang="en-US" altLang="zh-CN" sz="800" dirty="0" smtClean="0">
                <a:solidFill>
                  <a:srgbClr val="C00000"/>
                </a:solidFill>
                <a:latin typeface="+mn-lt"/>
                <a:ea typeface="微软雅黑" pitchFamily="34" charset="-122"/>
                <a:cs typeface="Arial" pitchFamily="34" charset="0"/>
              </a:rPr>
              <a:t>converged</a:t>
            </a:r>
          </a:p>
          <a:p>
            <a:pPr algn="ctr">
              <a:buSzPct val="25000"/>
            </a:pPr>
            <a:r>
              <a:rPr lang="en-US" altLang="zh-CN" sz="800" dirty="0" smtClean="0">
                <a:solidFill>
                  <a:srgbClr val="C00000"/>
                </a:solidFill>
                <a:latin typeface="+mn-lt"/>
                <a:ea typeface="微软雅黑" pitchFamily="34" charset="-122"/>
                <a:cs typeface="Arial" pitchFamily="34" charset="0"/>
              </a:rPr>
              <a:t>switch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1037" name="Picture 1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219575" y="3848100"/>
            <a:ext cx="855345" cy="304643"/>
          </a:xfrm>
          <a:prstGeom prst="rect">
            <a:avLst/>
          </a:prstGeom>
          <a:noFill/>
          <a:ln w="9525">
            <a:noFill/>
            <a:miter lim="800000"/>
            <a:headEnd/>
            <a:tailEnd/>
          </a:ln>
        </p:spPr>
      </p:pic>
      <p:sp>
        <p:nvSpPr>
          <p:cNvPr id="235" name="TextBox 112"/>
          <p:cNvSpPr txBox="1">
            <a:spLocks noChangeArrowheads="1"/>
          </p:cNvSpPr>
          <p:nvPr/>
        </p:nvSpPr>
        <p:spPr bwMode="auto">
          <a:xfrm>
            <a:off x="4012980" y="4095281"/>
            <a:ext cx="1351500" cy="315433"/>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10GE/</a:t>
            </a:r>
            <a:r>
              <a:rPr lang="en-US" altLang="zh-CN" sz="800" dirty="0" err="1" smtClean="0">
                <a:solidFill>
                  <a:srgbClr val="C00000"/>
                </a:solidFill>
                <a:latin typeface="+mn-lt"/>
                <a:ea typeface="微软雅黑" pitchFamily="34" charset="-122"/>
                <a:cs typeface="Arial" pitchFamily="34" charset="0"/>
              </a:rPr>
              <a:t>FCoE</a:t>
            </a:r>
            <a:r>
              <a:rPr lang="zh-CN" altLang="en-US" sz="800" dirty="0" smtClean="0">
                <a:solidFill>
                  <a:srgbClr val="C00000"/>
                </a:solidFill>
                <a:latin typeface="+mn-lt"/>
                <a:ea typeface="微软雅黑" pitchFamily="34" charset="-122"/>
                <a:cs typeface="Arial" pitchFamily="34" charset="0"/>
              </a:rPr>
              <a:t> </a:t>
            </a:r>
            <a:r>
              <a:rPr lang="en-US" altLang="zh-CN" sz="800" dirty="0" smtClean="0">
                <a:solidFill>
                  <a:srgbClr val="C00000"/>
                </a:solidFill>
                <a:latin typeface="+mn-lt"/>
                <a:ea typeface="微软雅黑" pitchFamily="34" charset="-122"/>
                <a:cs typeface="Arial" pitchFamily="34" charset="0"/>
              </a:rPr>
              <a:t>converged</a:t>
            </a:r>
          </a:p>
          <a:p>
            <a:pPr algn="ctr">
              <a:buSzPct val="25000"/>
            </a:pPr>
            <a:r>
              <a:rPr lang="en-US" altLang="zh-CN" sz="800" dirty="0" smtClean="0">
                <a:solidFill>
                  <a:srgbClr val="C00000"/>
                </a:solidFill>
                <a:latin typeface="+mn-lt"/>
                <a:ea typeface="微软雅黑" pitchFamily="34" charset="-122"/>
                <a:cs typeface="Arial" pitchFamily="34" charset="0"/>
              </a:rPr>
              <a:t>switch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1038"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427346" y="3848100"/>
            <a:ext cx="835102" cy="269558"/>
          </a:xfrm>
          <a:prstGeom prst="rect">
            <a:avLst/>
          </a:prstGeom>
          <a:noFill/>
          <a:ln w="9525">
            <a:noFill/>
            <a:miter lim="800000"/>
            <a:headEnd/>
            <a:tailEnd/>
          </a:ln>
        </p:spPr>
      </p:pic>
      <p:sp>
        <p:nvSpPr>
          <p:cNvPr id="236" name="TextBox 112"/>
          <p:cNvSpPr txBox="1">
            <a:spLocks noChangeArrowheads="1"/>
          </p:cNvSpPr>
          <p:nvPr/>
        </p:nvSpPr>
        <p:spPr bwMode="auto">
          <a:xfrm>
            <a:off x="5229225" y="4171481"/>
            <a:ext cx="1304925" cy="192322"/>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10GE</a:t>
            </a:r>
            <a:r>
              <a:rPr lang="zh-CN" altLang="en-US" sz="800" dirty="0" smtClean="0">
                <a:solidFill>
                  <a:srgbClr val="C00000"/>
                </a:solidFill>
                <a:latin typeface="+mn-lt"/>
                <a:ea typeface="微软雅黑" pitchFamily="34" charset="-122"/>
                <a:cs typeface="Arial" pitchFamily="34" charset="0"/>
              </a:rPr>
              <a:t> </a:t>
            </a:r>
            <a:r>
              <a:rPr lang="en-US" altLang="zh-CN" sz="800" dirty="0" smtClean="0">
                <a:solidFill>
                  <a:srgbClr val="C00000"/>
                </a:solidFill>
                <a:latin typeface="+mn-lt"/>
                <a:ea typeface="微软雅黑" pitchFamily="34" charset="-122"/>
                <a:cs typeface="Arial" pitchFamily="34" charset="0"/>
              </a:rPr>
              <a:t>pass-thru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1039" name="Picture 15"/>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6616065" y="3848100"/>
            <a:ext cx="830509" cy="283845"/>
          </a:xfrm>
          <a:prstGeom prst="rect">
            <a:avLst/>
          </a:prstGeom>
          <a:noFill/>
          <a:ln w="9525">
            <a:noFill/>
            <a:miter lim="800000"/>
            <a:headEnd/>
            <a:tailEnd/>
          </a:ln>
        </p:spPr>
      </p:pic>
      <p:sp>
        <p:nvSpPr>
          <p:cNvPr id="237" name="TextBox 112"/>
          <p:cNvSpPr txBox="1">
            <a:spLocks noChangeArrowheads="1"/>
          </p:cNvSpPr>
          <p:nvPr/>
        </p:nvSpPr>
        <p:spPr bwMode="auto">
          <a:xfrm>
            <a:off x="6509385" y="4095281"/>
            <a:ext cx="1036320" cy="315433"/>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QDR/FDR</a:t>
            </a:r>
          </a:p>
          <a:p>
            <a:pPr algn="ctr">
              <a:buSzPct val="25000"/>
            </a:pPr>
            <a:r>
              <a:rPr lang="en-US" altLang="zh-CN" sz="800" dirty="0" smtClean="0">
                <a:solidFill>
                  <a:srgbClr val="C00000"/>
                </a:solidFill>
                <a:latin typeface="+mn-lt"/>
                <a:ea typeface="微软雅黑" pitchFamily="34" charset="-122"/>
                <a:cs typeface="Arial" pitchFamily="34" charset="0"/>
              </a:rPr>
              <a:t>switch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1040" name="Picture 16"/>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7743825" y="3848100"/>
            <a:ext cx="843915" cy="304450"/>
          </a:xfrm>
          <a:prstGeom prst="rect">
            <a:avLst/>
          </a:prstGeom>
          <a:noFill/>
          <a:ln w="9525">
            <a:noFill/>
            <a:miter lim="800000"/>
            <a:headEnd/>
            <a:tailEnd/>
          </a:ln>
        </p:spPr>
      </p:pic>
      <p:sp>
        <p:nvSpPr>
          <p:cNvPr id="238" name="TextBox 112"/>
          <p:cNvSpPr txBox="1">
            <a:spLocks noChangeArrowheads="1"/>
          </p:cNvSpPr>
          <p:nvPr/>
        </p:nvSpPr>
        <p:spPr bwMode="auto">
          <a:xfrm>
            <a:off x="7562850" y="4095281"/>
            <a:ext cx="1247775" cy="315433"/>
          </a:xfrm>
          <a:prstGeom prst="rect">
            <a:avLst/>
          </a:prstGeom>
          <a:noFill/>
          <a:ln w="9525">
            <a:noFill/>
            <a:miter lim="800000"/>
            <a:headEnd/>
            <a:tailEnd/>
          </a:ln>
        </p:spPr>
        <p:txBody>
          <a:bodyPr wrap="square" lIns="68542" tIns="34271" rIns="68542" bIns="34271">
            <a:spAutoFit/>
          </a:bodyPr>
          <a:lstStyle/>
          <a:p>
            <a:pPr algn="ctr">
              <a:buSzPct val="25000"/>
            </a:pPr>
            <a:r>
              <a:rPr lang="en-US" altLang="zh-CN" sz="800" dirty="0" smtClean="0">
                <a:solidFill>
                  <a:srgbClr val="C00000"/>
                </a:solidFill>
                <a:latin typeface="+mn-lt"/>
                <a:ea typeface="微软雅黑" pitchFamily="34" charset="-122"/>
                <a:cs typeface="Arial" pitchFamily="34" charset="0"/>
              </a:rPr>
              <a:t>10GE/FC </a:t>
            </a:r>
            <a:r>
              <a:rPr lang="en-US" altLang="zh-CN" sz="800" dirty="0" err="1" smtClean="0">
                <a:solidFill>
                  <a:srgbClr val="C00000"/>
                </a:solidFill>
                <a:latin typeface="+mn-lt"/>
                <a:ea typeface="微软雅黑" pitchFamily="34" charset="-122"/>
                <a:cs typeface="Arial" pitchFamily="34" charset="0"/>
              </a:rPr>
              <a:t>Multiplane</a:t>
            </a:r>
            <a:endParaRPr lang="en-US" altLang="zh-CN" sz="800" dirty="0" smtClean="0">
              <a:solidFill>
                <a:srgbClr val="C00000"/>
              </a:solidFill>
              <a:latin typeface="+mn-lt"/>
              <a:ea typeface="微软雅黑" pitchFamily="34" charset="-122"/>
              <a:cs typeface="Arial" pitchFamily="34" charset="0"/>
            </a:endParaRPr>
          </a:p>
          <a:p>
            <a:pPr algn="ctr">
              <a:buSzPct val="25000"/>
            </a:pPr>
            <a:r>
              <a:rPr lang="en-US" altLang="zh-CN" sz="800" dirty="0" smtClean="0">
                <a:solidFill>
                  <a:srgbClr val="C00000"/>
                </a:solidFill>
                <a:latin typeface="+mn-lt"/>
                <a:ea typeface="微软雅黑" pitchFamily="34" charset="-122"/>
                <a:cs typeface="Arial" pitchFamily="34" charset="0"/>
              </a:rPr>
              <a:t>switch module</a:t>
            </a:r>
            <a:endParaRPr lang="en-US" altLang="zh-CN" sz="800" dirty="0" smtClean="0">
              <a:solidFill>
                <a:schemeClr val="bg1">
                  <a:lumMod val="50000"/>
                </a:schemeClr>
              </a:solidFill>
              <a:latin typeface="+mn-lt"/>
              <a:ea typeface="微软雅黑" pitchFamily="34" charset="-122"/>
              <a:cs typeface="Arial" pitchFamily="34" charset="0"/>
            </a:endParaRPr>
          </a:p>
        </p:txBody>
      </p:sp>
      <p:pic>
        <p:nvPicPr>
          <p:cNvPr id="240" name="图片 239" descr="后视图-LIUA.jpg"/>
          <p:cNvPicPr>
            <a:picLocks noChangeAspect="1"/>
          </p:cNvPicPr>
          <p:nvPr/>
        </p:nvPicPr>
        <p:blipFill>
          <a:blip r:embed="rId17" cstate="screen">
            <a:clrChange>
              <a:clrFrom>
                <a:srgbClr val="FFFFFF"/>
              </a:clrFrom>
              <a:clrTo>
                <a:srgbClr val="FFFFFF">
                  <a:alpha val="0"/>
                </a:srgbClr>
              </a:clrTo>
            </a:clrChange>
          </a:blip>
          <a:stretch>
            <a:fillRect/>
          </a:stretch>
        </p:blipFill>
        <p:spPr>
          <a:xfrm>
            <a:off x="2771822" y="1203960"/>
            <a:ext cx="832006" cy="708660"/>
          </a:xfrm>
          <a:prstGeom prst="rect">
            <a:avLst/>
          </a:prstGeom>
        </p:spPr>
      </p:pic>
      <p:sp>
        <p:nvSpPr>
          <p:cNvPr id="75" name="TextBox 112"/>
          <p:cNvSpPr txBox="1">
            <a:spLocks noChangeArrowheads="1"/>
          </p:cNvSpPr>
          <p:nvPr/>
        </p:nvSpPr>
        <p:spPr bwMode="auto">
          <a:xfrm>
            <a:off x="1797465" y="2750895"/>
            <a:ext cx="886680" cy="392377"/>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2*2P,</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2</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*8</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DIMMs, 2</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2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a:t>
            </a:r>
            <a:endParaRPr lang="en-US" altLang="zh-CN" sz="700" dirty="0">
              <a:solidFill>
                <a:schemeClr val="bg1">
                  <a:lumMod val="50000"/>
                </a:schemeClr>
              </a:solidFill>
              <a:latin typeface="+mn-lt"/>
              <a:ea typeface="微软雅黑" pitchFamily="34" charset="-122"/>
              <a:cs typeface="Arial" pitchFamily="34" charset="0"/>
            </a:endParaRPr>
          </a:p>
        </p:txBody>
      </p:sp>
      <p:sp>
        <p:nvSpPr>
          <p:cNvPr id="76" name="TextBox 112"/>
          <p:cNvSpPr txBox="1">
            <a:spLocks noChangeArrowheads="1"/>
          </p:cNvSpPr>
          <p:nvPr/>
        </p:nvSpPr>
        <p:spPr bwMode="auto">
          <a:xfrm>
            <a:off x="2864264" y="2759362"/>
            <a:ext cx="1072735" cy="423154"/>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2P,24</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DIMMs, 2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 </a:t>
            </a:r>
            <a:r>
              <a:rPr lang="en-US" altLang="zh-CN" sz="800" dirty="0" smtClean="0">
                <a:ea typeface="微软雅黑" pitchFamily="34" charset="-122"/>
                <a:cs typeface="微软雅黑" pitchFamily="18" charset="0"/>
              </a:rPr>
              <a:t>4 </a:t>
            </a:r>
            <a:r>
              <a:rPr lang="en-US" altLang="zh-CN" sz="800" dirty="0" err="1" smtClean="0">
                <a:ea typeface="微软雅黑" pitchFamily="34" charset="-122"/>
                <a:cs typeface="微软雅黑" pitchFamily="18" charset="0"/>
              </a:rPr>
              <a:t>PCIe</a:t>
            </a:r>
            <a:r>
              <a:rPr lang="en-US" altLang="zh-CN" sz="800" dirty="0" smtClean="0">
                <a:ea typeface="微软雅黑" pitchFamily="34" charset="-122"/>
                <a:cs typeface="微软雅黑" pitchFamily="18" charset="0"/>
              </a:rPr>
              <a:t> x8 FHHL</a:t>
            </a:r>
            <a:endParaRPr lang="en-US" altLang="zh-CN" sz="700" dirty="0">
              <a:solidFill>
                <a:schemeClr val="bg1">
                  <a:lumMod val="50000"/>
                </a:schemeClr>
              </a:solidFill>
              <a:latin typeface="+mn-lt"/>
              <a:ea typeface="微软雅黑" pitchFamily="34" charset="-122"/>
              <a:cs typeface="Arial" pitchFamily="34" charset="0"/>
            </a:endParaRPr>
          </a:p>
        </p:txBody>
      </p:sp>
      <p:sp>
        <p:nvSpPr>
          <p:cNvPr id="77" name="TextBox 112"/>
          <p:cNvSpPr txBox="1">
            <a:spLocks noChangeArrowheads="1"/>
          </p:cNvSpPr>
          <p:nvPr/>
        </p:nvSpPr>
        <p:spPr bwMode="auto">
          <a:xfrm>
            <a:off x="4074999" y="2742429"/>
            <a:ext cx="1072735" cy="423154"/>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2P,24</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DIMMs, 2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 </a:t>
            </a:r>
            <a:r>
              <a:rPr lang="en-US" altLang="zh-CN" sz="800" dirty="0" smtClean="0">
                <a:ea typeface="微软雅黑" pitchFamily="34" charset="-122"/>
                <a:cs typeface="Arial" pitchFamily="34" charset="0"/>
                <a:sym typeface="Calibri" pitchFamily="34" charset="0"/>
              </a:rPr>
              <a:t>2</a:t>
            </a:r>
            <a:r>
              <a:rPr lang="en-US" altLang="zh-CN" sz="800" dirty="0" smtClean="0">
                <a:ea typeface="微软雅黑" pitchFamily="34" charset="-122"/>
                <a:cs typeface="微软雅黑" pitchFamily="18" charset="0"/>
              </a:rPr>
              <a:t> </a:t>
            </a:r>
            <a:r>
              <a:rPr lang="en-US" altLang="zh-CN" sz="800" dirty="0" err="1" smtClean="0">
                <a:ea typeface="微软雅黑" pitchFamily="34" charset="-122"/>
                <a:cs typeface="微软雅黑" pitchFamily="18" charset="0"/>
              </a:rPr>
              <a:t>PCIe</a:t>
            </a:r>
            <a:r>
              <a:rPr lang="en-US" altLang="zh-CN" sz="800" dirty="0" smtClean="0">
                <a:ea typeface="微软雅黑" pitchFamily="34" charset="-122"/>
                <a:cs typeface="微软雅黑" pitchFamily="18" charset="0"/>
              </a:rPr>
              <a:t> x16 FHHL</a:t>
            </a:r>
            <a:endParaRPr lang="en-US" altLang="zh-CN" sz="700" dirty="0">
              <a:solidFill>
                <a:schemeClr val="bg1">
                  <a:lumMod val="50000"/>
                </a:schemeClr>
              </a:solidFill>
              <a:latin typeface="+mn-lt"/>
              <a:ea typeface="微软雅黑" pitchFamily="34" charset="-122"/>
              <a:cs typeface="Arial" pitchFamily="34" charset="0"/>
            </a:endParaRPr>
          </a:p>
        </p:txBody>
      </p:sp>
      <p:sp>
        <p:nvSpPr>
          <p:cNvPr id="78" name="TextBox 112"/>
          <p:cNvSpPr txBox="1">
            <a:spLocks noChangeArrowheads="1"/>
          </p:cNvSpPr>
          <p:nvPr/>
        </p:nvSpPr>
        <p:spPr bwMode="auto">
          <a:xfrm>
            <a:off x="5311132" y="2742429"/>
            <a:ext cx="1072735" cy="423154"/>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2P,24</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DIMMs,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15</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 </a:t>
            </a:r>
            <a:r>
              <a:rPr lang="en-US" altLang="zh-CN" sz="800" dirty="0" smtClean="0">
                <a:ea typeface="微软雅黑" pitchFamily="34" charset="-122"/>
                <a:cs typeface="Arial" pitchFamily="34" charset="0"/>
                <a:sym typeface="Calibri" pitchFamily="34" charset="0"/>
              </a:rPr>
              <a:t>1</a:t>
            </a:r>
            <a:r>
              <a:rPr lang="en-US" altLang="zh-CN" sz="800" dirty="0" smtClean="0">
                <a:ea typeface="微软雅黑" pitchFamily="34" charset="-122"/>
                <a:cs typeface="微软雅黑" pitchFamily="18" charset="0"/>
              </a:rPr>
              <a:t> </a:t>
            </a:r>
            <a:r>
              <a:rPr lang="en-US" altLang="zh-CN" sz="800" dirty="0" err="1" smtClean="0">
                <a:ea typeface="微软雅黑" pitchFamily="34" charset="-122"/>
                <a:cs typeface="微软雅黑" pitchFamily="18" charset="0"/>
              </a:rPr>
              <a:t>PCIe</a:t>
            </a:r>
            <a:r>
              <a:rPr lang="en-US" altLang="zh-CN" sz="800" dirty="0" smtClean="0">
                <a:ea typeface="微软雅黑" pitchFamily="34" charset="-122"/>
                <a:cs typeface="微软雅黑" pitchFamily="18" charset="0"/>
              </a:rPr>
              <a:t> x16 FHHL</a:t>
            </a:r>
            <a:endParaRPr lang="en-US" altLang="zh-CN" sz="700" dirty="0">
              <a:solidFill>
                <a:schemeClr val="bg1">
                  <a:lumMod val="50000"/>
                </a:schemeClr>
              </a:solidFill>
              <a:latin typeface="+mn-lt"/>
              <a:ea typeface="微软雅黑" pitchFamily="34" charset="-122"/>
              <a:cs typeface="Arial" pitchFamily="34" charset="0"/>
            </a:endParaRPr>
          </a:p>
        </p:txBody>
      </p:sp>
      <p:sp>
        <p:nvSpPr>
          <p:cNvPr id="79" name="TextBox 112"/>
          <p:cNvSpPr txBox="1">
            <a:spLocks noChangeArrowheads="1"/>
          </p:cNvSpPr>
          <p:nvPr/>
        </p:nvSpPr>
        <p:spPr bwMode="auto">
          <a:xfrm>
            <a:off x="6479532" y="2733963"/>
            <a:ext cx="1072735" cy="392377"/>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4P,48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DIMMs,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8 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 </a:t>
            </a:r>
            <a:r>
              <a:rPr lang="en-US" altLang="zh-CN" sz="700" dirty="0" smtClean="0">
                <a:ea typeface="微软雅黑" pitchFamily="34" charset="-122"/>
                <a:cs typeface="Arial" pitchFamily="34" charset="0"/>
                <a:sym typeface="Calibri" pitchFamily="34" charset="0"/>
              </a:rPr>
              <a:t>1</a:t>
            </a:r>
            <a:r>
              <a:rPr lang="en-US" altLang="zh-CN" sz="700" dirty="0" smtClean="0">
                <a:ea typeface="微软雅黑" pitchFamily="34" charset="-122"/>
                <a:cs typeface="微软雅黑" pitchFamily="18" charset="0"/>
              </a:rPr>
              <a:t> </a:t>
            </a:r>
            <a:r>
              <a:rPr lang="en-US" altLang="zh-CN" sz="700" dirty="0" err="1" smtClean="0">
                <a:ea typeface="微软雅黑" pitchFamily="34" charset="-122"/>
                <a:cs typeface="微软雅黑" pitchFamily="18" charset="0"/>
              </a:rPr>
              <a:t>PCIe</a:t>
            </a:r>
            <a:r>
              <a:rPr lang="en-US" altLang="zh-CN" sz="700" dirty="0" smtClean="0">
                <a:ea typeface="微软雅黑" pitchFamily="34" charset="-122"/>
                <a:cs typeface="微软雅黑" pitchFamily="18" charset="0"/>
              </a:rPr>
              <a:t> x16 FHHL</a:t>
            </a:r>
            <a:endParaRPr lang="en-US" altLang="zh-CN" sz="700" dirty="0">
              <a:solidFill>
                <a:schemeClr val="bg1">
                  <a:lumMod val="50000"/>
                </a:schemeClr>
              </a:solidFill>
              <a:latin typeface="+mn-lt"/>
              <a:ea typeface="微软雅黑" pitchFamily="34" charset="-122"/>
              <a:cs typeface="Arial" pitchFamily="34" charset="0"/>
            </a:endParaRPr>
          </a:p>
        </p:txBody>
      </p:sp>
      <p:sp>
        <p:nvSpPr>
          <p:cNvPr id="80" name="TextBox 112"/>
          <p:cNvSpPr txBox="1">
            <a:spLocks noChangeArrowheads="1"/>
          </p:cNvSpPr>
          <p:nvPr/>
        </p:nvSpPr>
        <p:spPr bwMode="auto">
          <a:xfrm>
            <a:off x="7639466" y="2742430"/>
            <a:ext cx="1072735" cy="392377"/>
          </a:xfrm>
          <a:prstGeom prst="rect">
            <a:avLst/>
          </a:prstGeom>
          <a:noFill/>
          <a:ln w="9525">
            <a:noFill/>
            <a:miter lim="800000"/>
            <a:headEnd/>
            <a:tailEnd/>
          </a:ln>
        </p:spPr>
        <p:txBody>
          <a:bodyPr wrap="square" lIns="68542" tIns="34271" rIns="68542" bIns="34271">
            <a:spAutoFit/>
          </a:bodyPr>
          <a:lstStyle/>
          <a:p>
            <a:pPr>
              <a:buSzPct val="25000"/>
            </a:pP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4</a:t>
            </a:r>
            <a:r>
              <a:rPr lang="en-US" altLang="zh-CN" sz="700" smtClean="0">
                <a:solidFill>
                  <a:srgbClr val="000000"/>
                </a:solidFill>
                <a:latin typeface="Arial" pitchFamily="34" charset="0"/>
                <a:ea typeface="华文细黑" pitchFamily="2" charset="-122"/>
                <a:cs typeface="Arial" pitchFamily="34" charset="0"/>
                <a:sym typeface="Calibri" pitchFamily="34" charset="0"/>
              </a:rPr>
              <a:t>P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E7,32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DIMMs,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8 HDD,</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 </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2 </a:t>
            </a:r>
            <a:r>
              <a:rPr lang="zh-CN" altLang="zh-CN" sz="700" dirty="0" smtClean="0">
                <a:solidFill>
                  <a:srgbClr val="000000"/>
                </a:solidFill>
                <a:latin typeface="Arial" pitchFamily="34" charset="0"/>
                <a:ea typeface="华文细黑" pitchFamily="2" charset="-122"/>
                <a:cs typeface="Arial" pitchFamily="34" charset="0"/>
                <a:sym typeface="Calibri" pitchFamily="34" charset="0"/>
              </a:rPr>
              <a:t>Mezz PCIe x</a:t>
            </a:r>
            <a:r>
              <a:rPr lang="en-US" altLang="zh-CN" sz="700" dirty="0" smtClean="0">
                <a:solidFill>
                  <a:srgbClr val="000000"/>
                </a:solidFill>
                <a:latin typeface="Arial" pitchFamily="34" charset="0"/>
                <a:ea typeface="华文细黑" pitchFamily="2" charset="-122"/>
                <a:cs typeface="Arial" pitchFamily="34" charset="0"/>
                <a:sym typeface="Calibri" pitchFamily="34" charset="0"/>
              </a:rPr>
              <a:t>16, </a:t>
            </a:r>
            <a:r>
              <a:rPr lang="en-US" altLang="zh-CN" sz="700" dirty="0" smtClean="0">
                <a:ea typeface="微软雅黑" pitchFamily="34" charset="-122"/>
                <a:cs typeface="Arial" pitchFamily="34" charset="0"/>
                <a:sym typeface="Calibri" pitchFamily="34" charset="0"/>
              </a:rPr>
              <a:t>1</a:t>
            </a:r>
            <a:r>
              <a:rPr lang="en-US" altLang="zh-CN" sz="700" dirty="0" smtClean="0">
                <a:ea typeface="微软雅黑" pitchFamily="34" charset="-122"/>
                <a:cs typeface="微软雅黑" pitchFamily="18" charset="0"/>
              </a:rPr>
              <a:t> </a:t>
            </a:r>
            <a:r>
              <a:rPr lang="en-US" altLang="zh-CN" sz="700" dirty="0" err="1" smtClean="0">
                <a:ea typeface="微软雅黑" pitchFamily="34" charset="-122"/>
                <a:cs typeface="微软雅黑" pitchFamily="18" charset="0"/>
              </a:rPr>
              <a:t>PCIe</a:t>
            </a:r>
            <a:r>
              <a:rPr lang="en-US" altLang="zh-CN" sz="700" dirty="0" smtClean="0">
                <a:ea typeface="微软雅黑" pitchFamily="34" charset="-122"/>
                <a:cs typeface="微软雅黑" pitchFamily="18" charset="0"/>
              </a:rPr>
              <a:t> x16 FHHL</a:t>
            </a:r>
            <a:endParaRPr lang="en-US" altLang="zh-CN" sz="700" dirty="0">
              <a:solidFill>
                <a:schemeClr val="bg1">
                  <a:lumMod val="50000"/>
                </a:schemeClr>
              </a:solidFill>
              <a:latin typeface="+mn-lt"/>
              <a:ea typeface="微软雅黑" pitchFamily="34" charset="-122"/>
              <a:cs typeface="Arial" pitchFamily="34" charset="0"/>
            </a:endParaRPr>
          </a:p>
        </p:txBody>
      </p:sp>
      <p:sp>
        <p:nvSpPr>
          <p:cNvPr id="81" name="标题 1"/>
          <p:cNvSpPr txBox="1">
            <a:spLocks/>
          </p:cNvSpPr>
          <p:nvPr/>
        </p:nvSpPr>
        <p:spPr>
          <a:xfrm>
            <a:off x="755649" y="276228"/>
            <a:ext cx="7873195" cy="559594"/>
          </a:xfrm>
          <a:prstGeom prst="rect">
            <a:avLst/>
          </a:prstGeom>
        </p:spPr>
        <p:txBody>
          <a:bodyPr/>
          <a:lstStyle/>
          <a:p>
            <a:pPr eaLnBrk="0" hangingPunct="0"/>
            <a:r>
              <a:rPr lang="en-US" altLang="zh-CN" sz="2400" b="1" kern="0" dirty="0" smtClean="0">
                <a:solidFill>
                  <a:srgbClr val="C00000"/>
                </a:solidFill>
                <a:latin typeface="Arial" pitchFamily="34" charset="0"/>
                <a:ea typeface="黑体" pitchFamily="49" charset="-122"/>
                <a:sym typeface="Calibri" pitchFamily="34" charset="0"/>
              </a:rPr>
              <a:t>Specifications of E9000</a:t>
            </a:r>
            <a:endParaRPr kumimoji="0" lang="en-US" altLang="zh-CN" sz="2400" b="1" i="0" u="none" strike="noStrike" kern="0" cap="none" spc="0" normalizeH="0" baseline="0" noProof="0" dirty="0" smtClean="0">
              <a:ln>
                <a:noFill/>
              </a:ln>
              <a:solidFill>
                <a:srgbClr val="C00000"/>
              </a:solidFill>
              <a:effectLst/>
              <a:uLnTx/>
              <a:uFillTx/>
              <a:latin typeface="Arial" pitchFamily="34" charset="0"/>
              <a:ea typeface="黑体" pitchFamily="49" charset="-122"/>
              <a:cs typeface="+mj-cs"/>
              <a:sym typeface="Calibri" pitchFamily="34" charset="0"/>
            </a:endParaRPr>
          </a:p>
        </p:txBody>
      </p:sp>
      <p:grpSp>
        <p:nvGrpSpPr>
          <p:cNvPr id="82" name="组合 81"/>
          <p:cNvGrpSpPr/>
          <p:nvPr/>
        </p:nvGrpSpPr>
        <p:grpSpPr>
          <a:xfrm>
            <a:off x="22226" y="6349"/>
            <a:ext cx="1677498" cy="244657"/>
            <a:chOff x="22226" y="6349"/>
            <a:chExt cx="1677498" cy="244657"/>
          </a:xfrm>
        </p:grpSpPr>
        <p:sp>
          <p:nvSpPr>
            <p:cNvPr id="83" name="任意多边形 82"/>
            <p:cNvSpPr/>
            <p:nvPr/>
          </p:nvSpPr>
          <p:spPr bwMode="auto">
            <a:xfrm>
              <a:off x="22226" y="6349"/>
              <a:ext cx="931147" cy="244657"/>
            </a:xfrm>
            <a:custGeom>
              <a:avLst/>
              <a:gdLst>
                <a:gd name="connsiteX0" fmla="*/ 0 w 1271442"/>
                <a:gd name="connsiteY0" fmla="*/ 0 h 342900"/>
                <a:gd name="connsiteX1" fmla="*/ 1099992 w 1271442"/>
                <a:gd name="connsiteY1" fmla="*/ 0 h 342900"/>
                <a:gd name="connsiteX2" fmla="*/ 1271442 w 1271442"/>
                <a:gd name="connsiteY2" fmla="*/ 171450 h 342900"/>
                <a:gd name="connsiteX3" fmla="*/ 1099992 w 1271442"/>
                <a:gd name="connsiteY3" fmla="*/ 342900 h 342900"/>
                <a:gd name="connsiteX4" fmla="*/ 0 w 1271442"/>
                <a:gd name="connsiteY4" fmla="*/ 342900 h 342900"/>
                <a:gd name="connsiteX5" fmla="*/ 0 w 1271442"/>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442" h="342900">
                  <a:moveTo>
                    <a:pt x="0" y="0"/>
                  </a:moveTo>
                  <a:lnTo>
                    <a:pt x="1099992" y="0"/>
                  </a:lnTo>
                  <a:lnTo>
                    <a:pt x="1271442" y="171450"/>
                  </a:lnTo>
                  <a:lnTo>
                    <a:pt x="1099992" y="342900"/>
                  </a:lnTo>
                  <a:lnTo>
                    <a:pt x="0" y="342900"/>
                  </a:lnTo>
                  <a:lnTo>
                    <a:pt x="0" y="0"/>
                  </a:lnTo>
                  <a:close/>
                </a:path>
              </a:pathLst>
            </a:custGeom>
            <a:solidFill>
              <a:srgbClr val="990000"/>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8006" tIns="24003" rIns="97728" bIns="24003" spcCol="1270" anchor="ctr"/>
            <a:lstStyle/>
            <a:p>
              <a:pPr algn="ctr" defTabSz="400050">
                <a:spcAft>
                  <a:spcPts val="0"/>
                </a:spcAft>
                <a:defRPr/>
              </a:pPr>
              <a:r>
                <a:rPr lang="en-US" altLang="zh-CN" sz="800" b="1" dirty="0" smtClean="0">
                  <a:solidFill>
                    <a:schemeClr val="bg1"/>
                  </a:solidFill>
                </a:rPr>
                <a:t>Hardware</a:t>
              </a:r>
              <a:endParaRPr lang="zh-CN" altLang="en-US" sz="800" b="1" dirty="0">
                <a:solidFill>
                  <a:schemeClr val="bg1"/>
                </a:solidFill>
              </a:endParaRPr>
            </a:p>
          </p:txBody>
        </p:sp>
        <p:sp>
          <p:nvSpPr>
            <p:cNvPr id="84" name="任意多边形 83"/>
            <p:cNvSpPr/>
            <p:nvPr/>
          </p:nvSpPr>
          <p:spPr bwMode="auto">
            <a:xfrm>
              <a:off x="767143" y="6349"/>
              <a:ext cx="932581" cy="244657"/>
            </a:xfrm>
            <a:custGeom>
              <a:avLst/>
              <a:gdLst>
                <a:gd name="connsiteX0" fmla="*/ 0 w 1273400"/>
                <a:gd name="connsiteY0" fmla="*/ 0 h 342900"/>
                <a:gd name="connsiteX1" fmla="*/ 1101950 w 1273400"/>
                <a:gd name="connsiteY1" fmla="*/ 0 h 342900"/>
                <a:gd name="connsiteX2" fmla="*/ 1273400 w 1273400"/>
                <a:gd name="connsiteY2" fmla="*/ 171450 h 342900"/>
                <a:gd name="connsiteX3" fmla="*/ 1101950 w 1273400"/>
                <a:gd name="connsiteY3" fmla="*/ 342900 h 342900"/>
                <a:gd name="connsiteX4" fmla="*/ 0 w 1273400"/>
                <a:gd name="connsiteY4" fmla="*/ 342900 h 342900"/>
                <a:gd name="connsiteX5" fmla="*/ 171450 w 1273400"/>
                <a:gd name="connsiteY5" fmla="*/ 171450 h 342900"/>
                <a:gd name="connsiteX6" fmla="*/ 0 w 12734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400" h="342900">
                  <a:moveTo>
                    <a:pt x="0" y="0"/>
                  </a:moveTo>
                  <a:lnTo>
                    <a:pt x="1101950" y="0"/>
                  </a:lnTo>
                  <a:lnTo>
                    <a:pt x="1273400" y="171450"/>
                  </a:lnTo>
                  <a:lnTo>
                    <a:pt x="1101950" y="342900"/>
                  </a:lnTo>
                  <a:lnTo>
                    <a:pt x="0" y="342900"/>
                  </a:lnTo>
                  <a:lnTo>
                    <a:pt x="171450" y="171450"/>
                  </a:lnTo>
                  <a:lnTo>
                    <a:pt x="0" y="0"/>
                  </a:lnTo>
                  <a:close/>
                </a:path>
              </a:pathLst>
            </a:custGeom>
            <a:solidFill>
              <a:schemeClr val="bg1">
                <a:lumMod val="75000"/>
              </a:schemeClr>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7455" tIns="24003" rIns="183452" bIns="24003" spcCol="1270" anchor="ctr"/>
            <a:lstStyle/>
            <a:p>
              <a:pPr algn="ctr" defTabSz="400050">
                <a:spcAft>
                  <a:spcPts val="0"/>
                </a:spcAft>
                <a:defRPr/>
              </a:pPr>
              <a:r>
                <a:rPr lang="en-US" altLang="zh-CN" sz="800" b="1" dirty="0" smtClean="0">
                  <a:solidFill>
                    <a:schemeClr val="bg1"/>
                  </a:solidFill>
                </a:rPr>
                <a:t>Software</a:t>
              </a:r>
              <a:endParaRPr lang="zh-CN" altLang="en-US" sz="800" b="1" dirty="0">
                <a:solidFill>
                  <a:schemeClr val="bg1"/>
                </a:solidFill>
              </a:endParaRPr>
            </a:p>
          </p:txBody>
        </p:sp>
      </p:grpSp>
    </p:spTree>
  </p:cSld>
  <p:clrMapOvr>
    <a:masterClrMapping/>
  </p:clrMapOvr>
  <p:transition advClick="0" advTm="8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755650" y="276228"/>
            <a:ext cx="7632700" cy="559594"/>
          </a:xfrm>
        </p:spPr>
        <p:txBody>
          <a:bodyPr/>
          <a:lstStyle/>
          <a:p>
            <a:r>
              <a:rPr lang="en-US" altLang="zh-CN" sz="2400" dirty="0" smtClean="0">
                <a:solidFill>
                  <a:srgbClr val="C00000"/>
                </a:solidFill>
                <a:latin typeface="Arial" pitchFamily="34" charset="0"/>
                <a:cs typeface="+mn-cs"/>
                <a:sym typeface="Calibri" pitchFamily="34" charset="0"/>
              </a:rPr>
              <a:t>E9000 Switch Modules</a:t>
            </a:r>
          </a:p>
        </p:txBody>
      </p:sp>
      <p:sp>
        <p:nvSpPr>
          <p:cNvPr id="22531" name="内容占位符 2"/>
          <p:cNvSpPr>
            <a:spLocks noGrp="1"/>
          </p:cNvSpPr>
          <p:nvPr>
            <p:ph sz="quarter" idx="10"/>
          </p:nvPr>
        </p:nvSpPr>
        <p:spPr>
          <a:xfrm>
            <a:off x="755651" y="729583"/>
            <a:ext cx="8388349" cy="3681413"/>
          </a:xfrm>
        </p:spPr>
        <p:txBody>
          <a:bodyPr/>
          <a:lstStyle/>
          <a:p>
            <a:pPr marL="228600" indent="-228600"/>
            <a:r>
              <a:rPr lang="en-US" altLang="zh-CN" sz="1400" dirty="0" smtClean="0">
                <a:solidFill>
                  <a:srgbClr val="000000"/>
                </a:solidFill>
                <a:latin typeface="Arial" pitchFamily="34" charset="0"/>
                <a:ea typeface="微软雅黑" pitchFamily="34" charset="-122"/>
                <a:cs typeface="Arial" pitchFamily="34" charset="0"/>
                <a:sym typeface="Calibri" pitchFamily="34" charset="0"/>
              </a:rPr>
              <a:t>Enables data center TRILL large layer 2 network construction.</a:t>
            </a:r>
          </a:p>
          <a:p>
            <a:pPr marL="228600" indent="-228600"/>
            <a:r>
              <a:rPr lang="en-US" altLang="zh-CN" sz="1400" dirty="0" smtClean="0">
                <a:solidFill>
                  <a:srgbClr val="000000"/>
                </a:solidFill>
                <a:latin typeface="Arial" pitchFamily="34" charset="0"/>
                <a:ea typeface="微软雅黑" pitchFamily="34" charset="-122"/>
                <a:cs typeface="Arial" pitchFamily="34" charset="0"/>
                <a:sym typeface="Calibri" pitchFamily="34" charset="0"/>
              </a:rPr>
              <a:t>Supports DCB lossless Ethernet to bear </a:t>
            </a:r>
            <a:r>
              <a:rPr lang="en-US" altLang="zh-CN" sz="1400" dirty="0" err="1" smtClean="0">
                <a:solidFill>
                  <a:srgbClr val="000000"/>
                </a:solidFill>
                <a:latin typeface="Arial" pitchFamily="34" charset="0"/>
                <a:ea typeface="微软雅黑" pitchFamily="34" charset="-122"/>
                <a:cs typeface="Arial" pitchFamily="34" charset="0"/>
                <a:sym typeface="Calibri" pitchFamily="34" charset="0"/>
              </a:rPr>
              <a:t>FCoE</a:t>
            </a:r>
            <a:r>
              <a:rPr lang="en-US" altLang="zh-CN" sz="1400" dirty="0" smtClean="0">
                <a:solidFill>
                  <a:srgbClr val="000000"/>
                </a:solidFill>
                <a:latin typeface="Arial" pitchFamily="34" charset="0"/>
                <a:ea typeface="微软雅黑" pitchFamily="34" charset="-122"/>
                <a:cs typeface="Arial" pitchFamily="34" charset="0"/>
                <a:sym typeface="Calibri" pitchFamily="34" charset="0"/>
              </a:rPr>
              <a:t> and </a:t>
            </a:r>
            <a:r>
              <a:rPr lang="en-US" altLang="zh-CN" sz="1400" dirty="0" err="1" smtClean="0">
                <a:solidFill>
                  <a:srgbClr val="000000"/>
                </a:solidFill>
                <a:latin typeface="Arial" pitchFamily="34" charset="0"/>
                <a:ea typeface="微软雅黑" pitchFamily="34" charset="-122"/>
                <a:cs typeface="Arial" pitchFamily="34" charset="0"/>
                <a:sym typeface="Calibri" pitchFamily="34" charset="0"/>
              </a:rPr>
              <a:t>iSCSI</a:t>
            </a:r>
            <a:r>
              <a:rPr lang="en-US" altLang="zh-CN" sz="1400" dirty="0" smtClean="0">
                <a:solidFill>
                  <a:srgbClr val="000000"/>
                </a:solidFill>
                <a:latin typeface="Arial" pitchFamily="34" charset="0"/>
                <a:ea typeface="微软雅黑" pitchFamily="34" charset="-122"/>
                <a:cs typeface="Arial" pitchFamily="34" charset="0"/>
                <a:sym typeface="Calibri" pitchFamily="34" charset="0"/>
              </a:rPr>
              <a:t>.</a:t>
            </a:r>
          </a:p>
          <a:p>
            <a:pPr marL="228600" indent="-228600"/>
            <a:r>
              <a:rPr lang="en-US" altLang="zh-CN" sz="1400" dirty="0" smtClean="0">
                <a:solidFill>
                  <a:srgbClr val="000000"/>
                </a:solidFill>
                <a:latin typeface="Arial" pitchFamily="34" charset="0"/>
                <a:ea typeface="微软雅黑" pitchFamily="34" charset="-122"/>
                <a:cs typeface="Arial" pitchFamily="34" charset="0"/>
                <a:sym typeface="Calibri" pitchFamily="34" charset="0"/>
              </a:rPr>
              <a:t>Supports a converged network, virtual paths, and flexible Ethernet and FC configuration.</a:t>
            </a:r>
          </a:p>
        </p:txBody>
      </p:sp>
      <p:pic>
        <p:nvPicPr>
          <p:cNvPr id="22532" name="图片 11" descr="image001"/>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4572003" y="1865438"/>
            <a:ext cx="1838325" cy="1674019"/>
          </a:xfrm>
          <a:prstGeom prst="rect">
            <a:avLst/>
          </a:prstGeom>
          <a:noFill/>
          <a:ln w="9525">
            <a:noFill/>
            <a:miter lim="800000"/>
            <a:headEnd/>
            <a:tailEnd/>
          </a:ln>
        </p:spPr>
      </p:pic>
      <p:sp>
        <p:nvSpPr>
          <p:cNvPr id="22533" name="矩形 20"/>
          <p:cNvSpPr>
            <a:spLocks noChangeArrowheads="1"/>
          </p:cNvSpPr>
          <p:nvPr/>
        </p:nvSpPr>
        <p:spPr bwMode="auto">
          <a:xfrm>
            <a:off x="395288" y="3587079"/>
            <a:ext cx="1314450" cy="400110"/>
          </a:xfrm>
          <a:prstGeom prst="rect">
            <a:avLst/>
          </a:prstGeom>
          <a:noFill/>
          <a:ln w="9525">
            <a:noFill/>
            <a:miter lim="800000"/>
            <a:headEnd/>
            <a:tailEnd/>
          </a:ln>
        </p:spPr>
        <p:txBody>
          <a:bodyPr>
            <a:spAutoFit/>
          </a:bodyPr>
          <a:lstStyle/>
          <a:p>
            <a:pPr algn="ctr">
              <a:buSzPct val="100000"/>
            </a:pPr>
            <a:r>
              <a:rPr lang="en-US" altLang="zh-CN" sz="1000" b="1">
                <a:solidFill>
                  <a:srgbClr val="000000"/>
                </a:solidFill>
                <a:ea typeface="微软雅黑" pitchFamily="34" charset="-122"/>
                <a:cs typeface="Arial" pitchFamily="34" charset="0"/>
                <a:sym typeface="Calibri" pitchFamily="34" charset="0"/>
              </a:rPr>
              <a:t>CX110</a:t>
            </a:r>
          </a:p>
          <a:p>
            <a:pPr algn="ctr">
              <a:buSzPct val="100000"/>
            </a:pPr>
            <a:r>
              <a:rPr lang="en-US" altLang="zh-CN" sz="1000" b="1">
                <a:solidFill>
                  <a:srgbClr val="000000"/>
                </a:solidFill>
                <a:ea typeface="微软雅黑" pitchFamily="34" charset="-122"/>
                <a:cs typeface="Arial" pitchFamily="34" charset="0"/>
                <a:sym typeface="Calibri" pitchFamily="34" charset="0"/>
              </a:rPr>
              <a:t>GE switch module</a:t>
            </a:r>
          </a:p>
        </p:txBody>
      </p:sp>
      <p:sp>
        <p:nvSpPr>
          <p:cNvPr id="22534" name="矩形 21"/>
          <p:cNvSpPr>
            <a:spLocks noChangeArrowheads="1"/>
          </p:cNvSpPr>
          <p:nvPr/>
        </p:nvSpPr>
        <p:spPr bwMode="auto">
          <a:xfrm>
            <a:off x="2771775" y="3593033"/>
            <a:ext cx="1728788" cy="553998"/>
          </a:xfrm>
          <a:prstGeom prst="rect">
            <a:avLst/>
          </a:prstGeom>
          <a:noFill/>
          <a:ln w="9525">
            <a:noFill/>
            <a:miter lim="800000"/>
            <a:headEnd/>
            <a:tailEnd/>
          </a:ln>
        </p:spPr>
        <p:txBody>
          <a:bodyPr>
            <a:spAutoFit/>
          </a:bodyPr>
          <a:lstStyle/>
          <a:p>
            <a:pPr algn="ctr">
              <a:buSzPct val="100000"/>
            </a:pPr>
            <a:r>
              <a:rPr lang="en-US" altLang="zh-CN" sz="1000" b="1">
                <a:solidFill>
                  <a:srgbClr val="000000"/>
                </a:solidFill>
                <a:ea typeface="微软雅黑" pitchFamily="34" charset="-122"/>
                <a:cs typeface="Arial" pitchFamily="34" charset="0"/>
                <a:sym typeface="Calibri" pitchFamily="34" charset="0"/>
              </a:rPr>
              <a:t>CX310, CX311</a:t>
            </a:r>
          </a:p>
          <a:p>
            <a:pPr algn="ctr">
              <a:buSzPct val="100000"/>
            </a:pPr>
            <a:r>
              <a:rPr lang="en-US" altLang="zh-CN" sz="1000" b="1">
                <a:solidFill>
                  <a:srgbClr val="000000"/>
                </a:solidFill>
                <a:ea typeface="微软雅黑" pitchFamily="34" charset="-122"/>
                <a:cs typeface="Arial" pitchFamily="34" charset="0"/>
                <a:sym typeface="Calibri" pitchFamily="34" charset="0"/>
              </a:rPr>
              <a:t>10GE/FCoE converged switch module</a:t>
            </a:r>
          </a:p>
        </p:txBody>
      </p:sp>
      <p:sp>
        <p:nvSpPr>
          <p:cNvPr id="32775" name="矩形 22"/>
          <p:cNvSpPr>
            <a:spLocks noChangeArrowheads="1"/>
          </p:cNvSpPr>
          <p:nvPr/>
        </p:nvSpPr>
        <p:spPr bwMode="auto">
          <a:xfrm>
            <a:off x="4572007" y="3539454"/>
            <a:ext cx="1439863" cy="553998"/>
          </a:xfrm>
          <a:prstGeom prst="rect">
            <a:avLst/>
          </a:prstGeom>
          <a:noFill/>
          <a:ln w="9525">
            <a:noFill/>
            <a:miter lim="800000"/>
            <a:headEnd/>
            <a:tailEnd/>
          </a:ln>
        </p:spPr>
        <p:txBody>
          <a:bodyPr>
            <a:spAutoFit/>
          </a:bodyPr>
          <a:lstStyle/>
          <a:p>
            <a:pPr marL="185738" indent="-185738" algn="ctr">
              <a:buSzPct val="100000"/>
              <a:defRPr/>
            </a:pPr>
            <a:r>
              <a:rPr lang="en-US" altLang="zh-CN" sz="1000" b="1" dirty="0">
                <a:solidFill>
                  <a:srgbClr val="000000"/>
                </a:solidFill>
                <a:ea typeface="微软雅黑" pitchFamily="34" charset="-122"/>
                <a:cs typeface="Arial" pitchFamily="34" charset="0"/>
                <a:sym typeface="Calibri" pitchFamily="34" charset="0"/>
              </a:rPr>
              <a:t>CX610</a:t>
            </a:r>
          </a:p>
          <a:p>
            <a:pPr algn="ctr">
              <a:buSzPct val="100000"/>
              <a:defRPr/>
            </a:pPr>
            <a:r>
              <a:rPr lang="en-US" altLang="zh-CN" sz="1000" b="1" dirty="0">
                <a:solidFill>
                  <a:srgbClr val="000000"/>
                </a:solidFill>
                <a:ea typeface="微软雅黑" pitchFamily="34" charset="-122"/>
                <a:cs typeface="Arial" pitchFamily="34" charset="0"/>
                <a:sym typeface="Calibri" pitchFamily="34" charset="0"/>
              </a:rPr>
              <a:t>InfiniBand switch module</a:t>
            </a:r>
          </a:p>
        </p:txBody>
      </p:sp>
      <p:pic>
        <p:nvPicPr>
          <p:cNvPr id="22536" name="Picture 4" descr="E:\产品管理\OSCA\E9000图片\02 Swith（交换板）\012 CX110-little.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094" y="1919017"/>
            <a:ext cx="827087" cy="1620440"/>
          </a:xfrm>
          <a:prstGeom prst="rect">
            <a:avLst/>
          </a:prstGeom>
          <a:noFill/>
          <a:ln w="9525">
            <a:noFill/>
            <a:miter lim="800000"/>
            <a:headEnd/>
            <a:tailEnd/>
          </a:ln>
        </p:spPr>
      </p:pic>
      <p:pic>
        <p:nvPicPr>
          <p:cNvPr id="22537" name="Picture 5" descr="E:\产品管理\OSCA\E9000图片\02 Swith（交换板）\022 CX311-little.PN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492500" y="1919017"/>
            <a:ext cx="719138" cy="1583531"/>
          </a:xfrm>
          <a:prstGeom prst="rect">
            <a:avLst/>
          </a:prstGeom>
          <a:noFill/>
          <a:ln w="9525">
            <a:noFill/>
            <a:miter lim="800000"/>
            <a:headEnd/>
            <a:tailEnd/>
          </a:ln>
        </p:spPr>
      </p:pic>
      <p:sp>
        <p:nvSpPr>
          <p:cNvPr id="22538" name="矩形 12"/>
          <p:cNvSpPr>
            <a:spLocks noChangeArrowheads="1"/>
          </p:cNvSpPr>
          <p:nvPr/>
        </p:nvSpPr>
        <p:spPr bwMode="auto">
          <a:xfrm>
            <a:off x="4714875" y="4042412"/>
            <a:ext cx="1296988" cy="646331"/>
          </a:xfrm>
          <a:prstGeom prst="rect">
            <a:avLst/>
          </a:prstGeom>
          <a:noFill/>
          <a:ln w="9525">
            <a:noFill/>
            <a:miter lim="800000"/>
            <a:headEnd/>
            <a:tailEnd/>
          </a:ln>
        </p:spPr>
        <p:txBody>
          <a:bodyPr>
            <a:spAutoFit/>
          </a:bodyPr>
          <a:lstStyle/>
          <a:p>
            <a:pPr>
              <a:buSzPct val="100000"/>
            </a:pPr>
            <a:r>
              <a:rPr lang="en-US" altLang="zh-CN" sz="900" dirty="0">
                <a:solidFill>
                  <a:srgbClr val="000000"/>
                </a:solidFill>
                <a:ea typeface="微软雅黑" pitchFamily="34" charset="-122"/>
                <a:cs typeface="Arial" pitchFamily="34" charset="0"/>
                <a:sym typeface="Calibri" pitchFamily="34" charset="0"/>
              </a:rPr>
              <a:t>16 x QDR/FDR downlink ports</a:t>
            </a:r>
          </a:p>
          <a:p>
            <a:pPr>
              <a:buSzPct val="100000"/>
            </a:pPr>
            <a:r>
              <a:rPr lang="en-US" altLang="zh-CN" sz="900" dirty="0">
                <a:solidFill>
                  <a:srgbClr val="000000"/>
                </a:solidFill>
                <a:ea typeface="微软雅黑" pitchFamily="34" charset="-122"/>
                <a:cs typeface="Arial" pitchFamily="34" charset="0"/>
                <a:sym typeface="Calibri" pitchFamily="34" charset="0"/>
              </a:rPr>
              <a:t>18 x QDR/FDR uplink ports </a:t>
            </a:r>
          </a:p>
        </p:txBody>
      </p:sp>
      <p:sp>
        <p:nvSpPr>
          <p:cNvPr id="22539" name="矩形 13"/>
          <p:cNvSpPr>
            <a:spLocks noChangeArrowheads="1"/>
          </p:cNvSpPr>
          <p:nvPr/>
        </p:nvSpPr>
        <p:spPr bwMode="auto">
          <a:xfrm>
            <a:off x="468314" y="4015704"/>
            <a:ext cx="1296987" cy="507831"/>
          </a:xfrm>
          <a:prstGeom prst="rect">
            <a:avLst/>
          </a:prstGeom>
          <a:noFill/>
          <a:ln w="9525">
            <a:noFill/>
            <a:miter lim="800000"/>
            <a:headEnd/>
            <a:tailEnd/>
          </a:ln>
        </p:spPr>
        <p:txBody>
          <a:bodyPr>
            <a:spAutoFit/>
          </a:bodyPr>
          <a:lstStyle/>
          <a:p>
            <a:pPr>
              <a:buSzPct val="100000"/>
            </a:pPr>
            <a:r>
              <a:rPr lang="en-US" altLang="zh-CN" sz="900">
                <a:solidFill>
                  <a:srgbClr val="000000"/>
                </a:solidFill>
                <a:ea typeface="微软雅黑" pitchFamily="34" charset="-122"/>
                <a:cs typeface="Arial" pitchFamily="34" charset="0"/>
                <a:sym typeface="Calibri" pitchFamily="34" charset="0"/>
              </a:rPr>
              <a:t>32 x GE downlink ports</a:t>
            </a:r>
          </a:p>
          <a:p>
            <a:pPr>
              <a:buSzPct val="100000"/>
            </a:pPr>
            <a:r>
              <a:rPr lang="en-US" altLang="zh-CN" sz="900">
                <a:solidFill>
                  <a:srgbClr val="000000"/>
                </a:solidFill>
                <a:ea typeface="微软雅黑" pitchFamily="34" charset="-122"/>
                <a:cs typeface="Arial" pitchFamily="34" charset="0"/>
                <a:sym typeface="Calibri" pitchFamily="34" charset="0"/>
              </a:rPr>
              <a:t>12 x GE + 4 x 10GE uplink ports</a:t>
            </a:r>
          </a:p>
        </p:txBody>
      </p:sp>
      <p:sp>
        <p:nvSpPr>
          <p:cNvPr id="22540" name="矩形 15"/>
          <p:cNvSpPr>
            <a:spLocks noChangeArrowheads="1"/>
          </p:cNvSpPr>
          <p:nvPr/>
        </p:nvSpPr>
        <p:spPr bwMode="auto">
          <a:xfrm>
            <a:off x="2939144" y="4064181"/>
            <a:ext cx="1704302" cy="646331"/>
          </a:xfrm>
          <a:prstGeom prst="rect">
            <a:avLst/>
          </a:prstGeom>
          <a:noFill/>
          <a:ln w="9525">
            <a:noFill/>
            <a:miter lim="800000"/>
            <a:headEnd/>
            <a:tailEnd/>
          </a:ln>
        </p:spPr>
        <p:txBody>
          <a:bodyPr wrap="square">
            <a:spAutoFit/>
          </a:bodyPr>
          <a:lstStyle/>
          <a:p>
            <a:pPr>
              <a:buSzPct val="100000"/>
            </a:pPr>
            <a:r>
              <a:rPr lang="en-US" altLang="zh-CN" sz="900" dirty="0">
                <a:solidFill>
                  <a:srgbClr val="000000"/>
                </a:solidFill>
                <a:ea typeface="微软雅黑" pitchFamily="34" charset="-122"/>
                <a:cs typeface="Arial" pitchFamily="34" charset="0"/>
                <a:sym typeface="Calibri" pitchFamily="34" charset="0"/>
              </a:rPr>
              <a:t>Supports </a:t>
            </a:r>
            <a:r>
              <a:rPr lang="en-US" altLang="zh-CN" sz="900" dirty="0" err="1">
                <a:solidFill>
                  <a:srgbClr val="000000"/>
                </a:solidFill>
                <a:ea typeface="微软雅黑" pitchFamily="34" charset="-122"/>
                <a:cs typeface="Arial" pitchFamily="34" charset="0"/>
                <a:sym typeface="Calibri" pitchFamily="34" charset="0"/>
              </a:rPr>
              <a:t>FCoE</a:t>
            </a:r>
            <a:r>
              <a:rPr lang="en-US" altLang="zh-CN" sz="900" dirty="0">
                <a:solidFill>
                  <a:srgbClr val="000000"/>
                </a:solidFill>
                <a:ea typeface="微软雅黑" pitchFamily="34" charset="-122"/>
                <a:cs typeface="Arial" pitchFamily="34" charset="0"/>
                <a:sym typeface="Calibri" pitchFamily="34" charset="0"/>
              </a:rPr>
              <a:t>, DCB, and TRILL</a:t>
            </a:r>
          </a:p>
          <a:p>
            <a:pPr>
              <a:buSzPct val="100000"/>
            </a:pPr>
            <a:r>
              <a:rPr lang="en-US" altLang="zh-CN" sz="900" dirty="0">
                <a:solidFill>
                  <a:srgbClr val="000000"/>
                </a:solidFill>
                <a:ea typeface="微软雅黑" pitchFamily="34" charset="-122"/>
                <a:cs typeface="Arial" pitchFamily="34" charset="0"/>
                <a:sym typeface="Calibri" pitchFamily="34" charset="0"/>
              </a:rPr>
              <a:t>32 x 10GE downlink ports, 16 x 10GE + 8 x 10GE/8 x 8GE FC uplink ports</a:t>
            </a:r>
          </a:p>
        </p:txBody>
      </p:sp>
      <p:pic>
        <p:nvPicPr>
          <p:cNvPr id="22541" name="Picture 2"/>
          <p:cNvPicPr>
            <a:picLocks noChangeAspect="1" noChangeArrowheads="1"/>
          </p:cNvPicPr>
          <p:nvPr/>
        </p:nvPicPr>
        <p:blipFill>
          <a:blip r:embed="rId6" cstate="print"/>
          <a:srcRect/>
          <a:stretch>
            <a:fillRect/>
          </a:stretch>
        </p:blipFill>
        <p:spPr bwMode="auto">
          <a:xfrm>
            <a:off x="8113713" y="1919017"/>
            <a:ext cx="419100" cy="1618059"/>
          </a:xfrm>
          <a:prstGeom prst="rect">
            <a:avLst/>
          </a:prstGeom>
          <a:noFill/>
          <a:ln w="9525">
            <a:noFill/>
            <a:miter lim="800000"/>
            <a:headEnd/>
            <a:tailEnd/>
          </a:ln>
        </p:spPr>
      </p:pic>
      <p:sp>
        <p:nvSpPr>
          <p:cNvPr id="22542" name="矩形 18"/>
          <p:cNvSpPr>
            <a:spLocks noChangeArrowheads="1"/>
          </p:cNvSpPr>
          <p:nvPr/>
        </p:nvSpPr>
        <p:spPr bwMode="auto">
          <a:xfrm>
            <a:off x="7405695" y="3593032"/>
            <a:ext cx="1703387" cy="400110"/>
          </a:xfrm>
          <a:prstGeom prst="rect">
            <a:avLst/>
          </a:prstGeom>
          <a:noFill/>
          <a:ln w="9525">
            <a:noFill/>
            <a:miter lim="800000"/>
            <a:headEnd/>
            <a:tailEnd/>
          </a:ln>
        </p:spPr>
        <p:txBody>
          <a:bodyPr>
            <a:spAutoFit/>
          </a:bodyPr>
          <a:lstStyle/>
          <a:p>
            <a:pPr algn="ctr">
              <a:buSzPct val="100000"/>
            </a:pPr>
            <a:r>
              <a:rPr lang="en-US" altLang="zh-CN" sz="1000" b="1">
                <a:solidFill>
                  <a:srgbClr val="000000"/>
                </a:solidFill>
                <a:ea typeface="微软雅黑" pitchFamily="34" charset="-122"/>
                <a:cs typeface="Arial" pitchFamily="34" charset="0"/>
                <a:sym typeface="Calibri" pitchFamily="34" charset="0"/>
              </a:rPr>
              <a:t>CX911</a:t>
            </a:r>
          </a:p>
          <a:p>
            <a:pPr algn="ctr">
              <a:buSzPct val="100000"/>
            </a:pPr>
            <a:r>
              <a:rPr lang="en-US" altLang="zh-CN" sz="1000" b="1">
                <a:solidFill>
                  <a:srgbClr val="000000"/>
                </a:solidFill>
                <a:ea typeface="微软雅黑" pitchFamily="34" charset="-122"/>
                <a:cs typeface="Arial" pitchFamily="34" charset="0"/>
                <a:sym typeface="Calibri" pitchFamily="34" charset="0"/>
              </a:rPr>
              <a:t>10GE/FC switch module</a:t>
            </a:r>
          </a:p>
        </p:txBody>
      </p:sp>
      <p:sp>
        <p:nvSpPr>
          <p:cNvPr id="22543" name="矩形 19"/>
          <p:cNvSpPr>
            <a:spLocks noChangeArrowheads="1"/>
          </p:cNvSpPr>
          <p:nvPr/>
        </p:nvSpPr>
        <p:spPr bwMode="auto">
          <a:xfrm>
            <a:off x="7451725" y="3987640"/>
            <a:ext cx="1549400" cy="646331"/>
          </a:xfrm>
          <a:prstGeom prst="rect">
            <a:avLst/>
          </a:prstGeom>
          <a:noFill/>
          <a:ln w="9525">
            <a:noFill/>
            <a:miter lim="800000"/>
            <a:headEnd/>
            <a:tailEnd/>
          </a:ln>
        </p:spPr>
        <p:txBody>
          <a:bodyPr>
            <a:spAutoFit/>
          </a:bodyPr>
          <a:lstStyle/>
          <a:p>
            <a:pPr>
              <a:buSzPct val="100000"/>
            </a:pPr>
            <a:r>
              <a:rPr lang="en-US" altLang="zh-CN" sz="900" dirty="0">
                <a:solidFill>
                  <a:srgbClr val="000000"/>
                </a:solidFill>
                <a:ea typeface="微软雅黑" pitchFamily="34" charset="-122"/>
                <a:cs typeface="Arial" pitchFamily="34" charset="0"/>
                <a:sym typeface="Calibri" pitchFamily="34" charset="0"/>
              </a:rPr>
              <a:t>32 x 10GE/16 FC downlink ports</a:t>
            </a:r>
          </a:p>
          <a:p>
            <a:pPr>
              <a:buSzPct val="100000"/>
            </a:pPr>
            <a:r>
              <a:rPr lang="en-US" altLang="zh-CN" sz="900" dirty="0">
                <a:solidFill>
                  <a:srgbClr val="000000"/>
                </a:solidFill>
                <a:ea typeface="微软雅黑" pitchFamily="34" charset="-122"/>
                <a:cs typeface="Arial" pitchFamily="34" charset="0"/>
                <a:sym typeface="Calibri" pitchFamily="34" charset="0"/>
              </a:rPr>
              <a:t>16 x 10GE + 8 x 10GE/8 x 8G FC uplink ports</a:t>
            </a:r>
          </a:p>
        </p:txBody>
      </p:sp>
      <p:pic>
        <p:nvPicPr>
          <p:cNvPr id="22544" name="Picture 2" descr="E:\E9000\七大件\彩页\照片\CX116\LIUM（大图）.jpg"/>
          <p:cNvPicPr>
            <a:picLocks noChangeAspect="1" noChangeArrowheads="1"/>
          </p:cNvPicPr>
          <p:nvPr/>
        </p:nvPicPr>
        <p:blipFill>
          <a:blip r:embed="rId7" cstate="print"/>
          <a:srcRect/>
          <a:stretch>
            <a:fillRect/>
          </a:stretch>
        </p:blipFill>
        <p:spPr bwMode="auto">
          <a:xfrm>
            <a:off x="2195513" y="1919017"/>
            <a:ext cx="430212" cy="1674019"/>
          </a:xfrm>
          <a:prstGeom prst="rect">
            <a:avLst/>
          </a:prstGeom>
          <a:noFill/>
          <a:ln w="9525">
            <a:noFill/>
            <a:miter lim="800000"/>
            <a:headEnd/>
            <a:tailEnd/>
          </a:ln>
        </p:spPr>
      </p:pic>
      <p:sp>
        <p:nvSpPr>
          <p:cNvPr id="22545" name="矩形 25"/>
          <p:cNvSpPr>
            <a:spLocks noChangeArrowheads="1"/>
          </p:cNvSpPr>
          <p:nvPr/>
        </p:nvSpPr>
        <p:spPr bwMode="auto">
          <a:xfrm>
            <a:off x="1547813" y="3593033"/>
            <a:ext cx="1314450" cy="553998"/>
          </a:xfrm>
          <a:prstGeom prst="rect">
            <a:avLst/>
          </a:prstGeom>
          <a:noFill/>
          <a:ln w="9525">
            <a:noFill/>
            <a:miter lim="800000"/>
            <a:headEnd/>
            <a:tailEnd/>
          </a:ln>
        </p:spPr>
        <p:txBody>
          <a:bodyPr>
            <a:spAutoFit/>
          </a:bodyPr>
          <a:lstStyle/>
          <a:p>
            <a:pPr algn="ctr">
              <a:buSzPct val="100000"/>
            </a:pPr>
            <a:r>
              <a:rPr lang="en-US" altLang="zh-CN" sz="1000" b="1">
                <a:solidFill>
                  <a:srgbClr val="000000"/>
                </a:solidFill>
                <a:ea typeface="微软雅黑" pitchFamily="34" charset="-122"/>
                <a:cs typeface="Arial" pitchFamily="34" charset="0"/>
                <a:sym typeface="Calibri" pitchFamily="34" charset="0"/>
              </a:rPr>
              <a:t>CX116</a:t>
            </a:r>
          </a:p>
          <a:p>
            <a:pPr algn="ctr">
              <a:buSzPct val="100000"/>
            </a:pPr>
            <a:r>
              <a:rPr lang="en-US" altLang="zh-CN" sz="1000" b="1">
                <a:solidFill>
                  <a:srgbClr val="000000"/>
                </a:solidFill>
                <a:ea typeface="微软雅黑" pitchFamily="34" charset="-122"/>
                <a:cs typeface="Arial" pitchFamily="34" charset="0"/>
                <a:sym typeface="Calibri" pitchFamily="34" charset="0"/>
              </a:rPr>
              <a:t>GE pass through module</a:t>
            </a:r>
          </a:p>
        </p:txBody>
      </p:sp>
      <p:sp>
        <p:nvSpPr>
          <p:cNvPr id="22546" name="矩形 26"/>
          <p:cNvSpPr>
            <a:spLocks noChangeArrowheads="1"/>
          </p:cNvSpPr>
          <p:nvPr/>
        </p:nvSpPr>
        <p:spPr bwMode="auto">
          <a:xfrm>
            <a:off x="1692277" y="4096839"/>
            <a:ext cx="1439863" cy="369332"/>
          </a:xfrm>
          <a:prstGeom prst="rect">
            <a:avLst/>
          </a:prstGeom>
          <a:noFill/>
          <a:ln w="9525">
            <a:noFill/>
            <a:miter lim="800000"/>
            <a:headEnd/>
            <a:tailEnd/>
          </a:ln>
        </p:spPr>
        <p:txBody>
          <a:bodyPr>
            <a:spAutoFit/>
          </a:bodyPr>
          <a:lstStyle/>
          <a:p>
            <a:pPr>
              <a:buSzPct val="100000"/>
            </a:pPr>
            <a:r>
              <a:rPr lang="en-US" altLang="zh-CN" sz="900" dirty="0">
                <a:solidFill>
                  <a:srgbClr val="000000"/>
                </a:solidFill>
                <a:ea typeface="微软雅黑" pitchFamily="34" charset="-122"/>
                <a:cs typeface="Arial" pitchFamily="34" charset="0"/>
                <a:sym typeface="Calibri" pitchFamily="34" charset="0"/>
              </a:rPr>
              <a:t>32 x GE downlink ports</a:t>
            </a:r>
          </a:p>
          <a:p>
            <a:pPr>
              <a:buSzPct val="100000"/>
            </a:pPr>
            <a:r>
              <a:rPr lang="en-US" altLang="zh-CN" sz="900" dirty="0">
                <a:solidFill>
                  <a:srgbClr val="000000"/>
                </a:solidFill>
                <a:ea typeface="微软雅黑" pitchFamily="34" charset="-122"/>
                <a:cs typeface="Arial" pitchFamily="34" charset="0"/>
                <a:sym typeface="Calibri" pitchFamily="34" charset="0"/>
              </a:rPr>
              <a:t>32 x GE uplink ports</a:t>
            </a:r>
          </a:p>
        </p:txBody>
      </p:sp>
      <p:pic>
        <p:nvPicPr>
          <p:cNvPr id="22547" name="Picture 2" descr="E:\E9000\七大件\彩页\照片\CX116\LIUM（大图）.jpg"/>
          <p:cNvPicPr>
            <a:picLocks noChangeAspect="1" noChangeArrowheads="1"/>
          </p:cNvPicPr>
          <p:nvPr/>
        </p:nvPicPr>
        <p:blipFill>
          <a:blip r:embed="rId7" cstate="print"/>
          <a:srcRect/>
          <a:stretch>
            <a:fillRect/>
          </a:stretch>
        </p:blipFill>
        <p:spPr bwMode="auto">
          <a:xfrm>
            <a:off x="6659563" y="1919017"/>
            <a:ext cx="430212" cy="1674019"/>
          </a:xfrm>
          <a:prstGeom prst="rect">
            <a:avLst/>
          </a:prstGeom>
          <a:noFill/>
          <a:ln w="9525">
            <a:noFill/>
            <a:miter lim="800000"/>
            <a:headEnd/>
            <a:tailEnd/>
          </a:ln>
        </p:spPr>
      </p:pic>
      <p:sp>
        <p:nvSpPr>
          <p:cNvPr id="22548" name="矩形 28"/>
          <p:cNvSpPr>
            <a:spLocks noChangeArrowheads="1"/>
          </p:cNvSpPr>
          <p:nvPr/>
        </p:nvSpPr>
        <p:spPr bwMode="auto">
          <a:xfrm>
            <a:off x="6084888" y="3593033"/>
            <a:ext cx="1314450" cy="707886"/>
          </a:xfrm>
          <a:prstGeom prst="rect">
            <a:avLst/>
          </a:prstGeom>
          <a:noFill/>
          <a:ln w="9525">
            <a:noFill/>
            <a:miter lim="800000"/>
            <a:headEnd/>
            <a:tailEnd/>
          </a:ln>
        </p:spPr>
        <p:txBody>
          <a:bodyPr>
            <a:spAutoFit/>
          </a:bodyPr>
          <a:lstStyle/>
          <a:p>
            <a:pPr algn="ctr">
              <a:buSzPct val="100000"/>
            </a:pPr>
            <a:r>
              <a:rPr lang="en-US" altLang="zh-CN" sz="1000" b="1">
                <a:solidFill>
                  <a:srgbClr val="000000"/>
                </a:solidFill>
                <a:ea typeface="微软雅黑" pitchFamily="34" charset="-122"/>
                <a:cs typeface="Arial" pitchFamily="34" charset="0"/>
                <a:sym typeface="Calibri" pitchFamily="34" charset="0"/>
              </a:rPr>
              <a:t>C317</a:t>
            </a:r>
          </a:p>
          <a:p>
            <a:pPr algn="ctr">
              <a:buSzPct val="100000"/>
            </a:pPr>
            <a:r>
              <a:rPr lang="en-US" altLang="zh-CN" sz="1000" b="1">
                <a:solidFill>
                  <a:srgbClr val="000000"/>
                </a:solidFill>
                <a:ea typeface="微软雅黑" pitchFamily="34" charset="-122"/>
                <a:cs typeface="Arial" pitchFamily="34" charset="0"/>
                <a:sym typeface="Calibri" pitchFamily="34" charset="0"/>
              </a:rPr>
              <a:t>10GE pass through module</a:t>
            </a:r>
          </a:p>
          <a:p>
            <a:pPr algn="ctr">
              <a:buSzPct val="100000"/>
            </a:pPr>
            <a:endParaRPr lang="en-US" altLang="zh-CN" sz="1000" b="1">
              <a:solidFill>
                <a:srgbClr val="000000"/>
              </a:solidFill>
              <a:ea typeface="微软雅黑" pitchFamily="34" charset="-122"/>
              <a:cs typeface="Arial" pitchFamily="34" charset="0"/>
              <a:sym typeface="Calibri" pitchFamily="34" charset="0"/>
            </a:endParaRPr>
          </a:p>
        </p:txBody>
      </p:sp>
      <p:sp>
        <p:nvSpPr>
          <p:cNvPr id="22549" name="矩形 29"/>
          <p:cNvSpPr>
            <a:spLocks noChangeArrowheads="1"/>
          </p:cNvSpPr>
          <p:nvPr/>
        </p:nvSpPr>
        <p:spPr bwMode="auto">
          <a:xfrm>
            <a:off x="6227766" y="4064184"/>
            <a:ext cx="1081087" cy="646331"/>
          </a:xfrm>
          <a:prstGeom prst="rect">
            <a:avLst/>
          </a:prstGeom>
          <a:noFill/>
          <a:ln w="9525">
            <a:noFill/>
            <a:miter lim="800000"/>
            <a:headEnd/>
            <a:tailEnd/>
          </a:ln>
        </p:spPr>
        <p:txBody>
          <a:bodyPr>
            <a:spAutoFit/>
          </a:bodyPr>
          <a:lstStyle/>
          <a:p>
            <a:pPr>
              <a:buSzPct val="100000"/>
            </a:pPr>
            <a:r>
              <a:rPr lang="en-US" altLang="zh-CN" sz="900" dirty="0">
                <a:solidFill>
                  <a:srgbClr val="000000"/>
                </a:solidFill>
                <a:ea typeface="微软雅黑" pitchFamily="34" charset="-122"/>
                <a:cs typeface="Arial" pitchFamily="34" charset="0"/>
                <a:sym typeface="Calibri" pitchFamily="34" charset="0"/>
              </a:rPr>
              <a:t>32 x 10GE downlink ports</a:t>
            </a:r>
          </a:p>
          <a:p>
            <a:pPr>
              <a:buSzPct val="100000"/>
            </a:pPr>
            <a:r>
              <a:rPr lang="en-US" altLang="zh-CN" sz="900" dirty="0">
                <a:solidFill>
                  <a:srgbClr val="000000"/>
                </a:solidFill>
                <a:ea typeface="微软雅黑" pitchFamily="34" charset="-122"/>
                <a:cs typeface="Arial" pitchFamily="34" charset="0"/>
                <a:sym typeface="Calibri" pitchFamily="34" charset="0"/>
              </a:rPr>
              <a:t>32 x 10GE uplink ports</a:t>
            </a:r>
          </a:p>
        </p:txBody>
      </p:sp>
      <p:grpSp>
        <p:nvGrpSpPr>
          <p:cNvPr id="26" name="组合 25"/>
          <p:cNvGrpSpPr/>
          <p:nvPr/>
        </p:nvGrpSpPr>
        <p:grpSpPr>
          <a:xfrm>
            <a:off x="22226" y="6349"/>
            <a:ext cx="1677498" cy="244657"/>
            <a:chOff x="22226" y="6349"/>
            <a:chExt cx="1677498" cy="244657"/>
          </a:xfrm>
        </p:grpSpPr>
        <p:sp>
          <p:nvSpPr>
            <p:cNvPr id="27" name="任意多边形 26"/>
            <p:cNvSpPr/>
            <p:nvPr/>
          </p:nvSpPr>
          <p:spPr bwMode="auto">
            <a:xfrm>
              <a:off x="22226" y="6349"/>
              <a:ext cx="931147" cy="244657"/>
            </a:xfrm>
            <a:custGeom>
              <a:avLst/>
              <a:gdLst>
                <a:gd name="connsiteX0" fmla="*/ 0 w 1271442"/>
                <a:gd name="connsiteY0" fmla="*/ 0 h 342900"/>
                <a:gd name="connsiteX1" fmla="*/ 1099992 w 1271442"/>
                <a:gd name="connsiteY1" fmla="*/ 0 h 342900"/>
                <a:gd name="connsiteX2" fmla="*/ 1271442 w 1271442"/>
                <a:gd name="connsiteY2" fmla="*/ 171450 h 342900"/>
                <a:gd name="connsiteX3" fmla="*/ 1099992 w 1271442"/>
                <a:gd name="connsiteY3" fmla="*/ 342900 h 342900"/>
                <a:gd name="connsiteX4" fmla="*/ 0 w 1271442"/>
                <a:gd name="connsiteY4" fmla="*/ 342900 h 342900"/>
                <a:gd name="connsiteX5" fmla="*/ 0 w 1271442"/>
                <a:gd name="connsiteY5"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442" h="342900">
                  <a:moveTo>
                    <a:pt x="0" y="0"/>
                  </a:moveTo>
                  <a:lnTo>
                    <a:pt x="1099992" y="0"/>
                  </a:lnTo>
                  <a:lnTo>
                    <a:pt x="1271442" y="171450"/>
                  </a:lnTo>
                  <a:lnTo>
                    <a:pt x="1099992" y="342900"/>
                  </a:lnTo>
                  <a:lnTo>
                    <a:pt x="0" y="342900"/>
                  </a:lnTo>
                  <a:lnTo>
                    <a:pt x="0" y="0"/>
                  </a:lnTo>
                  <a:close/>
                </a:path>
              </a:pathLst>
            </a:custGeom>
            <a:solidFill>
              <a:srgbClr val="990000"/>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48006" tIns="24003" rIns="97728" bIns="24003" spcCol="1270" anchor="ctr"/>
            <a:lstStyle/>
            <a:p>
              <a:pPr algn="ctr" defTabSz="400050">
                <a:spcAft>
                  <a:spcPts val="0"/>
                </a:spcAft>
                <a:defRPr/>
              </a:pPr>
              <a:r>
                <a:rPr lang="en-US" altLang="zh-CN" sz="800" b="1" dirty="0" smtClean="0">
                  <a:solidFill>
                    <a:schemeClr val="bg1"/>
                  </a:solidFill>
                </a:rPr>
                <a:t>Hardware</a:t>
              </a:r>
              <a:endParaRPr lang="zh-CN" altLang="en-US" sz="800" b="1" dirty="0">
                <a:solidFill>
                  <a:schemeClr val="bg1"/>
                </a:solidFill>
              </a:endParaRPr>
            </a:p>
          </p:txBody>
        </p:sp>
        <p:sp>
          <p:nvSpPr>
            <p:cNvPr id="28" name="任意多边形 27"/>
            <p:cNvSpPr/>
            <p:nvPr/>
          </p:nvSpPr>
          <p:spPr bwMode="auto">
            <a:xfrm>
              <a:off x="767143" y="6349"/>
              <a:ext cx="932581" cy="244657"/>
            </a:xfrm>
            <a:custGeom>
              <a:avLst/>
              <a:gdLst>
                <a:gd name="connsiteX0" fmla="*/ 0 w 1273400"/>
                <a:gd name="connsiteY0" fmla="*/ 0 h 342900"/>
                <a:gd name="connsiteX1" fmla="*/ 1101950 w 1273400"/>
                <a:gd name="connsiteY1" fmla="*/ 0 h 342900"/>
                <a:gd name="connsiteX2" fmla="*/ 1273400 w 1273400"/>
                <a:gd name="connsiteY2" fmla="*/ 171450 h 342900"/>
                <a:gd name="connsiteX3" fmla="*/ 1101950 w 1273400"/>
                <a:gd name="connsiteY3" fmla="*/ 342900 h 342900"/>
                <a:gd name="connsiteX4" fmla="*/ 0 w 1273400"/>
                <a:gd name="connsiteY4" fmla="*/ 342900 h 342900"/>
                <a:gd name="connsiteX5" fmla="*/ 171450 w 1273400"/>
                <a:gd name="connsiteY5" fmla="*/ 171450 h 342900"/>
                <a:gd name="connsiteX6" fmla="*/ 0 w 127340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400" h="342900">
                  <a:moveTo>
                    <a:pt x="0" y="0"/>
                  </a:moveTo>
                  <a:lnTo>
                    <a:pt x="1101950" y="0"/>
                  </a:lnTo>
                  <a:lnTo>
                    <a:pt x="1273400" y="171450"/>
                  </a:lnTo>
                  <a:lnTo>
                    <a:pt x="1101950" y="342900"/>
                  </a:lnTo>
                  <a:lnTo>
                    <a:pt x="0" y="342900"/>
                  </a:lnTo>
                  <a:lnTo>
                    <a:pt x="171450" y="171450"/>
                  </a:lnTo>
                  <a:lnTo>
                    <a:pt x="0" y="0"/>
                  </a:lnTo>
                  <a:close/>
                </a:path>
              </a:pathLst>
            </a:custGeom>
            <a:solidFill>
              <a:schemeClr val="bg1">
                <a:lumMod val="75000"/>
              </a:schemeClr>
            </a:solidFill>
            <a:ln w="12700">
              <a:solidFill>
                <a:schemeClr val="bg1"/>
              </a:solidFill>
            </a:ln>
            <a:scene3d>
              <a:camera prst="orthographicFront"/>
              <a:lightRig rig="threePt" dir="t">
                <a:rot lat="0" lon="0" rev="1200000"/>
              </a:lightRig>
            </a:scene3d>
            <a:sp3d>
              <a:bevelT w="38100" h="25400"/>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207455" tIns="24003" rIns="183452" bIns="24003" spcCol="1270" anchor="ctr"/>
            <a:lstStyle/>
            <a:p>
              <a:pPr algn="ctr" defTabSz="400050">
                <a:spcAft>
                  <a:spcPts val="0"/>
                </a:spcAft>
                <a:defRPr/>
              </a:pPr>
              <a:r>
                <a:rPr lang="en-US" altLang="zh-CN" sz="800" b="1" dirty="0" smtClean="0">
                  <a:solidFill>
                    <a:schemeClr val="bg1"/>
                  </a:solidFill>
                </a:rPr>
                <a:t>Software</a:t>
              </a:r>
              <a:endParaRPr lang="zh-CN" altLang="en-US" sz="800" b="1" dirty="0">
                <a:solidFill>
                  <a:schemeClr val="bg1"/>
                </a:solidFill>
              </a:endParaRPr>
            </a:p>
          </p:txBody>
        </p:sp>
      </p:gr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stretch>
            <a:fillRect/>
          </a:stretch>
        </p:blipFill>
        <p:spPr>
          <a:xfrm>
            <a:off x="3211997" y="1429841"/>
            <a:ext cx="1358122" cy="2484933"/>
          </a:xfrm>
          <a:prstGeom prst="roundRect">
            <a:avLst>
              <a:gd name="adj" fmla="val 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p:spPr>
      </p:pic>
      <p:pic>
        <p:nvPicPr>
          <p:cNvPr id="74" name="图片 73"/>
          <p:cNvPicPr>
            <a:picLocks noChangeAspect="1"/>
          </p:cNvPicPr>
          <p:nvPr/>
        </p:nvPicPr>
        <p:blipFill>
          <a:blip r:embed="rId4" cstate="print"/>
          <a:stretch>
            <a:fillRect/>
          </a:stretch>
        </p:blipFill>
        <p:spPr>
          <a:xfrm>
            <a:off x="1787458" y="1390650"/>
            <a:ext cx="1358122" cy="2495550"/>
          </a:xfrm>
          <a:prstGeom prst="roundRect">
            <a:avLst>
              <a:gd name="adj" fmla="val 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p:spPr>
      </p:pic>
      <p:pic>
        <p:nvPicPr>
          <p:cNvPr id="16" name="图片 15"/>
          <p:cNvPicPr>
            <a:picLocks noChangeAspect="1"/>
          </p:cNvPicPr>
          <p:nvPr/>
        </p:nvPicPr>
        <p:blipFill>
          <a:blip r:embed="rId5" cstate="print"/>
          <a:stretch>
            <a:fillRect/>
          </a:stretch>
        </p:blipFill>
        <p:spPr>
          <a:xfrm>
            <a:off x="344603" y="1430779"/>
            <a:ext cx="1363271" cy="2456925"/>
          </a:xfrm>
          <a:prstGeom prst="roundRect">
            <a:avLst>
              <a:gd name="adj" fmla="val 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a:ln/>
        </p:spPr>
      </p:pic>
      <p:sp>
        <p:nvSpPr>
          <p:cNvPr id="6146" name="DtsShapeName" descr="EUR03B6251125B8@@92@3ED383ECBCD80;06A;;0=;=F11041632!!!BIHO@]f110416321@0C99@@110B325D7E703101电担览粹)釜士烹亨(!W0/6过衙/qqu!!!!!!!!!!!!!!!!!!!!!!!!!!!!!!!!!!!!!!!!!!!!!!!!!!!!!!!!!!!!!!!!!!!!!!!!!!!!!!!!!!!!!!!!!!!!!!!!!!!!!!!!!!!!!!!!!!!!!!!!!!!!!!!!!!!!!!!!!!!!!!!!!!!!!!!!!!!!!!!!!!!!!!!!!!!!!!!!!!!!!!!!!!!!!!!!!!!!!!!!!!!!!!!!!!!!!!!!!!!!!!!!!!!!!!!!!!!!!!!!!!!!!!!!!!!!!!!!!!!!!!!!!!!!!!!!!!!!!!!!!!!!!!!!!!!!!!!!!!!!!!!!!!!!!!!!!!!!!!!!!!!!!!!!!!!!!!!!!!!!!!!!!!!!!!!!!!!!!!!!!!!!!!!!!!!!!!!!!!!!!!!!!!!!!!!!!!!!!!!!!!!!!!!!!!!!!!!!!!!!!!!!!!!!!!!!!!!!!!!!!!!!!!!!!!!!!!!!!!!!!!!!!!!!!!!!!!!!!!!!!!!!!!!!!!!!!!!!!!!!!!!!!!!!!!!!!!!!!!!!!!!!!!!!!!!!!!!!!!!!!!!!!!!!!!!!!!!!!!!!!!!!!!!!!!!!!!!!!!!!!!!!!!!!!!!!!!!!!!!!!!!!!!!!!!!!!!!!!!!!!!!!!!!!!!!!!!!!!!!!!!!!!!!!!!!!!!!!!!!!!!!!!!!!!!!!!!!!!!!!!!!!!!!!!!!!!!!!!!!!!!!!!!!!!!!!!!!!!!!!!!!!!!!!!!!!!!!!!!!!!!!!!!!!!!!!!!!!!!!!!!!!!!!!!!!!!!!!!!!!!!!!!!!!!!!!!!!!!!!!!!!!!!!!!!!!!!!!!!!!!!!!!!!!!!!!!!!!!!!!!!!!!!!!!!!!!!!!!!!!!!!!!!!!!!!!!!!!!!!!!!!!!!!!!!!!!!!!!!!!!!!!!!!!!!!!!!!!!!!!!!!!!!!!!!!!!!!!!!!!!!!!!!!!!!!!!!!!!!!!!!!!!!!!!!!!!!!!!!!!!!!!!!!!!!!!!!!!!!!!!!!!!!!!!!!!!!!!!!!!!!!!!!!!!!!!!!!!!!!!!!!!!!!!!!!!!!!!!!!!!!!!!!!!!!!!!!!!!!!!!!!!!!!!!!!!!!!!!!!!!!!!!!!!!!!!!!!!!!!!!!!!!!!!!!!!!!!!!!!!!!!!!!!!!!!!!!!!!!!!!!!!!!!!!!!!!!!!!!!!!!!!!!!!!!!!!!!!!!!!!!!!!!!!!!!!!!!!!!!!!!!!!!!!!!!!!!!!!!!!!!!!!!!!!!!!!!!!!!!!!!!!!!!!!!!!!!!!!!!!!!!!!!!!!!!!!!!!!!!!!!!!!!!!!!!!!!!!!!!!!!!!!!!!!!!!!!!!!!!!!!!!!!!!!!!!!!!!!!!!!!!!!!!!!!!!!!!!!!!!!!!!!!!!!!!!!!!!!!!!!!!!!!!!!!!!!!!!!!!!!!!!!!!!!!!!!!!!!!!!!!!!!!!!!!!!!!!!!!!!!!!!!!!!!!!!!!!!!!!!!!!!!!!!!!!!!!!!!!!!!!!!!!!!!!!!!!!!!!!!!!!!!!!!!!!!!!!!!!!!!!!!!!!!!!!!!!!!!!!!!!!!!!!!!!!!!!!!!!!!!!!!!!!!!!!!!!!!!!!!!!!!!!!!!!!!!!!!!!!!!!!!!!!!!!!!!!!!!!!!!!!!!!!!!!!!!!!!!!!!!!!!!!!!!!!!!!!!!!!!!!!!!!!!!!!!!!!!!!!!!!!!!!!!!!!!!!!!!!!!!!!!!!!!!!!!!!!!!!!!!!!!!!!!!!!!!!!!!!!!!!!!!!!!!!!!!!!!!!!!!!!!!!!!!!!!!!!!!!!!!!!!!!!!!!!!!!!!!!!!!!!!!!!!!!!!!!!!!!!!!!!!!!!!!!!!!!!!!!!!!!!!!!!!!!!!!!!!!!!!!!!!!!!!!!!!!!!!!!!!!!!!!!!!!!!!!!!!!!!!!!!!!!!!!!!!!!!!!!!!!!!!!!!!!!!!!!!!!!!!!!!!!!!!!!!!!!!!!!!!!!!!!!!!!!!!!!!!!!!!!!!!!!!!!!!!!!!!!!!!!!!!!!!!!!!!!!!!!!!!!!!!!!!!!!!!!!!!!!!!!!!!!!!!!!!!!!!!!!!!!!!!!!!!!!!!!!!!!!!!!!!!!!!!!!!!!!!!!!!!!!!!!!!!!!!!!!!!!!!!!!!!!!!!!!!!!!!!!!!!!!!!!!!!!!!!!!!!!!!!!!!!!!!!!!!!!!!!!!!!!!!!!!!!!!!!!!!!!!!!!!!!!!!!!!!!!!!!!!!!!!!!!!!!!!!!!!!!!!!!!!!!!!!!!!!!!!!!!!!!!!!!!!!!!!!!!!!!!!!!!!!!!!!!!!!!!!!!!!!!!!!!!!!!1!1" hidden="1"/>
          <p:cNvSpPr>
            <a:spLocks noChangeArrowheads="1"/>
          </p:cNvSpPr>
          <p:nvPr/>
        </p:nvSpPr>
        <p:spPr bwMode="auto">
          <a:xfrm>
            <a:off x="0" y="1"/>
            <a:ext cx="1588" cy="119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33 w 21600"/>
              <a:gd name="T13" fmla="*/ 2272 h 21600"/>
              <a:gd name="T14" fmla="*/ 16554 w 21600"/>
              <a:gd name="T15" fmla="*/ 13684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accent1"/>
          </a:solidFill>
          <a:ln w="9525">
            <a:solidFill>
              <a:schemeClr val="tx1"/>
            </a:solidFill>
            <a:miter lim="800000"/>
            <a:headEnd/>
            <a:tailEnd/>
          </a:ln>
        </p:spPr>
        <p:txBody>
          <a:bodyPr wrap="none" lIns="68552" tIns="34276" rIns="68552" bIns="34276" anchor="ctr"/>
          <a:lstStyle/>
          <a:p>
            <a:endParaRPr lang="zh-CN" altLang="en-US">
              <a:solidFill>
                <a:srgbClr val="000000"/>
              </a:solidFill>
            </a:endParaRPr>
          </a:p>
        </p:txBody>
      </p:sp>
      <p:sp>
        <p:nvSpPr>
          <p:cNvPr id="103" name="Title 2"/>
          <p:cNvSpPr txBox="1">
            <a:spLocks/>
          </p:cNvSpPr>
          <p:nvPr/>
        </p:nvSpPr>
        <p:spPr>
          <a:xfrm>
            <a:off x="216770" y="317711"/>
            <a:ext cx="8609730" cy="471277"/>
          </a:xfrm>
          <a:prstGeom prst="rect">
            <a:avLst/>
          </a:prstGeom>
        </p:spPr>
        <p:txBody>
          <a:bodyPr/>
          <a:lstStyle/>
          <a:p>
            <a:pPr eaLnBrk="0" hangingPunct="0">
              <a:defRPr/>
            </a:pPr>
            <a:r>
              <a:rPr lang="en-US" altLang="zh-CN" sz="2000" b="1" kern="0" dirty="0" smtClean="0">
                <a:solidFill>
                  <a:srgbClr val="C00000"/>
                </a:solidFill>
                <a:latin typeface="Arial" pitchFamily="34" charset="0"/>
                <a:ea typeface="微软雅黑" pitchFamily="34" charset="-122"/>
                <a:cs typeface="Arial" pitchFamily="34" charset="0"/>
              </a:rPr>
              <a:t>Enterprise Business: A Major, Fast-Growing Unit</a:t>
            </a:r>
          </a:p>
          <a:p>
            <a:pPr eaLnBrk="0" hangingPunct="0">
              <a:defRPr/>
            </a:pPr>
            <a:endParaRPr lang="en-US" altLang="zh-CN" sz="2000" b="1" kern="0" dirty="0" smtClean="0">
              <a:solidFill>
                <a:srgbClr val="C00000"/>
              </a:solidFill>
              <a:latin typeface="Arial" pitchFamily="34" charset="0"/>
              <a:ea typeface="微软雅黑" pitchFamily="34" charset="-122"/>
              <a:cs typeface="Arial" pitchFamily="34" charset="0"/>
            </a:endParaRPr>
          </a:p>
          <a:p>
            <a:pPr eaLnBrk="0" hangingPunct="0">
              <a:defRPr/>
            </a:pPr>
            <a:endParaRPr lang="en-US" altLang="zh-CN" sz="2000" b="1" kern="0" dirty="0" smtClean="0">
              <a:solidFill>
                <a:srgbClr val="C00000"/>
              </a:solidFill>
              <a:latin typeface="Arial" pitchFamily="34" charset="0"/>
              <a:ea typeface="微软雅黑" pitchFamily="34" charset="-122"/>
              <a:cs typeface="Arial" pitchFamily="34" charset="0"/>
            </a:endParaRPr>
          </a:p>
        </p:txBody>
      </p:sp>
      <p:sp>
        <p:nvSpPr>
          <p:cNvPr id="122" name="圆角矩形 121"/>
          <p:cNvSpPr/>
          <p:nvPr/>
        </p:nvSpPr>
        <p:spPr bwMode="auto">
          <a:xfrm>
            <a:off x="330618" y="3992797"/>
            <a:ext cx="4222332" cy="437887"/>
          </a:xfrm>
          <a:prstGeom prst="roundRect">
            <a:avLst>
              <a:gd name="adj" fmla="val 0"/>
            </a:avLst>
          </a:prstGeom>
          <a:solidFill>
            <a:schemeClr val="bg1">
              <a:lumMod val="75000"/>
            </a:schemeClr>
          </a:solidFill>
          <a:ln w="9525" cap="flat" cmpd="sng" algn="ctr">
            <a:noFill/>
            <a:prstDash val="soli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 lastClr="FFFFFF"/>
              </a:solidFill>
              <a:effectLst/>
              <a:uLnTx/>
              <a:uFillTx/>
              <a:latin typeface="Arial" pitchFamily="34" charset="0"/>
              <a:ea typeface="宋体" pitchFamily="2" charset="-122"/>
              <a:cs typeface="+mn-cs"/>
            </a:endParaRPr>
          </a:p>
        </p:txBody>
      </p:sp>
      <p:sp>
        <p:nvSpPr>
          <p:cNvPr id="123" name="矩形 80"/>
          <p:cNvSpPr>
            <a:spLocks noChangeArrowheads="1"/>
          </p:cNvSpPr>
          <p:nvPr/>
        </p:nvSpPr>
        <p:spPr bwMode="auto">
          <a:xfrm>
            <a:off x="525982" y="4109211"/>
            <a:ext cx="3836468"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685617" eaLnBrk="1" fontAlgn="auto" latinLnBrk="0" hangingPunct="1">
              <a:lnSpc>
                <a:spcPct val="100000"/>
              </a:lnSpc>
              <a:spcBef>
                <a:spcPts val="0"/>
              </a:spcBef>
              <a:spcAft>
                <a:spcPts val="0"/>
              </a:spcAft>
              <a:buClrTx/>
              <a:buSzTx/>
              <a:buFontTx/>
              <a:buNone/>
              <a:tabLst/>
              <a:defRPr/>
            </a:pPr>
            <a:r>
              <a:rPr lang="en-US" altLang="zh-CN" sz="1400" b="1" kern="0" dirty="0" smtClean="0">
                <a:solidFill>
                  <a:schemeClr val="tx1">
                    <a:lumMod val="75000"/>
                    <a:lumOff val="25000"/>
                  </a:schemeClr>
                </a:solidFill>
                <a:latin typeface="Arial" pitchFamily="34" charset="0"/>
                <a:ea typeface="微软雅黑" pitchFamily="34" charset="-122"/>
                <a:cs typeface="Arial" pitchFamily="34" charset="0"/>
              </a:rPr>
              <a:t>Supporting Platform</a:t>
            </a:r>
          </a:p>
        </p:txBody>
      </p:sp>
      <p:sp>
        <p:nvSpPr>
          <p:cNvPr id="72" name="同侧圆角矩形 71"/>
          <p:cNvSpPr/>
          <p:nvPr/>
        </p:nvSpPr>
        <p:spPr bwMode="auto">
          <a:xfrm>
            <a:off x="3211027" y="798513"/>
            <a:ext cx="1360973" cy="620712"/>
          </a:xfrm>
          <a:prstGeom prst="round2SameRect">
            <a:avLst>
              <a:gd name="adj1" fmla="val 0"/>
              <a:gd name="adj2" fmla="val 0"/>
            </a:avLst>
          </a:prstGeom>
          <a:solidFill>
            <a:schemeClr val="bg1">
              <a:lumMod val="65000"/>
            </a:schemeClr>
          </a:solidFill>
          <a:ln w="9525" cap="flat" cmpd="sng" algn="ctr">
            <a:noFill/>
            <a:prstDash val="soli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1800" b="1" u="none" strike="noStrike" kern="0" cap="none" spc="0" normalizeH="0" baseline="0" noProof="0">
              <a:ln>
                <a:noFill/>
              </a:ln>
              <a:solidFill>
                <a:schemeClr val="bg1"/>
              </a:solidFill>
              <a:effectLst/>
              <a:uLnTx/>
              <a:uFillTx/>
              <a:latin typeface="Arial"/>
              <a:ea typeface="宋体" pitchFamily="2" charset="-122"/>
              <a:cs typeface="Arial"/>
            </a:endParaRPr>
          </a:p>
        </p:txBody>
      </p:sp>
      <p:sp>
        <p:nvSpPr>
          <p:cNvPr id="73" name="矩形 70"/>
          <p:cNvSpPr>
            <a:spLocks noChangeArrowheads="1"/>
          </p:cNvSpPr>
          <p:nvPr/>
        </p:nvSpPr>
        <p:spPr bwMode="auto">
          <a:xfrm>
            <a:off x="3415659" y="845177"/>
            <a:ext cx="1008857" cy="50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36000" tIns="36000" rIns="36000" bIns="36000" numCol="1" anchor="t" anchorCtr="0" compatLnSpc="1">
            <a:prstTxWarp prst="textNoShape">
              <a:avLst/>
            </a:prstTxWarp>
            <a:spAutoFit/>
          </a:bodyPr>
          <a:lstStyle/>
          <a:p>
            <a:pPr algn="ctr" defTabSz="685617"/>
            <a:r>
              <a:rPr lang="en-US" altLang="zh-CN" sz="1400" b="1" dirty="0" smtClean="0">
                <a:solidFill>
                  <a:schemeClr val="bg1"/>
                </a:solidFill>
                <a:latin typeface="Arial"/>
                <a:ea typeface="微软雅黑" pitchFamily="34" charset="-122"/>
                <a:cs typeface="Arial"/>
              </a:rPr>
              <a:t>Consumer </a:t>
            </a:r>
          </a:p>
          <a:p>
            <a:pPr algn="ctr" defTabSz="685617"/>
            <a:r>
              <a:rPr lang="en-US" altLang="zh-CN" sz="1400" b="1" dirty="0" smtClean="0">
                <a:solidFill>
                  <a:schemeClr val="bg1"/>
                </a:solidFill>
                <a:latin typeface="Arial"/>
                <a:ea typeface="微软雅黑" pitchFamily="34" charset="-122"/>
                <a:cs typeface="Arial"/>
              </a:rPr>
              <a:t>Business</a:t>
            </a:r>
          </a:p>
        </p:txBody>
      </p:sp>
      <p:sp>
        <p:nvSpPr>
          <p:cNvPr id="75" name="同侧圆角矩形 74"/>
          <p:cNvSpPr/>
          <p:nvPr/>
        </p:nvSpPr>
        <p:spPr bwMode="auto">
          <a:xfrm>
            <a:off x="1788208" y="798513"/>
            <a:ext cx="1360973" cy="620712"/>
          </a:xfrm>
          <a:prstGeom prst="round2SameRect">
            <a:avLst>
              <a:gd name="adj1" fmla="val 0"/>
              <a:gd name="adj2" fmla="val 0"/>
            </a:avLst>
          </a:prstGeom>
          <a:solidFill>
            <a:srgbClr val="C00000"/>
          </a:solidFill>
          <a:ln>
            <a:noFill/>
          </a:ln>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p:spPr>
        <p:txBody>
          <a:bodyPr lIns="68552" tIns="34276" rIns="68552" bIns="34276" anchor="ctr"/>
          <a:lstStyle/>
          <a:p>
            <a:pPr marL="0" marR="0" lvl="0" indent="0" algn="ctr" defTabSz="685520" eaLnBrk="1" fontAlgn="auto" latinLnBrk="0" hangingPunct="1">
              <a:lnSpc>
                <a:spcPct val="120000"/>
              </a:lnSpc>
              <a:spcBef>
                <a:spcPct val="20000"/>
              </a:spcBef>
              <a:spcAft>
                <a:spcPts val="0"/>
              </a:spcAft>
              <a:buClr>
                <a:srgbClr val="990000"/>
              </a:buClr>
              <a:buSzPct val="60000"/>
              <a:buFontTx/>
              <a:buNone/>
              <a:tabLst/>
              <a:defRPr/>
            </a:pPr>
            <a:endParaRPr kumimoji="0" lang="zh-CN" altLang="zh-CN" sz="1400" b="1" u="none" strike="noStrike" kern="0" cap="none" spc="0" normalizeH="0" baseline="0" noProof="0" dirty="0">
              <a:ln>
                <a:noFill/>
              </a:ln>
              <a:solidFill>
                <a:schemeClr val="bg1"/>
              </a:solidFill>
              <a:effectLst/>
              <a:uLnTx/>
              <a:uFillTx/>
              <a:latin typeface="Arial"/>
              <a:ea typeface="华文楷体"/>
              <a:cs typeface="Arial"/>
            </a:endParaRPr>
          </a:p>
        </p:txBody>
      </p:sp>
      <p:sp>
        <p:nvSpPr>
          <p:cNvPr id="76" name="矩形 76"/>
          <p:cNvSpPr>
            <a:spLocks noChangeArrowheads="1"/>
          </p:cNvSpPr>
          <p:nvPr/>
        </p:nvSpPr>
        <p:spPr bwMode="auto">
          <a:xfrm>
            <a:off x="1964264" y="845177"/>
            <a:ext cx="1008857" cy="50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36000" tIns="36000" rIns="36000" bIns="36000" numCol="1" anchor="t" anchorCtr="0" compatLnSpc="1">
            <a:prstTxWarp prst="textNoShape">
              <a:avLst/>
            </a:prstTxWarp>
            <a:spAutoFit/>
          </a:bodyPr>
          <a:lstStyle/>
          <a:p>
            <a:pPr algn="ctr" defTabSz="685617"/>
            <a:r>
              <a:rPr lang="en-US" altLang="zh-CN" sz="1400" b="1" dirty="0" smtClean="0">
                <a:solidFill>
                  <a:schemeClr val="bg1"/>
                </a:solidFill>
                <a:latin typeface="Arial"/>
                <a:ea typeface="微软雅黑" pitchFamily="34" charset="-122"/>
                <a:cs typeface="Arial"/>
              </a:rPr>
              <a:t>Enterprise </a:t>
            </a:r>
          </a:p>
          <a:p>
            <a:pPr algn="ctr" defTabSz="685617"/>
            <a:r>
              <a:rPr lang="en-US" altLang="zh-CN" sz="1400" b="1" dirty="0" smtClean="0">
                <a:solidFill>
                  <a:schemeClr val="bg1"/>
                </a:solidFill>
                <a:latin typeface="Arial"/>
                <a:ea typeface="微软雅黑" pitchFamily="34" charset="-122"/>
                <a:cs typeface="Arial"/>
              </a:rPr>
              <a:t>Business</a:t>
            </a:r>
          </a:p>
        </p:txBody>
      </p:sp>
      <p:sp>
        <p:nvSpPr>
          <p:cNvPr id="78" name="同侧圆角矩形 77"/>
          <p:cNvSpPr/>
          <p:nvPr/>
        </p:nvSpPr>
        <p:spPr bwMode="auto">
          <a:xfrm>
            <a:off x="336814" y="798513"/>
            <a:ext cx="1360973" cy="620712"/>
          </a:xfrm>
          <a:prstGeom prst="round2SameRect">
            <a:avLst>
              <a:gd name="adj1" fmla="val 0"/>
              <a:gd name="adj2" fmla="val 0"/>
            </a:avLst>
          </a:prstGeom>
          <a:solidFill>
            <a:schemeClr val="bg1">
              <a:lumMod val="65000"/>
            </a:schemeClr>
          </a:solidFill>
          <a:ln w="9525" cap="flat" cmpd="sng" algn="ctr">
            <a:noFill/>
            <a:prstDash val="soli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ctr" defTabSz="685617" eaLnBrk="1" fontAlgn="auto" latinLnBrk="0" hangingPunct="1">
              <a:lnSpc>
                <a:spcPct val="100000"/>
              </a:lnSpc>
              <a:spcBef>
                <a:spcPts val="0"/>
              </a:spcBef>
              <a:spcAft>
                <a:spcPts val="0"/>
              </a:spcAft>
              <a:buClrTx/>
              <a:buSzTx/>
              <a:buFontTx/>
              <a:buNone/>
              <a:tabLst/>
              <a:defRPr/>
            </a:pPr>
            <a:endParaRPr kumimoji="0" lang="zh-CN" altLang="zh-CN" sz="1300" b="1" u="none" strike="noStrike" kern="0" cap="none" spc="0" normalizeH="0" baseline="0" noProof="0" dirty="0" smtClean="0">
              <a:ln>
                <a:noFill/>
              </a:ln>
              <a:solidFill>
                <a:schemeClr val="bg1"/>
              </a:solidFill>
              <a:effectLst/>
              <a:uLnTx/>
              <a:uFillTx/>
              <a:latin typeface="Arial"/>
              <a:ea typeface="宋体" pitchFamily="2" charset="-122"/>
              <a:cs typeface="Arial"/>
            </a:endParaRPr>
          </a:p>
        </p:txBody>
      </p:sp>
      <p:sp>
        <p:nvSpPr>
          <p:cNvPr id="89" name="矩形 78"/>
          <p:cNvSpPr>
            <a:spLocks noChangeArrowheads="1"/>
          </p:cNvSpPr>
          <p:nvPr/>
        </p:nvSpPr>
        <p:spPr bwMode="auto">
          <a:xfrm>
            <a:off x="304800" y="845177"/>
            <a:ext cx="1466850" cy="503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spAutoFit/>
          </a:bodyPr>
          <a:lstStyle/>
          <a:p>
            <a:pPr algn="ctr" defTabSz="685617"/>
            <a:r>
              <a:rPr lang="en-US" altLang="zh-CN" sz="1400" b="1" dirty="0" smtClean="0">
                <a:solidFill>
                  <a:schemeClr val="bg1"/>
                </a:solidFill>
                <a:latin typeface="Arial"/>
                <a:ea typeface="微软雅黑" pitchFamily="34" charset="-122"/>
                <a:cs typeface="Arial"/>
              </a:rPr>
              <a:t>Carrier Network Business</a:t>
            </a:r>
          </a:p>
        </p:txBody>
      </p:sp>
      <p:sp>
        <p:nvSpPr>
          <p:cNvPr id="19" name="同侧圆角矩形 18"/>
          <p:cNvSpPr/>
          <p:nvPr/>
        </p:nvSpPr>
        <p:spPr bwMode="auto">
          <a:xfrm>
            <a:off x="4806950" y="1257301"/>
            <a:ext cx="4136142" cy="3200400"/>
          </a:xfrm>
          <a:prstGeom prst="round2SameRect">
            <a:avLst>
              <a:gd name="adj1" fmla="val 0"/>
              <a:gd name="adj2" fmla="val 0"/>
            </a:avLst>
          </a:prstGeom>
          <a:solidFill>
            <a:schemeClr val="bg1"/>
          </a:solidFill>
          <a:ln w="9525" algn="ctr">
            <a:noFill/>
            <a:round/>
            <a:headEnd/>
            <a:tailEnd/>
          </a:ln>
          <a:effectLst>
            <a:outerShdw blurRad="63500" sx="101000" sy="101000" algn="ctr" rotWithShape="0">
              <a:prstClr val="black">
                <a:alpha val="20000"/>
              </a:prstClr>
            </a:outerShdw>
            <a:softEdge rad="12700"/>
          </a:effectLst>
        </p:spPr>
        <p:txBody>
          <a:bodyPr wrap="none" lIns="68562" tIns="34281" rIns="68562" bIns="34281" anchor="ctr"/>
          <a:lstStyle/>
          <a:p>
            <a:pPr algn="ctr" defTabSz="685617" eaLnBrk="0" fontAlgn="auto" hangingPunct="0">
              <a:spcBef>
                <a:spcPts val="0"/>
              </a:spcBef>
              <a:spcAft>
                <a:spcPts val="0"/>
              </a:spcAft>
              <a:buSzPct val="60000"/>
              <a:defRPr/>
            </a:pPr>
            <a:endParaRPr lang="en-US" altLang="zh-CN" sz="500" kern="0" dirty="0" smtClean="0">
              <a:solidFill>
                <a:srgbClr val="5F5F5F"/>
              </a:solidFill>
              <a:latin typeface="Arial" pitchFamily="34" charset="0"/>
              <a:ea typeface="华文细黑" pitchFamily="2" charset="-122"/>
              <a:cs typeface="Arial" pitchFamily="34" charset="0"/>
            </a:endParaRPr>
          </a:p>
        </p:txBody>
      </p:sp>
      <p:sp>
        <p:nvSpPr>
          <p:cNvPr id="20" name="AutoShape 44"/>
          <p:cNvSpPr>
            <a:spLocks noChangeArrowheads="1"/>
          </p:cNvSpPr>
          <p:nvPr/>
        </p:nvSpPr>
        <p:spPr bwMode="auto">
          <a:xfrm>
            <a:off x="4806950" y="813578"/>
            <a:ext cx="4136142" cy="433754"/>
          </a:xfrm>
          <a:prstGeom prst="round2SameRect">
            <a:avLst>
              <a:gd name="adj1" fmla="val 0"/>
              <a:gd name="adj2" fmla="val 0"/>
            </a:avLst>
          </a:prstGeom>
          <a:solidFill>
            <a:srgbClr val="B90000"/>
          </a:solidFill>
          <a:ln>
            <a:headEnd/>
            <a:tailEnd/>
          </a:ln>
          <a:scene3d>
            <a:camera prst="orthographicFront">
              <a:rot lat="0" lon="0" rev="0"/>
            </a:camera>
            <a:lightRig rig="threePt" dir="t">
              <a:rot lat="0" lon="0" rev="1200000"/>
            </a:lightRig>
          </a:scene3d>
          <a:sp3d/>
          <a:extLst/>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algn="ctr" defTabSz="588012" eaLnBrk="0" hangingPunct="0">
              <a:buSzPct val="60000"/>
            </a:pPr>
            <a:endParaRPr lang="zh-CN" altLang="en-US" sz="1400" b="1" dirty="0" smtClean="0">
              <a:solidFill>
                <a:prstClr val="white"/>
              </a:solidFill>
              <a:latin typeface="Arial" pitchFamily="34" charset="0"/>
              <a:ea typeface="微软雅黑" pitchFamily="34" charset="-122"/>
              <a:cs typeface="Arial" pitchFamily="34" charset="0"/>
            </a:endParaRPr>
          </a:p>
        </p:txBody>
      </p:sp>
      <p:sp>
        <p:nvSpPr>
          <p:cNvPr id="21" name="矩形 20"/>
          <p:cNvSpPr/>
          <p:nvPr/>
        </p:nvSpPr>
        <p:spPr>
          <a:xfrm>
            <a:off x="5014731" y="878963"/>
            <a:ext cx="3705597" cy="284675"/>
          </a:xfrm>
          <a:prstGeom prst="rect">
            <a:avLst/>
          </a:prstGeom>
        </p:spPr>
        <p:txBody>
          <a:bodyPr wrap="square" lIns="68562" tIns="34281" rIns="68562" bIns="34281" anchor="ctr">
            <a:spAutoFit/>
          </a:bodyPr>
          <a:lstStyle/>
          <a:p>
            <a:pPr algn="ctr" fontAlgn="auto">
              <a:spcBef>
                <a:spcPts val="0"/>
              </a:spcBef>
              <a:spcAft>
                <a:spcPts val="0"/>
              </a:spcAft>
            </a:pPr>
            <a:r>
              <a:rPr lang="en-US" altLang="zh-CN" sz="1400" b="1" kern="0" dirty="0" smtClean="0">
                <a:solidFill>
                  <a:schemeClr val="bg1"/>
                </a:solidFill>
                <a:latin typeface="Arial" pitchFamily="34" charset="0"/>
                <a:ea typeface="华文细黑"/>
                <a:cs typeface="Arial" pitchFamily="34" charset="0"/>
              </a:rPr>
              <a:t>Fast Revenue Growth</a:t>
            </a:r>
          </a:p>
        </p:txBody>
      </p:sp>
      <p:cxnSp>
        <p:nvCxnSpPr>
          <p:cNvPr id="58" name="直接连接符 57"/>
          <p:cNvCxnSpPr/>
          <p:nvPr/>
        </p:nvCxnSpPr>
        <p:spPr>
          <a:xfrm flipH="1">
            <a:off x="5304710" y="2388678"/>
            <a:ext cx="3240000" cy="0"/>
          </a:xfrm>
          <a:prstGeom prst="line">
            <a:avLst/>
          </a:prstGeom>
          <a:noFill/>
          <a:ln w="9525" cap="flat" cmpd="sng" algn="ctr">
            <a:solidFill>
              <a:schemeClr val="tx1">
                <a:lumMod val="65000"/>
                <a:lumOff val="35000"/>
              </a:schemeClr>
            </a:solidFill>
            <a:prstDash val="solid"/>
          </a:ln>
          <a:effectLst/>
        </p:spPr>
      </p:cxnSp>
      <p:sp>
        <p:nvSpPr>
          <p:cNvPr id="59" name="TextBox 58"/>
          <p:cNvSpPr txBox="1"/>
          <p:nvPr/>
        </p:nvSpPr>
        <p:spPr>
          <a:xfrm>
            <a:off x="5003684" y="2291574"/>
            <a:ext cx="368111"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cxnSp>
        <p:nvCxnSpPr>
          <p:cNvPr id="56" name="直接连接符 55"/>
          <p:cNvCxnSpPr/>
          <p:nvPr/>
        </p:nvCxnSpPr>
        <p:spPr>
          <a:xfrm flipH="1">
            <a:off x="5304710" y="3650659"/>
            <a:ext cx="3240000" cy="0"/>
          </a:xfrm>
          <a:prstGeom prst="line">
            <a:avLst/>
          </a:prstGeom>
          <a:noFill/>
          <a:ln w="9525" cap="flat" cmpd="sng" algn="ctr">
            <a:solidFill>
              <a:schemeClr val="tx1">
                <a:lumMod val="65000"/>
                <a:lumOff val="35000"/>
              </a:schemeClr>
            </a:solidFill>
            <a:prstDash val="solid"/>
          </a:ln>
          <a:effectLst/>
        </p:spPr>
      </p:cxnSp>
      <p:sp>
        <p:nvSpPr>
          <p:cNvPr id="57" name="TextBox 56"/>
          <p:cNvSpPr txBox="1"/>
          <p:nvPr/>
        </p:nvSpPr>
        <p:spPr>
          <a:xfrm>
            <a:off x="5003684" y="3573396"/>
            <a:ext cx="368111"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noProof="0" dirty="0" smtClean="0">
                <a:solidFill>
                  <a:schemeClr val="tx1">
                    <a:lumMod val="75000"/>
                    <a:lumOff val="25000"/>
                  </a:schemeClr>
                </a:solidFill>
                <a:latin typeface="Arial" pitchFamily="34" charset="0"/>
                <a:ea typeface="华文细黑" pitchFamily="2" charset="-122"/>
                <a:cs typeface="Arial" pitchFamily="34" charset="0"/>
              </a:rPr>
              <a:t>0.5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cxnSp>
        <p:nvCxnSpPr>
          <p:cNvPr id="54" name="直接连接符 53"/>
          <p:cNvCxnSpPr/>
          <p:nvPr/>
        </p:nvCxnSpPr>
        <p:spPr>
          <a:xfrm flipH="1">
            <a:off x="5304710" y="2815952"/>
            <a:ext cx="3240000" cy="0"/>
          </a:xfrm>
          <a:prstGeom prst="line">
            <a:avLst/>
          </a:prstGeom>
          <a:noFill/>
          <a:ln w="9525" cap="flat" cmpd="sng" algn="ctr">
            <a:solidFill>
              <a:schemeClr val="tx1">
                <a:lumMod val="65000"/>
                <a:lumOff val="35000"/>
              </a:schemeClr>
            </a:solidFill>
            <a:prstDash val="solid"/>
          </a:ln>
          <a:effectLst/>
        </p:spPr>
      </p:cxnSp>
      <p:sp>
        <p:nvSpPr>
          <p:cNvPr id="55" name="TextBox 54"/>
          <p:cNvSpPr txBox="1"/>
          <p:nvPr/>
        </p:nvSpPr>
        <p:spPr>
          <a:xfrm>
            <a:off x="5003684" y="2718848"/>
            <a:ext cx="368111"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1.5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sp>
        <p:nvSpPr>
          <p:cNvPr id="30" name="Rectangle 7"/>
          <p:cNvSpPr>
            <a:spLocks noChangeArrowheads="1"/>
          </p:cNvSpPr>
          <p:nvPr/>
        </p:nvSpPr>
        <p:spPr bwMode="auto">
          <a:xfrm>
            <a:off x="6784597" y="1463294"/>
            <a:ext cx="1748359" cy="218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9207" tIns="39605" rIns="79207" bIns="39605">
            <a:spAutoFit/>
          </a:bodyPr>
          <a:lstStyle/>
          <a:p>
            <a:pPr algn="r" defTabSz="601106"/>
            <a:r>
              <a:rPr lang="en-US" altLang="zh-CN" sz="900" dirty="0" smtClean="0">
                <a:latin typeface="Arial" pitchFamily="34" charset="0"/>
                <a:ea typeface="微软雅黑" pitchFamily="34" charset="-122"/>
                <a:cs typeface="Arial" pitchFamily="34" charset="0"/>
              </a:rPr>
              <a:t>Sales revenue (billion USD)</a:t>
            </a:r>
          </a:p>
        </p:txBody>
      </p:sp>
      <p:cxnSp>
        <p:nvCxnSpPr>
          <p:cNvPr id="31" name="直接连接符 30"/>
          <p:cNvCxnSpPr/>
          <p:nvPr/>
        </p:nvCxnSpPr>
        <p:spPr>
          <a:xfrm>
            <a:off x="5296238" y="1622221"/>
            <a:ext cx="0" cy="2520000"/>
          </a:xfrm>
          <a:prstGeom prst="line">
            <a:avLst/>
          </a:prstGeom>
          <a:noFill/>
          <a:ln w="9525" cap="flat" cmpd="sng" algn="ctr">
            <a:solidFill>
              <a:schemeClr val="tx1">
                <a:lumMod val="65000"/>
                <a:lumOff val="35000"/>
              </a:schemeClr>
            </a:solidFill>
            <a:prstDash val="solid"/>
          </a:ln>
          <a:effectLst/>
        </p:spPr>
      </p:cxnSp>
      <p:cxnSp>
        <p:nvCxnSpPr>
          <p:cNvPr id="52" name="直接连接符 51"/>
          <p:cNvCxnSpPr/>
          <p:nvPr/>
        </p:nvCxnSpPr>
        <p:spPr>
          <a:xfrm flipH="1">
            <a:off x="5304710" y="4136746"/>
            <a:ext cx="3240000" cy="0"/>
          </a:xfrm>
          <a:prstGeom prst="line">
            <a:avLst/>
          </a:prstGeom>
          <a:noFill/>
          <a:ln w="9525" cap="flat" cmpd="sng" algn="ctr">
            <a:solidFill>
              <a:schemeClr val="tx1">
                <a:lumMod val="65000"/>
                <a:lumOff val="35000"/>
              </a:schemeClr>
            </a:solidFill>
            <a:prstDash val="solid"/>
          </a:ln>
          <a:effectLst/>
        </p:spPr>
      </p:cxnSp>
      <p:sp>
        <p:nvSpPr>
          <p:cNvPr id="53" name="TextBox 52"/>
          <p:cNvSpPr txBox="1"/>
          <p:nvPr/>
        </p:nvSpPr>
        <p:spPr>
          <a:xfrm>
            <a:off x="5003684" y="4017659"/>
            <a:ext cx="368111" cy="198993"/>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cxnSp>
        <p:nvCxnSpPr>
          <p:cNvPr id="50" name="直接连接符 49"/>
          <p:cNvCxnSpPr/>
          <p:nvPr/>
        </p:nvCxnSpPr>
        <p:spPr>
          <a:xfrm flipH="1">
            <a:off x="5304710" y="3223389"/>
            <a:ext cx="3240000" cy="0"/>
          </a:xfrm>
          <a:prstGeom prst="line">
            <a:avLst/>
          </a:prstGeom>
          <a:noFill/>
          <a:ln w="9525" cap="flat" cmpd="sng" algn="ctr">
            <a:solidFill>
              <a:schemeClr val="tx1">
                <a:lumMod val="65000"/>
                <a:lumOff val="35000"/>
              </a:schemeClr>
            </a:solidFill>
            <a:prstDash val="solid"/>
          </a:ln>
          <a:effectLst/>
        </p:spPr>
      </p:cxnSp>
      <p:sp>
        <p:nvSpPr>
          <p:cNvPr id="51" name="TextBox 50"/>
          <p:cNvSpPr txBox="1"/>
          <p:nvPr/>
        </p:nvSpPr>
        <p:spPr>
          <a:xfrm>
            <a:off x="5003684" y="3146122"/>
            <a:ext cx="368111"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1.0</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nvGrpSpPr>
          <p:cNvPr id="2" name="组合 64"/>
          <p:cNvGrpSpPr/>
          <p:nvPr/>
        </p:nvGrpSpPr>
        <p:grpSpPr>
          <a:xfrm>
            <a:off x="5730962" y="2877449"/>
            <a:ext cx="800202" cy="1499494"/>
            <a:chOff x="6199304" y="2877449"/>
            <a:chExt cx="800202" cy="1499494"/>
          </a:xfrm>
        </p:grpSpPr>
        <p:sp>
          <p:nvSpPr>
            <p:cNvPr id="39" name="矩形 38"/>
            <p:cNvSpPr/>
            <p:nvPr/>
          </p:nvSpPr>
          <p:spPr bwMode="auto">
            <a:xfrm>
              <a:off x="6347347" y="2887546"/>
              <a:ext cx="496193" cy="1249200"/>
            </a:xfrm>
            <a:prstGeom prst="rect">
              <a:avLst/>
            </a:prstGeom>
            <a:solidFill>
              <a:schemeClr val="bg2">
                <a:lumMod val="75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41" name="TextBox 40"/>
            <p:cNvSpPr txBox="1"/>
            <p:nvPr/>
          </p:nvSpPr>
          <p:spPr>
            <a:xfrm>
              <a:off x="6290487" y="4192277"/>
              <a:ext cx="591797"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kumimoji="0" lang="en-US" altLang="zh-CN" sz="1000" b="0" i="0" u="none" strike="noStrike" kern="0" cap="none" spc="0" normalizeH="0" baseline="0" noProof="0" dirty="0" smtClean="0">
                  <a:ln>
                    <a:noFill/>
                  </a:ln>
                  <a:solidFill>
                    <a:schemeClr val="tx1">
                      <a:lumMod val="75000"/>
                      <a:lumOff val="25000"/>
                    </a:schemeClr>
                  </a:solidFill>
                  <a:effectLst/>
                  <a:uLnTx/>
                  <a:uFillTx/>
                  <a:latin typeface="Arial" pitchFamily="34" charset="0"/>
                  <a:ea typeface="华文细黑" pitchFamily="2" charset="-122"/>
                  <a:cs typeface="Arial" pitchFamily="34" charset="0"/>
                </a:rPr>
                <a:t>2011</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sp>
          <p:nvSpPr>
            <p:cNvPr id="44" name="TextBox 43"/>
            <p:cNvSpPr txBox="1"/>
            <p:nvPr/>
          </p:nvSpPr>
          <p:spPr>
            <a:xfrm>
              <a:off x="6199304" y="2877449"/>
              <a:ext cx="800202" cy="246221"/>
            </a:xfrm>
            <a:prstGeom prst="rect">
              <a:avLst/>
            </a:prstGeom>
            <a:noFill/>
          </p:spPr>
          <p:txBody>
            <a:bodyPr wrap="square" lIns="0" tIns="0" rIns="0" bIns="0" rtlCol="0">
              <a:spAutoFit/>
            </a:bodyPr>
            <a:lstStyle/>
            <a:p>
              <a:pPr marL="0" marR="0" lvl="0" indent="0" algn="ctr" defTabSz="801688" eaLnBrk="1" fontAlgn="auto" latinLnBrk="0" hangingPunct="1">
                <a:lnSpc>
                  <a:spcPct val="100000"/>
                </a:lnSpc>
                <a:spcBef>
                  <a:spcPts val="0"/>
                </a:spcBef>
                <a:spcAft>
                  <a:spcPts val="0"/>
                </a:spcAft>
                <a:buClrTx/>
                <a:buSzTx/>
                <a:buNone/>
                <a:tabLst/>
                <a:defRPr/>
              </a:pPr>
              <a:r>
                <a:rPr lang="en-US" altLang="zh-CN" sz="1600" kern="0" dirty="0" smtClean="0">
                  <a:solidFill>
                    <a:schemeClr val="bg1"/>
                  </a:solidFill>
                  <a:latin typeface="FrutigerNext LT Regular" pitchFamily="34" charset="0"/>
                  <a:ea typeface="黑体" pitchFamily="2" charset="-122"/>
                </a:rPr>
                <a:t>1.46</a:t>
              </a:r>
              <a:endParaRPr lang="en-US" altLang="zh-CN" sz="1600" kern="0" dirty="0">
                <a:solidFill>
                  <a:schemeClr val="bg1"/>
                </a:solidFill>
                <a:latin typeface="FrutigerNext LT Regular" pitchFamily="34" charset="0"/>
                <a:ea typeface="黑体" pitchFamily="2" charset="-122"/>
              </a:endParaRPr>
            </a:p>
          </p:txBody>
        </p:sp>
      </p:grpSp>
      <p:grpSp>
        <p:nvGrpSpPr>
          <p:cNvPr id="3" name="组合 66"/>
          <p:cNvGrpSpPr/>
          <p:nvPr/>
        </p:nvGrpSpPr>
        <p:grpSpPr>
          <a:xfrm>
            <a:off x="6717566" y="2540201"/>
            <a:ext cx="661772" cy="1836742"/>
            <a:chOff x="6984515" y="2540201"/>
            <a:chExt cx="661772" cy="1836742"/>
          </a:xfrm>
        </p:grpSpPr>
        <p:sp>
          <p:nvSpPr>
            <p:cNvPr id="34" name="矩形 33"/>
            <p:cNvSpPr/>
            <p:nvPr/>
          </p:nvSpPr>
          <p:spPr bwMode="auto">
            <a:xfrm>
              <a:off x="7058828" y="2552746"/>
              <a:ext cx="496193" cy="1584000"/>
            </a:xfrm>
            <a:prstGeom prst="rect">
              <a:avLst/>
            </a:prstGeom>
            <a:solidFill>
              <a:schemeClr val="bg2">
                <a:lumMod val="50000"/>
              </a:schemeClr>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42" name="TextBox 41"/>
            <p:cNvSpPr txBox="1"/>
            <p:nvPr/>
          </p:nvSpPr>
          <p:spPr>
            <a:xfrm>
              <a:off x="7026905" y="4192277"/>
              <a:ext cx="552893" cy="184666"/>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2012</a:t>
              </a:r>
            </a:p>
          </p:txBody>
        </p:sp>
        <p:sp>
          <p:nvSpPr>
            <p:cNvPr id="46" name="TextBox 45"/>
            <p:cNvSpPr txBox="1"/>
            <p:nvPr/>
          </p:nvSpPr>
          <p:spPr>
            <a:xfrm>
              <a:off x="6984515" y="2540201"/>
              <a:ext cx="661772" cy="246221"/>
            </a:xfrm>
            <a:prstGeom prst="rect">
              <a:avLst/>
            </a:prstGeom>
            <a:noFill/>
          </p:spPr>
          <p:txBody>
            <a:bodyPr wrap="square" lIns="0" tIns="0" rIns="0" bIns="0" rtlCol="0">
              <a:spAutoFit/>
            </a:bodyPr>
            <a:lstStyle/>
            <a:p>
              <a:pPr algn="ctr" defTabSz="801688" fontAlgn="auto">
                <a:spcBef>
                  <a:spcPts val="0"/>
                </a:spcBef>
                <a:spcAft>
                  <a:spcPts val="0"/>
                </a:spcAft>
                <a:buClrTx/>
                <a:buNone/>
                <a:defRPr/>
              </a:pPr>
              <a:r>
                <a:rPr lang="en-US" altLang="zh-CN" sz="1600" kern="0" dirty="0" smtClean="0">
                  <a:solidFill>
                    <a:schemeClr val="bg1"/>
                  </a:solidFill>
                  <a:latin typeface="FrutigerNext LT Regular" pitchFamily="34" charset="0"/>
                  <a:ea typeface="黑体" pitchFamily="2" charset="-122"/>
                </a:rPr>
                <a:t>1.85</a:t>
              </a:r>
              <a:endParaRPr lang="en-US" altLang="zh-CN" sz="1600" kern="0" dirty="0">
                <a:solidFill>
                  <a:schemeClr val="bg1"/>
                </a:solidFill>
                <a:latin typeface="FrutigerNext LT Regular" pitchFamily="34" charset="0"/>
                <a:ea typeface="黑体" pitchFamily="2" charset="-122"/>
              </a:endParaRPr>
            </a:p>
          </p:txBody>
        </p:sp>
      </p:grpSp>
      <p:cxnSp>
        <p:nvCxnSpPr>
          <p:cNvPr id="60" name="直接连接符 59"/>
          <p:cNvCxnSpPr/>
          <p:nvPr/>
        </p:nvCxnSpPr>
        <p:spPr>
          <a:xfrm flipH="1">
            <a:off x="5304710" y="1961404"/>
            <a:ext cx="3240000" cy="0"/>
          </a:xfrm>
          <a:prstGeom prst="line">
            <a:avLst/>
          </a:prstGeom>
          <a:noFill/>
          <a:ln w="9525" cap="flat" cmpd="sng" algn="ctr">
            <a:solidFill>
              <a:schemeClr val="tx1">
                <a:lumMod val="65000"/>
                <a:lumOff val="35000"/>
              </a:schemeClr>
            </a:solidFill>
            <a:prstDash val="solid"/>
          </a:ln>
          <a:effectLst/>
        </p:spPr>
      </p:cxnSp>
      <p:sp>
        <p:nvSpPr>
          <p:cNvPr id="61" name="TextBox 60"/>
          <p:cNvSpPr txBox="1"/>
          <p:nvPr/>
        </p:nvSpPr>
        <p:spPr>
          <a:xfrm>
            <a:off x="5003684" y="1864300"/>
            <a:ext cx="368111"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2.5</a:t>
            </a:r>
            <a:endParaRPr kumimoji="0" lang="zh-CN" altLang="en-US" sz="1000" b="0" i="0" u="none" strike="noStrike" kern="0" cap="none" spc="0" normalizeH="0" baseline="0" noProof="0" dirty="0">
              <a:ln>
                <a:noFill/>
              </a:ln>
              <a:solidFill>
                <a:schemeClr val="tx1">
                  <a:lumMod val="75000"/>
                  <a:lumOff val="25000"/>
                </a:schemeClr>
              </a:solidFill>
              <a:effectLst/>
              <a:uLnTx/>
              <a:uFillTx/>
              <a:latin typeface="Arial" pitchFamily="34" charset="0"/>
              <a:ea typeface="华文细黑" pitchFamily="2" charset="-122"/>
              <a:cs typeface="Arial" pitchFamily="34" charset="0"/>
            </a:endParaRPr>
          </a:p>
        </p:txBody>
      </p:sp>
      <p:grpSp>
        <p:nvGrpSpPr>
          <p:cNvPr id="4" name="组合 67"/>
          <p:cNvGrpSpPr/>
          <p:nvPr/>
        </p:nvGrpSpPr>
        <p:grpSpPr>
          <a:xfrm>
            <a:off x="7409627" y="1976746"/>
            <a:ext cx="1196892" cy="2383206"/>
            <a:chOff x="7570146" y="1976746"/>
            <a:chExt cx="1196892" cy="2383206"/>
          </a:xfrm>
        </p:grpSpPr>
        <p:sp>
          <p:nvSpPr>
            <p:cNvPr id="62" name="矩形 61"/>
            <p:cNvSpPr/>
            <p:nvPr/>
          </p:nvSpPr>
          <p:spPr bwMode="auto">
            <a:xfrm>
              <a:off x="7909084" y="1976746"/>
              <a:ext cx="496193" cy="2160000"/>
            </a:xfrm>
            <a:prstGeom prst="rect">
              <a:avLst/>
            </a:prstGeom>
            <a:solidFill>
              <a:srgbClr val="C00000"/>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zh-CN" altLang="en-US" sz="1800" b="0" i="0" u="none" strike="noStrike" kern="0" cap="none" spc="0" normalizeH="0" baseline="0" noProof="0" dirty="0" smtClean="0">
                <a:ln>
                  <a:noFill/>
                </a:ln>
                <a:solidFill>
                  <a:srgbClr val="000000"/>
                </a:solidFill>
                <a:effectLst/>
                <a:uLnTx/>
                <a:uFillTx/>
                <a:latin typeface="Arial" charset="0"/>
                <a:ea typeface="宋体" charset="-122"/>
              </a:endParaRPr>
            </a:p>
          </p:txBody>
        </p:sp>
        <p:sp>
          <p:nvSpPr>
            <p:cNvPr id="63" name="TextBox 62"/>
            <p:cNvSpPr txBox="1"/>
            <p:nvPr/>
          </p:nvSpPr>
          <p:spPr>
            <a:xfrm>
              <a:off x="7570146" y="4192277"/>
              <a:ext cx="1196892" cy="167675"/>
            </a:xfrm>
            <a:prstGeom prst="rect">
              <a:avLst/>
            </a:prstGeom>
            <a:noFill/>
          </p:spPr>
          <p:txBody>
            <a:bodyPr wrap="square" lIns="0" tIns="0" rIns="0" bIns="0" rtlCol="0">
              <a:spAutoFit/>
            </a:bodyPr>
            <a:lstStyle/>
            <a:p>
              <a:pPr marL="0" marR="0" lvl="0" indent="0" algn="ctr" defTabSz="601106" eaLnBrk="1" fontAlgn="auto" latinLnBrk="0" hangingPunct="1">
                <a:lnSpc>
                  <a:spcPct val="120000"/>
                </a:lnSpc>
                <a:spcBef>
                  <a:spcPts val="450"/>
                </a:spcBef>
                <a:spcAft>
                  <a:spcPts val="0"/>
                </a:spcAft>
                <a:buClrTx/>
                <a:buSzTx/>
                <a:buFontTx/>
                <a:buNone/>
                <a:tabLst/>
                <a:defRPr/>
              </a:pPr>
              <a:r>
                <a:rPr lang="en-US" altLang="zh-CN" sz="1000" kern="0" dirty="0" smtClean="0">
                  <a:solidFill>
                    <a:schemeClr val="tx1">
                      <a:lumMod val="75000"/>
                      <a:lumOff val="25000"/>
                    </a:schemeClr>
                  </a:solidFill>
                  <a:latin typeface="Arial" pitchFamily="34" charset="0"/>
                  <a:ea typeface="华文细黑" pitchFamily="2" charset="-122"/>
                  <a:cs typeface="Arial" pitchFamily="34" charset="0"/>
                </a:rPr>
                <a:t>2013</a:t>
              </a:r>
            </a:p>
          </p:txBody>
        </p:sp>
        <p:sp>
          <p:nvSpPr>
            <p:cNvPr id="64" name="TextBox 63"/>
            <p:cNvSpPr txBox="1"/>
            <p:nvPr/>
          </p:nvSpPr>
          <p:spPr>
            <a:xfrm>
              <a:off x="7834771" y="1982713"/>
              <a:ext cx="661772" cy="246221"/>
            </a:xfrm>
            <a:prstGeom prst="rect">
              <a:avLst/>
            </a:prstGeom>
            <a:noFill/>
          </p:spPr>
          <p:txBody>
            <a:bodyPr wrap="square" lIns="0" tIns="0" rIns="0" bIns="0" rtlCol="0">
              <a:spAutoFit/>
            </a:bodyPr>
            <a:lstStyle/>
            <a:p>
              <a:pPr algn="ctr" defTabSz="801688" fontAlgn="auto">
                <a:spcBef>
                  <a:spcPts val="0"/>
                </a:spcBef>
                <a:spcAft>
                  <a:spcPts val="0"/>
                </a:spcAft>
                <a:buClrTx/>
                <a:buNone/>
                <a:defRPr/>
              </a:pPr>
              <a:r>
                <a:rPr lang="en-US" altLang="zh-CN" sz="1600" kern="0" dirty="0" smtClean="0">
                  <a:solidFill>
                    <a:schemeClr val="bg1"/>
                  </a:solidFill>
                  <a:latin typeface="FrutigerNext LT Regular" pitchFamily="34" charset="0"/>
                  <a:ea typeface="黑体" pitchFamily="2" charset="-122"/>
                </a:rPr>
                <a:t>2.5</a:t>
              </a:r>
              <a:endParaRPr lang="en-US" altLang="zh-CN" sz="1600" kern="0" dirty="0">
                <a:solidFill>
                  <a:schemeClr val="bg1"/>
                </a:solidFill>
                <a:latin typeface="FrutigerNext LT Regular" pitchFamily="34" charset="0"/>
                <a:ea typeface="黑体" pitchFamily="2" charset="-122"/>
              </a:endParaRPr>
            </a:p>
          </p:txBody>
        </p:sp>
      </p:grpSp>
      <p:sp>
        <p:nvSpPr>
          <p:cNvPr id="66" name="Text Box 21"/>
          <p:cNvSpPr txBox="1">
            <a:spLocks noChangeArrowheads="1"/>
          </p:cNvSpPr>
          <p:nvPr/>
        </p:nvSpPr>
        <p:spPr bwMode="auto">
          <a:xfrm rot="20134013">
            <a:off x="5859789" y="2489846"/>
            <a:ext cx="900000" cy="275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59215" tIns="29608" rIns="59215" bIns="29608">
            <a:spAutoFit/>
          </a:bodyPr>
          <a:lstStyle>
            <a:lvl1pPr defTabSz="801688" eaLnBrk="0" hangingPunct="0">
              <a:defRPr sz="2700">
                <a:solidFill>
                  <a:srgbClr val="990000"/>
                </a:solidFill>
                <a:latin typeface="FrutigerNext LT Medium" pitchFamily="34" charset="0"/>
                <a:ea typeface="宋体" pitchFamily="2" charset="-122"/>
              </a:defRPr>
            </a:lvl1pPr>
            <a:lvl2pPr marL="742950" indent="-285750" defTabSz="801688" eaLnBrk="0" hangingPunct="0">
              <a:defRPr sz="2700">
                <a:solidFill>
                  <a:srgbClr val="990000"/>
                </a:solidFill>
                <a:latin typeface="FrutigerNext LT Medium" pitchFamily="34" charset="0"/>
                <a:ea typeface="宋体" pitchFamily="2" charset="-122"/>
              </a:defRPr>
            </a:lvl2pPr>
            <a:lvl3pPr marL="1143000" indent="-228600" defTabSz="801688" eaLnBrk="0" hangingPunct="0">
              <a:defRPr sz="2700">
                <a:solidFill>
                  <a:srgbClr val="990000"/>
                </a:solidFill>
                <a:latin typeface="FrutigerNext LT Medium" pitchFamily="34" charset="0"/>
                <a:ea typeface="宋体" pitchFamily="2" charset="-122"/>
              </a:defRPr>
            </a:lvl3pPr>
            <a:lvl4pPr marL="1600200" indent="-228600" defTabSz="801688" eaLnBrk="0" hangingPunct="0">
              <a:defRPr sz="2700">
                <a:solidFill>
                  <a:srgbClr val="990000"/>
                </a:solidFill>
                <a:latin typeface="FrutigerNext LT Medium" pitchFamily="34" charset="0"/>
                <a:ea typeface="宋体" pitchFamily="2" charset="-122"/>
              </a:defRPr>
            </a:lvl4pPr>
            <a:lvl5pPr marL="2057400" indent="-228600" defTabSz="801688" eaLnBrk="0" hangingPunct="0">
              <a:defRPr sz="2700">
                <a:solidFill>
                  <a:srgbClr val="990000"/>
                </a:solidFill>
                <a:latin typeface="FrutigerNext LT Medium" pitchFamily="34"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9pPr>
          </a:lstStyle>
          <a:p>
            <a:pPr algn="ctr" eaLnBrk="1" hangingPunct="1">
              <a:spcBef>
                <a:spcPct val="50000"/>
              </a:spcBef>
            </a:pPr>
            <a:r>
              <a:rPr lang="en-US" altLang="zh-CN" sz="1400" b="1" dirty="0" smtClean="0">
                <a:solidFill>
                  <a:schemeClr val="tx1">
                    <a:lumMod val="75000"/>
                    <a:lumOff val="25000"/>
                  </a:schemeClr>
                </a:solidFill>
                <a:latin typeface="+mn-lt"/>
                <a:ea typeface="微软雅黑" pitchFamily="34" charset="-122"/>
                <a:cs typeface="Arial" pitchFamily="34" charset="0"/>
              </a:rPr>
              <a:t>26.7%</a:t>
            </a:r>
            <a:endParaRPr lang="en-US" altLang="zh-CN" sz="1400" b="1" dirty="0">
              <a:solidFill>
                <a:schemeClr val="tx1">
                  <a:lumMod val="75000"/>
                  <a:lumOff val="25000"/>
                </a:schemeClr>
              </a:solidFill>
              <a:latin typeface="+mn-lt"/>
              <a:ea typeface="微软雅黑" pitchFamily="34" charset="-122"/>
              <a:cs typeface="Arial" pitchFamily="34" charset="0"/>
            </a:endParaRPr>
          </a:p>
        </p:txBody>
      </p:sp>
      <p:sp>
        <p:nvSpPr>
          <p:cNvPr id="67" name="AutoShape 108"/>
          <p:cNvSpPr>
            <a:spLocks noChangeAspect="1"/>
          </p:cNvSpPr>
          <p:nvPr/>
        </p:nvSpPr>
        <p:spPr bwMode="auto">
          <a:xfrm rot="18290403">
            <a:off x="6028960" y="2442395"/>
            <a:ext cx="684557" cy="568246"/>
          </a:xfrm>
          <a:custGeom>
            <a:avLst/>
            <a:gdLst>
              <a:gd name="T0" fmla="*/ 10800 w 21600"/>
              <a:gd name="T1" fmla="*/ 10800 h 21600"/>
            </a:gdLst>
            <a:ahLst/>
            <a:cxnLst>
              <a:cxn ang="0">
                <a:pos x="T0" y="T1"/>
              </a:cxn>
            </a:cxnLst>
            <a:rect l="0" t="0" r="r" b="b"/>
            <a:pathLst>
              <a:path w="21600" h="21600">
                <a:moveTo>
                  <a:pt x="17025" y="16950"/>
                </a:moveTo>
                <a:lnTo>
                  <a:pt x="17025" y="16950"/>
                </a:lnTo>
                <a:lnTo>
                  <a:pt x="16479" y="16797"/>
                </a:lnTo>
                <a:lnTo>
                  <a:pt x="15921" y="16644"/>
                </a:lnTo>
                <a:lnTo>
                  <a:pt x="14855" y="16246"/>
                </a:lnTo>
                <a:lnTo>
                  <a:pt x="13828" y="15818"/>
                </a:lnTo>
                <a:lnTo>
                  <a:pt x="12853" y="15328"/>
                </a:lnTo>
                <a:lnTo>
                  <a:pt x="11905" y="14808"/>
                </a:lnTo>
                <a:lnTo>
                  <a:pt x="10995" y="14227"/>
                </a:lnTo>
                <a:lnTo>
                  <a:pt x="10124" y="13615"/>
                </a:lnTo>
                <a:lnTo>
                  <a:pt x="9305" y="12942"/>
                </a:lnTo>
                <a:lnTo>
                  <a:pt x="8513" y="12269"/>
                </a:lnTo>
                <a:lnTo>
                  <a:pt x="7759" y="11565"/>
                </a:lnTo>
                <a:lnTo>
                  <a:pt x="7044" y="10861"/>
                </a:lnTo>
                <a:lnTo>
                  <a:pt x="6368" y="10127"/>
                </a:lnTo>
                <a:lnTo>
                  <a:pt x="5718" y="9393"/>
                </a:lnTo>
                <a:lnTo>
                  <a:pt x="5121" y="8628"/>
                </a:lnTo>
                <a:lnTo>
                  <a:pt x="4549" y="7893"/>
                </a:lnTo>
                <a:lnTo>
                  <a:pt x="4016" y="7159"/>
                </a:lnTo>
                <a:lnTo>
                  <a:pt x="3522" y="6425"/>
                </a:lnTo>
                <a:lnTo>
                  <a:pt x="3054" y="5721"/>
                </a:lnTo>
                <a:lnTo>
                  <a:pt x="2625" y="5018"/>
                </a:lnTo>
                <a:lnTo>
                  <a:pt x="2222" y="4344"/>
                </a:lnTo>
                <a:lnTo>
                  <a:pt x="1871" y="3733"/>
                </a:lnTo>
                <a:lnTo>
                  <a:pt x="1534" y="3121"/>
                </a:lnTo>
                <a:lnTo>
                  <a:pt x="975" y="2019"/>
                </a:lnTo>
                <a:lnTo>
                  <a:pt x="546" y="1132"/>
                </a:lnTo>
                <a:lnTo>
                  <a:pt x="247" y="490"/>
                </a:lnTo>
                <a:lnTo>
                  <a:pt x="65" y="92"/>
                </a:lnTo>
                <a:lnTo>
                  <a:pt x="13" y="0"/>
                </a:lnTo>
                <a:lnTo>
                  <a:pt x="0" y="0"/>
                </a:lnTo>
                <a:lnTo>
                  <a:pt x="13" y="92"/>
                </a:lnTo>
                <a:lnTo>
                  <a:pt x="52" y="275"/>
                </a:lnTo>
                <a:lnTo>
                  <a:pt x="247" y="826"/>
                </a:lnTo>
                <a:lnTo>
                  <a:pt x="572" y="1652"/>
                </a:lnTo>
                <a:lnTo>
                  <a:pt x="1040" y="2723"/>
                </a:lnTo>
                <a:lnTo>
                  <a:pt x="1326" y="3335"/>
                </a:lnTo>
                <a:lnTo>
                  <a:pt x="1638" y="3977"/>
                </a:lnTo>
                <a:lnTo>
                  <a:pt x="1988" y="4681"/>
                </a:lnTo>
                <a:lnTo>
                  <a:pt x="2365" y="5415"/>
                </a:lnTo>
                <a:lnTo>
                  <a:pt x="2781" y="6150"/>
                </a:lnTo>
                <a:lnTo>
                  <a:pt x="3236" y="6945"/>
                </a:lnTo>
                <a:lnTo>
                  <a:pt x="3717" y="7741"/>
                </a:lnTo>
                <a:lnTo>
                  <a:pt x="4224" y="8567"/>
                </a:lnTo>
                <a:lnTo>
                  <a:pt x="4783" y="9393"/>
                </a:lnTo>
                <a:lnTo>
                  <a:pt x="5368" y="10219"/>
                </a:lnTo>
                <a:lnTo>
                  <a:pt x="5991" y="11045"/>
                </a:lnTo>
                <a:lnTo>
                  <a:pt x="6641" y="11901"/>
                </a:lnTo>
                <a:lnTo>
                  <a:pt x="7330" y="12727"/>
                </a:lnTo>
                <a:lnTo>
                  <a:pt x="8045" y="13523"/>
                </a:lnTo>
                <a:lnTo>
                  <a:pt x="8799" y="14318"/>
                </a:lnTo>
                <a:lnTo>
                  <a:pt x="9591" y="15083"/>
                </a:lnTo>
                <a:lnTo>
                  <a:pt x="10410" y="15818"/>
                </a:lnTo>
                <a:lnTo>
                  <a:pt x="11268" y="16552"/>
                </a:lnTo>
                <a:lnTo>
                  <a:pt x="12165" y="17225"/>
                </a:lnTo>
                <a:lnTo>
                  <a:pt x="13087" y="17837"/>
                </a:lnTo>
                <a:lnTo>
                  <a:pt x="14049" y="18418"/>
                </a:lnTo>
                <a:lnTo>
                  <a:pt x="15050" y="18969"/>
                </a:lnTo>
                <a:lnTo>
                  <a:pt x="15557" y="19214"/>
                </a:lnTo>
                <a:lnTo>
                  <a:pt x="16077" y="19428"/>
                </a:lnTo>
                <a:lnTo>
                  <a:pt x="16609" y="19642"/>
                </a:lnTo>
                <a:lnTo>
                  <a:pt x="17142" y="19856"/>
                </a:lnTo>
                <a:lnTo>
                  <a:pt x="17155" y="19948"/>
                </a:lnTo>
                <a:lnTo>
                  <a:pt x="17168" y="20162"/>
                </a:lnTo>
                <a:lnTo>
                  <a:pt x="17194" y="20774"/>
                </a:lnTo>
                <a:lnTo>
                  <a:pt x="17220" y="21600"/>
                </a:lnTo>
                <a:lnTo>
                  <a:pt x="21600" y="19061"/>
                </a:lnTo>
                <a:lnTo>
                  <a:pt x="16947" y="15083"/>
                </a:lnTo>
                <a:lnTo>
                  <a:pt x="17025" y="16950"/>
                </a:lnTo>
                <a:close/>
                <a:moveTo>
                  <a:pt x="17025" y="16950"/>
                </a:moveTo>
              </a:path>
            </a:pathLst>
          </a:custGeom>
          <a:solidFill>
            <a:schemeClr val="bg2">
              <a:lumMod val="75000"/>
            </a:schemeClr>
          </a:solidFill>
          <a:ln w="12700" cap="flat">
            <a:noFill/>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
        <p:nvSpPr>
          <p:cNvPr id="68" name="Text Box 21"/>
          <p:cNvSpPr txBox="1">
            <a:spLocks noChangeArrowheads="1"/>
          </p:cNvSpPr>
          <p:nvPr/>
        </p:nvSpPr>
        <p:spPr bwMode="auto">
          <a:xfrm rot="19656834">
            <a:off x="6766614" y="1972453"/>
            <a:ext cx="900000" cy="3367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59215" tIns="29608" rIns="59215" bIns="29608">
            <a:spAutoFit/>
          </a:bodyPr>
          <a:lstStyle>
            <a:lvl1pPr defTabSz="801688" eaLnBrk="0" hangingPunct="0">
              <a:defRPr sz="2700">
                <a:solidFill>
                  <a:srgbClr val="990000"/>
                </a:solidFill>
                <a:latin typeface="FrutigerNext LT Medium" pitchFamily="34" charset="0"/>
                <a:ea typeface="宋体" pitchFamily="2" charset="-122"/>
              </a:defRPr>
            </a:lvl1pPr>
            <a:lvl2pPr marL="742950" indent="-285750" defTabSz="801688" eaLnBrk="0" hangingPunct="0">
              <a:defRPr sz="2700">
                <a:solidFill>
                  <a:srgbClr val="990000"/>
                </a:solidFill>
                <a:latin typeface="FrutigerNext LT Medium" pitchFamily="34" charset="0"/>
                <a:ea typeface="宋体" pitchFamily="2" charset="-122"/>
              </a:defRPr>
            </a:lvl2pPr>
            <a:lvl3pPr marL="1143000" indent="-228600" defTabSz="801688" eaLnBrk="0" hangingPunct="0">
              <a:defRPr sz="2700">
                <a:solidFill>
                  <a:srgbClr val="990000"/>
                </a:solidFill>
                <a:latin typeface="FrutigerNext LT Medium" pitchFamily="34" charset="0"/>
                <a:ea typeface="宋体" pitchFamily="2" charset="-122"/>
              </a:defRPr>
            </a:lvl3pPr>
            <a:lvl4pPr marL="1600200" indent="-228600" defTabSz="801688" eaLnBrk="0" hangingPunct="0">
              <a:defRPr sz="2700">
                <a:solidFill>
                  <a:srgbClr val="990000"/>
                </a:solidFill>
                <a:latin typeface="FrutigerNext LT Medium" pitchFamily="34" charset="0"/>
                <a:ea typeface="宋体" pitchFamily="2" charset="-122"/>
              </a:defRPr>
            </a:lvl4pPr>
            <a:lvl5pPr marL="2057400" indent="-228600" defTabSz="801688" eaLnBrk="0" hangingPunct="0">
              <a:defRPr sz="2700">
                <a:solidFill>
                  <a:srgbClr val="990000"/>
                </a:solidFill>
                <a:latin typeface="FrutigerNext LT Medium" pitchFamily="34" charset="0"/>
                <a:ea typeface="宋体" pitchFamily="2" charset="-122"/>
              </a:defRPr>
            </a:lvl5pPr>
            <a:lvl6pPr marL="25146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6pPr>
            <a:lvl7pPr marL="29718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7pPr>
            <a:lvl8pPr marL="34290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8pPr>
            <a:lvl9pPr marL="3886200" indent="-228600" defTabSz="801688" eaLnBrk="0" fontAlgn="base" hangingPunct="0">
              <a:spcBef>
                <a:spcPct val="0"/>
              </a:spcBef>
              <a:spcAft>
                <a:spcPct val="0"/>
              </a:spcAft>
              <a:defRPr sz="2700">
                <a:solidFill>
                  <a:srgbClr val="990000"/>
                </a:solidFill>
                <a:latin typeface="FrutigerNext LT Medium" pitchFamily="34" charset="0"/>
                <a:ea typeface="宋体" pitchFamily="2" charset="-122"/>
              </a:defRPr>
            </a:lvl9pPr>
          </a:lstStyle>
          <a:p>
            <a:pPr algn="ctr" eaLnBrk="1" hangingPunct="1">
              <a:spcBef>
                <a:spcPct val="50000"/>
              </a:spcBef>
            </a:pPr>
            <a:r>
              <a:rPr lang="en-US" altLang="zh-CN" sz="1800" b="1" dirty="0" smtClean="0">
                <a:latin typeface="+mn-lt"/>
                <a:ea typeface="微软雅黑" pitchFamily="34" charset="-122"/>
                <a:cs typeface="Arial" pitchFamily="34" charset="0"/>
              </a:rPr>
              <a:t>35.1%</a:t>
            </a:r>
            <a:endParaRPr lang="en-US" altLang="zh-CN" sz="1800" b="1" dirty="0">
              <a:latin typeface="+mn-lt"/>
              <a:ea typeface="微软雅黑" pitchFamily="34" charset="-122"/>
              <a:cs typeface="Arial" pitchFamily="34" charset="0"/>
            </a:endParaRPr>
          </a:p>
        </p:txBody>
      </p:sp>
      <p:sp>
        <p:nvSpPr>
          <p:cNvPr id="71" name="AutoShape 108"/>
          <p:cNvSpPr>
            <a:spLocks noChangeAspect="1"/>
          </p:cNvSpPr>
          <p:nvPr/>
        </p:nvSpPr>
        <p:spPr bwMode="auto">
          <a:xfrm rot="17700759">
            <a:off x="6909107" y="1949575"/>
            <a:ext cx="864972" cy="594953"/>
          </a:xfrm>
          <a:custGeom>
            <a:avLst/>
            <a:gdLst>
              <a:gd name="T0" fmla="*/ 10800 w 21600"/>
              <a:gd name="T1" fmla="*/ 10800 h 21600"/>
            </a:gdLst>
            <a:ahLst/>
            <a:cxnLst>
              <a:cxn ang="0">
                <a:pos x="T0" y="T1"/>
              </a:cxn>
            </a:cxnLst>
            <a:rect l="0" t="0" r="r" b="b"/>
            <a:pathLst>
              <a:path w="21600" h="21600">
                <a:moveTo>
                  <a:pt x="17025" y="16950"/>
                </a:moveTo>
                <a:lnTo>
                  <a:pt x="17025" y="16950"/>
                </a:lnTo>
                <a:lnTo>
                  <a:pt x="16479" y="16797"/>
                </a:lnTo>
                <a:lnTo>
                  <a:pt x="15921" y="16644"/>
                </a:lnTo>
                <a:lnTo>
                  <a:pt x="14855" y="16246"/>
                </a:lnTo>
                <a:lnTo>
                  <a:pt x="13828" y="15818"/>
                </a:lnTo>
                <a:lnTo>
                  <a:pt x="12853" y="15328"/>
                </a:lnTo>
                <a:lnTo>
                  <a:pt x="11905" y="14808"/>
                </a:lnTo>
                <a:lnTo>
                  <a:pt x="10995" y="14227"/>
                </a:lnTo>
                <a:lnTo>
                  <a:pt x="10124" y="13615"/>
                </a:lnTo>
                <a:lnTo>
                  <a:pt x="9305" y="12942"/>
                </a:lnTo>
                <a:lnTo>
                  <a:pt x="8513" y="12269"/>
                </a:lnTo>
                <a:lnTo>
                  <a:pt x="7759" y="11565"/>
                </a:lnTo>
                <a:lnTo>
                  <a:pt x="7044" y="10861"/>
                </a:lnTo>
                <a:lnTo>
                  <a:pt x="6368" y="10127"/>
                </a:lnTo>
                <a:lnTo>
                  <a:pt x="5718" y="9393"/>
                </a:lnTo>
                <a:lnTo>
                  <a:pt x="5121" y="8628"/>
                </a:lnTo>
                <a:lnTo>
                  <a:pt x="4549" y="7893"/>
                </a:lnTo>
                <a:lnTo>
                  <a:pt x="4016" y="7159"/>
                </a:lnTo>
                <a:lnTo>
                  <a:pt x="3522" y="6425"/>
                </a:lnTo>
                <a:lnTo>
                  <a:pt x="3054" y="5721"/>
                </a:lnTo>
                <a:lnTo>
                  <a:pt x="2625" y="5018"/>
                </a:lnTo>
                <a:lnTo>
                  <a:pt x="2222" y="4344"/>
                </a:lnTo>
                <a:lnTo>
                  <a:pt x="1871" y="3733"/>
                </a:lnTo>
                <a:lnTo>
                  <a:pt x="1534" y="3121"/>
                </a:lnTo>
                <a:lnTo>
                  <a:pt x="975" y="2019"/>
                </a:lnTo>
                <a:lnTo>
                  <a:pt x="546" y="1132"/>
                </a:lnTo>
                <a:lnTo>
                  <a:pt x="247" y="490"/>
                </a:lnTo>
                <a:lnTo>
                  <a:pt x="65" y="92"/>
                </a:lnTo>
                <a:lnTo>
                  <a:pt x="13" y="0"/>
                </a:lnTo>
                <a:lnTo>
                  <a:pt x="0" y="0"/>
                </a:lnTo>
                <a:lnTo>
                  <a:pt x="13" y="92"/>
                </a:lnTo>
                <a:lnTo>
                  <a:pt x="52" y="275"/>
                </a:lnTo>
                <a:lnTo>
                  <a:pt x="247" y="826"/>
                </a:lnTo>
                <a:lnTo>
                  <a:pt x="572" y="1652"/>
                </a:lnTo>
                <a:lnTo>
                  <a:pt x="1040" y="2723"/>
                </a:lnTo>
                <a:lnTo>
                  <a:pt x="1326" y="3335"/>
                </a:lnTo>
                <a:lnTo>
                  <a:pt x="1638" y="3977"/>
                </a:lnTo>
                <a:lnTo>
                  <a:pt x="1988" y="4681"/>
                </a:lnTo>
                <a:lnTo>
                  <a:pt x="2365" y="5415"/>
                </a:lnTo>
                <a:lnTo>
                  <a:pt x="2781" y="6150"/>
                </a:lnTo>
                <a:lnTo>
                  <a:pt x="3236" y="6945"/>
                </a:lnTo>
                <a:lnTo>
                  <a:pt x="3717" y="7741"/>
                </a:lnTo>
                <a:lnTo>
                  <a:pt x="4224" y="8567"/>
                </a:lnTo>
                <a:lnTo>
                  <a:pt x="4783" y="9393"/>
                </a:lnTo>
                <a:lnTo>
                  <a:pt x="5368" y="10219"/>
                </a:lnTo>
                <a:lnTo>
                  <a:pt x="5991" y="11045"/>
                </a:lnTo>
                <a:lnTo>
                  <a:pt x="6641" y="11901"/>
                </a:lnTo>
                <a:lnTo>
                  <a:pt x="7330" y="12727"/>
                </a:lnTo>
                <a:lnTo>
                  <a:pt x="8045" y="13523"/>
                </a:lnTo>
                <a:lnTo>
                  <a:pt x="8799" y="14318"/>
                </a:lnTo>
                <a:lnTo>
                  <a:pt x="9591" y="15083"/>
                </a:lnTo>
                <a:lnTo>
                  <a:pt x="10410" y="15818"/>
                </a:lnTo>
                <a:lnTo>
                  <a:pt x="11268" y="16552"/>
                </a:lnTo>
                <a:lnTo>
                  <a:pt x="12165" y="17225"/>
                </a:lnTo>
                <a:lnTo>
                  <a:pt x="13087" y="17837"/>
                </a:lnTo>
                <a:lnTo>
                  <a:pt x="14049" y="18418"/>
                </a:lnTo>
                <a:lnTo>
                  <a:pt x="15050" y="18969"/>
                </a:lnTo>
                <a:lnTo>
                  <a:pt x="15557" y="19214"/>
                </a:lnTo>
                <a:lnTo>
                  <a:pt x="16077" y="19428"/>
                </a:lnTo>
                <a:lnTo>
                  <a:pt x="16609" y="19642"/>
                </a:lnTo>
                <a:lnTo>
                  <a:pt x="17142" y="19856"/>
                </a:lnTo>
                <a:lnTo>
                  <a:pt x="17155" y="19948"/>
                </a:lnTo>
                <a:lnTo>
                  <a:pt x="17168" y="20162"/>
                </a:lnTo>
                <a:lnTo>
                  <a:pt x="17194" y="20774"/>
                </a:lnTo>
                <a:lnTo>
                  <a:pt x="17220" y="21600"/>
                </a:lnTo>
                <a:lnTo>
                  <a:pt x="21600" y="19061"/>
                </a:lnTo>
                <a:lnTo>
                  <a:pt x="16947" y="15083"/>
                </a:lnTo>
                <a:lnTo>
                  <a:pt x="17025" y="16950"/>
                </a:lnTo>
                <a:close/>
                <a:moveTo>
                  <a:pt x="17025" y="16950"/>
                </a:moveTo>
              </a:path>
            </a:pathLst>
          </a:custGeom>
          <a:solidFill>
            <a:srgbClr val="C00000"/>
          </a:solidFill>
          <a:ln w="12700" cap="flat">
            <a:noFill/>
            <a:round/>
            <a:headEnd type="none" w="med" len="med"/>
            <a:tailEnd type="none" w="med" len="me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smtClean="0">
              <a:ln>
                <a:noFill/>
              </a:ln>
              <a:solidFill>
                <a:sysClr val="windowText" lastClr="000000"/>
              </a:solidFill>
              <a:effectLst/>
              <a:uLnTx/>
              <a:uFillTx/>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16" descr="C:\Users\p37927\Desktop\未标题-2副本.jpg"/>
          <p:cNvPicPr>
            <a:picLocks noChangeAspect="1" noChangeArrowheads="1"/>
          </p:cNvPicPr>
          <p:nvPr/>
        </p:nvPicPr>
        <p:blipFill>
          <a:blip r:embed="rId3" cstate="print"/>
          <a:srcRect/>
          <a:stretch>
            <a:fillRect/>
          </a:stretch>
        </p:blipFill>
        <p:spPr bwMode="auto">
          <a:xfrm>
            <a:off x="135467" y="1125799"/>
            <a:ext cx="1252173" cy="691712"/>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7" name="矩形 66"/>
          <p:cNvSpPr/>
          <p:nvPr/>
        </p:nvSpPr>
        <p:spPr bwMode="auto">
          <a:xfrm>
            <a:off x="4423395" y="2058510"/>
            <a:ext cx="2231136" cy="2525365"/>
          </a:xfrm>
          <a:prstGeom prst="rect">
            <a:avLst/>
          </a:prstGeom>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CC9900"/>
              </a:buClr>
            </a:pPr>
            <a:endParaRPr lang="en-US" altLang="zh-CN" sz="1200" dirty="0" smtClean="0">
              <a:solidFill>
                <a:srgbClr val="C00000"/>
              </a:solidFill>
              <a:latin typeface="+mn-lt"/>
              <a:ea typeface="宋体" charset="-122"/>
            </a:endParaRPr>
          </a:p>
        </p:txBody>
      </p:sp>
      <p:sp>
        <p:nvSpPr>
          <p:cNvPr id="68" name="矩形 67"/>
          <p:cNvSpPr/>
          <p:nvPr/>
        </p:nvSpPr>
        <p:spPr bwMode="auto">
          <a:xfrm>
            <a:off x="135467" y="2046634"/>
            <a:ext cx="4282826" cy="2527927"/>
          </a:xfrm>
          <a:prstGeom prst="rect">
            <a:avLst/>
          </a:prstGeom>
          <a:gradFill flip="none" rotWithShape="1">
            <a:gsLst>
              <a:gs pos="0">
                <a:srgbClr val="FFF3D1"/>
              </a:gs>
              <a:gs pos="50000">
                <a:schemeClr val="accent1">
                  <a:tint val="44500"/>
                  <a:satMod val="160000"/>
                </a:schemeClr>
              </a:gs>
              <a:gs pos="100000">
                <a:schemeClr val="accent1">
                  <a:tint val="23500"/>
                  <a:satMod val="160000"/>
                </a:scheme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rgbClr val="C00000"/>
              </a:solidFill>
              <a:effectLst/>
              <a:latin typeface="+mn-lt"/>
              <a:ea typeface="宋体" charset="-122"/>
            </a:endParaRPr>
          </a:p>
        </p:txBody>
      </p:sp>
      <p:sp>
        <p:nvSpPr>
          <p:cNvPr id="65" name="矩形 64"/>
          <p:cNvSpPr/>
          <p:nvPr/>
        </p:nvSpPr>
        <p:spPr bwMode="auto">
          <a:xfrm>
            <a:off x="6654967" y="2058510"/>
            <a:ext cx="1993392" cy="2525365"/>
          </a:xfrm>
          <a:prstGeom prst="rect">
            <a:avLst/>
          </a:prstGeom>
          <a:gradFill>
            <a:gsLst>
              <a:gs pos="0">
                <a:srgbClr val="FFCA61"/>
              </a:gs>
              <a:gs pos="50000">
                <a:schemeClr val="accent1">
                  <a:tint val="44500"/>
                  <a:satMod val="160000"/>
                </a:schemeClr>
              </a:gs>
              <a:gs pos="100000">
                <a:schemeClr val="accent1">
                  <a:tint val="23500"/>
                  <a:satMod val="160000"/>
                </a:schemeClr>
              </a:gs>
            </a:gsLst>
            <a:lin ang="5400000" scaled="0"/>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endParaRPr kumimoji="0" lang="zh-CN" altLang="en-US" sz="1200" b="0" i="0" u="none" strike="noStrike" cap="none" normalizeH="0" baseline="0" dirty="0" smtClean="0">
              <a:ln>
                <a:noFill/>
              </a:ln>
              <a:solidFill>
                <a:srgbClr val="C00000"/>
              </a:solidFill>
              <a:effectLst/>
              <a:latin typeface="+mn-lt"/>
              <a:ea typeface="宋体" charset="-122"/>
            </a:endParaRPr>
          </a:p>
        </p:txBody>
      </p:sp>
      <p:sp>
        <p:nvSpPr>
          <p:cNvPr id="2" name="标题 1"/>
          <p:cNvSpPr txBox="1">
            <a:spLocks/>
          </p:cNvSpPr>
          <p:nvPr/>
        </p:nvSpPr>
        <p:spPr bwMode="auto">
          <a:xfrm>
            <a:off x="641384" y="297709"/>
            <a:ext cx="8339777" cy="492613"/>
          </a:xfrm>
          <a:prstGeom prst="rect">
            <a:avLst/>
          </a:prstGeom>
          <a:noFill/>
          <a:ln w="9525">
            <a:noFill/>
            <a:miter lim="800000"/>
            <a:headEnd/>
            <a:tailEnd/>
          </a:ln>
        </p:spPr>
        <p:txBody>
          <a:bodyPr lIns="0" tIns="30040" rIns="60081" bIns="30040" anchor="ctr"/>
          <a:lstStyle/>
          <a:p>
            <a:pPr>
              <a:buNone/>
            </a:pPr>
            <a:r>
              <a:rPr lang="en-US" altLang="zh-CN" sz="2400" b="1" dirty="0" smtClean="0">
                <a:solidFill>
                  <a:srgbClr val="BF3A3B"/>
                </a:solidFill>
                <a:latin typeface="+mj-lt"/>
                <a:ea typeface="黑体"/>
                <a:cs typeface="Arial" pitchFamily="34" charset="0"/>
              </a:rPr>
              <a:t>Footprints Of Huawei IT </a:t>
            </a:r>
            <a:endParaRPr lang="zh-CN" altLang="zh-CN" sz="2400" b="1" dirty="0">
              <a:solidFill>
                <a:srgbClr val="BF3A3B"/>
              </a:solidFill>
              <a:latin typeface="+mj-lt"/>
              <a:ea typeface="黑体"/>
              <a:cs typeface="Arial" pitchFamily="34" charset="0"/>
            </a:endParaRPr>
          </a:p>
        </p:txBody>
      </p:sp>
      <p:sp>
        <p:nvSpPr>
          <p:cNvPr id="3" name="五边形 2"/>
          <p:cNvSpPr/>
          <p:nvPr/>
        </p:nvSpPr>
        <p:spPr bwMode="auto">
          <a:xfrm>
            <a:off x="1382232" y="1125799"/>
            <a:ext cx="7537179" cy="691112"/>
          </a:xfrm>
          <a:prstGeom prst="homePlate">
            <a:avLst>
              <a:gd name="adj" fmla="val 39231"/>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path path="circle">
              <a:fillToRect r="100000" b="100000"/>
            </a:path>
            <a:tileRect l="-100000" t="-100000"/>
          </a:grad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5" name="TextBox 4"/>
          <p:cNvSpPr txBox="1"/>
          <p:nvPr/>
        </p:nvSpPr>
        <p:spPr>
          <a:xfrm rot="19078635">
            <a:off x="1306625" y="1285284"/>
            <a:ext cx="697627" cy="369332"/>
          </a:xfrm>
          <a:prstGeom prst="rect">
            <a:avLst/>
          </a:prstGeom>
          <a:noFill/>
        </p:spPr>
        <p:txBody>
          <a:bodyPr wrap="none" rtlCol="0">
            <a:spAutoFit/>
          </a:bodyPr>
          <a:lstStyle/>
          <a:p>
            <a:r>
              <a:rPr lang="en-US" altLang="zh-CN" b="1" dirty="0" smtClean="0">
                <a:solidFill>
                  <a:schemeClr val="bg1"/>
                </a:solidFill>
                <a:latin typeface="+mn-lt"/>
              </a:rPr>
              <a:t>2002</a:t>
            </a:r>
            <a:endParaRPr lang="zh-CN" altLang="en-US" b="1" dirty="0">
              <a:solidFill>
                <a:schemeClr val="bg1"/>
              </a:solidFill>
              <a:latin typeface="+mn-lt"/>
            </a:endParaRPr>
          </a:p>
        </p:txBody>
      </p:sp>
      <p:sp>
        <p:nvSpPr>
          <p:cNvPr id="6" name="TextBox 5"/>
          <p:cNvSpPr txBox="1"/>
          <p:nvPr/>
        </p:nvSpPr>
        <p:spPr>
          <a:xfrm rot="19078635">
            <a:off x="1868023" y="1285284"/>
            <a:ext cx="697627" cy="369332"/>
          </a:xfrm>
          <a:prstGeom prst="rect">
            <a:avLst/>
          </a:prstGeom>
          <a:noFill/>
        </p:spPr>
        <p:txBody>
          <a:bodyPr wrap="none" rtlCol="0">
            <a:spAutoFit/>
          </a:bodyPr>
          <a:lstStyle/>
          <a:p>
            <a:r>
              <a:rPr lang="en-US" altLang="zh-CN" b="1" dirty="0" smtClean="0">
                <a:solidFill>
                  <a:schemeClr val="bg1"/>
                </a:solidFill>
                <a:latin typeface="+mn-lt"/>
              </a:rPr>
              <a:t>2003</a:t>
            </a:r>
            <a:endParaRPr lang="zh-CN" altLang="en-US" b="1" dirty="0">
              <a:solidFill>
                <a:schemeClr val="bg1"/>
              </a:solidFill>
              <a:latin typeface="+mn-lt"/>
            </a:endParaRPr>
          </a:p>
        </p:txBody>
      </p:sp>
      <p:sp>
        <p:nvSpPr>
          <p:cNvPr id="7" name="TextBox 6"/>
          <p:cNvSpPr txBox="1"/>
          <p:nvPr/>
        </p:nvSpPr>
        <p:spPr>
          <a:xfrm rot="19078635">
            <a:off x="2429421" y="1285284"/>
            <a:ext cx="697627" cy="369332"/>
          </a:xfrm>
          <a:prstGeom prst="rect">
            <a:avLst/>
          </a:prstGeom>
          <a:noFill/>
        </p:spPr>
        <p:txBody>
          <a:bodyPr wrap="none" rtlCol="0">
            <a:spAutoFit/>
          </a:bodyPr>
          <a:lstStyle/>
          <a:p>
            <a:r>
              <a:rPr lang="en-US" altLang="zh-CN" b="1" dirty="0" smtClean="0">
                <a:solidFill>
                  <a:schemeClr val="bg1"/>
                </a:solidFill>
                <a:latin typeface="+mn-lt"/>
              </a:rPr>
              <a:t>2004</a:t>
            </a:r>
            <a:endParaRPr lang="zh-CN" altLang="en-US" b="1" dirty="0">
              <a:solidFill>
                <a:schemeClr val="bg1"/>
              </a:solidFill>
              <a:latin typeface="+mn-lt"/>
            </a:endParaRPr>
          </a:p>
        </p:txBody>
      </p:sp>
      <p:sp>
        <p:nvSpPr>
          <p:cNvPr id="8" name="TextBox 7"/>
          <p:cNvSpPr txBox="1"/>
          <p:nvPr/>
        </p:nvSpPr>
        <p:spPr>
          <a:xfrm rot="19078635">
            <a:off x="2990819" y="1285284"/>
            <a:ext cx="697627" cy="369332"/>
          </a:xfrm>
          <a:prstGeom prst="rect">
            <a:avLst/>
          </a:prstGeom>
          <a:noFill/>
        </p:spPr>
        <p:txBody>
          <a:bodyPr wrap="none" rtlCol="0">
            <a:spAutoFit/>
          </a:bodyPr>
          <a:lstStyle/>
          <a:p>
            <a:r>
              <a:rPr lang="en-US" altLang="zh-CN" b="1" dirty="0" smtClean="0">
                <a:solidFill>
                  <a:schemeClr val="bg1"/>
                </a:solidFill>
                <a:latin typeface="+mn-lt"/>
              </a:rPr>
              <a:t>2005</a:t>
            </a:r>
            <a:endParaRPr lang="zh-CN" altLang="en-US" b="1" dirty="0">
              <a:solidFill>
                <a:schemeClr val="bg1"/>
              </a:solidFill>
              <a:latin typeface="+mn-lt"/>
            </a:endParaRPr>
          </a:p>
        </p:txBody>
      </p:sp>
      <p:sp>
        <p:nvSpPr>
          <p:cNvPr id="9" name="TextBox 8"/>
          <p:cNvSpPr txBox="1"/>
          <p:nvPr/>
        </p:nvSpPr>
        <p:spPr>
          <a:xfrm rot="19078635">
            <a:off x="3552217" y="1285285"/>
            <a:ext cx="697627" cy="369332"/>
          </a:xfrm>
          <a:prstGeom prst="rect">
            <a:avLst/>
          </a:prstGeom>
          <a:noFill/>
        </p:spPr>
        <p:txBody>
          <a:bodyPr wrap="none" rtlCol="0">
            <a:spAutoFit/>
          </a:bodyPr>
          <a:lstStyle/>
          <a:p>
            <a:r>
              <a:rPr lang="en-US" altLang="zh-CN" b="1" dirty="0" smtClean="0">
                <a:solidFill>
                  <a:schemeClr val="bg1"/>
                </a:solidFill>
                <a:latin typeface="+mn-lt"/>
              </a:rPr>
              <a:t>2006</a:t>
            </a:r>
            <a:endParaRPr lang="zh-CN" altLang="en-US" b="1" dirty="0">
              <a:solidFill>
                <a:schemeClr val="bg1"/>
              </a:solidFill>
              <a:latin typeface="+mn-lt"/>
            </a:endParaRPr>
          </a:p>
        </p:txBody>
      </p:sp>
      <p:sp>
        <p:nvSpPr>
          <p:cNvPr id="10" name="TextBox 9"/>
          <p:cNvSpPr txBox="1"/>
          <p:nvPr/>
        </p:nvSpPr>
        <p:spPr>
          <a:xfrm rot="19078635">
            <a:off x="4113615" y="1285285"/>
            <a:ext cx="697627" cy="369332"/>
          </a:xfrm>
          <a:prstGeom prst="rect">
            <a:avLst/>
          </a:prstGeom>
          <a:noFill/>
        </p:spPr>
        <p:txBody>
          <a:bodyPr wrap="none" rtlCol="0">
            <a:spAutoFit/>
          </a:bodyPr>
          <a:lstStyle/>
          <a:p>
            <a:r>
              <a:rPr lang="en-US" altLang="zh-CN" b="1" dirty="0" smtClean="0">
                <a:solidFill>
                  <a:schemeClr val="bg1"/>
                </a:solidFill>
                <a:latin typeface="+mn-lt"/>
              </a:rPr>
              <a:t>2007</a:t>
            </a:r>
            <a:endParaRPr lang="zh-CN" altLang="en-US" b="1" dirty="0">
              <a:solidFill>
                <a:schemeClr val="bg1"/>
              </a:solidFill>
              <a:latin typeface="+mn-lt"/>
            </a:endParaRPr>
          </a:p>
        </p:txBody>
      </p:sp>
      <p:sp>
        <p:nvSpPr>
          <p:cNvPr id="11" name="TextBox 10"/>
          <p:cNvSpPr txBox="1"/>
          <p:nvPr/>
        </p:nvSpPr>
        <p:spPr>
          <a:xfrm rot="19078635">
            <a:off x="4675013" y="1285285"/>
            <a:ext cx="697627" cy="369332"/>
          </a:xfrm>
          <a:prstGeom prst="rect">
            <a:avLst/>
          </a:prstGeom>
          <a:noFill/>
        </p:spPr>
        <p:txBody>
          <a:bodyPr wrap="none" rtlCol="0">
            <a:spAutoFit/>
          </a:bodyPr>
          <a:lstStyle/>
          <a:p>
            <a:r>
              <a:rPr lang="en-US" altLang="zh-CN" b="1" dirty="0" smtClean="0">
                <a:solidFill>
                  <a:schemeClr val="bg1"/>
                </a:solidFill>
                <a:latin typeface="+mn-lt"/>
              </a:rPr>
              <a:t>2008</a:t>
            </a:r>
            <a:endParaRPr lang="zh-CN" altLang="en-US" b="1" dirty="0">
              <a:solidFill>
                <a:schemeClr val="bg1"/>
              </a:solidFill>
              <a:latin typeface="+mn-lt"/>
            </a:endParaRPr>
          </a:p>
        </p:txBody>
      </p:sp>
      <p:sp>
        <p:nvSpPr>
          <p:cNvPr id="12" name="TextBox 11"/>
          <p:cNvSpPr txBox="1"/>
          <p:nvPr/>
        </p:nvSpPr>
        <p:spPr>
          <a:xfrm rot="19078635">
            <a:off x="5236411" y="1285285"/>
            <a:ext cx="697627" cy="369332"/>
          </a:xfrm>
          <a:prstGeom prst="rect">
            <a:avLst/>
          </a:prstGeom>
          <a:noFill/>
        </p:spPr>
        <p:txBody>
          <a:bodyPr wrap="none" rtlCol="0">
            <a:spAutoFit/>
          </a:bodyPr>
          <a:lstStyle/>
          <a:p>
            <a:r>
              <a:rPr lang="en-US" altLang="zh-CN" b="1" dirty="0" smtClean="0">
                <a:solidFill>
                  <a:schemeClr val="bg1"/>
                </a:solidFill>
                <a:latin typeface="+mn-lt"/>
              </a:rPr>
              <a:t>2009</a:t>
            </a:r>
            <a:endParaRPr lang="zh-CN" altLang="en-US" b="1" dirty="0">
              <a:solidFill>
                <a:schemeClr val="bg1"/>
              </a:solidFill>
              <a:latin typeface="+mn-lt"/>
            </a:endParaRPr>
          </a:p>
        </p:txBody>
      </p:sp>
      <p:sp>
        <p:nvSpPr>
          <p:cNvPr id="13" name="TextBox 12"/>
          <p:cNvSpPr txBox="1"/>
          <p:nvPr/>
        </p:nvSpPr>
        <p:spPr>
          <a:xfrm rot="19078635">
            <a:off x="5797809" y="1285286"/>
            <a:ext cx="697627" cy="369332"/>
          </a:xfrm>
          <a:prstGeom prst="rect">
            <a:avLst/>
          </a:prstGeom>
          <a:noFill/>
        </p:spPr>
        <p:txBody>
          <a:bodyPr wrap="none" rtlCol="0">
            <a:spAutoFit/>
          </a:bodyPr>
          <a:lstStyle/>
          <a:p>
            <a:r>
              <a:rPr lang="en-US" altLang="zh-CN" b="1" dirty="0" smtClean="0">
                <a:solidFill>
                  <a:schemeClr val="bg1"/>
                </a:solidFill>
                <a:latin typeface="+mn-lt"/>
              </a:rPr>
              <a:t>2010</a:t>
            </a:r>
            <a:endParaRPr lang="zh-CN" altLang="en-US" b="1" dirty="0">
              <a:solidFill>
                <a:schemeClr val="bg1"/>
              </a:solidFill>
              <a:latin typeface="+mn-lt"/>
            </a:endParaRPr>
          </a:p>
        </p:txBody>
      </p:sp>
      <p:sp>
        <p:nvSpPr>
          <p:cNvPr id="14" name="TextBox 13"/>
          <p:cNvSpPr txBox="1"/>
          <p:nvPr/>
        </p:nvSpPr>
        <p:spPr>
          <a:xfrm rot="19078635">
            <a:off x="6920601" y="1285287"/>
            <a:ext cx="697627" cy="369332"/>
          </a:xfrm>
          <a:prstGeom prst="rect">
            <a:avLst/>
          </a:prstGeom>
          <a:noFill/>
        </p:spPr>
        <p:txBody>
          <a:bodyPr wrap="none" rtlCol="0">
            <a:spAutoFit/>
          </a:bodyPr>
          <a:lstStyle/>
          <a:p>
            <a:r>
              <a:rPr lang="en-US" altLang="zh-CN" b="1" dirty="0" smtClean="0">
                <a:solidFill>
                  <a:schemeClr val="bg1"/>
                </a:solidFill>
                <a:latin typeface="+mn-lt"/>
              </a:rPr>
              <a:t>2012</a:t>
            </a:r>
            <a:endParaRPr lang="zh-CN" altLang="en-US" b="1" dirty="0">
              <a:solidFill>
                <a:schemeClr val="bg1"/>
              </a:solidFill>
              <a:latin typeface="+mn-lt"/>
            </a:endParaRPr>
          </a:p>
        </p:txBody>
      </p:sp>
      <p:sp>
        <p:nvSpPr>
          <p:cNvPr id="15" name="TextBox 14"/>
          <p:cNvSpPr txBox="1"/>
          <p:nvPr/>
        </p:nvSpPr>
        <p:spPr>
          <a:xfrm rot="19078635">
            <a:off x="6365587" y="1285286"/>
            <a:ext cx="684867" cy="369332"/>
          </a:xfrm>
          <a:prstGeom prst="rect">
            <a:avLst/>
          </a:prstGeom>
          <a:noFill/>
        </p:spPr>
        <p:txBody>
          <a:bodyPr wrap="none" rtlCol="0">
            <a:spAutoFit/>
          </a:bodyPr>
          <a:lstStyle/>
          <a:p>
            <a:r>
              <a:rPr lang="en-US" altLang="zh-CN" b="1" dirty="0" smtClean="0">
                <a:solidFill>
                  <a:schemeClr val="bg1"/>
                </a:solidFill>
                <a:latin typeface="+mn-lt"/>
              </a:rPr>
              <a:t>2011</a:t>
            </a:r>
            <a:endParaRPr lang="zh-CN" altLang="en-US" b="1" dirty="0">
              <a:solidFill>
                <a:schemeClr val="bg1"/>
              </a:solidFill>
              <a:latin typeface="+mn-lt"/>
            </a:endParaRPr>
          </a:p>
        </p:txBody>
      </p:sp>
      <p:grpSp>
        <p:nvGrpSpPr>
          <p:cNvPr id="4" name="组合 54"/>
          <p:cNvGrpSpPr/>
          <p:nvPr/>
        </p:nvGrpSpPr>
        <p:grpSpPr>
          <a:xfrm>
            <a:off x="1660196" y="2056408"/>
            <a:ext cx="91440" cy="372140"/>
            <a:chOff x="1594880" y="1584255"/>
            <a:chExt cx="91440" cy="372140"/>
          </a:xfrm>
        </p:grpSpPr>
        <p:sp>
          <p:nvSpPr>
            <p:cNvPr id="16" name="矩形 15"/>
            <p:cNvSpPr/>
            <p:nvPr/>
          </p:nvSpPr>
          <p:spPr bwMode="auto">
            <a:xfrm>
              <a:off x="1594880"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17" name="矩形 16"/>
            <p:cNvSpPr/>
            <p:nvPr/>
          </p:nvSpPr>
          <p:spPr bwMode="auto">
            <a:xfrm>
              <a:off x="1626884" y="1722475"/>
              <a:ext cx="27432" cy="2339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sp>
        <p:nvSpPr>
          <p:cNvPr id="18" name="Rectangle 7"/>
          <p:cNvSpPr>
            <a:spLocks noChangeArrowheads="1"/>
          </p:cNvSpPr>
          <p:nvPr/>
        </p:nvSpPr>
        <p:spPr bwMode="auto">
          <a:xfrm>
            <a:off x="173203" y="2256557"/>
            <a:ext cx="1476366" cy="1384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solidFill>
                  <a:srgbClr val="FF0000"/>
                </a:solidFill>
                <a:latin typeface="+mn-lt"/>
                <a:ea typeface="华文细黑" pitchFamily="2" charset="-122"/>
                <a:cs typeface="Arial" pitchFamily="34" charset="0"/>
              </a:rPr>
              <a:t>Start Server &amp; Storage R&amp;D</a:t>
            </a:r>
            <a:endParaRPr lang="zh-CN" altLang="en-US" sz="900" dirty="0">
              <a:solidFill>
                <a:srgbClr val="FF0000"/>
              </a:solidFill>
              <a:latin typeface="+mn-lt"/>
              <a:ea typeface="华文细黑" pitchFamily="2" charset="-122"/>
              <a:cs typeface="Arial" pitchFamily="34" charset="0"/>
            </a:endParaRPr>
          </a:p>
        </p:txBody>
      </p:sp>
      <p:grpSp>
        <p:nvGrpSpPr>
          <p:cNvPr id="39" name="组合 55"/>
          <p:cNvGrpSpPr/>
          <p:nvPr/>
        </p:nvGrpSpPr>
        <p:grpSpPr>
          <a:xfrm>
            <a:off x="2152024" y="2056408"/>
            <a:ext cx="91440" cy="686859"/>
            <a:chOff x="2137141" y="1584255"/>
            <a:chExt cx="91440" cy="686859"/>
          </a:xfrm>
        </p:grpSpPr>
        <p:sp>
          <p:nvSpPr>
            <p:cNvPr id="19" name="矩形 18"/>
            <p:cNvSpPr/>
            <p:nvPr/>
          </p:nvSpPr>
          <p:spPr bwMode="auto">
            <a:xfrm>
              <a:off x="2137141"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20" name="矩形 19"/>
            <p:cNvSpPr/>
            <p:nvPr/>
          </p:nvSpPr>
          <p:spPr bwMode="auto">
            <a:xfrm>
              <a:off x="2169144" y="1722474"/>
              <a:ext cx="27432" cy="5486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sp>
        <p:nvSpPr>
          <p:cNvPr id="21" name="Rectangle 7"/>
          <p:cNvSpPr>
            <a:spLocks noChangeArrowheads="1"/>
          </p:cNvSpPr>
          <p:nvPr/>
        </p:nvSpPr>
        <p:spPr bwMode="auto">
          <a:xfrm>
            <a:off x="172696" y="2513832"/>
            <a:ext cx="1976503" cy="1384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1st-generation blade server T8000 V1</a:t>
            </a:r>
          </a:p>
        </p:txBody>
      </p:sp>
      <p:grpSp>
        <p:nvGrpSpPr>
          <p:cNvPr id="40" name="组合 56"/>
          <p:cNvGrpSpPr/>
          <p:nvPr/>
        </p:nvGrpSpPr>
        <p:grpSpPr>
          <a:xfrm>
            <a:off x="2709168" y="2056408"/>
            <a:ext cx="91440" cy="869739"/>
            <a:chOff x="2711299" y="1584255"/>
            <a:chExt cx="91440" cy="869739"/>
          </a:xfrm>
        </p:grpSpPr>
        <p:sp>
          <p:nvSpPr>
            <p:cNvPr id="22" name="矩形 21"/>
            <p:cNvSpPr/>
            <p:nvPr/>
          </p:nvSpPr>
          <p:spPr bwMode="auto">
            <a:xfrm>
              <a:off x="2711299"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23" name="矩形 22"/>
            <p:cNvSpPr/>
            <p:nvPr/>
          </p:nvSpPr>
          <p:spPr bwMode="auto">
            <a:xfrm>
              <a:off x="2743300" y="1722474"/>
              <a:ext cx="27432" cy="7315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sp>
        <p:nvSpPr>
          <p:cNvPr id="24" name="Rectangle 7"/>
          <p:cNvSpPr>
            <a:spLocks noChangeArrowheads="1"/>
          </p:cNvSpPr>
          <p:nvPr/>
        </p:nvSpPr>
        <p:spPr bwMode="auto">
          <a:xfrm>
            <a:off x="384101" y="2771107"/>
            <a:ext cx="2316340" cy="1384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Commercial launched the first FC SAN F800</a:t>
            </a:r>
          </a:p>
        </p:txBody>
      </p:sp>
      <p:grpSp>
        <p:nvGrpSpPr>
          <p:cNvPr id="50" name="组合 57"/>
          <p:cNvGrpSpPr/>
          <p:nvPr/>
        </p:nvGrpSpPr>
        <p:grpSpPr>
          <a:xfrm>
            <a:off x="3266312" y="2056408"/>
            <a:ext cx="91440" cy="1144058"/>
            <a:chOff x="3296090" y="1584255"/>
            <a:chExt cx="91440" cy="1144058"/>
          </a:xfrm>
        </p:grpSpPr>
        <p:sp>
          <p:nvSpPr>
            <p:cNvPr id="25" name="矩形 24"/>
            <p:cNvSpPr/>
            <p:nvPr/>
          </p:nvSpPr>
          <p:spPr bwMode="auto">
            <a:xfrm>
              <a:off x="3296090"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26" name="矩形 25"/>
            <p:cNvSpPr/>
            <p:nvPr/>
          </p:nvSpPr>
          <p:spPr bwMode="auto">
            <a:xfrm>
              <a:off x="3328090" y="1722473"/>
              <a:ext cx="27432" cy="100584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sp>
        <p:nvSpPr>
          <p:cNvPr id="27" name="Rectangle 7"/>
          <p:cNvSpPr>
            <a:spLocks noChangeArrowheads="1"/>
          </p:cNvSpPr>
          <p:nvPr/>
        </p:nvSpPr>
        <p:spPr bwMode="auto">
          <a:xfrm>
            <a:off x="970137" y="3028382"/>
            <a:ext cx="2276264" cy="1384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Commercial launched the 4Gb SAN product</a:t>
            </a:r>
          </a:p>
        </p:txBody>
      </p:sp>
      <p:grpSp>
        <p:nvGrpSpPr>
          <p:cNvPr id="54" name="组合 58"/>
          <p:cNvGrpSpPr/>
          <p:nvPr/>
        </p:nvGrpSpPr>
        <p:grpSpPr>
          <a:xfrm>
            <a:off x="3823456" y="2056408"/>
            <a:ext cx="91440" cy="1528106"/>
            <a:chOff x="3934044" y="1584255"/>
            <a:chExt cx="91440" cy="1528106"/>
          </a:xfrm>
        </p:grpSpPr>
        <p:sp>
          <p:nvSpPr>
            <p:cNvPr id="28" name="矩形 27"/>
            <p:cNvSpPr/>
            <p:nvPr/>
          </p:nvSpPr>
          <p:spPr bwMode="auto">
            <a:xfrm>
              <a:off x="3934044"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29" name="矩形 28"/>
            <p:cNvSpPr/>
            <p:nvPr/>
          </p:nvSpPr>
          <p:spPr bwMode="auto">
            <a:xfrm>
              <a:off x="3966042" y="1722473"/>
              <a:ext cx="27432" cy="138988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mn-lt"/>
                <a:ea typeface="宋体" charset="-122"/>
              </a:endParaRPr>
            </a:p>
          </p:txBody>
        </p:sp>
      </p:grpSp>
      <p:sp>
        <p:nvSpPr>
          <p:cNvPr id="30" name="Rectangle 7"/>
          <p:cNvSpPr>
            <a:spLocks noChangeArrowheads="1"/>
          </p:cNvSpPr>
          <p:nvPr/>
        </p:nvSpPr>
        <p:spPr bwMode="auto">
          <a:xfrm>
            <a:off x="1554930" y="3285657"/>
            <a:ext cx="2252220" cy="2769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3rd-generation blade server T8000 V3 </a:t>
            </a:r>
          </a:p>
          <a:p>
            <a:pPr defTabSz="601106">
              <a:buFont typeface="Arial" pitchFamily="34" charset="0"/>
              <a:buChar char="•"/>
            </a:pPr>
            <a:r>
              <a:rPr lang="en-US" altLang="zh-CN" sz="900" dirty="0" smtClean="0">
                <a:latin typeface="+mn-lt"/>
                <a:ea typeface="华文细黑" pitchFamily="2" charset="-122"/>
                <a:cs typeface="Arial" pitchFamily="34" charset="0"/>
              </a:rPr>
              <a:t>Full series NAS/SAN/VIS Product launched</a:t>
            </a:r>
          </a:p>
        </p:txBody>
      </p:sp>
      <p:grpSp>
        <p:nvGrpSpPr>
          <p:cNvPr id="55" name="组合 59"/>
          <p:cNvGrpSpPr/>
          <p:nvPr/>
        </p:nvGrpSpPr>
        <p:grpSpPr>
          <a:xfrm>
            <a:off x="4380600" y="2056408"/>
            <a:ext cx="91440" cy="1935122"/>
            <a:chOff x="4497569" y="1584255"/>
            <a:chExt cx="91440" cy="1935122"/>
          </a:xfrm>
        </p:grpSpPr>
        <p:sp>
          <p:nvSpPr>
            <p:cNvPr id="31" name="矩形 30"/>
            <p:cNvSpPr/>
            <p:nvPr/>
          </p:nvSpPr>
          <p:spPr bwMode="auto">
            <a:xfrm>
              <a:off x="4497569"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32" name="矩形 31"/>
            <p:cNvSpPr/>
            <p:nvPr/>
          </p:nvSpPr>
          <p:spPr bwMode="auto">
            <a:xfrm>
              <a:off x="4529567" y="1722473"/>
              <a:ext cx="27432" cy="1796904"/>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grpSp>
        <p:nvGrpSpPr>
          <p:cNvPr id="56" name="组合 60"/>
          <p:cNvGrpSpPr/>
          <p:nvPr/>
        </p:nvGrpSpPr>
        <p:grpSpPr>
          <a:xfrm>
            <a:off x="4937744" y="2056408"/>
            <a:ext cx="91440" cy="2530545"/>
            <a:chOff x="5114257" y="1584255"/>
            <a:chExt cx="91440" cy="2530545"/>
          </a:xfrm>
        </p:grpSpPr>
        <p:sp>
          <p:nvSpPr>
            <p:cNvPr id="33" name="矩形 32"/>
            <p:cNvSpPr/>
            <p:nvPr/>
          </p:nvSpPr>
          <p:spPr bwMode="auto">
            <a:xfrm>
              <a:off x="5114257"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34" name="矩形 33"/>
            <p:cNvSpPr/>
            <p:nvPr/>
          </p:nvSpPr>
          <p:spPr bwMode="auto">
            <a:xfrm>
              <a:off x="5146254" y="1722472"/>
              <a:ext cx="27432" cy="239232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grpSp>
        <p:nvGrpSpPr>
          <p:cNvPr id="57" name="组合 61"/>
          <p:cNvGrpSpPr/>
          <p:nvPr/>
        </p:nvGrpSpPr>
        <p:grpSpPr>
          <a:xfrm>
            <a:off x="5494888" y="2056408"/>
            <a:ext cx="91440" cy="2533945"/>
            <a:chOff x="5720313" y="1584255"/>
            <a:chExt cx="91440" cy="2533945"/>
          </a:xfrm>
        </p:grpSpPr>
        <p:sp>
          <p:nvSpPr>
            <p:cNvPr id="35" name="矩形 34"/>
            <p:cNvSpPr/>
            <p:nvPr/>
          </p:nvSpPr>
          <p:spPr bwMode="auto">
            <a:xfrm>
              <a:off x="5720313"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36" name="矩形 35"/>
            <p:cNvSpPr/>
            <p:nvPr/>
          </p:nvSpPr>
          <p:spPr bwMode="auto">
            <a:xfrm>
              <a:off x="5752311" y="1722472"/>
              <a:ext cx="27432" cy="2395728"/>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grpSp>
        <p:nvGrpSpPr>
          <p:cNvPr id="58" name="组合 62"/>
          <p:cNvGrpSpPr/>
          <p:nvPr/>
        </p:nvGrpSpPr>
        <p:grpSpPr>
          <a:xfrm>
            <a:off x="6052032" y="2056408"/>
            <a:ext cx="91440" cy="2049313"/>
            <a:chOff x="6347634" y="1584255"/>
            <a:chExt cx="91440" cy="2049313"/>
          </a:xfrm>
        </p:grpSpPr>
        <p:sp>
          <p:nvSpPr>
            <p:cNvPr id="37" name="矩形 36"/>
            <p:cNvSpPr/>
            <p:nvPr/>
          </p:nvSpPr>
          <p:spPr bwMode="auto">
            <a:xfrm>
              <a:off x="6347634"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38" name="矩形 37"/>
            <p:cNvSpPr/>
            <p:nvPr/>
          </p:nvSpPr>
          <p:spPr bwMode="auto">
            <a:xfrm>
              <a:off x="6379629" y="1722472"/>
              <a:ext cx="27432" cy="1911096"/>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grpSp>
      <p:grpSp>
        <p:nvGrpSpPr>
          <p:cNvPr id="59" name="组合 63"/>
          <p:cNvGrpSpPr/>
          <p:nvPr/>
        </p:nvGrpSpPr>
        <p:grpSpPr>
          <a:xfrm>
            <a:off x="6609176" y="2056408"/>
            <a:ext cx="91440" cy="1624943"/>
            <a:chOff x="6932425" y="1584255"/>
            <a:chExt cx="91440" cy="1624943"/>
          </a:xfrm>
        </p:grpSpPr>
        <p:sp>
          <p:nvSpPr>
            <p:cNvPr id="41" name="矩形 40"/>
            <p:cNvSpPr/>
            <p:nvPr/>
          </p:nvSpPr>
          <p:spPr bwMode="auto">
            <a:xfrm>
              <a:off x="6932425"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42" name="矩形 41"/>
            <p:cNvSpPr/>
            <p:nvPr/>
          </p:nvSpPr>
          <p:spPr bwMode="auto">
            <a:xfrm>
              <a:off x="6964421" y="1722473"/>
              <a:ext cx="27432" cy="148672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mn-lt"/>
                <a:ea typeface="宋体" charset="-122"/>
              </a:endParaRPr>
            </a:p>
          </p:txBody>
        </p:sp>
      </p:grpSp>
      <p:grpSp>
        <p:nvGrpSpPr>
          <p:cNvPr id="60" name="组合 64"/>
          <p:cNvGrpSpPr/>
          <p:nvPr/>
        </p:nvGrpSpPr>
        <p:grpSpPr>
          <a:xfrm>
            <a:off x="7166324" y="2056408"/>
            <a:ext cx="91440" cy="948049"/>
            <a:chOff x="7581011" y="1584255"/>
            <a:chExt cx="91440" cy="948049"/>
          </a:xfrm>
        </p:grpSpPr>
        <p:sp>
          <p:nvSpPr>
            <p:cNvPr id="43" name="矩形 42"/>
            <p:cNvSpPr/>
            <p:nvPr/>
          </p:nvSpPr>
          <p:spPr bwMode="auto">
            <a:xfrm>
              <a:off x="7581011" y="1584255"/>
              <a:ext cx="91440" cy="137160"/>
            </a:xfrm>
            <a:prstGeom prst="rect">
              <a:avLst/>
            </a:prstGeom>
            <a:solidFill>
              <a:srgbClr val="FF000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mn-lt"/>
                <a:ea typeface="宋体" charset="-122"/>
              </a:endParaRPr>
            </a:p>
          </p:txBody>
        </p:sp>
        <p:sp>
          <p:nvSpPr>
            <p:cNvPr id="44" name="矩形 43"/>
            <p:cNvSpPr/>
            <p:nvPr/>
          </p:nvSpPr>
          <p:spPr bwMode="auto">
            <a:xfrm>
              <a:off x="7613006" y="1722473"/>
              <a:ext cx="27432" cy="8098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mn-lt"/>
                <a:ea typeface="宋体" charset="-122"/>
              </a:endParaRPr>
            </a:p>
          </p:txBody>
        </p:sp>
      </p:grpSp>
      <p:sp>
        <p:nvSpPr>
          <p:cNvPr id="45" name="Rectangle 7"/>
          <p:cNvSpPr>
            <a:spLocks noChangeArrowheads="1"/>
          </p:cNvSpPr>
          <p:nvPr/>
        </p:nvSpPr>
        <p:spPr bwMode="auto">
          <a:xfrm>
            <a:off x="2150354" y="3681432"/>
            <a:ext cx="2168863" cy="2769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solidFill>
                  <a:srgbClr val="FF0000"/>
                </a:solidFill>
                <a:latin typeface="+mn-lt"/>
                <a:ea typeface="华文细黑" pitchFamily="2" charset="-122"/>
                <a:cs typeface="Arial" pitchFamily="34" charset="0"/>
              </a:rPr>
              <a:t>Joint Venture from Huawei and Symantec</a:t>
            </a:r>
          </a:p>
          <a:p>
            <a:pPr defTabSz="601106">
              <a:buFont typeface="Arial" pitchFamily="34" charset="0"/>
              <a:buChar char="•"/>
            </a:pPr>
            <a:r>
              <a:rPr lang="en-US" altLang="zh-CN" sz="900" dirty="0" smtClean="0">
                <a:latin typeface="+mn-lt"/>
                <a:ea typeface="华文细黑" pitchFamily="2" charset="-122"/>
                <a:cs typeface="Arial" pitchFamily="34" charset="0"/>
              </a:rPr>
              <a:t>SSD PCIe cards (the first in the industry) </a:t>
            </a:r>
          </a:p>
        </p:txBody>
      </p:sp>
      <p:sp>
        <p:nvSpPr>
          <p:cNvPr id="46" name="Rectangle 7"/>
          <p:cNvSpPr>
            <a:spLocks noChangeArrowheads="1"/>
          </p:cNvSpPr>
          <p:nvPr/>
        </p:nvSpPr>
        <p:spPr bwMode="auto">
          <a:xfrm>
            <a:off x="2959522" y="4077209"/>
            <a:ext cx="1963679" cy="415498"/>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solidFill>
                  <a:srgbClr val="FF0000"/>
                </a:solidFill>
                <a:latin typeface="+mn-lt"/>
                <a:ea typeface="华文细黑" pitchFamily="2" charset="-122"/>
                <a:cs typeface="Arial" pitchFamily="34" charset="0"/>
              </a:rPr>
              <a:t>Start Cloud Computing R&amp;D</a:t>
            </a:r>
          </a:p>
          <a:p>
            <a:pPr defTabSz="601106">
              <a:buFont typeface="Arial" pitchFamily="34" charset="0"/>
              <a:buChar char="•"/>
            </a:pPr>
            <a:r>
              <a:rPr lang="en-US" altLang="zh-CN" sz="900" dirty="0" smtClean="0">
                <a:latin typeface="+mn-lt"/>
                <a:ea typeface="华文细黑" pitchFamily="2" charset="-122"/>
                <a:cs typeface="Arial" pitchFamily="34" charset="0"/>
              </a:rPr>
              <a:t>RH1285 and RH2285 rack servers</a:t>
            </a:r>
          </a:p>
          <a:p>
            <a:pPr defTabSz="601106">
              <a:buFont typeface="Arial" pitchFamily="34" charset="0"/>
              <a:buChar char="•"/>
            </a:pPr>
            <a:r>
              <a:rPr lang="en-US" altLang="zh-CN" sz="900" dirty="0" smtClean="0">
                <a:latin typeface="+mn-lt"/>
                <a:ea typeface="华文细黑" pitchFamily="2" charset="-122"/>
                <a:cs typeface="Arial" pitchFamily="34" charset="0"/>
              </a:rPr>
              <a:t>High end and Middle range SAN,NAS</a:t>
            </a:r>
          </a:p>
        </p:txBody>
      </p:sp>
      <p:sp>
        <p:nvSpPr>
          <p:cNvPr id="47" name="Rectangle 7"/>
          <p:cNvSpPr>
            <a:spLocks noChangeArrowheads="1"/>
          </p:cNvSpPr>
          <p:nvPr/>
        </p:nvSpPr>
        <p:spPr bwMode="auto">
          <a:xfrm>
            <a:off x="5574004" y="4215708"/>
            <a:ext cx="2720296" cy="276999"/>
          </a:xfrm>
          <a:prstGeom prst="rect">
            <a:avLst/>
          </a:prstGeom>
          <a:noFill/>
          <a:ln w="38100" algn="ctr">
            <a:noFill/>
            <a:miter lim="800000"/>
            <a:headEnd/>
            <a:tailEnd/>
          </a:ln>
        </p:spPr>
        <p:txBody>
          <a:bodyPr wrap="non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E6000 blade servers, iNIC, and 2nd-generation SSD</a:t>
            </a:r>
          </a:p>
          <a:p>
            <a:pPr defTabSz="601106">
              <a:buFont typeface="Arial" pitchFamily="34" charset="0"/>
              <a:buChar char="•"/>
            </a:pPr>
            <a:r>
              <a:rPr lang="en-US" altLang="zh-CN" sz="900" dirty="0" smtClean="0">
                <a:latin typeface="+mn-lt"/>
                <a:ea typeface="华文细黑" pitchFamily="2" charset="-122"/>
                <a:cs typeface="Arial" pitchFamily="34" charset="0"/>
              </a:rPr>
              <a:t>Cloud Solution </a:t>
            </a:r>
            <a:r>
              <a:rPr lang="en-US" altLang="zh-CN" sz="900" dirty="0" err="1" smtClean="0">
                <a:latin typeface="+mn-lt"/>
                <a:ea typeface="华文细黑" pitchFamily="2" charset="-122"/>
                <a:cs typeface="Arial" pitchFamily="34" charset="0"/>
              </a:rPr>
              <a:t>SingleCloud</a:t>
            </a:r>
            <a:r>
              <a:rPr lang="en-US" altLang="zh-CN" sz="900" dirty="0" smtClean="0">
                <a:latin typeface="+mn-lt"/>
                <a:ea typeface="华文细黑" pitchFamily="2" charset="-122"/>
                <a:cs typeface="Arial" pitchFamily="34" charset="0"/>
              </a:rPr>
              <a:t> 1.0</a:t>
            </a:r>
          </a:p>
        </p:txBody>
      </p:sp>
      <p:sp>
        <p:nvSpPr>
          <p:cNvPr id="48" name="Rectangle 7"/>
          <p:cNvSpPr>
            <a:spLocks noChangeArrowheads="1"/>
          </p:cNvSpPr>
          <p:nvPr/>
        </p:nvSpPr>
        <p:spPr bwMode="auto">
          <a:xfrm>
            <a:off x="6148191" y="3782402"/>
            <a:ext cx="2666186" cy="276999"/>
          </a:xfrm>
          <a:prstGeom prst="rect">
            <a:avLst/>
          </a:prstGeom>
          <a:noFill/>
          <a:ln w="38100" algn="ctr">
            <a:noFill/>
            <a:miter lim="800000"/>
            <a:headEnd/>
            <a:tailEnd/>
          </a:ln>
        </p:spPr>
        <p:txBody>
          <a:bodyPr wrap="squar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High-density X6000 servers for datacenters</a:t>
            </a:r>
          </a:p>
          <a:p>
            <a:pPr defTabSz="601106">
              <a:buFont typeface="Arial" pitchFamily="34" charset="0"/>
              <a:buChar char="•"/>
            </a:pPr>
            <a:r>
              <a:rPr lang="en-US" altLang="zh-CN" sz="900" dirty="0" smtClean="0">
                <a:latin typeface="+mn-lt"/>
                <a:ea typeface="华文细黑" pitchFamily="2" charset="-122"/>
                <a:cs typeface="Arial" pitchFamily="34" charset="0"/>
              </a:rPr>
              <a:t>Cloud Platform Galax8800</a:t>
            </a:r>
          </a:p>
        </p:txBody>
      </p:sp>
      <p:sp>
        <p:nvSpPr>
          <p:cNvPr id="49" name="Rectangle 7"/>
          <p:cNvSpPr>
            <a:spLocks noChangeArrowheads="1"/>
          </p:cNvSpPr>
          <p:nvPr/>
        </p:nvSpPr>
        <p:spPr bwMode="auto">
          <a:xfrm>
            <a:off x="6701105" y="3072097"/>
            <a:ext cx="1944131" cy="553998"/>
          </a:xfrm>
          <a:prstGeom prst="rect">
            <a:avLst/>
          </a:prstGeom>
          <a:noFill/>
          <a:ln w="38100" algn="ctr">
            <a:noFill/>
            <a:miter lim="800000"/>
            <a:headEnd/>
            <a:tailEnd/>
          </a:ln>
        </p:spPr>
        <p:txBody>
          <a:bodyPr wrap="squar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X8000 cabinet servers</a:t>
            </a:r>
          </a:p>
          <a:p>
            <a:pPr defTabSz="601106">
              <a:buFont typeface="Arial" pitchFamily="34" charset="0"/>
              <a:buChar char="•"/>
            </a:pPr>
            <a:r>
              <a:rPr lang="en-US" altLang="zh-CN" sz="900" dirty="0" smtClean="0">
                <a:latin typeface="+mn-lt"/>
                <a:ea typeface="华文细黑" pitchFamily="2" charset="-122"/>
                <a:cs typeface="Arial" pitchFamily="34" charset="0"/>
              </a:rPr>
              <a:t>New T series SAN &amp; Full SSD SAN</a:t>
            </a:r>
          </a:p>
          <a:p>
            <a:pPr defTabSz="601106">
              <a:buFont typeface="Arial" pitchFamily="34" charset="0"/>
              <a:buChar char="•"/>
            </a:pPr>
            <a:r>
              <a:rPr lang="en-US" altLang="zh-CN" sz="900" dirty="0" smtClean="0">
                <a:solidFill>
                  <a:srgbClr val="FF0000"/>
                </a:solidFill>
                <a:latin typeface="+mn-lt"/>
                <a:ea typeface="华文细黑" pitchFamily="2" charset="-122"/>
                <a:cs typeface="Arial" pitchFamily="34" charset="0"/>
              </a:rPr>
              <a:t>Huawei Acquires Symantec Stake in Huawei Symantec Joint Venture</a:t>
            </a:r>
          </a:p>
        </p:txBody>
      </p:sp>
      <p:pic>
        <p:nvPicPr>
          <p:cNvPr id="51" name="图片 50" descr="HCC2011.png"/>
          <p:cNvPicPr>
            <a:picLocks noChangeAspect="1"/>
          </p:cNvPicPr>
          <p:nvPr/>
        </p:nvPicPr>
        <p:blipFill>
          <a:blip r:embed="rId4" cstate="print"/>
          <a:stretch>
            <a:fillRect/>
          </a:stretch>
        </p:blipFill>
        <p:spPr>
          <a:xfrm>
            <a:off x="6204333" y="647330"/>
            <a:ext cx="756139" cy="402157"/>
          </a:xfrm>
          <a:prstGeom prst="rect">
            <a:avLst/>
          </a:prstGeom>
        </p:spPr>
      </p:pic>
      <p:pic>
        <p:nvPicPr>
          <p:cNvPr id="52" name="图片 51" descr="hcc2012.png"/>
          <p:cNvPicPr>
            <a:picLocks noChangeAspect="1"/>
          </p:cNvPicPr>
          <p:nvPr/>
        </p:nvPicPr>
        <p:blipFill>
          <a:blip r:embed="rId5" cstate="print"/>
          <a:stretch>
            <a:fillRect/>
          </a:stretch>
        </p:blipFill>
        <p:spPr>
          <a:xfrm>
            <a:off x="6995882" y="647762"/>
            <a:ext cx="723354" cy="403733"/>
          </a:xfrm>
          <a:prstGeom prst="rect">
            <a:avLst/>
          </a:prstGeom>
        </p:spPr>
      </p:pic>
      <p:sp>
        <p:nvSpPr>
          <p:cNvPr id="53" name="Rectangle 7"/>
          <p:cNvSpPr>
            <a:spLocks noChangeArrowheads="1"/>
          </p:cNvSpPr>
          <p:nvPr/>
        </p:nvSpPr>
        <p:spPr bwMode="auto">
          <a:xfrm>
            <a:off x="7253993" y="2270793"/>
            <a:ext cx="1414994" cy="692497"/>
          </a:xfrm>
          <a:prstGeom prst="rect">
            <a:avLst/>
          </a:prstGeom>
          <a:noFill/>
          <a:ln w="38100" algn="ctr">
            <a:noFill/>
            <a:miter lim="800000"/>
            <a:headEnd/>
            <a:tailEnd/>
          </a:ln>
        </p:spPr>
        <p:txBody>
          <a:bodyPr wrap="square" lIns="0" tIns="0" rIns="0" bIns="0">
            <a:spAutoFit/>
          </a:bodyPr>
          <a:lstStyle/>
          <a:p>
            <a:pPr defTabSz="601106">
              <a:buFont typeface="Arial" pitchFamily="34" charset="0"/>
              <a:buChar char="•"/>
            </a:pPr>
            <a:r>
              <a:rPr lang="en-US" altLang="zh-CN" sz="900" dirty="0" smtClean="0">
                <a:latin typeface="+mn-lt"/>
                <a:ea typeface="华文细黑" pitchFamily="2" charset="-122"/>
                <a:cs typeface="Arial" pitchFamily="34" charset="0"/>
              </a:rPr>
              <a:t>High-end storage HVS</a:t>
            </a:r>
          </a:p>
          <a:p>
            <a:pPr defTabSz="601106">
              <a:buFont typeface="Arial" pitchFamily="34" charset="0"/>
              <a:buChar char="•"/>
            </a:pPr>
            <a:r>
              <a:rPr lang="en-US" altLang="zh-CN" sz="900" dirty="0" smtClean="0">
                <a:latin typeface="+mn-lt"/>
                <a:ea typeface="华文细黑" pitchFamily="2" charset="-122"/>
                <a:cs typeface="Arial" pitchFamily="34" charset="0"/>
              </a:rPr>
              <a:t>Cloud storage UDS</a:t>
            </a:r>
          </a:p>
          <a:p>
            <a:pPr defTabSz="601106">
              <a:buFont typeface="Arial" pitchFamily="34" charset="0"/>
              <a:buChar char="•"/>
            </a:pPr>
            <a:r>
              <a:rPr lang="en-US" altLang="zh-CN" sz="900" dirty="0" smtClean="0">
                <a:latin typeface="+mn-lt"/>
                <a:ea typeface="华文细黑" pitchFamily="2" charset="-122"/>
                <a:cs typeface="Arial" pitchFamily="34" charset="0"/>
              </a:rPr>
              <a:t>Converged infrastructure FusionCube</a:t>
            </a:r>
          </a:p>
          <a:p>
            <a:pPr defTabSz="601106">
              <a:buFont typeface="Arial" pitchFamily="34" charset="0"/>
              <a:buChar char="•"/>
            </a:pPr>
            <a:r>
              <a:rPr lang="en-US" altLang="zh-CN" sz="900" dirty="0" smtClean="0">
                <a:latin typeface="+mn-lt"/>
                <a:ea typeface="华文细黑" pitchFamily="2" charset="-122"/>
                <a:cs typeface="Arial" pitchFamily="34" charset="0"/>
              </a:rPr>
              <a:t>RH5885 V2 4P/8P Server</a:t>
            </a:r>
          </a:p>
        </p:txBody>
      </p:sp>
      <p:sp>
        <p:nvSpPr>
          <p:cNvPr id="64" name="矩形 63"/>
          <p:cNvSpPr/>
          <p:nvPr/>
        </p:nvSpPr>
        <p:spPr bwMode="auto">
          <a:xfrm>
            <a:off x="6654967" y="1815915"/>
            <a:ext cx="1993392" cy="241486"/>
          </a:xfrm>
          <a:prstGeom prst="rect">
            <a:avLst/>
          </a:prstGeom>
          <a:solidFill>
            <a:srgbClr val="FFD175"/>
          </a:solid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eaLnBrk="1" latinLnBrk="0" hangingPunct="1">
              <a:lnSpc>
                <a:spcPct val="100000"/>
              </a:lnSpc>
              <a:buClr>
                <a:srgbClr val="CC9900"/>
              </a:buClr>
              <a:buSzTx/>
              <a:tabLst/>
            </a:pPr>
            <a:r>
              <a:rPr lang="en-US" altLang="zh-CN" sz="1200" b="1" dirty="0" smtClean="0">
                <a:solidFill>
                  <a:srgbClr val="C00000"/>
                </a:solidFill>
                <a:latin typeface="+mn-lt"/>
                <a:ea typeface="宋体" charset="-122"/>
              </a:rPr>
              <a:t>New Era</a:t>
            </a:r>
            <a:endParaRPr lang="zh-CN" altLang="en-US" sz="1200" b="1" dirty="0" smtClean="0">
              <a:solidFill>
                <a:srgbClr val="C00000"/>
              </a:solidFill>
              <a:latin typeface="+mn-lt"/>
              <a:ea typeface="宋体" charset="-122"/>
            </a:endParaRPr>
          </a:p>
        </p:txBody>
      </p:sp>
      <p:sp>
        <p:nvSpPr>
          <p:cNvPr id="63" name="矩形 62"/>
          <p:cNvSpPr/>
          <p:nvPr/>
        </p:nvSpPr>
        <p:spPr bwMode="auto">
          <a:xfrm>
            <a:off x="4423395" y="1815915"/>
            <a:ext cx="2231136" cy="241486"/>
          </a:xfrm>
          <a:prstGeom prst="rect">
            <a:avLst/>
          </a:prstGeom>
          <a:solidFill>
            <a:srgbClr val="FFDF9F"/>
          </a:solid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buClr>
                <a:srgbClr val="CC9900"/>
              </a:buClr>
            </a:pPr>
            <a:r>
              <a:rPr lang="en-US" altLang="zh-CN" sz="1200" b="1" dirty="0" smtClean="0">
                <a:solidFill>
                  <a:srgbClr val="C00000"/>
                </a:solidFill>
                <a:latin typeface="+mn-lt"/>
                <a:ea typeface="宋体" charset="-122"/>
              </a:rPr>
              <a:t>Product Innovation</a:t>
            </a:r>
          </a:p>
        </p:txBody>
      </p:sp>
      <p:sp>
        <p:nvSpPr>
          <p:cNvPr id="62" name="矩形 61"/>
          <p:cNvSpPr/>
          <p:nvPr/>
        </p:nvSpPr>
        <p:spPr bwMode="auto">
          <a:xfrm>
            <a:off x="135466" y="1815915"/>
            <a:ext cx="4279392" cy="237744"/>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tabLst/>
            </a:pPr>
            <a:r>
              <a:rPr kumimoji="0" lang="en-US" altLang="zh-CN" sz="1200" b="1" i="0" u="none" strike="noStrike" cap="none" normalizeH="0" baseline="0" dirty="0" smtClean="0">
                <a:ln>
                  <a:noFill/>
                </a:ln>
                <a:solidFill>
                  <a:srgbClr val="C00000"/>
                </a:solidFill>
                <a:effectLst/>
                <a:latin typeface="+mn-lt"/>
                <a:ea typeface="宋体" charset="-122"/>
              </a:rPr>
              <a:t>Serve for Carriers</a:t>
            </a:r>
            <a:endParaRPr kumimoji="0" lang="zh-CN" altLang="en-US" sz="1200" b="1" i="0" u="none" strike="noStrike" cap="none" normalizeH="0" baseline="0" dirty="0" smtClean="0">
              <a:ln>
                <a:noFill/>
              </a:ln>
              <a:solidFill>
                <a:srgbClr val="C00000"/>
              </a:solidFill>
              <a:effectLst/>
              <a:latin typeface="+mn-lt"/>
              <a:ea typeface="宋体" charset="-122"/>
            </a:endParaRPr>
          </a:p>
        </p:txBody>
      </p:sp>
    </p:spTree>
  </p:cSld>
  <p:clrMapOvr>
    <a:masterClrMapping/>
  </p:clrMapOvr>
  <p:transition advClick="0" advTm="8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a:xfrm>
            <a:off x="511980" y="393403"/>
            <a:ext cx="8229838" cy="500895"/>
          </a:xfrm>
        </p:spPr>
        <p:txBody>
          <a:bodyPr/>
          <a:lstStyle/>
          <a:p>
            <a:r>
              <a:rPr lang="en-US" altLang="zh-CN" sz="2400" b="1" smtClean="0">
                <a:solidFill>
                  <a:srgbClr val="C00000"/>
                </a:solidFill>
                <a:latin typeface="+mj-lt"/>
                <a:ea typeface="宋体" pitchFamily="2" charset="-122"/>
                <a:cs typeface="Arial" pitchFamily="34" charset="0"/>
              </a:rPr>
              <a:t>IT Global </a:t>
            </a:r>
            <a:r>
              <a:rPr lang="en-US" altLang="zh-CN" sz="2400" dirty="0" smtClean="0">
                <a:solidFill>
                  <a:srgbClr val="C00000"/>
                </a:solidFill>
                <a:latin typeface="+mj-lt"/>
                <a:ea typeface="宋体" pitchFamily="2" charset="-122"/>
                <a:cs typeface="Arial" pitchFamily="34" charset="0"/>
              </a:rPr>
              <a:t>Innovation and Support Resources</a:t>
            </a:r>
            <a:endParaRPr lang="zh-CN" altLang="en-US" sz="2400" b="1" dirty="0" smtClean="0">
              <a:solidFill>
                <a:srgbClr val="C00000"/>
              </a:solidFill>
              <a:latin typeface="+mj-lt"/>
              <a:ea typeface="宋体" pitchFamily="2" charset="-122"/>
              <a:cs typeface="Arial" pitchFamily="34" charset="0"/>
            </a:endParaRPr>
          </a:p>
        </p:txBody>
      </p:sp>
      <p:sp>
        <p:nvSpPr>
          <p:cNvPr id="5" name="圆角矩形​​ 15"/>
          <p:cNvSpPr/>
          <p:nvPr/>
        </p:nvSpPr>
        <p:spPr bwMode="auto">
          <a:xfrm>
            <a:off x="3378710" y="3437931"/>
            <a:ext cx="2275882" cy="1158478"/>
          </a:xfrm>
          <a:prstGeom prst="roundRect">
            <a:avLst>
              <a:gd name="adj" fmla="val 3153"/>
            </a:avLst>
          </a:prstGeom>
          <a:blipFill dpi="0" rotWithShape="1">
            <a:blip r:embed="rId3" cstate="print">
              <a:extLst>
                <a:ext uri="{28A0092B-C50C-407E-A947-70E740481C1C}"/>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dirty="0">
              <a:solidFill>
                <a:prstClr val="white"/>
              </a:solidFill>
              <a:cs typeface="Calibri" pitchFamily="34" charset="0"/>
            </a:endParaRPr>
          </a:p>
        </p:txBody>
      </p:sp>
      <p:sp>
        <p:nvSpPr>
          <p:cNvPr id="6" name="圆角矩形​​ 16"/>
          <p:cNvSpPr/>
          <p:nvPr/>
        </p:nvSpPr>
        <p:spPr bwMode="auto">
          <a:xfrm>
            <a:off x="3378116" y="1060254"/>
            <a:ext cx="2277073" cy="1158479"/>
          </a:xfrm>
          <a:prstGeom prst="roundRect">
            <a:avLst>
              <a:gd name="adj" fmla="val 2958"/>
            </a:avLst>
          </a:prstGeom>
          <a:blipFill dpi="0" rotWithShape="1">
            <a:blip r:embed="rId4" cstate="print">
              <a:extLst>
                <a:ext uri="{28A0092B-C50C-407E-A947-70E740481C1C}"/>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dirty="0">
              <a:solidFill>
                <a:prstClr val="white"/>
              </a:solidFill>
              <a:cs typeface="Calibri" pitchFamily="34" charset="0"/>
            </a:endParaRPr>
          </a:p>
        </p:txBody>
      </p:sp>
      <p:sp>
        <p:nvSpPr>
          <p:cNvPr id="7" name="圆角矩形​​ 2"/>
          <p:cNvSpPr/>
          <p:nvPr/>
        </p:nvSpPr>
        <p:spPr bwMode="auto">
          <a:xfrm>
            <a:off x="3378710" y="2250284"/>
            <a:ext cx="2275882" cy="1159669"/>
          </a:xfrm>
          <a:prstGeom prst="roundRect">
            <a:avLst>
              <a:gd name="adj" fmla="val 3073"/>
            </a:avLst>
          </a:prstGeom>
          <a:solidFill>
            <a:srgbClr val="A12424">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Calibri" pitchFamily="34" charset="0"/>
            </a:endParaRPr>
          </a:p>
        </p:txBody>
      </p:sp>
      <p:sp>
        <p:nvSpPr>
          <p:cNvPr id="115719" name="TextBox 7"/>
          <p:cNvSpPr txBox="1">
            <a:spLocks noChangeArrowheads="1"/>
          </p:cNvSpPr>
          <p:nvPr/>
        </p:nvSpPr>
        <p:spPr bwMode="auto">
          <a:xfrm>
            <a:off x="3648464" y="2430010"/>
            <a:ext cx="1736374" cy="800219"/>
          </a:xfrm>
          <a:prstGeom prst="rect">
            <a:avLst/>
          </a:prstGeom>
          <a:noFill/>
          <a:ln w="9525">
            <a:noFill/>
            <a:miter lim="800000"/>
            <a:headEnd/>
            <a:tailEnd/>
          </a:ln>
        </p:spPr>
        <p:txBody>
          <a:bodyPr wrap="none">
            <a:spAutoFit/>
          </a:bodyPr>
          <a:lstStyle/>
          <a:p>
            <a:pPr algn="ctr" fontAlgn="ctr"/>
            <a:r>
              <a:rPr lang="en-US" altLang="zh-CN" sz="3600" dirty="0" smtClean="0">
                <a:solidFill>
                  <a:srgbClr val="FFFFFF"/>
                </a:solidFill>
                <a:latin typeface="+mn-lt"/>
                <a:ea typeface="华文细黑" pitchFamily="2" charset="-122"/>
                <a:cs typeface="Calibri" pitchFamily="34" charset="0"/>
              </a:rPr>
              <a:t>10000+</a:t>
            </a:r>
            <a:endParaRPr lang="en-US" altLang="zh-CN" sz="3600" dirty="0">
              <a:solidFill>
                <a:srgbClr val="FFFFFF"/>
              </a:solidFill>
              <a:latin typeface="+mn-lt"/>
              <a:ea typeface="华文细黑" pitchFamily="2" charset="-122"/>
              <a:cs typeface="Calibri" pitchFamily="34" charset="0"/>
            </a:endParaRPr>
          </a:p>
          <a:p>
            <a:pPr algn="ctr"/>
            <a:r>
              <a:rPr lang="en-US" altLang="zh-CN" sz="1000" dirty="0">
                <a:solidFill>
                  <a:srgbClr val="FFFFFF"/>
                </a:solidFill>
                <a:latin typeface="+mn-lt"/>
                <a:ea typeface="华文细黑" pitchFamily="2" charset="-122"/>
                <a:cs typeface="Calibri" pitchFamily="34" charset="0"/>
              </a:rPr>
              <a:t>R&amp;D Engineers</a:t>
            </a:r>
            <a:endParaRPr lang="zh-CN" altLang="en-US" sz="1000" dirty="0">
              <a:solidFill>
                <a:srgbClr val="FFFFFF"/>
              </a:solidFill>
              <a:latin typeface="+mn-lt"/>
              <a:ea typeface="华文细黑" pitchFamily="2" charset="-122"/>
              <a:cs typeface="Calibri" pitchFamily="34" charset="0"/>
            </a:endParaRPr>
          </a:p>
        </p:txBody>
      </p:sp>
      <p:sp>
        <p:nvSpPr>
          <p:cNvPr id="9" name="圆角矩形​​ 6"/>
          <p:cNvSpPr/>
          <p:nvPr/>
        </p:nvSpPr>
        <p:spPr bwMode="auto">
          <a:xfrm>
            <a:off x="5702800" y="1059659"/>
            <a:ext cx="2277072" cy="1159669"/>
          </a:xfrm>
          <a:prstGeom prst="roundRect">
            <a:avLst>
              <a:gd name="adj" fmla="val 3073"/>
            </a:avLst>
          </a:prstGeom>
          <a:solidFill>
            <a:schemeClr val="accent6">
              <a:lumMod val="7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Calibri" pitchFamily="34" charset="0"/>
            </a:endParaRPr>
          </a:p>
        </p:txBody>
      </p:sp>
      <p:sp>
        <p:nvSpPr>
          <p:cNvPr id="11" name="圆角矩形​​ 5"/>
          <p:cNvSpPr/>
          <p:nvPr/>
        </p:nvSpPr>
        <p:spPr bwMode="auto">
          <a:xfrm>
            <a:off x="1055733" y="3437337"/>
            <a:ext cx="2277073" cy="1159669"/>
          </a:xfrm>
          <a:prstGeom prst="roundRect">
            <a:avLst>
              <a:gd name="adj" fmla="val 3073"/>
            </a:avLst>
          </a:prstGeom>
          <a:solidFill>
            <a:srgbClr val="66990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Calibri" pitchFamily="34" charset="0"/>
            </a:endParaRPr>
          </a:p>
        </p:txBody>
      </p:sp>
      <p:sp>
        <p:nvSpPr>
          <p:cNvPr id="115723" name="TextBox 11"/>
          <p:cNvSpPr txBox="1">
            <a:spLocks noChangeArrowheads="1"/>
          </p:cNvSpPr>
          <p:nvPr/>
        </p:nvSpPr>
        <p:spPr bwMode="auto">
          <a:xfrm>
            <a:off x="1091440" y="3609366"/>
            <a:ext cx="2205654" cy="815608"/>
          </a:xfrm>
          <a:prstGeom prst="rect">
            <a:avLst/>
          </a:prstGeom>
          <a:noFill/>
          <a:ln w="9525">
            <a:noFill/>
            <a:miter lim="800000"/>
            <a:headEnd/>
            <a:tailEnd/>
          </a:ln>
        </p:spPr>
        <p:txBody>
          <a:bodyPr lIns="0" tIns="0" rIns="0" bIns="0">
            <a:spAutoFit/>
          </a:bodyPr>
          <a:lstStyle/>
          <a:p>
            <a:pPr algn="ctr" fontAlgn="ctr"/>
            <a:r>
              <a:rPr lang="en-US" altLang="zh-CN" sz="3300" dirty="0" smtClean="0">
                <a:solidFill>
                  <a:srgbClr val="FFFFFF"/>
                </a:solidFill>
                <a:latin typeface="+mn-lt"/>
                <a:ea typeface="华文细黑" pitchFamily="2" charset="-122"/>
                <a:cs typeface="Calibri" pitchFamily="34" charset="0"/>
              </a:rPr>
              <a:t>1000</a:t>
            </a:r>
            <a:r>
              <a:rPr lang="en-US" altLang="zh-CN" sz="3300" dirty="0">
                <a:solidFill>
                  <a:srgbClr val="FFFFFF"/>
                </a:solidFill>
                <a:latin typeface="+mn-lt"/>
                <a:ea typeface="华文细黑" pitchFamily="2" charset="-122"/>
                <a:cs typeface="Calibri" pitchFamily="34" charset="0"/>
              </a:rPr>
              <a:t>+</a:t>
            </a:r>
            <a:endParaRPr lang="en-US" altLang="zh-CN" sz="3600" dirty="0">
              <a:solidFill>
                <a:srgbClr val="FFFFFF"/>
              </a:solidFill>
              <a:latin typeface="+mn-lt"/>
              <a:ea typeface="华文细黑" pitchFamily="2" charset="-122"/>
              <a:cs typeface="Calibri" pitchFamily="34" charset="0"/>
            </a:endParaRPr>
          </a:p>
          <a:p>
            <a:pPr algn="ctr"/>
            <a:r>
              <a:rPr lang="en-US" altLang="zh-CN" sz="1000" dirty="0">
                <a:solidFill>
                  <a:srgbClr val="FFFFFF"/>
                </a:solidFill>
                <a:latin typeface="+mn-lt"/>
                <a:ea typeface="华文细黑" pitchFamily="2" charset="-122"/>
                <a:cs typeface="Calibri" pitchFamily="34" charset="0"/>
              </a:rPr>
              <a:t>Patents and pending applications </a:t>
            </a:r>
            <a:endParaRPr lang="en-US" altLang="zh-CN" sz="1000" dirty="0" smtClean="0">
              <a:solidFill>
                <a:srgbClr val="FFFFFF"/>
              </a:solidFill>
              <a:latin typeface="+mn-lt"/>
              <a:ea typeface="华文细黑" pitchFamily="2" charset="-122"/>
              <a:cs typeface="Calibri" pitchFamily="34" charset="0"/>
            </a:endParaRPr>
          </a:p>
          <a:p>
            <a:pPr algn="ctr"/>
            <a:r>
              <a:rPr lang="en-US" altLang="zh-CN" sz="1000" dirty="0" smtClean="0">
                <a:solidFill>
                  <a:srgbClr val="FFFFFF"/>
                </a:solidFill>
                <a:latin typeface="+mn-lt"/>
                <a:ea typeface="华文细黑" pitchFamily="2" charset="-122"/>
                <a:cs typeface="Calibri" pitchFamily="34" charset="0"/>
              </a:rPr>
              <a:t>for  technologies</a:t>
            </a:r>
            <a:endParaRPr lang="en-US" altLang="zh-CN" sz="1000" dirty="0">
              <a:solidFill>
                <a:srgbClr val="FFFFFF"/>
              </a:solidFill>
              <a:latin typeface="+mn-lt"/>
              <a:ea typeface="华文细黑" pitchFamily="2" charset="-122"/>
              <a:cs typeface="Calibri" pitchFamily="34" charset="0"/>
            </a:endParaRPr>
          </a:p>
        </p:txBody>
      </p:sp>
      <p:sp>
        <p:nvSpPr>
          <p:cNvPr id="13" name="圆角矩形​​ 4"/>
          <p:cNvSpPr/>
          <p:nvPr/>
        </p:nvSpPr>
        <p:spPr bwMode="auto">
          <a:xfrm>
            <a:off x="1055733" y="1059659"/>
            <a:ext cx="2277073" cy="1159669"/>
          </a:xfrm>
          <a:prstGeom prst="roundRect">
            <a:avLst>
              <a:gd name="adj" fmla="val 3073"/>
            </a:avLst>
          </a:prstGeom>
          <a:solidFill>
            <a:srgbClr val="0070C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Calibri" pitchFamily="34" charset="0"/>
            </a:endParaRPr>
          </a:p>
        </p:txBody>
      </p:sp>
      <p:sp>
        <p:nvSpPr>
          <p:cNvPr id="115725" name="TextBox 13"/>
          <p:cNvSpPr txBox="1">
            <a:spLocks noChangeArrowheads="1"/>
          </p:cNvSpPr>
          <p:nvPr/>
        </p:nvSpPr>
        <p:spPr bwMode="auto">
          <a:xfrm>
            <a:off x="1247969" y="1214254"/>
            <a:ext cx="1892596" cy="850476"/>
          </a:xfrm>
          <a:prstGeom prst="rect">
            <a:avLst/>
          </a:prstGeom>
          <a:noFill/>
          <a:ln w="9525">
            <a:noFill/>
            <a:miter lim="800000"/>
            <a:headEnd/>
            <a:tailEnd/>
          </a:ln>
        </p:spPr>
        <p:txBody>
          <a:bodyPr lIns="0" tIns="0" rIns="0" bIns="0"/>
          <a:lstStyle/>
          <a:p>
            <a:pPr algn="ctr"/>
            <a:r>
              <a:rPr lang="en-US" altLang="zh-CN" sz="3600" dirty="0" smtClean="0">
                <a:solidFill>
                  <a:srgbClr val="FFFFFF"/>
                </a:solidFill>
                <a:latin typeface="+mn-lt"/>
                <a:ea typeface="华文细黑" pitchFamily="2" charset="-122"/>
                <a:cs typeface="Calibri" pitchFamily="34" charset="0"/>
              </a:rPr>
              <a:t>150</a:t>
            </a:r>
            <a:r>
              <a:rPr lang="en-US" altLang="zh-CN" sz="3600" dirty="0">
                <a:solidFill>
                  <a:srgbClr val="FFFFFF"/>
                </a:solidFill>
                <a:latin typeface="+mn-lt"/>
                <a:ea typeface="华文细黑" pitchFamily="2" charset="-122"/>
                <a:cs typeface="Calibri" pitchFamily="34" charset="0"/>
              </a:rPr>
              <a:t>+ </a:t>
            </a:r>
          </a:p>
          <a:p>
            <a:pPr algn="ctr"/>
            <a:r>
              <a:rPr lang="en-US" altLang="zh-CN" sz="1100" dirty="0">
                <a:solidFill>
                  <a:srgbClr val="FFFFFF"/>
                </a:solidFill>
                <a:latin typeface="+mn-lt"/>
                <a:ea typeface="华文细黑" pitchFamily="2" charset="-122"/>
                <a:cs typeface="Calibri" pitchFamily="34" charset="0"/>
              </a:rPr>
              <a:t>Technical standards approved</a:t>
            </a:r>
            <a:endParaRPr lang="zh-CN" altLang="en-US" sz="1100" dirty="0">
              <a:solidFill>
                <a:srgbClr val="FFFFFF"/>
              </a:solidFill>
              <a:latin typeface="+mn-lt"/>
              <a:ea typeface="华文细黑" pitchFamily="2" charset="-122"/>
              <a:cs typeface="Calibri" pitchFamily="34" charset="0"/>
            </a:endParaRPr>
          </a:p>
        </p:txBody>
      </p:sp>
      <p:sp>
        <p:nvSpPr>
          <p:cNvPr id="15" name="圆角矩形​​ 3"/>
          <p:cNvSpPr/>
          <p:nvPr/>
        </p:nvSpPr>
        <p:spPr bwMode="auto">
          <a:xfrm>
            <a:off x="5702800" y="3437337"/>
            <a:ext cx="2277072" cy="1159669"/>
          </a:xfrm>
          <a:prstGeom prst="roundRect">
            <a:avLst>
              <a:gd name="adj" fmla="val 3073"/>
            </a:avLst>
          </a:prstGeom>
          <a:solidFill>
            <a:srgbClr val="7030A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cs typeface="Calibri" pitchFamily="34" charset="0"/>
            </a:endParaRPr>
          </a:p>
        </p:txBody>
      </p:sp>
      <p:sp>
        <p:nvSpPr>
          <p:cNvPr id="115727" name="TextBox 15"/>
          <p:cNvSpPr txBox="1">
            <a:spLocks noChangeArrowheads="1"/>
          </p:cNvSpPr>
          <p:nvPr/>
        </p:nvSpPr>
        <p:spPr bwMode="auto">
          <a:xfrm>
            <a:off x="6277080" y="1280636"/>
            <a:ext cx="1128514" cy="707886"/>
          </a:xfrm>
          <a:prstGeom prst="rect">
            <a:avLst/>
          </a:prstGeom>
          <a:noFill/>
          <a:ln w="9525">
            <a:noFill/>
            <a:miter lim="800000"/>
            <a:headEnd/>
            <a:tailEnd/>
          </a:ln>
        </p:spPr>
        <p:txBody>
          <a:bodyPr wrap="none" lIns="0" tIns="0" rIns="0" bIns="0">
            <a:spAutoFit/>
          </a:bodyPr>
          <a:lstStyle/>
          <a:p>
            <a:pPr algn="ctr" fontAlgn="ctr"/>
            <a:r>
              <a:rPr lang="en-US" altLang="zh-CN" sz="3600" dirty="0" smtClean="0">
                <a:solidFill>
                  <a:srgbClr val="FFFFFF"/>
                </a:solidFill>
                <a:latin typeface="+mn-lt"/>
                <a:ea typeface="华文细黑" pitchFamily="2" charset="-122"/>
                <a:cs typeface="Calibri" pitchFamily="34" charset="0"/>
              </a:rPr>
              <a:t>7</a:t>
            </a:r>
            <a:endParaRPr lang="en-US" altLang="zh-CN" sz="3600" dirty="0">
              <a:solidFill>
                <a:srgbClr val="FFFFFF"/>
              </a:solidFill>
              <a:latin typeface="+mn-lt"/>
              <a:ea typeface="华文细黑" pitchFamily="2" charset="-122"/>
              <a:cs typeface="Calibri" pitchFamily="34" charset="0"/>
            </a:endParaRPr>
          </a:p>
          <a:p>
            <a:pPr algn="ctr" fontAlgn="ctr"/>
            <a:r>
              <a:rPr lang="en-US" altLang="zh-CN" sz="1000" dirty="0">
                <a:solidFill>
                  <a:srgbClr val="FFFFFF"/>
                </a:solidFill>
                <a:latin typeface="+mn-lt"/>
                <a:ea typeface="华文细黑" pitchFamily="2" charset="-122"/>
                <a:cs typeface="Calibri" pitchFamily="34" charset="0"/>
              </a:rPr>
              <a:t>Global </a:t>
            </a:r>
            <a:r>
              <a:rPr lang="en-US" altLang="zh-CN" sz="1000" dirty="0" smtClean="0">
                <a:solidFill>
                  <a:srgbClr val="FFFFFF"/>
                </a:solidFill>
                <a:latin typeface="+mn-lt"/>
                <a:ea typeface="华文细黑" pitchFamily="2" charset="-122"/>
                <a:cs typeface="Calibri" pitchFamily="34" charset="0"/>
              </a:rPr>
              <a:t>R&amp;D </a:t>
            </a:r>
            <a:r>
              <a:rPr lang="en-US" altLang="zh-CN" sz="1000" dirty="0">
                <a:solidFill>
                  <a:srgbClr val="FFFFFF"/>
                </a:solidFill>
                <a:latin typeface="+mn-lt"/>
                <a:ea typeface="华文细黑" pitchFamily="2" charset="-122"/>
                <a:cs typeface="Calibri" pitchFamily="34" charset="0"/>
              </a:rPr>
              <a:t>centers</a:t>
            </a:r>
          </a:p>
        </p:txBody>
      </p:sp>
      <p:pic>
        <p:nvPicPr>
          <p:cNvPr id="17" name="图片 16"/>
          <p:cNvPicPr>
            <a:picLocks noChangeAspect="1"/>
          </p:cNvPicPr>
          <p:nvPr/>
        </p:nvPicPr>
        <p:blipFill>
          <a:blip r:embed="rId5" cstate="print">
            <a:extLst>
              <a:ext uri="{28A0092B-C50C-407E-A947-70E740481C1C}"/>
            </a:extLst>
          </a:blip>
          <a:stretch>
            <a:fillRect/>
          </a:stretch>
        </p:blipFill>
        <p:spPr bwMode="auto">
          <a:xfrm>
            <a:off x="5703338" y="2251409"/>
            <a:ext cx="2276001" cy="1157416"/>
          </a:xfrm>
          <a:prstGeom prst="roundRect">
            <a:avLst>
              <a:gd name="adj" fmla="val 3043"/>
            </a:avLst>
          </a:prstGeom>
          <a:blipFill dpi="0" rotWithShape="1">
            <a:blip r:embed="rId4" cstate="print">
              <a:extLst>
                <a:ext uri="{28A0092B-C50C-407E-A947-70E740481C1C}"/>
              </a:extLst>
            </a:blip>
            <a:srcRect/>
            <a:stretch>
              <a:fillRect/>
            </a:stretch>
          </a:blipFill>
          <a:ln>
            <a:noFill/>
          </a:ln>
        </p:spPr>
      </p:pic>
      <p:sp>
        <p:nvSpPr>
          <p:cNvPr id="18" name="圆角矩形​​ 17"/>
          <p:cNvSpPr/>
          <p:nvPr/>
        </p:nvSpPr>
        <p:spPr bwMode="auto">
          <a:xfrm>
            <a:off x="1055733" y="2250878"/>
            <a:ext cx="2277073" cy="1158478"/>
          </a:xfrm>
          <a:prstGeom prst="roundRect">
            <a:avLst>
              <a:gd name="adj" fmla="val 2764"/>
            </a:avLst>
          </a:prstGeom>
          <a:blipFill dpi="0" rotWithShape="1">
            <a:blip r:embed="rId6" cstate="print">
              <a:extLst>
                <a:ext uri="{28A0092B-C50C-407E-A947-70E740481C1C}"/>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dirty="0">
              <a:solidFill>
                <a:prstClr val="white"/>
              </a:solidFill>
              <a:cs typeface="Calibri" pitchFamily="34" charset="0"/>
            </a:endParaRPr>
          </a:p>
        </p:txBody>
      </p:sp>
      <p:sp>
        <p:nvSpPr>
          <p:cNvPr id="19" name="TextBox 9"/>
          <p:cNvSpPr txBox="1">
            <a:spLocks noChangeArrowheads="1"/>
          </p:cNvSpPr>
          <p:nvPr/>
        </p:nvSpPr>
        <p:spPr bwMode="auto">
          <a:xfrm>
            <a:off x="5839213" y="3555505"/>
            <a:ext cx="1988301" cy="923330"/>
          </a:xfrm>
          <a:prstGeom prst="rect">
            <a:avLst/>
          </a:prstGeom>
          <a:noFill/>
          <a:ln w="9525">
            <a:noFill/>
            <a:miter lim="800000"/>
            <a:headEnd/>
            <a:tailEnd/>
          </a:ln>
        </p:spPr>
        <p:txBody>
          <a:bodyPr wrap="square" lIns="0" tIns="0" rIns="0" bIns="0">
            <a:spAutoFit/>
          </a:bodyPr>
          <a:lstStyle/>
          <a:p>
            <a:pPr algn="ctr" fontAlgn="ctr"/>
            <a:r>
              <a:rPr lang="en-US" altLang="zh-CN" sz="3600" dirty="0" smtClean="0">
                <a:solidFill>
                  <a:srgbClr val="FFFFFF"/>
                </a:solidFill>
                <a:latin typeface="+mn-lt"/>
                <a:ea typeface="华文细黑" pitchFamily="2" charset="-122"/>
                <a:cs typeface="Calibri" pitchFamily="34" charset="0"/>
              </a:rPr>
              <a:t>2</a:t>
            </a:r>
            <a:endParaRPr lang="en-US" altLang="zh-CN" sz="3600" dirty="0">
              <a:solidFill>
                <a:srgbClr val="FFFFFF"/>
              </a:solidFill>
              <a:latin typeface="+mn-lt"/>
              <a:ea typeface="华文细黑" pitchFamily="2" charset="-122"/>
              <a:cs typeface="Calibri" pitchFamily="34" charset="0"/>
            </a:endParaRPr>
          </a:p>
          <a:p>
            <a:pPr algn="ctr" fontAlgn="ctr"/>
            <a:r>
              <a:rPr lang="en-US" altLang="zh-CN" sz="1200" dirty="0" smtClean="0">
                <a:solidFill>
                  <a:srgbClr val="FFFFFF"/>
                </a:solidFill>
                <a:latin typeface="+mn-lt"/>
                <a:ea typeface="华文细黑" pitchFamily="2" charset="-122"/>
                <a:cs typeface="Calibri" pitchFamily="34" charset="0"/>
              </a:rPr>
              <a:t>Global Technical Assistance Center</a:t>
            </a:r>
            <a:endParaRPr lang="en-US" altLang="zh-CN" sz="1200" dirty="0">
              <a:solidFill>
                <a:srgbClr val="FFFFFF"/>
              </a:solidFill>
              <a:latin typeface="+mn-lt"/>
              <a:ea typeface="华文细黑" pitchFamily="2" charset="-122"/>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54013" y="186933"/>
            <a:ext cx="7197725" cy="308357"/>
          </a:xfrm>
          <a:prstGeom prst="rect">
            <a:avLst/>
          </a:prstGeom>
        </p:spPr>
        <p:txBody>
          <a:bodyPr lIns="68552" tIns="34276" rIns="68552" bIns="34276"/>
          <a:lstStyle/>
          <a:p>
            <a:pPr defTabSz="685520" eaLnBrk="0" hangingPunct="0">
              <a:defRPr/>
            </a:pPr>
            <a:r>
              <a:rPr lang="en-US" altLang="zh-CN" sz="2400" b="1" kern="0" dirty="0" smtClean="0">
                <a:solidFill>
                  <a:srgbClr val="990000"/>
                </a:solidFill>
                <a:latin typeface="FrutigerNext LT Medium"/>
                <a:ea typeface="黑体" pitchFamily="49" charset="-122"/>
                <a:cs typeface="Arial" pitchFamily="34" charset="0"/>
              </a:rPr>
              <a:t>WEU Storage Deployed Customer Overview</a:t>
            </a:r>
          </a:p>
          <a:p>
            <a:pPr defTabSz="685520" eaLnBrk="0" hangingPunct="0">
              <a:defRPr/>
            </a:pPr>
            <a:endParaRPr lang="zh-CN" altLang="en-US" sz="2400" b="1" kern="0" dirty="0">
              <a:solidFill>
                <a:srgbClr val="990000"/>
              </a:solidFill>
              <a:latin typeface="FrutigerNext LT Medium"/>
              <a:ea typeface="黑体" pitchFamily="49" charset="-122"/>
              <a:cs typeface="Arial" pitchFamily="34" charset="0"/>
            </a:endParaRPr>
          </a:p>
        </p:txBody>
      </p:sp>
      <p:pic>
        <p:nvPicPr>
          <p:cNvPr id="3" name="图片 184" descr="new_deloitte_logo.gif"/>
          <p:cNvPicPr>
            <a:picLocks noChangeAspect="1"/>
          </p:cNvPicPr>
          <p:nvPr/>
        </p:nvPicPr>
        <p:blipFill>
          <a:blip r:embed="rId2" cstate="print"/>
          <a:srcRect/>
          <a:stretch>
            <a:fillRect/>
          </a:stretch>
        </p:blipFill>
        <p:spPr bwMode="auto">
          <a:xfrm>
            <a:off x="4202853" y="1501712"/>
            <a:ext cx="893256" cy="210402"/>
          </a:xfrm>
          <a:prstGeom prst="rect">
            <a:avLst/>
          </a:prstGeom>
          <a:noFill/>
          <a:ln w="9525">
            <a:noFill/>
            <a:miter lim="800000"/>
            <a:headEnd/>
            <a:tailEnd/>
          </a:ln>
        </p:spPr>
      </p:pic>
      <p:pic>
        <p:nvPicPr>
          <p:cNvPr id="4"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617460" y="1453702"/>
            <a:ext cx="1330526" cy="259799"/>
          </a:xfrm>
          <a:prstGeom prst="rect">
            <a:avLst/>
          </a:prstGeom>
          <a:noFill/>
          <a:ln w="9525">
            <a:noFill/>
            <a:miter lim="800000"/>
            <a:headEnd/>
            <a:tailEnd/>
          </a:ln>
        </p:spPr>
      </p:pic>
      <p:pic>
        <p:nvPicPr>
          <p:cNvPr id="116738" name="Picture 2" descr="IMG Worl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25439" y="1501712"/>
            <a:ext cx="638609" cy="200166"/>
          </a:xfrm>
          <a:prstGeom prst="rect">
            <a:avLst/>
          </a:prstGeom>
          <a:noFill/>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r="-3" b="-9"/>
          <a:stretch>
            <a:fillRect/>
          </a:stretch>
        </p:blipFill>
        <p:spPr bwMode="auto">
          <a:xfrm>
            <a:off x="752637" y="1943928"/>
            <a:ext cx="1027928" cy="240578"/>
          </a:xfrm>
          <a:prstGeom prst="rect">
            <a:avLst/>
          </a:prstGeom>
          <a:noFill/>
          <a:ln w="9525">
            <a:noFill/>
            <a:miter lim="800000"/>
            <a:headEnd/>
            <a:tailEnd/>
          </a:ln>
        </p:spPr>
      </p:pic>
      <p:pic>
        <p:nvPicPr>
          <p:cNvPr id="8" name="Picture 2" descr="IBEC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45002" y="4420363"/>
            <a:ext cx="759226" cy="200166"/>
          </a:xfrm>
          <a:prstGeom prst="rect">
            <a:avLst/>
          </a:prstGeom>
          <a:noFill/>
          <a:ln w="9525">
            <a:noFill/>
            <a:miter lim="800000"/>
            <a:headEnd/>
            <a:tailEnd/>
          </a:ln>
        </p:spPr>
      </p:pic>
      <p:pic>
        <p:nvPicPr>
          <p:cNvPr id="9" name="Picture 12" descr="http://www.migrosticino.ch/intestazione_m.gif"/>
          <p:cNvPicPr>
            <a:picLocks noChangeAspect="1" noChangeArrowheads="1"/>
          </p:cNvPicPr>
          <p:nvPr/>
        </p:nvPicPr>
        <p:blipFill>
          <a:blip r:embed="rId7" cstate="print">
            <a:clrChange>
              <a:clrFrom>
                <a:srgbClr val="FFFFFF"/>
              </a:clrFrom>
              <a:clrTo>
                <a:srgbClr val="FFFFFF">
                  <a:alpha val="0"/>
                </a:srgbClr>
              </a:clrTo>
            </a:clrChange>
          </a:blip>
          <a:srcRect l="35910" r="43300" b="63420"/>
          <a:stretch>
            <a:fillRect/>
          </a:stretch>
        </p:blipFill>
        <p:spPr bwMode="auto">
          <a:xfrm>
            <a:off x="5330806" y="1501712"/>
            <a:ext cx="978589" cy="200166"/>
          </a:xfrm>
          <a:prstGeom prst="rect">
            <a:avLst/>
          </a:prstGeom>
          <a:noFill/>
          <a:ln w="9525">
            <a:noFill/>
            <a:miter lim="800000"/>
            <a:headEnd/>
            <a:tailEnd/>
          </a:ln>
        </p:spPr>
      </p:pic>
      <p:pic>
        <p:nvPicPr>
          <p:cNvPr id="11" name="图片 10" descr="pepper-logo.gif"/>
          <p:cNvPicPr>
            <a:picLocks noChangeAspect="1"/>
          </p:cNvPicPr>
          <p:nvPr/>
        </p:nvPicPr>
        <p:blipFill>
          <a:blip r:embed="rId8" cstate="email"/>
          <a:srcRect t="35600"/>
          <a:stretch>
            <a:fillRect/>
          </a:stretch>
        </p:blipFill>
        <p:spPr>
          <a:xfrm>
            <a:off x="3419873" y="875890"/>
            <a:ext cx="698888" cy="228770"/>
          </a:xfrm>
          <a:prstGeom prst="rect">
            <a:avLst/>
          </a:prstGeom>
        </p:spPr>
      </p:pic>
      <p:pic>
        <p:nvPicPr>
          <p:cNvPr id="13" name="Picture 2" descr="CSS的标志"/>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62688" y="1775074"/>
            <a:ext cx="602670" cy="504396"/>
          </a:xfrm>
          <a:prstGeom prst="rect">
            <a:avLst/>
          </a:prstGeom>
          <a:noFill/>
          <a:ln w="9525">
            <a:noFill/>
            <a:miter lim="800000"/>
            <a:headEnd/>
            <a:tailEnd/>
          </a:ln>
        </p:spPr>
      </p:pic>
      <p:sp>
        <p:nvSpPr>
          <p:cNvPr id="14" name="AutoShape 39"/>
          <p:cNvSpPr>
            <a:spLocks noChangeArrowheads="1"/>
          </p:cNvSpPr>
          <p:nvPr/>
        </p:nvSpPr>
        <p:spPr bwMode="auto">
          <a:xfrm rot="10800000">
            <a:off x="658699" y="838215"/>
            <a:ext cx="7793887" cy="4259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68 w 21600"/>
              <a:gd name="T13" fmla="*/ 2968 h 21600"/>
              <a:gd name="T14" fmla="*/ 18632 w 21600"/>
              <a:gd name="T15" fmla="*/ 18632 h 21600"/>
            </a:gdLst>
            <a:ahLst/>
            <a:cxnLst>
              <a:cxn ang="T8">
                <a:pos x="T0" y="T1"/>
              </a:cxn>
              <a:cxn ang="T9">
                <a:pos x="T2" y="T3"/>
              </a:cxn>
              <a:cxn ang="T10">
                <a:pos x="T4" y="T5"/>
              </a:cxn>
              <a:cxn ang="T11">
                <a:pos x="T6" y="T7"/>
              </a:cxn>
            </a:cxnLst>
            <a:rect l="T12" t="T13" r="T14" b="T15"/>
            <a:pathLst>
              <a:path w="21600" h="21600">
                <a:moveTo>
                  <a:pt x="0" y="0"/>
                </a:moveTo>
                <a:lnTo>
                  <a:pt x="2336" y="21600"/>
                </a:lnTo>
                <a:lnTo>
                  <a:pt x="19264" y="21600"/>
                </a:lnTo>
                <a:lnTo>
                  <a:pt x="21600" y="0"/>
                </a:lnTo>
                <a:close/>
              </a:path>
            </a:pathLst>
          </a:custGeom>
          <a:gradFill rotWithShape="1">
            <a:gsLst>
              <a:gs pos="0">
                <a:srgbClr val="81C0EF"/>
              </a:gs>
              <a:gs pos="100000">
                <a:srgbClr val="E3F1FB"/>
              </a:gs>
            </a:gsLst>
            <a:lin ang="5400000" scaled="1"/>
          </a:gradFill>
          <a:ln w="9525">
            <a:noFill/>
            <a:miter lim="800000"/>
            <a:headEnd/>
            <a:tailEnd/>
          </a:ln>
        </p:spPr>
        <p:txBody>
          <a:bodyPr wrap="none" lIns="68444" tIns="34227" rIns="68444" bIns="34227" anchor="ctr"/>
          <a:lstStyle/>
          <a:p>
            <a:endParaRPr lang="zh-CN" altLang="en-US">
              <a:latin typeface="FrutigerNext LT Medium"/>
            </a:endParaRPr>
          </a:p>
        </p:txBody>
      </p:sp>
      <p:sp>
        <p:nvSpPr>
          <p:cNvPr id="15" name="AutoShape 38"/>
          <p:cNvSpPr>
            <a:spLocks noChangeArrowheads="1"/>
          </p:cNvSpPr>
          <p:nvPr/>
        </p:nvSpPr>
        <p:spPr bwMode="auto">
          <a:xfrm flipH="1">
            <a:off x="3059792" y="735853"/>
            <a:ext cx="2814043" cy="363140"/>
          </a:xfrm>
          <a:prstGeom prst="flowChartProcess">
            <a:avLst/>
          </a:prstGeom>
          <a:solidFill>
            <a:srgbClr val="00B0F0"/>
          </a:solidFill>
          <a:ln w="9525">
            <a:noFill/>
            <a:miter lim="800000"/>
            <a:headEnd/>
            <a:tailEnd/>
          </a:ln>
        </p:spPr>
        <p:txBody>
          <a:bodyPr wrap="none" lIns="68444" tIns="34227" rIns="68444" bIns="34227" anchor="ctr" anchorCtr="1"/>
          <a:lstStyle/>
          <a:p>
            <a:pPr algn="ctr"/>
            <a:r>
              <a:rPr lang="en-US" altLang="zh-CN" sz="1500" b="1" dirty="0">
                <a:solidFill>
                  <a:schemeClr val="bg1"/>
                </a:solidFill>
                <a:latin typeface="FrutigerNext LT Medium"/>
                <a:ea typeface="华文细黑" pitchFamily="2" charset="-122"/>
                <a:cs typeface="Arial" pitchFamily="34" charset="0"/>
              </a:rPr>
              <a:t>Huawei Storage</a:t>
            </a:r>
            <a:endParaRPr lang="en-GB" altLang="zh-CN" sz="1500" b="1" dirty="0">
              <a:solidFill>
                <a:schemeClr val="bg1"/>
              </a:solidFill>
              <a:latin typeface="FrutigerNext LT Medium"/>
              <a:ea typeface="华文细黑" pitchFamily="2" charset="-122"/>
              <a:cs typeface="Arial" pitchFamily="34" charset="0"/>
            </a:endParaRPr>
          </a:p>
        </p:txBody>
      </p:sp>
      <p:cxnSp>
        <p:nvCxnSpPr>
          <p:cNvPr id="16" name="Straight Connector 98"/>
          <p:cNvCxnSpPr/>
          <p:nvPr/>
        </p:nvCxnSpPr>
        <p:spPr bwMode="auto">
          <a:xfrm>
            <a:off x="525361" y="1775074"/>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cxnSp>
        <p:nvCxnSpPr>
          <p:cNvPr id="19" name="Straight Connector 99"/>
          <p:cNvCxnSpPr/>
          <p:nvPr/>
        </p:nvCxnSpPr>
        <p:spPr bwMode="auto">
          <a:xfrm>
            <a:off x="2046625" y="1228436"/>
            <a:ext cx="0" cy="3494555"/>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cxnSp>
        <p:nvCxnSpPr>
          <p:cNvPr id="21" name="Straight Connector 99"/>
          <p:cNvCxnSpPr/>
          <p:nvPr/>
        </p:nvCxnSpPr>
        <p:spPr bwMode="auto">
          <a:xfrm>
            <a:off x="3102362" y="1281320"/>
            <a:ext cx="0" cy="3441671"/>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cxnSp>
        <p:nvCxnSpPr>
          <p:cNvPr id="24" name="Straight Connector 99"/>
          <p:cNvCxnSpPr/>
          <p:nvPr/>
        </p:nvCxnSpPr>
        <p:spPr bwMode="auto">
          <a:xfrm>
            <a:off x="4106932" y="1313732"/>
            <a:ext cx="0" cy="3441671"/>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cxnSp>
        <p:nvCxnSpPr>
          <p:cNvPr id="25" name="Straight Connector 99"/>
          <p:cNvCxnSpPr/>
          <p:nvPr/>
        </p:nvCxnSpPr>
        <p:spPr bwMode="auto">
          <a:xfrm>
            <a:off x="5254770" y="1305200"/>
            <a:ext cx="0" cy="3441671"/>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pic>
        <p:nvPicPr>
          <p:cNvPr id="26" name="Picture 2" descr="C:\Documents and Settings\h90003299\桌面\IMG_0501.png"/>
          <p:cNvPicPr>
            <a:picLocks noChangeAspect="1" noChangeArrowheads="1"/>
          </p:cNvPicPr>
          <p:nvPr/>
        </p:nvPicPr>
        <p:blipFill>
          <a:blip r:embed="rId10" cstate="email">
            <a:clrChange>
              <a:clrFrom>
                <a:srgbClr val="FFFFFF"/>
              </a:clrFrom>
              <a:clrTo>
                <a:srgbClr val="FFFFFF">
                  <a:alpha val="0"/>
                </a:srgbClr>
              </a:clrTo>
            </a:clrChange>
          </a:blip>
          <a:srcRect b="595"/>
          <a:stretch>
            <a:fillRect/>
          </a:stretch>
        </p:blipFill>
        <p:spPr bwMode="auto">
          <a:xfrm>
            <a:off x="752638" y="2402303"/>
            <a:ext cx="1174883" cy="303775"/>
          </a:xfrm>
          <a:prstGeom prst="rect">
            <a:avLst/>
          </a:prstGeom>
          <a:noFill/>
          <a:ln w="9525">
            <a:noFill/>
            <a:miter lim="800000"/>
            <a:headEnd/>
            <a:tailEnd/>
          </a:ln>
        </p:spPr>
      </p:pic>
      <p:cxnSp>
        <p:nvCxnSpPr>
          <p:cNvPr id="27" name="Straight Connector 98"/>
          <p:cNvCxnSpPr/>
          <p:nvPr/>
        </p:nvCxnSpPr>
        <p:spPr bwMode="auto">
          <a:xfrm>
            <a:off x="547532" y="2278342"/>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pic>
        <p:nvPicPr>
          <p:cNvPr id="28" name="Picture 3"/>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376127" y="1856745"/>
            <a:ext cx="439381" cy="414604"/>
          </a:xfrm>
          <a:prstGeom prst="rect">
            <a:avLst/>
          </a:prstGeom>
          <a:noFill/>
          <a:ln w="9525">
            <a:noFill/>
            <a:miter lim="800000"/>
            <a:headEnd/>
            <a:tailEnd/>
          </a:ln>
        </p:spPr>
      </p:pic>
      <p:cxnSp>
        <p:nvCxnSpPr>
          <p:cNvPr id="29" name="Straight Connector 99"/>
          <p:cNvCxnSpPr/>
          <p:nvPr/>
        </p:nvCxnSpPr>
        <p:spPr bwMode="auto">
          <a:xfrm>
            <a:off x="6351440" y="1327376"/>
            <a:ext cx="0" cy="3441671"/>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cxnSp>
        <p:nvCxnSpPr>
          <p:cNvPr id="30" name="Straight Connector 99"/>
          <p:cNvCxnSpPr/>
          <p:nvPr/>
        </p:nvCxnSpPr>
        <p:spPr bwMode="auto">
          <a:xfrm>
            <a:off x="7386710" y="1349552"/>
            <a:ext cx="0" cy="3441671"/>
          </a:xfrm>
          <a:prstGeom prst="line">
            <a:avLst/>
          </a:prstGeom>
          <a:solidFill>
            <a:srgbClr val="FF9900"/>
          </a:solidFill>
          <a:ln w="9525" cap="flat" cmpd="sng" algn="ctr">
            <a:solidFill>
              <a:schemeClr val="bg1">
                <a:lumMod val="85000"/>
              </a:schemeClr>
            </a:solidFill>
            <a:prstDash val="lgDash"/>
            <a:round/>
            <a:headEnd type="none" w="med" len="med"/>
            <a:tailEnd type="none" w="med" len="med"/>
          </a:ln>
          <a:effectLst/>
          <a:extLst/>
        </p:spPr>
      </p:cxnSp>
      <p:pic>
        <p:nvPicPr>
          <p:cNvPr id="31" name="Picture 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6419657" y="1483668"/>
            <a:ext cx="919307" cy="240538"/>
          </a:xfrm>
          <a:prstGeom prst="rect">
            <a:avLst/>
          </a:prstGeom>
          <a:noFill/>
          <a:ln w="9525">
            <a:noFill/>
            <a:miter lim="800000"/>
            <a:headEnd/>
            <a:tailEnd/>
          </a:ln>
        </p:spPr>
      </p:pic>
      <p:pic>
        <p:nvPicPr>
          <p:cNvPr id="116739" name="Picture 3"/>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5445002" y="1798230"/>
            <a:ext cx="535050" cy="521572"/>
          </a:xfrm>
          <a:prstGeom prst="rect">
            <a:avLst/>
          </a:prstGeom>
          <a:noFill/>
          <a:ln w="9525">
            <a:noFill/>
            <a:miter lim="800000"/>
            <a:headEnd/>
            <a:tailEnd/>
          </a:ln>
        </p:spPr>
      </p:pic>
      <p:pic>
        <p:nvPicPr>
          <p:cNvPr id="116741" name="Picture 5" descr="Trafficmaster"/>
          <p:cNvPicPr>
            <a:picLocks noChangeAspect="1" noChangeArrowheads="1"/>
          </p:cNvPicPr>
          <p:nvPr/>
        </p:nvPicPr>
        <p:blipFill>
          <a:blip r:embed="rId14" cstate="print"/>
          <a:srcRect/>
          <a:stretch>
            <a:fillRect/>
          </a:stretch>
        </p:blipFill>
        <p:spPr bwMode="auto">
          <a:xfrm>
            <a:off x="689094" y="2906698"/>
            <a:ext cx="1205169" cy="280889"/>
          </a:xfrm>
          <a:prstGeom prst="rect">
            <a:avLst/>
          </a:prstGeom>
          <a:noFill/>
        </p:spPr>
      </p:pic>
      <p:cxnSp>
        <p:nvCxnSpPr>
          <p:cNvPr id="34" name="Straight Connector 98"/>
          <p:cNvCxnSpPr/>
          <p:nvPr/>
        </p:nvCxnSpPr>
        <p:spPr bwMode="auto">
          <a:xfrm>
            <a:off x="569702" y="2750902"/>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pic>
        <p:nvPicPr>
          <p:cNvPr id="116743" name="Picture 7" descr="Pirelli Tyres UNITED KINGDOM"/>
          <p:cNvPicPr>
            <a:picLocks noChangeAspect="1" noChangeArrowheads="1"/>
          </p:cNvPicPr>
          <p:nvPr/>
        </p:nvPicPr>
        <p:blipFill>
          <a:blip r:embed="rId15" cstate="print"/>
          <a:srcRect/>
          <a:stretch>
            <a:fillRect/>
          </a:stretch>
        </p:blipFill>
        <p:spPr bwMode="auto">
          <a:xfrm>
            <a:off x="2166414" y="2398475"/>
            <a:ext cx="818733" cy="246187"/>
          </a:xfrm>
          <a:prstGeom prst="rect">
            <a:avLst/>
          </a:prstGeom>
          <a:noFill/>
        </p:spPr>
      </p:pic>
      <p:pic>
        <p:nvPicPr>
          <p:cNvPr id="116744" name="Picture 8"/>
          <p:cNvPicPr>
            <a:picLocks noChangeAspect="1" noChangeArrowheads="1"/>
          </p:cNvPicPr>
          <p:nvPr/>
        </p:nvPicPr>
        <p:blipFill>
          <a:blip r:embed="rId16" cstate="print"/>
          <a:srcRect/>
          <a:stretch>
            <a:fillRect/>
          </a:stretch>
        </p:blipFill>
        <p:spPr bwMode="auto">
          <a:xfrm>
            <a:off x="3174274" y="2388239"/>
            <a:ext cx="835311" cy="266659"/>
          </a:xfrm>
          <a:prstGeom prst="rect">
            <a:avLst/>
          </a:prstGeom>
          <a:noFill/>
          <a:ln w="9525">
            <a:noFill/>
            <a:miter lim="800000"/>
            <a:headEnd/>
            <a:tailEnd/>
          </a:ln>
        </p:spPr>
      </p:pic>
      <p:pic>
        <p:nvPicPr>
          <p:cNvPr id="37" name="图片 36" descr="pepper-logo.gif"/>
          <p:cNvPicPr>
            <a:picLocks noChangeAspect="1"/>
          </p:cNvPicPr>
          <p:nvPr/>
        </p:nvPicPr>
        <p:blipFill>
          <a:blip r:embed="rId8" cstate="email">
            <a:clrChange>
              <a:clrFrom>
                <a:srgbClr val="FFFFFF"/>
              </a:clrFrom>
              <a:clrTo>
                <a:srgbClr val="FFFFFF">
                  <a:alpha val="0"/>
                </a:srgbClr>
              </a:clrTo>
            </a:clrChange>
          </a:blip>
          <a:srcRect t="35600"/>
          <a:stretch>
            <a:fillRect/>
          </a:stretch>
        </p:blipFill>
        <p:spPr>
          <a:xfrm>
            <a:off x="7456932" y="1484888"/>
            <a:ext cx="743228" cy="243284"/>
          </a:xfrm>
          <a:prstGeom prst="rect">
            <a:avLst/>
          </a:prstGeom>
          <a:noFill/>
          <a:ln w="9525">
            <a:noFill/>
            <a:miter lim="800000"/>
            <a:headEnd/>
            <a:tailEnd/>
          </a:ln>
        </p:spPr>
      </p:pic>
      <p:pic>
        <p:nvPicPr>
          <p:cNvPr id="116746" name="Picture 10" descr="indra"/>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7440679" y="2388239"/>
            <a:ext cx="870493" cy="317839"/>
          </a:xfrm>
          <a:prstGeom prst="rect">
            <a:avLst/>
          </a:prstGeom>
          <a:noFill/>
          <a:ln w="9525">
            <a:noFill/>
            <a:miter lim="800000"/>
            <a:headEnd/>
            <a:tailEnd/>
          </a:ln>
        </p:spPr>
      </p:pic>
      <p:cxnSp>
        <p:nvCxnSpPr>
          <p:cNvPr id="39" name="Straight Connector 98"/>
          <p:cNvCxnSpPr/>
          <p:nvPr/>
        </p:nvCxnSpPr>
        <p:spPr bwMode="auto">
          <a:xfrm>
            <a:off x="561171" y="3243934"/>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pic>
        <p:nvPicPr>
          <p:cNvPr id="116748" name="Picture 12" descr="HM Hospitales"/>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4321428" y="2321742"/>
            <a:ext cx="596414" cy="377980"/>
          </a:xfrm>
          <a:prstGeom prst="rect">
            <a:avLst/>
          </a:prstGeom>
          <a:noFill/>
          <a:ln w="9525">
            <a:noFill/>
            <a:miter lim="800000"/>
            <a:headEnd/>
            <a:tailEnd/>
          </a:ln>
        </p:spPr>
      </p:pic>
      <p:pic>
        <p:nvPicPr>
          <p:cNvPr id="116750" name="Picture 14" descr="LNT Group Logo"/>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3194741" y="4388654"/>
            <a:ext cx="786594" cy="276711"/>
          </a:xfrm>
          <a:prstGeom prst="rect">
            <a:avLst/>
          </a:prstGeom>
          <a:noFill/>
          <a:ln w="9525">
            <a:noFill/>
            <a:miter lim="800000"/>
            <a:headEnd/>
            <a:tailEnd/>
          </a:ln>
        </p:spPr>
      </p:pic>
      <p:pic>
        <p:nvPicPr>
          <p:cNvPr id="116754" name="Picture 18"/>
          <p:cNvPicPr>
            <a:picLocks noChangeAspect="1" noChangeArrowheads="1"/>
          </p:cNvPicPr>
          <p:nvPr/>
        </p:nvPicPr>
        <p:blipFill>
          <a:blip r:embed="rId20" cstate="print"/>
          <a:srcRect/>
          <a:stretch>
            <a:fillRect/>
          </a:stretch>
        </p:blipFill>
        <p:spPr bwMode="auto">
          <a:xfrm>
            <a:off x="730027" y="3852604"/>
            <a:ext cx="1072243" cy="276710"/>
          </a:xfrm>
          <a:prstGeom prst="rect">
            <a:avLst/>
          </a:prstGeom>
          <a:noFill/>
          <a:ln w="9525">
            <a:noFill/>
            <a:miter lim="800000"/>
            <a:headEnd/>
            <a:tailEnd/>
          </a:ln>
        </p:spPr>
      </p:pic>
      <p:cxnSp>
        <p:nvCxnSpPr>
          <p:cNvPr id="46" name="Straight Connector 98"/>
          <p:cNvCxnSpPr/>
          <p:nvPr/>
        </p:nvCxnSpPr>
        <p:spPr bwMode="auto">
          <a:xfrm>
            <a:off x="614041" y="3736966"/>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pic>
        <p:nvPicPr>
          <p:cNvPr id="116756" name="Picture 20" descr="arsys"/>
          <p:cNvPicPr>
            <a:picLocks noChangeAspect="1" noChangeArrowheads="1"/>
          </p:cNvPicPr>
          <p:nvPr/>
        </p:nvPicPr>
        <p:blipFill>
          <a:blip r:embed="rId21" cstate="print"/>
          <a:srcRect/>
          <a:stretch>
            <a:fillRect/>
          </a:stretch>
        </p:blipFill>
        <p:spPr bwMode="auto">
          <a:xfrm>
            <a:off x="6470823" y="1966822"/>
            <a:ext cx="779828" cy="217683"/>
          </a:xfrm>
          <a:prstGeom prst="rect">
            <a:avLst/>
          </a:prstGeom>
          <a:solidFill>
            <a:srgbClr val="669900"/>
          </a:solidFill>
        </p:spPr>
      </p:pic>
      <p:pic>
        <p:nvPicPr>
          <p:cNvPr id="116760" name="Picture 24" descr="SPIEGEL ONLINE"/>
          <p:cNvPicPr>
            <a:picLocks noChangeAspect="1" noChangeArrowheads="1"/>
          </p:cNvPicPr>
          <p:nvPr/>
        </p:nvPicPr>
        <p:blipFill>
          <a:blip r:embed="rId22" cstate="print"/>
          <a:srcRect/>
          <a:stretch>
            <a:fillRect/>
          </a:stretch>
        </p:blipFill>
        <p:spPr bwMode="auto">
          <a:xfrm>
            <a:off x="5310437" y="2402303"/>
            <a:ext cx="985232" cy="242359"/>
          </a:xfrm>
          <a:prstGeom prst="rect">
            <a:avLst/>
          </a:prstGeom>
          <a:noFill/>
        </p:spPr>
      </p:pic>
      <p:pic>
        <p:nvPicPr>
          <p:cNvPr id="116764" name="Picture 28" descr="G4S Logo test"/>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2214633" y="2861477"/>
            <a:ext cx="691658" cy="331277"/>
          </a:xfrm>
          <a:prstGeom prst="rect">
            <a:avLst/>
          </a:prstGeom>
          <a:noFill/>
          <a:ln w="9525">
            <a:noFill/>
            <a:miter lim="800000"/>
            <a:headEnd/>
            <a:tailEnd/>
          </a:ln>
        </p:spPr>
      </p:pic>
      <p:pic>
        <p:nvPicPr>
          <p:cNvPr id="52" name="图片 70" descr="puma.gif"/>
          <p:cNvPicPr>
            <a:picLocks noChangeAspect="1"/>
          </p:cNvPicPr>
          <p:nvPr/>
        </p:nvPicPr>
        <p:blipFill>
          <a:blip r:embed="rId24" cstate="email">
            <a:clrChange>
              <a:clrFrom>
                <a:srgbClr val="FFFFFF"/>
              </a:clrFrom>
              <a:clrTo>
                <a:srgbClr val="FFFFFF">
                  <a:alpha val="0"/>
                </a:srgbClr>
              </a:clrTo>
            </a:clrChange>
          </a:blip>
          <a:srcRect/>
          <a:stretch>
            <a:fillRect/>
          </a:stretch>
        </p:blipFill>
        <p:spPr bwMode="auto">
          <a:xfrm>
            <a:off x="3174274" y="2776203"/>
            <a:ext cx="892106" cy="436684"/>
          </a:xfrm>
          <a:prstGeom prst="rect">
            <a:avLst/>
          </a:prstGeom>
          <a:noFill/>
          <a:ln w="9525">
            <a:noFill/>
            <a:miter lim="800000"/>
            <a:headEnd/>
            <a:tailEnd/>
          </a:ln>
        </p:spPr>
      </p:pic>
      <p:pic>
        <p:nvPicPr>
          <p:cNvPr id="116766" name="Picture 30" descr="baz.online"/>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647052" y="4395447"/>
            <a:ext cx="1290700" cy="225083"/>
          </a:xfrm>
          <a:prstGeom prst="rect">
            <a:avLst/>
          </a:prstGeom>
          <a:noFill/>
          <a:ln w="9525">
            <a:noFill/>
            <a:miter lim="800000"/>
            <a:headEnd/>
            <a:tailEnd/>
          </a:ln>
        </p:spPr>
      </p:pic>
      <p:cxnSp>
        <p:nvCxnSpPr>
          <p:cNvPr id="54" name="Straight Connector 98"/>
          <p:cNvCxnSpPr/>
          <p:nvPr/>
        </p:nvCxnSpPr>
        <p:spPr bwMode="auto">
          <a:xfrm>
            <a:off x="605512" y="4229998"/>
            <a:ext cx="7732793" cy="0"/>
          </a:xfrm>
          <a:prstGeom prst="line">
            <a:avLst/>
          </a:prstGeom>
          <a:solidFill>
            <a:srgbClr val="FF9900"/>
          </a:solidFill>
          <a:ln w="9525" cap="flat" cmpd="sng" algn="ctr">
            <a:solidFill>
              <a:schemeClr val="bg1">
                <a:lumMod val="85000"/>
              </a:schemeClr>
            </a:solidFill>
            <a:prstDash val="dash"/>
            <a:round/>
            <a:headEnd type="none" w="med" len="med"/>
            <a:tailEnd type="none" w="med" len="med"/>
          </a:ln>
          <a:effectLst/>
          <a:extLst/>
        </p:spPr>
      </p:cxnSp>
      <p:pic>
        <p:nvPicPr>
          <p:cNvPr id="56" name="图片 68" descr="kpn_logo.gif"/>
          <p:cNvPicPr>
            <a:picLocks noChangeAspect="1"/>
          </p:cNvPicPr>
          <p:nvPr/>
        </p:nvPicPr>
        <p:blipFill>
          <a:blip r:embed="rId26" cstate="email"/>
          <a:srcRect/>
          <a:stretch>
            <a:fillRect/>
          </a:stretch>
        </p:blipFill>
        <p:spPr bwMode="auto">
          <a:xfrm>
            <a:off x="6440122" y="2369899"/>
            <a:ext cx="870921" cy="348554"/>
          </a:xfrm>
          <a:prstGeom prst="rect">
            <a:avLst/>
          </a:prstGeom>
          <a:noFill/>
          <a:ln w="9525">
            <a:noFill/>
            <a:miter lim="800000"/>
            <a:headEnd/>
            <a:tailEnd/>
          </a:ln>
        </p:spPr>
      </p:pic>
      <p:pic>
        <p:nvPicPr>
          <p:cNvPr id="116768" name="Picture 32" descr="TelecityGroup colocation and data centre services"/>
          <p:cNvPicPr>
            <a:picLocks noChangeAspect="1" noChangeArrowheads="1"/>
          </p:cNvPicPr>
          <p:nvPr/>
        </p:nvPicPr>
        <p:blipFill>
          <a:blip r:embed="rId27" cstate="print">
            <a:clrChange>
              <a:clrFrom>
                <a:srgbClr val="FFFFFF"/>
              </a:clrFrom>
              <a:clrTo>
                <a:srgbClr val="FFFFFF">
                  <a:alpha val="0"/>
                </a:srgbClr>
              </a:clrTo>
            </a:clrChange>
          </a:blip>
          <a:srcRect t="10989" b="32797"/>
          <a:stretch>
            <a:fillRect/>
          </a:stretch>
        </p:blipFill>
        <p:spPr bwMode="auto">
          <a:xfrm>
            <a:off x="4202853" y="2861477"/>
            <a:ext cx="976910" cy="326110"/>
          </a:xfrm>
          <a:prstGeom prst="rect">
            <a:avLst/>
          </a:prstGeom>
          <a:noFill/>
          <a:ln w="9525">
            <a:noFill/>
            <a:miter lim="800000"/>
            <a:headEnd/>
            <a:tailEnd/>
          </a:ln>
        </p:spPr>
      </p:pic>
      <p:pic>
        <p:nvPicPr>
          <p:cNvPr id="116770" name="Picture 34" descr="Universität zu Lübeck"/>
          <p:cNvPicPr>
            <a:picLocks noChangeAspect="1" noChangeArrowheads="1"/>
          </p:cNvPicPr>
          <p:nvPr/>
        </p:nvPicPr>
        <p:blipFill>
          <a:blip r:embed="rId28" cstate="print">
            <a:clrChange>
              <a:clrFrom>
                <a:srgbClr val="FFFFFF"/>
              </a:clrFrom>
              <a:clrTo>
                <a:srgbClr val="FFFFFF">
                  <a:alpha val="0"/>
                </a:srgbClr>
              </a:clrTo>
            </a:clrChange>
          </a:blip>
          <a:srcRect r="69573"/>
          <a:stretch>
            <a:fillRect/>
          </a:stretch>
        </p:blipFill>
        <p:spPr bwMode="auto">
          <a:xfrm>
            <a:off x="5475702" y="2707788"/>
            <a:ext cx="574504" cy="566854"/>
          </a:xfrm>
          <a:prstGeom prst="rect">
            <a:avLst/>
          </a:prstGeom>
          <a:noFill/>
          <a:ln w="9525">
            <a:noFill/>
            <a:miter lim="800000"/>
            <a:headEnd/>
            <a:tailEnd/>
          </a:ln>
        </p:spPr>
      </p:pic>
      <p:pic>
        <p:nvPicPr>
          <p:cNvPr id="116772" name="Picture 36" descr="Home"/>
          <p:cNvPicPr>
            <a:picLocks noChangeAspect="1" noChangeArrowheads="1"/>
          </p:cNvPicPr>
          <p:nvPr/>
        </p:nvPicPr>
        <p:blipFill>
          <a:blip r:embed="rId29" cstate="print"/>
          <a:srcRect l="16189" r="50492" b="39676"/>
          <a:stretch>
            <a:fillRect/>
          </a:stretch>
        </p:blipFill>
        <p:spPr bwMode="auto">
          <a:xfrm>
            <a:off x="6450356" y="2904200"/>
            <a:ext cx="830994" cy="232577"/>
          </a:xfrm>
          <a:prstGeom prst="rect">
            <a:avLst/>
          </a:prstGeom>
          <a:noFill/>
        </p:spPr>
      </p:pic>
      <p:pic>
        <p:nvPicPr>
          <p:cNvPr id="116773" name="Picture 37"/>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443494" y="3406835"/>
            <a:ext cx="1569394" cy="206440"/>
          </a:xfrm>
          <a:prstGeom prst="rect">
            <a:avLst/>
          </a:prstGeom>
          <a:noFill/>
          <a:ln w="9525">
            <a:noFill/>
            <a:miter lim="800000"/>
            <a:headEnd/>
            <a:tailEnd/>
          </a:ln>
        </p:spPr>
      </p:pic>
      <p:pic>
        <p:nvPicPr>
          <p:cNvPr id="49" name="图片 67" descr="lnt.gif"/>
          <p:cNvPicPr>
            <a:picLocks noChangeAspect="1"/>
          </p:cNvPicPr>
          <p:nvPr/>
        </p:nvPicPr>
        <p:blipFill>
          <a:blip r:embed="rId31" cstate="print"/>
          <a:srcRect r="2"/>
          <a:stretch>
            <a:fillRect/>
          </a:stretch>
        </p:blipFill>
        <p:spPr bwMode="auto">
          <a:xfrm>
            <a:off x="7528565" y="2906698"/>
            <a:ext cx="722762" cy="230819"/>
          </a:xfrm>
          <a:prstGeom prst="rect">
            <a:avLst/>
          </a:prstGeom>
          <a:noFill/>
          <a:ln w="9525">
            <a:noFill/>
            <a:miter lim="800000"/>
            <a:headEnd/>
            <a:tailEnd/>
          </a:ln>
        </p:spPr>
      </p:pic>
      <p:pic>
        <p:nvPicPr>
          <p:cNvPr id="50" name="图片 4" descr="bt.gif"/>
          <p:cNvPicPr>
            <a:picLocks noChangeAspect="1"/>
          </p:cNvPicPr>
          <p:nvPr/>
        </p:nvPicPr>
        <p:blipFill>
          <a:blip r:embed="rId32" cstate="email">
            <a:clrChange>
              <a:clrFrom>
                <a:srgbClr val="FFFFFF"/>
              </a:clrFrom>
              <a:clrTo>
                <a:srgbClr val="FFFFFF">
                  <a:alpha val="0"/>
                </a:srgbClr>
              </a:clrTo>
            </a:clrChange>
          </a:blip>
          <a:srcRect/>
          <a:stretch>
            <a:fillRect/>
          </a:stretch>
        </p:blipFill>
        <p:spPr bwMode="auto">
          <a:xfrm>
            <a:off x="2217580" y="3365891"/>
            <a:ext cx="682261" cy="295275"/>
          </a:xfrm>
          <a:prstGeom prst="rect">
            <a:avLst/>
          </a:prstGeom>
          <a:noFill/>
          <a:ln w="9525">
            <a:noFill/>
            <a:miter lim="800000"/>
            <a:headEnd/>
            <a:tailEnd/>
          </a:ln>
        </p:spPr>
      </p:pic>
      <p:pic>
        <p:nvPicPr>
          <p:cNvPr id="51" name="Picture 21" descr="Logo"/>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3133340" y="3355284"/>
            <a:ext cx="944487" cy="340739"/>
          </a:xfrm>
          <a:prstGeom prst="rect">
            <a:avLst/>
          </a:prstGeom>
          <a:noFill/>
          <a:ln w="9525">
            <a:noFill/>
            <a:miter lim="800000"/>
            <a:headEnd/>
            <a:tailEnd/>
          </a:ln>
        </p:spPr>
      </p:pic>
      <p:pic>
        <p:nvPicPr>
          <p:cNvPr id="23554" name="Picture 2" descr="http://www.lcccalidad.es/img/logolcccalidad.jpg"/>
          <p:cNvPicPr>
            <a:picLocks noChangeAspect="1" noChangeArrowheads="1"/>
          </p:cNvPicPr>
          <p:nvPr/>
        </p:nvPicPr>
        <p:blipFill>
          <a:blip r:embed="rId34" cstate="print"/>
          <a:srcRect/>
          <a:stretch>
            <a:fillRect/>
          </a:stretch>
        </p:blipFill>
        <p:spPr bwMode="auto">
          <a:xfrm>
            <a:off x="4326314" y="3386363"/>
            <a:ext cx="679704" cy="206440"/>
          </a:xfrm>
          <a:prstGeom prst="rect">
            <a:avLst/>
          </a:prstGeom>
          <a:noFill/>
        </p:spPr>
      </p:pic>
      <p:pic>
        <p:nvPicPr>
          <p:cNvPr id="53" name="图片 52" descr="bg.gif"/>
          <p:cNvPicPr>
            <a:picLocks noChangeAspect="1"/>
          </p:cNvPicPr>
          <p:nvPr/>
        </p:nvPicPr>
        <p:blipFill>
          <a:blip r:embed="rId35" cstate="email">
            <a:clrChange>
              <a:clrFrom>
                <a:srgbClr val="FFFFFF"/>
              </a:clrFrom>
              <a:clrTo>
                <a:srgbClr val="FFFFFF">
                  <a:alpha val="0"/>
                </a:srgbClr>
              </a:clrTo>
            </a:clrChange>
          </a:blip>
          <a:srcRect b="51235"/>
          <a:stretch>
            <a:fillRect/>
          </a:stretch>
        </p:blipFill>
        <p:spPr>
          <a:xfrm>
            <a:off x="2262688" y="3736967"/>
            <a:ext cx="585706" cy="468149"/>
          </a:xfrm>
          <a:prstGeom prst="rect">
            <a:avLst/>
          </a:prstGeom>
          <a:noFill/>
          <a:ln w="9525">
            <a:noFill/>
            <a:miter lim="800000"/>
            <a:headEnd/>
            <a:tailEnd/>
          </a:ln>
        </p:spPr>
      </p:pic>
      <p:pic>
        <p:nvPicPr>
          <p:cNvPr id="23556" name="Picture 4" descr="http://www.pinewoodgroup.com/sites/default/files/logos/site-logo.gif"/>
          <p:cNvPicPr>
            <a:picLocks noChangeAspect="1" noChangeArrowheads="1"/>
          </p:cNvPicPr>
          <p:nvPr/>
        </p:nvPicPr>
        <p:blipFill>
          <a:blip r:embed="rId36" cstate="print"/>
          <a:srcRect/>
          <a:stretch>
            <a:fillRect/>
          </a:stretch>
        </p:blipFill>
        <p:spPr bwMode="auto">
          <a:xfrm>
            <a:off x="4362362" y="3788845"/>
            <a:ext cx="596414" cy="375326"/>
          </a:xfrm>
          <a:prstGeom prst="rect">
            <a:avLst/>
          </a:prstGeom>
          <a:noFill/>
        </p:spPr>
      </p:pic>
      <p:pic>
        <p:nvPicPr>
          <p:cNvPr id="23557" name="Picture 5"/>
          <p:cNvPicPr>
            <a:picLocks noChangeAspect="1" noChangeArrowheads="1"/>
          </p:cNvPicPr>
          <p:nvPr/>
        </p:nvPicPr>
        <p:blipFill>
          <a:blip r:embed="rId37" cstate="print"/>
          <a:srcRect/>
          <a:stretch>
            <a:fillRect/>
          </a:stretch>
        </p:blipFill>
        <p:spPr bwMode="auto">
          <a:xfrm>
            <a:off x="5445003" y="3320697"/>
            <a:ext cx="628729" cy="340469"/>
          </a:xfrm>
          <a:prstGeom prst="rect">
            <a:avLst/>
          </a:prstGeom>
          <a:noFill/>
          <a:ln w="9525">
            <a:noFill/>
            <a:miter lim="800000"/>
            <a:headEnd/>
            <a:tailEnd/>
          </a:ln>
        </p:spPr>
      </p:pic>
      <p:pic>
        <p:nvPicPr>
          <p:cNvPr id="23558" name="Picture 6"/>
          <p:cNvPicPr>
            <a:picLocks noChangeAspect="1" noChangeArrowheads="1"/>
          </p:cNvPicPr>
          <p:nvPr/>
        </p:nvPicPr>
        <p:blipFill>
          <a:blip r:embed="rId38" cstate="print">
            <a:clrChange>
              <a:clrFrom>
                <a:srgbClr val="FFFFFF"/>
              </a:clrFrom>
              <a:clrTo>
                <a:srgbClr val="FFFFFF">
                  <a:alpha val="0"/>
                </a:srgbClr>
              </a:clrTo>
            </a:clrChange>
          </a:blip>
          <a:srcRect/>
          <a:stretch>
            <a:fillRect/>
          </a:stretch>
        </p:blipFill>
        <p:spPr bwMode="auto">
          <a:xfrm>
            <a:off x="3256305" y="3696022"/>
            <a:ext cx="607744" cy="497468"/>
          </a:xfrm>
          <a:prstGeom prst="rect">
            <a:avLst/>
          </a:prstGeom>
          <a:noFill/>
          <a:ln w="9525">
            <a:noFill/>
            <a:miter lim="800000"/>
            <a:headEnd/>
            <a:tailEnd/>
          </a:ln>
        </p:spPr>
      </p:pic>
      <p:pic>
        <p:nvPicPr>
          <p:cNvPr id="23559" name="Picture 7"/>
          <p:cNvPicPr>
            <a:picLocks noChangeAspect="1" noChangeArrowheads="1"/>
          </p:cNvPicPr>
          <p:nvPr/>
        </p:nvPicPr>
        <p:blipFill>
          <a:blip r:embed="rId39" cstate="print"/>
          <a:srcRect/>
          <a:stretch>
            <a:fillRect/>
          </a:stretch>
        </p:blipFill>
        <p:spPr bwMode="auto">
          <a:xfrm>
            <a:off x="5445002" y="3809318"/>
            <a:ext cx="713468" cy="351405"/>
          </a:xfrm>
          <a:prstGeom prst="rect">
            <a:avLst/>
          </a:prstGeom>
          <a:noFill/>
          <a:ln w="9525">
            <a:noFill/>
            <a:miter lim="800000"/>
            <a:headEnd/>
            <a:tailEnd/>
          </a:ln>
        </p:spPr>
      </p:pic>
      <p:pic>
        <p:nvPicPr>
          <p:cNvPr id="23561" name="Picture 9" descr="Save Net Solutions"/>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6461275" y="3368760"/>
            <a:ext cx="820076" cy="285458"/>
          </a:xfrm>
          <a:prstGeom prst="rect">
            <a:avLst/>
          </a:prstGeom>
          <a:noFill/>
          <a:ln w="9525">
            <a:noFill/>
            <a:miter lim="800000"/>
            <a:headEnd/>
            <a:tailEnd/>
          </a:ln>
        </p:spPr>
      </p:pic>
      <p:pic>
        <p:nvPicPr>
          <p:cNvPr id="23566" name="Picture 14" descr="Schriftzug der Universität Basel"/>
          <p:cNvPicPr>
            <a:picLocks noChangeAspect="1" noChangeArrowheads="1"/>
          </p:cNvPicPr>
          <p:nvPr/>
        </p:nvPicPr>
        <p:blipFill>
          <a:blip r:embed="rId41" cstate="print">
            <a:clrChange>
              <a:clrFrom>
                <a:srgbClr val="FFFFFF"/>
              </a:clrFrom>
              <a:clrTo>
                <a:srgbClr val="FFFFFF">
                  <a:alpha val="0"/>
                </a:srgbClr>
              </a:clrTo>
            </a:clrChange>
          </a:blip>
          <a:srcRect/>
          <a:stretch>
            <a:fillRect/>
          </a:stretch>
        </p:blipFill>
        <p:spPr bwMode="auto">
          <a:xfrm>
            <a:off x="7440680" y="3788147"/>
            <a:ext cx="1492655" cy="600507"/>
          </a:xfrm>
          <a:prstGeom prst="rect">
            <a:avLst/>
          </a:prstGeom>
          <a:noFill/>
          <a:ln w="9525">
            <a:noFill/>
            <a:miter lim="800000"/>
            <a:headEnd/>
            <a:tailEnd/>
          </a:ln>
        </p:spPr>
      </p:pic>
      <p:pic>
        <p:nvPicPr>
          <p:cNvPr id="23568" name="Picture 16" descr="The Editors CGN"/>
          <p:cNvPicPr>
            <a:picLocks noChangeAspect="1" noChangeArrowheads="1"/>
          </p:cNvPicPr>
          <p:nvPr/>
        </p:nvPicPr>
        <p:blipFill>
          <a:blip r:embed="rId42" cstate="print"/>
          <a:srcRect/>
          <a:stretch>
            <a:fillRect/>
          </a:stretch>
        </p:blipFill>
        <p:spPr bwMode="auto">
          <a:xfrm>
            <a:off x="7481613" y="4388654"/>
            <a:ext cx="970974" cy="276711"/>
          </a:xfrm>
          <a:prstGeom prst="rect">
            <a:avLst/>
          </a:prstGeom>
          <a:solidFill>
            <a:srgbClr val="002060"/>
          </a:solidFill>
        </p:spPr>
      </p:pic>
      <p:pic>
        <p:nvPicPr>
          <p:cNvPr id="23570" name="Picture 18" descr="Startseite der Schulstiftung"/>
          <p:cNvPicPr>
            <a:picLocks noChangeAspect="1" noChangeArrowheads="1"/>
          </p:cNvPicPr>
          <p:nvPr/>
        </p:nvPicPr>
        <p:blipFill>
          <a:blip r:embed="rId43" cstate="print"/>
          <a:srcRect t="65848"/>
          <a:stretch>
            <a:fillRect/>
          </a:stretch>
        </p:blipFill>
        <p:spPr bwMode="auto">
          <a:xfrm>
            <a:off x="2217582" y="4333460"/>
            <a:ext cx="756224" cy="389531"/>
          </a:xfrm>
          <a:prstGeom prst="rect">
            <a:avLst/>
          </a:prstGeom>
          <a:noFill/>
        </p:spPr>
      </p:pic>
      <p:pic>
        <p:nvPicPr>
          <p:cNvPr id="65" name="Picture 810" descr="e_stahlbau_schauenberg"/>
          <p:cNvPicPr>
            <a:picLocks noChangeAspect="1" noChangeArrowheads="1"/>
          </p:cNvPicPr>
          <p:nvPr/>
        </p:nvPicPr>
        <p:blipFill>
          <a:blip r:embed="rId44" cstate="print">
            <a:clrChange>
              <a:clrFrom>
                <a:srgbClr val="FFFFFF"/>
              </a:clrFrom>
              <a:clrTo>
                <a:srgbClr val="FFFFFF">
                  <a:alpha val="0"/>
                </a:srgbClr>
              </a:clrTo>
            </a:clrChange>
          </a:blip>
          <a:srcRect/>
          <a:stretch>
            <a:fillRect/>
          </a:stretch>
        </p:blipFill>
        <p:spPr bwMode="auto">
          <a:xfrm>
            <a:off x="4331661" y="4269616"/>
            <a:ext cx="596414" cy="505334"/>
          </a:xfrm>
          <a:prstGeom prst="rect">
            <a:avLst/>
          </a:prstGeom>
          <a:noFill/>
          <a:ln w="9525">
            <a:noFill/>
            <a:miter lim="800000"/>
            <a:headEnd/>
            <a:tailEnd/>
          </a:ln>
        </p:spPr>
      </p:pic>
      <p:pic>
        <p:nvPicPr>
          <p:cNvPr id="66" name="图片 62" descr="revised_banner4.jpg"/>
          <p:cNvPicPr>
            <a:picLocks noChangeAspect="1"/>
          </p:cNvPicPr>
          <p:nvPr/>
        </p:nvPicPr>
        <p:blipFill>
          <a:blip r:embed="rId45" cstate="print"/>
          <a:srcRect b="-255"/>
          <a:stretch>
            <a:fillRect/>
          </a:stretch>
        </p:blipFill>
        <p:spPr bwMode="auto">
          <a:xfrm>
            <a:off x="6461869" y="3856542"/>
            <a:ext cx="846395" cy="242065"/>
          </a:xfrm>
          <a:prstGeom prst="rect">
            <a:avLst/>
          </a:prstGeom>
          <a:noFill/>
          <a:ln w="9525">
            <a:noFill/>
            <a:miter lim="800000"/>
            <a:headEnd/>
            <a:tailEnd/>
          </a:ln>
        </p:spPr>
      </p:pic>
      <p:pic>
        <p:nvPicPr>
          <p:cNvPr id="67" name="图片 15" descr="mt_logo.jpg"/>
          <p:cNvPicPr>
            <a:picLocks noChangeAspect="1"/>
          </p:cNvPicPr>
          <p:nvPr/>
        </p:nvPicPr>
        <p:blipFill>
          <a:blip r:embed="rId46" cstate="email">
            <a:clrChange>
              <a:clrFrom>
                <a:srgbClr val="FFFFFF"/>
              </a:clrFrom>
              <a:clrTo>
                <a:srgbClr val="FFFFFF">
                  <a:alpha val="0"/>
                </a:srgbClr>
              </a:clrTo>
            </a:clrChange>
          </a:blip>
          <a:srcRect r="-2"/>
          <a:stretch>
            <a:fillRect/>
          </a:stretch>
        </p:blipFill>
        <p:spPr bwMode="auto">
          <a:xfrm>
            <a:off x="7499692" y="3320697"/>
            <a:ext cx="838612" cy="386954"/>
          </a:xfrm>
          <a:prstGeom prst="rect">
            <a:avLst/>
          </a:prstGeom>
          <a:noFill/>
          <a:ln w="9525">
            <a:noFill/>
            <a:miter lim="800000"/>
            <a:headEnd/>
            <a:tailEnd/>
          </a:ln>
        </p:spPr>
      </p:pic>
      <p:pic>
        <p:nvPicPr>
          <p:cNvPr id="68" name="Picture 2" descr="C:\Documents and Settings\y90005561\æ¡é¢\Default\1305633004870_Prime-Focus-Logo.gif"/>
          <p:cNvPicPr>
            <a:picLocks noChangeAspect="1" noChangeArrowheads="1"/>
          </p:cNvPicPr>
          <p:nvPr/>
        </p:nvPicPr>
        <p:blipFill>
          <a:blip r:embed="rId47" cstate="print">
            <a:duotone>
              <a:prstClr val="black"/>
              <a:schemeClr val="tx2">
                <a:tint val="45000"/>
                <a:satMod val="400000"/>
              </a:schemeClr>
            </a:duotone>
          </a:blip>
          <a:srcRect/>
          <a:stretch>
            <a:fillRect/>
          </a:stretch>
        </p:blipFill>
        <p:spPr bwMode="auto">
          <a:xfrm>
            <a:off x="6562186" y="4289602"/>
            <a:ext cx="647531" cy="433388"/>
          </a:xfrm>
          <a:prstGeom prst="rect">
            <a:avLst/>
          </a:prstGeom>
          <a:noFill/>
          <a:ln w="9525">
            <a:noFill/>
            <a:miter lim="800000"/>
            <a:headEnd/>
            <a:tailEnd/>
          </a:ln>
        </p:spPr>
      </p:pic>
      <p:pic>
        <p:nvPicPr>
          <p:cNvPr id="69" name="图片 68" descr="Cern-Openlabl-1.jpg"/>
          <p:cNvPicPr>
            <a:picLocks noChangeAspect="1"/>
          </p:cNvPicPr>
          <p:nvPr/>
        </p:nvPicPr>
        <p:blipFill>
          <a:blip r:embed="rId48" cstate="print">
            <a:clrChange>
              <a:clrFrom>
                <a:srgbClr val="FFFFFF"/>
              </a:clrFrom>
              <a:clrTo>
                <a:srgbClr val="FFFFFF">
                  <a:alpha val="0"/>
                </a:srgbClr>
              </a:clrTo>
            </a:clrChange>
          </a:blip>
          <a:stretch>
            <a:fillRect/>
          </a:stretch>
        </p:blipFill>
        <p:spPr>
          <a:xfrm>
            <a:off x="2216461" y="1250471"/>
            <a:ext cx="631932" cy="527692"/>
          </a:xfrm>
          <a:prstGeom prst="rect">
            <a:avLst/>
          </a:prstGeom>
          <a:noFill/>
          <a:ln w="9525">
            <a:noFill/>
            <a:miter lim="800000"/>
            <a:headEnd/>
            <a:tailEnd/>
          </a:ln>
        </p:spPr>
      </p:pic>
      <p:pic>
        <p:nvPicPr>
          <p:cNvPr id="70" name="Picture 5" descr="Sohonet logo_new"/>
          <p:cNvPicPr>
            <a:picLocks noChangeAspect="1" noChangeArrowheads="1"/>
          </p:cNvPicPr>
          <p:nvPr/>
        </p:nvPicPr>
        <p:blipFill>
          <a:blip r:embed="rId49" cstate="print"/>
          <a:srcRect/>
          <a:stretch>
            <a:fillRect/>
          </a:stretch>
        </p:blipFill>
        <p:spPr bwMode="auto">
          <a:xfrm>
            <a:off x="7481613" y="1886850"/>
            <a:ext cx="614203" cy="297656"/>
          </a:xfrm>
          <a:prstGeom prst="rect">
            <a:avLst/>
          </a:prstGeom>
          <a:noFill/>
          <a:ln w="9525">
            <a:noFill/>
            <a:miter lim="800000"/>
            <a:headEnd/>
            <a:tailEnd/>
          </a:ln>
        </p:spPr>
      </p:pic>
      <p:pic>
        <p:nvPicPr>
          <p:cNvPr id="71" name="Picture 6" descr="https://encrypted-tbn0.gstatic.com/images?q=tbn:ANd9GcTvaWCV9oj44F0FNo-r4fQ0Gw8rNxBIl09K-02_msJsuyirTgHdwg"/>
          <p:cNvPicPr>
            <a:picLocks noChangeAspect="1" noChangeArrowheads="1"/>
          </p:cNvPicPr>
          <p:nvPr/>
        </p:nvPicPr>
        <p:blipFill>
          <a:blip r:embed="rId50" cstate="print"/>
          <a:srcRect/>
          <a:stretch>
            <a:fillRect/>
          </a:stretch>
        </p:blipFill>
        <p:spPr bwMode="auto">
          <a:xfrm rot="266642">
            <a:off x="3319902" y="1766571"/>
            <a:ext cx="432024" cy="481872"/>
          </a:xfrm>
          <a:prstGeom prst="rect">
            <a:avLst/>
          </a:prstGeom>
          <a:noFill/>
          <a:effectLst>
            <a:reflection blurRad="6350" stA="50000" endA="300" endPos="5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
          <p:cNvSpPr/>
          <p:nvPr/>
        </p:nvSpPr>
        <p:spPr>
          <a:xfrm>
            <a:off x="316230" y="-161923"/>
            <a:ext cx="4367530" cy="1243287"/>
          </a:xfrm>
          <a:prstGeom prst="rect">
            <a:avLst/>
          </a:prstGeom>
          <a:noFill/>
          <a:ln w="9525" cap="flat" cmpd="sng" algn="ctr">
            <a:noFill/>
            <a:prstDash val="solid"/>
          </a:ln>
          <a:effectLst/>
        </p:spPr>
        <p:txBody>
          <a:bodyPr wrap="none" rIns="182880" rtlCol="0" anchor="ctr"/>
          <a:lstStyle/>
          <a:p>
            <a:pPr eaLnBrk="0" hangingPunct="0">
              <a:defRPr/>
            </a:pPr>
            <a:r>
              <a:rPr lang="en-US" altLang="zh-CN" sz="2400" b="1" kern="0" dirty="0" smtClean="0">
                <a:solidFill>
                  <a:srgbClr val="C00000"/>
                </a:solidFill>
                <a:latin typeface="FrutigerNext LT Medium"/>
                <a:ea typeface="微软雅黑" pitchFamily="34" charset="-122"/>
                <a:cs typeface="Arial" pitchFamily="34" charset="0"/>
                <a:sym typeface="Lucida Grande"/>
              </a:rPr>
              <a:t>Complete Data Center Product Family</a:t>
            </a:r>
          </a:p>
        </p:txBody>
      </p:sp>
      <p:sp>
        <p:nvSpPr>
          <p:cNvPr id="123" name="AutoShape 2"/>
          <p:cNvSpPr>
            <a:spLocks noChangeArrowheads="1"/>
          </p:cNvSpPr>
          <p:nvPr/>
        </p:nvSpPr>
        <p:spPr bwMode="gray">
          <a:xfrm rot="5400000">
            <a:off x="6682028" y="2443028"/>
            <a:ext cx="3971922" cy="761522"/>
          </a:xfrm>
          <a:prstGeom prst="roundRect">
            <a:avLst>
              <a:gd name="adj" fmla="val 7127"/>
            </a:avLst>
          </a:prstGeom>
          <a:solidFill>
            <a:schemeClr val="bg2">
              <a:lumMod val="20000"/>
              <a:lumOff val="80000"/>
            </a:schemeClr>
          </a:solidFill>
          <a:ln>
            <a:noFill/>
          </a:ln>
          <a:effectLst>
            <a:outerShdw blurRad="127000" algn="ctr" rotWithShape="0">
              <a:prstClr val="black">
                <a:alpha val="40000"/>
              </a:prstClr>
            </a:outerShdw>
          </a:effectLst>
        </p:spPr>
        <p:txBody>
          <a:bodyPr wrap="none" lIns="91392" tIns="45698" rIns="91392" bIns="45698" anchor="ctr"/>
          <a:lstStyle/>
          <a:p>
            <a:pPr>
              <a:buClr>
                <a:srgbClr val="990000"/>
              </a:buClr>
              <a:buSzPct val="60000"/>
              <a:buFont typeface="Wingdings" pitchFamily="2" charset="2"/>
              <a:buChar char="n"/>
            </a:pPr>
            <a:endParaRPr lang="zh-CN" altLang="en-US" sz="1050">
              <a:solidFill>
                <a:srgbClr val="FFFFFF"/>
              </a:solidFill>
              <a:latin typeface="FrutigerNext LT Medium"/>
              <a:ea typeface="微软雅黑" pitchFamily="34" charset="-122"/>
              <a:cs typeface="Arial" pitchFamily="34" charset="0"/>
            </a:endParaRPr>
          </a:p>
        </p:txBody>
      </p:sp>
      <p:grpSp>
        <p:nvGrpSpPr>
          <p:cNvPr id="2" name="组合 172"/>
          <p:cNvGrpSpPr/>
          <p:nvPr/>
        </p:nvGrpSpPr>
        <p:grpSpPr>
          <a:xfrm>
            <a:off x="106470" y="871600"/>
            <a:ext cx="8904179" cy="3939242"/>
            <a:chOff x="516045" y="729099"/>
            <a:chExt cx="8904179" cy="3939242"/>
          </a:xfrm>
        </p:grpSpPr>
        <p:sp>
          <p:nvSpPr>
            <p:cNvPr id="25" name="AutoShape 2"/>
            <p:cNvSpPr>
              <a:spLocks noChangeArrowheads="1"/>
            </p:cNvSpPr>
            <p:nvPr/>
          </p:nvSpPr>
          <p:spPr bwMode="gray">
            <a:xfrm>
              <a:off x="535316" y="3184634"/>
              <a:ext cx="8126316" cy="750281"/>
            </a:xfrm>
            <a:prstGeom prst="roundRect">
              <a:avLst>
                <a:gd name="adj" fmla="val 7127"/>
              </a:avLst>
            </a:prstGeom>
            <a:solidFill>
              <a:schemeClr val="bg2">
                <a:lumMod val="20000"/>
                <a:lumOff val="80000"/>
              </a:schemeClr>
            </a:solidFill>
            <a:ln>
              <a:noFill/>
            </a:ln>
            <a:effectLst>
              <a:outerShdw blurRad="127000" algn="ctr" rotWithShape="0">
                <a:prstClr val="black">
                  <a:alpha val="40000"/>
                </a:prstClr>
              </a:outerShdw>
            </a:effectLst>
          </p:spPr>
          <p:txBody>
            <a:bodyPr wrap="none" lIns="100138" tIns="50071" rIns="100138" bIns="50071"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26" name="Text Box 72"/>
            <p:cNvSpPr txBox="1">
              <a:spLocks noChangeArrowheads="1"/>
            </p:cNvSpPr>
            <p:nvPr/>
          </p:nvSpPr>
          <p:spPr bwMode="auto">
            <a:xfrm>
              <a:off x="2046187" y="3736675"/>
              <a:ext cx="3307721" cy="138586"/>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rPr>
                <a:t>Series of network equipment </a:t>
              </a:r>
              <a:endParaRPr lang="en-US" altLang="zh-CN" sz="900" dirty="0">
                <a:latin typeface="FrutigerNext LT Medium"/>
              </a:endParaRPr>
            </a:p>
          </p:txBody>
        </p:sp>
        <p:sp>
          <p:nvSpPr>
            <p:cNvPr id="27" name="Text Box 72"/>
            <p:cNvSpPr txBox="1">
              <a:spLocks noChangeArrowheads="1"/>
            </p:cNvSpPr>
            <p:nvPr/>
          </p:nvSpPr>
          <p:spPr bwMode="auto">
            <a:xfrm>
              <a:off x="5734191" y="3779066"/>
              <a:ext cx="2728974" cy="138586"/>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rPr>
                <a:t>Series of safety equipment </a:t>
              </a:r>
              <a:endParaRPr lang="en-US" altLang="zh-CN" sz="900" dirty="0">
                <a:latin typeface="FrutigerNext LT Medium"/>
              </a:endParaRPr>
            </a:p>
          </p:txBody>
        </p:sp>
        <p:pic>
          <p:nvPicPr>
            <p:cNvPr id="37" name="Picture 119" descr="5000"/>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4979091" y="3195148"/>
              <a:ext cx="374822" cy="436979"/>
            </a:xfrm>
            <a:prstGeom prst="rect">
              <a:avLst/>
            </a:prstGeom>
            <a:noFill/>
            <a:ln w="9525">
              <a:noFill/>
              <a:miter lim="800000"/>
              <a:headEnd/>
              <a:tailEnd/>
            </a:ln>
          </p:spPr>
        </p:pic>
        <p:pic>
          <p:nvPicPr>
            <p:cNvPr id="57" name="Picture 128"/>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5799923" y="3553487"/>
              <a:ext cx="538167" cy="63906"/>
            </a:xfrm>
            <a:prstGeom prst="rect">
              <a:avLst/>
            </a:prstGeom>
            <a:noFill/>
            <a:ln w="9525">
              <a:noFill/>
              <a:miter lim="800000"/>
              <a:headEnd/>
              <a:tailEnd/>
            </a:ln>
          </p:spPr>
        </p:pic>
        <p:pic>
          <p:nvPicPr>
            <p:cNvPr id="58" name="Picture 116"/>
            <p:cNvPicPr>
              <a:picLocks noChangeAspect="1" noChangeArrowheads="1"/>
            </p:cNvPicPr>
            <p:nvPr/>
          </p:nvPicPr>
          <p:blipFill>
            <a:blip r:embed="rId5" cstate="email"/>
            <a:srcRect/>
            <a:stretch>
              <a:fillRect/>
            </a:stretch>
          </p:blipFill>
          <p:spPr bwMode="auto">
            <a:xfrm>
              <a:off x="7114479" y="3514116"/>
              <a:ext cx="697140" cy="120965"/>
            </a:xfrm>
            <a:prstGeom prst="rect">
              <a:avLst/>
            </a:prstGeom>
            <a:noFill/>
            <a:ln w="9525" algn="ctr">
              <a:noFill/>
              <a:miter lim="800000"/>
              <a:headEnd/>
              <a:tailEnd/>
            </a:ln>
          </p:spPr>
        </p:pic>
        <p:pic>
          <p:nvPicPr>
            <p:cNvPr id="59" name="Picture 118" descr="Eudemon8040"/>
            <p:cNvPicPr>
              <a:picLocks noChangeAspect="1" noChangeArrowheads="1"/>
            </p:cNvPicPr>
            <p:nvPr/>
          </p:nvPicPr>
          <p:blipFill>
            <a:blip r:embed="rId6" cstate="email"/>
            <a:srcRect/>
            <a:stretch>
              <a:fillRect/>
            </a:stretch>
          </p:blipFill>
          <p:spPr bwMode="auto">
            <a:xfrm>
              <a:off x="7925839" y="3347500"/>
              <a:ext cx="516291" cy="276316"/>
            </a:xfrm>
            <a:prstGeom prst="rect">
              <a:avLst/>
            </a:prstGeom>
            <a:noFill/>
            <a:ln w="9525">
              <a:noFill/>
              <a:miter lim="800000"/>
              <a:headEnd/>
              <a:tailEnd/>
            </a:ln>
          </p:spPr>
        </p:pic>
        <p:sp>
          <p:nvSpPr>
            <p:cNvPr id="60" name="AutoShape 7"/>
            <p:cNvSpPr>
              <a:spLocks noChangeArrowheads="1"/>
            </p:cNvSpPr>
            <p:nvPr/>
          </p:nvSpPr>
          <p:spPr bwMode="gray">
            <a:xfrm>
              <a:off x="535723" y="2368262"/>
              <a:ext cx="8126315" cy="784844"/>
            </a:xfrm>
            <a:prstGeom prst="roundRect">
              <a:avLst>
                <a:gd name="adj" fmla="val 7127"/>
              </a:avLst>
            </a:prstGeom>
            <a:solidFill>
              <a:schemeClr val="bg2">
                <a:lumMod val="20000"/>
                <a:lumOff val="80000"/>
              </a:schemeClr>
            </a:solidFill>
            <a:ln>
              <a:noFill/>
            </a:ln>
            <a:effectLst>
              <a:outerShdw blurRad="127000" algn="ctr" rotWithShape="0">
                <a:prstClr val="black">
                  <a:alpha val="40000"/>
                </a:prstClr>
              </a:outerShdw>
            </a:effectLst>
          </p:spPr>
          <p:txBody>
            <a:bodyPr wrap="none" lIns="100138" tIns="50071" rIns="100138" bIns="50071" anchor="ctr"/>
            <a:lstStyle/>
            <a:p>
              <a:pPr>
                <a:buClr>
                  <a:srgbClr val="990000"/>
                </a:buClr>
                <a:buSzPct val="60000"/>
                <a:buFont typeface="Wingdings" pitchFamily="2" charset="2"/>
                <a:buChar char="n"/>
              </a:pPr>
              <a:endParaRPr lang="zh-CN" altLang="en-US" sz="1000" dirty="0">
                <a:solidFill>
                  <a:srgbClr val="FFFFFF"/>
                </a:solidFill>
                <a:latin typeface="FrutigerNext LT Medium"/>
                <a:ea typeface="微软雅黑" pitchFamily="34" charset="-122"/>
                <a:cs typeface="Arial" pitchFamily="34" charset="0"/>
              </a:endParaRPr>
            </a:p>
          </p:txBody>
        </p:sp>
        <p:sp>
          <p:nvSpPr>
            <p:cNvPr id="61" name="Rectangle 20"/>
            <p:cNvSpPr>
              <a:spLocks noChangeArrowheads="1"/>
            </p:cNvSpPr>
            <p:nvPr/>
          </p:nvSpPr>
          <p:spPr bwMode="auto">
            <a:xfrm>
              <a:off x="1993913" y="2400086"/>
              <a:ext cx="1473980" cy="710978"/>
            </a:xfrm>
            <a:prstGeom prst="roundRect">
              <a:avLst>
                <a:gd name="adj" fmla="val 5417"/>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100138" tIns="50071" rIns="100138" bIns="50071" anchor="ctr"/>
            <a:lstStyle/>
            <a:p>
              <a:pPr>
                <a:buClr>
                  <a:srgbClr val="990000"/>
                </a:buClr>
                <a:buSzPct val="60000"/>
                <a:buFont typeface="Wingdings" pitchFamily="2" charset="2"/>
                <a:buChar char="n"/>
              </a:pPr>
              <a:endParaRPr lang="zh-CN" altLang="en-US" sz="1000" dirty="0">
                <a:solidFill>
                  <a:srgbClr val="FFFFFF"/>
                </a:solidFill>
                <a:latin typeface="FrutigerNext LT Medium"/>
                <a:ea typeface="微软雅黑" pitchFamily="34" charset="-122"/>
                <a:cs typeface="Arial" pitchFamily="34" charset="0"/>
              </a:endParaRPr>
            </a:p>
          </p:txBody>
        </p:sp>
        <p:sp>
          <p:nvSpPr>
            <p:cNvPr id="62" name="Rectangle 20"/>
            <p:cNvSpPr>
              <a:spLocks noChangeArrowheads="1"/>
            </p:cNvSpPr>
            <p:nvPr/>
          </p:nvSpPr>
          <p:spPr bwMode="auto">
            <a:xfrm>
              <a:off x="3525971" y="2400086"/>
              <a:ext cx="2210762" cy="710978"/>
            </a:xfrm>
            <a:prstGeom prst="roundRect">
              <a:avLst>
                <a:gd name="adj" fmla="val 6517"/>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100138" tIns="50071" rIns="100138" bIns="50071" anchor="ctr"/>
            <a:lstStyle/>
            <a:p>
              <a:pPr>
                <a:buClr>
                  <a:srgbClr val="990000"/>
                </a:buClr>
                <a:buSzPct val="60000"/>
                <a:buFont typeface="Wingdings" pitchFamily="2" charset="2"/>
                <a:buChar char="n"/>
              </a:pPr>
              <a:endParaRPr lang="zh-CN" altLang="en-US" sz="1000" dirty="0">
                <a:solidFill>
                  <a:srgbClr val="FFFFFF"/>
                </a:solidFill>
                <a:latin typeface="FrutigerNext LT Medium"/>
                <a:ea typeface="微软雅黑" pitchFamily="34" charset="-122"/>
                <a:cs typeface="Arial" pitchFamily="34" charset="0"/>
              </a:endParaRPr>
            </a:p>
          </p:txBody>
        </p:sp>
        <p:sp>
          <p:nvSpPr>
            <p:cNvPr id="63" name="Rectangle 20"/>
            <p:cNvSpPr>
              <a:spLocks noChangeArrowheads="1"/>
            </p:cNvSpPr>
            <p:nvPr/>
          </p:nvSpPr>
          <p:spPr bwMode="auto">
            <a:xfrm>
              <a:off x="5797285" y="2400086"/>
              <a:ext cx="1169023" cy="710978"/>
            </a:xfrm>
            <a:prstGeom prst="roundRect">
              <a:avLst>
                <a:gd name="adj" fmla="val 6631"/>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100138" tIns="50071" rIns="100138" bIns="50071" anchor="ctr"/>
            <a:lstStyle/>
            <a:p>
              <a:pPr>
                <a:buClr>
                  <a:srgbClr val="990000"/>
                </a:buClr>
                <a:buSzPct val="60000"/>
                <a:buFont typeface="Wingdings" pitchFamily="2" charset="2"/>
                <a:buChar char="n"/>
              </a:pPr>
              <a:endParaRPr lang="zh-CN" altLang="en-US" sz="1000" dirty="0">
                <a:solidFill>
                  <a:srgbClr val="FFFFFF"/>
                </a:solidFill>
                <a:latin typeface="FrutigerNext LT Medium"/>
                <a:ea typeface="微软雅黑" pitchFamily="34" charset="-122"/>
                <a:cs typeface="Arial" pitchFamily="34" charset="0"/>
              </a:endParaRPr>
            </a:p>
          </p:txBody>
        </p:sp>
        <p:sp>
          <p:nvSpPr>
            <p:cNvPr id="64" name="Rectangle 20"/>
            <p:cNvSpPr>
              <a:spLocks noChangeArrowheads="1"/>
            </p:cNvSpPr>
            <p:nvPr/>
          </p:nvSpPr>
          <p:spPr bwMode="auto">
            <a:xfrm>
              <a:off x="7032492" y="2400086"/>
              <a:ext cx="1453796" cy="710978"/>
            </a:xfrm>
            <a:prstGeom prst="roundRect">
              <a:avLst>
                <a:gd name="adj" fmla="val 6150"/>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100138" tIns="50071" rIns="100138" bIns="50071" anchor="ctr"/>
            <a:lstStyle/>
            <a:p>
              <a:pPr>
                <a:buClr>
                  <a:srgbClr val="990000"/>
                </a:buClr>
                <a:buSzPct val="60000"/>
                <a:buFont typeface="Wingdings" pitchFamily="2" charset="2"/>
                <a:buChar char="n"/>
              </a:pPr>
              <a:endParaRPr lang="zh-CN" altLang="en-US" sz="1000" dirty="0">
                <a:solidFill>
                  <a:srgbClr val="FFFFFF"/>
                </a:solidFill>
                <a:latin typeface="FrutigerNext LT Medium"/>
                <a:ea typeface="微软雅黑" pitchFamily="34" charset="-122"/>
                <a:cs typeface="Arial" pitchFamily="34" charset="0"/>
              </a:endParaRPr>
            </a:p>
          </p:txBody>
        </p:sp>
        <p:sp>
          <p:nvSpPr>
            <p:cNvPr id="65" name="AutoShape 9"/>
            <p:cNvSpPr>
              <a:spLocks noChangeArrowheads="1"/>
            </p:cNvSpPr>
            <p:nvPr/>
          </p:nvSpPr>
          <p:spPr bwMode="gray">
            <a:xfrm>
              <a:off x="673202" y="2476950"/>
              <a:ext cx="1127259" cy="549653"/>
            </a:xfrm>
            <a:prstGeom prst="roundRect">
              <a:avLst>
                <a:gd name="adj" fmla="val 11921"/>
              </a:avLst>
            </a:prstGeom>
            <a:solidFill>
              <a:srgbClr val="159DCD"/>
            </a:solidFill>
            <a:ln>
              <a:noFill/>
            </a:ln>
            <a:effectLst>
              <a:outerShdw blurRad="127000" algn="ctr" rotWithShape="0">
                <a:prstClr val="black">
                  <a:alpha val="40000"/>
                </a:prstClr>
              </a:outerShdw>
            </a:effectLst>
          </p:spPr>
          <p:txBody>
            <a:bodyPr wrap="none" lIns="100138" tIns="50071" rIns="100138" bIns="50071" anchor="ctr"/>
            <a:lstStyle/>
            <a:p>
              <a:pPr algn="ctr">
                <a:buClr>
                  <a:srgbClr val="990000"/>
                </a:buClr>
                <a:buSzPct val="60000"/>
              </a:pPr>
              <a:endParaRPr lang="zh-CN" altLang="en-US" sz="1000" b="1" dirty="0">
                <a:solidFill>
                  <a:srgbClr val="FFFFFF"/>
                </a:solidFill>
                <a:latin typeface="FrutigerNext LT Medium"/>
                <a:ea typeface="微软雅黑" pitchFamily="34" charset="-122"/>
                <a:cs typeface="Arial" pitchFamily="34" charset="0"/>
              </a:endParaRPr>
            </a:p>
          </p:txBody>
        </p:sp>
        <p:sp>
          <p:nvSpPr>
            <p:cNvPr id="66" name="Text Box 11"/>
            <p:cNvSpPr txBox="1">
              <a:spLocks noChangeArrowheads="1"/>
            </p:cNvSpPr>
            <p:nvPr/>
          </p:nvSpPr>
          <p:spPr bwMode="gray">
            <a:xfrm>
              <a:off x="711455" y="2554648"/>
              <a:ext cx="1049784" cy="333445"/>
            </a:xfrm>
            <a:prstGeom prst="rect">
              <a:avLst/>
            </a:prstGeom>
            <a:noFill/>
            <a:ln w="9525" algn="ctr">
              <a:noFill/>
              <a:miter lim="800000"/>
              <a:headEnd/>
              <a:tailEnd/>
            </a:ln>
            <a:effectLst/>
          </p:spPr>
          <p:txBody>
            <a:bodyPr wrap="square" lIns="116860" tIns="58430" rIns="116860" bIns="58430">
              <a:spAutoFit/>
            </a:bodyPr>
            <a:lstStyle/>
            <a:p>
              <a:pPr algn="ctr" defTabSz="731782" eaLnBrk="0" hangingPunct="0">
                <a:defRPr/>
              </a:pPr>
              <a:r>
                <a:rPr lang="en-US" altLang="zh-CN" sz="1400" b="1" dirty="0" smtClean="0">
                  <a:solidFill>
                    <a:srgbClr val="FFFFFF"/>
                  </a:solidFill>
                  <a:latin typeface="FrutigerNext LT Medium"/>
                  <a:ea typeface="微软雅黑" pitchFamily="34" charset="-122"/>
                  <a:cs typeface="Arial" pitchFamily="34" charset="0"/>
                </a:rPr>
                <a:t>Storage</a:t>
              </a:r>
            </a:p>
          </p:txBody>
        </p:sp>
        <p:sp>
          <p:nvSpPr>
            <p:cNvPr id="68" name="Rectangle 10"/>
            <p:cNvSpPr>
              <a:spLocks noChangeArrowheads="1"/>
            </p:cNvSpPr>
            <p:nvPr/>
          </p:nvSpPr>
          <p:spPr bwMode="auto">
            <a:xfrm>
              <a:off x="1980873" y="2885032"/>
              <a:ext cx="837702" cy="22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16875" tIns="58438" rIns="116875" bIns="58438">
              <a:spAutoFit/>
            </a:bodyPr>
            <a:lstStyle/>
            <a:p>
              <a:pPr algn="ctr">
                <a:lnSpc>
                  <a:spcPct val="80000"/>
                </a:lnSpc>
              </a:pPr>
              <a:r>
                <a:rPr lang="en-US" altLang="zh-CN" sz="900" b="1" dirty="0">
                  <a:solidFill>
                    <a:srgbClr val="000000"/>
                  </a:solidFill>
                  <a:latin typeface="FrutigerNext LT Medium"/>
                  <a:ea typeface="微软雅黑" pitchFamily="34" charset="-122"/>
                  <a:cs typeface="Arial" pitchFamily="34" charset="0"/>
                </a:rPr>
                <a:t>N8500</a:t>
              </a:r>
              <a:endParaRPr lang="zh-CN" altLang="en-US" sz="900" b="1" dirty="0">
                <a:solidFill>
                  <a:srgbClr val="000000"/>
                </a:solidFill>
                <a:latin typeface="FrutigerNext LT Medium"/>
                <a:ea typeface="微软雅黑" pitchFamily="34" charset="-122"/>
                <a:cs typeface="Arial" pitchFamily="34" charset="0"/>
              </a:endParaRPr>
            </a:p>
          </p:txBody>
        </p:sp>
        <p:sp>
          <p:nvSpPr>
            <p:cNvPr id="69" name="Rectangle 38"/>
            <p:cNvSpPr>
              <a:spLocks noChangeArrowheads="1"/>
            </p:cNvSpPr>
            <p:nvPr/>
          </p:nvSpPr>
          <p:spPr bwMode="auto">
            <a:xfrm>
              <a:off x="3477534" y="2456914"/>
              <a:ext cx="1270865"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S2200T</a:t>
              </a:r>
              <a:endParaRPr lang="en-US" altLang="zh-CN" sz="900" b="1" dirty="0">
                <a:solidFill>
                  <a:srgbClr val="000000"/>
                </a:solidFill>
                <a:latin typeface="FrutigerNext LT Medium"/>
                <a:ea typeface="微软雅黑" pitchFamily="34" charset="-122"/>
                <a:cs typeface="Arial" pitchFamily="34" charset="0"/>
              </a:endParaRPr>
            </a:p>
          </p:txBody>
        </p:sp>
        <p:sp>
          <p:nvSpPr>
            <p:cNvPr id="70" name="Rectangle 44"/>
            <p:cNvSpPr>
              <a:spLocks noChangeArrowheads="1"/>
            </p:cNvSpPr>
            <p:nvPr/>
          </p:nvSpPr>
          <p:spPr bwMode="auto">
            <a:xfrm>
              <a:off x="5914821" y="2754153"/>
              <a:ext cx="958944"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Dorado</a:t>
              </a:r>
              <a:endParaRPr lang="en-US" altLang="zh-CN" sz="900" b="1" dirty="0">
                <a:solidFill>
                  <a:srgbClr val="000000"/>
                </a:solidFill>
                <a:latin typeface="FrutigerNext LT Medium"/>
                <a:ea typeface="微软雅黑" pitchFamily="34" charset="-122"/>
                <a:cs typeface="Arial" pitchFamily="34" charset="0"/>
              </a:endParaRPr>
            </a:p>
          </p:txBody>
        </p:sp>
        <p:sp>
          <p:nvSpPr>
            <p:cNvPr id="71" name="Text Box 72"/>
            <p:cNvSpPr txBox="1">
              <a:spLocks noChangeArrowheads="1"/>
            </p:cNvSpPr>
            <p:nvPr/>
          </p:nvSpPr>
          <p:spPr bwMode="auto">
            <a:xfrm>
              <a:off x="5977511" y="3002455"/>
              <a:ext cx="840701" cy="103527"/>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ea typeface="微软雅黑" pitchFamily="34" charset="-122"/>
                </a:rPr>
                <a:t>SSD Storage</a:t>
              </a:r>
              <a:endParaRPr lang="en-US" altLang="zh-CN" sz="900" dirty="0">
                <a:latin typeface="FrutigerNext LT Medium"/>
                <a:ea typeface="微软雅黑" pitchFamily="34" charset="-122"/>
              </a:endParaRPr>
            </a:p>
          </p:txBody>
        </p:sp>
        <p:sp>
          <p:nvSpPr>
            <p:cNvPr id="72" name="Text Box 72"/>
            <p:cNvSpPr txBox="1">
              <a:spLocks noChangeArrowheads="1"/>
            </p:cNvSpPr>
            <p:nvPr/>
          </p:nvSpPr>
          <p:spPr bwMode="auto">
            <a:xfrm>
              <a:off x="4777760" y="2991945"/>
              <a:ext cx="840701" cy="103527"/>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a:latin typeface="FrutigerNext LT Medium"/>
                  <a:ea typeface="微软雅黑" pitchFamily="34" charset="-122"/>
                </a:rPr>
                <a:t>SAN</a:t>
              </a:r>
            </a:p>
          </p:txBody>
        </p:sp>
        <p:sp>
          <p:nvSpPr>
            <p:cNvPr id="73" name="Text Box 72"/>
            <p:cNvSpPr txBox="1">
              <a:spLocks noChangeArrowheads="1"/>
            </p:cNvSpPr>
            <p:nvPr/>
          </p:nvSpPr>
          <p:spPr bwMode="auto">
            <a:xfrm>
              <a:off x="7357308" y="3002455"/>
              <a:ext cx="840701" cy="103527"/>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a:latin typeface="FrutigerNext LT Medium"/>
                  <a:ea typeface="微软雅黑" pitchFamily="34" charset="-122"/>
                </a:rPr>
                <a:t>VTL</a:t>
              </a:r>
            </a:p>
          </p:txBody>
        </p:sp>
        <p:pic>
          <p:nvPicPr>
            <p:cNvPr id="77" name="Picture 54" descr="S2600"/>
            <p:cNvPicPr preferRelativeResize="0">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753607" y="2393042"/>
              <a:ext cx="705109" cy="111212"/>
            </a:xfrm>
            <a:prstGeom prst="rect">
              <a:avLst/>
            </a:prstGeom>
            <a:ln>
              <a:noFill/>
            </a:ln>
            <a:effectLst/>
          </p:spPr>
        </p:pic>
        <p:pic>
          <p:nvPicPr>
            <p:cNvPr id="78" name="Picture 13"/>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3775120" y="2676197"/>
              <a:ext cx="636123" cy="117170"/>
            </a:xfrm>
            <a:prstGeom prst="rect">
              <a:avLst/>
            </a:prstGeom>
            <a:ln>
              <a:noFill/>
            </a:ln>
            <a:effectLst/>
          </p:spPr>
        </p:pic>
        <p:sp>
          <p:nvSpPr>
            <p:cNvPr id="79" name="Rectangle 38"/>
            <p:cNvSpPr>
              <a:spLocks noChangeArrowheads="1"/>
            </p:cNvSpPr>
            <p:nvPr/>
          </p:nvSpPr>
          <p:spPr bwMode="auto">
            <a:xfrm>
              <a:off x="3405200" y="2748508"/>
              <a:ext cx="1343195" cy="4005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S2600T/S5500T/</a:t>
              </a:r>
              <a:endParaRPr lang="en-US" altLang="zh-CN" sz="900" b="1" dirty="0">
                <a:solidFill>
                  <a:srgbClr val="000000"/>
                </a:solidFill>
                <a:latin typeface="FrutigerNext LT Medium"/>
                <a:ea typeface="微软雅黑" pitchFamily="34" charset="-122"/>
                <a:cs typeface="Arial" pitchFamily="34" charset="0"/>
              </a:endParaRPr>
            </a:p>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S5600T/S5800T</a:t>
              </a:r>
              <a:endParaRPr lang="en-US" altLang="zh-CN" sz="900" b="1" dirty="0">
                <a:solidFill>
                  <a:srgbClr val="000000"/>
                </a:solidFill>
                <a:latin typeface="FrutigerNext LT Medium"/>
                <a:ea typeface="微软雅黑" pitchFamily="34" charset="-122"/>
                <a:cs typeface="Arial" pitchFamily="34" charset="0"/>
              </a:endParaRPr>
            </a:p>
          </p:txBody>
        </p:sp>
        <p:sp>
          <p:nvSpPr>
            <p:cNvPr id="82" name="Rectangle 44"/>
            <p:cNvSpPr>
              <a:spLocks noChangeArrowheads="1"/>
            </p:cNvSpPr>
            <p:nvPr/>
          </p:nvSpPr>
          <p:spPr bwMode="auto">
            <a:xfrm>
              <a:off x="7227636" y="2790627"/>
              <a:ext cx="108223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VTL6900</a:t>
              </a:r>
              <a:endParaRPr lang="en-US" altLang="zh-CN" sz="900" b="1" dirty="0">
                <a:solidFill>
                  <a:srgbClr val="000000"/>
                </a:solidFill>
                <a:latin typeface="FrutigerNext LT Medium"/>
                <a:ea typeface="微软雅黑" pitchFamily="34" charset="-122"/>
                <a:cs typeface="Arial" pitchFamily="34" charset="0"/>
              </a:endParaRPr>
            </a:p>
          </p:txBody>
        </p:sp>
        <p:pic>
          <p:nvPicPr>
            <p:cNvPr id="83" name="Picture 80"/>
            <p:cNvPicPr preferRelativeResize="0">
              <a:picLocks noChangeAspect="1" noChangeArrowheads="1"/>
            </p:cNvPicPr>
            <p:nvPr/>
          </p:nvPicPr>
          <p:blipFill>
            <a:blip r:embed="rId9" cstate="email"/>
            <a:srcRect/>
            <a:stretch>
              <a:fillRect/>
            </a:stretch>
          </p:blipFill>
          <p:spPr bwMode="auto">
            <a:xfrm>
              <a:off x="7639282" y="2418715"/>
              <a:ext cx="354794" cy="410425"/>
            </a:xfrm>
            <a:prstGeom prst="rect">
              <a:avLst/>
            </a:prstGeom>
            <a:ln>
              <a:noFill/>
            </a:ln>
            <a:effectLst/>
          </p:spPr>
        </p:pic>
        <p:sp>
          <p:nvSpPr>
            <p:cNvPr id="84" name="Text Box 11"/>
            <p:cNvSpPr txBox="1">
              <a:spLocks noChangeArrowheads="1"/>
            </p:cNvSpPr>
            <p:nvPr/>
          </p:nvSpPr>
          <p:spPr bwMode="auto">
            <a:xfrm>
              <a:off x="4524129" y="2781420"/>
              <a:ext cx="1317608" cy="2250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85731" tIns="42864" rIns="85731" bIns="42864">
              <a:spAutoFit/>
            </a:bodyPr>
            <a:lstStyle>
              <a:lvl1pPr defTabSz="782638" eaLnBrk="0" hangingPunct="0">
                <a:defRPr>
                  <a:solidFill>
                    <a:schemeClr val="tx1"/>
                  </a:solidFill>
                  <a:latin typeface="Calibri" pitchFamily="34" charset="0"/>
                  <a:ea typeface="宋体" pitchFamily="2" charset="-122"/>
                </a:defRPr>
              </a:lvl1pPr>
              <a:lvl2pPr marL="742950" indent="-285750" defTabSz="782638" eaLnBrk="0" hangingPunct="0">
                <a:defRPr>
                  <a:solidFill>
                    <a:schemeClr val="tx1"/>
                  </a:solidFill>
                  <a:latin typeface="Calibri" pitchFamily="34" charset="0"/>
                  <a:ea typeface="宋体" pitchFamily="2" charset="-122"/>
                </a:defRPr>
              </a:lvl2pPr>
              <a:lvl3pPr marL="1143000" indent="-228600" defTabSz="782638" eaLnBrk="0" hangingPunct="0">
                <a:defRPr>
                  <a:solidFill>
                    <a:schemeClr val="tx1"/>
                  </a:solidFill>
                  <a:latin typeface="Calibri" pitchFamily="34" charset="0"/>
                  <a:ea typeface="宋体" pitchFamily="2" charset="-122"/>
                </a:defRPr>
              </a:lvl3pPr>
              <a:lvl4pPr marL="1600200" indent="-228600" defTabSz="782638" eaLnBrk="0" hangingPunct="0">
                <a:defRPr>
                  <a:solidFill>
                    <a:schemeClr val="tx1"/>
                  </a:solidFill>
                  <a:latin typeface="Calibri" pitchFamily="34" charset="0"/>
                  <a:ea typeface="宋体" pitchFamily="2" charset="-122"/>
                </a:defRPr>
              </a:lvl4pPr>
              <a:lvl5pPr marL="2057400" indent="-228600" defTabSz="782638" eaLnBrk="0" hangingPunct="0">
                <a:defRPr>
                  <a:solidFill>
                    <a:schemeClr val="tx1"/>
                  </a:solidFill>
                  <a:latin typeface="Calibri" pitchFamily="34" charset="0"/>
                  <a:ea typeface="宋体" pitchFamily="2" charset="-122"/>
                </a:defRPr>
              </a:lvl5pPr>
              <a:lvl6pPr marL="2514600" indent="-228600" defTabSz="78263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78263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78263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782638" eaLnBrk="0" fontAlgn="base" hangingPunct="0">
                <a:spcBef>
                  <a:spcPct val="0"/>
                </a:spcBef>
                <a:spcAft>
                  <a:spcPct val="0"/>
                </a:spcAft>
                <a:defRPr>
                  <a:solidFill>
                    <a:schemeClr val="tx1"/>
                  </a:solidFill>
                  <a:latin typeface="Calibri" pitchFamily="34" charset="0"/>
                  <a:ea typeface="宋体" pitchFamily="2" charset="-122"/>
                </a:defRPr>
              </a:lvl9pPr>
            </a:lstStyle>
            <a:p>
              <a:pPr algn="ctr">
                <a:spcBef>
                  <a:spcPct val="50000"/>
                </a:spcBef>
              </a:pPr>
              <a:r>
                <a:rPr lang="en-US" altLang="zh-CN" sz="900" b="1" dirty="0" smtClean="0">
                  <a:solidFill>
                    <a:srgbClr val="000000"/>
                  </a:solidFill>
                  <a:latin typeface="FrutigerNext LT Medium"/>
                  <a:ea typeface="微软雅黑" pitchFamily="34" charset="-122"/>
                  <a:cs typeface="Arial" pitchFamily="34" charset="0"/>
                </a:rPr>
                <a:t>HVS 85T/88T</a:t>
              </a:r>
              <a:endParaRPr lang="en-US" altLang="zh-CN" sz="900" b="1" dirty="0">
                <a:solidFill>
                  <a:srgbClr val="000000"/>
                </a:solidFill>
                <a:latin typeface="FrutigerNext LT Medium"/>
                <a:ea typeface="微软雅黑" pitchFamily="34" charset="-122"/>
                <a:cs typeface="Arial" pitchFamily="34" charset="0"/>
              </a:endParaRPr>
            </a:p>
          </p:txBody>
        </p:sp>
        <p:grpSp>
          <p:nvGrpSpPr>
            <p:cNvPr id="3" name="Group 19"/>
            <p:cNvGrpSpPr>
              <a:grpSpLocks/>
            </p:cNvGrpSpPr>
            <p:nvPr/>
          </p:nvGrpSpPr>
          <p:grpSpPr bwMode="auto">
            <a:xfrm>
              <a:off x="4821688" y="2438382"/>
              <a:ext cx="759762" cy="389904"/>
              <a:chOff x="4377" y="1389"/>
              <a:chExt cx="1036" cy="1135"/>
            </a:xfrm>
          </p:grpSpPr>
          <p:grpSp>
            <p:nvGrpSpPr>
              <p:cNvPr id="4" name="Group 20"/>
              <p:cNvGrpSpPr>
                <a:grpSpLocks noChangeAspect="1"/>
              </p:cNvGrpSpPr>
              <p:nvPr/>
            </p:nvGrpSpPr>
            <p:grpSpPr bwMode="auto">
              <a:xfrm>
                <a:off x="4788" y="1471"/>
                <a:ext cx="625" cy="950"/>
                <a:chOff x="4254" y="516"/>
                <a:chExt cx="806" cy="1149"/>
              </a:xfrm>
            </p:grpSpPr>
            <p:sp>
              <p:nvSpPr>
                <p:cNvPr id="127" name="Rectangle 21"/>
                <p:cNvSpPr>
                  <a:spLocks noChangeAspect="1" noChangeArrowheads="1"/>
                </p:cNvSpPr>
                <p:nvPr/>
              </p:nvSpPr>
              <p:spPr bwMode="auto">
                <a:xfrm>
                  <a:off x="4450" y="623"/>
                  <a:ext cx="521" cy="7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800" dirty="0">
                    <a:solidFill>
                      <a:srgbClr val="000000"/>
                    </a:solidFill>
                    <a:latin typeface="FrutigerNext LT Medium"/>
                    <a:ea typeface="微软雅黑" pitchFamily="34" charset="-122"/>
                    <a:cs typeface="Arial" pitchFamily="34" charset="0"/>
                  </a:endParaRPr>
                </a:p>
              </p:txBody>
            </p:sp>
            <p:pic>
              <p:nvPicPr>
                <p:cNvPr id="128" name="Picture 22" descr="E4600 full configuration - right"/>
                <p:cNvPicPr preferRelativeResize="0">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254" y="516"/>
                  <a:ext cx="806" cy="1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 name="Group 23"/>
              <p:cNvGrpSpPr>
                <a:grpSpLocks noChangeAspect="1"/>
              </p:cNvGrpSpPr>
              <p:nvPr/>
            </p:nvGrpSpPr>
            <p:grpSpPr bwMode="auto">
              <a:xfrm>
                <a:off x="4377" y="1388"/>
                <a:ext cx="625" cy="1134"/>
                <a:chOff x="4254" y="516"/>
                <a:chExt cx="806" cy="1149"/>
              </a:xfrm>
            </p:grpSpPr>
            <p:sp>
              <p:nvSpPr>
                <p:cNvPr id="125" name="Rectangle 24"/>
                <p:cNvSpPr>
                  <a:spLocks noChangeAspect="1" noChangeArrowheads="1"/>
                </p:cNvSpPr>
                <p:nvPr/>
              </p:nvSpPr>
              <p:spPr bwMode="auto">
                <a:xfrm>
                  <a:off x="4450" y="623"/>
                  <a:ext cx="521" cy="78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en-US" sz="800" dirty="0">
                    <a:solidFill>
                      <a:srgbClr val="000000"/>
                    </a:solidFill>
                    <a:latin typeface="FrutigerNext LT Medium"/>
                    <a:ea typeface="微软雅黑" pitchFamily="34" charset="-122"/>
                    <a:cs typeface="Arial" pitchFamily="34" charset="0"/>
                  </a:endParaRPr>
                </a:p>
              </p:txBody>
            </p:sp>
            <p:pic>
              <p:nvPicPr>
                <p:cNvPr id="126" name="Picture 25" descr="E4600 full configuration - right"/>
                <p:cNvPicPr preferRelativeResize="0">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254" y="516"/>
                  <a:ext cx="806" cy="1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86" name="AutoShape 4"/>
            <p:cNvSpPr>
              <a:spLocks noChangeArrowheads="1"/>
            </p:cNvSpPr>
            <p:nvPr/>
          </p:nvSpPr>
          <p:spPr bwMode="gray">
            <a:xfrm>
              <a:off x="673202" y="3285672"/>
              <a:ext cx="1127259" cy="550566"/>
            </a:xfrm>
            <a:prstGeom prst="roundRect">
              <a:avLst>
                <a:gd name="adj" fmla="val 11921"/>
              </a:avLst>
            </a:prstGeom>
            <a:solidFill>
              <a:srgbClr val="79C8B0"/>
            </a:solidFill>
            <a:ln>
              <a:noFill/>
            </a:ln>
            <a:effectLst>
              <a:outerShdw blurRad="127000" algn="ctr" rotWithShape="0">
                <a:prstClr val="black">
                  <a:alpha val="40000"/>
                </a:prstClr>
              </a:outerShdw>
            </a:effectLst>
          </p:spPr>
          <p:txBody>
            <a:bodyPr wrap="none" lIns="100138" tIns="50071" rIns="100138" bIns="50071" anchor="ctr"/>
            <a:lstStyle/>
            <a:p>
              <a:pPr algn="ctr">
                <a:buClr>
                  <a:srgbClr val="990000"/>
                </a:buClr>
                <a:buSzPct val="60000"/>
              </a:pPr>
              <a:endParaRPr lang="zh-CN" altLang="en-US" sz="1100" b="1" dirty="0">
                <a:solidFill>
                  <a:srgbClr val="000000"/>
                </a:solidFill>
                <a:latin typeface="FrutigerNext LT Medium"/>
                <a:ea typeface="微软雅黑" pitchFamily="34" charset="-122"/>
                <a:cs typeface="Arial" pitchFamily="34" charset="0"/>
              </a:endParaRPr>
            </a:p>
          </p:txBody>
        </p:sp>
        <p:sp>
          <p:nvSpPr>
            <p:cNvPr id="87" name="Text Box 6"/>
            <p:cNvSpPr txBox="1">
              <a:spLocks noChangeArrowheads="1"/>
            </p:cNvSpPr>
            <p:nvPr/>
          </p:nvSpPr>
          <p:spPr bwMode="gray">
            <a:xfrm>
              <a:off x="552450" y="3247239"/>
              <a:ext cx="1349725" cy="548888"/>
            </a:xfrm>
            <a:prstGeom prst="rect">
              <a:avLst/>
            </a:prstGeom>
            <a:noFill/>
            <a:ln w="9525" algn="ctr">
              <a:noFill/>
              <a:miter lim="800000"/>
              <a:headEnd/>
              <a:tailEnd/>
            </a:ln>
            <a:effectLst/>
          </p:spPr>
          <p:txBody>
            <a:bodyPr wrap="square" lIns="116860" tIns="58430" rIns="116860" bIns="58430">
              <a:spAutoFit/>
            </a:bodyPr>
            <a:lstStyle/>
            <a:p>
              <a:pPr algn="ctr" defTabSz="731782" eaLnBrk="0" hangingPunct="0">
                <a:defRPr/>
              </a:pPr>
              <a:r>
                <a:rPr lang="en-US" altLang="zh-CN" sz="1400" b="1" dirty="0" smtClean="0">
                  <a:solidFill>
                    <a:srgbClr val="FFFFFF"/>
                  </a:solidFill>
                  <a:latin typeface="FrutigerNext LT Medium"/>
                  <a:ea typeface="微软雅黑" pitchFamily="34" charset="-122"/>
                  <a:cs typeface="Arial" pitchFamily="34" charset="0"/>
                </a:rPr>
                <a:t>Network</a:t>
              </a:r>
            </a:p>
            <a:p>
              <a:pPr algn="ctr" defTabSz="731782" eaLnBrk="0" hangingPunct="0">
                <a:defRPr/>
              </a:pPr>
              <a:r>
                <a:rPr lang="en-US" altLang="zh-CN" sz="1400" b="1" dirty="0" smtClean="0">
                  <a:solidFill>
                    <a:srgbClr val="FFFFFF"/>
                  </a:solidFill>
                  <a:latin typeface="FrutigerNext LT Medium"/>
                  <a:ea typeface="微软雅黑" pitchFamily="34" charset="-122"/>
                  <a:cs typeface="Arial" pitchFamily="34" charset="0"/>
                </a:rPr>
                <a:t>&amp; Security</a:t>
              </a:r>
            </a:p>
          </p:txBody>
        </p:sp>
        <p:sp>
          <p:nvSpPr>
            <p:cNvPr id="88" name="AutoShape 12"/>
            <p:cNvSpPr>
              <a:spLocks noChangeArrowheads="1"/>
            </p:cNvSpPr>
            <p:nvPr/>
          </p:nvSpPr>
          <p:spPr bwMode="gray">
            <a:xfrm>
              <a:off x="529082" y="1517253"/>
              <a:ext cx="8126315" cy="805534"/>
            </a:xfrm>
            <a:prstGeom prst="roundRect">
              <a:avLst>
                <a:gd name="adj" fmla="val 9008"/>
              </a:avLst>
            </a:prstGeom>
            <a:solidFill>
              <a:schemeClr val="bg2">
                <a:lumMod val="20000"/>
                <a:lumOff val="80000"/>
              </a:schemeClr>
            </a:solidFill>
            <a:ln>
              <a:noFill/>
            </a:ln>
            <a:effectLst>
              <a:outerShdw blurRad="127000" algn="ctr" rotWithShape="0">
                <a:prstClr val="black">
                  <a:alpha val="40000"/>
                </a:prstClr>
              </a:outerShdw>
            </a:effectLst>
          </p:spPr>
          <p:txBody>
            <a:bodyPr wrap="none" lIns="100138" tIns="50071" rIns="100138" bIns="50071"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89" name="Rectangle 20"/>
            <p:cNvSpPr>
              <a:spLocks noChangeArrowheads="1"/>
            </p:cNvSpPr>
            <p:nvPr/>
          </p:nvSpPr>
          <p:spPr bwMode="auto">
            <a:xfrm>
              <a:off x="2010563" y="1543281"/>
              <a:ext cx="2163050" cy="739166"/>
            </a:xfrm>
            <a:prstGeom prst="roundRect">
              <a:avLst>
                <a:gd name="adj" fmla="val 8962"/>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100138" tIns="50071" rIns="100138" bIns="50071"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90" name="AutoShape 14"/>
            <p:cNvSpPr>
              <a:spLocks noChangeArrowheads="1"/>
            </p:cNvSpPr>
            <p:nvPr/>
          </p:nvSpPr>
          <p:spPr bwMode="gray">
            <a:xfrm>
              <a:off x="673202" y="1669575"/>
              <a:ext cx="1127259" cy="550566"/>
            </a:xfrm>
            <a:prstGeom prst="roundRect">
              <a:avLst>
                <a:gd name="adj" fmla="val 11921"/>
              </a:avLst>
            </a:prstGeom>
            <a:solidFill>
              <a:schemeClr val="accent2">
                <a:lumMod val="75000"/>
              </a:schemeClr>
            </a:solidFill>
            <a:ln>
              <a:noFill/>
            </a:ln>
            <a:effectLst>
              <a:outerShdw blurRad="127000" algn="ctr" rotWithShape="0">
                <a:prstClr val="black">
                  <a:alpha val="40000"/>
                </a:prstClr>
              </a:outerShdw>
            </a:effectLst>
          </p:spPr>
          <p:txBody>
            <a:bodyPr wrap="none" lIns="100138" tIns="50071" rIns="100138" bIns="50071" anchor="ctr"/>
            <a:lstStyle/>
            <a:p>
              <a:pPr algn="ctr">
                <a:buClr>
                  <a:srgbClr val="990000"/>
                </a:buClr>
                <a:buSzPct val="60000"/>
              </a:pPr>
              <a:endParaRPr lang="zh-CN" altLang="en-US" sz="1000" b="1" dirty="0">
                <a:solidFill>
                  <a:srgbClr val="FFFFFF"/>
                </a:solidFill>
                <a:latin typeface="FrutigerNext LT Medium"/>
                <a:ea typeface="微软雅黑" pitchFamily="34" charset="-122"/>
                <a:cs typeface="Arial" pitchFamily="34" charset="0"/>
              </a:endParaRPr>
            </a:p>
          </p:txBody>
        </p:sp>
        <p:sp>
          <p:nvSpPr>
            <p:cNvPr id="91" name="Text Box 16"/>
            <p:cNvSpPr txBox="1">
              <a:spLocks noChangeArrowheads="1"/>
            </p:cNvSpPr>
            <p:nvPr/>
          </p:nvSpPr>
          <p:spPr bwMode="gray">
            <a:xfrm>
              <a:off x="695729" y="1757500"/>
              <a:ext cx="1112121" cy="333445"/>
            </a:xfrm>
            <a:prstGeom prst="rect">
              <a:avLst/>
            </a:prstGeom>
            <a:noFill/>
            <a:ln w="9525" algn="ctr">
              <a:noFill/>
              <a:miter lim="800000"/>
              <a:headEnd/>
              <a:tailEnd/>
            </a:ln>
            <a:effectLst/>
          </p:spPr>
          <p:txBody>
            <a:bodyPr wrap="square" lIns="116860" tIns="58430" rIns="116860" bIns="58430">
              <a:spAutoFit/>
            </a:bodyPr>
            <a:lstStyle/>
            <a:p>
              <a:pPr algn="ctr" eaLnBrk="0" hangingPunct="0">
                <a:defRPr/>
              </a:pPr>
              <a:r>
                <a:rPr lang="en-US" altLang="zh-CN" sz="1400" b="1" dirty="0" smtClean="0">
                  <a:solidFill>
                    <a:srgbClr val="FFFFFF"/>
                  </a:solidFill>
                  <a:latin typeface="FrutigerNext LT Medium"/>
                  <a:ea typeface="微软雅黑" pitchFamily="34" charset="-122"/>
                  <a:cs typeface="Arial" pitchFamily="34" charset="0"/>
                </a:rPr>
                <a:t>Server</a:t>
              </a:r>
              <a:endParaRPr lang="en-US" altLang="zh-CN" sz="1400" b="1" dirty="0">
                <a:solidFill>
                  <a:srgbClr val="FFFFFF"/>
                </a:solidFill>
                <a:latin typeface="FrutigerNext LT Medium"/>
                <a:ea typeface="微软雅黑" pitchFamily="34" charset="-122"/>
                <a:cs typeface="Arial" pitchFamily="34" charset="0"/>
              </a:endParaRPr>
            </a:p>
          </p:txBody>
        </p:sp>
        <p:sp>
          <p:nvSpPr>
            <p:cNvPr id="92" name="Rectangle 7"/>
            <p:cNvSpPr>
              <a:spLocks noChangeArrowheads="1"/>
            </p:cNvSpPr>
            <p:nvPr/>
          </p:nvSpPr>
          <p:spPr bwMode="auto">
            <a:xfrm>
              <a:off x="2266007" y="1925217"/>
              <a:ext cx="840701" cy="88900"/>
            </a:xfrm>
            <a:prstGeom prst="roundRect">
              <a:avLst>
                <a:gd name="adj" fmla="val 50000"/>
              </a:avLst>
            </a:prstGeom>
            <a:solidFill>
              <a:schemeClr val="bg1">
                <a:lumMod val="50000"/>
              </a:schemeClr>
            </a:solidFill>
            <a:ln>
              <a:noFill/>
            </a:ln>
            <a:effectLst/>
            <a:extLst/>
          </p:spPr>
          <p:txBody>
            <a:bodyPr wrap="none" lIns="100138" tIns="50071" rIns="100138" bIns="50071" anchor="ctr"/>
            <a:lstStyle/>
            <a:p>
              <a:pPr algn="ctr">
                <a:buClr>
                  <a:srgbClr val="990000"/>
                </a:buClr>
                <a:buSzPct val="60000"/>
              </a:pPr>
              <a:r>
                <a:rPr lang="en-US" altLang="zh-CN" sz="800" b="1" dirty="0" smtClean="0">
                  <a:solidFill>
                    <a:srgbClr val="FFFFFF"/>
                  </a:solidFill>
                  <a:latin typeface="FrutigerNext LT Medium"/>
                  <a:ea typeface="微软雅黑" pitchFamily="34" charset="-122"/>
                  <a:cs typeface="Arial" pitchFamily="34" charset="0"/>
                </a:rPr>
                <a:t>RH1288</a:t>
              </a:r>
              <a:endParaRPr lang="en-US" altLang="zh-CN" sz="800" b="1" dirty="0">
                <a:solidFill>
                  <a:srgbClr val="FFFFFF"/>
                </a:solidFill>
                <a:latin typeface="FrutigerNext LT Medium"/>
                <a:ea typeface="微软雅黑" pitchFamily="34" charset="-122"/>
                <a:cs typeface="Arial" pitchFamily="34" charset="0"/>
              </a:endParaRPr>
            </a:p>
          </p:txBody>
        </p:sp>
        <p:sp>
          <p:nvSpPr>
            <p:cNvPr id="93" name="Rectangle 7"/>
            <p:cNvSpPr>
              <a:spLocks noChangeArrowheads="1"/>
            </p:cNvSpPr>
            <p:nvPr/>
          </p:nvSpPr>
          <p:spPr bwMode="auto">
            <a:xfrm>
              <a:off x="2265617" y="2034027"/>
              <a:ext cx="840701" cy="88900"/>
            </a:xfrm>
            <a:prstGeom prst="roundRect">
              <a:avLst>
                <a:gd name="adj" fmla="val 50000"/>
              </a:avLst>
            </a:prstGeom>
            <a:solidFill>
              <a:schemeClr val="bg1">
                <a:lumMod val="50000"/>
              </a:schemeClr>
            </a:solidFill>
            <a:ln>
              <a:noFill/>
            </a:ln>
            <a:effectLst/>
          </p:spPr>
          <p:txBody>
            <a:bodyPr wrap="none" lIns="100138" tIns="50071" rIns="100138" bIns="50071" anchor="ctr"/>
            <a:lstStyle/>
            <a:p>
              <a:pPr algn="ctr">
                <a:buClr>
                  <a:srgbClr val="990000"/>
                </a:buClr>
                <a:buSzPct val="60000"/>
              </a:pPr>
              <a:r>
                <a:rPr lang="en-US" altLang="zh-CN" sz="800" b="1" dirty="0" smtClean="0">
                  <a:solidFill>
                    <a:srgbClr val="FFFFFF"/>
                  </a:solidFill>
                  <a:latin typeface="FrutigerNext LT Medium"/>
                  <a:ea typeface="微软雅黑" pitchFamily="34" charset="-122"/>
                  <a:cs typeface="Arial" pitchFamily="34" charset="0"/>
                </a:rPr>
                <a:t>RH2288</a:t>
              </a:r>
              <a:endParaRPr lang="en-US" altLang="zh-CN" sz="800" b="1" dirty="0">
                <a:solidFill>
                  <a:srgbClr val="FFFFFF"/>
                </a:solidFill>
                <a:latin typeface="FrutigerNext LT Medium"/>
                <a:ea typeface="微软雅黑" pitchFamily="34" charset="-122"/>
                <a:cs typeface="Arial" pitchFamily="34" charset="0"/>
              </a:endParaRPr>
            </a:p>
          </p:txBody>
        </p:sp>
        <p:pic>
          <p:nvPicPr>
            <p:cNvPr id="94" name="Picture 22" descr="RH2261"/>
            <p:cNvPicPr>
              <a:picLocks noChangeAspect="1" noChangeArrowheads="1"/>
            </p:cNvPicPr>
            <p:nvPr/>
          </p:nvPicPr>
          <p:blipFill>
            <a:blip r:embed="rId12" cstate="email"/>
            <a:srcRect/>
            <a:stretch>
              <a:fillRect/>
            </a:stretch>
          </p:blipFill>
          <p:spPr bwMode="auto">
            <a:xfrm>
              <a:off x="2322686" y="1667893"/>
              <a:ext cx="749011" cy="229043"/>
            </a:xfrm>
            <a:prstGeom prst="rect">
              <a:avLst/>
            </a:prstGeom>
            <a:noFill/>
            <a:ln>
              <a:noFill/>
            </a:ln>
            <a:effectLst/>
          </p:spPr>
        </p:pic>
        <p:pic>
          <p:nvPicPr>
            <p:cNvPr id="95" name="Picture 50"/>
            <p:cNvPicPr>
              <a:picLocks noChangeAspect="1" noChangeArrowheads="1"/>
            </p:cNvPicPr>
            <p:nvPr/>
          </p:nvPicPr>
          <p:blipFill>
            <a:blip r:embed="rId13" cstate="email">
              <a:extLst>
                <a:ext uri="{28A0092B-C50C-407E-A947-70E740481C1C}">
                  <a14:useLocalDpi xmlns="" xmlns:a14="http://schemas.microsoft.com/office/drawing/2010/main" val="0"/>
                </a:ext>
              </a:extLst>
            </a:blip>
            <a:srcRect/>
            <a:stretch>
              <a:fillRect/>
            </a:stretch>
          </p:blipFill>
          <p:spPr bwMode="auto">
            <a:xfrm>
              <a:off x="3296630" y="1661976"/>
              <a:ext cx="746324" cy="22639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 name="Rectangle 7"/>
            <p:cNvSpPr>
              <a:spLocks noChangeArrowheads="1"/>
            </p:cNvSpPr>
            <p:nvPr/>
          </p:nvSpPr>
          <p:spPr bwMode="auto">
            <a:xfrm>
              <a:off x="3235391" y="1939194"/>
              <a:ext cx="840701" cy="88900"/>
            </a:xfrm>
            <a:prstGeom prst="roundRect">
              <a:avLst>
                <a:gd name="adj" fmla="val 50000"/>
              </a:avLst>
            </a:prstGeom>
            <a:solidFill>
              <a:schemeClr val="bg1">
                <a:lumMod val="50000"/>
              </a:schemeClr>
            </a:solidFill>
            <a:ln>
              <a:noFill/>
            </a:ln>
            <a:effectLst/>
          </p:spPr>
          <p:txBody>
            <a:bodyPr wrap="none" lIns="100138" tIns="50071" rIns="100138" bIns="50071" anchor="ctr"/>
            <a:lstStyle/>
            <a:p>
              <a:pPr algn="ctr">
                <a:buClr>
                  <a:srgbClr val="990000"/>
                </a:buClr>
                <a:buSzPct val="60000"/>
              </a:pPr>
              <a:r>
                <a:rPr lang="en-US" altLang="zh-CN" sz="800" b="1" dirty="0" smtClean="0">
                  <a:solidFill>
                    <a:srgbClr val="FFFFFF"/>
                  </a:solidFill>
                  <a:latin typeface="FrutigerNext LT Medium"/>
                  <a:ea typeface="微软雅黑" pitchFamily="34" charset="-122"/>
                  <a:cs typeface="Arial" pitchFamily="34" charset="0"/>
                </a:rPr>
                <a:t>RH5885</a:t>
              </a:r>
              <a:endParaRPr lang="en-US" altLang="zh-CN" sz="800" b="1" dirty="0">
                <a:solidFill>
                  <a:srgbClr val="FFFFFF"/>
                </a:solidFill>
                <a:latin typeface="FrutigerNext LT Medium"/>
                <a:ea typeface="微软雅黑" pitchFamily="34" charset="-122"/>
                <a:cs typeface="Arial" pitchFamily="34" charset="0"/>
              </a:endParaRPr>
            </a:p>
          </p:txBody>
        </p:sp>
        <p:sp>
          <p:nvSpPr>
            <p:cNvPr id="97" name="Text Box 72"/>
            <p:cNvSpPr txBox="1">
              <a:spLocks noChangeArrowheads="1"/>
            </p:cNvSpPr>
            <p:nvPr/>
          </p:nvSpPr>
          <p:spPr bwMode="auto">
            <a:xfrm>
              <a:off x="2653253" y="2146152"/>
              <a:ext cx="935452" cy="1111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ea typeface="微软雅黑" pitchFamily="34" charset="-122"/>
                </a:rPr>
                <a:t>Rack server </a:t>
              </a:r>
              <a:endParaRPr lang="en-US" altLang="zh-CN" sz="900" dirty="0">
                <a:latin typeface="FrutigerNext LT Medium"/>
                <a:ea typeface="微软雅黑" pitchFamily="34" charset="-122"/>
              </a:endParaRPr>
            </a:p>
          </p:txBody>
        </p:sp>
        <p:sp>
          <p:nvSpPr>
            <p:cNvPr id="115" name="Rectangle 20"/>
            <p:cNvSpPr>
              <a:spLocks noChangeArrowheads="1"/>
            </p:cNvSpPr>
            <p:nvPr/>
          </p:nvSpPr>
          <p:spPr bwMode="auto">
            <a:xfrm>
              <a:off x="4228277" y="1543280"/>
              <a:ext cx="1280240" cy="747977"/>
            </a:xfrm>
            <a:prstGeom prst="roundRect">
              <a:avLst>
                <a:gd name="adj" fmla="val 7808"/>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91392" tIns="45698" rIns="91392" bIns="45698"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116" name="Rectangle 20"/>
            <p:cNvSpPr>
              <a:spLocks noChangeArrowheads="1"/>
            </p:cNvSpPr>
            <p:nvPr/>
          </p:nvSpPr>
          <p:spPr bwMode="auto">
            <a:xfrm>
              <a:off x="5575933" y="1543280"/>
              <a:ext cx="1372100" cy="747977"/>
            </a:xfrm>
            <a:prstGeom prst="roundRect">
              <a:avLst>
                <a:gd name="adj" fmla="val 10246"/>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91392" tIns="45698" rIns="91392" bIns="45698"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118" name="Rectangle 7"/>
            <p:cNvSpPr>
              <a:spLocks noChangeArrowheads="1"/>
            </p:cNvSpPr>
            <p:nvPr/>
          </p:nvSpPr>
          <p:spPr bwMode="auto">
            <a:xfrm>
              <a:off x="4454198" y="2019235"/>
              <a:ext cx="784552" cy="105213"/>
            </a:xfrm>
            <a:prstGeom prst="roundRect">
              <a:avLst>
                <a:gd name="adj" fmla="val 50000"/>
              </a:avLst>
            </a:prstGeom>
            <a:solidFill>
              <a:schemeClr val="bg1">
                <a:lumMod val="50000"/>
              </a:schemeClr>
            </a:solidFill>
            <a:ln>
              <a:noFill/>
            </a:ln>
            <a:effectLst/>
            <a:extLst/>
          </p:spPr>
          <p:txBody>
            <a:bodyPr wrap="none" lIns="91392" tIns="45698" rIns="91392" bIns="45698" anchor="ctr"/>
            <a:lstStyle/>
            <a:p>
              <a:pPr algn="ctr">
                <a:buClr>
                  <a:srgbClr val="990000"/>
                </a:buClr>
                <a:buSzPct val="60000"/>
              </a:pPr>
              <a:r>
                <a:rPr lang="en-US" altLang="zh-CN" sz="800" b="1" dirty="0" smtClean="0">
                  <a:solidFill>
                    <a:srgbClr val="FFFFFF"/>
                  </a:solidFill>
                  <a:latin typeface="FrutigerNext LT Medium"/>
                  <a:ea typeface="微软雅黑" pitchFamily="34" charset="-122"/>
                  <a:cs typeface="Arial" pitchFamily="34" charset="0"/>
                </a:rPr>
                <a:t>E6000/E9000 </a:t>
              </a:r>
              <a:endParaRPr lang="en-US" altLang="zh-CN" sz="800" b="1" dirty="0">
                <a:solidFill>
                  <a:srgbClr val="FFFFFF"/>
                </a:solidFill>
                <a:latin typeface="FrutigerNext LT Medium"/>
                <a:ea typeface="微软雅黑" pitchFamily="34" charset="-122"/>
                <a:cs typeface="Arial" pitchFamily="34" charset="0"/>
              </a:endParaRPr>
            </a:p>
          </p:txBody>
        </p:sp>
        <p:pic>
          <p:nvPicPr>
            <p:cNvPr id="119" name="Picture 41"/>
            <p:cNvPicPr>
              <a:picLocks noChangeAspect="1" noChangeArrowheads="1"/>
            </p:cNvPicPr>
            <p:nvPr/>
          </p:nvPicPr>
          <p:blipFill>
            <a:blip r:embed="rId14" cstate="email">
              <a:extLst>
                <a:ext uri="{28A0092B-C50C-407E-A947-70E740481C1C}">
                  <a14:useLocalDpi xmlns="" xmlns:a14="http://schemas.microsoft.com/office/drawing/2010/main" val="0"/>
                </a:ext>
              </a:extLst>
            </a:blip>
            <a:srcRect/>
            <a:stretch>
              <a:fillRect/>
            </a:stretch>
          </p:blipFill>
          <p:spPr bwMode="auto">
            <a:xfrm>
              <a:off x="5872659" y="1719627"/>
              <a:ext cx="815312" cy="14960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 name="Rectangle 7"/>
            <p:cNvSpPr>
              <a:spLocks noChangeArrowheads="1"/>
            </p:cNvSpPr>
            <p:nvPr/>
          </p:nvSpPr>
          <p:spPr bwMode="auto">
            <a:xfrm>
              <a:off x="5858924" y="2009711"/>
              <a:ext cx="840701" cy="103526"/>
            </a:xfrm>
            <a:prstGeom prst="roundRect">
              <a:avLst>
                <a:gd name="adj" fmla="val 50000"/>
              </a:avLst>
            </a:prstGeom>
            <a:solidFill>
              <a:schemeClr val="bg1">
                <a:lumMod val="50000"/>
              </a:schemeClr>
            </a:solidFill>
            <a:ln>
              <a:noFill/>
            </a:ln>
            <a:effectLst/>
            <a:extLst/>
          </p:spPr>
          <p:txBody>
            <a:bodyPr wrap="none" lIns="91392" tIns="45698" rIns="91392" bIns="45698" anchor="ctr"/>
            <a:lstStyle/>
            <a:p>
              <a:pPr algn="ctr">
                <a:buClr>
                  <a:srgbClr val="990000"/>
                </a:buClr>
                <a:buSzPct val="60000"/>
              </a:pPr>
              <a:r>
                <a:rPr lang="en-US" altLang="zh-CN" sz="800" b="1" dirty="0">
                  <a:solidFill>
                    <a:srgbClr val="FFFFFF"/>
                  </a:solidFill>
                  <a:latin typeface="FrutigerNext LT Medium"/>
                  <a:ea typeface="微软雅黑" pitchFamily="34" charset="-122"/>
                  <a:cs typeface="Arial" pitchFamily="34" charset="0"/>
                </a:rPr>
                <a:t>X6000 </a:t>
              </a:r>
            </a:p>
          </p:txBody>
        </p:sp>
        <p:sp>
          <p:nvSpPr>
            <p:cNvPr id="121" name="Text Box 72"/>
            <p:cNvSpPr txBox="1">
              <a:spLocks noChangeArrowheads="1"/>
            </p:cNvSpPr>
            <p:nvPr/>
          </p:nvSpPr>
          <p:spPr bwMode="auto">
            <a:xfrm>
              <a:off x="4424353" y="2158103"/>
              <a:ext cx="935452" cy="111124"/>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ea typeface="微软雅黑" pitchFamily="34" charset="-122"/>
                </a:rPr>
                <a:t>Blade server </a:t>
              </a:r>
              <a:endParaRPr lang="en-US" altLang="zh-CN" sz="900" dirty="0">
                <a:latin typeface="FrutigerNext LT Medium"/>
                <a:ea typeface="微软雅黑" pitchFamily="34" charset="-122"/>
              </a:endParaRPr>
            </a:p>
          </p:txBody>
        </p:sp>
        <p:sp>
          <p:nvSpPr>
            <p:cNvPr id="122" name="Text Box 72"/>
            <p:cNvSpPr txBox="1">
              <a:spLocks noChangeArrowheads="1"/>
            </p:cNvSpPr>
            <p:nvPr/>
          </p:nvSpPr>
          <p:spPr bwMode="auto">
            <a:xfrm>
              <a:off x="5764173" y="2158103"/>
              <a:ext cx="935452" cy="111124"/>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a:latin typeface="FrutigerNext LT Medium"/>
                  <a:ea typeface="微软雅黑" pitchFamily="34" charset="-122"/>
                </a:rPr>
                <a:t>Cloud </a:t>
              </a:r>
              <a:r>
                <a:rPr lang="en-US" altLang="zh-CN" sz="900" dirty="0" smtClean="0">
                  <a:latin typeface="FrutigerNext LT Medium"/>
                  <a:ea typeface="微软雅黑" pitchFamily="34" charset="-122"/>
                </a:rPr>
                <a:t>server</a:t>
              </a:r>
              <a:endParaRPr lang="en-US" altLang="zh-CN" sz="900" dirty="0">
                <a:latin typeface="FrutigerNext LT Medium"/>
                <a:ea typeface="微软雅黑" pitchFamily="34" charset="-122"/>
              </a:endParaRPr>
            </a:p>
          </p:txBody>
        </p:sp>
        <p:pic>
          <p:nvPicPr>
            <p:cNvPr id="99" name="Picture 129" descr="RH1280-2"/>
            <p:cNvPicPr>
              <a:picLocks noChangeAspect="1" noChangeArrowheads="1"/>
            </p:cNvPicPr>
            <p:nvPr/>
          </p:nvPicPr>
          <p:blipFill>
            <a:blip r:embed="rId15" cstate="email">
              <a:clrChange>
                <a:clrFrom>
                  <a:srgbClr val="000000"/>
                </a:clrFrom>
                <a:clrTo>
                  <a:srgbClr val="000000">
                    <a:alpha val="0"/>
                  </a:srgbClr>
                </a:clrTo>
              </a:clrChange>
            </a:blip>
            <a:srcRect/>
            <a:stretch>
              <a:fillRect/>
            </a:stretch>
          </p:blipFill>
          <p:spPr bwMode="auto">
            <a:xfrm>
              <a:off x="2251534" y="1548313"/>
              <a:ext cx="852047" cy="229705"/>
            </a:xfrm>
            <a:prstGeom prst="rect">
              <a:avLst/>
            </a:prstGeom>
            <a:ln>
              <a:noFill/>
            </a:ln>
            <a:effectLst/>
          </p:spPr>
        </p:pic>
        <p:sp>
          <p:nvSpPr>
            <p:cNvPr id="111" name="Rectangle 20"/>
            <p:cNvSpPr>
              <a:spLocks noChangeArrowheads="1"/>
            </p:cNvSpPr>
            <p:nvPr/>
          </p:nvSpPr>
          <p:spPr bwMode="auto">
            <a:xfrm>
              <a:off x="7030156" y="1569160"/>
              <a:ext cx="1489428" cy="745041"/>
            </a:xfrm>
            <a:prstGeom prst="roundRect">
              <a:avLst>
                <a:gd name="adj" fmla="val 8962"/>
              </a:avLst>
            </a:prstGeom>
            <a:solidFill>
              <a:schemeClr val="bg1"/>
            </a:solidFill>
            <a:ln>
              <a:noFill/>
            </a:ln>
            <a:effectLst>
              <a:outerShdw blurRad="127000" algn="ctr" rotWithShape="0">
                <a:prstClr val="black">
                  <a:alpha val="40000"/>
                </a:prstClr>
              </a:outerShdw>
            </a:effectLst>
            <a:extLst>
              <a:ext uri="{91240B29-F687-4F45-9708-019B960494DF}">
                <a14:hiddenLine xmlns="" xmlns:a14="http://schemas.microsoft.com/office/drawing/2010/main" w="19050" algn="ctr">
                  <a:solidFill>
                    <a:srgbClr val="000000"/>
                  </a:solidFill>
                  <a:miter lim="800000"/>
                  <a:headEnd/>
                  <a:tailEnd/>
                </a14:hiddenLine>
              </a:ext>
            </a:extLst>
          </p:spPr>
          <p:txBody>
            <a:bodyPr wrap="none" lIns="91392" tIns="45698" rIns="91392" bIns="45698"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微软雅黑" pitchFamily="34" charset="-122"/>
                <a:cs typeface="Arial" pitchFamily="34" charset="0"/>
              </a:endParaRPr>
            </a:p>
          </p:txBody>
        </p:sp>
        <p:sp>
          <p:nvSpPr>
            <p:cNvPr id="113" name="Rectangle 7"/>
            <p:cNvSpPr>
              <a:spLocks noChangeArrowheads="1"/>
            </p:cNvSpPr>
            <p:nvPr/>
          </p:nvSpPr>
          <p:spPr bwMode="auto">
            <a:xfrm>
              <a:off x="7310070" y="2020496"/>
              <a:ext cx="840702" cy="103526"/>
            </a:xfrm>
            <a:prstGeom prst="roundRect">
              <a:avLst>
                <a:gd name="adj" fmla="val 50000"/>
              </a:avLst>
            </a:prstGeom>
            <a:solidFill>
              <a:schemeClr val="bg1">
                <a:lumMod val="50000"/>
              </a:schemeClr>
            </a:solidFill>
            <a:ln>
              <a:noFill/>
            </a:ln>
            <a:effectLst/>
            <a:extLst/>
          </p:spPr>
          <p:txBody>
            <a:bodyPr wrap="none" lIns="91392" tIns="45698" rIns="91392" bIns="45698" anchor="ctr"/>
            <a:lstStyle/>
            <a:p>
              <a:pPr algn="ctr">
                <a:buClr>
                  <a:srgbClr val="990000"/>
                </a:buClr>
                <a:buSzPct val="60000"/>
              </a:pPr>
              <a:r>
                <a:rPr lang="en-US" altLang="zh-CN" sz="800" b="1" dirty="0" smtClean="0">
                  <a:solidFill>
                    <a:srgbClr val="FFFFFF"/>
                  </a:solidFill>
                  <a:latin typeface="FrutigerNext LT Medium"/>
                  <a:ea typeface="微软雅黑" pitchFamily="34" charset="-122"/>
                  <a:cs typeface="Arial" pitchFamily="34" charset="0"/>
                </a:rPr>
                <a:t>ES 2000/3000</a:t>
              </a:r>
              <a:endParaRPr lang="en-US" altLang="zh-CN" sz="800" b="1" dirty="0">
                <a:solidFill>
                  <a:srgbClr val="FFFFFF"/>
                </a:solidFill>
                <a:latin typeface="FrutigerNext LT Medium"/>
                <a:ea typeface="微软雅黑" pitchFamily="34" charset="-122"/>
                <a:cs typeface="Arial" pitchFamily="34" charset="0"/>
              </a:endParaRPr>
            </a:p>
          </p:txBody>
        </p:sp>
        <p:sp>
          <p:nvSpPr>
            <p:cNvPr id="114" name="Text Box 72"/>
            <p:cNvSpPr txBox="1">
              <a:spLocks noChangeArrowheads="1"/>
            </p:cNvSpPr>
            <p:nvPr/>
          </p:nvSpPr>
          <p:spPr bwMode="auto">
            <a:xfrm>
              <a:off x="7055200" y="2163889"/>
              <a:ext cx="1420532" cy="1111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ea typeface="微软雅黑" pitchFamily="34" charset="-122"/>
                </a:rPr>
                <a:t>SSD Card</a:t>
              </a:r>
              <a:endParaRPr lang="en-US" altLang="zh-CN" sz="900" dirty="0">
                <a:latin typeface="FrutigerNext LT Medium"/>
                <a:ea typeface="微软雅黑" pitchFamily="34" charset="-122"/>
              </a:endParaRPr>
            </a:p>
          </p:txBody>
        </p:sp>
        <p:sp>
          <p:nvSpPr>
            <p:cNvPr id="101" name="AutoShape 2"/>
            <p:cNvSpPr>
              <a:spLocks noChangeArrowheads="1"/>
            </p:cNvSpPr>
            <p:nvPr/>
          </p:nvSpPr>
          <p:spPr bwMode="gray">
            <a:xfrm>
              <a:off x="528320" y="729099"/>
              <a:ext cx="8130330" cy="723423"/>
            </a:xfrm>
            <a:prstGeom prst="roundRect">
              <a:avLst>
                <a:gd name="adj" fmla="val 7127"/>
              </a:avLst>
            </a:prstGeom>
            <a:solidFill>
              <a:schemeClr val="bg2">
                <a:lumMod val="20000"/>
                <a:lumOff val="80000"/>
              </a:schemeClr>
            </a:solidFill>
            <a:ln>
              <a:noFill/>
            </a:ln>
            <a:effectLst>
              <a:outerShdw blurRad="127000" algn="ctr" rotWithShape="0">
                <a:prstClr val="black">
                  <a:alpha val="40000"/>
                </a:prstClr>
              </a:outerShdw>
            </a:effectLst>
          </p:spPr>
          <p:txBody>
            <a:bodyPr wrap="none" lIns="91392" tIns="45698" rIns="91392" bIns="45698" anchor="ctr"/>
            <a:lstStyle/>
            <a:p>
              <a:pPr>
                <a:buClr>
                  <a:srgbClr val="990000"/>
                </a:buClr>
                <a:buSzPct val="60000"/>
                <a:buFont typeface="Wingdings" pitchFamily="2" charset="2"/>
                <a:buChar char="n"/>
              </a:pPr>
              <a:endParaRPr lang="zh-CN" altLang="en-US" sz="1050">
                <a:solidFill>
                  <a:srgbClr val="FFFFFF"/>
                </a:solidFill>
                <a:latin typeface="FrutigerNext LT Medium"/>
                <a:ea typeface="微软雅黑" pitchFamily="34" charset="-122"/>
                <a:cs typeface="Arial" pitchFamily="34" charset="0"/>
              </a:endParaRPr>
            </a:p>
          </p:txBody>
        </p:sp>
        <p:sp>
          <p:nvSpPr>
            <p:cNvPr id="102" name="AutoShape 4"/>
            <p:cNvSpPr>
              <a:spLocks noChangeArrowheads="1"/>
            </p:cNvSpPr>
            <p:nvPr/>
          </p:nvSpPr>
          <p:spPr bwMode="gray">
            <a:xfrm>
              <a:off x="673202" y="872710"/>
              <a:ext cx="1129986" cy="471475"/>
            </a:xfrm>
            <a:prstGeom prst="roundRect">
              <a:avLst>
                <a:gd name="adj" fmla="val 11921"/>
              </a:avLst>
            </a:prstGeom>
            <a:solidFill>
              <a:srgbClr val="990000"/>
            </a:solidFill>
            <a:ln>
              <a:noFill/>
            </a:ln>
            <a:effectLst>
              <a:outerShdw blurRad="127000" algn="ctr" rotWithShape="0">
                <a:prstClr val="black">
                  <a:alpha val="40000"/>
                </a:prstClr>
              </a:outerShdw>
            </a:effectLst>
          </p:spPr>
          <p:txBody>
            <a:bodyPr wrap="none" lIns="91392" tIns="45698" rIns="91392" bIns="45698" anchor="ctr"/>
            <a:lstStyle/>
            <a:p>
              <a:pPr algn="ctr">
                <a:buClr>
                  <a:srgbClr val="990000"/>
                </a:buClr>
                <a:buSzPct val="60000"/>
              </a:pPr>
              <a:endParaRPr lang="zh-CN" altLang="en-US" sz="1050" b="1">
                <a:solidFill>
                  <a:srgbClr val="FFFFFF"/>
                </a:solidFill>
                <a:latin typeface="FrutigerNext LT Medium"/>
                <a:ea typeface="微软雅黑" pitchFamily="34" charset="-122"/>
                <a:cs typeface="Arial" pitchFamily="34" charset="0"/>
              </a:endParaRPr>
            </a:p>
          </p:txBody>
        </p:sp>
        <p:sp>
          <p:nvSpPr>
            <p:cNvPr id="103" name="Text Box 6"/>
            <p:cNvSpPr txBox="1">
              <a:spLocks noChangeArrowheads="1"/>
            </p:cNvSpPr>
            <p:nvPr/>
          </p:nvSpPr>
          <p:spPr bwMode="gray">
            <a:xfrm>
              <a:off x="691686" y="940116"/>
              <a:ext cx="1114811" cy="323139"/>
            </a:xfrm>
            <a:prstGeom prst="rect">
              <a:avLst/>
            </a:prstGeom>
            <a:noFill/>
            <a:ln w="9525" algn="ctr">
              <a:noFill/>
              <a:miter lim="800000"/>
              <a:headEnd/>
              <a:tailEnd/>
            </a:ln>
            <a:effectLst/>
          </p:spPr>
          <p:txBody>
            <a:bodyPr wrap="square" lIns="106653" tIns="53327" rIns="106653" bIns="53327">
              <a:spAutoFit/>
            </a:bodyPr>
            <a:lstStyle/>
            <a:p>
              <a:pPr algn="ctr" eaLnBrk="0" hangingPunct="0">
                <a:defRPr/>
              </a:pPr>
              <a:r>
                <a:rPr lang="en-US" altLang="zh-CN" sz="1400" b="1" dirty="0" smtClean="0">
                  <a:solidFill>
                    <a:srgbClr val="FFFFFF"/>
                  </a:solidFill>
                  <a:latin typeface="FrutigerNext LT Medium"/>
                  <a:ea typeface="微软雅黑" pitchFamily="34" charset="-122"/>
                  <a:cs typeface="Arial" pitchFamily="34" charset="0"/>
                </a:rPr>
                <a:t>Solution</a:t>
              </a:r>
              <a:endParaRPr lang="en-US" altLang="zh-CN" sz="1400" b="1" dirty="0">
                <a:solidFill>
                  <a:srgbClr val="FFFFFF"/>
                </a:solidFill>
                <a:latin typeface="FrutigerNext LT Medium"/>
                <a:ea typeface="微软雅黑" pitchFamily="34" charset="-122"/>
                <a:cs typeface="Arial" pitchFamily="34" charset="0"/>
              </a:endParaRPr>
            </a:p>
          </p:txBody>
        </p:sp>
        <p:sp>
          <p:nvSpPr>
            <p:cNvPr id="104" name="Text Box 72"/>
            <p:cNvSpPr txBox="1">
              <a:spLocks noChangeArrowheads="1"/>
            </p:cNvSpPr>
            <p:nvPr/>
          </p:nvSpPr>
          <p:spPr bwMode="auto">
            <a:xfrm>
              <a:off x="4598295" y="1341026"/>
              <a:ext cx="985084" cy="1111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800" dirty="0" err="1" smtClean="0">
                  <a:latin typeface="FrutigerNext LT Medium"/>
                  <a:ea typeface="微软雅黑" pitchFamily="34" charset="-122"/>
                </a:rPr>
                <a:t>FusionAccess</a:t>
              </a:r>
              <a:endParaRPr lang="en-US" altLang="zh-CN" sz="800" dirty="0">
                <a:latin typeface="FrutigerNext LT Medium"/>
                <a:ea typeface="微软雅黑" pitchFamily="34" charset="-122"/>
              </a:endParaRPr>
            </a:p>
          </p:txBody>
        </p:sp>
        <p:pic>
          <p:nvPicPr>
            <p:cNvPr id="105" name="Picture 3"/>
            <p:cNvPicPr>
              <a:picLocks noChangeAspect="1" noChangeArrowheads="1"/>
            </p:cNvPicPr>
            <p:nvPr/>
          </p:nvPicPr>
          <p:blipFill>
            <a:blip r:embed="rId16" cstate="print"/>
            <a:srcRect/>
            <a:stretch>
              <a:fillRect/>
            </a:stretch>
          </p:blipFill>
          <p:spPr bwMode="auto">
            <a:xfrm>
              <a:off x="4612045" y="756064"/>
              <a:ext cx="948877" cy="564151"/>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6" name="Picture 2"/>
            <p:cNvPicPr>
              <a:picLocks noChangeAspect="1" noChangeArrowheads="1"/>
            </p:cNvPicPr>
            <p:nvPr/>
          </p:nvPicPr>
          <p:blipFill>
            <a:blip r:embed="rId17" cstate="print"/>
            <a:srcRect/>
            <a:stretch>
              <a:fillRect/>
            </a:stretch>
          </p:blipFill>
          <p:spPr bwMode="auto">
            <a:xfrm>
              <a:off x="2274780" y="756515"/>
              <a:ext cx="1347188" cy="568316"/>
            </a:xfrm>
            <a:prstGeom prst="roundRect">
              <a:avLst>
                <a:gd name="adj" fmla="val 880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7" name="Text Box 72"/>
            <p:cNvSpPr txBox="1">
              <a:spLocks noChangeArrowheads="1"/>
            </p:cNvSpPr>
            <p:nvPr/>
          </p:nvSpPr>
          <p:spPr bwMode="auto">
            <a:xfrm>
              <a:off x="2267344" y="1341474"/>
              <a:ext cx="1347188" cy="1111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800" dirty="0" smtClean="0">
                  <a:latin typeface="FrutigerNext LT Medium"/>
                  <a:ea typeface="微软雅黑" pitchFamily="34" charset="-122"/>
                </a:rPr>
                <a:t>Cloud Platform</a:t>
              </a:r>
              <a:endParaRPr lang="en-US" altLang="zh-CN" sz="800" dirty="0">
                <a:latin typeface="FrutigerNext LT Medium"/>
                <a:ea typeface="微软雅黑" pitchFamily="34" charset="-122"/>
              </a:endParaRPr>
            </a:p>
          </p:txBody>
        </p:sp>
        <p:sp>
          <p:nvSpPr>
            <p:cNvPr id="108" name="TextBox 107"/>
            <p:cNvSpPr txBox="1"/>
            <p:nvPr/>
          </p:nvSpPr>
          <p:spPr>
            <a:xfrm>
              <a:off x="2260866" y="1118984"/>
              <a:ext cx="1361097" cy="230832"/>
            </a:xfrm>
            <a:prstGeom prst="rect">
              <a:avLst/>
            </a:prstGeom>
            <a:solidFill>
              <a:schemeClr val="tx1">
                <a:lumMod val="50000"/>
                <a:lumOff val="50000"/>
                <a:alpha val="50000"/>
              </a:schemeClr>
            </a:solidFill>
          </p:spPr>
          <p:txBody>
            <a:bodyPr wrap="square" rtlCol="0">
              <a:spAutoFit/>
            </a:bodyPr>
            <a:lstStyle/>
            <a:p>
              <a:pPr algn="ctr"/>
              <a:r>
                <a:rPr lang="en-US" altLang="zh-CN" sz="900" dirty="0" err="1" smtClean="0">
                  <a:solidFill>
                    <a:srgbClr val="FFFFFF"/>
                  </a:solidFill>
                  <a:latin typeface="FrutigerNext LT Medium"/>
                  <a:ea typeface="微软雅黑" pitchFamily="34" charset="-122"/>
                  <a:cs typeface="Arial" pitchFamily="34" charset="0"/>
                </a:rPr>
                <a:t>FusionSphere</a:t>
              </a:r>
              <a:endParaRPr lang="zh-CN" altLang="en-US" sz="1050" dirty="0">
                <a:solidFill>
                  <a:srgbClr val="FFFFFF"/>
                </a:solidFill>
                <a:latin typeface="FrutigerNext LT Medium"/>
                <a:ea typeface="微软雅黑" pitchFamily="34" charset="-122"/>
                <a:cs typeface="Arial" pitchFamily="34" charset="0"/>
              </a:endParaRPr>
            </a:p>
          </p:txBody>
        </p:sp>
        <p:sp>
          <p:nvSpPr>
            <p:cNvPr id="109" name="Text Box 72"/>
            <p:cNvSpPr txBox="1">
              <a:spLocks noChangeArrowheads="1"/>
            </p:cNvSpPr>
            <p:nvPr/>
          </p:nvSpPr>
          <p:spPr bwMode="auto">
            <a:xfrm rot="5400000">
              <a:off x="7446335" y="2731463"/>
              <a:ext cx="3271505" cy="5048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1400" dirty="0" smtClean="0">
                  <a:latin typeface="FrutigerNext LT Medium"/>
                  <a:ea typeface="微软雅黑" pitchFamily="34" charset="-122"/>
                </a:rPr>
                <a:t>ManageOne eSight </a:t>
              </a:r>
              <a:r>
                <a:rPr lang="en-US" altLang="zh-CN" sz="1400" dirty="0" smtClean="0">
                  <a:latin typeface="FrutigerNext LT Medium"/>
                  <a:ea typeface="微软雅黑" pitchFamily="34" charset="-122"/>
                </a:rPr>
                <a:t>(DC BOSS)</a:t>
              </a:r>
              <a:endParaRPr lang="en-US" altLang="zh-CN" sz="1400" dirty="0">
                <a:latin typeface="FrutigerNext LT Medium"/>
                <a:ea typeface="微软雅黑" pitchFamily="34" charset="-122"/>
              </a:endParaRPr>
            </a:p>
          </p:txBody>
        </p:sp>
        <p:pic>
          <p:nvPicPr>
            <p:cNvPr id="110" name="图片 109"/>
            <p:cNvPicPr/>
            <p:nvPr/>
          </p:nvPicPr>
          <p:blipFill>
            <a:blip r:embed="rId18" cstate="print"/>
            <a:srcRect/>
            <a:stretch>
              <a:fillRect/>
            </a:stretch>
          </p:blipFill>
          <p:spPr bwMode="auto">
            <a:xfrm>
              <a:off x="8724899" y="800099"/>
              <a:ext cx="695325" cy="506477"/>
            </a:xfrm>
            <a:prstGeom prst="rect">
              <a:avLst/>
            </a:prstGeom>
            <a:noFill/>
            <a:ln w="9525">
              <a:noFill/>
              <a:miter lim="800000"/>
              <a:headEnd/>
              <a:tailEnd/>
            </a:ln>
          </p:spPr>
        </p:pic>
        <p:sp>
          <p:nvSpPr>
            <p:cNvPr id="129" name="AutoShape 2"/>
            <p:cNvSpPr>
              <a:spLocks noChangeArrowheads="1"/>
            </p:cNvSpPr>
            <p:nvPr/>
          </p:nvSpPr>
          <p:spPr bwMode="gray">
            <a:xfrm>
              <a:off x="516045" y="4002153"/>
              <a:ext cx="8155344" cy="666188"/>
            </a:xfrm>
            <a:prstGeom prst="roundRect">
              <a:avLst>
                <a:gd name="adj" fmla="val 7127"/>
              </a:avLst>
            </a:prstGeom>
            <a:solidFill>
              <a:schemeClr val="bg2">
                <a:lumMod val="20000"/>
                <a:lumOff val="80000"/>
              </a:schemeClr>
            </a:solidFill>
            <a:ln>
              <a:noFill/>
            </a:ln>
            <a:effectLst>
              <a:outerShdw blurRad="127000" algn="ctr" rotWithShape="0">
                <a:prstClr val="black">
                  <a:alpha val="40000"/>
                </a:prstClr>
              </a:outerShdw>
            </a:effectLst>
          </p:spPr>
          <p:txBody>
            <a:bodyPr wrap="none" lIns="100138" tIns="50071" rIns="100138" bIns="50071" anchor="ctr"/>
            <a:lstStyle/>
            <a:p>
              <a:pPr>
                <a:buClr>
                  <a:srgbClr val="990000"/>
                </a:buClr>
                <a:buSzPct val="60000"/>
                <a:buFont typeface="Wingdings" pitchFamily="2" charset="2"/>
                <a:buChar char="n"/>
              </a:pPr>
              <a:endParaRPr lang="zh-CN" altLang="en-US" sz="1050" dirty="0">
                <a:solidFill>
                  <a:srgbClr val="FFFFFF"/>
                </a:solidFill>
                <a:latin typeface="FrutigerNext LT Medium"/>
                <a:ea typeface="ＭＳ Ｐゴシック" pitchFamily="34" charset="-128"/>
                <a:cs typeface="Arial" pitchFamily="34" charset="0"/>
              </a:endParaRPr>
            </a:p>
          </p:txBody>
        </p:sp>
        <p:sp>
          <p:nvSpPr>
            <p:cNvPr id="130" name="AutoShape 4"/>
            <p:cNvSpPr>
              <a:spLocks noChangeArrowheads="1"/>
            </p:cNvSpPr>
            <p:nvPr/>
          </p:nvSpPr>
          <p:spPr bwMode="gray">
            <a:xfrm>
              <a:off x="673202" y="4059030"/>
              <a:ext cx="1084673" cy="550566"/>
            </a:xfrm>
            <a:prstGeom prst="roundRect">
              <a:avLst>
                <a:gd name="adj" fmla="val 11921"/>
              </a:avLst>
            </a:prstGeom>
            <a:solidFill>
              <a:srgbClr val="9FC83B"/>
            </a:solidFill>
            <a:ln>
              <a:noFill/>
            </a:ln>
            <a:effectLst>
              <a:outerShdw blurRad="127000" algn="ctr" rotWithShape="0">
                <a:prstClr val="black">
                  <a:alpha val="40000"/>
                </a:prstClr>
              </a:outerShdw>
            </a:effectLst>
          </p:spPr>
          <p:txBody>
            <a:bodyPr wrap="none" lIns="100138" tIns="50071" rIns="100138" bIns="50071" anchor="ctr"/>
            <a:lstStyle/>
            <a:p>
              <a:pPr algn="ctr" fontAlgn="auto">
                <a:spcBef>
                  <a:spcPts val="0"/>
                </a:spcBef>
                <a:spcAft>
                  <a:spcPts val="0"/>
                </a:spcAft>
              </a:pPr>
              <a:r>
                <a:rPr lang="en-US" altLang="zh-CN" sz="1400" b="1" kern="0" dirty="0" smtClean="0">
                  <a:solidFill>
                    <a:srgbClr val="FFFFFF"/>
                  </a:solidFill>
                  <a:effectLst>
                    <a:outerShdw blurRad="50800" dist="38100" dir="2700000" algn="tl" rotWithShape="0">
                      <a:prstClr val="black">
                        <a:alpha val="40000"/>
                      </a:prstClr>
                    </a:outerShdw>
                  </a:effectLst>
                  <a:latin typeface="FrutigerNext LT Medium"/>
                  <a:ea typeface="华文细黑"/>
                  <a:cs typeface="Arial" pitchFamily="34" charset="0"/>
                </a:rPr>
                <a:t>Facilities</a:t>
              </a:r>
              <a:endParaRPr lang="en-US" altLang="zh-CN" sz="1400" b="1" kern="0" dirty="0">
                <a:solidFill>
                  <a:srgbClr val="FFFFFF"/>
                </a:solidFill>
                <a:effectLst>
                  <a:outerShdw blurRad="50800" dist="38100" dir="2700000" algn="tl" rotWithShape="0">
                    <a:prstClr val="black">
                      <a:alpha val="40000"/>
                    </a:prstClr>
                  </a:outerShdw>
                </a:effectLst>
                <a:latin typeface="FrutigerNext LT Medium"/>
                <a:ea typeface="华文细黑"/>
                <a:cs typeface="Arial" pitchFamily="34" charset="0"/>
              </a:endParaRPr>
            </a:p>
          </p:txBody>
        </p:sp>
        <p:pic>
          <p:nvPicPr>
            <p:cNvPr id="131" name="Picture 5"/>
            <p:cNvPicPr>
              <a:picLocks noChangeAspect="1" noChangeArrowheads="1"/>
            </p:cNvPicPr>
            <p:nvPr/>
          </p:nvPicPr>
          <p:blipFill>
            <a:blip r:embed="rId19" cstate="print"/>
            <a:srcRect/>
            <a:stretch>
              <a:fillRect/>
            </a:stretch>
          </p:blipFill>
          <p:spPr bwMode="auto">
            <a:xfrm>
              <a:off x="2269401" y="4052557"/>
              <a:ext cx="219054" cy="439483"/>
            </a:xfrm>
            <a:prstGeom prst="rect">
              <a:avLst/>
            </a:prstGeom>
            <a:ln>
              <a:noFill/>
            </a:ln>
            <a:effectLst/>
          </p:spPr>
        </p:pic>
        <p:sp>
          <p:nvSpPr>
            <p:cNvPr id="132" name="Text Box 72"/>
            <p:cNvSpPr txBox="1">
              <a:spLocks noChangeArrowheads="1"/>
            </p:cNvSpPr>
            <p:nvPr/>
          </p:nvSpPr>
          <p:spPr bwMode="auto">
            <a:xfrm>
              <a:off x="2050502" y="4521111"/>
              <a:ext cx="3182760" cy="138586"/>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rPr>
                <a:t>Modular/Container </a:t>
              </a:r>
              <a:endParaRPr lang="en-US" altLang="zh-CN" sz="900" dirty="0">
                <a:latin typeface="FrutigerNext LT Medium"/>
              </a:endParaRPr>
            </a:p>
          </p:txBody>
        </p:sp>
        <p:pic>
          <p:nvPicPr>
            <p:cNvPr id="133" name="Picture 3"/>
            <p:cNvPicPr>
              <a:picLocks noChangeAspect="1" noChangeArrowheads="1"/>
            </p:cNvPicPr>
            <p:nvPr/>
          </p:nvPicPr>
          <p:blipFill>
            <a:blip r:embed="rId20" cstate="print"/>
            <a:srcRect/>
            <a:stretch>
              <a:fillRect/>
            </a:stretch>
          </p:blipFill>
          <p:spPr bwMode="auto">
            <a:xfrm>
              <a:off x="2627523" y="4130483"/>
              <a:ext cx="535165" cy="291646"/>
            </a:xfrm>
            <a:prstGeom prst="rect">
              <a:avLst/>
            </a:prstGeom>
            <a:noFill/>
            <a:ln w="9525">
              <a:noFill/>
              <a:miter lim="800000"/>
              <a:headEnd/>
              <a:tailEnd/>
            </a:ln>
          </p:spPr>
        </p:pic>
        <p:pic>
          <p:nvPicPr>
            <p:cNvPr id="134" name="Picture 4"/>
            <p:cNvPicPr>
              <a:picLocks noChangeAspect="1" noChangeArrowheads="1"/>
            </p:cNvPicPr>
            <p:nvPr/>
          </p:nvPicPr>
          <p:blipFill>
            <a:blip r:embed="rId21" cstate="print"/>
            <a:srcRect/>
            <a:stretch>
              <a:fillRect/>
            </a:stretch>
          </p:blipFill>
          <p:spPr bwMode="auto">
            <a:xfrm>
              <a:off x="3311053" y="4055119"/>
              <a:ext cx="537371" cy="436920"/>
            </a:xfrm>
            <a:prstGeom prst="rect">
              <a:avLst/>
            </a:prstGeom>
            <a:noFill/>
            <a:ln w="9525">
              <a:noFill/>
              <a:miter lim="800000"/>
              <a:headEnd/>
              <a:tailEnd/>
            </a:ln>
          </p:spPr>
        </p:pic>
        <p:pic>
          <p:nvPicPr>
            <p:cNvPr id="135" name="Picture 2" descr="D:\Work\◆Brands品牌\f_图片库\IDS1000高清\ALL-IN-ONE.png"/>
            <p:cNvPicPr>
              <a:picLocks noChangeAspect="1" noChangeArrowheads="1"/>
            </p:cNvPicPr>
            <p:nvPr/>
          </p:nvPicPr>
          <p:blipFill>
            <a:blip r:embed="rId22" cstate="print"/>
            <a:srcRect/>
            <a:stretch>
              <a:fillRect/>
            </a:stretch>
          </p:blipFill>
          <p:spPr bwMode="auto">
            <a:xfrm>
              <a:off x="3954376" y="4028515"/>
              <a:ext cx="643419" cy="468746"/>
            </a:xfrm>
            <a:prstGeom prst="rect">
              <a:avLst/>
            </a:prstGeom>
            <a:noFill/>
            <a:ln w="9525">
              <a:noFill/>
              <a:miter lim="800000"/>
              <a:headEnd/>
              <a:tailEnd/>
            </a:ln>
          </p:spPr>
        </p:pic>
        <p:pic>
          <p:nvPicPr>
            <p:cNvPr id="136" name="图片 21" descr="主页.JPG"/>
            <p:cNvPicPr>
              <a:picLocks noChangeAspect="1"/>
            </p:cNvPicPr>
            <p:nvPr/>
          </p:nvPicPr>
          <p:blipFill>
            <a:blip r:embed="rId23" cstate="print"/>
            <a:srcRect/>
            <a:stretch>
              <a:fillRect/>
            </a:stretch>
          </p:blipFill>
          <p:spPr bwMode="auto">
            <a:xfrm>
              <a:off x="4531205" y="4011126"/>
              <a:ext cx="684511" cy="483883"/>
            </a:xfrm>
            <a:prstGeom prst="rect">
              <a:avLst/>
            </a:prstGeom>
            <a:ln>
              <a:noFill/>
            </a:ln>
            <a:effectLst>
              <a:softEdge rad="112500"/>
            </a:effectLst>
          </p:spPr>
        </p:pic>
        <p:sp>
          <p:nvSpPr>
            <p:cNvPr id="137" name="Text Box 72"/>
            <p:cNvSpPr txBox="1">
              <a:spLocks noChangeArrowheads="1"/>
            </p:cNvSpPr>
            <p:nvPr/>
          </p:nvSpPr>
          <p:spPr bwMode="auto">
            <a:xfrm>
              <a:off x="5744918" y="4494997"/>
              <a:ext cx="2687471" cy="145651"/>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100138" tIns="50071" rIns="100138" bIns="50071"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900" dirty="0" smtClean="0">
                  <a:latin typeface="FrutigerNext LT Medium"/>
                </a:rPr>
                <a:t>Core product </a:t>
              </a:r>
              <a:endParaRPr lang="en-US" altLang="zh-CN" sz="900" dirty="0">
                <a:latin typeface="FrutigerNext LT Medium"/>
                <a:ea typeface="微软雅黑" pitchFamily="34" charset="-122"/>
              </a:endParaRPr>
            </a:p>
          </p:txBody>
        </p:sp>
        <p:sp>
          <p:nvSpPr>
            <p:cNvPr id="138" name="TextBox 9"/>
            <p:cNvSpPr txBox="1">
              <a:spLocks noChangeArrowheads="1"/>
            </p:cNvSpPr>
            <p:nvPr/>
          </p:nvSpPr>
          <p:spPr bwMode="auto">
            <a:xfrm>
              <a:off x="7054962" y="4346311"/>
              <a:ext cx="886962" cy="184666"/>
            </a:xfrm>
            <a:prstGeom prst="rect">
              <a:avLst/>
            </a:prstGeom>
            <a:noFill/>
            <a:ln w="9525">
              <a:noFill/>
              <a:miter lim="800000"/>
              <a:headEnd/>
              <a:tailEnd/>
            </a:ln>
          </p:spPr>
          <p:txBody>
            <a:bodyPr wrap="square">
              <a:spAutoFit/>
            </a:bodyPr>
            <a:lstStyle/>
            <a:p>
              <a:r>
                <a:rPr lang="en-US" altLang="zh-CN" sz="600" dirty="0" smtClean="0">
                  <a:solidFill>
                    <a:srgbClr val="000000"/>
                  </a:solidFill>
                  <a:latin typeface="FrutigerNext LT Medium"/>
                  <a:ea typeface="微软雅黑" pitchFamily="34" charset="-122"/>
                  <a:cs typeface="Arial" pitchFamily="34" charset="0"/>
                </a:rPr>
                <a:t>Water Cooled</a:t>
              </a:r>
              <a:endParaRPr lang="zh-CN" altLang="en-US" sz="600" dirty="0">
                <a:solidFill>
                  <a:srgbClr val="000000"/>
                </a:solidFill>
                <a:latin typeface="FrutigerNext LT Medium"/>
                <a:ea typeface="微软雅黑" pitchFamily="34" charset="-122"/>
                <a:cs typeface="Arial" pitchFamily="34" charset="0"/>
              </a:endParaRPr>
            </a:p>
          </p:txBody>
        </p:sp>
        <p:sp>
          <p:nvSpPr>
            <p:cNvPr id="139" name="TextBox 11"/>
            <p:cNvSpPr txBox="1">
              <a:spLocks noChangeArrowheads="1"/>
            </p:cNvSpPr>
            <p:nvPr/>
          </p:nvSpPr>
          <p:spPr bwMode="auto">
            <a:xfrm>
              <a:off x="6479187" y="4339274"/>
              <a:ext cx="759098" cy="184666"/>
            </a:xfrm>
            <a:prstGeom prst="rect">
              <a:avLst/>
            </a:prstGeom>
            <a:noFill/>
            <a:ln w="9525">
              <a:noFill/>
              <a:miter lim="800000"/>
              <a:headEnd/>
              <a:tailEnd/>
            </a:ln>
          </p:spPr>
          <p:txBody>
            <a:bodyPr wrap="square">
              <a:spAutoFit/>
            </a:bodyPr>
            <a:lstStyle/>
            <a:p>
              <a:pPr algn="ctr"/>
              <a:r>
                <a:rPr lang="en-US" altLang="zh-CN" sz="600" dirty="0" smtClean="0">
                  <a:solidFill>
                    <a:srgbClr val="000000"/>
                  </a:solidFill>
                  <a:latin typeface="FrutigerNext LT Medium"/>
                  <a:ea typeface="微软雅黑" pitchFamily="34" charset="-122"/>
                  <a:cs typeface="Arial" pitchFamily="34" charset="0"/>
                </a:rPr>
                <a:t>Air Cooled</a:t>
              </a:r>
              <a:endParaRPr lang="zh-CN" altLang="en-US" sz="600" dirty="0">
                <a:solidFill>
                  <a:srgbClr val="000000"/>
                </a:solidFill>
                <a:latin typeface="FrutigerNext LT Medium"/>
                <a:ea typeface="微软雅黑" pitchFamily="34" charset="-122"/>
                <a:cs typeface="Arial" pitchFamily="34" charset="0"/>
              </a:endParaRPr>
            </a:p>
          </p:txBody>
        </p:sp>
        <p:pic>
          <p:nvPicPr>
            <p:cNvPr id="140" name="d0e1412"/>
            <p:cNvPicPr>
              <a:picLocks noChangeAspect="1" noChangeArrowheads="1"/>
            </p:cNvPicPr>
            <p:nvPr/>
          </p:nvPicPr>
          <p:blipFill>
            <a:blip r:embed="rId24" cstate="print"/>
            <a:srcRect/>
            <a:stretch>
              <a:fillRect/>
            </a:stretch>
          </p:blipFill>
          <p:spPr bwMode="auto">
            <a:xfrm>
              <a:off x="6781517" y="3992154"/>
              <a:ext cx="168511" cy="385636"/>
            </a:xfrm>
            <a:prstGeom prst="rect">
              <a:avLst/>
            </a:prstGeom>
            <a:solidFill>
              <a:schemeClr val="bg1">
                <a:lumMod val="95000"/>
              </a:schemeClr>
            </a:solidFill>
            <a:ln w="19050">
              <a:noFill/>
            </a:ln>
            <a:effectLst>
              <a:outerShdw blurRad="63500" sx="101000" sy="101000" algn="ctr" rotWithShape="0">
                <a:prstClr val="black">
                  <a:alpha val="30000"/>
                </a:prstClr>
              </a:outerShdw>
            </a:effectLst>
          </p:spPr>
        </p:pic>
        <p:pic>
          <p:nvPicPr>
            <p:cNvPr id="141" name="d0e448"/>
            <p:cNvPicPr>
              <a:picLocks noChangeAspect="1" noChangeArrowheads="1"/>
            </p:cNvPicPr>
            <p:nvPr/>
          </p:nvPicPr>
          <p:blipFill>
            <a:blip r:embed="rId25" cstate="print"/>
            <a:srcRect/>
            <a:stretch>
              <a:fillRect/>
            </a:stretch>
          </p:blipFill>
          <p:spPr bwMode="auto">
            <a:xfrm>
              <a:off x="5878316" y="4016588"/>
              <a:ext cx="291332" cy="362859"/>
            </a:xfrm>
            <a:prstGeom prst="rect">
              <a:avLst/>
            </a:prstGeom>
            <a:noFill/>
            <a:ln w="9525">
              <a:noFill/>
              <a:miter lim="800000"/>
              <a:headEnd/>
              <a:tailEnd/>
            </a:ln>
          </p:spPr>
        </p:pic>
        <p:pic>
          <p:nvPicPr>
            <p:cNvPr id="142" name="Picture 12" descr="fig-5-02"/>
            <p:cNvPicPr>
              <a:picLocks noChangeAspect="1" noChangeArrowheads="1"/>
            </p:cNvPicPr>
            <p:nvPr/>
          </p:nvPicPr>
          <p:blipFill>
            <a:blip r:embed="rId26" cstate="print"/>
            <a:srcRect/>
            <a:stretch>
              <a:fillRect/>
            </a:stretch>
          </p:blipFill>
          <p:spPr bwMode="auto">
            <a:xfrm>
              <a:off x="6320489" y="4008935"/>
              <a:ext cx="200500" cy="367680"/>
            </a:xfrm>
            <a:prstGeom prst="rect">
              <a:avLst/>
            </a:prstGeom>
            <a:noFill/>
            <a:ln w="9525">
              <a:noFill/>
              <a:miter lim="800000"/>
              <a:headEnd/>
              <a:tailEnd/>
            </a:ln>
          </p:spPr>
        </p:pic>
        <p:sp>
          <p:nvSpPr>
            <p:cNvPr id="143" name="TextBox 11"/>
            <p:cNvSpPr txBox="1">
              <a:spLocks noChangeArrowheads="1"/>
            </p:cNvSpPr>
            <p:nvPr/>
          </p:nvSpPr>
          <p:spPr bwMode="auto">
            <a:xfrm>
              <a:off x="5862834" y="4347145"/>
              <a:ext cx="314914" cy="161565"/>
            </a:xfrm>
            <a:prstGeom prst="rect">
              <a:avLst/>
            </a:prstGeom>
            <a:noFill/>
            <a:ln w="9525">
              <a:noFill/>
              <a:miter lim="800000"/>
              <a:headEnd/>
              <a:tailEnd/>
            </a:ln>
          </p:spPr>
          <p:txBody>
            <a:bodyPr wrap="square" lIns="68562" tIns="34281" rIns="68562" bIns="34281">
              <a:spAutoFit/>
            </a:bodyPr>
            <a:lstStyle/>
            <a:p>
              <a:pPr fontAlgn="auto">
                <a:spcBef>
                  <a:spcPts val="0"/>
                </a:spcBef>
                <a:spcAft>
                  <a:spcPts val="0"/>
                </a:spcAft>
                <a:defRPr/>
              </a:pPr>
              <a:r>
                <a:rPr lang="en-US" altLang="zh-CN" sz="600" kern="0" dirty="0" smtClean="0">
                  <a:solidFill>
                    <a:srgbClr val="000000"/>
                  </a:solidFill>
                  <a:latin typeface="FrutigerNext LT Medium"/>
                  <a:ea typeface="微软雅黑" pitchFamily="34" charset="-122"/>
                  <a:cs typeface="Arial" pitchFamily="34" charset="0"/>
                </a:rPr>
                <a:t>UPS</a:t>
              </a:r>
              <a:endParaRPr lang="zh-CN" altLang="en-US" sz="600" kern="0" dirty="0">
                <a:solidFill>
                  <a:srgbClr val="000000"/>
                </a:solidFill>
                <a:latin typeface="FrutigerNext LT Medium"/>
                <a:ea typeface="微软雅黑" pitchFamily="34" charset="-122"/>
                <a:cs typeface="Arial" pitchFamily="34" charset="0"/>
              </a:endParaRPr>
            </a:p>
          </p:txBody>
        </p:sp>
        <p:sp>
          <p:nvSpPr>
            <p:cNvPr id="144" name="TextBox 11"/>
            <p:cNvSpPr txBox="1">
              <a:spLocks noChangeArrowheads="1"/>
            </p:cNvSpPr>
            <p:nvPr/>
          </p:nvSpPr>
          <p:spPr bwMode="auto">
            <a:xfrm>
              <a:off x="6239828" y="4357419"/>
              <a:ext cx="376731" cy="161565"/>
            </a:xfrm>
            <a:prstGeom prst="rect">
              <a:avLst/>
            </a:prstGeom>
            <a:noFill/>
            <a:ln w="9525">
              <a:noFill/>
              <a:miter lim="800000"/>
              <a:headEnd/>
              <a:tailEnd/>
            </a:ln>
          </p:spPr>
          <p:txBody>
            <a:bodyPr wrap="square" lIns="68562" tIns="34281" rIns="68562" bIns="34281">
              <a:spAutoFit/>
            </a:bodyPr>
            <a:lstStyle/>
            <a:p>
              <a:pPr fontAlgn="auto">
                <a:spcBef>
                  <a:spcPts val="0"/>
                </a:spcBef>
                <a:spcAft>
                  <a:spcPts val="0"/>
                </a:spcAft>
                <a:defRPr/>
              </a:pPr>
              <a:r>
                <a:rPr lang="en-US" altLang="zh-CN" sz="600" kern="0" dirty="0" smtClean="0">
                  <a:solidFill>
                    <a:srgbClr val="000000"/>
                  </a:solidFill>
                  <a:latin typeface="FrutigerNext LT Medium"/>
                  <a:ea typeface="微软雅黑" pitchFamily="34" charset="-122"/>
                  <a:cs typeface="Arial" pitchFamily="34" charset="0"/>
                </a:rPr>
                <a:t>PDU</a:t>
              </a:r>
              <a:endParaRPr lang="zh-CN" altLang="en-US" sz="600" kern="0" dirty="0">
                <a:solidFill>
                  <a:srgbClr val="000000"/>
                </a:solidFill>
                <a:latin typeface="FrutigerNext LT Medium"/>
                <a:ea typeface="微软雅黑" pitchFamily="34" charset="-122"/>
                <a:cs typeface="Arial" pitchFamily="34" charset="0"/>
              </a:endParaRPr>
            </a:p>
          </p:txBody>
        </p:sp>
        <p:pic>
          <p:nvPicPr>
            <p:cNvPr id="145" name="Picture 7" descr="C:\Users\c00200449\Pictures\LCU.png"/>
            <p:cNvPicPr>
              <a:picLocks noChangeAspect="1" noChangeArrowheads="1"/>
            </p:cNvPicPr>
            <p:nvPr/>
          </p:nvPicPr>
          <p:blipFill>
            <a:blip r:embed="rId27" cstate="print"/>
            <a:srcRect/>
            <a:stretch>
              <a:fillRect/>
            </a:stretch>
          </p:blipFill>
          <p:spPr bwMode="auto">
            <a:xfrm>
              <a:off x="7348991" y="3987642"/>
              <a:ext cx="171694" cy="389178"/>
            </a:xfrm>
            <a:prstGeom prst="rect">
              <a:avLst/>
            </a:prstGeom>
            <a:noFill/>
          </p:spPr>
        </p:pic>
        <p:pic>
          <p:nvPicPr>
            <p:cNvPr id="146" name="d0e698"/>
            <p:cNvPicPr>
              <a:picLocks noChangeAspect="1" noChangeArrowheads="1"/>
            </p:cNvPicPr>
            <p:nvPr/>
          </p:nvPicPr>
          <p:blipFill>
            <a:blip r:embed="rId28" cstate="print"/>
            <a:srcRect/>
            <a:stretch>
              <a:fillRect/>
            </a:stretch>
          </p:blipFill>
          <p:spPr bwMode="auto">
            <a:xfrm>
              <a:off x="7858198" y="4017749"/>
              <a:ext cx="412203" cy="290218"/>
            </a:xfrm>
            <a:prstGeom prst="rect">
              <a:avLst/>
            </a:prstGeom>
            <a:solidFill>
              <a:schemeClr val="bg1">
                <a:lumMod val="95000"/>
              </a:schemeClr>
            </a:solidFill>
            <a:ln w="19050">
              <a:noFill/>
            </a:ln>
            <a:effectLst>
              <a:outerShdw blurRad="63500" sx="101000" sy="101000" algn="ctr" rotWithShape="0">
                <a:prstClr val="black">
                  <a:alpha val="30000"/>
                </a:prstClr>
              </a:outerShdw>
            </a:effectLst>
          </p:spPr>
        </p:pic>
        <p:sp>
          <p:nvSpPr>
            <p:cNvPr id="147" name="矩形 86"/>
            <p:cNvSpPr>
              <a:spLocks noChangeArrowheads="1"/>
            </p:cNvSpPr>
            <p:nvPr/>
          </p:nvSpPr>
          <p:spPr bwMode="auto">
            <a:xfrm>
              <a:off x="7763624" y="4332932"/>
              <a:ext cx="1151873" cy="200055"/>
            </a:xfrm>
            <a:prstGeom prst="rect">
              <a:avLst/>
            </a:prstGeom>
            <a:noFill/>
            <a:ln w="9525">
              <a:noFill/>
              <a:miter lim="800000"/>
              <a:headEnd/>
              <a:tailEnd/>
            </a:ln>
          </p:spPr>
          <p:txBody>
            <a:bodyPr wrap="square" anchor="ctr">
              <a:spAutoFit/>
            </a:bodyPr>
            <a:lstStyle/>
            <a:p>
              <a:r>
                <a:rPr lang="en-US" altLang="zh-CN" sz="600" dirty="0" err="1" smtClean="0">
                  <a:solidFill>
                    <a:srgbClr val="000000"/>
                  </a:solidFill>
                  <a:latin typeface="FrutigerNext LT Medium"/>
                  <a:ea typeface="微软雅黑" pitchFamily="34" charset="-122"/>
                  <a:cs typeface="Arial" pitchFamily="34" charset="0"/>
                </a:rPr>
                <a:t>NetEco</a:t>
              </a:r>
              <a:r>
                <a:rPr lang="en-US" altLang="zh-CN" sz="700" dirty="0" smtClean="0">
                  <a:solidFill>
                    <a:srgbClr val="000000"/>
                  </a:solidFill>
                  <a:latin typeface="FrutigerNext LT Medium"/>
                  <a:ea typeface="微软雅黑" pitchFamily="34" charset="-122"/>
                  <a:cs typeface="Arial" pitchFamily="34" charset="0"/>
                </a:rPr>
                <a:t>®</a:t>
              </a:r>
              <a:endParaRPr lang="zh-CN" altLang="en-US" sz="700" dirty="0">
                <a:solidFill>
                  <a:srgbClr val="000000"/>
                </a:solidFill>
                <a:latin typeface="FrutigerNext LT Medium"/>
                <a:ea typeface="微软雅黑" pitchFamily="34" charset="-122"/>
                <a:cs typeface="Arial" pitchFamily="34" charset="0"/>
              </a:endParaRPr>
            </a:p>
          </p:txBody>
        </p:sp>
        <p:sp>
          <p:nvSpPr>
            <p:cNvPr id="124" name="Rectangle 38"/>
            <p:cNvSpPr>
              <a:spLocks noChangeArrowheads="1"/>
            </p:cNvSpPr>
            <p:nvPr/>
          </p:nvSpPr>
          <p:spPr bwMode="auto">
            <a:xfrm>
              <a:off x="4791678" y="3554543"/>
              <a:ext cx="789666"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OSN</a:t>
              </a:r>
              <a:endParaRPr lang="en-US" altLang="zh-CN" sz="900" b="1" dirty="0">
                <a:solidFill>
                  <a:srgbClr val="000000"/>
                </a:solidFill>
                <a:latin typeface="FrutigerNext LT Medium"/>
                <a:ea typeface="微软雅黑" pitchFamily="34" charset="-122"/>
                <a:cs typeface="Arial" pitchFamily="34" charset="0"/>
              </a:endParaRPr>
            </a:p>
          </p:txBody>
        </p:sp>
        <p:sp>
          <p:nvSpPr>
            <p:cNvPr id="148" name="Rectangle 38"/>
            <p:cNvSpPr>
              <a:spLocks noChangeArrowheads="1"/>
            </p:cNvSpPr>
            <p:nvPr/>
          </p:nvSpPr>
          <p:spPr bwMode="auto">
            <a:xfrm>
              <a:off x="3584165" y="3113679"/>
              <a:ext cx="1568860"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r>
                <a:rPr lang="en-US" altLang="zh-CN" sz="900" b="1" dirty="0" smtClean="0">
                  <a:solidFill>
                    <a:srgbClr val="000000"/>
                  </a:solidFill>
                  <a:latin typeface="FrutigerNext LT Medium"/>
                  <a:ea typeface="微软雅黑" pitchFamily="34" charset="-122"/>
                  <a:cs typeface="Arial" pitchFamily="34" charset="0"/>
                </a:rPr>
                <a:t>NE series router </a:t>
              </a:r>
            </a:p>
          </p:txBody>
        </p:sp>
        <p:sp>
          <p:nvSpPr>
            <p:cNvPr id="150" name="Rectangle 38"/>
            <p:cNvSpPr>
              <a:spLocks noChangeArrowheads="1"/>
            </p:cNvSpPr>
            <p:nvPr/>
          </p:nvSpPr>
          <p:spPr bwMode="auto">
            <a:xfrm>
              <a:off x="2153253" y="3107503"/>
              <a:ext cx="167008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algn="ctr"/>
              <a:r>
                <a:rPr lang="en-US" altLang="zh-CN" sz="900" b="1" dirty="0" smtClean="0">
                  <a:solidFill>
                    <a:srgbClr val="000000"/>
                  </a:solidFill>
                  <a:latin typeface="FrutigerNext LT Medium"/>
                  <a:ea typeface="微软雅黑" pitchFamily="34" charset="-122"/>
                  <a:cs typeface="Arial" pitchFamily="34" charset="0"/>
                </a:rPr>
                <a:t>CE series switches </a:t>
              </a:r>
            </a:p>
          </p:txBody>
        </p:sp>
        <p:pic>
          <p:nvPicPr>
            <p:cNvPr id="160" name="内容占位符 4" descr="02-Front_looking down.png"/>
            <p:cNvPicPr>
              <a:picLocks noChangeAspect="1"/>
            </p:cNvPicPr>
            <p:nvPr/>
          </p:nvPicPr>
          <p:blipFill>
            <a:blip r:embed="rId29" cstate="print"/>
            <a:stretch>
              <a:fillRect/>
            </a:stretch>
          </p:blipFill>
          <p:spPr bwMode="auto">
            <a:xfrm>
              <a:off x="3163632" y="3590231"/>
              <a:ext cx="481487" cy="124277"/>
            </a:xfrm>
            <a:prstGeom prst="rect">
              <a:avLst/>
            </a:prstGeom>
            <a:noFill/>
            <a:ln w="9525" algn="ctr">
              <a:noFill/>
              <a:miter lim="800000"/>
              <a:headEnd/>
              <a:tailEnd/>
            </a:ln>
          </p:spPr>
        </p:pic>
        <p:pic>
          <p:nvPicPr>
            <p:cNvPr id="161" name="图片 160" descr="02-Front_looking down.png"/>
            <p:cNvPicPr>
              <a:picLocks noChangeAspect="1"/>
            </p:cNvPicPr>
            <p:nvPr/>
          </p:nvPicPr>
          <p:blipFill>
            <a:blip r:embed="rId30" cstate="print"/>
            <a:stretch>
              <a:fillRect/>
            </a:stretch>
          </p:blipFill>
          <p:spPr>
            <a:xfrm>
              <a:off x="3173609" y="3502577"/>
              <a:ext cx="467238" cy="124276"/>
            </a:xfrm>
            <a:prstGeom prst="rect">
              <a:avLst/>
            </a:prstGeom>
          </p:spPr>
        </p:pic>
        <p:pic>
          <p:nvPicPr>
            <p:cNvPr id="162" name="图片 161" descr="02-Front_looking down.png"/>
            <p:cNvPicPr>
              <a:picLocks noChangeAspect="1"/>
            </p:cNvPicPr>
            <p:nvPr/>
          </p:nvPicPr>
          <p:blipFill>
            <a:blip r:embed="rId31" cstate="print"/>
            <a:stretch>
              <a:fillRect/>
            </a:stretch>
          </p:blipFill>
          <p:spPr>
            <a:xfrm>
              <a:off x="3174880" y="3409616"/>
              <a:ext cx="460647" cy="124277"/>
            </a:xfrm>
            <a:prstGeom prst="rect">
              <a:avLst/>
            </a:prstGeom>
          </p:spPr>
        </p:pic>
        <p:pic>
          <p:nvPicPr>
            <p:cNvPr id="163" name="图片 162" descr="IMG_3417.TIF"/>
            <p:cNvPicPr>
              <a:picLocks noChangeAspect="1"/>
            </p:cNvPicPr>
            <p:nvPr/>
          </p:nvPicPr>
          <p:blipFill>
            <a:blip r:embed="rId32" cstate="print"/>
            <a:stretch>
              <a:fillRect/>
            </a:stretch>
          </p:blipFill>
          <p:spPr>
            <a:xfrm>
              <a:off x="2466205" y="3341939"/>
              <a:ext cx="269047" cy="383880"/>
            </a:xfrm>
            <a:prstGeom prst="rect">
              <a:avLst/>
            </a:prstGeom>
          </p:spPr>
        </p:pic>
        <p:pic>
          <p:nvPicPr>
            <p:cNvPr id="164" name="图片 163" descr="CE12804-01-Front.png"/>
            <p:cNvPicPr>
              <a:picLocks noChangeAspect="1"/>
            </p:cNvPicPr>
            <p:nvPr/>
          </p:nvPicPr>
          <p:blipFill>
            <a:blip r:embed="rId33" cstate="print"/>
            <a:stretch>
              <a:fillRect/>
            </a:stretch>
          </p:blipFill>
          <p:spPr>
            <a:xfrm>
              <a:off x="2799795" y="3436182"/>
              <a:ext cx="282906" cy="277555"/>
            </a:xfrm>
            <a:prstGeom prst="rect">
              <a:avLst/>
            </a:prstGeom>
          </p:spPr>
        </p:pic>
        <p:pic>
          <p:nvPicPr>
            <p:cNvPr id="165" name="图片 164" descr="CE12812-Front.png"/>
            <p:cNvPicPr>
              <a:picLocks noChangeAspect="1"/>
            </p:cNvPicPr>
            <p:nvPr/>
          </p:nvPicPr>
          <p:blipFill>
            <a:blip r:embed="rId34" cstate="print"/>
            <a:stretch>
              <a:fillRect/>
            </a:stretch>
          </p:blipFill>
          <p:spPr>
            <a:xfrm>
              <a:off x="2095065" y="3260227"/>
              <a:ext cx="325818" cy="480555"/>
            </a:xfrm>
            <a:prstGeom prst="rect">
              <a:avLst/>
            </a:prstGeom>
          </p:spPr>
        </p:pic>
        <p:pic>
          <p:nvPicPr>
            <p:cNvPr id="166" name="Picture 17" descr="NE40E-X8正面"/>
            <p:cNvPicPr>
              <a:picLocks noChangeAspect="1" noChangeArrowheads="1"/>
            </p:cNvPicPr>
            <p:nvPr/>
          </p:nvPicPr>
          <p:blipFill>
            <a:blip r:embed="rId35" cstate="print"/>
            <a:srcRect/>
            <a:stretch>
              <a:fillRect/>
            </a:stretch>
          </p:blipFill>
          <p:spPr bwMode="auto">
            <a:xfrm>
              <a:off x="4195820" y="3475278"/>
              <a:ext cx="279286" cy="255159"/>
            </a:xfrm>
            <a:prstGeom prst="rect">
              <a:avLst/>
            </a:prstGeom>
            <a:noFill/>
          </p:spPr>
        </p:pic>
        <p:pic>
          <p:nvPicPr>
            <p:cNvPr id="167" name="Picture 18" descr="NE40E-X16正面"/>
            <p:cNvPicPr>
              <a:picLocks noChangeAspect="1" noChangeArrowheads="1"/>
            </p:cNvPicPr>
            <p:nvPr/>
          </p:nvPicPr>
          <p:blipFill>
            <a:blip r:embed="rId36" cstate="print"/>
            <a:srcRect/>
            <a:stretch>
              <a:fillRect/>
            </a:stretch>
          </p:blipFill>
          <p:spPr bwMode="auto">
            <a:xfrm>
              <a:off x="4565927" y="3304621"/>
              <a:ext cx="310873" cy="426640"/>
            </a:xfrm>
            <a:prstGeom prst="rect">
              <a:avLst/>
            </a:prstGeom>
            <a:noFill/>
          </p:spPr>
        </p:pic>
        <p:pic>
          <p:nvPicPr>
            <p:cNvPr id="168" name="Picture 50" descr="CX600-X3 DC front"/>
            <p:cNvPicPr>
              <a:picLocks noChangeAspect="1" noChangeArrowheads="1"/>
            </p:cNvPicPr>
            <p:nvPr/>
          </p:nvPicPr>
          <p:blipFill>
            <a:blip r:embed="rId37" cstate="print">
              <a:clrChange>
                <a:clrFrom>
                  <a:srgbClr val="FFFFFF"/>
                </a:clrFrom>
                <a:clrTo>
                  <a:srgbClr val="FFFFFF">
                    <a:alpha val="0"/>
                  </a:srgbClr>
                </a:clrTo>
              </a:clrChange>
            </a:blip>
            <a:srcRect/>
            <a:stretch>
              <a:fillRect/>
            </a:stretch>
          </p:blipFill>
          <p:spPr bwMode="auto">
            <a:xfrm>
              <a:off x="3764780" y="3609401"/>
              <a:ext cx="339135" cy="114365"/>
            </a:xfrm>
            <a:prstGeom prst="rect">
              <a:avLst/>
            </a:prstGeom>
            <a:noFill/>
            <a:ln w="9525">
              <a:noFill/>
              <a:miter lim="800000"/>
              <a:headEnd/>
              <a:tailEnd/>
            </a:ln>
          </p:spPr>
        </p:pic>
        <p:sp>
          <p:nvSpPr>
            <p:cNvPr id="169" name="Rectangle 38"/>
            <p:cNvSpPr>
              <a:spLocks noChangeArrowheads="1"/>
            </p:cNvSpPr>
            <p:nvPr/>
          </p:nvSpPr>
          <p:spPr bwMode="auto">
            <a:xfrm>
              <a:off x="7730322" y="3577072"/>
              <a:ext cx="90808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USG9000</a:t>
              </a:r>
              <a:endParaRPr lang="en-US" altLang="zh-CN" sz="900" b="1" dirty="0">
                <a:solidFill>
                  <a:srgbClr val="000000"/>
                </a:solidFill>
                <a:latin typeface="FrutigerNext LT Medium"/>
                <a:ea typeface="微软雅黑" pitchFamily="34" charset="-122"/>
                <a:cs typeface="Arial" pitchFamily="34" charset="0"/>
              </a:endParaRPr>
            </a:p>
          </p:txBody>
        </p:sp>
        <p:sp>
          <p:nvSpPr>
            <p:cNvPr id="171" name="Rectangle 38"/>
            <p:cNvSpPr>
              <a:spLocks noChangeArrowheads="1"/>
            </p:cNvSpPr>
            <p:nvPr/>
          </p:nvSpPr>
          <p:spPr bwMode="auto">
            <a:xfrm>
              <a:off x="7044244" y="3582814"/>
              <a:ext cx="87760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USG5500</a:t>
              </a:r>
              <a:endParaRPr lang="en-US" altLang="zh-CN" sz="900" b="1" dirty="0">
                <a:solidFill>
                  <a:srgbClr val="000000"/>
                </a:solidFill>
                <a:latin typeface="FrutigerNext LT Medium"/>
                <a:ea typeface="微软雅黑" pitchFamily="34" charset="-122"/>
                <a:cs typeface="Arial" pitchFamily="34" charset="0"/>
              </a:endParaRPr>
            </a:p>
          </p:txBody>
        </p:sp>
        <p:sp>
          <p:nvSpPr>
            <p:cNvPr id="172" name="Rectangle 38"/>
            <p:cNvSpPr>
              <a:spLocks noChangeArrowheads="1"/>
            </p:cNvSpPr>
            <p:nvPr/>
          </p:nvSpPr>
          <p:spPr bwMode="auto">
            <a:xfrm>
              <a:off x="5618007" y="3580603"/>
              <a:ext cx="88776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USG2100</a:t>
              </a:r>
              <a:endParaRPr lang="en-US" altLang="zh-CN" sz="900" b="1" dirty="0">
                <a:solidFill>
                  <a:srgbClr val="000000"/>
                </a:solidFill>
                <a:latin typeface="FrutigerNext LT Medium"/>
                <a:ea typeface="微软雅黑" pitchFamily="34" charset="-122"/>
                <a:cs typeface="Arial" pitchFamily="34" charset="0"/>
              </a:endParaRPr>
            </a:p>
          </p:txBody>
        </p:sp>
        <p:sp>
          <p:nvSpPr>
            <p:cNvPr id="182" name="Text Box 72"/>
            <p:cNvSpPr txBox="1">
              <a:spLocks noChangeArrowheads="1"/>
            </p:cNvSpPr>
            <p:nvPr/>
          </p:nvSpPr>
          <p:spPr bwMode="auto">
            <a:xfrm>
              <a:off x="6452495" y="1341026"/>
              <a:ext cx="985084" cy="111125"/>
            </a:xfrm>
            <a:prstGeom prst="roundRect">
              <a:avLst>
                <a:gd name="adj" fmla="val 50000"/>
              </a:avLst>
            </a:prstGeom>
            <a:solidFill>
              <a:srgbClr val="990000"/>
            </a:solidFill>
            <a:ln>
              <a:noFill/>
            </a:ln>
            <a:effectLst/>
            <a:extLst>
              <a:ext uri="{91240B29-F687-4F45-9708-019B960494DF}">
                <a14:hiddenLine xmlns="" xmlns:a14="http://schemas.microsoft.com/office/drawing/2010/main" w="9525" algn="ctr">
                  <a:solidFill>
                    <a:srgbClr val="000000"/>
                  </a:solidFill>
                  <a:miter lim="800000"/>
                  <a:headEnd/>
                  <a:tailEnd/>
                </a14:hiddenLine>
              </a:ext>
            </a:extLst>
          </p:spPr>
          <p:txBody>
            <a:bodyPr wrap="none" lIns="91392" tIns="45698" rIns="91392" bIns="45698" anchor="ctr"/>
            <a:lstStyle>
              <a:defPPr>
                <a:defRPr lang="zh-CN"/>
              </a:defPPr>
              <a:lvl1pPr algn="ctr">
                <a:buClr>
                  <a:srgbClr val="990000"/>
                </a:buClr>
                <a:buSzPct val="60000"/>
                <a:defRPr sz="1000" b="1">
                  <a:solidFill>
                    <a:srgbClr val="FFFFFF"/>
                  </a:solidFill>
                  <a:latin typeface="+mn-lt"/>
                  <a:ea typeface="ＭＳ Ｐゴシック" pitchFamily="34" charset="-128"/>
                  <a:cs typeface="Arial" pitchFamily="34" charset="0"/>
                </a:defRPr>
              </a:lvl1pPr>
            </a:lstStyle>
            <a:p>
              <a:r>
                <a:rPr lang="en-US" altLang="zh-CN" sz="800" dirty="0" smtClean="0">
                  <a:latin typeface="FrutigerNext LT Medium"/>
                  <a:ea typeface="微软雅黑" pitchFamily="34" charset="-122"/>
                </a:rPr>
                <a:t>Micro DC</a:t>
              </a:r>
              <a:endParaRPr lang="en-US" altLang="zh-CN" sz="800" dirty="0">
                <a:latin typeface="FrutigerNext LT Medium"/>
                <a:ea typeface="微软雅黑" pitchFamily="34" charset="-122"/>
              </a:endParaRPr>
            </a:p>
          </p:txBody>
        </p:sp>
        <p:sp>
          <p:nvSpPr>
            <p:cNvPr id="185" name="Rectangle 38"/>
            <p:cNvSpPr>
              <a:spLocks noChangeArrowheads="1"/>
            </p:cNvSpPr>
            <p:nvPr/>
          </p:nvSpPr>
          <p:spPr bwMode="auto">
            <a:xfrm>
              <a:off x="6329869" y="3573289"/>
              <a:ext cx="877602" cy="262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22363" tIns="61181" rIns="122363" bIns="61181">
              <a:spAutoFit/>
            </a:bodyPr>
            <a:lstStyle/>
            <a:p>
              <a:pPr marL="99148" indent="-99148" algn="ctr" defTabSz="1224554"/>
              <a:r>
                <a:rPr lang="en-US" altLang="zh-CN" sz="900" b="1" dirty="0" smtClean="0">
                  <a:solidFill>
                    <a:srgbClr val="000000"/>
                  </a:solidFill>
                  <a:latin typeface="FrutigerNext LT Medium"/>
                  <a:ea typeface="微软雅黑" pitchFamily="34" charset="-122"/>
                  <a:cs typeface="Arial" pitchFamily="34" charset="0"/>
                </a:rPr>
                <a:t>USG5100</a:t>
              </a:r>
              <a:endParaRPr lang="en-US" altLang="zh-CN" sz="900" b="1" dirty="0">
                <a:solidFill>
                  <a:srgbClr val="000000"/>
                </a:solidFill>
                <a:latin typeface="FrutigerNext LT Medium"/>
                <a:ea typeface="微软雅黑" pitchFamily="34" charset="-122"/>
                <a:cs typeface="Arial" pitchFamily="34" charset="0"/>
              </a:endParaRPr>
            </a:p>
          </p:txBody>
        </p:sp>
      </p:grpSp>
      <p:grpSp>
        <p:nvGrpSpPr>
          <p:cNvPr id="6" name="组合 68"/>
          <p:cNvGrpSpPr/>
          <p:nvPr/>
        </p:nvGrpSpPr>
        <p:grpSpPr>
          <a:xfrm>
            <a:off x="6146552" y="757119"/>
            <a:ext cx="762248" cy="718884"/>
            <a:chOff x="-2556792" y="572948"/>
            <a:chExt cx="1581912" cy="4901090"/>
          </a:xfrm>
        </p:grpSpPr>
        <p:pic>
          <p:nvPicPr>
            <p:cNvPr id="151" name="Picture 12"/>
            <p:cNvPicPr>
              <a:picLocks noChangeAspect="1" noChangeArrowheads="1"/>
            </p:cNvPicPr>
            <p:nvPr/>
          </p:nvPicPr>
          <p:blipFill>
            <a:blip r:embed="rId38" cstate="print"/>
            <a:srcRect/>
            <a:stretch>
              <a:fillRect/>
            </a:stretch>
          </p:blipFill>
          <p:spPr bwMode="auto">
            <a:xfrm>
              <a:off x="-2418192" y="1781200"/>
              <a:ext cx="1324184" cy="3692838"/>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2" name="Picture 2"/>
            <p:cNvPicPr>
              <a:picLocks noChangeAspect="1" noChangeArrowheads="1"/>
            </p:cNvPicPr>
            <p:nvPr/>
          </p:nvPicPr>
          <p:blipFill>
            <a:blip r:embed="rId39" cstate="print"/>
            <a:srcRect/>
            <a:stretch>
              <a:fillRect/>
            </a:stretch>
          </p:blipFill>
          <p:spPr bwMode="auto">
            <a:xfrm>
              <a:off x="-2268760" y="5165576"/>
              <a:ext cx="1044000" cy="268192"/>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3" name="Picture 4"/>
            <p:cNvPicPr>
              <a:picLocks noChangeAspect="1" noChangeArrowheads="1"/>
            </p:cNvPicPr>
            <p:nvPr/>
          </p:nvPicPr>
          <p:blipFill>
            <a:blip r:embed="rId40" cstate="print"/>
            <a:srcRect/>
            <a:stretch>
              <a:fillRect/>
            </a:stretch>
          </p:blipFill>
          <p:spPr bwMode="auto">
            <a:xfrm>
              <a:off x="-2272143" y="4086616"/>
              <a:ext cx="1044000" cy="213324"/>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4" name="Picture 4"/>
            <p:cNvPicPr>
              <a:picLocks noChangeAspect="1" noChangeArrowheads="1"/>
            </p:cNvPicPr>
            <p:nvPr/>
          </p:nvPicPr>
          <p:blipFill>
            <a:blip r:embed="rId41" cstate="print"/>
            <a:srcRect/>
            <a:stretch>
              <a:fillRect/>
            </a:stretch>
          </p:blipFill>
          <p:spPr bwMode="auto">
            <a:xfrm>
              <a:off x="-2276038" y="3997017"/>
              <a:ext cx="1044000" cy="90132"/>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5" name="Picture 3"/>
            <p:cNvPicPr>
              <a:picLocks noChangeAspect="1" noChangeArrowheads="1"/>
            </p:cNvPicPr>
            <p:nvPr/>
          </p:nvPicPr>
          <p:blipFill>
            <a:blip r:embed="rId42" cstate="print"/>
            <a:srcRect/>
            <a:stretch>
              <a:fillRect/>
            </a:stretch>
          </p:blipFill>
          <p:spPr bwMode="auto">
            <a:xfrm>
              <a:off x="-2283827" y="3314811"/>
              <a:ext cx="1044000" cy="187949"/>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6" name="Picture 3"/>
            <p:cNvPicPr>
              <a:picLocks noChangeAspect="1" noChangeArrowheads="1"/>
            </p:cNvPicPr>
            <p:nvPr/>
          </p:nvPicPr>
          <p:blipFill>
            <a:blip r:embed="rId42" cstate="print"/>
            <a:srcRect/>
            <a:stretch>
              <a:fillRect/>
            </a:stretch>
          </p:blipFill>
          <p:spPr bwMode="auto">
            <a:xfrm>
              <a:off x="-2293563" y="3672779"/>
              <a:ext cx="1044000" cy="187949"/>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7" name="Picture 4"/>
            <p:cNvPicPr>
              <a:picLocks noChangeAspect="1" noChangeArrowheads="1"/>
            </p:cNvPicPr>
            <p:nvPr/>
          </p:nvPicPr>
          <p:blipFill>
            <a:blip r:embed="rId43" cstate="print"/>
            <a:srcRect/>
            <a:stretch>
              <a:fillRect/>
            </a:stretch>
          </p:blipFill>
          <p:spPr bwMode="auto">
            <a:xfrm>
              <a:off x="-2258513" y="3005322"/>
              <a:ext cx="1044000" cy="74269"/>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7"/>
            <p:cNvGrpSpPr/>
            <p:nvPr/>
          </p:nvGrpSpPr>
          <p:grpSpPr>
            <a:xfrm>
              <a:off x="-2556792" y="572948"/>
              <a:ext cx="1581912" cy="1699306"/>
              <a:chOff x="2195885" y="1313517"/>
              <a:chExt cx="1581912" cy="1699306"/>
            </a:xfrm>
          </p:grpSpPr>
          <p:sp>
            <p:nvSpPr>
              <p:cNvPr id="177" name="矩形 87"/>
              <p:cNvSpPr/>
              <p:nvPr/>
            </p:nvSpPr>
            <p:spPr bwMode="auto">
              <a:xfrm>
                <a:off x="2195885" y="1313517"/>
                <a:ext cx="1581912" cy="1699306"/>
              </a:xfrm>
              <a:prstGeom prst="rect">
                <a:avLst/>
              </a:prstGeom>
              <a:solidFill>
                <a:schemeClr val="tx1">
                  <a:lumMod val="75000"/>
                  <a:lumOff val="2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angle"/>
              </a:sp3d>
            </p:spPr>
            <p:txBody>
              <a:bodyPr lIns="79200" tIns="39600" rIns="79200" bIns="39600" anchor="ctr">
                <a:spAutoFit/>
              </a:bodyPr>
              <a:lstStyle/>
              <a:p>
                <a:pPr algn="ctr" fontAlgn="auto">
                  <a:spcBef>
                    <a:spcPts val="0"/>
                  </a:spcBef>
                  <a:spcAft>
                    <a:spcPts val="0"/>
                  </a:spcAft>
                  <a:defRPr/>
                </a:pPr>
                <a:endParaRPr lang="zh-CN" altLang="en-US" sz="1100" kern="0" dirty="0">
                  <a:solidFill>
                    <a:srgbClr val="FFFFFF"/>
                  </a:solidFill>
                  <a:latin typeface="FrutigerNext LT Medium"/>
                  <a:ea typeface="华文细黑"/>
                  <a:cs typeface="Arial" pitchFamily="34" charset="0"/>
                </a:endParaRPr>
              </a:p>
            </p:txBody>
          </p:sp>
          <p:pic>
            <p:nvPicPr>
              <p:cNvPr id="178" name="Picture 2" descr="C:\Users\f00111205\Pictures\烟感探头1_副本.png"/>
              <p:cNvPicPr>
                <a:picLocks noChangeAspect="1" noChangeArrowheads="1"/>
              </p:cNvPicPr>
              <p:nvPr/>
            </p:nvPicPr>
            <p:blipFill>
              <a:blip r:embed="rId44" cstate="print"/>
              <a:srcRect/>
              <a:stretch>
                <a:fillRect/>
              </a:stretch>
            </p:blipFill>
            <p:spPr bwMode="auto">
              <a:xfrm>
                <a:off x="2439988" y="2181225"/>
                <a:ext cx="288925" cy="228600"/>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9" name="Picture 3" descr="C:\Users\f00111205\Pictures\摄像头1_副本.png"/>
              <p:cNvPicPr>
                <a:picLocks noChangeAspect="1" noChangeArrowheads="1"/>
              </p:cNvPicPr>
              <p:nvPr/>
            </p:nvPicPr>
            <p:blipFill>
              <a:blip r:embed="rId45" cstate="print"/>
              <a:srcRect/>
              <a:stretch>
                <a:fillRect/>
              </a:stretch>
            </p:blipFill>
            <p:spPr bwMode="auto">
              <a:xfrm>
                <a:off x="3376613" y="2181225"/>
                <a:ext cx="287337" cy="239713"/>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0" name="Picture 3"/>
              <p:cNvPicPr>
                <a:picLocks noChangeAspect="1" noChangeArrowheads="1"/>
              </p:cNvPicPr>
              <p:nvPr/>
            </p:nvPicPr>
            <p:blipFill>
              <a:blip r:embed="rId46" cstate="print"/>
              <a:srcRect/>
              <a:stretch>
                <a:fillRect/>
              </a:stretch>
            </p:blipFill>
            <p:spPr bwMode="auto">
              <a:xfrm>
                <a:off x="2800350" y="2181225"/>
                <a:ext cx="223838" cy="230188"/>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1" name="Picture 4"/>
              <p:cNvPicPr>
                <a:picLocks noChangeAspect="1" noChangeArrowheads="1"/>
              </p:cNvPicPr>
              <p:nvPr/>
            </p:nvPicPr>
            <p:blipFill>
              <a:blip r:embed="rId47" cstate="print"/>
              <a:srcRect/>
              <a:stretch>
                <a:fillRect/>
              </a:stretch>
            </p:blipFill>
            <p:spPr bwMode="auto">
              <a:xfrm>
                <a:off x="3089275" y="2181225"/>
                <a:ext cx="236538" cy="223838"/>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59" name="Picture 2"/>
            <p:cNvPicPr>
              <a:picLocks noChangeAspect="1" noChangeArrowheads="1"/>
            </p:cNvPicPr>
            <p:nvPr/>
          </p:nvPicPr>
          <p:blipFill>
            <a:blip r:embed="rId39" cstate="print"/>
            <a:srcRect/>
            <a:stretch>
              <a:fillRect/>
            </a:stretch>
          </p:blipFill>
          <p:spPr bwMode="auto">
            <a:xfrm>
              <a:off x="-2268760" y="4877544"/>
              <a:ext cx="1044000" cy="268192"/>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3" name="Picture 2"/>
            <p:cNvPicPr>
              <a:picLocks noChangeAspect="1" noChangeArrowheads="1"/>
            </p:cNvPicPr>
            <p:nvPr/>
          </p:nvPicPr>
          <p:blipFill>
            <a:blip r:embed="rId39" cstate="print"/>
            <a:srcRect/>
            <a:stretch>
              <a:fillRect/>
            </a:stretch>
          </p:blipFill>
          <p:spPr bwMode="auto">
            <a:xfrm>
              <a:off x="-2268760" y="4589512"/>
              <a:ext cx="1044000" cy="268192"/>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 name="图片 173" descr="UPS前面板.png"/>
            <p:cNvPicPr>
              <a:picLocks noChangeAspect="1"/>
            </p:cNvPicPr>
            <p:nvPr/>
          </p:nvPicPr>
          <p:blipFill>
            <a:blip r:embed="rId48" cstate="print"/>
            <a:stretch>
              <a:fillRect/>
            </a:stretch>
          </p:blipFill>
          <p:spPr>
            <a:xfrm>
              <a:off x="-2268760" y="4301480"/>
              <a:ext cx="1044000" cy="278400"/>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5" name="Picture 7"/>
            <p:cNvPicPr>
              <a:picLocks noChangeAspect="1" noChangeArrowheads="1"/>
            </p:cNvPicPr>
            <p:nvPr/>
          </p:nvPicPr>
          <p:blipFill>
            <a:blip r:embed="rId49" cstate="print"/>
            <a:srcRect/>
            <a:stretch>
              <a:fillRect/>
            </a:stretch>
          </p:blipFill>
          <p:spPr bwMode="auto">
            <a:xfrm>
              <a:off x="-2268759" y="2429272"/>
              <a:ext cx="1044000" cy="101043"/>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6" name="Picture 7"/>
            <p:cNvPicPr>
              <a:picLocks noChangeAspect="1" noChangeArrowheads="1"/>
            </p:cNvPicPr>
            <p:nvPr/>
          </p:nvPicPr>
          <p:blipFill>
            <a:blip r:embed="rId49" cstate="print"/>
            <a:srcRect/>
            <a:stretch>
              <a:fillRect/>
            </a:stretch>
          </p:blipFill>
          <p:spPr bwMode="auto">
            <a:xfrm>
              <a:off x="-2268760" y="2717304"/>
              <a:ext cx="1044000" cy="101043"/>
            </a:xfrm>
            <a:prstGeom prst="roundRect">
              <a:avLst>
                <a:gd name="adj" fmla="val 716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84" name="Picture 38"/>
          <p:cNvPicPr>
            <a:picLocks noChangeAspect="1" noChangeArrowheads="1"/>
          </p:cNvPicPr>
          <p:nvPr/>
        </p:nvPicPr>
        <p:blipFill>
          <a:blip r:embed="rId50" cstate="print">
            <a:clrChange>
              <a:clrFrom>
                <a:srgbClr val="FFFFFF"/>
              </a:clrFrom>
              <a:clrTo>
                <a:srgbClr val="FFFFFF">
                  <a:alpha val="0"/>
                </a:srgbClr>
              </a:clrTo>
            </a:clrChange>
          </a:blip>
          <a:srcRect/>
          <a:stretch>
            <a:fillRect/>
          </a:stretch>
        </p:blipFill>
        <p:spPr bwMode="auto">
          <a:xfrm>
            <a:off x="6046846" y="3676275"/>
            <a:ext cx="611129" cy="94900"/>
          </a:xfrm>
          <a:prstGeom prst="rect">
            <a:avLst/>
          </a:prstGeom>
          <a:noFill/>
          <a:ln w="9525">
            <a:noFill/>
            <a:miter lim="800000"/>
            <a:headEnd/>
            <a:tailEnd/>
          </a:ln>
        </p:spPr>
      </p:pic>
      <p:pic>
        <p:nvPicPr>
          <p:cNvPr id="149" name="图片 96" descr="Dorado 2100红logo.png"/>
          <p:cNvPicPr>
            <a:picLocks noChangeAspect="1"/>
          </p:cNvPicPr>
          <p:nvPr/>
        </p:nvPicPr>
        <p:blipFill rotWithShape="1">
          <a:blip r:embed="rId51" cstate="print"/>
          <a:srcRect/>
          <a:stretch/>
        </p:blipFill>
        <p:spPr>
          <a:xfrm>
            <a:off x="5708430" y="2553534"/>
            <a:ext cx="500984" cy="387774"/>
          </a:xfrm>
          <a:prstGeom prst="rect">
            <a:avLst/>
          </a:prstGeom>
        </p:spPr>
      </p:pic>
      <p:pic>
        <p:nvPicPr>
          <p:cNvPr id="158" name="图片 87" descr="扩展柜图.jpg"/>
          <p:cNvPicPr>
            <a:picLocks noChangeAspect="1"/>
          </p:cNvPicPr>
          <p:nvPr/>
        </p:nvPicPr>
        <p:blipFill>
          <a:blip r:embed="rId52" cstate="print"/>
          <a:stretch>
            <a:fillRect/>
          </a:stretch>
        </p:blipFill>
        <p:spPr>
          <a:xfrm>
            <a:off x="1852832" y="2588744"/>
            <a:ext cx="284312" cy="441536"/>
          </a:xfrm>
          <a:prstGeom prst="rect">
            <a:avLst/>
          </a:prstGeom>
        </p:spPr>
      </p:pic>
      <p:pic>
        <p:nvPicPr>
          <p:cNvPr id="170" name="图片 107" descr="N8300-2-FL.png"/>
          <p:cNvPicPr>
            <a:picLocks noChangeAspect="1"/>
          </p:cNvPicPr>
          <p:nvPr/>
        </p:nvPicPr>
        <p:blipFill rotWithShape="1">
          <a:blip r:embed="rId53" cstate="print"/>
          <a:srcRect/>
          <a:stretch/>
        </p:blipFill>
        <p:spPr>
          <a:xfrm>
            <a:off x="2522127" y="2564984"/>
            <a:ext cx="156746" cy="473346"/>
          </a:xfrm>
          <a:prstGeom prst="rect">
            <a:avLst/>
          </a:prstGeom>
        </p:spPr>
      </p:pic>
      <p:pic>
        <p:nvPicPr>
          <p:cNvPr id="183" name="图片 102" descr="N8300-2-FL.png"/>
          <p:cNvPicPr>
            <a:picLocks noChangeAspect="1"/>
          </p:cNvPicPr>
          <p:nvPr/>
        </p:nvPicPr>
        <p:blipFill rotWithShape="1">
          <a:blip r:embed="rId53" cstate="print"/>
          <a:srcRect/>
          <a:stretch/>
        </p:blipFill>
        <p:spPr>
          <a:xfrm>
            <a:off x="2674527" y="2579155"/>
            <a:ext cx="156746" cy="473346"/>
          </a:xfrm>
          <a:prstGeom prst="rect">
            <a:avLst/>
          </a:prstGeom>
        </p:spPr>
      </p:pic>
      <p:sp>
        <p:nvSpPr>
          <p:cNvPr id="186" name="Rectangle 10"/>
          <p:cNvSpPr>
            <a:spLocks noChangeArrowheads="1"/>
          </p:cNvSpPr>
          <p:nvPr/>
        </p:nvSpPr>
        <p:spPr bwMode="auto">
          <a:xfrm>
            <a:off x="2244715" y="3020438"/>
            <a:ext cx="837702" cy="22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116875" tIns="58438" rIns="116875" bIns="58438">
            <a:spAutoFit/>
          </a:bodyPr>
          <a:lstStyle/>
          <a:p>
            <a:pPr algn="ctr">
              <a:lnSpc>
                <a:spcPct val="80000"/>
              </a:lnSpc>
            </a:pPr>
            <a:r>
              <a:rPr lang="en-US" altLang="zh-CN" sz="900" b="1" dirty="0" smtClean="0">
                <a:solidFill>
                  <a:srgbClr val="000000"/>
                </a:solidFill>
                <a:latin typeface="FrutigerNext LT Medium"/>
                <a:ea typeface="微软雅黑" pitchFamily="34" charset="-122"/>
                <a:cs typeface="Arial" pitchFamily="34" charset="0"/>
              </a:rPr>
              <a:t>N9000</a:t>
            </a:r>
            <a:endParaRPr lang="zh-CN" altLang="en-US" sz="900" b="1" dirty="0">
              <a:solidFill>
                <a:srgbClr val="000000"/>
              </a:solidFill>
              <a:latin typeface="FrutigerNext LT Medium"/>
              <a:ea typeface="微软雅黑" pitchFamily="34" charset="-122"/>
              <a:cs typeface="Arial" pitchFamily="34" charset="0"/>
            </a:endParaRPr>
          </a:p>
        </p:txBody>
      </p:sp>
      <p:pic>
        <p:nvPicPr>
          <p:cNvPr id="187" name="Picture 2" descr="D:\work\SsdCard\设计\实物图片\es2000_hio_user_002_fig01.png"/>
          <p:cNvPicPr>
            <a:picLocks noChangeAspect="1" noChangeArrowheads="1"/>
          </p:cNvPicPr>
          <p:nvPr/>
        </p:nvPicPr>
        <p:blipFill>
          <a:blip r:embed="rId54" cstate="print">
            <a:clrChange>
              <a:clrFrom>
                <a:srgbClr val="FFFFFF"/>
              </a:clrFrom>
              <a:clrTo>
                <a:srgbClr val="FFFFFF">
                  <a:alpha val="0"/>
                </a:srgbClr>
              </a:clrTo>
            </a:clrChange>
          </a:blip>
          <a:srcRect/>
          <a:stretch>
            <a:fillRect/>
          </a:stretch>
        </p:blipFill>
        <p:spPr bwMode="auto">
          <a:xfrm>
            <a:off x="6915906" y="1766372"/>
            <a:ext cx="735725" cy="346207"/>
          </a:xfrm>
          <a:prstGeom prst="rect">
            <a:avLst/>
          </a:prstGeom>
          <a:noFill/>
          <a:ln w="9525">
            <a:noFill/>
            <a:miter lim="800000"/>
            <a:headEnd/>
            <a:tailEnd/>
          </a:ln>
        </p:spPr>
      </p:pic>
      <p:pic>
        <p:nvPicPr>
          <p:cNvPr id="189" name="Picture 3" descr="E:\产品管理\OSCA\OSCA侧视图-111.JPG"/>
          <p:cNvPicPr>
            <a:picLocks noChangeAspect="1" noChangeArrowheads="1"/>
          </p:cNvPicPr>
          <p:nvPr/>
        </p:nvPicPr>
        <p:blipFill>
          <a:blip r:embed="rId55" cstate="print">
            <a:clrChange>
              <a:clrFrom>
                <a:srgbClr val="FFFFFF"/>
              </a:clrFrom>
              <a:clrTo>
                <a:srgbClr val="FFFFFF">
                  <a:alpha val="0"/>
                </a:srgbClr>
              </a:clrTo>
            </a:clrChange>
          </a:blip>
          <a:srcRect/>
          <a:stretch>
            <a:fillRect/>
          </a:stretch>
        </p:blipFill>
        <p:spPr bwMode="auto">
          <a:xfrm>
            <a:off x="4152213" y="1724025"/>
            <a:ext cx="588958" cy="417215"/>
          </a:xfrm>
          <a:prstGeom prst="rect">
            <a:avLst/>
          </a:prstGeom>
          <a:noFill/>
          <a:ln w="9525">
            <a:noFill/>
            <a:miter lim="800000"/>
            <a:headEnd/>
            <a:tailEnd/>
          </a:ln>
        </p:spPr>
      </p:pic>
    </p:spTree>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286722" name="Picture 2"/>
          <p:cNvPicPr>
            <a:picLocks noChangeAspect="1" noChangeArrowheads="1"/>
          </p:cNvPicPr>
          <p:nvPr/>
        </p:nvPicPr>
        <p:blipFill>
          <a:blip r:embed="rId2" cstate="print"/>
          <a:srcRect/>
          <a:stretch>
            <a:fillRect/>
          </a:stretch>
        </p:blipFill>
        <p:spPr bwMode="auto">
          <a:xfrm>
            <a:off x="0" y="0"/>
            <a:ext cx="9144000" cy="4667003"/>
          </a:xfrm>
          <a:prstGeom prst="rect">
            <a:avLst/>
          </a:prstGeom>
          <a:noFill/>
          <a:ln w="9525">
            <a:noFill/>
            <a:miter lim="800000"/>
            <a:headEnd/>
            <a:tailEnd/>
          </a:ln>
        </p:spPr>
      </p:pic>
    </p:spTree>
  </p:cSld>
  <p:clrMapOvr>
    <a:masterClrMapping/>
  </p:clrMapOvr>
  <p:transition advClick="0" advTm="8000">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287746" name="Picture 2"/>
          <p:cNvPicPr>
            <a:picLocks noChangeAspect="1" noChangeArrowheads="1"/>
          </p:cNvPicPr>
          <p:nvPr/>
        </p:nvPicPr>
        <p:blipFill>
          <a:blip r:embed="rId2" cstate="print"/>
          <a:srcRect/>
          <a:stretch>
            <a:fillRect/>
          </a:stretch>
        </p:blipFill>
        <p:spPr bwMode="auto">
          <a:xfrm>
            <a:off x="0" y="0"/>
            <a:ext cx="9144000" cy="4664766"/>
          </a:xfrm>
          <a:prstGeom prst="rect">
            <a:avLst/>
          </a:prstGeom>
          <a:noFill/>
          <a:ln w="9525">
            <a:noFill/>
            <a:miter lim="800000"/>
            <a:headEnd/>
            <a:tailEnd/>
          </a:ln>
        </p:spPr>
      </p:pic>
    </p:spTree>
  </p:cSld>
  <p:clrMapOvr>
    <a:masterClrMapping/>
  </p:clrMapOvr>
  <p:transition advClick="0" advTm="8000">
    <p:fade thruBlk="1"/>
  </p:transition>
</p:sld>
</file>

<file path=ppt/theme/theme1.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5_CELAB 16to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lumMod val="75000"/>
            </a:schemeClr>
          </a:solidFill>
          <a:prstDash val="solid"/>
          <a:round/>
          <a:headEnd type="none" w="med" len="med"/>
          <a:tailEnd type="none" w="med" len="med"/>
        </a:ln>
        <a:effectLst/>
      </a:spPr>
      <a:bodyPr vert="horz" wrap="square" lIns="91425" tIns="45712" rIns="91425" bIns="45712" numCol="1" rtlCol="0" anchor="t" anchorCtr="0" compatLnSpc="1">
        <a:prstTxWarp prst="textNoShape">
          <a:avLst/>
        </a:prstTxWarp>
        <a:noAutofit/>
      </a:bodyPr>
      <a:lstStyle>
        <a:defPPr marL="0" marR="0" indent="0" algn="l" defTabSz="877888"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FrutigerNext LT Regular" pitchFamily="34" charset="0"/>
            <a:ea typeface="ＭＳ Ｐゴシック" pitchFamily="34" charset="-128"/>
          </a:defRPr>
        </a:defPPr>
      </a:lstStyle>
    </a:spDef>
    <a:lnDef>
      <a:spPr bwMode="auto">
        <a:noFill/>
        <a:ln w="9525" cap="flat" cmpd="sng" algn="ctr">
          <a:solidFill>
            <a:schemeClr val="bg2">
              <a:lumMod val="60000"/>
              <a:lumOff val="40000"/>
            </a:schemeClr>
          </a:solidFill>
          <a:prstDash val="solid"/>
          <a:round/>
          <a:headEnd type="none" w="med" len="med"/>
          <a:tailEnd type="arrow"/>
        </a:ln>
        <a:effectLst/>
      </a:spPr>
      <a:bodyPr/>
      <a:lstStyle/>
    </a:ln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自定义设计方案">
  <a:themeElements>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objectDefaults>
  <a:extraClrSchemeLst>
    <a:extraClrScheme>
      <a:clrScheme name="1_自定义设计方案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29506</TotalTime>
  <Words>3913</Words>
  <Application>Microsoft Office PowerPoint</Application>
  <PresentationFormat>On-screen Show (16:9)</PresentationFormat>
  <Paragraphs>654</Paragraphs>
  <Slides>23</Slides>
  <Notes>14</Notes>
  <HiddenSlides>0</HiddenSlides>
  <MMClips>0</MMClips>
  <ScaleCrop>false</ScaleCrop>
  <HeadingPairs>
    <vt:vector size="4" baseType="variant">
      <vt:variant>
        <vt:lpstr>Theme</vt:lpstr>
      </vt:variant>
      <vt:variant>
        <vt:i4>19</vt:i4>
      </vt:variant>
      <vt:variant>
        <vt:lpstr>Slide Titles</vt:lpstr>
      </vt:variant>
      <vt:variant>
        <vt:i4>23</vt:i4>
      </vt:variant>
    </vt:vector>
  </HeadingPairs>
  <TitlesOfParts>
    <vt:vector size="42" baseType="lpstr">
      <vt:lpstr>1_主题1</vt:lpstr>
      <vt:lpstr>8_主题1</vt:lpstr>
      <vt:lpstr>9_主题1</vt:lpstr>
      <vt:lpstr>2_自定义设计方案</vt:lpstr>
      <vt:lpstr>10_主题1</vt:lpstr>
      <vt:lpstr>11_主题1</vt:lpstr>
      <vt:lpstr>Blank</vt:lpstr>
      <vt:lpstr>12_主题1</vt:lpstr>
      <vt:lpstr>1_Blank</vt:lpstr>
      <vt:lpstr>2_Blank</vt:lpstr>
      <vt:lpstr>13_主题1</vt:lpstr>
      <vt:lpstr>5_CELAB 16to9</vt:lpstr>
      <vt:lpstr>3_自定义设计方案</vt:lpstr>
      <vt:lpstr>14_主题1</vt:lpstr>
      <vt:lpstr>15_主题1</vt:lpstr>
      <vt:lpstr>16_主题1</vt:lpstr>
      <vt:lpstr>3_Blank</vt:lpstr>
      <vt:lpstr>17_主题1</vt:lpstr>
      <vt:lpstr>2_主题1</vt:lpstr>
      <vt:lpstr>Slide 0</vt:lpstr>
      <vt:lpstr>Slide 1</vt:lpstr>
      <vt:lpstr>Slide 2</vt:lpstr>
      <vt:lpstr>Slide 3</vt:lpstr>
      <vt:lpstr>IT Global Innovation and Support Resources</vt:lpstr>
      <vt:lpstr>Slide 5</vt:lpstr>
      <vt:lpstr>Slide 6</vt:lpstr>
      <vt:lpstr>Slide 7</vt:lpstr>
      <vt:lpstr>Slide 8</vt:lpstr>
      <vt:lpstr>Slide 9</vt:lpstr>
      <vt:lpstr>Slide 10</vt:lpstr>
      <vt:lpstr>Slide 11</vt:lpstr>
      <vt:lpstr>Slide 12</vt:lpstr>
      <vt:lpstr>Virtualization: Hardware Functions Implemented Through Software</vt:lpstr>
      <vt:lpstr>Network Virtualization Performance Optimization</vt:lpstr>
      <vt:lpstr>Traditional SAN/NAS unable to meet current and future requirements of high performance Hypervisors  and virtual machine iops. </vt:lpstr>
      <vt:lpstr>Slide 16</vt:lpstr>
      <vt:lpstr>Slide 17</vt:lpstr>
      <vt:lpstr>Slide 18</vt:lpstr>
      <vt:lpstr>Slide 19</vt:lpstr>
      <vt:lpstr>Slide 20</vt:lpstr>
      <vt:lpstr>E9000 Switch Modules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MC SYSTEM</dc:creator>
  <cp:lastModifiedBy>m88610</cp:lastModifiedBy>
  <cp:revision>1100</cp:revision>
  <cp:lastPrinted>2011-04-14T06:54:53Z</cp:lastPrinted>
  <dcterms:created xsi:type="dcterms:W3CDTF">2010-09-30T06:00:50Z</dcterms:created>
  <dcterms:modified xsi:type="dcterms:W3CDTF">2014-04-23T10:54:36Z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(11)ZlCLfUlflytUj17RQQZRXLzkAyj8d4dd7sbN6B0uw/vbNTmRiv7gWvM+/ic1q2QjwtryS+8M_x000d_ j1t+aPl7Rb4R1wzxgc9ITxcZSq5/RGAJxBtqtFQ/rN9+ARIdPnIIbIJqS5y5i8OL0k5Tw1RU_x000d_ pWZkdAlum9Uzl21LbkuzPJmnEcPlrYIRzIwPKOZkAiDGD1EbOWtGVAGb2A4BajwCbuLFFDOR_x000d_ 8Yb1BpuRP4Op6w3GYQ</vt:lpwstr>
  </property>
  <property fmtid="{D5CDD505-2E9C-101B-9397-08002B2CF9AE}" pid="3" name="_ms_pID_7253431">
    <vt:lpwstr>pM1QnaCtXlGNFmM9U8KAAf8bfpQBam4468ZqafslFEhweqX4RTa3X6_x000d_ IyeZJUnzYMWivQ4u6kbrOISJZutjDoKgplR3nWlyoZ1TYx+B2xb7aktFVm1/GGkGMwZ48Wmd_x000d_ Z1YSZm6MQqxGfrbJmPw7UAulfdT8OBeO9ckeQAczvSr30AmLZYppMcBni1grYReDVcULUCzn_x000d_ cGsa79qNu6YV4yKJZT65HX9RhopqMl/zR5ni</vt:lpwstr>
  </property>
  <property fmtid="{D5CDD505-2E9C-101B-9397-08002B2CF9AE}" pid="4" name="_ms_pID_7253432">
    <vt:lpwstr>vM0FGB1vIkwY1vzq85Yf77dJ6UeMfO+mnl11_x000d_ vV2RWKr9YTzpapx6WnzBo0C0ZKAxHdwimb7XW25Fsh/Wkc6apq9tAS+4RGQp2zTgpw3cEN8l_x000d_ X5D8JoYcbaUalELpJv9nz2TKI46EFHwt+JL9+fu8ioA4Mf4RE5RXbCB/jJjqnlK/Aa0OZZws_x000d_ xNFYNx3z0W9IbfX+ZHEFvtXM70/qDjHZ5epYRUTPv+/wfKfH4AMHSa</vt:lpwstr>
  </property>
  <property fmtid="{D5CDD505-2E9C-101B-9397-08002B2CF9AE}" pid="5" name="_ms_pID_7253433">
    <vt:lpwstr>ACmLAZ5t7OeDbdmYq+_x000d_ uONIEktjYj/DN5cw+o5hTVuTkm48xd3ADBmwZeOl0JlhM6pamVybrfjHgRt1yJ6/nfFMgQSE_x000d_ QIhHvaq0hSTD73JkzpbDXMpiki3nfzc5k5A5WG8ZYPJ5W9lVfRZkEnYxoJz8TuPHGK8CCbYS_x000d_ Rg7AcTcaaO8DLtzkv0IfGK93NF1P9qCJJjxuy9G6i3DXobBNN8Pt2lBQqo+WiYe5SG3geTZ5</vt:lpwstr>
  </property>
  <property fmtid="{D5CDD505-2E9C-101B-9397-08002B2CF9AE}" pid="6" name="_ms_pID_7253434">
    <vt:lpwstr>_x000d_ I+Ww23kWkCIzYWLZMnH2tVFL+ohssTlAp8dXe4sATBzy7MhzATE/ncLh+5qnnFa75sdRsjnd_x000d_ 925Ac2KU5pgM65XtQibidDNlLjtwUAZkn4zbZU/9e9e6LwJv+FBJSUrcuQjWD5L2O+THcJxf_x000d_ cKVyTK6wo1GrepFFEiETKu50PVkPgPFozeDJZdKDAnCSEebvMTtv7Xv/8z/jai7VDaCT6oER_x000d_ H8K+rVXYq9W4LqCZ</vt:lpwstr>
  </property>
  <property fmtid="{D5CDD505-2E9C-101B-9397-08002B2CF9AE}" pid="7" name="_ms_pID_7253435">
    <vt:lpwstr>vIAuzwuhdrxRWCm5htmLTL+ybsvdOxYxiIf3pFx33kP7Jpej+yY3oZso_x000d_ +PvADbjEWGodIf0v3iynjp8FSNZSuOSXzehu7BQxTEzm+PVeYOB2/0If8Dhzlq3CyulSnnV6_x000d_ 9oP9uvTmL+buWYDL9jDsZyLic0SFK+r3oKR7VeTGY0zEY4Ked08VPxgu2dv2yD2w+6Gb/J3b_x000d_ w8IElbGiWcY71JKHvYDC619NuYsl0jsdPk</vt:lpwstr>
  </property>
  <property fmtid="{D5CDD505-2E9C-101B-9397-08002B2CF9AE}" pid="8" name="_ms_pID_7253436">
    <vt:lpwstr>36gzHzObx0TzOneuSPbYBdWrWOnmpO5NYZBflW_x000d_ i57wAX3gI2qjywTWJfAc/X/Hikcuyyq1Zly1KdS9h9DHDUO2tALICPQRvIXiveJocjLUDvH/_x000d_ sEQERODGSFp62V8goczD0v6AOYH97GAFJHQwc1tNuExPkSlZXjcAaB6FlrOO1nU0nIMz5k9D_x000d_ aPeM8N1CpKnrWBP5vS07HBBnjjUjF36WzoRJlXaTQJlEGwhUBf2H</vt:lpwstr>
  </property>
  <property fmtid="{D5CDD505-2E9C-101B-9397-08002B2CF9AE}" pid="9" name="_ms_pID_7253437">
    <vt:lpwstr>E+DGLUgoWcMFAXVnRilE_x000d_ 7PQvswSa2tudheBlJjBj3xqRaO0ZnWUq5sHliqA7NkSfRfyFt+2aj1ySktHZPRS601KeJWM9_x000d_ e4L3JqFWgqO9lIsNpRgUZ587jQROl4FqaUS3AqhsIt99V/r/PFdGpk1uEv7yAxfqCUMy69+4_x000d_ fZyUGRlpxr1XPsxnOty8qEpoPrhZZ6OWGE7oFT2Vp0QLxUmvU7eAFwDrCfdQKpgaI0z8mN</vt:lpwstr>
  </property>
  <property fmtid="{D5CDD505-2E9C-101B-9397-08002B2CF9AE}" pid="10" name="_ms_pID_7253438">
    <vt:lpwstr>em_x000d_ 2gqNcwhmgI631ck9M3j7Cz+0J4zGTqQKuugYE71p2R6GIfAXgwsaQPjGKvgqeIrf3xRj7j5k_x000d_ hEKhxZliNnPBXAtRqvQTFH/l//lkzSDD4oDILWXS0LfMBEE9SFM4rtURDoToxpXYIhVq/2D9_x000d_ sQsGCrr2mupBxKr2NmDOeuKxl/mE6+ImodiXNF6JdVAoPkQFUiN2TgCR3ERd4C0NmrSnEee5_x000d_ uL+YtWYv/dy1OE</vt:lpwstr>
  </property>
  <property fmtid="{D5CDD505-2E9C-101B-9397-08002B2CF9AE}" pid="11" name="_ms_pID_7253439">
    <vt:lpwstr>8nv8GkjaQ4MNSZA57tpefNvHlZCO2XhYjJbZQDguQtRF/Ry6B9j9HYd8GB_x000d_ SE88jjCqQK70g1DnB+7MmJb/XywmKRDJE5lIm/lXppo4ZBQ0F4xVppmTinvBbJ96d8gBXdIB_x000d_ iI681y2Z4T3ClbFPYiZ+0GQ6ghBrxZRPsIzzRVq5/WxDJs+ILv9nj2S6Spf2Gx+nYzraVM7O_x000d_ LgRqaGCKnYdp9w2BYfBgx1Rri9Tdox/o</vt:lpwstr>
  </property>
  <property fmtid="{D5CDD505-2E9C-101B-9397-08002B2CF9AE}" pid="12" name="_ms_pID_72534310">
    <vt:lpwstr>ldH/puGgsaMZaN+i/3kSQ/1rtBWrIqTWqAJgLovq_x000d_ WDLmnQlLBZS2VUBRZn7SzDh++3fizz9XPxjAPWRbhgRluKBbm73WWj72ZFFSAURkusUvgNym_x000d_ WkwkocnieTLOUdyM+VejyhtvcBg=</vt:lpwstr>
  </property>
  <property fmtid="{D5CDD505-2E9C-101B-9397-08002B2CF9AE}" pid="13" name="_new_ms_pID_72543">
    <vt:lpwstr>(3)jyTZ/7xxHtpc3PUNvi6zSjUUATP7GtEEP6DIcHYmbBFZloDmrQkC96PWTXHl6xvU+QSIbOlk
HKQkmw9n1LgbN29LRo7JIYGXzaLwJSMqCtW+mneJy/I1FcLF+WTTNU1z2wmIVvV/AQoXY6p6
9ao79bSiH5QJe3ceeakvd2CserkgELat6QHOJUHHri6edQ/bQEzjI+QHHZUzQiKfS1lCOK6j
OHksuyvvWYLAuqhd83</vt:lpwstr>
  </property>
  <property fmtid="{D5CDD505-2E9C-101B-9397-08002B2CF9AE}" pid="14" name="_new_ms_pID_725431">
    <vt:lpwstr>GV8A1Xiy+AuMgyb8YJP52sJ5fwIq25eRYzlNFNW1I1cRpDQ3rHldRE
k1U3A2uB3a28JhhJQzbMHjDgNZJ5eJSKWOh3pIV6Cqy9qzVB751YRg+B/nLuKpLAZRvJq2G+
Ov6uBgpNTCzZThGx6VlUFe6EmWrz3JX6wZEzDACah8/dSggIGVu9gcUR1TqE83LXWclQpWvL
+s+76wdRqJCSVDrmFKNFY/5u6DH46YrvtM6A</vt:lpwstr>
  </property>
  <property fmtid="{D5CDD505-2E9C-101B-9397-08002B2CF9AE}" pid="15" name="_new_ms_pID_725432">
    <vt:lpwstr>hZ99GHfoFrgjQtlJ0d21yjolZ0N56opdGW9R
VWLIcsHDKQ+epx/8D5uESr4tEZIfYqkYrKEljwuZVw0CDQHrMpGeB4hXeqKpr65YAF+TkCmg
INOu9UVePVCDn7R3dXwwhdtMvuFfqj1QgzUaO448szLnSO8FpqhJdpMIdOPzxwxR</vt:lpwstr>
  </property>
  <property fmtid="{D5CDD505-2E9C-101B-9397-08002B2CF9AE}" pid="16" name="sflag">
    <vt:lpwstr>1398241831</vt:lpwstr>
  </property>
</Properties>
</file>