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28" r:id="rId4"/>
    <p:sldId id="309" r:id="rId5"/>
    <p:sldId id="308" r:id="rId6"/>
    <p:sldId id="342" r:id="rId7"/>
    <p:sldId id="343" r:id="rId8"/>
    <p:sldId id="285" r:id="rId9"/>
    <p:sldId id="334" r:id="rId10"/>
    <p:sldId id="335" r:id="rId11"/>
    <p:sldId id="338" r:id="rId12"/>
    <p:sldId id="324" r:id="rId13"/>
    <p:sldId id="311" r:id="rId14"/>
    <p:sldId id="340" r:id="rId15"/>
    <p:sldId id="341" r:id="rId16"/>
    <p:sldId id="339" r:id="rId17"/>
    <p:sldId id="33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sprosts" initials="c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98243" autoAdjust="0"/>
  </p:normalViewPr>
  <p:slideViewPr>
    <p:cSldViewPr snapToGrid="0" snapToObjects="1">
      <p:cViewPr varScale="1">
        <p:scale>
          <a:sx n="100" d="100"/>
          <a:sy n="100" d="100"/>
        </p:scale>
        <p:origin x="-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vannice\Documents\Work\Corporate%20Marketing\Open%20Home%20Gateway%20Bot%20Cache%20Poisoning%20data\orscan%20jan%202014%20-%20july%202014.csv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oleObject" Target="Book1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Open Resolver Project</a:t>
            </a:r>
            <a:r>
              <a:rPr lang="en-US" sz="2800" baseline="0" dirty="0" smtClean="0"/>
              <a:t> 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1397363637871"/>
          <c:y val="0.143275251290235"/>
          <c:w val="0.85107705276139"/>
          <c:h val="0.72397167273710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'orscan jan 2014 - july 2014'!$E$243:$AA$243</c:f>
              <c:numCache>
                <c:formatCode>General</c:formatCode>
                <c:ptCount val="23"/>
                <c:pt idx="0">
                  <c:v>2.6127138E7</c:v>
                </c:pt>
                <c:pt idx="1">
                  <c:v>2.6088326E7</c:v>
                </c:pt>
                <c:pt idx="2">
                  <c:v>2.4824267E7</c:v>
                </c:pt>
                <c:pt idx="3">
                  <c:v>2.4224462E7</c:v>
                </c:pt>
                <c:pt idx="4">
                  <c:v>2.4824267E7</c:v>
                </c:pt>
                <c:pt idx="5">
                  <c:v>2.4224462E7</c:v>
                </c:pt>
                <c:pt idx="6">
                  <c:v>2.3810783E7</c:v>
                </c:pt>
                <c:pt idx="7">
                  <c:v>2.3905182E7</c:v>
                </c:pt>
                <c:pt idx="8">
                  <c:v>2.304575E7</c:v>
                </c:pt>
                <c:pt idx="9">
                  <c:v>2.3499275E7</c:v>
                </c:pt>
                <c:pt idx="10">
                  <c:v>2.2420326E7</c:v>
                </c:pt>
                <c:pt idx="11">
                  <c:v>2.3014047E7</c:v>
                </c:pt>
                <c:pt idx="12">
                  <c:v>2.2474306E7</c:v>
                </c:pt>
                <c:pt idx="13">
                  <c:v>2.0315106E7</c:v>
                </c:pt>
                <c:pt idx="14">
                  <c:v>2.0768201E7</c:v>
                </c:pt>
                <c:pt idx="15">
                  <c:v>2.1275334E7</c:v>
                </c:pt>
                <c:pt idx="16">
                  <c:v>2.0293259E7</c:v>
                </c:pt>
                <c:pt idx="17">
                  <c:v>1.9795958E7</c:v>
                </c:pt>
                <c:pt idx="18">
                  <c:v>2.0490894E7</c:v>
                </c:pt>
                <c:pt idx="19">
                  <c:v>2.0721092E7</c:v>
                </c:pt>
                <c:pt idx="20">
                  <c:v>2.0905006E7</c:v>
                </c:pt>
                <c:pt idx="21">
                  <c:v>2.0490111E7</c:v>
                </c:pt>
                <c:pt idx="22">
                  <c:v>2.0652824E7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9145640"/>
        <c:axId val="-2029198168"/>
      </c:lineChart>
      <c:catAx>
        <c:axId val="-2049145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9198168"/>
        <c:crosses val="autoZero"/>
        <c:auto val="1"/>
        <c:lblAlgn val="ctr"/>
        <c:lblOffset val="100"/>
        <c:noMultiLvlLbl val="0"/>
      </c:catAx>
      <c:valAx>
        <c:axId val="-2029198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9145640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    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66769041480363"/>
          <c:y val="0.132510939775643"/>
          <c:w val="0.894203267033305"/>
          <c:h val="0.66603552710131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Sheet1!$A$1:$A$391</c:f>
              <c:numCache>
                <c:formatCode>m/d/yyyy</c:formatCode>
                <c:ptCount val="391"/>
                <c:pt idx="0">
                  <c:v>41456.0</c:v>
                </c:pt>
                <c:pt idx="1">
                  <c:v>41457.0</c:v>
                </c:pt>
                <c:pt idx="2">
                  <c:v>41458.0</c:v>
                </c:pt>
                <c:pt idx="3">
                  <c:v>41459.0</c:v>
                </c:pt>
                <c:pt idx="4">
                  <c:v>41460.0</c:v>
                </c:pt>
                <c:pt idx="5">
                  <c:v>41461.0</c:v>
                </c:pt>
                <c:pt idx="6">
                  <c:v>41462.0</c:v>
                </c:pt>
                <c:pt idx="7">
                  <c:v>41463.0</c:v>
                </c:pt>
                <c:pt idx="8">
                  <c:v>41464.0</c:v>
                </c:pt>
                <c:pt idx="9">
                  <c:v>41465.0</c:v>
                </c:pt>
                <c:pt idx="10">
                  <c:v>41466.0</c:v>
                </c:pt>
                <c:pt idx="11">
                  <c:v>41467.0</c:v>
                </c:pt>
                <c:pt idx="12">
                  <c:v>41468.0</c:v>
                </c:pt>
                <c:pt idx="13">
                  <c:v>41469.0</c:v>
                </c:pt>
                <c:pt idx="14">
                  <c:v>41470.0</c:v>
                </c:pt>
                <c:pt idx="15">
                  <c:v>41471.0</c:v>
                </c:pt>
                <c:pt idx="16">
                  <c:v>41472.0</c:v>
                </c:pt>
                <c:pt idx="17">
                  <c:v>41473.0</c:v>
                </c:pt>
                <c:pt idx="18">
                  <c:v>41474.0</c:v>
                </c:pt>
                <c:pt idx="19">
                  <c:v>41475.0</c:v>
                </c:pt>
                <c:pt idx="20">
                  <c:v>41476.0</c:v>
                </c:pt>
                <c:pt idx="21">
                  <c:v>41477.0</c:v>
                </c:pt>
                <c:pt idx="22">
                  <c:v>41478.0</c:v>
                </c:pt>
                <c:pt idx="23">
                  <c:v>41479.0</c:v>
                </c:pt>
                <c:pt idx="24">
                  <c:v>41480.0</c:v>
                </c:pt>
                <c:pt idx="25">
                  <c:v>41481.0</c:v>
                </c:pt>
                <c:pt idx="26">
                  <c:v>41482.0</c:v>
                </c:pt>
                <c:pt idx="27">
                  <c:v>41483.0</c:v>
                </c:pt>
                <c:pt idx="28">
                  <c:v>41484.0</c:v>
                </c:pt>
                <c:pt idx="29">
                  <c:v>41485.0</c:v>
                </c:pt>
                <c:pt idx="30">
                  <c:v>41486.0</c:v>
                </c:pt>
                <c:pt idx="31">
                  <c:v>41487.0</c:v>
                </c:pt>
                <c:pt idx="32">
                  <c:v>41488.0</c:v>
                </c:pt>
                <c:pt idx="33">
                  <c:v>41489.0</c:v>
                </c:pt>
                <c:pt idx="34">
                  <c:v>41490.0</c:v>
                </c:pt>
                <c:pt idx="35">
                  <c:v>41491.0</c:v>
                </c:pt>
                <c:pt idx="36">
                  <c:v>41492.0</c:v>
                </c:pt>
                <c:pt idx="37">
                  <c:v>41493.0</c:v>
                </c:pt>
                <c:pt idx="38">
                  <c:v>41494.0</c:v>
                </c:pt>
                <c:pt idx="39">
                  <c:v>41495.0</c:v>
                </c:pt>
                <c:pt idx="40">
                  <c:v>41496.0</c:v>
                </c:pt>
                <c:pt idx="41">
                  <c:v>41497.0</c:v>
                </c:pt>
                <c:pt idx="42">
                  <c:v>41498.0</c:v>
                </c:pt>
                <c:pt idx="43">
                  <c:v>41499.0</c:v>
                </c:pt>
                <c:pt idx="44">
                  <c:v>41500.0</c:v>
                </c:pt>
                <c:pt idx="45">
                  <c:v>41501.0</c:v>
                </c:pt>
                <c:pt idx="46">
                  <c:v>41502.0</c:v>
                </c:pt>
                <c:pt idx="47">
                  <c:v>41503.0</c:v>
                </c:pt>
                <c:pt idx="48">
                  <c:v>41504.0</c:v>
                </c:pt>
                <c:pt idx="49">
                  <c:v>41505.0</c:v>
                </c:pt>
                <c:pt idx="50">
                  <c:v>41506.0</c:v>
                </c:pt>
                <c:pt idx="51">
                  <c:v>41507.0</c:v>
                </c:pt>
                <c:pt idx="52">
                  <c:v>41508.0</c:v>
                </c:pt>
                <c:pt idx="53">
                  <c:v>41509.0</c:v>
                </c:pt>
                <c:pt idx="54">
                  <c:v>41510.0</c:v>
                </c:pt>
                <c:pt idx="55">
                  <c:v>41511.0</c:v>
                </c:pt>
                <c:pt idx="56">
                  <c:v>41512.0</c:v>
                </c:pt>
                <c:pt idx="57">
                  <c:v>41513.0</c:v>
                </c:pt>
                <c:pt idx="58">
                  <c:v>41514.0</c:v>
                </c:pt>
                <c:pt idx="59">
                  <c:v>41515.0</c:v>
                </c:pt>
                <c:pt idx="60">
                  <c:v>41516.0</c:v>
                </c:pt>
                <c:pt idx="61">
                  <c:v>41517.0</c:v>
                </c:pt>
                <c:pt idx="62">
                  <c:v>41518.0</c:v>
                </c:pt>
                <c:pt idx="63">
                  <c:v>41519.0</c:v>
                </c:pt>
                <c:pt idx="64">
                  <c:v>41520.0</c:v>
                </c:pt>
                <c:pt idx="65">
                  <c:v>41521.0</c:v>
                </c:pt>
                <c:pt idx="66">
                  <c:v>41522.0</c:v>
                </c:pt>
                <c:pt idx="67">
                  <c:v>41523.0</c:v>
                </c:pt>
                <c:pt idx="68">
                  <c:v>41524.0</c:v>
                </c:pt>
                <c:pt idx="69">
                  <c:v>41525.0</c:v>
                </c:pt>
                <c:pt idx="70">
                  <c:v>41526.0</c:v>
                </c:pt>
                <c:pt idx="71">
                  <c:v>41527.0</c:v>
                </c:pt>
                <c:pt idx="72">
                  <c:v>41528.0</c:v>
                </c:pt>
                <c:pt idx="73">
                  <c:v>41529.0</c:v>
                </c:pt>
                <c:pt idx="74">
                  <c:v>41530.0</c:v>
                </c:pt>
                <c:pt idx="75">
                  <c:v>41531.0</c:v>
                </c:pt>
                <c:pt idx="76">
                  <c:v>41532.0</c:v>
                </c:pt>
                <c:pt idx="77">
                  <c:v>41533.0</c:v>
                </c:pt>
                <c:pt idx="78">
                  <c:v>41534.0</c:v>
                </c:pt>
                <c:pt idx="79">
                  <c:v>41535.0</c:v>
                </c:pt>
                <c:pt idx="80">
                  <c:v>41536.0</c:v>
                </c:pt>
                <c:pt idx="81">
                  <c:v>41537.0</c:v>
                </c:pt>
                <c:pt idx="82">
                  <c:v>41538.0</c:v>
                </c:pt>
                <c:pt idx="83">
                  <c:v>41539.0</c:v>
                </c:pt>
                <c:pt idx="84">
                  <c:v>41540.0</c:v>
                </c:pt>
                <c:pt idx="85">
                  <c:v>41541.0</c:v>
                </c:pt>
                <c:pt idx="86">
                  <c:v>41542.0</c:v>
                </c:pt>
                <c:pt idx="87">
                  <c:v>41543.0</c:v>
                </c:pt>
                <c:pt idx="88">
                  <c:v>41544.0</c:v>
                </c:pt>
                <c:pt idx="89">
                  <c:v>41545.0</c:v>
                </c:pt>
                <c:pt idx="90">
                  <c:v>41546.0</c:v>
                </c:pt>
                <c:pt idx="91">
                  <c:v>41547.0</c:v>
                </c:pt>
                <c:pt idx="92">
                  <c:v>41548.0</c:v>
                </c:pt>
                <c:pt idx="93">
                  <c:v>41549.0</c:v>
                </c:pt>
                <c:pt idx="94">
                  <c:v>41550.0</c:v>
                </c:pt>
                <c:pt idx="95">
                  <c:v>41551.0</c:v>
                </c:pt>
                <c:pt idx="96">
                  <c:v>41552.0</c:v>
                </c:pt>
                <c:pt idx="97">
                  <c:v>41553.0</c:v>
                </c:pt>
                <c:pt idx="98">
                  <c:v>41554.0</c:v>
                </c:pt>
                <c:pt idx="99">
                  <c:v>41555.0</c:v>
                </c:pt>
                <c:pt idx="100">
                  <c:v>41556.0</c:v>
                </c:pt>
                <c:pt idx="101">
                  <c:v>41557.0</c:v>
                </c:pt>
                <c:pt idx="102">
                  <c:v>41558.0</c:v>
                </c:pt>
                <c:pt idx="103">
                  <c:v>41559.0</c:v>
                </c:pt>
                <c:pt idx="104">
                  <c:v>41560.0</c:v>
                </c:pt>
                <c:pt idx="105">
                  <c:v>41561.0</c:v>
                </c:pt>
                <c:pt idx="106">
                  <c:v>41562.0</c:v>
                </c:pt>
                <c:pt idx="107">
                  <c:v>41563.0</c:v>
                </c:pt>
                <c:pt idx="108">
                  <c:v>41564.0</c:v>
                </c:pt>
                <c:pt idx="109">
                  <c:v>41565.0</c:v>
                </c:pt>
                <c:pt idx="110">
                  <c:v>41566.0</c:v>
                </c:pt>
                <c:pt idx="111">
                  <c:v>41567.0</c:v>
                </c:pt>
                <c:pt idx="112">
                  <c:v>41568.0</c:v>
                </c:pt>
                <c:pt idx="113">
                  <c:v>41569.0</c:v>
                </c:pt>
                <c:pt idx="114">
                  <c:v>41570.0</c:v>
                </c:pt>
                <c:pt idx="115">
                  <c:v>41571.0</c:v>
                </c:pt>
                <c:pt idx="116">
                  <c:v>41572.0</c:v>
                </c:pt>
                <c:pt idx="117">
                  <c:v>41573.0</c:v>
                </c:pt>
                <c:pt idx="118">
                  <c:v>41574.0</c:v>
                </c:pt>
                <c:pt idx="119">
                  <c:v>41575.0</c:v>
                </c:pt>
                <c:pt idx="120">
                  <c:v>41576.0</c:v>
                </c:pt>
                <c:pt idx="121">
                  <c:v>41577.0</c:v>
                </c:pt>
                <c:pt idx="122">
                  <c:v>41578.0</c:v>
                </c:pt>
                <c:pt idx="123">
                  <c:v>41579.0</c:v>
                </c:pt>
                <c:pt idx="124">
                  <c:v>41580.0</c:v>
                </c:pt>
                <c:pt idx="125">
                  <c:v>41581.0</c:v>
                </c:pt>
                <c:pt idx="126">
                  <c:v>41582.0</c:v>
                </c:pt>
                <c:pt idx="127">
                  <c:v>41583.0</c:v>
                </c:pt>
                <c:pt idx="128">
                  <c:v>41584.0</c:v>
                </c:pt>
                <c:pt idx="129">
                  <c:v>41585.0</c:v>
                </c:pt>
                <c:pt idx="130">
                  <c:v>41586.0</c:v>
                </c:pt>
                <c:pt idx="131">
                  <c:v>41587.0</c:v>
                </c:pt>
                <c:pt idx="132">
                  <c:v>41588.0</c:v>
                </c:pt>
                <c:pt idx="133">
                  <c:v>41589.0</c:v>
                </c:pt>
                <c:pt idx="134">
                  <c:v>41590.0</c:v>
                </c:pt>
                <c:pt idx="135">
                  <c:v>41591.0</c:v>
                </c:pt>
                <c:pt idx="136">
                  <c:v>41592.0</c:v>
                </c:pt>
                <c:pt idx="137">
                  <c:v>41593.0</c:v>
                </c:pt>
                <c:pt idx="138">
                  <c:v>41594.0</c:v>
                </c:pt>
                <c:pt idx="139">
                  <c:v>41595.0</c:v>
                </c:pt>
                <c:pt idx="140">
                  <c:v>41596.0</c:v>
                </c:pt>
                <c:pt idx="141">
                  <c:v>41597.0</c:v>
                </c:pt>
                <c:pt idx="142">
                  <c:v>41598.0</c:v>
                </c:pt>
                <c:pt idx="143">
                  <c:v>41599.0</c:v>
                </c:pt>
                <c:pt idx="144">
                  <c:v>41600.0</c:v>
                </c:pt>
                <c:pt idx="145">
                  <c:v>41601.0</c:v>
                </c:pt>
                <c:pt idx="146">
                  <c:v>41602.0</c:v>
                </c:pt>
                <c:pt idx="147">
                  <c:v>41603.0</c:v>
                </c:pt>
                <c:pt idx="148">
                  <c:v>41604.0</c:v>
                </c:pt>
                <c:pt idx="149">
                  <c:v>41605.0</c:v>
                </c:pt>
                <c:pt idx="150">
                  <c:v>41606.0</c:v>
                </c:pt>
                <c:pt idx="151">
                  <c:v>41607.0</c:v>
                </c:pt>
                <c:pt idx="152">
                  <c:v>41608.0</c:v>
                </c:pt>
                <c:pt idx="153">
                  <c:v>41609.0</c:v>
                </c:pt>
                <c:pt idx="154">
                  <c:v>41610.0</c:v>
                </c:pt>
                <c:pt idx="155">
                  <c:v>41611.0</c:v>
                </c:pt>
                <c:pt idx="156">
                  <c:v>41612.0</c:v>
                </c:pt>
                <c:pt idx="157">
                  <c:v>41613.0</c:v>
                </c:pt>
                <c:pt idx="158">
                  <c:v>41614.0</c:v>
                </c:pt>
                <c:pt idx="159">
                  <c:v>41615.0</c:v>
                </c:pt>
                <c:pt idx="160">
                  <c:v>41616.0</c:v>
                </c:pt>
                <c:pt idx="161">
                  <c:v>41617.0</c:v>
                </c:pt>
                <c:pt idx="162">
                  <c:v>41618.0</c:v>
                </c:pt>
                <c:pt idx="163">
                  <c:v>41619.0</c:v>
                </c:pt>
                <c:pt idx="164">
                  <c:v>41620.0</c:v>
                </c:pt>
                <c:pt idx="165">
                  <c:v>41621.0</c:v>
                </c:pt>
                <c:pt idx="166">
                  <c:v>41622.0</c:v>
                </c:pt>
                <c:pt idx="167">
                  <c:v>41623.0</c:v>
                </c:pt>
                <c:pt idx="168">
                  <c:v>41624.0</c:v>
                </c:pt>
                <c:pt idx="169">
                  <c:v>41625.0</c:v>
                </c:pt>
                <c:pt idx="170">
                  <c:v>41626.0</c:v>
                </c:pt>
                <c:pt idx="171">
                  <c:v>41627.0</c:v>
                </c:pt>
                <c:pt idx="172">
                  <c:v>41628.0</c:v>
                </c:pt>
                <c:pt idx="173">
                  <c:v>41629.0</c:v>
                </c:pt>
                <c:pt idx="174">
                  <c:v>41630.0</c:v>
                </c:pt>
                <c:pt idx="175">
                  <c:v>41631.0</c:v>
                </c:pt>
                <c:pt idx="176">
                  <c:v>41632.0</c:v>
                </c:pt>
                <c:pt idx="177">
                  <c:v>41633.0</c:v>
                </c:pt>
                <c:pt idx="178">
                  <c:v>41634.0</c:v>
                </c:pt>
                <c:pt idx="179">
                  <c:v>41635.0</c:v>
                </c:pt>
                <c:pt idx="180">
                  <c:v>41636.0</c:v>
                </c:pt>
                <c:pt idx="181">
                  <c:v>41637.0</c:v>
                </c:pt>
                <c:pt idx="182">
                  <c:v>41638.0</c:v>
                </c:pt>
                <c:pt idx="183">
                  <c:v>41639.0</c:v>
                </c:pt>
                <c:pt idx="184">
                  <c:v>41640.0</c:v>
                </c:pt>
                <c:pt idx="185">
                  <c:v>41641.0</c:v>
                </c:pt>
                <c:pt idx="186">
                  <c:v>41642.0</c:v>
                </c:pt>
                <c:pt idx="187">
                  <c:v>41643.0</c:v>
                </c:pt>
                <c:pt idx="188">
                  <c:v>41644.0</c:v>
                </c:pt>
                <c:pt idx="189">
                  <c:v>41645.0</c:v>
                </c:pt>
                <c:pt idx="190">
                  <c:v>41646.0</c:v>
                </c:pt>
                <c:pt idx="191">
                  <c:v>41647.0</c:v>
                </c:pt>
                <c:pt idx="192">
                  <c:v>41648.0</c:v>
                </c:pt>
                <c:pt idx="193">
                  <c:v>41649.0</c:v>
                </c:pt>
                <c:pt idx="194">
                  <c:v>41650.0</c:v>
                </c:pt>
                <c:pt idx="195">
                  <c:v>41651.0</c:v>
                </c:pt>
                <c:pt idx="196">
                  <c:v>41652.0</c:v>
                </c:pt>
                <c:pt idx="197">
                  <c:v>41653.0</c:v>
                </c:pt>
                <c:pt idx="198">
                  <c:v>41654.0</c:v>
                </c:pt>
                <c:pt idx="199">
                  <c:v>41655.0</c:v>
                </c:pt>
                <c:pt idx="200">
                  <c:v>41656.0</c:v>
                </c:pt>
                <c:pt idx="201">
                  <c:v>41657.0</c:v>
                </c:pt>
                <c:pt idx="202">
                  <c:v>41658.0</c:v>
                </c:pt>
                <c:pt idx="203">
                  <c:v>41659.0</c:v>
                </c:pt>
                <c:pt idx="204">
                  <c:v>41660.0</c:v>
                </c:pt>
                <c:pt idx="205">
                  <c:v>41661.0</c:v>
                </c:pt>
                <c:pt idx="206">
                  <c:v>41662.0</c:v>
                </c:pt>
                <c:pt idx="207">
                  <c:v>41663.0</c:v>
                </c:pt>
                <c:pt idx="208">
                  <c:v>41664.0</c:v>
                </c:pt>
                <c:pt idx="209">
                  <c:v>41665.0</c:v>
                </c:pt>
                <c:pt idx="210">
                  <c:v>41666.0</c:v>
                </c:pt>
                <c:pt idx="211">
                  <c:v>41667.0</c:v>
                </c:pt>
                <c:pt idx="212">
                  <c:v>41668.0</c:v>
                </c:pt>
                <c:pt idx="213">
                  <c:v>41669.0</c:v>
                </c:pt>
                <c:pt idx="214">
                  <c:v>41670.0</c:v>
                </c:pt>
                <c:pt idx="215">
                  <c:v>41671.0</c:v>
                </c:pt>
                <c:pt idx="216">
                  <c:v>41672.0</c:v>
                </c:pt>
                <c:pt idx="217">
                  <c:v>41673.0</c:v>
                </c:pt>
                <c:pt idx="218">
                  <c:v>41674.0</c:v>
                </c:pt>
                <c:pt idx="219">
                  <c:v>41675.0</c:v>
                </c:pt>
                <c:pt idx="220">
                  <c:v>41676.0</c:v>
                </c:pt>
                <c:pt idx="221">
                  <c:v>41677.0</c:v>
                </c:pt>
                <c:pt idx="222">
                  <c:v>41678.0</c:v>
                </c:pt>
                <c:pt idx="223">
                  <c:v>41679.0</c:v>
                </c:pt>
                <c:pt idx="224">
                  <c:v>41680.0</c:v>
                </c:pt>
                <c:pt idx="225">
                  <c:v>41681.0</c:v>
                </c:pt>
                <c:pt idx="226">
                  <c:v>41682.0</c:v>
                </c:pt>
                <c:pt idx="227">
                  <c:v>41683.0</c:v>
                </c:pt>
                <c:pt idx="228">
                  <c:v>41684.0</c:v>
                </c:pt>
                <c:pt idx="229">
                  <c:v>41685.0</c:v>
                </c:pt>
                <c:pt idx="230">
                  <c:v>41686.0</c:v>
                </c:pt>
                <c:pt idx="231">
                  <c:v>41687.0</c:v>
                </c:pt>
                <c:pt idx="232">
                  <c:v>41688.0</c:v>
                </c:pt>
                <c:pt idx="233">
                  <c:v>41689.0</c:v>
                </c:pt>
                <c:pt idx="234">
                  <c:v>41690.0</c:v>
                </c:pt>
                <c:pt idx="235">
                  <c:v>41691.0</c:v>
                </c:pt>
                <c:pt idx="236">
                  <c:v>41692.0</c:v>
                </c:pt>
                <c:pt idx="237">
                  <c:v>41693.0</c:v>
                </c:pt>
                <c:pt idx="238">
                  <c:v>41694.0</c:v>
                </c:pt>
                <c:pt idx="239">
                  <c:v>41695.0</c:v>
                </c:pt>
                <c:pt idx="240">
                  <c:v>41696.0</c:v>
                </c:pt>
                <c:pt idx="241">
                  <c:v>41697.0</c:v>
                </c:pt>
                <c:pt idx="242">
                  <c:v>41698.0</c:v>
                </c:pt>
                <c:pt idx="243">
                  <c:v>41699.0</c:v>
                </c:pt>
                <c:pt idx="244">
                  <c:v>41700.0</c:v>
                </c:pt>
                <c:pt idx="245">
                  <c:v>41701.0</c:v>
                </c:pt>
                <c:pt idx="246">
                  <c:v>41702.0</c:v>
                </c:pt>
                <c:pt idx="247">
                  <c:v>41703.0</c:v>
                </c:pt>
                <c:pt idx="248">
                  <c:v>41704.0</c:v>
                </c:pt>
                <c:pt idx="249">
                  <c:v>41705.0</c:v>
                </c:pt>
                <c:pt idx="250">
                  <c:v>41706.0</c:v>
                </c:pt>
                <c:pt idx="251">
                  <c:v>41707.0</c:v>
                </c:pt>
                <c:pt idx="252">
                  <c:v>41708.0</c:v>
                </c:pt>
                <c:pt idx="253">
                  <c:v>41709.0</c:v>
                </c:pt>
                <c:pt idx="254">
                  <c:v>41710.0</c:v>
                </c:pt>
                <c:pt idx="255">
                  <c:v>41711.0</c:v>
                </c:pt>
                <c:pt idx="256">
                  <c:v>41712.0</c:v>
                </c:pt>
                <c:pt idx="257">
                  <c:v>41713.0</c:v>
                </c:pt>
                <c:pt idx="258">
                  <c:v>41714.0</c:v>
                </c:pt>
                <c:pt idx="259">
                  <c:v>41715.0</c:v>
                </c:pt>
                <c:pt idx="260">
                  <c:v>41716.0</c:v>
                </c:pt>
                <c:pt idx="261">
                  <c:v>41717.0</c:v>
                </c:pt>
                <c:pt idx="262">
                  <c:v>41718.0</c:v>
                </c:pt>
                <c:pt idx="263">
                  <c:v>41719.0</c:v>
                </c:pt>
                <c:pt idx="264">
                  <c:v>41720.0</c:v>
                </c:pt>
                <c:pt idx="265">
                  <c:v>41721.0</c:v>
                </c:pt>
                <c:pt idx="266">
                  <c:v>41722.0</c:v>
                </c:pt>
                <c:pt idx="267">
                  <c:v>41723.0</c:v>
                </c:pt>
                <c:pt idx="268">
                  <c:v>41724.0</c:v>
                </c:pt>
                <c:pt idx="269">
                  <c:v>41725.0</c:v>
                </c:pt>
                <c:pt idx="270">
                  <c:v>41726.0</c:v>
                </c:pt>
                <c:pt idx="271">
                  <c:v>41727.0</c:v>
                </c:pt>
                <c:pt idx="272">
                  <c:v>41728.0</c:v>
                </c:pt>
                <c:pt idx="273">
                  <c:v>41729.0</c:v>
                </c:pt>
                <c:pt idx="274">
                  <c:v>41730.0</c:v>
                </c:pt>
                <c:pt idx="275">
                  <c:v>41731.0</c:v>
                </c:pt>
                <c:pt idx="276">
                  <c:v>41732.0</c:v>
                </c:pt>
                <c:pt idx="277">
                  <c:v>41733.0</c:v>
                </c:pt>
                <c:pt idx="278">
                  <c:v>41734.0</c:v>
                </c:pt>
                <c:pt idx="279">
                  <c:v>41735.0</c:v>
                </c:pt>
                <c:pt idx="280">
                  <c:v>41736.0</c:v>
                </c:pt>
                <c:pt idx="281">
                  <c:v>41737.0</c:v>
                </c:pt>
                <c:pt idx="282">
                  <c:v>41738.0</c:v>
                </c:pt>
                <c:pt idx="283">
                  <c:v>41739.0</c:v>
                </c:pt>
                <c:pt idx="284">
                  <c:v>41740.0</c:v>
                </c:pt>
                <c:pt idx="285">
                  <c:v>41741.0</c:v>
                </c:pt>
                <c:pt idx="286">
                  <c:v>41742.0</c:v>
                </c:pt>
                <c:pt idx="287">
                  <c:v>41743.0</c:v>
                </c:pt>
                <c:pt idx="288">
                  <c:v>41744.0</c:v>
                </c:pt>
                <c:pt idx="289">
                  <c:v>41745.0</c:v>
                </c:pt>
                <c:pt idx="290">
                  <c:v>41746.0</c:v>
                </c:pt>
                <c:pt idx="291">
                  <c:v>41747.0</c:v>
                </c:pt>
                <c:pt idx="292">
                  <c:v>41748.0</c:v>
                </c:pt>
                <c:pt idx="293">
                  <c:v>41749.0</c:v>
                </c:pt>
                <c:pt idx="294">
                  <c:v>41750.0</c:v>
                </c:pt>
                <c:pt idx="295">
                  <c:v>41751.0</c:v>
                </c:pt>
                <c:pt idx="296">
                  <c:v>41752.0</c:v>
                </c:pt>
                <c:pt idx="297">
                  <c:v>41753.0</c:v>
                </c:pt>
                <c:pt idx="298">
                  <c:v>41754.0</c:v>
                </c:pt>
                <c:pt idx="299">
                  <c:v>41755.0</c:v>
                </c:pt>
                <c:pt idx="300">
                  <c:v>41757.0</c:v>
                </c:pt>
                <c:pt idx="301">
                  <c:v>41758.0</c:v>
                </c:pt>
                <c:pt idx="302">
                  <c:v>41759.0</c:v>
                </c:pt>
                <c:pt idx="303">
                  <c:v>41760.0</c:v>
                </c:pt>
                <c:pt idx="304">
                  <c:v>41761.0</c:v>
                </c:pt>
                <c:pt idx="305">
                  <c:v>41762.0</c:v>
                </c:pt>
                <c:pt idx="306">
                  <c:v>41763.0</c:v>
                </c:pt>
                <c:pt idx="307">
                  <c:v>41764.0</c:v>
                </c:pt>
                <c:pt idx="308">
                  <c:v>41765.0</c:v>
                </c:pt>
                <c:pt idx="309">
                  <c:v>41766.0</c:v>
                </c:pt>
                <c:pt idx="310">
                  <c:v>41767.0</c:v>
                </c:pt>
                <c:pt idx="311">
                  <c:v>41768.0</c:v>
                </c:pt>
                <c:pt idx="312">
                  <c:v>41769.0</c:v>
                </c:pt>
                <c:pt idx="313">
                  <c:v>41770.0</c:v>
                </c:pt>
                <c:pt idx="314">
                  <c:v>41771.0</c:v>
                </c:pt>
                <c:pt idx="315">
                  <c:v>41772.0</c:v>
                </c:pt>
                <c:pt idx="316">
                  <c:v>41773.0</c:v>
                </c:pt>
                <c:pt idx="317">
                  <c:v>41774.0</c:v>
                </c:pt>
                <c:pt idx="318">
                  <c:v>41775.0</c:v>
                </c:pt>
                <c:pt idx="319">
                  <c:v>41776.0</c:v>
                </c:pt>
                <c:pt idx="320">
                  <c:v>41777.0</c:v>
                </c:pt>
                <c:pt idx="321">
                  <c:v>41778.0</c:v>
                </c:pt>
                <c:pt idx="322">
                  <c:v>41779.0</c:v>
                </c:pt>
                <c:pt idx="323">
                  <c:v>41780.0</c:v>
                </c:pt>
                <c:pt idx="324">
                  <c:v>41781.0</c:v>
                </c:pt>
                <c:pt idx="325">
                  <c:v>41782.0</c:v>
                </c:pt>
                <c:pt idx="326">
                  <c:v>41783.0</c:v>
                </c:pt>
                <c:pt idx="327">
                  <c:v>41784.0</c:v>
                </c:pt>
                <c:pt idx="328">
                  <c:v>41785.0</c:v>
                </c:pt>
                <c:pt idx="329">
                  <c:v>41786.0</c:v>
                </c:pt>
                <c:pt idx="330">
                  <c:v>41787.0</c:v>
                </c:pt>
                <c:pt idx="331">
                  <c:v>41788.0</c:v>
                </c:pt>
                <c:pt idx="332">
                  <c:v>41789.0</c:v>
                </c:pt>
                <c:pt idx="333">
                  <c:v>41790.0</c:v>
                </c:pt>
                <c:pt idx="334">
                  <c:v>41791.0</c:v>
                </c:pt>
                <c:pt idx="335">
                  <c:v>41792.0</c:v>
                </c:pt>
                <c:pt idx="336">
                  <c:v>41793.0</c:v>
                </c:pt>
                <c:pt idx="337">
                  <c:v>41794.0</c:v>
                </c:pt>
                <c:pt idx="338">
                  <c:v>41795.0</c:v>
                </c:pt>
                <c:pt idx="339">
                  <c:v>41796.0</c:v>
                </c:pt>
                <c:pt idx="340">
                  <c:v>41797.0</c:v>
                </c:pt>
                <c:pt idx="341">
                  <c:v>41798.0</c:v>
                </c:pt>
                <c:pt idx="342">
                  <c:v>41799.0</c:v>
                </c:pt>
                <c:pt idx="343">
                  <c:v>41800.0</c:v>
                </c:pt>
                <c:pt idx="344">
                  <c:v>41801.0</c:v>
                </c:pt>
                <c:pt idx="345">
                  <c:v>41802.0</c:v>
                </c:pt>
                <c:pt idx="346">
                  <c:v>41803.0</c:v>
                </c:pt>
                <c:pt idx="347">
                  <c:v>41804.0</c:v>
                </c:pt>
                <c:pt idx="348">
                  <c:v>41805.0</c:v>
                </c:pt>
                <c:pt idx="349">
                  <c:v>41806.0</c:v>
                </c:pt>
                <c:pt idx="350">
                  <c:v>41807.0</c:v>
                </c:pt>
                <c:pt idx="351">
                  <c:v>41808.0</c:v>
                </c:pt>
                <c:pt idx="352">
                  <c:v>41809.0</c:v>
                </c:pt>
                <c:pt idx="353">
                  <c:v>41810.0</c:v>
                </c:pt>
                <c:pt idx="354">
                  <c:v>41811.0</c:v>
                </c:pt>
                <c:pt idx="355">
                  <c:v>41812.0</c:v>
                </c:pt>
                <c:pt idx="356">
                  <c:v>41813.0</c:v>
                </c:pt>
                <c:pt idx="357">
                  <c:v>41814.0</c:v>
                </c:pt>
                <c:pt idx="358">
                  <c:v>41815.0</c:v>
                </c:pt>
                <c:pt idx="359">
                  <c:v>41816.0</c:v>
                </c:pt>
                <c:pt idx="360">
                  <c:v>41817.0</c:v>
                </c:pt>
                <c:pt idx="361">
                  <c:v>41818.0</c:v>
                </c:pt>
                <c:pt idx="362">
                  <c:v>41819.0</c:v>
                </c:pt>
                <c:pt idx="363">
                  <c:v>41820.0</c:v>
                </c:pt>
                <c:pt idx="364">
                  <c:v>41821.0</c:v>
                </c:pt>
                <c:pt idx="365">
                  <c:v>41822.0</c:v>
                </c:pt>
                <c:pt idx="366">
                  <c:v>41823.0</c:v>
                </c:pt>
                <c:pt idx="367">
                  <c:v>41824.0</c:v>
                </c:pt>
                <c:pt idx="368">
                  <c:v>41825.0</c:v>
                </c:pt>
                <c:pt idx="369">
                  <c:v>41826.0</c:v>
                </c:pt>
                <c:pt idx="370">
                  <c:v>41827.0</c:v>
                </c:pt>
                <c:pt idx="371">
                  <c:v>41828.0</c:v>
                </c:pt>
                <c:pt idx="372">
                  <c:v>41829.0</c:v>
                </c:pt>
                <c:pt idx="373">
                  <c:v>41830.0</c:v>
                </c:pt>
                <c:pt idx="374">
                  <c:v>41831.0</c:v>
                </c:pt>
                <c:pt idx="375">
                  <c:v>41832.0</c:v>
                </c:pt>
                <c:pt idx="376">
                  <c:v>41833.0</c:v>
                </c:pt>
                <c:pt idx="377">
                  <c:v>41834.0</c:v>
                </c:pt>
                <c:pt idx="378">
                  <c:v>41835.0</c:v>
                </c:pt>
                <c:pt idx="379">
                  <c:v>41836.0</c:v>
                </c:pt>
                <c:pt idx="380">
                  <c:v>41837.0</c:v>
                </c:pt>
                <c:pt idx="381">
                  <c:v>41838.0</c:v>
                </c:pt>
                <c:pt idx="382">
                  <c:v>41839.0</c:v>
                </c:pt>
                <c:pt idx="383">
                  <c:v>41840.0</c:v>
                </c:pt>
                <c:pt idx="384">
                  <c:v>41841.0</c:v>
                </c:pt>
                <c:pt idx="385">
                  <c:v>41842.0</c:v>
                </c:pt>
                <c:pt idx="386">
                  <c:v>41843.0</c:v>
                </c:pt>
                <c:pt idx="387">
                  <c:v>41844.0</c:v>
                </c:pt>
                <c:pt idx="388">
                  <c:v>41845.0</c:v>
                </c:pt>
                <c:pt idx="389">
                  <c:v>41846.0</c:v>
                </c:pt>
                <c:pt idx="390">
                  <c:v>41847.0</c:v>
                </c:pt>
              </c:numCache>
            </c:numRef>
          </c:cat>
          <c:val>
            <c:numRef>
              <c:f>Sheet1!$B$1:$B$391</c:f>
              <c:numCache>
                <c:formatCode>General</c:formatCode>
                <c:ptCount val="391"/>
                <c:pt idx="0">
                  <c:v>77.0</c:v>
                </c:pt>
                <c:pt idx="1">
                  <c:v>71.0</c:v>
                </c:pt>
                <c:pt idx="2">
                  <c:v>68.0</c:v>
                </c:pt>
                <c:pt idx="3">
                  <c:v>71.0</c:v>
                </c:pt>
                <c:pt idx="4">
                  <c:v>71.0</c:v>
                </c:pt>
                <c:pt idx="5">
                  <c:v>65.0</c:v>
                </c:pt>
                <c:pt idx="6">
                  <c:v>51.0</c:v>
                </c:pt>
                <c:pt idx="7">
                  <c:v>54.0</c:v>
                </c:pt>
                <c:pt idx="8">
                  <c:v>55.0</c:v>
                </c:pt>
                <c:pt idx="9">
                  <c:v>42.0</c:v>
                </c:pt>
                <c:pt idx="10">
                  <c:v>47.0</c:v>
                </c:pt>
                <c:pt idx="11">
                  <c:v>49.0</c:v>
                </c:pt>
                <c:pt idx="12">
                  <c:v>47.0</c:v>
                </c:pt>
                <c:pt idx="13">
                  <c:v>45.0</c:v>
                </c:pt>
                <c:pt idx="14">
                  <c:v>51.0</c:v>
                </c:pt>
                <c:pt idx="15">
                  <c:v>50.0</c:v>
                </c:pt>
                <c:pt idx="16">
                  <c:v>57.0</c:v>
                </c:pt>
                <c:pt idx="17">
                  <c:v>59.0</c:v>
                </c:pt>
                <c:pt idx="18">
                  <c:v>79.0</c:v>
                </c:pt>
                <c:pt idx="19">
                  <c:v>75.0</c:v>
                </c:pt>
                <c:pt idx="20">
                  <c:v>70.0</c:v>
                </c:pt>
                <c:pt idx="21">
                  <c:v>71.0</c:v>
                </c:pt>
                <c:pt idx="22">
                  <c:v>60.0</c:v>
                </c:pt>
                <c:pt idx="23">
                  <c:v>64.0</c:v>
                </c:pt>
                <c:pt idx="24">
                  <c:v>66.0</c:v>
                </c:pt>
                <c:pt idx="25">
                  <c:v>62.0</c:v>
                </c:pt>
                <c:pt idx="26">
                  <c:v>57.0</c:v>
                </c:pt>
                <c:pt idx="27">
                  <c:v>59.0</c:v>
                </c:pt>
                <c:pt idx="28">
                  <c:v>62.0</c:v>
                </c:pt>
                <c:pt idx="29">
                  <c:v>67.0</c:v>
                </c:pt>
                <c:pt idx="30">
                  <c:v>67.0</c:v>
                </c:pt>
                <c:pt idx="31">
                  <c:v>76.0</c:v>
                </c:pt>
                <c:pt idx="32">
                  <c:v>77.0</c:v>
                </c:pt>
                <c:pt idx="33">
                  <c:v>75.0</c:v>
                </c:pt>
                <c:pt idx="34">
                  <c:v>78.0</c:v>
                </c:pt>
                <c:pt idx="35">
                  <c:v>72.0</c:v>
                </c:pt>
                <c:pt idx="36">
                  <c:v>62.0</c:v>
                </c:pt>
                <c:pt idx="37">
                  <c:v>67.0</c:v>
                </c:pt>
                <c:pt idx="38">
                  <c:v>61.0</c:v>
                </c:pt>
                <c:pt idx="39">
                  <c:v>60.0</c:v>
                </c:pt>
                <c:pt idx="40">
                  <c:v>58.0</c:v>
                </c:pt>
                <c:pt idx="41">
                  <c:v>58.0</c:v>
                </c:pt>
                <c:pt idx="42">
                  <c:v>85.0</c:v>
                </c:pt>
                <c:pt idx="43">
                  <c:v>70.0</c:v>
                </c:pt>
                <c:pt idx="44">
                  <c:v>76.0</c:v>
                </c:pt>
                <c:pt idx="45">
                  <c:v>77.0</c:v>
                </c:pt>
                <c:pt idx="46">
                  <c:v>67.0</c:v>
                </c:pt>
                <c:pt idx="47">
                  <c:v>67.0</c:v>
                </c:pt>
                <c:pt idx="48">
                  <c:v>71.0</c:v>
                </c:pt>
                <c:pt idx="49">
                  <c:v>70.0</c:v>
                </c:pt>
                <c:pt idx="50">
                  <c:v>64.0</c:v>
                </c:pt>
                <c:pt idx="51">
                  <c:v>70.0</c:v>
                </c:pt>
                <c:pt idx="52">
                  <c:v>74.0</c:v>
                </c:pt>
                <c:pt idx="53">
                  <c:v>75.0</c:v>
                </c:pt>
                <c:pt idx="54">
                  <c:v>93.0</c:v>
                </c:pt>
                <c:pt idx="55">
                  <c:v>80.0</c:v>
                </c:pt>
                <c:pt idx="56">
                  <c:v>78.0</c:v>
                </c:pt>
                <c:pt idx="57">
                  <c:v>74.0</c:v>
                </c:pt>
                <c:pt idx="58">
                  <c:v>79.0</c:v>
                </c:pt>
                <c:pt idx="59">
                  <c:v>75.0</c:v>
                </c:pt>
                <c:pt idx="60">
                  <c:v>69.0</c:v>
                </c:pt>
                <c:pt idx="61">
                  <c:v>71.0</c:v>
                </c:pt>
                <c:pt idx="62">
                  <c:v>63.0</c:v>
                </c:pt>
                <c:pt idx="63">
                  <c:v>59.0</c:v>
                </c:pt>
                <c:pt idx="64">
                  <c:v>61.0</c:v>
                </c:pt>
                <c:pt idx="65">
                  <c:v>60.0</c:v>
                </c:pt>
                <c:pt idx="66">
                  <c:v>67.0</c:v>
                </c:pt>
                <c:pt idx="67">
                  <c:v>73.0</c:v>
                </c:pt>
                <c:pt idx="68">
                  <c:v>57.0</c:v>
                </c:pt>
                <c:pt idx="69">
                  <c:v>62.0</c:v>
                </c:pt>
                <c:pt idx="70">
                  <c:v>53.0</c:v>
                </c:pt>
                <c:pt idx="71">
                  <c:v>59.0</c:v>
                </c:pt>
                <c:pt idx="72">
                  <c:v>70.0</c:v>
                </c:pt>
                <c:pt idx="73">
                  <c:v>69.0</c:v>
                </c:pt>
                <c:pt idx="74">
                  <c:v>62.0</c:v>
                </c:pt>
                <c:pt idx="75">
                  <c:v>55.0</c:v>
                </c:pt>
                <c:pt idx="76">
                  <c:v>58.0</c:v>
                </c:pt>
                <c:pt idx="77">
                  <c:v>61.0</c:v>
                </c:pt>
                <c:pt idx="78">
                  <c:v>62.0</c:v>
                </c:pt>
                <c:pt idx="79">
                  <c:v>64.0</c:v>
                </c:pt>
                <c:pt idx="80">
                  <c:v>60.0</c:v>
                </c:pt>
                <c:pt idx="81">
                  <c:v>55.0</c:v>
                </c:pt>
                <c:pt idx="82">
                  <c:v>50.0</c:v>
                </c:pt>
                <c:pt idx="83">
                  <c:v>51.0</c:v>
                </c:pt>
                <c:pt idx="84">
                  <c:v>55.0</c:v>
                </c:pt>
                <c:pt idx="85">
                  <c:v>51.0</c:v>
                </c:pt>
                <c:pt idx="86">
                  <c:v>58.0</c:v>
                </c:pt>
                <c:pt idx="87">
                  <c:v>48.0</c:v>
                </c:pt>
                <c:pt idx="88">
                  <c:v>50.0</c:v>
                </c:pt>
                <c:pt idx="89">
                  <c:v>49.0</c:v>
                </c:pt>
                <c:pt idx="90">
                  <c:v>53.0</c:v>
                </c:pt>
                <c:pt idx="91">
                  <c:v>53.0</c:v>
                </c:pt>
                <c:pt idx="92">
                  <c:v>54.0</c:v>
                </c:pt>
                <c:pt idx="93">
                  <c:v>50.0</c:v>
                </c:pt>
                <c:pt idx="94">
                  <c:v>49.0</c:v>
                </c:pt>
                <c:pt idx="95">
                  <c:v>60.0</c:v>
                </c:pt>
                <c:pt idx="96">
                  <c:v>51.0</c:v>
                </c:pt>
                <c:pt idx="97">
                  <c:v>36.0</c:v>
                </c:pt>
                <c:pt idx="98">
                  <c:v>49.0</c:v>
                </c:pt>
                <c:pt idx="99">
                  <c:v>74.0</c:v>
                </c:pt>
                <c:pt idx="100">
                  <c:v>76.0</c:v>
                </c:pt>
                <c:pt idx="101">
                  <c:v>57.0</c:v>
                </c:pt>
                <c:pt idx="102">
                  <c:v>66.0</c:v>
                </c:pt>
                <c:pt idx="103">
                  <c:v>58.0</c:v>
                </c:pt>
                <c:pt idx="104">
                  <c:v>62.0</c:v>
                </c:pt>
                <c:pt idx="105">
                  <c:v>78.0</c:v>
                </c:pt>
                <c:pt idx="106">
                  <c:v>61.0</c:v>
                </c:pt>
                <c:pt idx="107">
                  <c:v>66.0</c:v>
                </c:pt>
                <c:pt idx="108">
                  <c:v>70.0</c:v>
                </c:pt>
                <c:pt idx="109">
                  <c:v>63.0</c:v>
                </c:pt>
                <c:pt idx="110">
                  <c:v>61.0</c:v>
                </c:pt>
                <c:pt idx="111">
                  <c:v>64.0</c:v>
                </c:pt>
                <c:pt idx="112">
                  <c:v>79.0</c:v>
                </c:pt>
                <c:pt idx="113">
                  <c:v>67.0</c:v>
                </c:pt>
                <c:pt idx="114">
                  <c:v>75.0</c:v>
                </c:pt>
                <c:pt idx="115">
                  <c:v>52.0</c:v>
                </c:pt>
                <c:pt idx="116">
                  <c:v>61.0</c:v>
                </c:pt>
                <c:pt idx="117">
                  <c:v>64.0</c:v>
                </c:pt>
                <c:pt idx="118">
                  <c:v>51.0</c:v>
                </c:pt>
                <c:pt idx="119">
                  <c:v>62.0</c:v>
                </c:pt>
                <c:pt idx="120">
                  <c:v>55.0</c:v>
                </c:pt>
                <c:pt idx="121">
                  <c:v>69.0</c:v>
                </c:pt>
                <c:pt idx="122">
                  <c:v>43.0</c:v>
                </c:pt>
                <c:pt idx="123">
                  <c:v>74.0</c:v>
                </c:pt>
                <c:pt idx="124">
                  <c:v>66.0</c:v>
                </c:pt>
                <c:pt idx="125">
                  <c:v>62.0</c:v>
                </c:pt>
                <c:pt idx="126">
                  <c:v>62.0</c:v>
                </c:pt>
                <c:pt idx="127">
                  <c:v>71.0</c:v>
                </c:pt>
                <c:pt idx="128">
                  <c:v>55.0</c:v>
                </c:pt>
                <c:pt idx="129">
                  <c:v>90.0</c:v>
                </c:pt>
                <c:pt idx="130">
                  <c:v>74.0</c:v>
                </c:pt>
                <c:pt idx="131">
                  <c:v>77.0</c:v>
                </c:pt>
                <c:pt idx="132">
                  <c:v>73.0</c:v>
                </c:pt>
                <c:pt idx="133">
                  <c:v>78.0</c:v>
                </c:pt>
                <c:pt idx="134">
                  <c:v>78.0</c:v>
                </c:pt>
                <c:pt idx="135">
                  <c:v>78.0</c:v>
                </c:pt>
                <c:pt idx="136">
                  <c:v>68.0</c:v>
                </c:pt>
                <c:pt idx="137">
                  <c:v>77.0</c:v>
                </c:pt>
                <c:pt idx="138">
                  <c:v>46.0</c:v>
                </c:pt>
                <c:pt idx="139">
                  <c:v>71.0</c:v>
                </c:pt>
                <c:pt idx="140">
                  <c:v>77.0</c:v>
                </c:pt>
                <c:pt idx="141">
                  <c:v>75.0</c:v>
                </c:pt>
                <c:pt idx="142">
                  <c:v>72.0</c:v>
                </c:pt>
                <c:pt idx="143">
                  <c:v>70.0</c:v>
                </c:pt>
                <c:pt idx="144">
                  <c:v>73.0</c:v>
                </c:pt>
                <c:pt idx="145">
                  <c:v>69.0</c:v>
                </c:pt>
                <c:pt idx="146">
                  <c:v>77.0</c:v>
                </c:pt>
                <c:pt idx="147">
                  <c:v>74.0</c:v>
                </c:pt>
                <c:pt idx="148">
                  <c:v>70.0</c:v>
                </c:pt>
                <c:pt idx="149">
                  <c:v>72.0</c:v>
                </c:pt>
                <c:pt idx="150">
                  <c:v>71.0</c:v>
                </c:pt>
                <c:pt idx="151">
                  <c:v>69.0</c:v>
                </c:pt>
                <c:pt idx="152">
                  <c:v>76.0</c:v>
                </c:pt>
                <c:pt idx="153">
                  <c:v>83.0</c:v>
                </c:pt>
                <c:pt idx="154">
                  <c:v>97.0</c:v>
                </c:pt>
                <c:pt idx="155">
                  <c:v>89.0</c:v>
                </c:pt>
                <c:pt idx="156">
                  <c:v>85.0</c:v>
                </c:pt>
                <c:pt idx="157">
                  <c:v>85.0</c:v>
                </c:pt>
                <c:pt idx="158">
                  <c:v>81.0</c:v>
                </c:pt>
                <c:pt idx="159">
                  <c:v>79.0</c:v>
                </c:pt>
                <c:pt idx="160">
                  <c:v>83.0</c:v>
                </c:pt>
                <c:pt idx="161">
                  <c:v>81.0</c:v>
                </c:pt>
                <c:pt idx="162">
                  <c:v>84.0</c:v>
                </c:pt>
                <c:pt idx="163">
                  <c:v>82.0</c:v>
                </c:pt>
                <c:pt idx="164">
                  <c:v>89.0</c:v>
                </c:pt>
                <c:pt idx="165">
                  <c:v>82.0</c:v>
                </c:pt>
                <c:pt idx="166">
                  <c:v>82.0</c:v>
                </c:pt>
                <c:pt idx="167">
                  <c:v>67.0</c:v>
                </c:pt>
                <c:pt idx="168">
                  <c:v>94.0</c:v>
                </c:pt>
                <c:pt idx="169">
                  <c:v>92.0</c:v>
                </c:pt>
                <c:pt idx="170">
                  <c:v>132.0</c:v>
                </c:pt>
                <c:pt idx="171">
                  <c:v>142.0</c:v>
                </c:pt>
                <c:pt idx="172">
                  <c:v>140.0</c:v>
                </c:pt>
                <c:pt idx="173">
                  <c:v>130.0</c:v>
                </c:pt>
                <c:pt idx="174">
                  <c:v>119.0</c:v>
                </c:pt>
                <c:pt idx="175">
                  <c:v>125.0</c:v>
                </c:pt>
                <c:pt idx="176">
                  <c:v>119.0</c:v>
                </c:pt>
                <c:pt idx="177">
                  <c:v>110.0</c:v>
                </c:pt>
                <c:pt idx="178">
                  <c:v>121.0</c:v>
                </c:pt>
                <c:pt idx="179">
                  <c:v>126.0</c:v>
                </c:pt>
                <c:pt idx="180">
                  <c:v>113.0</c:v>
                </c:pt>
                <c:pt idx="181">
                  <c:v>109.0</c:v>
                </c:pt>
                <c:pt idx="182">
                  <c:v>112.0</c:v>
                </c:pt>
                <c:pt idx="183">
                  <c:v>109.0</c:v>
                </c:pt>
                <c:pt idx="184">
                  <c:v>96.0</c:v>
                </c:pt>
                <c:pt idx="185">
                  <c:v>96.0</c:v>
                </c:pt>
                <c:pt idx="186">
                  <c:v>91.0</c:v>
                </c:pt>
                <c:pt idx="187">
                  <c:v>89.0</c:v>
                </c:pt>
                <c:pt idx="188">
                  <c:v>83.0</c:v>
                </c:pt>
                <c:pt idx="189">
                  <c:v>81.0</c:v>
                </c:pt>
                <c:pt idx="190">
                  <c:v>83.0</c:v>
                </c:pt>
                <c:pt idx="191">
                  <c:v>87.0</c:v>
                </c:pt>
                <c:pt idx="192">
                  <c:v>82.0</c:v>
                </c:pt>
                <c:pt idx="193">
                  <c:v>85.0</c:v>
                </c:pt>
                <c:pt idx="194">
                  <c:v>77.0</c:v>
                </c:pt>
                <c:pt idx="195">
                  <c:v>79.0</c:v>
                </c:pt>
                <c:pt idx="196">
                  <c:v>80.0</c:v>
                </c:pt>
                <c:pt idx="197">
                  <c:v>81.0</c:v>
                </c:pt>
                <c:pt idx="198">
                  <c:v>79.0</c:v>
                </c:pt>
                <c:pt idx="199">
                  <c:v>87.0</c:v>
                </c:pt>
                <c:pt idx="200">
                  <c:v>84.0</c:v>
                </c:pt>
                <c:pt idx="201">
                  <c:v>83.0</c:v>
                </c:pt>
                <c:pt idx="202">
                  <c:v>64.0</c:v>
                </c:pt>
                <c:pt idx="203">
                  <c:v>72.0</c:v>
                </c:pt>
                <c:pt idx="204">
                  <c:v>85.0</c:v>
                </c:pt>
                <c:pt idx="205">
                  <c:v>96.0</c:v>
                </c:pt>
                <c:pt idx="206">
                  <c:v>101.0</c:v>
                </c:pt>
                <c:pt idx="207">
                  <c:v>102.0</c:v>
                </c:pt>
                <c:pt idx="208">
                  <c:v>97.0</c:v>
                </c:pt>
                <c:pt idx="209">
                  <c:v>99.0</c:v>
                </c:pt>
                <c:pt idx="210">
                  <c:v>119.0</c:v>
                </c:pt>
                <c:pt idx="211">
                  <c:v>139.0</c:v>
                </c:pt>
                <c:pt idx="212">
                  <c:v>83.0</c:v>
                </c:pt>
                <c:pt idx="213">
                  <c:v>87.0</c:v>
                </c:pt>
                <c:pt idx="214">
                  <c:v>79.0</c:v>
                </c:pt>
                <c:pt idx="215">
                  <c:v>102.0</c:v>
                </c:pt>
                <c:pt idx="216">
                  <c:v>95.0</c:v>
                </c:pt>
                <c:pt idx="217">
                  <c:v>106.0</c:v>
                </c:pt>
                <c:pt idx="218">
                  <c:v>138.0</c:v>
                </c:pt>
                <c:pt idx="219">
                  <c:v>199.0</c:v>
                </c:pt>
                <c:pt idx="220">
                  <c:v>106.0</c:v>
                </c:pt>
                <c:pt idx="221">
                  <c:v>110.0</c:v>
                </c:pt>
                <c:pt idx="222">
                  <c:v>121.0</c:v>
                </c:pt>
                <c:pt idx="223">
                  <c:v>134.0</c:v>
                </c:pt>
                <c:pt idx="224">
                  <c:v>132.0</c:v>
                </c:pt>
                <c:pt idx="225">
                  <c:v>156.0</c:v>
                </c:pt>
                <c:pt idx="226">
                  <c:v>171.0</c:v>
                </c:pt>
                <c:pt idx="227">
                  <c:v>160.0</c:v>
                </c:pt>
                <c:pt idx="228">
                  <c:v>244.0</c:v>
                </c:pt>
                <c:pt idx="229">
                  <c:v>227.0</c:v>
                </c:pt>
                <c:pt idx="230">
                  <c:v>261.0</c:v>
                </c:pt>
                <c:pt idx="231">
                  <c:v>307.0</c:v>
                </c:pt>
                <c:pt idx="232">
                  <c:v>351.0</c:v>
                </c:pt>
                <c:pt idx="233">
                  <c:v>250.0</c:v>
                </c:pt>
                <c:pt idx="234">
                  <c:v>177.0</c:v>
                </c:pt>
                <c:pt idx="235">
                  <c:v>114.0</c:v>
                </c:pt>
                <c:pt idx="236">
                  <c:v>120.0</c:v>
                </c:pt>
                <c:pt idx="237">
                  <c:v>156.0</c:v>
                </c:pt>
                <c:pt idx="238">
                  <c:v>203.0</c:v>
                </c:pt>
                <c:pt idx="239">
                  <c:v>221.0</c:v>
                </c:pt>
                <c:pt idx="240">
                  <c:v>225.0</c:v>
                </c:pt>
                <c:pt idx="241">
                  <c:v>129.0</c:v>
                </c:pt>
                <c:pt idx="242">
                  <c:v>278.0</c:v>
                </c:pt>
                <c:pt idx="243">
                  <c:v>319.0</c:v>
                </c:pt>
                <c:pt idx="244">
                  <c:v>299.0</c:v>
                </c:pt>
                <c:pt idx="245">
                  <c:v>221.0</c:v>
                </c:pt>
                <c:pt idx="246">
                  <c:v>198.0</c:v>
                </c:pt>
                <c:pt idx="247">
                  <c:v>211.0</c:v>
                </c:pt>
                <c:pt idx="248">
                  <c:v>276.0</c:v>
                </c:pt>
                <c:pt idx="249">
                  <c:v>301.0</c:v>
                </c:pt>
                <c:pt idx="250">
                  <c:v>209.0</c:v>
                </c:pt>
                <c:pt idx="251">
                  <c:v>246.0</c:v>
                </c:pt>
                <c:pt idx="252">
                  <c:v>257.0</c:v>
                </c:pt>
                <c:pt idx="253">
                  <c:v>235.0</c:v>
                </c:pt>
                <c:pt idx="254">
                  <c:v>287.0</c:v>
                </c:pt>
                <c:pt idx="255">
                  <c:v>311.0</c:v>
                </c:pt>
                <c:pt idx="256">
                  <c:v>296.0</c:v>
                </c:pt>
                <c:pt idx="257">
                  <c:v>256.0</c:v>
                </c:pt>
                <c:pt idx="258">
                  <c:v>237.0</c:v>
                </c:pt>
                <c:pt idx="259">
                  <c:v>257.0</c:v>
                </c:pt>
                <c:pt idx="260">
                  <c:v>310.0</c:v>
                </c:pt>
                <c:pt idx="261">
                  <c:v>249.0</c:v>
                </c:pt>
                <c:pt idx="262">
                  <c:v>286.0</c:v>
                </c:pt>
                <c:pt idx="263">
                  <c:v>275.0</c:v>
                </c:pt>
                <c:pt idx="264">
                  <c:v>258.0</c:v>
                </c:pt>
                <c:pt idx="265">
                  <c:v>304.0</c:v>
                </c:pt>
                <c:pt idx="266">
                  <c:v>302.0</c:v>
                </c:pt>
                <c:pt idx="267">
                  <c:v>295.0</c:v>
                </c:pt>
                <c:pt idx="268">
                  <c:v>267.0</c:v>
                </c:pt>
                <c:pt idx="269">
                  <c:v>279.0</c:v>
                </c:pt>
                <c:pt idx="270">
                  <c:v>285.0</c:v>
                </c:pt>
                <c:pt idx="271">
                  <c:v>268.0</c:v>
                </c:pt>
                <c:pt idx="272">
                  <c:v>259.0</c:v>
                </c:pt>
                <c:pt idx="273">
                  <c:v>258.0</c:v>
                </c:pt>
                <c:pt idx="274">
                  <c:v>276.0</c:v>
                </c:pt>
                <c:pt idx="275">
                  <c:v>269.0</c:v>
                </c:pt>
                <c:pt idx="276">
                  <c:v>295.0</c:v>
                </c:pt>
                <c:pt idx="277">
                  <c:v>271.0</c:v>
                </c:pt>
                <c:pt idx="278">
                  <c:v>267.0</c:v>
                </c:pt>
                <c:pt idx="279">
                  <c:v>298.0</c:v>
                </c:pt>
                <c:pt idx="280">
                  <c:v>309.0</c:v>
                </c:pt>
                <c:pt idx="281">
                  <c:v>314.0</c:v>
                </c:pt>
                <c:pt idx="282">
                  <c:v>199.0</c:v>
                </c:pt>
                <c:pt idx="283">
                  <c:v>203.0</c:v>
                </c:pt>
                <c:pt idx="284">
                  <c:v>219.0</c:v>
                </c:pt>
                <c:pt idx="285">
                  <c:v>198.0</c:v>
                </c:pt>
                <c:pt idx="286">
                  <c:v>253.0</c:v>
                </c:pt>
                <c:pt idx="287">
                  <c:v>246.0</c:v>
                </c:pt>
                <c:pt idx="288">
                  <c:v>257.0</c:v>
                </c:pt>
                <c:pt idx="289">
                  <c:v>234.0</c:v>
                </c:pt>
                <c:pt idx="290">
                  <c:v>309.0</c:v>
                </c:pt>
                <c:pt idx="291">
                  <c:v>178.0</c:v>
                </c:pt>
                <c:pt idx="292">
                  <c:v>210.0</c:v>
                </c:pt>
                <c:pt idx="293">
                  <c:v>204.0</c:v>
                </c:pt>
                <c:pt idx="294">
                  <c:v>194.0</c:v>
                </c:pt>
                <c:pt idx="295">
                  <c:v>198.0</c:v>
                </c:pt>
                <c:pt idx="296">
                  <c:v>189.0</c:v>
                </c:pt>
                <c:pt idx="297">
                  <c:v>254.0</c:v>
                </c:pt>
                <c:pt idx="298">
                  <c:v>203.0</c:v>
                </c:pt>
                <c:pt idx="299">
                  <c:v>140.0</c:v>
                </c:pt>
                <c:pt idx="300">
                  <c:v>206.0</c:v>
                </c:pt>
                <c:pt idx="301">
                  <c:v>185.0</c:v>
                </c:pt>
                <c:pt idx="302">
                  <c:v>204.0</c:v>
                </c:pt>
                <c:pt idx="303">
                  <c:v>208.0</c:v>
                </c:pt>
                <c:pt idx="304">
                  <c:v>223.0</c:v>
                </c:pt>
                <c:pt idx="305">
                  <c:v>197.0</c:v>
                </c:pt>
                <c:pt idx="306">
                  <c:v>190.0</c:v>
                </c:pt>
                <c:pt idx="307">
                  <c:v>228.0</c:v>
                </c:pt>
                <c:pt idx="308">
                  <c:v>190.0</c:v>
                </c:pt>
                <c:pt idx="309">
                  <c:v>195.0</c:v>
                </c:pt>
                <c:pt idx="310">
                  <c:v>257.0</c:v>
                </c:pt>
                <c:pt idx="311">
                  <c:v>308.0</c:v>
                </c:pt>
                <c:pt idx="312">
                  <c:v>176.0</c:v>
                </c:pt>
                <c:pt idx="313">
                  <c:v>181.0</c:v>
                </c:pt>
                <c:pt idx="314">
                  <c:v>316.0</c:v>
                </c:pt>
                <c:pt idx="315">
                  <c:v>298.0</c:v>
                </c:pt>
                <c:pt idx="316">
                  <c:v>337.0</c:v>
                </c:pt>
                <c:pt idx="317">
                  <c:v>281.0</c:v>
                </c:pt>
                <c:pt idx="318">
                  <c:v>294.0</c:v>
                </c:pt>
                <c:pt idx="319">
                  <c:v>284.0</c:v>
                </c:pt>
                <c:pt idx="320">
                  <c:v>328.0</c:v>
                </c:pt>
                <c:pt idx="321">
                  <c:v>268.0</c:v>
                </c:pt>
                <c:pt idx="322">
                  <c:v>362.0</c:v>
                </c:pt>
                <c:pt idx="323">
                  <c:v>368.0</c:v>
                </c:pt>
                <c:pt idx="324">
                  <c:v>304.0</c:v>
                </c:pt>
                <c:pt idx="325">
                  <c:v>399.0</c:v>
                </c:pt>
                <c:pt idx="326">
                  <c:v>304.0</c:v>
                </c:pt>
                <c:pt idx="327">
                  <c:v>190.0</c:v>
                </c:pt>
                <c:pt idx="328">
                  <c:v>190.0</c:v>
                </c:pt>
                <c:pt idx="329">
                  <c:v>266.0</c:v>
                </c:pt>
                <c:pt idx="330">
                  <c:v>260.0</c:v>
                </c:pt>
                <c:pt idx="331">
                  <c:v>287.0</c:v>
                </c:pt>
                <c:pt idx="332">
                  <c:v>305.0</c:v>
                </c:pt>
                <c:pt idx="333">
                  <c:v>788.0</c:v>
                </c:pt>
                <c:pt idx="334">
                  <c:v>1463.0</c:v>
                </c:pt>
                <c:pt idx="335">
                  <c:v>1539.0</c:v>
                </c:pt>
                <c:pt idx="336">
                  <c:v>1330.0</c:v>
                </c:pt>
                <c:pt idx="337">
                  <c:v>1178.0</c:v>
                </c:pt>
                <c:pt idx="338">
                  <c:v>646.0</c:v>
                </c:pt>
                <c:pt idx="339">
                  <c:v>399.0</c:v>
                </c:pt>
                <c:pt idx="340">
                  <c:v>684.0</c:v>
                </c:pt>
                <c:pt idx="341">
                  <c:v>779.0</c:v>
                </c:pt>
                <c:pt idx="342">
                  <c:v>703.0</c:v>
                </c:pt>
                <c:pt idx="343">
                  <c:v>1102.0</c:v>
                </c:pt>
                <c:pt idx="344">
                  <c:v>969.0</c:v>
                </c:pt>
                <c:pt idx="345">
                  <c:v>817.0</c:v>
                </c:pt>
                <c:pt idx="346">
                  <c:v>798.0</c:v>
                </c:pt>
                <c:pt idx="347">
                  <c:v>684.0</c:v>
                </c:pt>
                <c:pt idx="348">
                  <c:v>1197.0</c:v>
                </c:pt>
                <c:pt idx="349">
                  <c:v>912.0</c:v>
                </c:pt>
                <c:pt idx="350">
                  <c:v>1349.0</c:v>
                </c:pt>
                <c:pt idx="351">
                  <c:v>836.0</c:v>
                </c:pt>
                <c:pt idx="352">
                  <c:v>722.0</c:v>
                </c:pt>
                <c:pt idx="353">
                  <c:v>874.0</c:v>
                </c:pt>
                <c:pt idx="354">
                  <c:v>1026.0</c:v>
                </c:pt>
                <c:pt idx="355">
                  <c:v>969.0</c:v>
                </c:pt>
                <c:pt idx="356">
                  <c:v>722.0</c:v>
                </c:pt>
                <c:pt idx="357">
                  <c:v>988.0</c:v>
                </c:pt>
                <c:pt idx="358">
                  <c:v>1178.0</c:v>
                </c:pt>
                <c:pt idx="359">
                  <c:v>1482.0</c:v>
                </c:pt>
                <c:pt idx="360">
                  <c:v>1634.0</c:v>
                </c:pt>
                <c:pt idx="361">
                  <c:v>1615.0</c:v>
                </c:pt>
                <c:pt idx="362">
                  <c:v>1273.0</c:v>
                </c:pt>
                <c:pt idx="363">
                  <c:v>1026.0</c:v>
                </c:pt>
                <c:pt idx="364">
                  <c:v>1387.0</c:v>
                </c:pt>
                <c:pt idx="365">
                  <c:v>1862.0</c:v>
                </c:pt>
                <c:pt idx="366">
                  <c:v>1406.0</c:v>
                </c:pt>
                <c:pt idx="367">
                  <c:v>494.0</c:v>
                </c:pt>
                <c:pt idx="368">
                  <c:v>741.0</c:v>
                </c:pt>
                <c:pt idx="369">
                  <c:v>760.0</c:v>
                </c:pt>
                <c:pt idx="370">
                  <c:v>1691.0</c:v>
                </c:pt>
                <c:pt idx="371">
                  <c:v>494.0</c:v>
                </c:pt>
                <c:pt idx="372">
                  <c:v>1178.0</c:v>
                </c:pt>
                <c:pt idx="373">
                  <c:v>418.0</c:v>
                </c:pt>
                <c:pt idx="374">
                  <c:v>1292.0</c:v>
                </c:pt>
                <c:pt idx="375">
                  <c:v>1387.0</c:v>
                </c:pt>
                <c:pt idx="376">
                  <c:v>1634.0</c:v>
                </c:pt>
                <c:pt idx="377">
                  <c:v>1805.0</c:v>
                </c:pt>
                <c:pt idx="378">
                  <c:v>1064.0</c:v>
                </c:pt>
                <c:pt idx="379">
                  <c:v>1596.0</c:v>
                </c:pt>
                <c:pt idx="380">
                  <c:v>1235.0</c:v>
                </c:pt>
                <c:pt idx="381">
                  <c:v>1634.0</c:v>
                </c:pt>
                <c:pt idx="382">
                  <c:v>684.0</c:v>
                </c:pt>
                <c:pt idx="383">
                  <c:v>1653.0</c:v>
                </c:pt>
                <c:pt idx="384">
                  <c:v>1273.0</c:v>
                </c:pt>
                <c:pt idx="385">
                  <c:v>1501.0</c:v>
                </c:pt>
                <c:pt idx="386">
                  <c:v>1292.0</c:v>
                </c:pt>
                <c:pt idx="387">
                  <c:v>1026.0</c:v>
                </c:pt>
                <c:pt idx="388">
                  <c:v>798.0</c:v>
                </c:pt>
                <c:pt idx="389">
                  <c:v>780.0</c:v>
                </c:pt>
                <c:pt idx="390">
                  <c:v>855.0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0646648"/>
        <c:axId val="-2060653544"/>
      </c:lineChart>
      <c:dateAx>
        <c:axId val="-20606466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0653544"/>
        <c:crosses val="autoZero"/>
        <c:auto val="1"/>
        <c:lblOffset val="100"/>
        <c:baseTimeUnit val="days"/>
      </c:dateAx>
      <c:valAx>
        <c:axId val="-2060653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0646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0.16719</cdr:x>
      <cdr:y>0.01659</cdr:y>
    </cdr:from>
    <cdr:to>
      <cdr:x>0.85444</cdr:x>
      <cdr:y>0.11289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2954" y="79513"/>
          <a:ext cx="584935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sz="3000" dirty="0" smtClean="0">
              <a:latin typeface="Helvetica Light"/>
              <a:cs typeface="Helvetica Light"/>
            </a:rPr>
            <a:t>Millions of Unique Names Per Day</a:t>
          </a:r>
          <a:endParaRPr lang="en-US" sz="3000" b="0" i="0" dirty="0" smtClean="0">
            <a:latin typeface="Helvetica Light"/>
            <a:cs typeface="Helvetica Ligh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9F03F-5115-1540-9799-E1FAF1ABF70A}" type="datetimeFigureOut">
              <a:rPr lang="en-US" smtClean="0"/>
              <a:t>08.09.2014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594F-F0A6-FD4C-8D71-2269CE379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30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246A7-A0FE-C944-8BC0-6D0585BEE4CD}" type="datetimeFigureOut">
              <a:rPr lang="en-US" smtClean="0"/>
              <a:t>08.09.2014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EA623-EF2E-784A-A649-5035CDB3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9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™_nominum_logo_cmyk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39" y="2634364"/>
            <a:ext cx="3348036" cy="934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067" y="3733800"/>
            <a:ext cx="868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0" i="0" smtClean="0">
                <a:latin typeface="Helvetica Light"/>
                <a:cs typeface="Helvetica Light"/>
              </a:rPr>
              <a:t>Harness Your Internet Activity</a:t>
            </a:r>
            <a:endParaRPr lang="en-US" sz="2000" b="0" i="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739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7"/>
          </p:nvPr>
        </p:nvSpPr>
        <p:spPr>
          <a:xfrm>
            <a:off x="228598" y="2827671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228598" y="4530447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77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8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067" y="3733800"/>
            <a:ext cx="868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0" i="0" smtClean="0">
                <a:latin typeface="Helvetica Light"/>
                <a:cs typeface="Helvetica Light"/>
              </a:rPr>
              <a:t>Harness Your Internet Activity</a:t>
            </a:r>
            <a:endParaRPr lang="en-US" sz="2000" b="0" i="0" dirty="0">
              <a:latin typeface="Helvetica Light"/>
              <a:cs typeface="Helvetica Light"/>
            </a:endParaRPr>
          </a:p>
        </p:txBody>
      </p:sp>
      <p:pic>
        <p:nvPicPr>
          <p:cNvPr id="8" name="Picture 7" descr="Full_CMYK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14" y="2614632"/>
            <a:ext cx="3256774" cy="9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1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598" y="2402283"/>
            <a:ext cx="8686799" cy="693708"/>
          </a:xfrm>
          <a:prstGeom prst="rect">
            <a:avLst/>
          </a:prstGeom>
        </p:spPr>
        <p:txBody>
          <a:bodyPr vert="horz" anchor="ctr"/>
          <a:lstStyle>
            <a:lvl1pPr algn="ctr">
              <a:defRPr sz="4000" b="0"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32758" y="6327122"/>
            <a:ext cx="6649042" cy="3714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Presenter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597" y="3095991"/>
            <a:ext cx="8686799" cy="76166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781799" y="6319875"/>
            <a:ext cx="2133597" cy="37147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6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2216164"/>
            <a:ext cx="8686801" cy="692497"/>
          </a:xfrm>
          <a:prstGeom prst="rect">
            <a:avLst/>
          </a:prstGeom>
        </p:spPr>
        <p:txBody>
          <a:bodyPr vert="horz" anchor="t"/>
          <a:lstStyle>
            <a:lvl1pPr algn="l">
              <a:defRPr sz="3600"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2055296"/>
            <a:ext cx="8686800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30947"/>
            <a:ext cx="9144000" cy="180473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2207572"/>
            <a:ext cx="8686801" cy="692497"/>
          </a:xfrm>
          <a:prstGeom prst="rect">
            <a:avLst/>
          </a:prstGeom>
        </p:spPr>
        <p:txBody>
          <a:bodyPr vert="horz" anchor="ctr"/>
          <a:lstStyle>
            <a:lvl1pPr algn="l">
              <a:defRPr sz="36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Slide (Cop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ominum_logo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6375544"/>
            <a:ext cx="885690" cy="2538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237067" y="1143000"/>
            <a:ext cx="8678333" cy="49530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Helvetica Light"/>
                <a:cs typeface="Helvetica Light"/>
              </a:defRPr>
            </a:lvl1pPr>
            <a:lvl2pPr>
              <a:defRPr sz="2400">
                <a:latin typeface="Helvetica Light"/>
                <a:cs typeface="Helvetica Light"/>
              </a:defRPr>
            </a:lvl2pPr>
            <a:lvl3pPr>
              <a:defRPr sz="2000">
                <a:latin typeface="Helvetica Light"/>
                <a:cs typeface="Helvetica Light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nominum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57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 (Cop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7"/>
          </p:nvPr>
        </p:nvSpPr>
        <p:spPr>
          <a:xfrm>
            <a:off x="4741332" y="1143000"/>
            <a:ext cx="4182533" cy="4953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 Light"/>
                <a:cs typeface="Helvetica Light"/>
              </a:defRPr>
            </a:lvl1pPr>
            <a:lvl2pPr>
              <a:defRPr sz="2000">
                <a:latin typeface="Helvetica Light"/>
                <a:cs typeface="Helvetica Light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4182533" cy="4953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 Light"/>
                <a:cs typeface="Helvetica Light"/>
              </a:defRPr>
            </a:lvl1pPr>
            <a:lvl2pPr>
              <a:defRPr sz="2000">
                <a:latin typeface="Helvetica Light"/>
                <a:cs typeface="Helvetica Light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2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5"/>
          </p:nvPr>
        </p:nvSpPr>
        <p:spPr>
          <a:xfrm>
            <a:off x="237067" y="1143000"/>
            <a:ext cx="8678333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Helvetica Light"/>
                <a:cs typeface="Helvetica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237067" y="1143000"/>
            <a:ext cx="4182533" cy="4953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0" i="0">
                <a:latin typeface="Helvetica Light"/>
                <a:cs typeface="Helvetica Light"/>
              </a:defRPr>
            </a:lvl1pPr>
            <a:lvl2pPr>
              <a:defRPr sz="2000" b="0" i="0">
                <a:latin typeface="Helvetica"/>
                <a:cs typeface="Helvetica"/>
              </a:defRPr>
            </a:lvl2pPr>
            <a:lvl3pPr>
              <a:defRPr sz="2000" b="0" i="0">
                <a:latin typeface="Helvetica"/>
                <a:cs typeface="Helvetica"/>
              </a:defRPr>
            </a:lvl3pPr>
            <a:lvl4pPr>
              <a:defRPr sz="2000" b="0" i="0">
                <a:latin typeface="Helvetica"/>
                <a:cs typeface="Helvetica"/>
              </a:defRPr>
            </a:lvl4pPr>
            <a:lvl5pPr>
              <a:defRPr sz="2000" b="0" i="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724400" y="1143000"/>
            <a:ext cx="4191000" cy="4953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0" i="0">
                <a:latin typeface="Helvetica Light"/>
                <a:cs typeface="Helvetica Light"/>
              </a:defRPr>
            </a:lvl1pPr>
            <a:lvl2pPr>
              <a:defRPr sz="2000" b="0" i="0">
                <a:latin typeface="Helvetica"/>
                <a:cs typeface="Helvetica"/>
              </a:defRPr>
            </a:lvl2pPr>
            <a:lvl3pPr>
              <a:defRPr sz="2000" b="0" i="0">
                <a:latin typeface="Helvetica"/>
                <a:cs typeface="Helvetica"/>
              </a:defRPr>
            </a:lvl3pPr>
            <a:lvl4pPr>
              <a:defRPr sz="2000" b="0" i="0">
                <a:latin typeface="Helvetica"/>
                <a:cs typeface="Helvetica"/>
              </a:defRPr>
            </a:lvl4pPr>
            <a:lvl5pPr>
              <a:defRPr sz="2000" b="0" i="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2734733" cy="4953000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7"/>
          </p:nvPr>
        </p:nvSpPr>
        <p:spPr>
          <a:xfrm>
            <a:off x="3200400" y="1143000"/>
            <a:ext cx="2734733" cy="4952999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/>
          </p:nvPr>
        </p:nvSpPr>
        <p:spPr>
          <a:xfrm>
            <a:off x="6180666" y="1143000"/>
            <a:ext cx="2734733" cy="4952999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spect="1"/>
          </p:cNvSpPr>
          <p:nvPr>
            <p:ph type="dt" sz="half" idx="2"/>
          </p:nvPr>
        </p:nvSpPr>
        <p:spPr>
          <a:xfrm>
            <a:off x="6781800" y="244475"/>
            <a:ext cx="2133600" cy="365125"/>
          </a:xfrm>
          <a:prstGeom prst="rect">
            <a:avLst/>
          </a:prstGeom>
        </p:spPr>
        <p:txBody>
          <a:bodyPr vert="horz" lIns="0" tIns="0" rIns="0" bIns="2286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799" y="6264275"/>
            <a:ext cx="2133600" cy="365125"/>
          </a:xfrm>
          <a:prstGeom prst="rect">
            <a:avLst/>
          </a:prstGeom>
        </p:spPr>
        <p:txBody>
          <a:bodyPr vert="horz" lIns="0" tIns="22860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9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54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Attacks Hurt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5226" y="2138570"/>
            <a:ext cx="38795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101548" y="2231338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81900" y="1692511"/>
            <a:ext cx="114133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i="0" dirty="0" smtClean="0">
                <a:latin typeface="Helvetica Light"/>
                <a:cs typeface="Helvetica Light"/>
              </a:rPr>
              <a:t>Proxy query,</a:t>
            </a:r>
          </a:p>
          <a:p>
            <a:r>
              <a:rPr lang="en-US" sz="1600" dirty="0" smtClean="0">
                <a:latin typeface="Helvetica Light"/>
                <a:cs typeface="Helvetica Light"/>
              </a:rPr>
              <a:t>translate IP</a:t>
            </a:r>
            <a:endParaRPr lang="en-US" sz="1600" b="0" i="0" dirty="0" smtClean="0">
              <a:latin typeface="Helvetica Light"/>
              <a:cs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0349" y="2039199"/>
            <a:ext cx="9217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Recursion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917097" y="3375404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82405" y="3129183"/>
            <a:ext cx="8018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Truncate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323" y="3398740"/>
            <a:ext cx="97943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Response </a:t>
            </a:r>
          </a:p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Rate </a:t>
            </a:r>
          </a:p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Limiting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312512" y="1782424"/>
            <a:ext cx="0" cy="4297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01548" y="1782424"/>
            <a:ext cx="0" cy="4297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03844" y="1782424"/>
            <a:ext cx="0" cy="4297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59147" y="1782424"/>
            <a:ext cx="0" cy="4297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60919" y="1255978"/>
            <a:ext cx="76944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i="0" dirty="0" smtClean="0">
                <a:latin typeface="Helvetica Light"/>
                <a:cs typeface="Helvetica Light"/>
              </a:rPr>
              <a:t>Border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64736" y="1102090"/>
            <a:ext cx="101149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b="0" i="0" dirty="0" smtClean="0">
                <a:latin typeface="Helvetica Light"/>
                <a:cs typeface="Helvetica Light"/>
              </a:rPr>
              <a:t>Home </a:t>
            </a:r>
          </a:p>
          <a:p>
            <a:r>
              <a:rPr lang="en-US" sz="2000" b="0" i="0" dirty="0" smtClean="0">
                <a:latin typeface="Helvetica Light"/>
                <a:cs typeface="Helvetica Light"/>
              </a:rPr>
              <a:t>Gateway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6769" y="1255978"/>
            <a:ext cx="101309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i="0" dirty="0" smtClean="0">
                <a:latin typeface="Helvetica Light"/>
                <a:cs typeface="Helvetica Light"/>
              </a:rPr>
              <a:t>Resolver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6214" y="1273229"/>
            <a:ext cx="101149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i="0" dirty="0" smtClean="0">
                <a:latin typeface="Helvetica Light"/>
                <a:cs typeface="Helvetica Light"/>
              </a:rPr>
              <a:t>Authority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28598" y="1255978"/>
            <a:ext cx="9393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latin typeface="Helvetica Light"/>
                <a:cs typeface="Helvetica Light"/>
              </a:rPr>
              <a:t>Attacker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35226" y="2290970"/>
            <a:ext cx="38795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5226" y="2443370"/>
            <a:ext cx="38795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35226" y="2595770"/>
            <a:ext cx="38795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35226" y="2748170"/>
            <a:ext cx="38795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5226" y="2900570"/>
            <a:ext cx="38795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101548" y="2383738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101548" y="2536138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101548" y="2688538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101548" y="2840938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101548" y="2993338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936974" y="2304226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936974" y="2456626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936974" y="2609026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936974" y="2761426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936974" y="2913826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936974" y="3066226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5917097" y="3527804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5917097" y="3680204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5917097" y="3832604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5917097" y="3985004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917097" y="4137404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923318" y="4498667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940788" y="4236243"/>
            <a:ext cx="95327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Retry TCP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5923318" y="4651067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923318" y="4803467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5923318" y="4955867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923318" y="5108267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5923318" y="5260667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784949" y="4639910"/>
            <a:ext cx="1317155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Authority </a:t>
            </a:r>
          </a:p>
          <a:p>
            <a:pPr algn="ctr"/>
            <a:r>
              <a:rPr lang="en-US" sz="1600" b="0" i="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Fails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High traffic </a:t>
            </a:r>
            <a:b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</a:br>
            <a: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with </a:t>
            </a:r>
            <a:b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</a:br>
            <a: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TCP overhead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91629" y="5223174"/>
            <a:ext cx="1950727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Resolver doesn’t 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get responses, 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tries new Authorities, 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cascading failures</a:t>
            </a:r>
            <a:endParaRPr lang="en-US" sz="1600" b="0" i="0" dirty="0" smtClean="0">
              <a:solidFill>
                <a:schemeClr val="accent2"/>
              </a:solidFill>
              <a:latin typeface="Helvetica Light"/>
              <a:cs typeface="Helvetica Light"/>
            </a:endParaRPr>
          </a:p>
        </p:txBody>
      </p:sp>
      <p:sp>
        <p:nvSpPr>
          <p:cNvPr id="70" name="TextBox 110"/>
          <p:cNvSpPr txBox="1">
            <a:spLocks noChangeArrowheads="1"/>
          </p:cNvSpPr>
          <p:nvPr/>
        </p:nvSpPr>
        <p:spPr bwMode="auto">
          <a:xfrm>
            <a:off x="253715" y="1627943"/>
            <a:ext cx="1878719" cy="492443"/>
          </a:xfrm>
          <a:prstGeom prst="rect">
            <a:avLst/>
          </a:prstGeom>
          <a:noFill/>
          <a:extLst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2000" b="0" i="0">
                <a:latin typeface="Helvetica Light"/>
                <a:cs typeface="Helvetica Light"/>
              </a:defRPr>
            </a:lvl1pPr>
          </a:lstStyle>
          <a:p>
            <a:r>
              <a:rPr lang="en-US" sz="1600" dirty="0" smtClean="0"/>
              <a:t>Spoofed IP</a:t>
            </a:r>
          </a:p>
          <a:p>
            <a:r>
              <a:rPr lang="en-US" sz="1600" dirty="0" smtClean="0"/>
              <a:t>Randomized queries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4334270" y="4423662"/>
            <a:ext cx="141384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Resolver stress</a:t>
            </a:r>
          </a:p>
          <a:p>
            <a:pPr algn="ctr"/>
            <a:r>
              <a:rPr lang="en-US" sz="1600" b="0" i="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TCP overhead</a:t>
            </a:r>
          </a:p>
        </p:txBody>
      </p:sp>
    </p:spTree>
    <p:extLst>
      <p:ext uri="{BB962C8B-B14F-4D97-AF65-F5344CB8AC3E}">
        <p14:creationId xmlns:p14="http://schemas.microsoft.com/office/powerpoint/2010/main" val="239376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>
          <a:xfrm>
            <a:off x="4741332" y="1805609"/>
            <a:ext cx="4182533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Other names you might recognize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Cloudflare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Akamai CDNs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37067" y="1805608"/>
            <a:ext cx="4504265" cy="338924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Alexa 1000 Names</a:t>
            </a:r>
          </a:p>
          <a:p>
            <a:pPr marL="0" indent="0">
              <a:buNone/>
            </a:pPr>
            <a:r>
              <a:rPr lang="en-US" sz="2000" dirty="0" smtClean="0"/>
              <a:t>Name						Rank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baidu.com					5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blog.sina.com.cn			14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xlscq.blog.163.com			33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www.bet365.com 			177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www.lady8844.com</a:t>
            </a:r>
            <a:r>
              <a:rPr lang="en-US" sz="2000" dirty="0"/>
              <a:t>	</a:t>
            </a:r>
            <a:r>
              <a:rPr lang="en-US" sz="2000" dirty="0" smtClean="0"/>
              <a:t>		379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cloudfront.net</a:t>
            </a:r>
            <a:r>
              <a:rPr lang="en-US" sz="2000" dirty="0"/>
              <a:t>.	</a:t>
            </a:r>
            <a:r>
              <a:rPr lang="en-US" sz="2000" dirty="0" smtClean="0"/>
              <a:t>			413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www.appledaily.com.tw</a:t>
            </a:r>
            <a:r>
              <a:rPr lang="en-US" sz="2000" dirty="0"/>
              <a:t>	</a:t>
            </a:r>
            <a:r>
              <a:rPr lang="en-US" sz="2000" dirty="0" smtClean="0"/>
              <a:t>	647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Names are Attacked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0817" y="5227598"/>
            <a:ext cx="7675178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1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Attacks on popular names have to be </a:t>
            </a:r>
            <a:br>
              <a:rPr lang="en-US" sz="2800" b="0" i="1" dirty="0" smtClean="0">
                <a:solidFill>
                  <a:schemeClr val="accent1"/>
                </a:solidFill>
                <a:latin typeface="Helvetica Light"/>
                <a:cs typeface="Helvetica Light"/>
              </a:rPr>
            </a:br>
            <a:r>
              <a:rPr lang="en-US" sz="2800" b="0" i="1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handled carefully – Precision Policies, Whitelists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217" y="1257732"/>
            <a:ext cx="651781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1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About 9% of names attacked are popular</a:t>
            </a:r>
          </a:p>
        </p:txBody>
      </p:sp>
    </p:spTree>
    <p:extLst>
      <p:ext uri="{BB962C8B-B14F-4D97-AF65-F5344CB8AC3E}">
        <p14:creationId xmlns:p14="http://schemas.microsoft.com/office/powerpoint/2010/main" val="387588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Attack Queries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14052"/>
              </p:ext>
            </p:extLst>
          </p:nvPr>
        </p:nvGraphicFramePr>
        <p:xfrm>
          <a:off x="1083032" y="2026246"/>
          <a:ext cx="6986398" cy="4109313"/>
        </p:xfrm>
        <a:graphic>
          <a:graphicData uri="http://schemas.openxmlformats.org/drawingml/2006/table">
            <a:tbl>
              <a:tblPr firstRow="1" firstCol="1" bandRow="1"/>
              <a:tblGrid>
                <a:gridCol w="2967673"/>
                <a:gridCol w="4018725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krsfwzohwdghqx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www.appledaily.com.tw.</a:t>
                      </a:r>
                      <a:endParaRPr lang="en-US" sz="2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697"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wxctkzubkb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liebiao.800fy.com.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avytafkjad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www.23us.com.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958"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gfqhuxenun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wuyangairsoft.com.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184"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uv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vip.mia0pay.net.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Ivatsnkb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web.pay1.cn.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wfmlgzyrufaxid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www.zhaobjl.com.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qzgziliv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978sf1111.ewc668.com.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qxgtqfyv</a:t>
                      </a:r>
                      <a:r>
                        <a:rPr lang="en-US" sz="2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www.500sf.com.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598" y="1216503"/>
            <a:ext cx="360879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/>
              <a:t>Hundreds of millions of randomized subdomains</a:t>
            </a:r>
            <a:endParaRPr lang="en-US" sz="2400" b="1" i="0" dirty="0" smtClean="0">
              <a:latin typeface="Helvetica Light"/>
              <a:cs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6231" y="1216503"/>
            <a:ext cx="299280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 smtClean="0"/>
              <a:t>~ 1,000 target </a:t>
            </a:r>
          </a:p>
          <a:p>
            <a:pPr algn="ctr"/>
            <a:r>
              <a:rPr lang="en-US" sz="2400" b="1" dirty="0" smtClean="0"/>
              <a:t>names used thus far</a:t>
            </a:r>
            <a:endParaRPr lang="en-US" sz="2400" b="1" i="0" dirty="0" smtClean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93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Attacks Coordinated Worldwide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65" y="1400027"/>
            <a:ext cx="3252281" cy="21945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7874" y="1042630"/>
            <a:ext cx="1975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Helvetica Light"/>
                <a:cs typeface="Helvetica Light"/>
              </a:rPr>
              <a:t>Large ISP EMEA</a:t>
            </a:r>
            <a:endParaRPr lang="en-US" b="1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90"/>
          <a:stretch/>
        </p:blipFill>
        <p:spPr>
          <a:xfrm>
            <a:off x="449960" y="3978275"/>
            <a:ext cx="3131691" cy="21945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0505" y="3647492"/>
            <a:ext cx="2890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Helvetica Light"/>
                <a:cs typeface="Helvetica Light"/>
              </a:rPr>
              <a:t>Large ISP North America</a:t>
            </a:r>
            <a:endParaRPr lang="en-US" b="1" dirty="0">
              <a:latin typeface="Helvetica Light"/>
              <a:cs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282" y="1400027"/>
            <a:ext cx="3108876" cy="21945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72377" y="1042630"/>
            <a:ext cx="208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Helvetica Light"/>
                <a:cs typeface="Helvetica Light"/>
              </a:rPr>
              <a:t>Large ISP LATAM</a:t>
            </a:r>
            <a:endParaRPr lang="en-US" b="1" dirty="0">
              <a:latin typeface="Helvetica Light"/>
              <a:cs typeface="Helvetica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45058" y="3647492"/>
            <a:ext cx="1937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Helvetica Light"/>
                <a:cs typeface="Helvetica Light"/>
              </a:rPr>
              <a:t>Large ISP APAC</a:t>
            </a:r>
            <a:endParaRPr lang="en-US" b="1" dirty="0">
              <a:latin typeface="Helvetica Light"/>
              <a:cs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371" y="3978275"/>
            <a:ext cx="3247541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3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Resolver Impact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5" t="20802" r="13625"/>
          <a:stretch/>
        </p:blipFill>
        <p:spPr bwMode="auto">
          <a:xfrm>
            <a:off x="970850" y="1398825"/>
            <a:ext cx="7210762" cy="445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90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Resolver Impact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t="21681" r="6953" b="-231"/>
          <a:stretch/>
        </p:blipFill>
        <p:spPr bwMode="auto">
          <a:xfrm>
            <a:off x="1335102" y="2001647"/>
            <a:ext cx="5604352" cy="332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1675" y="5520462"/>
            <a:ext cx="8854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Removing useless random subdomain queries reduces processor load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06949" y="1274318"/>
            <a:ext cx="8363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CPU </a:t>
            </a: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spikes during </a:t>
            </a:r>
            <a:r>
              <a:rPr lang="en-US" sz="2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attacks </a:t>
            </a:r>
            <a:r>
              <a:rPr lang="en-US" sz="2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caused by more expensive recursion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374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122580" y="1269451"/>
            <a:ext cx="8678333" cy="4953000"/>
          </a:xfrm>
        </p:spPr>
        <p:txBody>
          <a:bodyPr/>
          <a:lstStyle/>
          <a:p>
            <a:r>
              <a:rPr lang="en-US" sz="2000" dirty="0" smtClean="0"/>
              <a:t>Home </a:t>
            </a:r>
            <a:r>
              <a:rPr lang="en-US" sz="2000" dirty="0"/>
              <a:t>Gateways mask </a:t>
            </a:r>
            <a:r>
              <a:rPr lang="en-US" sz="2000" dirty="0" smtClean="0"/>
              <a:t>spoofed source IP</a:t>
            </a:r>
          </a:p>
          <a:p>
            <a:pPr lvl="1"/>
            <a:r>
              <a:rPr lang="en-US" sz="1800" dirty="0"/>
              <a:t>“Challenges”, “DNS cookies” won’t work </a:t>
            </a:r>
            <a:endParaRPr lang="en-US" sz="1800" dirty="0" smtClean="0"/>
          </a:p>
          <a:p>
            <a:pPr lvl="1"/>
            <a:r>
              <a:rPr lang="en-US" sz="1800" dirty="0" smtClean="0"/>
              <a:t>Blacklisting </a:t>
            </a:r>
            <a:r>
              <a:rPr lang="en-US" sz="1800" dirty="0"/>
              <a:t>eliminates all </a:t>
            </a:r>
            <a:r>
              <a:rPr lang="en-US" sz="1800" dirty="0" smtClean="0"/>
              <a:t>queries from </a:t>
            </a:r>
            <a:r>
              <a:rPr lang="en-US" sz="1800" dirty="0"/>
              <a:t>legitimate IPs </a:t>
            </a:r>
            <a:endParaRPr lang="en-US" sz="1800" dirty="0" smtClean="0"/>
          </a:p>
          <a:p>
            <a:r>
              <a:rPr lang="en-US" sz="2000" dirty="0" smtClean="0"/>
              <a:t>RRL by </a:t>
            </a:r>
            <a:r>
              <a:rPr lang="en-US" sz="2000" dirty="0"/>
              <a:t>authorities increases work for resolvers &amp; authorities</a:t>
            </a:r>
          </a:p>
          <a:p>
            <a:pPr lvl="1"/>
            <a:r>
              <a:rPr lang="en-US" sz="1800" dirty="0"/>
              <a:t>It was designed for attacks directly on authoritative servers</a:t>
            </a:r>
          </a:p>
          <a:p>
            <a:pPr lvl="1"/>
            <a:r>
              <a:rPr lang="en-US" sz="1800" dirty="0"/>
              <a:t>Rate limiting resolvers is counter </a:t>
            </a:r>
            <a:r>
              <a:rPr lang="en-US" sz="1800" dirty="0" smtClean="0"/>
              <a:t>productive – “death spiral” </a:t>
            </a:r>
            <a:endParaRPr lang="en-US" sz="1800" dirty="0"/>
          </a:p>
          <a:p>
            <a:r>
              <a:rPr lang="en-US" sz="2000" dirty="0" smtClean="0"/>
              <a:t>Surrounding recursion with too much logic can be problematic</a:t>
            </a:r>
          </a:p>
          <a:p>
            <a:pPr lvl="1"/>
            <a:r>
              <a:rPr lang="en-US" sz="1800" dirty="0"/>
              <a:t>It does not address </a:t>
            </a:r>
            <a:r>
              <a:rPr lang="en-US" sz="1800" dirty="0" smtClean="0"/>
              <a:t>root cause – too much useless traffic</a:t>
            </a:r>
            <a:endParaRPr lang="en-US" sz="1800" dirty="0"/>
          </a:p>
          <a:p>
            <a:pPr lvl="1"/>
            <a:r>
              <a:rPr lang="en-US" sz="1800" dirty="0"/>
              <a:t>Collateral damage is observed:</a:t>
            </a:r>
          </a:p>
          <a:p>
            <a:pPr lvl="2"/>
            <a:r>
              <a:rPr lang="en-US" sz="1400" dirty="0"/>
              <a:t>Servers marked as non-responsive by </a:t>
            </a:r>
            <a:r>
              <a:rPr lang="en-US" sz="1400" dirty="0" err="1"/>
              <a:t>recursor</a:t>
            </a:r>
            <a:r>
              <a:rPr lang="en-US" sz="1400" dirty="0"/>
              <a:t> recovering but still not being used</a:t>
            </a:r>
          </a:p>
          <a:p>
            <a:pPr lvl="2"/>
            <a:r>
              <a:rPr lang="en-US" sz="1400" dirty="0"/>
              <a:t>Nameservers serving multiple domains taken out of service by traffic for one domain</a:t>
            </a:r>
          </a:p>
          <a:p>
            <a:r>
              <a:rPr lang="en-US" sz="2000" dirty="0" smtClean="0"/>
              <a:t>Tendency </a:t>
            </a:r>
            <a:r>
              <a:rPr lang="en-US" sz="2000" dirty="0"/>
              <a:t>for cascading </a:t>
            </a:r>
            <a:r>
              <a:rPr lang="en-US" sz="2000" dirty="0" smtClean="0"/>
              <a:t>failures</a:t>
            </a:r>
          </a:p>
          <a:p>
            <a:pPr lvl="1"/>
            <a:r>
              <a:rPr lang="en-US" sz="1800" dirty="0" smtClean="0"/>
              <a:t>Authorities successively fail, increasing stress on remaining authorities</a:t>
            </a:r>
          </a:p>
          <a:p>
            <a:pPr lvl="1"/>
            <a:r>
              <a:rPr lang="en-US" sz="1800" dirty="0" smtClean="0"/>
              <a:t>This in turn increases stress on resolvers</a:t>
            </a: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Many</a:t>
            </a:r>
            <a:r>
              <a:rPr lang="en-US" dirty="0" smtClean="0"/>
              <a:t>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45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Filter traffic at ingress to the resolver</a:t>
            </a:r>
          </a:p>
          <a:p>
            <a:pPr lvl="1"/>
            <a:r>
              <a:rPr lang="en-US" dirty="0"/>
              <a:t>Near real time block </a:t>
            </a:r>
            <a:r>
              <a:rPr lang="en-US" dirty="0" smtClean="0"/>
              <a:t>lists</a:t>
            </a:r>
          </a:p>
          <a:p>
            <a:pPr lvl="2"/>
            <a:r>
              <a:rPr lang="en-US" dirty="0" smtClean="0"/>
              <a:t>Randomized subdomains used for attacks</a:t>
            </a:r>
          </a:p>
          <a:p>
            <a:pPr lvl="2"/>
            <a:r>
              <a:rPr lang="en-US" dirty="0" smtClean="0"/>
              <a:t>Purpose built DNS amplification domains</a:t>
            </a:r>
          </a:p>
          <a:p>
            <a:r>
              <a:rPr lang="en-US" dirty="0" smtClean="0"/>
              <a:t>Protect good traffic</a:t>
            </a:r>
          </a:p>
          <a:p>
            <a:pPr lvl="1"/>
            <a:r>
              <a:rPr lang="en-US" dirty="0" smtClean="0"/>
              <a:t>Whitelist</a:t>
            </a:r>
          </a:p>
          <a:p>
            <a:r>
              <a:rPr lang="en-US" dirty="0" smtClean="0"/>
              <a:t>Fine grained policy</a:t>
            </a:r>
          </a:p>
          <a:p>
            <a:pPr lvl="1"/>
            <a:r>
              <a:rPr lang="en-US" dirty="0" smtClean="0"/>
              <a:t>Tie the lists together:</a:t>
            </a:r>
            <a:br>
              <a:rPr lang="en-US" dirty="0" smtClean="0"/>
            </a:br>
            <a:r>
              <a:rPr lang="en-US" dirty="0" smtClean="0"/>
              <a:t>Block bad traffic</a:t>
            </a:r>
            <a:br>
              <a:rPr lang="en-US" dirty="0" smtClean="0"/>
            </a:br>
            <a:r>
              <a:rPr lang="en-US" dirty="0" smtClean="0"/>
              <a:t>Answer good traffic</a:t>
            </a:r>
          </a:p>
          <a:p>
            <a:pPr lvl="1"/>
            <a:r>
              <a:rPr lang="en-US" dirty="0" smtClean="0"/>
              <a:t>Selectively filter other attack traffic on an ad hoc basis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6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6" y="1846556"/>
            <a:ext cx="8686799" cy="1141931"/>
          </a:xfrm>
        </p:spPr>
        <p:txBody>
          <a:bodyPr/>
          <a:lstStyle/>
          <a:p>
            <a:r>
              <a:rPr lang="en-US" dirty="0" smtClean="0"/>
              <a:t>Random Subdomain Attacks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Plaguing the Internet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28596" y="6327122"/>
            <a:ext cx="6553203" cy="3714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3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45532" y="1167502"/>
            <a:ext cx="8678333" cy="4953000"/>
          </a:xfrm>
        </p:spPr>
        <p:txBody>
          <a:bodyPr/>
          <a:lstStyle/>
          <a:p>
            <a:r>
              <a:rPr lang="en-US" sz="2400" dirty="0" smtClean="0"/>
              <a:t>DNS based DDoS attacks increasing</a:t>
            </a:r>
          </a:p>
          <a:p>
            <a:pPr lvl="1"/>
            <a:r>
              <a:rPr lang="en-US" sz="2000" dirty="0"/>
              <a:t>Late 2012 - DNS amplification remerges as a problem</a:t>
            </a:r>
          </a:p>
          <a:p>
            <a:pPr lvl="1"/>
            <a:r>
              <a:rPr lang="en-US" sz="2000" dirty="0"/>
              <a:t>January 2014 - new </a:t>
            </a:r>
            <a:r>
              <a:rPr lang="en-US" sz="2000" dirty="0" smtClean="0"/>
              <a:t>innovation with </a:t>
            </a:r>
            <a:r>
              <a:rPr lang="en-US" sz="2000" dirty="0"/>
              <a:t>random subdomain attacks</a:t>
            </a:r>
          </a:p>
          <a:p>
            <a:r>
              <a:rPr lang="en-US" sz="2400" dirty="0" smtClean="0"/>
              <a:t>Major attack </a:t>
            </a:r>
            <a:r>
              <a:rPr lang="en-US" sz="2400" dirty="0"/>
              <a:t>vector - open home gateways </a:t>
            </a:r>
          </a:p>
          <a:p>
            <a:r>
              <a:rPr lang="en-US" sz="2400" dirty="0" smtClean="0"/>
              <a:t>Severe stress on DNS worldwide</a:t>
            </a:r>
          </a:p>
          <a:p>
            <a:pPr lvl="1"/>
            <a:r>
              <a:rPr lang="en-US" sz="2000" dirty="0" smtClean="0"/>
              <a:t>ISP resolvers – spikes of recursive requests</a:t>
            </a:r>
          </a:p>
          <a:p>
            <a:pPr lvl="1"/>
            <a:r>
              <a:rPr lang="en-US" sz="2000" dirty="0" smtClean="0"/>
              <a:t>Authoritative servers – overwhelmed with NXD responses</a:t>
            </a:r>
          </a:p>
          <a:p>
            <a:pPr lvl="1"/>
            <a:r>
              <a:rPr lang="en-US" sz="2000" dirty="0" smtClean="0"/>
              <a:t>Use of Response Rate Limiting in authorities is causing even more stress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6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BF4D-050F-8240-8FEB-8ABF7F114B24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Subdomain Attacks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32996" y="1403288"/>
            <a:ext cx="230832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RANDOM</a:t>
            </a:r>
            <a:endParaRPr lang="en-US" sz="4000" b="1" i="0" dirty="0" smtClean="0">
              <a:solidFill>
                <a:srgbClr val="7030A0"/>
              </a:solidFill>
              <a:latin typeface="Helvetica Light"/>
              <a:cs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123" y="1403288"/>
            <a:ext cx="372095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B0F0"/>
                </a:solidFill>
              </a:rPr>
              <a:t>TARGET NAME</a:t>
            </a:r>
            <a:endParaRPr lang="en-US" sz="4000" b="1" i="0" dirty="0" smtClean="0">
              <a:latin typeface="Helvetica Light"/>
              <a:cs typeface="Helvetica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5284" y="3581924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Example query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98276" y="2084747"/>
            <a:ext cx="8062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wxctkzubkb.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  <a:r>
              <a:rPr lang="en-US" sz="4400" dirty="0" smtClean="0">
                <a:solidFill>
                  <a:srgbClr val="00B0F0"/>
                </a:solidFill>
              </a:rPr>
              <a:t>liebiao.800fy.com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37067" y="2920094"/>
            <a:ext cx="8678333" cy="3175906"/>
          </a:xfrm>
        </p:spPr>
        <p:txBody>
          <a:bodyPr/>
          <a:lstStyle/>
          <a:p>
            <a:r>
              <a:rPr lang="en-US" dirty="0" smtClean="0"/>
              <a:t>Queries with random subdomains </a:t>
            </a:r>
          </a:p>
          <a:p>
            <a:pPr lvl="1"/>
            <a:r>
              <a:rPr lang="en-US" dirty="0" smtClean="0"/>
              <a:t>Answer with “non-existent domain” (NXD)</a:t>
            </a:r>
          </a:p>
          <a:p>
            <a:r>
              <a:rPr lang="en-US" dirty="0" smtClean="0"/>
              <a:t>Creates lots of work for resolvers </a:t>
            </a:r>
          </a:p>
          <a:p>
            <a:pPr lvl="1"/>
            <a:r>
              <a:rPr lang="en-US" dirty="0" smtClean="0"/>
              <a:t>Queries require recursion</a:t>
            </a:r>
          </a:p>
          <a:p>
            <a:r>
              <a:rPr lang="en-US" dirty="0" smtClean="0"/>
              <a:t>Creates lots of works for authoritative servers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eavy volumes of NXD queries often cause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3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6" descr="clou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8" y="4569986"/>
            <a:ext cx="6648567" cy="129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984" y="170397"/>
            <a:ext cx="8695267" cy="754590"/>
          </a:xfrm>
        </p:spPr>
        <p:txBody>
          <a:bodyPr/>
          <a:lstStyle/>
          <a:p>
            <a:r>
              <a:rPr lang="en-US" dirty="0" smtClean="0"/>
              <a:t>Random Subdomain Attacks</a:t>
            </a:r>
            <a:endParaRPr lang="en-US" dirty="0"/>
          </a:p>
        </p:txBody>
      </p:sp>
      <p:pic>
        <p:nvPicPr>
          <p:cNvPr id="6" name="Picture 6" descr="clou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03" y="2466909"/>
            <a:ext cx="6124619" cy="129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Explosion 1 103"/>
          <p:cNvSpPr/>
          <p:nvPr/>
        </p:nvSpPr>
        <p:spPr>
          <a:xfrm>
            <a:off x="6591386" y="2709082"/>
            <a:ext cx="944052" cy="1012344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7" name="Picture 41" descr="C:\Users\bvannice\AppData\Local\Microsoft\Windows\Temporary Internet Files\Content.Outlook\PTJVVDI2\ho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0" y="4744123"/>
            <a:ext cx="966847" cy="86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1"/>
          <p:cNvSpPr txBox="1">
            <a:spLocks noChangeArrowheads="1"/>
          </p:cNvSpPr>
          <p:nvPr/>
        </p:nvSpPr>
        <p:spPr bwMode="auto">
          <a:xfrm>
            <a:off x="1750638" y="3739966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Box 110"/>
          <p:cNvSpPr txBox="1">
            <a:spLocks noChangeArrowheads="1"/>
          </p:cNvSpPr>
          <p:nvPr/>
        </p:nvSpPr>
        <p:spPr bwMode="auto">
          <a:xfrm>
            <a:off x="3547591" y="2917590"/>
            <a:ext cx="1313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Internet</a:t>
            </a:r>
          </a:p>
        </p:txBody>
      </p:sp>
      <p:cxnSp>
        <p:nvCxnSpPr>
          <p:cNvPr id="11" name="Straight Connector 10"/>
          <p:cNvCxnSpPr>
            <a:endCxn id="83" idx="1"/>
          </p:cNvCxnSpPr>
          <p:nvPr/>
        </p:nvCxnSpPr>
        <p:spPr>
          <a:xfrm flipV="1">
            <a:off x="2140544" y="5272773"/>
            <a:ext cx="4218189" cy="1591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0"/>
          <p:cNvSpPr txBox="1">
            <a:spLocks noChangeArrowheads="1"/>
          </p:cNvSpPr>
          <p:nvPr/>
        </p:nvSpPr>
        <p:spPr bwMode="auto">
          <a:xfrm>
            <a:off x="2063256" y="3653590"/>
            <a:ext cx="15440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Query with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randomized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subdomains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TextBox 111"/>
          <p:cNvSpPr txBox="1">
            <a:spLocks noChangeArrowheads="1"/>
          </p:cNvSpPr>
          <p:nvPr/>
        </p:nvSpPr>
        <p:spPr bwMode="auto">
          <a:xfrm>
            <a:off x="6979382" y="4053263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5" name="Straight Connector 14"/>
          <p:cNvCxnSpPr>
            <a:stCxn id="22" idx="2"/>
          </p:cNvCxnSpPr>
          <p:nvPr/>
        </p:nvCxnSpPr>
        <p:spPr>
          <a:xfrm>
            <a:off x="1456239" y="3492303"/>
            <a:ext cx="295551" cy="168277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38" descr="http://cdn.cnet.com.au/story_media/339276166/linksys-wrt150n_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62" y="4822289"/>
            <a:ext cx="785579" cy="58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>
            <a:endCxn id="73" idx="2"/>
          </p:cNvCxnSpPr>
          <p:nvPr/>
        </p:nvCxnSpPr>
        <p:spPr>
          <a:xfrm flipV="1">
            <a:off x="6671381" y="3510617"/>
            <a:ext cx="392248" cy="152391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10"/>
          <p:cNvSpPr txBox="1">
            <a:spLocks noChangeArrowheads="1"/>
          </p:cNvSpPr>
          <p:nvPr/>
        </p:nvSpPr>
        <p:spPr bwMode="auto">
          <a:xfrm>
            <a:off x="6177790" y="2075961"/>
            <a:ext cx="16081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Authoritative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Server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2" name="Picture 17" descr="server.png (152×15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95" y="2896816"/>
            <a:ext cx="595487" cy="5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10"/>
          <p:cNvSpPr txBox="1">
            <a:spLocks noChangeArrowheads="1"/>
          </p:cNvSpPr>
          <p:nvPr/>
        </p:nvSpPr>
        <p:spPr bwMode="auto">
          <a:xfrm>
            <a:off x="580285" y="2304922"/>
            <a:ext cx="17363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Compromised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hosting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4" name="TextBox 110"/>
          <p:cNvSpPr txBox="1">
            <a:spLocks noChangeArrowheads="1"/>
          </p:cNvSpPr>
          <p:nvPr/>
        </p:nvSpPr>
        <p:spPr bwMode="auto">
          <a:xfrm>
            <a:off x="7376277" y="4097792"/>
            <a:ext cx="1287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Recursive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queries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5" name="TextBox 110"/>
          <p:cNvSpPr txBox="1">
            <a:spLocks noChangeArrowheads="1"/>
          </p:cNvSpPr>
          <p:nvPr/>
        </p:nvSpPr>
        <p:spPr bwMode="auto">
          <a:xfrm>
            <a:off x="477242" y="5509850"/>
            <a:ext cx="2902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Open DNS Proxy 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(Home Gateway)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6" name="TextBox 111"/>
          <p:cNvSpPr txBox="1">
            <a:spLocks noChangeArrowheads="1"/>
          </p:cNvSpPr>
          <p:nvPr/>
        </p:nvSpPr>
        <p:spPr bwMode="auto">
          <a:xfrm>
            <a:off x="7384326" y="2762279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3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TextBox 110"/>
          <p:cNvSpPr txBox="1">
            <a:spLocks noChangeArrowheads="1"/>
          </p:cNvSpPr>
          <p:nvPr/>
        </p:nvSpPr>
        <p:spPr bwMode="auto">
          <a:xfrm>
            <a:off x="7734415" y="2779065"/>
            <a:ext cx="13388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NXD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responses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8" name="TextBox 110"/>
          <p:cNvSpPr txBox="1">
            <a:spLocks noChangeArrowheads="1"/>
          </p:cNvSpPr>
          <p:nvPr/>
        </p:nvSpPr>
        <p:spPr bwMode="auto">
          <a:xfrm>
            <a:off x="3671534" y="4823248"/>
            <a:ext cx="679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ISP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3" name="Explosion 1 102"/>
          <p:cNvSpPr/>
          <p:nvPr/>
        </p:nvSpPr>
        <p:spPr>
          <a:xfrm>
            <a:off x="3346307" y="1625410"/>
            <a:ext cx="1192900" cy="1279193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91" name="Group 90"/>
          <p:cNvGrpSpPr/>
          <p:nvPr/>
        </p:nvGrpSpPr>
        <p:grpSpPr>
          <a:xfrm>
            <a:off x="3567648" y="1895824"/>
            <a:ext cx="763839" cy="763839"/>
            <a:chOff x="4092509" y="5048252"/>
            <a:chExt cx="685800" cy="685800"/>
          </a:xfrm>
        </p:grpSpPr>
        <p:sp>
          <p:nvSpPr>
            <p:cNvPr id="92" name="Oval 91"/>
            <p:cNvSpPr/>
            <p:nvPr/>
          </p:nvSpPr>
          <p:spPr>
            <a:xfrm>
              <a:off x="4092509" y="5048252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3" name="Oval 92"/>
            <p:cNvSpPr/>
            <p:nvPr/>
          </p:nvSpPr>
          <p:spPr>
            <a:xfrm>
              <a:off x="4206809" y="5162552"/>
              <a:ext cx="457200" cy="457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4" name="Oval 93"/>
            <p:cNvSpPr/>
            <p:nvPr/>
          </p:nvSpPr>
          <p:spPr>
            <a:xfrm>
              <a:off x="4321109" y="5276852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95" name="TextBox 110"/>
          <p:cNvSpPr txBox="1">
            <a:spLocks noChangeArrowheads="1"/>
          </p:cNvSpPr>
          <p:nvPr/>
        </p:nvSpPr>
        <p:spPr bwMode="auto">
          <a:xfrm>
            <a:off x="4470373" y="1894350"/>
            <a:ext cx="11551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Target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Web Site</a:t>
            </a:r>
          </a:p>
        </p:txBody>
      </p:sp>
      <p:pic>
        <p:nvPicPr>
          <p:cNvPr id="73" name="Picture 17" descr="server.png (152×15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85" y="2915130"/>
            <a:ext cx="595487" cy="5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Explosion 1 104"/>
          <p:cNvSpPr/>
          <p:nvPr/>
        </p:nvSpPr>
        <p:spPr>
          <a:xfrm>
            <a:off x="6162456" y="4782519"/>
            <a:ext cx="944052" cy="1012344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83" name="Picture 17" descr="server.png (152×15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33" y="4975029"/>
            <a:ext cx="595487" cy="5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Oval 95"/>
          <p:cNvSpPr/>
          <p:nvPr/>
        </p:nvSpPr>
        <p:spPr>
          <a:xfrm>
            <a:off x="5277562" y="5129909"/>
            <a:ext cx="273457" cy="2734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433537" y="3990032"/>
            <a:ext cx="273457" cy="2734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833162" y="3719181"/>
            <a:ext cx="273457" cy="2734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110"/>
          <p:cNvSpPr txBox="1">
            <a:spLocks noChangeArrowheads="1"/>
          </p:cNvSpPr>
          <p:nvPr/>
        </p:nvSpPr>
        <p:spPr bwMode="auto">
          <a:xfrm>
            <a:off x="829845" y="1173217"/>
            <a:ext cx="6707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</a:rPr>
              <a:t>Open DNS Proxies are </a:t>
            </a:r>
            <a:r>
              <a:rPr lang="en-US" sz="2400" b="1" dirty="0" smtClean="0">
                <a:solidFill>
                  <a:srgbClr val="0070C0"/>
                </a:solidFill>
              </a:rPr>
              <a:t>the Vector </a:t>
            </a:r>
            <a:r>
              <a:rPr lang="en-US" sz="2400" b="1" dirty="0">
                <a:solidFill>
                  <a:srgbClr val="0070C0"/>
                </a:solidFill>
              </a:rPr>
              <a:t>for </a:t>
            </a:r>
            <a:r>
              <a:rPr lang="en-US" sz="2400" b="1" dirty="0" smtClean="0">
                <a:solidFill>
                  <a:srgbClr val="0070C0"/>
                </a:solidFill>
              </a:rPr>
              <a:t>Attacks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110"/>
          <p:cNvSpPr txBox="1">
            <a:spLocks noChangeArrowheads="1"/>
          </p:cNvSpPr>
          <p:nvPr/>
        </p:nvSpPr>
        <p:spPr bwMode="auto">
          <a:xfrm>
            <a:off x="7111501" y="4958789"/>
            <a:ext cx="11592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ISP 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Resolver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5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Resolvers Are Declining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4424" y="5744473"/>
            <a:ext cx="95859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0" i="0" dirty="0" smtClean="0">
                <a:latin typeface="Helvetica Light"/>
                <a:cs typeface="Helvetica Light"/>
              </a:rPr>
              <a:t>Mar 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1286" y="5744473"/>
            <a:ext cx="80470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0" i="0" dirty="0" smtClean="0">
                <a:latin typeface="Helvetica Light"/>
                <a:cs typeface="Helvetica Light"/>
              </a:rPr>
              <a:t>Sep 4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747098"/>
              </p:ext>
            </p:extLst>
          </p:nvPr>
        </p:nvGraphicFramePr>
        <p:xfrm>
          <a:off x="228599" y="1141069"/>
          <a:ext cx="8199784" cy="497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700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Resolvers By Country (Sep 4 2014)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400829"/>
              </p:ext>
            </p:extLst>
          </p:nvPr>
        </p:nvGraphicFramePr>
        <p:xfrm>
          <a:off x="1198182" y="1687619"/>
          <a:ext cx="2326896" cy="3480435"/>
        </p:xfrm>
        <a:graphic>
          <a:graphicData uri="http://schemas.openxmlformats.org/drawingml/2006/table">
            <a:tbl>
              <a:tblPr/>
              <a:tblGrid>
                <a:gridCol w="749887"/>
                <a:gridCol w="1577009"/>
              </a:tblGrid>
              <a:tr h="1905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AU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93835</a:t>
                      </a:r>
                      <a:r>
                        <a:rPr lang="en-US" sz="3200" dirty="0" smtClean="0"/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119116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113499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194285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027016"/>
              </p:ext>
            </p:extLst>
          </p:nvPr>
        </p:nvGraphicFramePr>
        <p:xfrm>
          <a:off x="5710547" y="1687619"/>
          <a:ext cx="1976438" cy="3480435"/>
        </p:xfrm>
        <a:graphic>
          <a:graphicData uri="http://schemas.openxmlformats.org/drawingml/2006/table">
            <a:tbl>
              <a:tblPr/>
              <a:tblGrid>
                <a:gridCol w="627063"/>
                <a:gridCol w="134937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109503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180377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36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Attack Traffic Went Up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33867" y="3157474"/>
            <a:ext cx="292227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0" i="0" dirty="0" smtClean="0">
                <a:solidFill>
                  <a:srgbClr val="7030A0"/>
                </a:solidFill>
                <a:latin typeface="Helvetica Light"/>
                <a:cs typeface="Helvetica Light"/>
              </a:rPr>
              <a:t>Start of attack </a:t>
            </a:r>
            <a:r>
              <a:rPr lang="en-US" sz="2400" dirty="0" smtClean="0">
                <a:solidFill>
                  <a:srgbClr val="7030A0"/>
                </a:solidFill>
                <a:latin typeface="Helvetica Light"/>
                <a:cs typeface="Helvetica Light"/>
              </a:rPr>
              <a:t>activity</a:t>
            </a:r>
          </a:p>
          <a:p>
            <a:pPr algn="ctr"/>
            <a:r>
              <a:rPr lang="en-US" sz="2400" b="0" i="0" dirty="0" smtClean="0">
                <a:solidFill>
                  <a:srgbClr val="7030A0"/>
                </a:solidFill>
                <a:latin typeface="Helvetica Light"/>
                <a:cs typeface="Helvetica Light"/>
              </a:rPr>
              <a:t>Jan 28, 2014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211610"/>
              </p:ext>
            </p:extLst>
          </p:nvPr>
        </p:nvGraphicFramePr>
        <p:xfrm>
          <a:off x="228598" y="1302026"/>
          <a:ext cx="8511208" cy="4793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909391" y="3896138"/>
            <a:ext cx="556592" cy="104692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18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Subdomain Attacks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19136" y="1789042"/>
            <a:ext cx="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08172" y="1789042"/>
            <a:ext cx="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97216" y="1789042"/>
            <a:ext cx="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12763" y="1789042"/>
            <a:ext cx="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60919" y="1255978"/>
            <a:ext cx="76944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i="0" dirty="0" smtClean="0">
                <a:latin typeface="Helvetica Light"/>
                <a:cs typeface="Helvetica Light"/>
              </a:rPr>
              <a:t>Border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4736" y="1102090"/>
            <a:ext cx="101149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b="0" i="0" dirty="0" smtClean="0">
                <a:latin typeface="Helvetica Light"/>
                <a:cs typeface="Helvetica Light"/>
              </a:rPr>
              <a:t>Home </a:t>
            </a:r>
          </a:p>
          <a:p>
            <a:r>
              <a:rPr lang="en-US" sz="2000" b="0" i="0" dirty="0" smtClean="0">
                <a:latin typeface="Helvetica Light"/>
                <a:cs typeface="Helvetica Light"/>
              </a:rPr>
              <a:t>Gateway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769" y="1255978"/>
            <a:ext cx="101309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i="0" dirty="0" smtClean="0">
                <a:latin typeface="Helvetica Light"/>
                <a:cs typeface="Helvetica Light"/>
              </a:rPr>
              <a:t>Resolver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6214" y="1273229"/>
            <a:ext cx="101149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i="0" dirty="0" smtClean="0">
                <a:latin typeface="Helvetica Light"/>
                <a:cs typeface="Helvetica Light"/>
              </a:rPr>
              <a:t>Authority</a:t>
            </a:r>
          </a:p>
        </p:txBody>
      </p:sp>
      <p:sp>
        <p:nvSpPr>
          <p:cNvPr id="15" name="TextBox 110"/>
          <p:cNvSpPr txBox="1">
            <a:spLocks noChangeArrowheads="1"/>
          </p:cNvSpPr>
          <p:nvPr/>
        </p:nvSpPr>
        <p:spPr bwMode="auto">
          <a:xfrm>
            <a:off x="253705" y="2169553"/>
            <a:ext cx="1973297" cy="738664"/>
          </a:xfrm>
          <a:prstGeom prst="rect">
            <a:avLst/>
          </a:prstGeom>
          <a:noFill/>
          <a:extLst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2000" b="0" i="0">
                <a:latin typeface="Helvetica Light"/>
                <a:cs typeface="Helvetica Light"/>
              </a:defRPr>
            </a:lvl1pPr>
          </a:lstStyle>
          <a:p>
            <a:r>
              <a:rPr lang="en-US" sz="1600" dirty="0" smtClean="0"/>
              <a:t>Spoofed IP</a:t>
            </a:r>
          </a:p>
          <a:p>
            <a:r>
              <a:rPr lang="en-US" sz="1600" dirty="0" smtClean="0"/>
              <a:t>Query (UDP): </a:t>
            </a:r>
            <a:endParaRPr lang="en-US" sz="1600" dirty="0"/>
          </a:p>
          <a:p>
            <a:pPr fontAlgn="t"/>
            <a:r>
              <a:rPr lang="en-US" sz="1600" dirty="0" smtClean="0"/>
              <a:t>Ivatsnkb.web.pay1.cn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8598" y="2438400"/>
            <a:ext cx="38795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08172" y="2593917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10468" y="2749434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60332" y="2096726"/>
            <a:ext cx="114133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i="0" dirty="0" smtClean="0">
                <a:latin typeface="Helvetica Light"/>
                <a:cs typeface="Helvetica Light"/>
              </a:rPr>
              <a:t>Proxy query,</a:t>
            </a:r>
          </a:p>
          <a:p>
            <a:r>
              <a:rPr lang="en-US" sz="1600" dirty="0" smtClean="0">
                <a:latin typeface="Helvetica Light"/>
                <a:cs typeface="Helvetica Light"/>
              </a:rPr>
              <a:t>translate IP</a:t>
            </a:r>
            <a:endParaRPr lang="en-US" sz="1600" b="0" i="0" dirty="0" smtClean="0">
              <a:latin typeface="Helvetica Light"/>
              <a:cs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36973" y="2481872"/>
            <a:ext cx="9217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Recursion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890592" y="2904951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06214" y="2926401"/>
            <a:ext cx="4312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NXD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108575" y="3060468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17171" y="3092875"/>
            <a:ext cx="4312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NXD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2319136" y="3215985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26099" y="3277658"/>
            <a:ext cx="4312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NXD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70339" y="3057155"/>
            <a:ext cx="1199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Spoofed </a:t>
            </a:r>
            <a:r>
              <a:rPr lang="en-US" sz="1600" dirty="0" smtClean="0"/>
              <a:t>IP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23220" y="2673001"/>
            <a:ext cx="114133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i="0" dirty="0" smtClean="0">
                <a:latin typeface="Helvetica Light"/>
                <a:cs typeface="Helvetica Light"/>
              </a:rPr>
              <a:t>Proxy query,</a:t>
            </a:r>
          </a:p>
          <a:p>
            <a:r>
              <a:rPr lang="en-US" sz="1600" dirty="0">
                <a:latin typeface="Helvetica Light"/>
                <a:cs typeface="Helvetica Light"/>
              </a:rPr>
              <a:t>t</a:t>
            </a:r>
            <a:r>
              <a:rPr lang="en-US" sz="1600" dirty="0" smtClean="0">
                <a:latin typeface="Helvetica Light"/>
                <a:cs typeface="Helvetica Light"/>
              </a:rPr>
              <a:t>ranslates IP</a:t>
            </a:r>
            <a:endParaRPr lang="en-US" sz="1600" b="0" i="0" dirty="0" smtClean="0">
              <a:latin typeface="Helvetica Light"/>
              <a:cs typeface="Helvetica Light"/>
            </a:endParaRPr>
          </a:p>
        </p:txBody>
      </p:sp>
      <p:sp>
        <p:nvSpPr>
          <p:cNvPr id="35" name="TextBox 110"/>
          <p:cNvSpPr txBox="1">
            <a:spLocks noChangeArrowheads="1"/>
          </p:cNvSpPr>
          <p:nvPr/>
        </p:nvSpPr>
        <p:spPr bwMode="auto">
          <a:xfrm>
            <a:off x="300092" y="4243517"/>
            <a:ext cx="1973297" cy="738664"/>
          </a:xfrm>
          <a:prstGeom prst="rect">
            <a:avLst/>
          </a:prstGeom>
          <a:noFill/>
          <a:extLst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2000" b="0" i="0">
                <a:latin typeface="Helvetica Light"/>
                <a:cs typeface="Helvetica Light"/>
              </a:defRPr>
            </a:lvl1pPr>
          </a:lstStyle>
          <a:p>
            <a:r>
              <a:rPr lang="en-US" sz="1600" dirty="0" smtClean="0"/>
              <a:t>Spoofed IP</a:t>
            </a:r>
          </a:p>
          <a:p>
            <a:r>
              <a:rPr lang="en-US" sz="1600" dirty="0" smtClean="0"/>
              <a:t>Query (UDP): </a:t>
            </a:r>
            <a:endParaRPr lang="en-US" sz="1600" dirty="0"/>
          </a:p>
          <a:p>
            <a:pPr fontAlgn="t"/>
            <a:r>
              <a:rPr lang="en-US" sz="1600" dirty="0" smtClean="0"/>
              <a:t>Ivatsnkb.web.pay1.cn</a:t>
            </a:r>
            <a:endParaRPr lang="en-US" sz="16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35226" y="4512364"/>
            <a:ext cx="38795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061792" y="4667881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917096" y="4823398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66960" y="4170690"/>
            <a:ext cx="114133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i="0" dirty="0" smtClean="0">
                <a:latin typeface="Helvetica Light"/>
                <a:cs typeface="Helvetica Light"/>
              </a:rPr>
              <a:t>Proxy query,</a:t>
            </a:r>
          </a:p>
          <a:p>
            <a:r>
              <a:rPr lang="en-US" sz="1600" dirty="0" smtClean="0">
                <a:latin typeface="Helvetica Light"/>
                <a:cs typeface="Helvetica Light"/>
              </a:rPr>
              <a:t>translate IP</a:t>
            </a:r>
            <a:endParaRPr lang="en-US" sz="1600" b="0" i="0" dirty="0" smtClean="0">
              <a:latin typeface="Helvetica Light"/>
              <a:cs typeface="Helvetica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56853" y="4555836"/>
            <a:ext cx="9217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Recursion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5897220" y="4978915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68480" y="5000365"/>
            <a:ext cx="8018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Truncate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4451" y="1740031"/>
            <a:ext cx="112691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b="0" i="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Bad Case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3464" y="3755991"/>
            <a:ext cx="140602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b="0" i="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Worse Case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02661" y="4524130"/>
            <a:ext cx="97943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Response </a:t>
            </a:r>
          </a:p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Rate </a:t>
            </a:r>
          </a:p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Limiting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5883968" y="5492632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60963" y="5222313"/>
            <a:ext cx="95327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Retry TCP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5877344" y="5661405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241402" y="5666585"/>
            <a:ext cx="4312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NXD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 flipV="1">
            <a:off x="4101951" y="5823550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450303" y="5855957"/>
            <a:ext cx="4312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NXD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H="1" flipV="1">
            <a:off x="2312512" y="5965813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645979" y="6000982"/>
            <a:ext cx="4312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NXD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43100" y="5422829"/>
            <a:ext cx="114133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i="0" dirty="0" smtClean="0">
                <a:latin typeface="Helvetica Light"/>
                <a:cs typeface="Helvetica Light"/>
              </a:rPr>
              <a:t>Proxy query,</a:t>
            </a:r>
          </a:p>
          <a:p>
            <a:r>
              <a:rPr lang="en-US" sz="1600" dirty="0">
                <a:latin typeface="Helvetica Light"/>
                <a:cs typeface="Helvetica Light"/>
              </a:rPr>
              <a:t>t</a:t>
            </a:r>
            <a:r>
              <a:rPr lang="en-US" sz="1600" dirty="0" smtClean="0">
                <a:latin typeface="Helvetica Light"/>
                <a:cs typeface="Helvetica Light"/>
              </a:rPr>
              <a:t>ranslates IP</a:t>
            </a:r>
            <a:endParaRPr lang="en-US" sz="1600" b="0" i="0" dirty="0" smtClean="0">
              <a:latin typeface="Helvetica Light"/>
              <a:cs typeface="Helvetica Ligh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79394" y="5776479"/>
            <a:ext cx="1199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Spoofed </a:t>
            </a:r>
            <a:r>
              <a:rPr lang="en-US" sz="1600" dirty="0" smtClean="0"/>
              <a:t>IP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2312512" y="3796758"/>
            <a:ext cx="0" cy="2377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101548" y="3796758"/>
            <a:ext cx="0" cy="2377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890592" y="3796758"/>
            <a:ext cx="0" cy="2377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745895" y="3796758"/>
            <a:ext cx="0" cy="2377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04273" y="1276877"/>
            <a:ext cx="9393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i="0" dirty="0" smtClean="0">
                <a:latin typeface="Helvetica Light"/>
                <a:cs typeface="Helvetica Light"/>
              </a:rPr>
              <a:t>Attacker</a:t>
            </a:r>
          </a:p>
        </p:txBody>
      </p:sp>
    </p:spTree>
    <p:extLst>
      <p:ext uri="{BB962C8B-B14F-4D97-AF65-F5344CB8AC3E}">
        <p14:creationId xmlns:p14="http://schemas.microsoft.com/office/powerpoint/2010/main" val="88846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Nominum Theme Colors">
      <a:dk1>
        <a:srgbClr val="525157"/>
      </a:dk1>
      <a:lt1>
        <a:srgbClr val="FFFFFF"/>
      </a:lt1>
      <a:dk2>
        <a:srgbClr val="525157"/>
      </a:dk2>
      <a:lt2>
        <a:srgbClr val="FFFFFF"/>
      </a:lt2>
      <a:accent1>
        <a:srgbClr val="1FA5DA"/>
      </a:accent1>
      <a:accent2>
        <a:srgbClr val="F94330"/>
      </a:accent2>
      <a:accent3>
        <a:srgbClr val="BD0B9E"/>
      </a:accent3>
      <a:accent4>
        <a:srgbClr val="08228B"/>
      </a:accent4>
      <a:accent5>
        <a:srgbClr val="22B9A5"/>
      </a:accent5>
      <a:accent6>
        <a:srgbClr val="FB9221"/>
      </a:accent6>
      <a:hlink>
        <a:srgbClr val="A5A3A1"/>
      </a:hlink>
      <a:folHlink>
        <a:srgbClr val="D4CFC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3000" b="0" i="0" dirty="0" smtClean="0">
            <a:latin typeface="Helvetica Light"/>
            <a:cs typeface="Helvetica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Corporate_Powerpoint_Template_white</Template>
  <TotalTime>5462</TotalTime>
  <Words>646</Words>
  <Application>Microsoft Macintosh PowerPoint</Application>
  <PresentationFormat>On-screen Show (4:3)</PresentationFormat>
  <Paragraphs>231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Theme</vt:lpstr>
      <vt:lpstr>PowerPoint Presentation</vt:lpstr>
      <vt:lpstr>Random Subdomain Attacks  Plaguing the Internet</vt:lpstr>
      <vt:lpstr>Introduction</vt:lpstr>
      <vt:lpstr>Random Subdomain Attacks</vt:lpstr>
      <vt:lpstr>Random Subdomain Attacks</vt:lpstr>
      <vt:lpstr>Open Resolvers Are Declining</vt:lpstr>
      <vt:lpstr>Open Resolvers By Country (Sep 4 2014)</vt:lpstr>
      <vt:lpstr>But Attack Traffic Went Up</vt:lpstr>
      <vt:lpstr>Random Subdomain Attacks</vt:lpstr>
      <vt:lpstr>Why These Attacks Hurt</vt:lpstr>
      <vt:lpstr>Popular Names are Attacked</vt:lpstr>
      <vt:lpstr>Example Attack Queries</vt:lpstr>
      <vt:lpstr>Attacks Coordinated Worldwide</vt:lpstr>
      <vt:lpstr>Resolver Impact</vt:lpstr>
      <vt:lpstr>Resolver Impact</vt:lpstr>
      <vt:lpstr>Many Problems</vt:lpstr>
      <vt:lpstr>Solution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Van Nice</dc:creator>
  <cp:lastModifiedBy>Ralf Weber</cp:lastModifiedBy>
  <cp:revision>213</cp:revision>
  <dcterms:created xsi:type="dcterms:W3CDTF">2014-04-21T18:28:58Z</dcterms:created>
  <dcterms:modified xsi:type="dcterms:W3CDTF">2014-09-09T07:46:48Z</dcterms:modified>
</cp:coreProperties>
</file>