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14"/>
  </p:notesMasterIdLst>
  <p:sldIdLst>
    <p:sldId id="256" r:id="rId2"/>
    <p:sldId id="339" r:id="rId3"/>
    <p:sldId id="331" r:id="rId4"/>
    <p:sldId id="344" r:id="rId5"/>
    <p:sldId id="340" r:id="rId6"/>
    <p:sldId id="346" r:id="rId7"/>
    <p:sldId id="333" r:id="rId8"/>
    <p:sldId id="348" r:id="rId9"/>
    <p:sldId id="347" r:id="rId10"/>
    <p:sldId id="345" r:id="rId11"/>
    <p:sldId id="343" r:id="rId12"/>
    <p:sldId id="301" r:id="rId1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7" autoAdjust="0"/>
    <p:restoredTop sz="95635" autoAdjust="0"/>
  </p:normalViewPr>
  <p:slideViewPr>
    <p:cSldViewPr>
      <p:cViewPr varScale="1">
        <p:scale>
          <a:sx n="95" d="100"/>
          <a:sy n="95" d="100"/>
        </p:scale>
        <p:origin x="-100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2F892-8AA4-4D76-834E-56A4C37BB250}" type="datetimeFigureOut">
              <a:rPr lang="en-GB" smtClean="0"/>
              <a:pPr/>
              <a:t>05/09/2014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339FCF-8DD9-4E15-A709-8453749EE6FB}" type="slidenum">
              <a:rPr lang="en-GB" smtClean="0"/>
              <a:pPr/>
              <a:t>‹#›</a:t>
            </a:fld>
            <a:endParaRPr lang="en-GB"/>
          </a:p>
        </p:txBody>
      </p:sp>
    </p:spTree>
    <p:extLst>
      <p:ext uri="{BB962C8B-B14F-4D97-AF65-F5344CB8AC3E}">
        <p14:creationId xmlns:p14="http://schemas.microsoft.com/office/powerpoint/2010/main" val="732867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43339FCF-8DD9-4E15-A709-8453749EE6FB}"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overcome this</a:t>
            </a:r>
            <a:r>
              <a:rPr lang="en-US" baseline="0" dirty="0" smtClean="0"/>
              <a:t> kind of service impacting outage, BGP PERSITANCE has evolved with </a:t>
            </a:r>
            <a:r>
              <a:rPr lang="en-US" sz="1200" b="0" dirty="0" smtClean="0"/>
              <a:t>draft-uttaro-idr-bgp-persistence-00. This addition</a:t>
            </a:r>
            <a:r>
              <a:rPr lang="en-US" sz="1200" b="0" baseline="0" dirty="0" smtClean="0"/>
              <a:t> to the BGP standard will become a configurable option in router operating software over the next 12 – 18 months.</a:t>
            </a:r>
          </a:p>
          <a:p>
            <a:endParaRPr lang="en-US" sz="1200" b="0" baseline="0" dirty="0" smtClean="0"/>
          </a:p>
          <a:p>
            <a:r>
              <a:rPr lang="en-US" sz="1200" b="1" baseline="0" dirty="0" smtClean="0"/>
              <a:t>BGP PERSISTENCE </a:t>
            </a:r>
            <a:r>
              <a:rPr lang="en-US" sz="1200" b="0" baseline="0" dirty="0" smtClean="0"/>
              <a:t>:  Allows for the provision of three new communities that are used to identify the capability of a BGP NLRI to persist or if the path is live or stale.</a:t>
            </a:r>
          </a:p>
          <a:p>
            <a:endParaRPr lang="en-US" sz="1200" b="0" baseline="0" dirty="0" smtClean="0"/>
          </a:p>
          <a:p>
            <a:r>
              <a:rPr lang="en-US" sz="1200" b="1" baseline="0" dirty="0" smtClean="0"/>
              <a:t>PERSIST </a:t>
            </a:r>
            <a:r>
              <a:rPr lang="en-US" sz="1200" b="0" baseline="0" dirty="0" smtClean="0"/>
              <a:t>– Attaching the PERSIST community should be controlled by configuration. Attaching the PERSIST community indicates that the PEER should maintain its forwarding state in the case of a session failure. This community will be set to DISABLE by default.</a:t>
            </a:r>
          </a:p>
          <a:p>
            <a:endParaRPr lang="en-US" sz="1200" b="0" baseline="0" dirty="0" smtClean="0"/>
          </a:p>
          <a:p>
            <a:r>
              <a:rPr lang="en-US" sz="1200" b="1" baseline="0" dirty="0" err="1" smtClean="0"/>
              <a:t>Do_NOT_Persist</a:t>
            </a:r>
            <a:r>
              <a:rPr lang="en-US" sz="1200" b="1" baseline="0" dirty="0" smtClean="0"/>
              <a:t> – </a:t>
            </a:r>
            <a:r>
              <a:rPr lang="en-US" sz="1200" b="0" baseline="0" dirty="0" smtClean="0"/>
              <a:t>Attaching of the </a:t>
            </a:r>
            <a:r>
              <a:rPr lang="en-US" sz="1200" b="0" baseline="0" dirty="0" err="1" smtClean="0"/>
              <a:t>Do_Not_Persist</a:t>
            </a:r>
            <a:r>
              <a:rPr lang="en-US" sz="1200" b="0" baseline="0" dirty="0" smtClean="0"/>
              <a:t> community should be controlled by configuration. The default functionality should be disabled.</a:t>
            </a:r>
          </a:p>
          <a:p>
            <a:endParaRPr lang="en-US" sz="1200" b="0" baseline="0" dirty="0" smtClean="0"/>
          </a:p>
          <a:p>
            <a:r>
              <a:rPr lang="en-US" sz="1200" b="1" baseline="0" dirty="0" smtClean="0"/>
              <a:t>STALE</a:t>
            </a:r>
            <a:r>
              <a:rPr lang="en-US" sz="1200" b="0" baseline="0" dirty="0" smtClean="0"/>
              <a:t> – Attaching of the STALE community is limited to a path that currently has the PERSIST community attached.</a:t>
            </a:r>
            <a:endParaRPr lang="en-US" sz="1200" b="1" baseline="0" dirty="0" smtClean="0"/>
          </a:p>
          <a:p>
            <a:endParaRPr lang="en-US" sz="1200" b="0" baseline="0" dirty="0" smtClean="0"/>
          </a:p>
          <a:p>
            <a:endParaRPr lang="en-US" b="0" dirty="0"/>
          </a:p>
        </p:txBody>
      </p:sp>
      <p:sp>
        <p:nvSpPr>
          <p:cNvPr id="4" name="Slide Number Placeholder 3"/>
          <p:cNvSpPr>
            <a:spLocks noGrp="1"/>
          </p:cNvSpPr>
          <p:nvPr>
            <p:ph type="sldNum" sz="quarter" idx="10"/>
          </p:nvPr>
        </p:nvSpPr>
        <p:spPr/>
        <p:txBody>
          <a:bodyPr/>
          <a:lstStyle/>
          <a:p>
            <a:fld id="{43339FCF-8DD9-4E15-A709-8453749EE6FB}" type="slidenum">
              <a:rPr lang="en-GB" smtClean="0"/>
              <a:pPr/>
              <a:t>10</a:t>
            </a:fld>
            <a:endParaRPr lang="en-GB"/>
          </a:p>
        </p:txBody>
      </p:sp>
    </p:spTree>
    <p:extLst>
      <p:ext uri="{BB962C8B-B14F-4D97-AF65-F5344CB8AC3E}">
        <p14:creationId xmlns:p14="http://schemas.microsoft.com/office/powerpoint/2010/main" val="3604727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overcome this</a:t>
            </a:r>
            <a:r>
              <a:rPr lang="en-US" baseline="0" dirty="0" smtClean="0"/>
              <a:t> kind of service impacting outage, BGP PERSITANCE has evolved with </a:t>
            </a:r>
            <a:r>
              <a:rPr lang="en-US" sz="1200" b="0" dirty="0" smtClean="0"/>
              <a:t>draft-uttaro-idr-bgp-persistence-00. This addition</a:t>
            </a:r>
            <a:r>
              <a:rPr lang="en-US" sz="1200" b="0" baseline="0" dirty="0" smtClean="0"/>
              <a:t> to the BGP standard will become a configurable option in router operating software over the next 12 – 18 months.</a:t>
            </a:r>
          </a:p>
          <a:p>
            <a:endParaRPr lang="en-US" sz="1200" b="0" baseline="0" dirty="0" smtClean="0"/>
          </a:p>
          <a:p>
            <a:r>
              <a:rPr lang="en-US" sz="1200" b="1" baseline="0" dirty="0" smtClean="0"/>
              <a:t>BGP PERSISTENCE </a:t>
            </a:r>
            <a:r>
              <a:rPr lang="en-US" sz="1200" b="0" baseline="0" dirty="0" smtClean="0"/>
              <a:t>:  Allows for the provision of three new communities that are used to identify the capability of a BGP NLRI to persist or if the path is live or stale.</a:t>
            </a:r>
          </a:p>
          <a:p>
            <a:endParaRPr lang="en-US" sz="1200" b="0" baseline="0" dirty="0" smtClean="0"/>
          </a:p>
          <a:p>
            <a:r>
              <a:rPr lang="en-US" sz="1200" b="1" baseline="0" dirty="0" smtClean="0"/>
              <a:t>PERSIST </a:t>
            </a:r>
            <a:r>
              <a:rPr lang="en-US" sz="1200" b="0" baseline="0" dirty="0" smtClean="0"/>
              <a:t>– Attaching the PERSIST community should be controlled by configuration. Attaching the PERSIST community indicates that the PEER should maintain its forwarding state in the case of a session failure. This community will be set to DISABLE by default.</a:t>
            </a:r>
          </a:p>
          <a:p>
            <a:endParaRPr lang="en-US" sz="1200" b="0" baseline="0" dirty="0" smtClean="0"/>
          </a:p>
          <a:p>
            <a:r>
              <a:rPr lang="en-US" sz="1200" b="1" baseline="0" dirty="0" err="1" smtClean="0"/>
              <a:t>Do_NOT_Persist</a:t>
            </a:r>
            <a:r>
              <a:rPr lang="en-US" sz="1200" b="1" baseline="0" dirty="0" smtClean="0"/>
              <a:t> – </a:t>
            </a:r>
            <a:r>
              <a:rPr lang="en-US" sz="1200" b="0" baseline="0" dirty="0" smtClean="0"/>
              <a:t>Attaching of the </a:t>
            </a:r>
            <a:r>
              <a:rPr lang="en-US" sz="1200" b="0" baseline="0" dirty="0" err="1" smtClean="0"/>
              <a:t>Do_Not_Persist</a:t>
            </a:r>
            <a:r>
              <a:rPr lang="en-US" sz="1200" b="0" baseline="0" dirty="0" smtClean="0"/>
              <a:t> community should be controlled by configuration. The default functionality should be disabled.</a:t>
            </a:r>
          </a:p>
          <a:p>
            <a:endParaRPr lang="en-US" sz="1200" b="0" baseline="0" dirty="0" smtClean="0"/>
          </a:p>
          <a:p>
            <a:r>
              <a:rPr lang="en-US" sz="1200" b="1" baseline="0" dirty="0" smtClean="0"/>
              <a:t>STALE</a:t>
            </a:r>
            <a:r>
              <a:rPr lang="en-US" sz="1200" b="0" baseline="0" dirty="0" smtClean="0"/>
              <a:t> – Attaching of the STALE community is limited to a path that currently has the PERSIST community attached.</a:t>
            </a:r>
            <a:endParaRPr lang="en-US" sz="1200" b="1" baseline="0" dirty="0" smtClean="0"/>
          </a:p>
          <a:p>
            <a:endParaRPr lang="en-US" sz="1200" b="0" baseline="0" dirty="0" smtClean="0"/>
          </a:p>
          <a:p>
            <a:endParaRPr lang="en-US" b="0" dirty="0"/>
          </a:p>
        </p:txBody>
      </p:sp>
      <p:sp>
        <p:nvSpPr>
          <p:cNvPr id="4" name="Slide Number Placeholder 3"/>
          <p:cNvSpPr>
            <a:spLocks noGrp="1"/>
          </p:cNvSpPr>
          <p:nvPr>
            <p:ph type="sldNum" sz="quarter" idx="10"/>
          </p:nvPr>
        </p:nvSpPr>
        <p:spPr/>
        <p:txBody>
          <a:bodyPr/>
          <a:lstStyle/>
          <a:p>
            <a:fld id="{43339FCF-8DD9-4E15-A709-8453749EE6FB}" type="slidenum">
              <a:rPr lang="en-GB" smtClean="0"/>
              <a:pPr/>
              <a:t>11</a:t>
            </a:fld>
            <a:endParaRPr lang="en-GB"/>
          </a:p>
        </p:txBody>
      </p:sp>
    </p:spTree>
    <p:extLst>
      <p:ext uri="{BB962C8B-B14F-4D97-AF65-F5344CB8AC3E}">
        <p14:creationId xmlns:p14="http://schemas.microsoft.com/office/powerpoint/2010/main" val="3604727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A14B09-7C50-4114-8675-D6CC4E79564E}" type="slidenum">
              <a:rPr lang="en-US" smtClean="0"/>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p>
          <a:p>
            <a:endParaRPr lang="en-US" b="0" dirty="0"/>
          </a:p>
        </p:txBody>
      </p:sp>
      <p:sp>
        <p:nvSpPr>
          <p:cNvPr id="4" name="Slide Number Placeholder 3"/>
          <p:cNvSpPr>
            <a:spLocks noGrp="1"/>
          </p:cNvSpPr>
          <p:nvPr>
            <p:ph type="sldNum" sz="quarter" idx="10"/>
          </p:nvPr>
        </p:nvSpPr>
        <p:spPr/>
        <p:txBody>
          <a:bodyPr/>
          <a:lstStyle/>
          <a:p>
            <a:fld id="{43339FCF-8DD9-4E15-A709-8453749EE6FB}" type="slidenum">
              <a:rPr lang="en-GB" smtClean="0"/>
              <a:pPr/>
              <a:t>2</a:t>
            </a:fld>
            <a:endParaRPr lang="en-GB"/>
          </a:p>
        </p:txBody>
      </p:sp>
    </p:spTree>
    <p:extLst>
      <p:ext uri="{BB962C8B-B14F-4D97-AF65-F5344CB8AC3E}">
        <p14:creationId xmlns:p14="http://schemas.microsoft.com/office/powerpoint/2010/main" val="360472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example of a typical MP-BGP point to point  L3 VPN, using route reflection to advertise routes from the PE routers for their respective CE connections.</a:t>
            </a:r>
          </a:p>
          <a:p>
            <a:endParaRPr lang="en-US" baseline="0" dirty="0" smtClean="0"/>
          </a:p>
          <a:p>
            <a:r>
              <a:rPr lang="en-US" baseline="0" dirty="0" smtClean="0"/>
              <a:t>LSP’s are established between the PE routers and the Route Reflector to validate the next hop reachability of the received routes, and to allow the Route Reflector to advertise those active routes.</a:t>
            </a:r>
          </a:p>
          <a:p>
            <a:endParaRPr lang="en-US" baseline="0" dirty="0" smtClean="0"/>
          </a:p>
          <a:p>
            <a:r>
              <a:rPr lang="en-US" baseline="0" dirty="0" smtClean="0"/>
              <a:t>However this typical network configuration is prone to potential service impacting outages, inherent from the way the Route Reflector and PE routers interact for the dissemination of the PE advertised VPN routes.</a:t>
            </a:r>
          </a:p>
          <a:p>
            <a:endParaRPr lang="en-US" baseline="0" dirty="0" smtClean="0"/>
          </a:p>
          <a:p>
            <a:r>
              <a:rPr lang="en-US" baseline="0" dirty="0" smtClean="0"/>
              <a:t>If the LSP is lost between a PE router and the Route Reflector, next hop reachability information for PE advertised routes is lost, resulting in the VRF routes becoming inactive or hidden by the Route Reflector. Causing a service impacting outage.</a:t>
            </a:r>
          </a:p>
          <a:p>
            <a:endParaRPr lang="en-US" baseline="0" dirty="0" smtClean="0"/>
          </a:p>
          <a:p>
            <a:r>
              <a:rPr lang="en-US" baseline="0" dirty="0" smtClean="0"/>
              <a:t>Similarly if the Route reflector has a complete hardware or control plane failure and all peering PE routers lose connectivity, again all VRF or VPN routes will be after a period of time become withdrawn from the PE routers VRF routing table.</a:t>
            </a:r>
          </a:p>
          <a:p>
            <a:endParaRPr lang="en-US" baseline="0" dirty="0" smtClean="0"/>
          </a:p>
          <a:p>
            <a:r>
              <a:rPr lang="en-US" baseline="0" dirty="0" smtClean="0"/>
              <a:t>In all of these service outages, the physical forwarding path is still active between the PE routers, and LSP’s  are still established.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3339FCF-8DD9-4E15-A709-8453749EE6FB}" type="slidenum">
              <a:rPr lang="en-GB" smtClean="0"/>
              <a:pPr/>
              <a:t>3</a:t>
            </a:fld>
            <a:endParaRPr lang="en-GB"/>
          </a:p>
        </p:txBody>
      </p:sp>
    </p:spTree>
    <p:extLst>
      <p:ext uri="{BB962C8B-B14F-4D97-AF65-F5344CB8AC3E}">
        <p14:creationId xmlns:p14="http://schemas.microsoft.com/office/powerpoint/2010/main" val="4065015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overcome this</a:t>
            </a:r>
            <a:r>
              <a:rPr lang="en-US" baseline="0" dirty="0" smtClean="0"/>
              <a:t> kind of service impacting outage, BGP PERSITANCE has evolved with </a:t>
            </a:r>
            <a:r>
              <a:rPr lang="en-US" sz="1200" b="0" dirty="0" smtClean="0"/>
              <a:t>draft-uttaro-idr-bgp-persistence-00. This addition</a:t>
            </a:r>
            <a:r>
              <a:rPr lang="en-US" sz="1200" b="0" baseline="0" dirty="0" smtClean="0"/>
              <a:t> to the BGP standard will become a configurable option in router operating software over the next 12 – 18 months.</a:t>
            </a:r>
          </a:p>
          <a:p>
            <a:endParaRPr lang="en-US" sz="1200" b="0" baseline="0" dirty="0" smtClean="0"/>
          </a:p>
          <a:p>
            <a:r>
              <a:rPr lang="en-US" sz="1200" b="1" baseline="0" dirty="0" smtClean="0"/>
              <a:t>BGP PERSISTENCE </a:t>
            </a:r>
            <a:r>
              <a:rPr lang="en-US" sz="1200" b="0" baseline="0" dirty="0" smtClean="0"/>
              <a:t>:  Allows for the provision of three new communities that are used to identify the capability of a BGP NLRI to persist or if the path is live or stale.</a:t>
            </a:r>
          </a:p>
          <a:p>
            <a:endParaRPr lang="en-US" sz="1200" b="0" baseline="0" dirty="0" smtClean="0"/>
          </a:p>
          <a:p>
            <a:r>
              <a:rPr lang="en-US" sz="1200" b="1" baseline="0" dirty="0" smtClean="0"/>
              <a:t>PERSIST </a:t>
            </a:r>
            <a:r>
              <a:rPr lang="en-US" sz="1200" b="0" baseline="0" dirty="0" smtClean="0"/>
              <a:t>– Attaching the PERSIST community should be controlled by configuration. Attaching the PERSIST community indicates that the PEER should maintain its forwarding state in the case of a session failure. This community will be set to DISABLE by default.</a:t>
            </a:r>
          </a:p>
          <a:p>
            <a:endParaRPr lang="en-US" sz="1200" b="0" baseline="0" dirty="0" smtClean="0"/>
          </a:p>
          <a:p>
            <a:r>
              <a:rPr lang="en-US" sz="1200" b="1" baseline="0" dirty="0" err="1" smtClean="0"/>
              <a:t>Do_NOT_Persist</a:t>
            </a:r>
            <a:r>
              <a:rPr lang="en-US" sz="1200" b="1" baseline="0" dirty="0" smtClean="0"/>
              <a:t> – </a:t>
            </a:r>
            <a:r>
              <a:rPr lang="en-US" sz="1200" b="0" baseline="0" dirty="0" smtClean="0"/>
              <a:t>Attaching of the </a:t>
            </a:r>
            <a:r>
              <a:rPr lang="en-US" sz="1200" b="0" baseline="0" dirty="0" err="1" smtClean="0"/>
              <a:t>Do_Not_Persist</a:t>
            </a:r>
            <a:r>
              <a:rPr lang="en-US" sz="1200" b="0" baseline="0" dirty="0" smtClean="0"/>
              <a:t> community should be controlled by configuration. The default functionality should be disabled.</a:t>
            </a:r>
          </a:p>
          <a:p>
            <a:endParaRPr lang="en-US" sz="1200" b="0" baseline="0" dirty="0" smtClean="0"/>
          </a:p>
          <a:p>
            <a:r>
              <a:rPr lang="en-US" sz="1200" b="1" baseline="0" dirty="0" smtClean="0"/>
              <a:t>STALE</a:t>
            </a:r>
            <a:r>
              <a:rPr lang="en-US" sz="1200" b="0" baseline="0" dirty="0" smtClean="0"/>
              <a:t> – Attaching of the STALE community is limited to a path that currently has the PERSIST community attached.</a:t>
            </a:r>
            <a:endParaRPr lang="en-US" sz="1200" b="1" baseline="0" dirty="0" smtClean="0"/>
          </a:p>
          <a:p>
            <a:endParaRPr lang="en-US" sz="1200" b="0" baseline="0" dirty="0" smtClean="0"/>
          </a:p>
          <a:p>
            <a:endParaRPr lang="en-US" b="0" dirty="0"/>
          </a:p>
        </p:txBody>
      </p:sp>
      <p:sp>
        <p:nvSpPr>
          <p:cNvPr id="4" name="Slide Number Placeholder 3"/>
          <p:cNvSpPr>
            <a:spLocks noGrp="1"/>
          </p:cNvSpPr>
          <p:nvPr>
            <p:ph type="sldNum" sz="quarter" idx="10"/>
          </p:nvPr>
        </p:nvSpPr>
        <p:spPr/>
        <p:txBody>
          <a:bodyPr/>
          <a:lstStyle/>
          <a:p>
            <a:fld id="{43339FCF-8DD9-4E15-A709-8453749EE6FB}" type="slidenum">
              <a:rPr lang="en-GB" smtClean="0"/>
              <a:pPr/>
              <a:t>4</a:t>
            </a:fld>
            <a:endParaRPr lang="en-GB"/>
          </a:p>
        </p:txBody>
      </p:sp>
    </p:spTree>
    <p:extLst>
      <p:ext uri="{BB962C8B-B14F-4D97-AF65-F5344CB8AC3E}">
        <p14:creationId xmlns:p14="http://schemas.microsoft.com/office/powerpoint/2010/main" val="3604727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p>
          <a:p>
            <a:endParaRPr lang="en-US" b="0" dirty="0"/>
          </a:p>
        </p:txBody>
      </p:sp>
      <p:sp>
        <p:nvSpPr>
          <p:cNvPr id="4" name="Slide Number Placeholder 3"/>
          <p:cNvSpPr>
            <a:spLocks noGrp="1"/>
          </p:cNvSpPr>
          <p:nvPr>
            <p:ph type="sldNum" sz="quarter" idx="10"/>
          </p:nvPr>
        </p:nvSpPr>
        <p:spPr/>
        <p:txBody>
          <a:bodyPr/>
          <a:lstStyle/>
          <a:p>
            <a:fld id="{43339FCF-8DD9-4E15-A709-8453749EE6FB}" type="slidenum">
              <a:rPr lang="en-GB" smtClean="0"/>
              <a:pPr/>
              <a:t>5</a:t>
            </a:fld>
            <a:endParaRPr lang="en-GB"/>
          </a:p>
        </p:txBody>
      </p:sp>
    </p:spTree>
    <p:extLst>
      <p:ext uri="{BB962C8B-B14F-4D97-AF65-F5344CB8AC3E}">
        <p14:creationId xmlns:p14="http://schemas.microsoft.com/office/powerpoint/2010/main" val="3604727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overcome this</a:t>
            </a:r>
            <a:r>
              <a:rPr lang="en-US" baseline="0" dirty="0" smtClean="0"/>
              <a:t> kind of service impacting outage, BGP PERSITANCE has evolved with </a:t>
            </a:r>
            <a:r>
              <a:rPr lang="en-US" sz="1200" b="0" dirty="0" smtClean="0"/>
              <a:t>draft-uttaro-idr-bgp-persistence-00. This addition</a:t>
            </a:r>
            <a:r>
              <a:rPr lang="en-US" sz="1200" b="0" baseline="0" dirty="0" smtClean="0"/>
              <a:t> to the BGP standard will become a configurable option in router operating software over the next 12 – 18 months.</a:t>
            </a:r>
          </a:p>
          <a:p>
            <a:endParaRPr lang="en-US" sz="1200" b="0" baseline="0" dirty="0" smtClean="0"/>
          </a:p>
          <a:p>
            <a:r>
              <a:rPr lang="en-US" sz="1200" b="1" baseline="0" dirty="0" smtClean="0"/>
              <a:t>BGP PERSISTENCE </a:t>
            </a:r>
            <a:r>
              <a:rPr lang="en-US" sz="1200" b="0" baseline="0" dirty="0" smtClean="0"/>
              <a:t>:  Allows for the provision of three new communities that are used to identify the capability of a BGP NLRI to persist or if the path is live or stale.</a:t>
            </a:r>
          </a:p>
          <a:p>
            <a:endParaRPr lang="en-US" sz="1200" b="0" baseline="0" dirty="0" smtClean="0"/>
          </a:p>
          <a:p>
            <a:r>
              <a:rPr lang="en-US" sz="1200" b="1" baseline="0" dirty="0" smtClean="0"/>
              <a:t>PERSIST </a:t>
            </a:r>
            <a:r>
              <a:rPr lang="en-US" sz="1200" b="0" baseline="0" dirty="0" smtClean="0"/>
              <a:t>– Attaching the PERSIST community should be controlled by configuration. Attaching the PERSIST community indicates that the PEER should maintain its forwarding state in the case of a session failure. This community will be set to DISABLE by default.</a:t>
            </a:r>
          </a:p>
          <a:p>
            <a:endParaRPr lang="en-US" sz="1200" b="0" baseline="0" dirty="0" smtClean="0"/>
          </a:p>
          <a:p>
            <a:r>
              <a:rPr lang="en-US" sz="1200" b="1" baseline="0" dirty="0" err="1" smtClean="0"/>
              <a:t>Do_NOT_Persist</a:t>
            </a:r>
            <a:r>
              <a:rPr lang="en-US" sz="1200" b="1" baseline="0" dirty="0" smtClean="0"/>
              <a:t> – </a:t>
            </a:r>
            <a:r>
              <a:rPr lang="en-US" sz="1200" b="0" baseline="0" dirty="0" smtClean="0"/>
              <a:t>Attaching of the </a:t>
            </a:r>
            <a:r>
              <a:rPr lang="en-US" sz="1200" b="0" baseline="0" dirty="0" err="1" smtClean="0"/>
              <a:t>Do_Not_Persist</a:t>
            </a:r>
            <a:r>
              <a:rPr lang="en-US" sz="1200" b="0" baseline="0" dirty="0" smtClean="0"/>
              <a:t> community should be controlled by configuration. The default functionality should be disabled.</a:t>
            </a:r>
          </a:p>
          <a:p>
            <a:endParaRPr lang="en-US" sz="1200" b="0" baseline="0" dirty="0" smtClean="0"/>
          </a:p>
          <a:p>
            <a:r>
              <a:rPr lang="en-US" sz="1200" b="1" baseline="0" dirty="0" smtClean="0"/>
              <a:t>STALE</a:t>
            </a:r>
            <a:r>
              <a:rPr lang="en-US" sz="1200" b="0" baseline="0" dirty="0" smtClean="0"/>
              <a:t> – Attaching of the STALE community is limited to a path that currently has the PERSIST community attached.</a:t>
            </a:r>
            <a:endParaRPr lang="en-US" sz="1200" b="1" baseline="0" dirty="0" smtClean="0"/>
          </a:p>
          <a:p>
            <a:endParaRPr lang="en-US" sz="1200" b="0" baseline="0" dirty="0" smtClean="0"/>
          </a:p>
          <a:p>
            <a:endParaRPr lang="en-US" b="0" dirty="0"/>
          </a:p>
        </p:txBody>
      </p:sp>
      <p:sp>
        <p:nvSpPr>
          <p:cNvPr id="4" name="Slide Number Placeholder 3"/>
          <p:cNvSpPr>
            <a:spLocks noGrp="1"/>
          </p:cNvSpPr>
          <p:nvPr>
            <p:ph type="sldNum" sz="quarter" idx="10"/>
          </p:nvPr>
        </p:nvSpPr>
        <p:spPr/>
        <p:txBody>
          <a:bodyPr/>
          <a:lstStyle/>
          <a:p>
            <a:fld id="{43339FCF-8DD9-4E15-A709-8453749EE6FB}" type="slidenum">
              <a:rPr lang="en-GB" smtClean="0"/>
              <a:pPr/>
              <a:t>6</a:t>
            </a:fld>
            <a:endParaRPr lang="en-GB"/>
          </a:p>
        </p:txBody>
      </p:sp>
    </p:spTree>
    <p:extLst>
      <p:ext uri="{BB962C8B-B14F-4D97-AF65-F5344CB8AC3E}">
        <p14:creationId xmlns:p14="http://schemas.microsoft.com/office/powerpoint/2010/main" val="3604727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overcome this</a:t>
            </a:r>
            <a:r>
              <a:rPr lang="en-US" baseline="0" dirty="0" smtClean="0"/>
              <a:t> kind of service impacting outage, BGP PERSITANCE has evolved with </a:t>
            </a:r>
            <a:r>
              <a:rPr lang="en-US" sz="1200" b="0" dirty="0" smtClean="0"/>
              <a:t>draft-uttaro-idr-bgp-persistence-00. This addition</a:t>
            </a:r>
            <a:r>
              <a:rPr lang="en-US" sz="1200" b="0" baseline="0" dirty="0" smtClean="0"/>
              <a:t> to the BGP standard will become a configurable option in router operating software over the next 12 – 18 months.</a:t>
            </a:r>
          </a:p>
          <a:p>
            <a:endParaRPr lang="en-US" sz="1200" b="0" baseline="0" dirty="0" smtClean="0"/>
          </a:p>
          <a:p>
            <a:r>
              <a:rPr lang="en-US" sz="1200" b="1" baseline="0" dirty="0" smtClean="0"/>
              <a:t>BGP PERSISTENCE </a:t>
            </a:r>
            <a:r>
              <a:rPr lang="en-US" sz="1200" b="0" baseline="0" dirty="0" smtClean="0"/>
              <a:t>:  Allows for the provision of three new communities that are used to identify the capability of a BGP NLRI to persist or if the path is live or stale.</a:t>
            </a:r>
          </a:p>
          <a:p>
            <a:endParaRPr lang="en-US" sz="1200" b="0" baseline="0" dirty="0" smtClean="0"/>
          </a:p>
          <a:p>
            <a:r>
              <a:rPr lang="en-US" sz="1200" b="1" baseline="0" dirty="0" smtClean="0"/>
              <a:t>PERSIST </a:t>
            </a:r>
            <a:r>
              <a:rPr lang="en-US" sz="1200" b="0" baseline="0" dirty="0" smtClean="0"/>
              <a:t>– Attaching the PERSIST community should be controlled by configuration. Attaching the PERSIST community indicates that the PEER should maintain its forwarding state in the case of a session failure. This community will be set to DISABLE by default.</a:t>
            </a:r>
          </a:p>
          <a:p>
            <a:endParaRPr lang="en-US" sz="1200" b="0" baseline="0" dirty="0" smtClean="0"/>
          </a:p>
          <a:p>
            <a:r>
              <a:rPr lang="en-US" sz="1200" b="1" baseline="0" dirty="0" err="1" smtClean="0"/>
              <a:t>Do_NOT_Persist</a:t>
            </a:r>
            <a:r>
              <a:rPr lang="en-US" sz="1200" b="1" baseline="0" dirty="0" smtClean="0"/>
              <a:t> – </a:t>
            </a:r>
            <a:r>
              <a:rPr lang="en-US" sz="1200" b="0" baseline="0" dirty="0" smtClean="0"/>
              <a:t>Attaching of the </a:t>
            </a:r>
            <a:r>
              <a:rPr lang="en-US" sz="1200" b="0" baseline="0" dirty="0" err="1" smtClean="0"/>
              <a:t>Do_Not_Persist</a:t>
            </a:r>
            <a:r>
              <a:rPr lang="en-US" sz="1200" b="0" baseline="0" dirty="0" smtClean="0"/>
              <a:t> community should be controlled by configuration. The default functionality should be disabled.</a:t>
            </a:r>
          </a:p>
          <a:p>
            <a:endParaRPr lang="en-US" sz="1200" b="0" baseline="0" dirty="0" smtClean="0"/>
          </a:p>
          <a:p>
            <a:r>
              <a:rPr lang="en-US" sz="1200" b="1" baseline="0" dirty="0" smtClean="0"/>
              <a:t>STALE</a:t>
            </a:r>
            <a:r>
              <a:rPr lang="en-US" sz="1200" b="0" baseline="0" dirty="0" smtClean="0"/>
              <a:t> – Attaching of the STALE community is limited to a path that currently has the PERSIST community attached.</a:t>
            </a:r>
            <a:endParaRPr lang="en-US" sz="1200" b="1" baseline="0" dirty="0" smtClean="0"/>
          </a:p>
          <a:p>
            <a:endParaRPr lang="en-US" sz="1200" b="0" baseline="0" dirty="0" smtClean="0"/>
          </a:p>
          <a:p>
            <a:endParaRPr lang="en-US" b="0" dirty="0"/>
          </a:p>
        </p:txBody>
      </p:sp>
      <p:sp>
        <p:nvSpPr>
          <p:cNvPr id="4" name="Slide Number Placeholder 3"/>
          <p:cNvSpPr>
            <a:spLocks noGrp="1"/>
          </p:cNvSpPr>
          <p:nvPr>
            <p:ph type="sldNum" sz="quarter" idx="10"/>
          </p:nvPr>
        </p:nvSpPr>
        <p:spPr/>
        <p:txBody>
          <a:bodyPr/>
          <a:lstStyle/>
          <a:p>
            <a:fld id="{43339FCF-8DD9-4E15-A709-8453749EE6FB}" type="slidenum">
              <a:rPr lang="en-GB" smtClean="0"/>
              <a:pPr/>
              <a:t>7</a:t>
            </a:fld>
            <a:endParaRPr lang="en-GB"/>
          </a:p>
        </p:txBody>
      </p:sp>
    </p:spTree>
    <p:extLst>
      <p:ext uri="{BB962C8B-B14F-4D97-AF65-F5344CB8AC3E}">
        <p14:creationId xmlns:p14="http://schemas.microsoft.com/office/powerpoint/2010/main" val="3604727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overcome this</a:t>
            </a:r>
            <a:r>
              <a:rPr lang="en-US" baseline="0" dirty="0" smtClean="0"/>
              <a:t> kind of service impacting outage, BGP PERSITANCE has evolved with </a:t>
            </a:r>
            <a:r>
              <a:rPr lang="en-US" sz="1200" b="0" dirty="0" smtClean="0"/>
              <a:t>draft-uttaro-idr-bgp-persistence-00. This addition</a:t>
            </a:r>
            <a:r>
              <a:rPr lang="en-US" sz="1200" b="0" baseline="0" dirty="0" smtClean="0"/>
              <a:t> to the BGP standard will become a configurable option in router operating software over the next 12 – 18 months.</a:t>
            </a:r>
          </a:p>
          <a:p>
            <a:endParaRPr lang="en-US" sz="1200" b="0" baseline="0" dirty="0" smtClean="0"/>
          </a:p>
          <a:p>
            <a:r>
              <a:rPr lang="en-US" sz="1200" b="1" baseline="0" dirty="0" smtClean="0"/>
              <a:t>BGP PERSISTENCE </a:t>
            </a:r>
            <a:r>
              <a:rPr lang="en-US" sz="1200" b="0" baseline="0" dirty="0" smtClean="0"/>
              <a:t>:  Allows for the provision of three new communities that are used to identify the capability of a BGP NLRI to persist or if the path is live or stale.</a:t>
            </a:r>
          </a:p>
          <a:p>
            <a:endParaRPr lang="en-US" sz="1200" b="0" baseline="0" dirty="0" smtClean="0"/>
          </a:p>
          <a:p>
            <a:r>
              <a:rPr lang="en-US" sz="1200" b="1" baseline="0" dirty="0" smtClean="0"/>
              <a:t>PERSIST </a:t>
            </a:r>
            <a:r>
              <a:rPr lang="en-US" sz="1200" b="0" baseline="0" dirty="0" smtClean="0"/>
              <a:t>– Attaching the PERSIST community should be controlled by configuration. Attaching the PERSIST community indicates that the PEER should maintain its forwarding state in the case of a session failure. This community will be set to DISABLE by default.</a:t>
            </a:r>
          </a:p>
          <a:p>
            <a:endParaRPr lang="en-US" sz="1200" b="0" baseline="0" dirty="0" smtClean="0"/>
          </a:p>
          <a:p>
            <a:r>
              <a:rPr lang="en-US" sz="1200" b="1" baseline="0" dirty="0" err="1" smtClean="0"/>
              <a:t>Do_NOT_Persist</a:t>
            </a:r>
            <a:r>
              <a:rPr lang="en-US" sz="1200" b="1" baseline="0" dirty="0" smtClean="0"/>
              <a:t> – </a:t>
            </a:r>
            <a:r>
              <a:rPr lang="en-US" sz="1200" b="0" baseline="0" dirty="0" smtClean="0"/>
              <a:t>Attaching of the </a:t>
            </a:r>
            <a:r>
              <a:rPr lang="en-US" sz="1200" b="0" baseline="0" dirty="0" err="1" smtClean="0"/>
              <a:t>Do_Not_Persist</a:t>
            </a:r>
            <a:r>
              <a:rPr lang="en-US" sz="1200" b="0" baseline="0" dirty="0" smtClean="0"/>
              <a:t> community should be controlled by configuration. The default functionality should be disabled.</a:t>
            </a:r>
          </a:p>
          <a:p>
            <a:endParaRPr lang="en-US" sz="1200" b="0" baseline="0" dirty="0" smtClean="0"/>
          </a:p>
          <a:p>
            <a:r>
              <a:rPr lang="en-US" sz="1200" b="1" baseline="0" dirty="0" smtClean="0"/>
              <a:t>STALE</a:t>
            </a:r>
            <a:r>
              <a:rPr lang="en-US" sz="1200" b="0" baseline="0" dirty="0" smtClean="0"/>
              <a:t> – Attaching of the STALE community is limited to a path that currently has the PERSIST community attached.</a:t>
            </a:r>
            <a:endParaRPr lang="en-US" sz="1200" b="1" baseline="0" dirty="0" smtClean="0"/>
          </a:p>
          <a:p>
            <a:endParaRPr lang="en-US" sz="1200" b="0" baseline="0" dirty="0" smtClean="0"/>
          </a:p>
          <a:p>
            <a:endParaRPr lang="en-US" b="0" dirty="0"/>
          </a:p>
        </p:txBody>
      </p:sp>
      <p:sp>
        <p:nvSpPr>
          <p:cNvPr id="4" name="Slide Number Placeholder 3"/>
          <p:cNvSpPr>
            <a:spLocks noGrp="1"/>
          </p:cNvSpPr>
          <p:nvPr>
            <p:ph type="sldNum" sz="quarter" idx="10"/>
          </p:nvPr>
        </p:nvSpPr>
        <p:spPr/>
        <p:txBody>
          <a:bodyPr/>
          <a:lstStyle/>
          <a:p>
            <a:fld id="{43339FCF-8DD9-4E15-A709-8453749EE6FB}" type="slidenum">
              <a:rPr lang="en-GB" smtClean="0"/>
              <a:pPr/>
              <a:t>8</a:t>
            </a:fld>
            <a:endParaRPr lang="en-GB"/>
          </a:p>
        </p:txBody>
      </p:sp>
    </p:spTree>
    <p:extLst>
      <p:ext uri="{BB962C8B-B14F-4D97-AF65-F5344CB8AC3E}">
        <p14:creationId xmlns:p14="http://schemas.microsoft.com/office/powerpoint/2010/main" val="3604727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overcome this</a:t>
            </a:r>
            <a:r>
              <a:rPr lang="en-US" baseline="0" dirty="0" smtClean="0"/>
              <a:t> kind of service impacting outage, BGP PERSITANCE has evolved with </a:t>
            </a:r>
            <a:r>
              <a:rPr lang="en-US" sz="1200" b="0" dirty="0" smtClean="0"/>
              <a:t>draft-uttaro-idr-bgp-persistence-00. This addition</a:t>
            </a:r>
            <a:r>
              <a:rPr lang="en-US" sz="1200" b="0" baseline="0" dirty="0" smtClean="0"/>
              <a:t> to the BGP standard will become a configurable option in router operating software over the next 12 – 18 months.</a:t>
            </a:r>
          </a:p>
          <a:p>
            <a:endParaRPr lang="en-US" sz="1200" b="0" baseline="0" dirty="0" smtClean="0"/>
          </a:p>
          <a:p>
            <a:r>
              <a:rPr lang="en-US" sz="1200" b="1" baseline="0" dirty="0" smtClean="0"/>
              <a:t>BGP PERSISTENCE </a:t>
            </a:r>
            <a:r>
              <a:rPr lang="en-US" sz="1200" b="0" baseline="0" dirty="0" smtClean="0"/>
              <a:t>:  Allows for the provision of three new communities that are used to identify the capability of a BGP NLRI to persist or if the path is live or stale.</a:t>
            </a:r>
          </a:p>
          <a:p>
            <a:endParaRPr lang="en-US" sz="1200" b="0" baseline="0" dirty="0" smtClean="0"/>
          </a:p>
          <a:p>
            <a:r>
              <a:rPr lang="en-US" sz="1200" b="1" baseline="0" dirty="0" smtClean="0"/>
              <a:t>PERSIST </a:t>
            </a:r>
            <a:r>
              <a:rPr lang="en-US" sz="1200" b="0" baseline="0" dirty="0" smtClean="0"/>
              <a:t>– Attaching the PERSIST community should be controlled by configuration. Attaching the PERSIST community indicates that the PEER should maintain its forwarding state in the case of a session failure. This community will be set to DISABLE by default.</a:t>
            </a:r>
          </a:p>
          <a:p>
            <a:endParaRPr lang="en-US" sz="1200" b="0" baseline="0" dirty="0" smtClean="0"/>
          </a:p>
          <a:p>
            <a:r>
              <a:rPr lang="en-US" sz="1200" b="1" baseline="0" dirty="0" err="1" smtClean="0"/>
              <a:t>Do_NOT_Persist</a:t>
            </a:r>
            <a:r>
              <a:rPr lang="en-US" sz="1200" b="1" baseline="0" dirty="0" smtClean="0"/>
              <a:t> – </a:t>
            </a:r>
            <a:r>
              <a:rPr lang="en-US" sz="1200" b="0" baseline="0" dirty="0" smtClean="0"/>
              <a:t>Attaching of the </a:t>
            </a:r>
            <a:r>
              <a:rPr lang="en-US" sz="1200" b="0" baseline="0" dirty="0" err="1" smtClean="0"/>
              <a:t>Do_Not_Persist</a:t>
            </a:r>
            <a:r>
              <a:rPr lang="en-US" sz="1200" b="0" baseline="0" dirty="0" smtClean="0"/>
              <a:t> community should be controlled by configuration. The default functionality should be disabled.</a:t>
            </a:r>
          </a:p>
          <a:p>
            <a:endParaRPr lang="en-US" sz="1200" b="0" baseline="0" dirty="0" smtClean="0"/>
          </a:p>
          <a:p>
            <a:r>
              <a:rPr lang="en-US" sz="1200" b="1" baseline="0" dirty="0" smtClean="0"/>
              <a:t>STALE</a:t>
            </a:r>
            <a:r>
              <a:rPr lang="en-US" sz="1200" b="0" baseline="0" dirty="0" smtClean="0"/>
              <a:t> – Attaching of the STALE community is limited to a path that currently has the PERSIST community attached.</a:t>
            </a:r>
            <a:endParaRPr lang="en-US" sz="1200" b="1" baseline="0" dirty="0" smtClean="0"/>
          </a:p>
          <a:p>
            <a:endParaRPr lang="en-US" sz="1200" b="0" baseline="0" dirty="0" smtClean="0"/>
          </a:p>
          <a:p>
            <a:endParaRPr lang="en-US" b="0" dirty="0"/>
          </a:p>
        </p:txBody>
      </p:sp>
      <p:sp>
        <p:nvSpPr>
          <p:cNvPr id="4" name="Slide Number Placeholder 3"/>
          <p:cNvSpPr>
            <a:spLocks noGrp="1"/>
          </p:cNvSpPr>
          <p:nvPr>
            <p:ph type="sldNum" sz="quarter" idx="10"/>
          </p:nvPr>
        </p:nvSpPr>
        <p:spPr/>
        <p:txBody>
          <a:bodyPr/>
          <a:lstStyle/>
          <a:p>
            <a:fld id="{43339FCF-8DD9-4E15-A709-8453749EE6FB}" type="slidenum">
              <a:rPr lang="en-GB" smtClean="0"/>
              <a:pPr/>
              <a:t>9</a:t>
            </a:fld>
            <a:endParaRPr lang="en-GB"/>
          </a:p>
        </p:txBody>
      </p:sp>
    </p:spTree>
    <p:extLst>
      <p:ext uri="{BB962C8B-B14F-4D97-AF65-F5344CB8AC3E}">
        <p14:creationId xmlns:p14="http://schemas.microsoft.com/office/powerpoint/2010/main" val="3604727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05/09/2014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05/09/2014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05/09/2014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05/09/2014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pic>
        <p:nvPicPr>
          <p:cNvPr id="3" name="Picture 2" descr="lrg-ven-gradient-3.png"/>
          <p:cNvPicPr>
            <a:picLocks noChangeAspect="1"/>
          </p:cNvPicPr>
          <p:nvPr userDrawn="1"/>
        </p:nvPicPr>
        <p:blipFill>
          <a:blip r:embed="rId2" cstate="print"/>
          <a:stretch>
            <a:fillRect/>
          </a:stretch>
        </p:blipFill>
        <p:spPr>
          <a:xfrm>
            <a:off x="0" y="5038725"/>
            <a:ext cx="9144000" cy="1819275"/>
          </a:xfrm>
          <a:prstGeom prst="rect">
            <a:avLst/>
          </a:prstGeom>
        </p:spPr>
      </p:pic>
      <p:sp>
        <p:nvSpPr>
          <p:cNvPr id="4" name="Rectangle 44"/>
          <p:cNvSpPr>
            <a:spLocks noChangeArrowheads="1"/>
          </p:cNvSpPr>
          <p:nvPr userDrawn="1"/>
        </p:nvSpPr>
        <p:spPr bwMode="invGray">
          <a:xfrm>
            <a:off x="0" y="0"/>
            <a:ext cx="9144000" cy="6858000"/>
          </a:xfrm>
          <a:prstGeom prst="rect">
            <a:avLst/>
          </a:prstGeom>
          <a:gradFill rotWithShape="1">
            <a:gsLst>
              <a:gs pos="0">
                <a:srgbClr val="BABCBE">
                  <a:alpha val="14999"/>
                </a:srgbClr>
              </a:gs>
              <a:gs pos="100000">
                <a:srgbClr val="565758">
                  <a:alpha val="14999"/>
                </a:srgbClr>
              </a:gs>
            </a:gsLst>
            <a:lin ang="5400000" scaled="1"/>
          </a:gradFill>
          <a:ln w="28575" algn="ctr">
            <a:noFill/>
            <a:miter lim="800000"/>
            <a:headEnd/>
            <a:tailEnd/>
          </a:ln>
          <a:effectLst/>
        </p:spPr>
        <p:txBody>
          <a:bodyPr wrap="none" tIns="0" rIns="0" bIns="0" anchor="ctr">
            <a:spAutoFit/>
          </a:bodyPr>
          <a:lstStyle/>
          <a:p>
            <a:pPr defTabSz="457200" fontAlgn="auto">
              <a:spcBef>
                <a:spcPts val="0"/>
              </a:spcBef>
              <a:spcAft>
                <a:spcPts val="0"/>
              </a:spcAft>
              <a:defRPr/>
            </a:pPr>
            <a:endParaRPr lang="en-US">
              <a:solidFill>
                <a:prstClr val="black"/>
              </a:solidFill>
              <a:latin typeface="Arial" pitchFamily="34" charset="0"/>
              <a:cs typeface="+mn-cs"/>
            </a:endParaRPr>
          </a:p>
        </p:txBody>
      </p:sp>
      <p:pic>
        <p:nvPicPr>
          <p:cNvPr id="6" name="Picture 43" descr="junos_brand_transparent"/>
          <p:cNvPicPr>
            <a:picLocks noChangeAspect="1" noChangeArrowheads="1"/>
          </p:cNvPicPr>
          <p:nvPr userDrawn="1"/>
        </p:nvPicPr>
        <p:blipFill>
          <a:blip r:embed="rId3" cstate="print"/>
          <a:srcRect/>
          <a:stretch>
            <a:fillRect/>
          </a:stretch>
        </p:blipFill>
        <p:spPr bwMode="auto">
          <a:xfrm>
            <a:off x="3759200" y="2211388"/>
            <a:ext cx="4483100" cy="3727450"/>
          </a:xfrm>
          <a:prstGeom prst="rect">
            <a:avLst/>
          </a:prstGeom>
          <a:noFill/>
          <a:ln w="9525">
            <a:noFill/>
            <a:miter lim="800000"/>
            <a:headEnd/>
            <a:tailEnd/>
          </a:ln>
        </p:spPr>
      </p:pic>
    </p:spTree>
    <p:extLst>
      <p:ext uri="{BB962C8B-B14F-4D97-AF65-F5344CB8AC3E}">
        <p14:creationId xmlns:p14="http://schemas.microsoft.com/office/powerpoint/2010/main" val="1208001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ue Divider">
    <p:spTree>
      <p:nvGrpSpPr>
        <p:cNvPr id="1" name=""/>
        <p:cNvGrpSpPr/>
        <p:nvPr/>
      </p:nvGrpSpPr>
      <p:grpSpPr>
        <a:xfrm>
          <a:off x="0" y="0"/>
          <a:ext cx="0" cy="0"/>
          <a:chOff x="0" y="0"/>
          <a:chExt cx="0" cy="0"/>
        </a:xfrm>
      </p:grpSpPr>
      <p:pic>
        <p:nvPicPr>
          <p:cNvPr id="2" name="Picture 30" descr="blue-section"/>
          <p:cNvPicPr>
            <a:picLocks noChangeAspect="1" noChangeArrowheads="1"/>
          </p:cNvPicPr>
          <p:nvPr userDrawn="1"/>
        </p:nvPicPr>
        <p:blipFill>
          <a:blip r:embed="rId2" cstate="print"/>
          <a:srcRect/>
          <a:stretch>
            <a:fillRect/>
          </a:stretch>
        </p:blipFill>
        <p:spPr bwMode="auto">
          <a:xfrm>
            <a:off x="0" y="0"/>
            <a:ext cx="9144000" cy="6872288"/>
          </a:xfrm>
          <a:prstGeom prst="rect">
            <a:avLst/>
          </a:prstGeom>
          <a:noFill/>
          <a:ln w="9525">
            <a:noFill/>
            <a:miter lim="800000"/>
            <a:headEnd/>
            <a:tailEnd/>
          </a:ln>
        </p:spPr>
      </p:pic>
      <p:sp>
        <p:nvSpPr>
          <p:cNvPr id="3" name="Rectangle 3"/>
          <p:cNvSpPr>
            <a:spLocks noGrp="1" noChangeArrowheads="1"/>
          </p:cNvSpPr>
          <p:nvPr>
            <p:ph type="title"/>
          </p:nvPr>
        </p:nvSpPr>
        <p:spPr bwMode="auto">
          <a:xfrm>
            <a:off x="914400" y="5026025"/>
            <a:ext cx="7334250" cy="917575"/>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lgn="l">
              <a:defRPr sz="3000">
                <a:solidFill>
                  <a:schemeClr val="bg1"/>
                </a:solidFill>
              </a:defRPr>
            </a:lvl1pPr>
          </a:lstStyle>
          <a:p>
            <a:pPr lvl="0"/>
            <a:r>
              <a:rPr lang="en-US" smtClean="0"/>
              <a:t>Click to edit Master title style</a:t>
            </a:r>
          </a:p>
        </p:txBody>
      </p:sp>
    </p:spTree>
    <p:extLst>
      <p:ext uri="{BB962C8B-B14F-4D97-AF65-F5344CB8AC3E}">
        <p14:creationId xmlns:p14="http://schemas.microsoft.com/office/powerpoint/2010/main" val="216418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05/09/2014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05/09/2014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05/09/2014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05/09/2014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05/09/2014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05/09/2014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05/09/2014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05/09/2014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05/09/2014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61" r:id="rId13"/>
    <p:sldLayoutId id="2147483762" r:id="rId14"/>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16000"/>
          </a:blip>
          <a:stretch>
            <a:fillRect/>
          </a:stretch>
        </p:blipFill>
        <p:spPr>
          <a:xfrm>
            <a:off x="-22111" y="0"/>
            <a:ext cx="9166111" cy="6858000"/>
          </a:xfrm>
          <a:prstGeom prst="rect">
            <a:avLst/>
          </a:prstGeom>
        </p:spPr>
      </p:pic>
      <p:sp>
        <p:nvSpPr>
          <p:cNvPr id="2" name="Title 1"/>
          <p:cNvSpPr>
            <a:spLocks noGrp="1"/>
          </p:cNvSpPr>
          <p:nvPr>
            <p:ph type="ctrTitle"/>
          </p:nvPr>
        </p:nvSpPr>
        <p:spPr>
          <a:xfrm>
            <a:off x="899592" y="548680"/>
            <a:ext cx="7056784" cy="1440160"/>
          </a:xfrm>
        </p:spPr>
        <p:txBody>
          <a:bodyPr/>
          <a:lstStyle/>
          <a:p>
            <a:pPr algn="ctr"/>
            <a:r>
              <a:rPr lang="en-GB" sz="3200" b="1" dirty="0" smtClean="0">
                <a:solidFill>
                  <a:srgbClr val="3366FF"/>
                </a:solidFill>
              </a:rPr>
              <a:t>Network Function Virtualisation</a:t>
            </a:r>
            <a:r>
              <a:rPr lang="en-GB" sz="3200" dirty="0" smtClean="0">
                <a:solidFill>
                  <a:srgbClr val="3366FF"/>
                </a:solidFill>
              </a:rPr>
              <a:t/>
            </a:r>
            <a:br>
              <a:rPr lang="en-GB" sz="3200" dirty="0" smtClean="0">
                <a:solidFill>
                  <a:srgbClr val="3366FF"/>
                </a:solidFill>
              </a:rPr>
            </a:br>
            <a:r>
              <a:rPr lang="en-GB" sz="2400" dirty="0" smtClean="0">
                <a:solidFill>
                  <a:srgbClr val="3366FF"/>
                </a:solidFill>
              </a:rPr>
              <a:t>Network Functionality Within The Cloud</a:t>
            </a:r>
            <a:endParaRPr lang="en-GB" sz="2400" dirty="0">
              <a:solidFill>
                <a:srgbClr val="3366FF"/>
              </a:solidFill>
            </a:endParaRPr>
          </a:p>
        </p:txBody>
      </p:sp>
      <p:sp>
        <p:nvSpPr>
          <p:cNvPr id="4" name="Subtitle 2"/>
          <p:cNvSpPr txBox="1">
            <a:spLocks/>
          </p:cNvSpPr>
          <p:nvPr/>
        </p:nvSpPr>
        <p:spPr bwMode="auto">
          <a:xfrm>
            <a:off x="0" y="3501008"/>
            <a:ext cx="91440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lvl1pPr marL="0" indent="0" algn="r" rtl="0" eaLnBrk="1" fontAlgn="base" hangingPunct="1">
              <a:spcBef>
                <a:spcPct val="20000"/>
              </a:spcBef>
              <a:spcAft>
                <a:spcPct val="0"/>
              </a:spcAft>
              <a:buClr>
                <a:schemeClr val="tx2"/>
              </a:buClr>
              <a:buFont typeface="Arial" charset="0"/>
              <a:buNone/>
              <a:defRPr sz="2600" kern="1200">
                <a:solidFill>
                  <a:schemeClr val="bg1"/>
                </a:solidFill>
                <a:latin typeface="+mn-lt"/>
                <a:ea typeface="+mn-ea"/>
                <a:cs typeface="+mn-cs"/>
              </a:defRPr>
            </a:lvl1pPr>
            <a:lvl2pPr marL="457200" indent="0" algn="ctr" rtl="0" eaLnBrk="1" fontAlgn="base" hangingPunct="1">
              <a:spcBef>
                <a:spcPct val="20000"/>
              </a:spcBef>
              <a:spcAft>
                <a:spcPct val="0"/>
              </a:spcAft>
              <a:buClr>
                <a:schemeClr val="tx2"/>
              </a:buClr>
              <a:buFont typeface="Arial" charset="0"/>
              <a:buNone/>
              <a:defRPr sz="22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Clr>
                <a:schemeClr val="tx2"/>
              </a:buClr>
              <a:buFont typeface="Arial" charset="0"/>
              <a:buNone/>
              <a:defRPr sz="20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Clr>
                <a:schemeClr val="tx2"/>
              </a:buClr>
              <a:buFont typeface="Arial" charset="0"/>
              <a:buNone/>
              <a:defRPr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Clr>
                <a:schemeClr val="tx2"/>
              </a:buClr>
              <a:buFont typeface="Arial"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7200" dirty="0" smtClean="0">
                <a:solidFill>
                  <a:srgbClr val="3366FF"/>
                </a:solidFill>
              </a:rPr>
              <a:t>Presenter : </a:t>
            </a:r>
            <a:r>
              <a:rPr lang="en-GB" sz="8000" dirty="0" smtClean="0">
                <a:solidFill>
                  <a:srgbClr val="3366FF"/>
                </a:solidFill>
              </a:rPr>
              <a:t>Kenny Marlow</a:t>
            </a:r>
            <a:r>
              <a:rPr lang="en-GB" sz="8000" dirty="0">
                <a:solidFill>
                  <a:srgbClr val="3366FF"/>
                </a:solidFill>
              </a:rPr>
              <a:t> </a:t>
            </a:r>
            <a:r>
              <a:rPr lang="en-GB" sz="8000" dirty="0" smtClean="0">
                <a:solidFill>
                  <a:srgbClr val="3366FF"/>
                </a:solidFill>
              </a:rPr>
              <a:t>JNCIE #210</a:t>
            </a:r>
          </a:p>
          <a:p>
            <a:pPr algn="l"/>
            <a:r>
              <a:rPr lang="en-GB" sz="8000" dirty="0" smtClean="0">
                <a:solidFill>
                  <a:srgbClr val="3366FF"/>
                </a:solidFill>
              </a:rPr>
              <a:t>	    SP Architecture Team Lead </a:t>
            </a:r>
          </a:p>
          <a:p>
            <a:pPr algn="l"/>
            <a:endParaRPr lang="en-GB" sz="11200" dirty="0" smtClean="0">
              <a:solidFill>
                <a:srgbClr val="3366FF"/>
              </a:solidFill>
            </a:endParaRPr>
          </a:p>
          <a:p>
            <a:pPr algn="l"/>
            <a:r>
              <a:rPr lang="en-GB" sz="11200" dirty="0" smtClean="0">
                <a:solidFill>
                  <a:srgbClr val="3366FF"/>
                </a:solidFill>
              </a:rPr>
              <a:t>					</a:t>
            </a:r>
            <a:r>
              <a:rPr lang="en-GB" sz="4900" dirty="0" smtClean="0">
                <a:solidFill>
                  <a:srgbClr val="000090"/>
                </a:solidFill>
              </a:rPr>
              <a:t>			</a:t>
            </a:r>
            <a:r>
              <a:rPr lang="en-GB" sz="2000" dirty="0" smtClean="0">
                <a:solidFill>
                  <a:srgbClr val="000090"/>
                </a:solidFill>
              </a:rPr>
              <a:t>			</a:t>
            </a:r>
            <a:endParaRPr lang="en-GB" sz="2000" dirty="0">
              <a:solidFill>
                <a:srgbClr val="000090"/>
              </a:solidFill>
            </a:endParaRPr>
          </a:p>
        </p:txBody>
      </p:sp>
      <p:pic>
        <p:nvPicPr>
          <p:cNvPr id="3" name="Picture 2"/>
          <p:cNvPicPr>
            <a:picLocks noChangeAspect="1"/>
          </p:cNvPicPr>
          <p:nvPr/>
        </p:nvPicPr>
        <p:blipFill>
          <a:blip r:embed="rId4"/>
          <a:stretch>
            <a:fillRect/>
          </a:stretch>
        </p:blipFill>
        <p:spPr>
          <a:xfrm>
            <a:off x="107504" y="5784446"/>
            <a:ext cx="2987824" cy="1073554"/>
          </a:xfrm>
          <a:prstGeom prst="rect">
            <a:avLst/>
          </a:prstGeom>
        </p:spPr>
      </p:pic>
    </p:spTree>
    <p:extLst>
      <p:ext uri="{BB962C8B-B14F-4D97-AF65-F5344CB8AC3E}">
        <p14:creationId xmlns:p14="http://schemas.microsoft.com/office/powerpoint/2010/main" val="967108349"/>
      </p:ext>
    </p:extLst>
  </p:cSld>
  <p:clrMapOvr>
    <a:masterClrMapping/>
  </p:clrMapOvr>
  <p:transition xmlns:p14="http://schemas.microsoft.com/office/powerpoint/2010/main" spd="med">
    <p:wheel spokes="2"/>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62" y="343975"/>
            <a:ext cx="1951300" cy="369332"/>
          </a:xfrm>
          <a:prstGeom prst="rect">
            <a:avLst/>
          </a:prstGeom>
          <a:noFill/>
        </p:spPr>
        <p:txBody>
          <a:bodyPr wrap="none" rtlCol="0">
            <a:spAutoFit/>
          </a:bodyPr>
          <a:lstStyle/>
          <a:p>
            <a:r>
              <a:rPr lang="en-US" dirty="0" smtClean="0">
                <a:solidFill>
                  <a:srgbClr val="3366FF"/>
                </a:solidFill>
              </a:rPr>
              <a:t>Continual Testing </a:t>
            </a:r>
            <a:endParaRPr lang="en-US" dirty="0">
              <a:solidFill>
                <a:srgbClr val="3366FF"/>
              </a:solidFill>
            </a:endParaRPr>
          </a:p>
        </p:txBody>
      </p:sp>
      <p:pic>
        <p:nvPicPr>
          <p:cNvPr id="3" name="Picture 2"/>
          <p:cNvPicPr>
            <a:picLocks noChangeAspect="1"/>
          </p:cNvPicPr>
          <p:nvPr/>
        </p:nvPicPr>
        <p:blipFill>
          <a:blip r:embed="rId3"/>
          <a:stretch>
            <a:fillRect/>
          </a:stretch>
        </p:blipFill>
        <p:spPr>
          <a:xfrm>
            <a:off x="673100" y="1206500"/>
            <a:ext cx="7797800" cy="4432300"/>
          </a:xfrm>
          <a:prstGeom prst="rect">
            <a:avLst/>
          </a:prstGeom>
        </p:spPr>
      </p:pic>
      <p:pic>
        <p:nvPicPr>
          <p:cNvPr id="4" name="Picture 3"/>
          <p:cNvPicPr>
            <a:picLocks noChangeAspect="1"/>
          </p:cNvPicPr>
          <p:nvPr/>
        </p:nvPicPr>
        <p:blipFill>
          <a:blip r:embed="rId4"/>
          <a:stretch>
            <a:fillRect/>
          </a:stretch>
        </p:blipFill>
        <p:spPr>
          <a:xfrm>
            <a:off x="251520" y="1052736"/>
            <a:ext cx="8712968" cy="3709045"/>
          </a:xfrm>
          <a:prstGeom prst="rect">
            <a:avLst/>
          </a:prstGeom>
        </p:spPr>
      </p:pic>
    </p:spTree>
    <p:extLst>
      <p:ext uri="{BB962C8B-B14F-4D97-AF65-F5344CB8AC3E}">
        <p14:creationId xmlns:p14="http://schemas.microsoft.com/office/powerpoint/2010/main" val="1048748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801" y="654212"/>
            <a:ext cx="1428884" cy="369332"/>
          </a:xfrm>
          <a:prstGeom prst="rect">
            <a:avLst/>
          </a:prstGeom>
          <a:noFill/>
        </p:spPr>
        <p:txBody>
          <a:bodyPr wrap="none" rtlCol="0">
            <a:spAutoFit/>
          </a:bodyPr>
          <a:lstStyle/>
          <a:p>
            <a:r>
              <a:rPr lang="en-US" dirty="0" smtClean="0">
                <a:solidFill>
                  <a:srgbClr val="3366FF"/>
                </a:solidFill>
              </a:rPr>
              <a:t>In Summary</a:t>
            </a:r>
            <a:endParaRPr lang="en-US" dirty="0">
              <a:solidFill>
                <a:srgbClr val="3366FF"/>
              </a:solidFill>
            </a:endParaRPr>
          </a:p>
        </p:txBody>
      </p:sp>
      <p:sp>
        <p:nvSpPr>
          <p:cNvPr id="3" name="TextBox 2"/>
          <p:cNvSpPr txBox="1"/>
          <p:nvPr/>
        </p:nvSpPr>
        <p:spPr>
          <a:xfrm>
            <a:off x="179512" y="1556792"/>
            <a:ext cx="8879354" cy="3416320"/>
          </a:xfrm>
          <a:prstGeom prst="rect">
            <a:avLst/>
          </a:prstGeom>
          <a:noFill/>
        </p:spPr>
        <p:txBody>
          <a:bodyPr wrap="none" rtlCol="0">
            <a:spAutoFit/>
          </a:bodyPr>
          <a:lstStyle/>
          <a:p>
            <a:pPr marL="285750" indent="-285750">
              <a:buFontTx/>
              <a:buChar char="-"/>
            </a:pPr>
            <a:r>
              <a:rPr lang="en-US" dirty="0" smtClean="0"/>
              <a:t>NFV tested, proven, and moving into production now</a:t>
            </a:r>
          </a:p>
          <a:p>
            <a:endParaRPr lang="en-US" dirty="0" smtClean="0"/>
          </a:p>
          <a:p>
            <a:pPr marL="285750" indent="-285750">
              <a:buFontTx/>
              <a:buChar char="-"/>
            </a:pPr>
            <a:r>
              <a:rPr lang="en-US" dirty="0" err="1" smtClean="0"/>
              <a:t>vCPE</a:t>
            </a:r>
            <a:r>
              <a:rPr lang="en-US" dirty="0" smtClean="0"/>
              <a:t> , seen as potential to drop CPE CAPEX and drive new revenue generation</a:t>
            </a:r>
          </a:p>
          <a:p>
            <a:endParaRPr lang="en-US" dirty="0" smtClean="0"/>
          </a:p>
          <a:p>
            <a:pPr marL="285750" indent="-285750">
              <a:buFontTx/>
              <a:buChar char="-"/>
            </a:pPr>
            <a:r>
              <a:rPr lang="en-US" dirty="0" smtClean="0"/>
              <a:t>Hybrid virtual and physical networks are more likely to be deployed using available</a:t>
            </a:r>
          </a:p>
          <a:p>
            <a:r>
              <a:rPr lang="en-US" dirty="0" smtClean="0"/>
              <a:t>     tools today.</a:t>
            </a:r>
          </a:p>
          <a:p>
            <a:pPr marL="285750" indent="-285750">
              <a:buFontTx/>
              <a:buChar char="-"/>
            </a:pPr>
            <a:endParaRPr lang="en-US" dirty="0" smtClean="0"/>
          </a:p>
          <a:p>
            <a:pPr marL="285750" indent="-285750">
              <a:buFontTx/>
              <a:buChar char="-"/>
            </a:pPr>
            <a:r>
              <a:rPr lang="en-US" dirty="0" smtClean="0"/>
              <a:t>No need to wait for production proven SDN orchestration and self care portals </a:t>
            </a:r>
          </a:p>
          <a:p>
            <a:r>
              <a:rPr lang="en-US" dirty="0"/>
              <a:t> </a:t>
            </a:r>
            <a:r>
              <a:rPr lang="en-US" dirty="0" smtClean="0"/>
              <a:t>   to deploy virtual network functionality such as </a:t>
            </a:r>
            <a:r>
              <a:rPr lang="en-US" dirty="0" err="1" smtClean="0"/>
              <a:t>vCPE</a:t>
            </a:r>
            <a:r>
              <a:rPr lang="en-US" dirty="0" smtClean="0"/>
              <a:t>.</a:t>
            </a:r>
          </a:p>
          <a:p>
            <a:endParaRPr lang="en-US" dirty="0" smtClean="0"/>
          </a:p>
          <a:p>
            <a:r>
              <a:rPr lang="en-US" dirty="0" smtClean="0"/>
              <a:t>-</a:t>
            </a:r>
          </a:p>
          <a:p>
            <a:endParaRPr lang="en-US" dirty="0"/>
          </a:p>
        </p:txBody>
      </p:sp>
      <p:sp>
        <p:nvSpPr>
          <p:cNvPr id="4" name="Rectangle 3"/>
          <p:cNvSpPr/>
          <p:nvPr/>
        </p:nvSpPr>
        <p:spPr>
          <a:xfrm>
            <a:off x="467544" y="4293096"/>
            <a:ext cx="8496944" cy="1169551"/>
          </a:xfrm>
          <a:prstGeom prst="rect">
            <a:avLst/>
          </a:prstGeom>
        </p:spPr>
        <p:txBody>
          <a:bodyPr wrap="square">
            <a:spAutoFit/>
          </a:bodyPr>
          <a:lstStyle/>
          <a:p>
            <a:pPr eaLnBrk="1" hangingPunct="1"/>
            <a:r>
              <a:rPr lang="en-US" dirty="0">
                <a:ea typeface="ＭＳ Ｐゴシック" charset="0"/>
              </a:rPr>
              <a:t>80% of the Service Providers surveyed will deploy Virtual CPE by 2016 but 52% will deploy in  2014 / 2015 </a:t>
            </a:r>
            <a:r>
              <a:rPr lang="en-US" sz="1600" b="1" i="1" dirty="0">
                <a:ea typeface="ＭＳ Ｐゴシック" charset="0"/>
              </a:rPr>
              <a:t>(Surveyed Service Providers representing 51% of worldwide telecom operators)</a:t>
            </a:r>
          </a:p>
          <a:p>
            <a:pPr eaLnBrk="1" hangingPunct="1"/>
            <a:endParaRPr lang="en-US" dirty="0">
              <a:ea typeface="ＭＳ Ｐゴシック" charset="0"/>
            </a:endParaRPr>
          </a:p>
        </p:txBody>
      </p:sp>
    </p:spTree>
    <p:extLst>
      <p:ext uri="{BB962C8B-B14F-4D97-AF65-F5344CB8AC3E}">
        <p14:creationId xmlns:p14="http://schemas.microsoft.com/office/powerpoint/2010/main" val="10487481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unTzu.jpg"/>
          <p:cNvPicPr>
            <a:picLocks noChangeAspect="1"/>
          </p:cNvPicPr>
          <p:nvPr/>
        </p:nvPicPr>
        <p:blipFill>
          <a:blip r:embed="rId3" cstate="print"/>
          <a:stretch>
            <a:fillRect/>
          </a:stretch>
        </p:blipFill>
        <p:spPr>
          <a:xfrm>
            <a:off x="2376" y="1"/>
            <a:ext cx="9139247" cy="6957392"/>
          </a:xfrm>
          <a:prstGeom prst="rect">
            <a:avLst/>
          </a:prstGeom>
        </p:spPr>
      </p:pic>
      <p:sp>
        <p:nvSpPr>
          <p:cNvPr id="18" name="Rectangle 17"/>
          <p:cNvSpPr/>
          <p:nvPr/>
        </p:nvSpPr>
        <p:spPr>
          <a:xfrm>
            <a:off x="4139952" y="552450"/>
            <a:ext cx="4547435" cy="6305550"/>
          </a:xfrm>
          <a:prstGeom prst="rect">
            <a:avLst/>
          </a:prstGeom>
          <a:gradFill>
            <a:gsLst>
              <a:gs pos="0">
                <a:schemeClr val="bg1"/>
              </a:gs>
              <a:gs pos="100000">
                <a:schemeClr val="accent5">
                  <a:lumMod val="20000"/>
                  <a:lumOff val="8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211960" y="620688"/>
            <a:ext cx="4368523" cy="792088"/>
          </a:xfrm>
        </p:spPr>
        <p:txBody>
          <a:bodyPr/>
          <a:lstStyle/>
          <a:p>
            <a:r>
              <a:rPr lang="en-US" sz="2400" dirty="0" smtClean="0">
                <a:solidFill>
                  <a:srgbClr val="002060"/>
                </a:solidFill>
              </a:rPr>
              <a:t>Thank you</a:t>
            </a:r>
            <a:endParaRPr lang="en-US" sz="2400" dirty="0">
              <a:solidFill>
                <a:srgbClr val="002060"/>
              </a:solidFill>
            </a:endParaRPr>
          </a:p>
        </p:txBody>
      </p:sp>
      <p:sp>
        <p:nvSpPr>
          <p:cNvPr id="5" name="Title 1"/>
          <p:cNvSpPr txBox="1">
            <a:spLocks/>
          </p:cNvSpPr>
          <p:nvPr/>
        </p:nvSpPr>
        <p:spPr>
          <a:xfrm>
            <a:off x="4211960" y="3933056"/>
            <a:ext cx="4368523" cy="792088"/>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endParaRPr lang="en-US" sz="1600" dirty="0" smtClean="0">
              <a:solidFill>
                <a:srgbClr val="002060"/>
              </a:solidFill>
            </a:endParaRPr>
          </a:p>
          <a:p>
            <a:pPr algn="l"/>
            <a:endParaRPr lang="en-US" sz="1600" dirty="0">
              <a:solidFill>
                <a:srgbClr val="002060"/>
              </a:solidFill>
            </a:endParaRPr>
          </a:p>
          <a:p>
            <a:pPr algn="l"/>
            <a:endParaRPr lang="en-US" sz="1600" dirty="0" smtClean="0">
              <a:solidFill>
                <a:srgbClr val="002060"/>
              </a:solidFill>
            </a:endParaRPr>
          </a:p>
          <a:p>
            <a:pPr algn="l"/>
            <a:r>
              <a:rPr lang="en-US" sz="2000" dirty="0" smtClean="0">
                <a:solidFill>
                  <a:srgbClr val="002060"/>
                </a:solidFill>
              </a:rPr>
              <a:t>Alternative Networks</a:t>
            </a:r>
          </a:p>
          <a:p>
            <a:pPr algn="l"/>
            <a:r>
              <a:rPr lang="en-US" sz="2000" dirty="0" smtClean="0">
                <a:solidFill>
                  <a:srgbClr val="002060"/>
                </a:solidFill>
              </a:rPr>
              <a:t>Chatfield Court</a:t>
            </a:r>
          </a:p>
          <a:p>
            <a:pPr algn="l"/>
            <a:r>
              <a:rPr lang="en-US" sz="2000" dirty="0" smtClean="0">
                <a:solidFill>
                  <a:srgbClr val="002060"/>
                </a:solidFill>
              </a:rPr>
              <a:t>56 Chatfield Rd</a:t>
            </a:r>
          </a:p>
          <a:p>
            <a:pPr algn="l"/>
            <a:r>
              <a:rPr lang="en-US" sz="2000" dirty="0" smtClean="0">
                <a:solidFill>
                  <a:srgbClr val="002060"/>
                </a:solidFill>
              </a:rPr>
              <a:t>London</a:t>
            </a:r>
          </a:p>
          <a:p>
            <a:pPr algn="l"/>
            <a:r>
              <a:rPr lang="en-US" sz="2000" dirty="0" smtClean="0">
                <a:solidFill>
                  <a:srgbClr val="002060"/>
                </a:solidFill>
              </a:rPr>
              <a:t>SW11 3UL</a:t>
            </a:r>
          </a:p>
          <a:p>
            <a:pPr algn="l"/>
            <a:endParaRPr lang="en-US" sz="1600" dirty="0" smtClean="0">
              <a:solidFill>
                <a:srgbClr val="002060"/>
              </a:solidFill>
            </a:endParaRPr>
          </a:p>
          <a:p>
            <a:pPr algn="l"/>
            <a:endParaRPr lang="en-US" sz="1600" dirty="0" smtClean="0">
              <a:solidFill>
                <a:srgbClr val="002060"/>
              </a:solidFill>
            </a:endParaRPr>
          </a:p>
        </p:txBody>
      </p:sp>
    </p:spTree>
    <p:extLst>
      <p:ext uri="{BB962C8B-B14F-4D97-AF65-F5344CB8AC3E}">
        <p14:creationId xmlns:p14="http://schemas.microsoft.com/office/powerpoint/2010/main" val="417682209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692696"/>
            <a:ext cx="9144000" cy="1446550"/>
          </a:xfrm>
          <a:prstGeom prst="rect">
            <a:avLst/>
          </a:prstGeom>
          <a:noFill/>
        </p:spPr>
        <p:txBody>
          <a:bodyPr wrap="square" rtlCol="0">
            <a:spAutoFit/>
          </a:bodyPr>
          <a:lstStyle/>
          <a:p>
            <a:endParaRPr lang="en-US" sz="2800" dirty="0" smtClean="0">
              <a:solidFill>
                <a:srgbClr val="3366FF"/>
              </a:solidFill>
            </a:endParaRPr>
          </a:p>
          <a:p>
            <a:r>
              <a:rPr lang="en-US" sz="2000" dirty="0" smtClean="0">
                <a:solidFill>
                  <a:srgbClr val="3366FF"/>
                </a:solidFill>
              </a:rPr>
              <a:t>Alternative Networks – Providing Solutions From Device to Data Centre</a:t>
            </a:r>
          </a:p>
          <a:p>
            <a:endParaRPr lang="en-US" sz="2000" dirty="0" smtClean="0">
              <a:solidFill>
                <a:srgbClr val="3366FF"/>
              </a:solidFill>
            </a:endParaRPr>
          </a:p>
          <a:p>
            <a:endParaRPr lang="en-US" sz="2000" dirty="0">
              <a:solidFill>
                <a:srgbClr val="3366FF"/>
              </a:solidFill>
            </a:endParaRPr>
          </a:p>
        </p:txBody>
      </p:sp>
      <p:sp>
        <p:nvSpPr>
          <p:cNvPr id="5" name="TextBox 4"/>
          <p:cNvSpPr txBox="1"/>
          <p:nvPr/>
        </p:nvSpPr>
        <p:spPr>
          <a:xfrm>
            <a:off x="107504" y="404664"/>
            <a:ext cx="2108194" cy="369332"/>
          </a:xfrm>
          <a:prstGeom prst="rect">
            <a:avLst/>
          </a:prstGeom>
          <a:noFill/>
        </p:spPr>
        <p:txBody>
          <a:bodyPr wrap="none" rtlCol="0">
            <a:spAutoFit/>
          </a:bodyPr>
          <a:lstStyle/>
          <a:p>
            <a:pPr algn="ctr"/>
            <a:r>
              <a:rPr lang="en-US" dirty="0" smtClean="0">
                <a:solidFill>
                  <a:srgbClr val="3366FF"/>
                </a:solidFill>
              </a:rPr>
              <a:t>INTRODUCTIONS</a:t>
            </a:r>
            <a:endParaRPr lang="en-US" dirty="0">
              <a:solidFill>
                <a:srgbClr val="3366FF"/>
              </a:solidFill>
            </a:endParaRPr>
          </a:p>
        </p:txBody>
      </p:sp>
      <p:pic>
        <p:nvPicPr>
          <p:cNvPr id="2" name="Picture 1"/>
          <p:cNvPicPr>
            <a:picLocks noChangeAspect="1"/>
          </p:cNvPicPr>
          <p:nvPr/>
        </p:nvPicPr>
        <p:blipFill>
          <a:blip r:embed="rId3"/>
          <a:stretch>
            <a:fillRect/>
          </a:stretch>
        </p:blipFill>
        <p:spPr>
          <a:xfrm>
            <a:off x="323528" y="1628800"/>
            <a:ext cx="1946216" cy="1440160"/>
          </a:xfrm>
          <a:prstGeom prst="rect">
            <a:avLst/>
          </a:prstGeom>
        </p:spPr>
      </p:pic>
      <p:pic>
        <p:nvPicPr>
          <p:cNvPr id="3" name="Picture 2"/>
          <p:cNvPicPr>
            <a:picLocks noChangeAspect="1"/>
          </p:cNvPicPr>
          <p:nvPr/>
        </p:nvPicPr>
        <p:blipFill>
          <a:blip r:embed="rId4"/>
          <a:stretch>
            <a:fillRect/>
          </a:stretch>
        </p:blipFill>
        <p:spPr>
          <a:xfrm>
            <a:off x="2627784" y="1484785"/>
            <a:ext cx="5688632" cy="1656184"/>
          </a:xfrm>
          <a:prstGeom prst="rect">
            <a:avLst/>
          </a:prstGeom>
        </p:spPr>
      </p:pic>
      <p:pic>
        <p:nvPicPr>
          <p:cNvPr id="6" name="Picture 5"/>
          <p:cNvPicPr>
            <a:picLocks noChangeAspect="1"/>
          </p:cNvPicPr>
          <p:nvPr/>
        </p:nvPicPr>
        <p:blipFill>
          <a:blip r:embed="rId5"/>
          <a:stretch>
            <a:fillRect/>
          </a:stretch>
        </p:blipFill>
        <p:spPr>
          <a:xfrm>
            <a:off x="323528" y="3140968"/>
            <a:ext cx="7992888" cy="3653178"/>
          </a:xfrm>
          <a:prstGeom prst="rect">
            <a:avLst/>
          </a:prstGeom>
        </p:spPr>
      </p:pic>
    </p:spTree>
    <p:extLst>
      <p:ext uri="{BB962C8B-B14F-4D97-AF65-F5344CB8AC3E}">
        <p14:creationId xmlns:p14="http://schemas.microsoft.com/office/powerpoint/2010/main" val="21180473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951" y="982770"/>
            <a:ext cx="9005002" cy="5355313"/>
          </a:xfrm>
          <a:prstGeom prst="rect">
            <a:avLst/>
          </a:prstGeom>
          <a:noFill/>
        </p:spPr>
        <p:txBody>
          <a:bodyPr wrap="square" rtlCol="0">
            <a:spAutoFit/>
          </a:bodyPr>
          <a:lstStyle/>
          <a:p>
            <a:endParaRPr lang="en-US" dirty="0" smtClean="0"/>
          </a:p>
          <a:p>
            <a:r>
              <a:rPr lang="en-US" dirty="0" smtClean="0"/>
              <a:t>One of our current development area’s is with Network Function Virtualisation (NFV), and how we can integrate hybrid virtual and physical network infrastructure.</a:t>
            </a:r>
          </a:p>
          <a:p>
            <a:endParaRPr lang="en-US" dirty="0" smtClean="0"/>
          </a:p>
          <a:p>
            <a:endParaRPr lang="en-US" dirty="0" smtClean="0"/>
          </a:p>
          <a:p>
            <a:pPr marL="342900" lvl="2" indent="-342900">
              <a:buFontTx/>
              <a:buAutoNum type="arabicPeriod"/>
            </a:pPr>
            <a:r>
              <a:rPr lang="en-US" dirty="0"/>
              <a:t>Why NFV connectivity testing and not straight into SDN and orchestration / </a:t>
            </a:r>
            <a:r>
              <a:rPr lang="en-US" dirty="0" smtClean="0"/>
              <a:t>automation</a:t>
            </a:r>
          </a:p>
          <a:p>
            <a:pPr marL="0" lvl="2"/>
            <a:endParaRPr lang="en-US" dirty="0" smtClean="0"/>
          </a:p>
          <a:p>
            <a:pPr marL="342900" lvl="2" indent="-342900">
              <a:buFontTx/>
              <a:buAutoNum type="arabicPeriod"/>
            </a:pPr>
            <a:r>
              <a:rPr lang="en-US" dirty="0" smtClean="0"/>
              <a:t>NFV </a:t>
            </a:r>
            <a:r>
              <a:rPr lang="en-US" dirty="0"/>
              <a:t>and </a:t>
            </a:r>
            <a:r>
              <a:rPr lang="en-US" dirty="0" smtClean="0"/>
              <a:t>ETSI</a:t>
            </a:r>
          </a:p>
          <a:p>
            <a:pPr marL="0" lvl="2"/>
            <a:endParaRPr lang="en-US" dirty="0" smtClean="0"/>
          </a:p>
          <a:p>
            <a:pPr marL="342900" lvl="2" indent="-342900">
              <a:buFontTx/>
              <a:buAutoNum type="arabicPeriod"/>
            </a:pPr>
            <a:r>
              <a:rPr lang="en-US" dirty="0" smtClean="0"/>
              <a:t>What are we doing at Alternative:</a:t>
            </a:r>
          </a:p>
          <a:p>
            <a:pPr marL="0" lvl="2"/>
            <a:endParaRPr lang="en-US" dirty="0" smtClean="0"/>
          </a:p>
          <a:p>
            <a:pPr marL="0" lvl="2"/>
            <a:r>
              <a:rPr lang="en-US" dirty="0" smtClean="0"/>
              <a:t>	1. Continual </a:t>
            </a:r>
            <a:r>
              <a:rPr lang="en-US" dirty="0"/>
              <a:t>connectivity testing within hybrid environments (VXLAN / EVPN</a:t>
            </a:r>
            <a:r>
              <a:rPr lang="en-US" dirty="0" smtClean="0"/>
              <a:t>)</a:t>
            </a:r>
          </a:p>
          <a:p>
            <a:pPr marL="0" lvl="2"/>
            <a:endParaRPr lang="en-US" dirty="0" smtClean="0"/>
          </a:p>
          <a:p>
            <a:pPr marL="0" lvl="2"/>
            <a:r>
              <a:rPr lang="en-US" dirty="0"/>
              <a:t>	</a:t>
            </a:r>
            <a:r>
              <a:rPr lang="en-US" dirty="0" smtClean="0"/>
              <a:t>2. Virtual Route Reflector / Virtual Routing deployment as virtual host</a:t>
            </a:r>
          </a:p>
          <a:p>
            <a:pPr marL="0" lvl="2"/>
            <a:endParaRPr lang="en-US" dirty="0" smtClean="0"/>
          </a:p>
          <a:p>
            <a:pPr marL="0" lvl="2"/>
            <a:r>
              <a:rPr lang="en-US" dirty="0"/>
              <a:t>	</a:t>
            </a:r>
            <a:r>
              <a:rPr lang="en-US" dirty="0" smtClean="0"/>
              <a:t>3. SDN – move NFV connectivity into </a:t>
            </a:r>
            <a:r>
              <a:rPr lang="en-US" dirty="0" err="1" smtClean="0"/>
              <a:t>Openblock</a:t>
            </a:r>
            <a:r>
              <a:rPr lang="en-US" dirty="0" smtClean="0"/>
              <a:t> (service chaining)</a:t>
            </a:r>
          </a:p>
          <a:p>
            <a:pPr marL="342900" indent="-342900">
              <a:buAutoNum type="arabicPeriod"/>
            </a:pPr>
            <a:endParaRPr lang="en-US" dirty="0" smtClean="0"/>
          </a:p>
          <a:p>
            <a:endParaRPr lang="en-US" dirty="0"/>
          </a:p>
        </p:txBody>
      </p:sp>
      <p:sp>
        <p:nvSpPr>
          <p:cNvPr id="14" name="TextBox 13"/>
          <p:cNvSpPr txBox="1"/>
          <p:nvPr/>
        </p:nvSpPr>
        <p:spPr>
          <a:xfrm>
            <a:off x="575541" y="476672"/>
            <a:ext cx="1172116" cy="369332"/>
          </a:xfrm>
          <a:prstGeom prst="rect">
            <a:avLst/>
          </a:prstGeom>
          <a:noFill/>
        </p:spPr>
        <p:txBody>
          <a:bodyPr wrap="none" rtlCol="0">
            <a:spAutoFit/>
          </a:bodyPr>
          <a:lstStyle/>
          <a:p>
            <a:pPr algn="ctr"/>
            <a:r>
              <a:rPr lang="en-US" dirty="0" smtClean="0">
                <a:solidFill>
                  <a:srgbClr val="3366FF"/>
                </a:solidFill>
              </a:rPr>
              <a:t>AGENDA</a:t>
            </a:r>
            <a:endParaRPr lang="en-US" dirty="0">
              <a:solidFill>
                <a:srgbClr val="3366FF"/>
              </a:solidFill>
            </a:endParaRPr>
          </a:p>
        </p:txBody>
      </p:sp>
    </p:spTree>
    <p:extLst>
      <p:ext uri="{BB962C8B-B14F-4D97-AF65-F5344CB8AC3E}">
        <p14:creationId xmlns:p14="http://schemas.microsoft.com/office/powerpoint/2010/main" val="7085579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162" y="404664"/>
            <a:ext cx="8856984" cy="369332"/>
          </a:xfrm>
          <a:prstGeom prst="rect">
            <a:avLst/>
          </a:prstGeom>
        </p:spPr>
        <p:txBody>
          <a:bodyPr wrap="square">
            <a:spAutoFit/>
          </a:bodyPr>
          <a:lstStyle/>
          <a:p>
            <a:pPr marL="0" lvl="2"/>
            <a:r>
              <a:rPr lang="en-US" dirty="0">
                <a:solidFill>
                  <a:srgbClr val="3366FF"/>
                </a:solidFill>
              </a:rPr>
              <a:t>Why NFV connectivity testing and not straight into </a:t>
            </a:r>
            <a:r>
              <a:rPr lang="en-US" dirty="0" smtClean="0">
                <a:solidFill>
                  <a:srgbClr val="3366FF"/>
                </a:solidFill>
              </a:rPr>
              <a:t>SDN</a:t>
            </a:r>
            <a:endParaRPr lang="en-US" dirty="0">
              <a:solidFill>
                <a:srgbClr val="3366FF"/>
              </a:solidFill>
            </a:endParaRPr>
          </a:p>
        </p:txBody>
      </p:sp>
      <p:sp>
        <p:nvSpPr>
          <p:cNvPr id="3" name="TextBox 2"/>
          <p:cNvSpPr txBox="1"/>
          <p:nvPr/>
        </p:nvSpPr>
        <p:spPr>
          <a:xfrm>
            <a:off x="107504" y="1340768"/>
            <a:ext cx="9097362" cy="4801315"/>
          </a:xfrm>
          <a:prstGeom prst="rect">
            <a:avLst/>
          </a:prstGeom>
          <a:noFill/>
        </p:spPr>
        <p:txBody>
          <a:bodyPr wrap="none" rtlCol="0">
            <a:spAutoFit/>
          </a:bodyPr>
          <a:lstStyle/>
          <a:p>
            <a:pPr marL="285750" indent="-285750">
              <a:buFontTx/>
              <a:buChar char="-"/>
            </a:pPr>
            <a:r>
              <a:rPr lang="en-US" dirty="0" smtClean="0"/>
              <a:t>Network function virtualisation can be tested and deployed today without </a:t>
            </a:r>
          </a:p>
          <a:p>
            <a:r>
              <a:rPr lang="en-US" dirty="0"/>
              <a:t> </a:t>
            </a:r>
            <a:r>
              <a:rPr lang="en-US" dirty="0" smtClean="0"/>
              <a:t>    SDN orchestration tools</a:t>
            </a:r>
          </a:p>
          <a:p>
            <a:endParaRPr lang="en-US" dirty="0" smtClean="0"/>
          </a:p>
          <a:p>
            <a:pPr marL="285750" indent="-285750">
              <a:buFontTx/>
              <a:buChar char="-"/>
            </a:pPr>
            <a:r>
              <a:rPr lang="en-US" dirty="0" smtClean="0"/>
              <a:t>Understand ease of deployment of virtual network function and packet flow</a:t>
            </a:r>
          </a:p>
          <a:p>
            <a:pPr marL="285750" indent="-285750">
              <a:buFontTx/>
              <a:buChar char="-"/>
            </a:pPr>
            <a:endParaRPr lang="en-US" dirty="0"/>
          </a:p>
          <a:p>
            <a:pPr marL="285750" indent="-285750">
              <a:buFontTx/>
              <a:buChar char="-"/>
            </a:pPr>
            <a:r>
              <a:rPr lang="en-US" dirty="0" smtClean="0"/>
              <a:t>Look at hybrid and virtual network environments in context of NOC operator / or user</a:t>
            </a:r>
          </a:p>
          <a:p>
            <a:pPr marL="285750" indent="-285750">
              <a:buFontTx/>
              <a:buChar char="-"/>
            </a:pPr>
            <a:endParaRPr lang="en-US" dirty="0"/>
          </a:p>
          <a:p>
            <a:pPr marL="285750" indent="-285750">
              <a:buFontTx/>
              <a:buChar char="-"/>
            </a:pPr>
            <a:r>
              <a:rPr lang="en-US" dirty="0" smtClean="0"/>
              <a:t>Core network integration with virtual network elements , VXLAN, MPLS , EVPN</a:t>
            </a:r>
          </a:p>
          <a:p>
            <a:endParaRPr lang="en-US" dirty="0"/>
          </a:p>
          <a:p>
            <a:pPr marL="285750" indent="-285750">
              <a:buFontTx/>
              <a:buChar char="-"/>
            </a:pPr>
            <a:r>
              <a:rPr lang="en-US" dirty="0" smtClean="0"/>
              <a:t>Once the virtual and physical network connectivity is understood, we will be in a </a:t>
            </a:r>
          </a:p>
          <a:p>
            <a:r>
              <a:rPr lang="en-US" dirty="0"/>
              <a:t> </a:t>
            </a:r>
            <a:r>
              <a:rPr lang="en-US" dirty="0" smtClean="0"/>
              <a:t>    better position to understand SDN overlay and orchestrated deployment of virtual </a:t>
            </a:r>
          </a:p>
          <a:p>
            <a:r>
              <a:rPr lang="en-US" dirty="0"/>
              <a:t> </a:t>
            </a:r>
            <a:r>
              <a:rPr lang="en-US" dirty="0" smtClean="0"/>
              <a:t>    network elements.</a:t>
            </a:r>
          </a:p>
          <a:p>
            <a:endParaRPr lang="en-US" dirty="0"/>
          </a:p>
          <a:p>
            <a:pPr marL="285750" indent="-285750">
              <a:buFontTx/>
              <a:buChar char="-"/>
            </a:pPr>
            <a:r>
              <a:rPr lang="en-US" dirty="0" smtClean="0"/>
              <a:t>Did not want to be just another voice in the room talking about the same SDN </a:t>
            </a:r>
          </a:p>
          <a:p>
            <a:r>
              <a:rPr lang="en-US" dirty="0"/>
              <a:t> </a:t>
            </a:r>
            <a:r>
              <a:rPr lang="en-US" dirty="0" smtClean="0"/>
              <a:t>   controller concepts.</a:t>
            </a:r>
          </a:p>
          <a:p>
            <a:endParaRPr lang="en-US" dirty="0" smtClean="0"/>
          </a:p>
          <a:p>
            <a:r>
              <a:rPr lang="en-US" dirty="0" smtClean="0"/>
              <a:t> </a:t>
            </a:r>
            <a:endParaRPr lang="en-US" dirty="0"/>
          </a:p>
        </p:txBody>
      </p:sp>
    </p:spTree>
    <p:extLst>
      <p:ext uri="{BB962C8B-B14F-4D97-AF65-F5344CB8AC3E}">
        <p14:creationId xmlns:p14="http://schemas.microsoft.com/office/powerpoint/2010/main" val="10487481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2"/>
            <a:ext cx="7200800" cy="4524316"/>
          </a:xfrm>
          <a:prstGeom prst="rect">
            <a:avLst/>
          </a:prstGeom>
        </p:spPr>
        <p:txBody>
          <a:bodyPr wrap="square">
            <a:spAutoFit/>
          </a:bodyPr>
          <a:lstStyle/>
          <a:p>
            <a:r>
              <a:rPr lang="en-GB" dirty="0" smtClean="0">
                <a:solidFill>
                  <a:srgbClr val="3366FF"/>
                </a:solidFill>
              </a:rPr>
              <a:t>Network </a:t>
            </a:r>
            <a:r>
              <a:rPr lang="en-GB" dirty="0">
                <a:solidFill>
                  <a:srgbClr val="3366FF"/>
                </a:solidFill>
              </a:rPr>
              <a:t>Function </a:t>
            </a:r>
            <a:r>
              <a:rPr lang="en-GB" dirty="0" smtClean="0">
                <a:solidFill>
                  <a:srgbClr val="3366FF"/>
                </a:solidFill>
              </a:rPr>
              <a:t>Virtualisation and ETSI </a:t>
            </a:r>
          </a:p>
          <a:p>
            <a:endParaRPr lang="en-GB" b="1" dirty="0">
              <a:solidFill>
                <a:srgbClr val="3366FF"/>
              </a:solidFill>
            </a:endParaRPr>
          </a:p>
          <a:p>
            <a:endParaRPr lang="en-GB" b="1" dirty="0" smtClean="0">
              <a:solidFill>
                <a:srgbClr val="3366FF"/>
              </a:solidFill>
            </a:endParaRPr>
          </a:p>
          <a:p>
            <a:endParaRPr lang="en-GB" b="1" dirty="0">
              <a:solidFill>
                <a:srgbClr val="3366FF"/>
              </a:solidFill>
            </a:endParaRPr>
          </a:p>
          <a:p>
            <a:endParaRPr lang="en-GB" b="1" dirty="0" smtClean="0">
              <a:solidFill>
                <a:srgbClr val="3366FF"/>
              </a:solidFill>
            </a:endParaRPr>
          </a:p>
          <a:p>
            <a:endParaRPr lang="en-GB" b="1" dirty="0">
              <a:solidFill>
                <a:srgbClr val="3366FF"/>
              </a:solidFill>
            </a:endParaRPr>
          </a:p>
          <a:p>
            <a:endParaRPr lang="en-GB" b="1" dirty="0" smtClean="0">
              <a:solidFill>
                <a:srgbClr val="3366FF"/>
              </a:solidFill>
            </a:endParaRPr>
          </a:p>
          <a:p>
            <a:endParaRPr lang="en-GB" b="1" dirty="0">
              <a:solidFill>
                <a:srgbClr val="3366FF"/>
              </a:solidFill>
            </a:endParaRPr>
          </a:p>
          <a:p>
            <a:endParaRPr lang="en-GB" b="1" dirty="0" smtClean="0">
              <a:solidFill>
                <a:srgbClr val="3366FF"/>
              </a:solidFill>
            </a:endParaRPr>
          </a:p>
          <a:p>
            <a:endParaRPr lang="en-GB" b="1" dirty="0">
              <a:solidFill>
                <a:srgbClr val="3366FF"/>
              </a:solidFill>
            </a:endParaRPr>
          </a:p>
          <a:p>
            <a:endParaRPr lang="en-GB" b="1" dirty="0" smtClean="0">
              <a:solidFill>
                <a:srgbClr val="3366FF"/>
              </a:solidFill>
            </a:endParaRPr>
          </a:p>
          <a:p>
            <a:endParaRPr lang="en-GB" b="1" dirty="0">
              <a:solidFill>
                <a:srgbClr val="3366FF"/>
              </a:solidFill>
            </a:endParaRPr>
          </a:p>
          <a:p>
            <a:endParaRPr lang="en-GB" b="1" dirty="0" smtClean="0">
              <a:solidFill>
                <a:srgbClr val="3366FF"/>
              </a:solidFill>
            </a:endParaRPr>
          </a:p>
          <a:p>
            <a:endParaRPr lang="en-GB" b="1" dirty="0">
              <a:solidFill>
                <a:srgbClr val="3366FF"/>
              </a:solidFill>
            </a:endParaRPr>
          </a:p>
          <a:p>
            <a:r>
              <a:rPr lang="en-GB" dirty="0">
                <a:solidFill>
                  <a:srgbClr val="3366FF"/>
                </a:solidFill>
              </a:rPr>
              <a:t/>
            </a:r>
            <a:br>
              <a:rPr lang="en-GB" dirty="0">
                <a:solidFill>
                  <a:srgbClr val="3366FF"/>
                </a:solidFill>
              </a:rPr>
            </a:br>
            <a:endParaRPr lang="en-US" dirty="0"/>
          </a:p>
        </p:txBody>
      </p:sp>
      <p:pic>
        <p:nvPicPr>
          <p:cNvPr id="5" name="Picture 2"/>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79512" y="836712"/>
            <a:ext cx="4278475" cy="4968552"/>
          </a:xfrm>
          <a:ln>
            <a:solidFill>
              <a:schemeClr val="tx1"/>
            </a:solidFill>
            <a:miter lim="800000"/>
            <a:headEnd/>
            <a:tailEnd/>
          </a:ln>
        </p:spPr>
      </p:pic>
      <p:pic>
        <p:nvPicPr>
          <p:cNvPr id="3" name="Picture 2"/>
          <p:cNvPicPr>
            <a:picLocks noChangeAspect="1"/>
          </p:cNvPicPr>
          <p:nvPr/>
        </p:nvPicPr>
        <p:blipFill>
          <a:blip r:embed="rId4"/>
          <a:stretch>
            <a:fillRect/>
          </a:stretch>
        </p:blipFill>
        <p:spPr>
          <a:xfrm>
            <a:off x="4499992" y="836712"/>
            <a:ext cx="3899191" cy="4968552"/>
          </a:xfrm>
          <a:prstGeom prst="rect">
            <a:avLst/>
          </a:prstGeom>
          <a:ln>
            <a:solidFill>
              <a:schemeClr val="tx1"/>
            </a:solidFill>
          </a:ln>
        </p:spPr>
      </p:pic>
      <p:grpSp>
        <p:nvGrpSpPr>
          <p:cNvPr id="10" name="Group 9"/>
          <p:cNvGrpSpPr/>
          <p:nvPr/>
        </p:nvGrpSpPr>
        <p:grpSpPr>
          <a:xfrm>
            <a:off x="2483768" y="2420888"/>
            <a:ext cx="6507262" cy="3046412"/>
            <a:chOff x="2262855" y="3645024"/>
            <a:chExt cx="6728175" cy="3046412"/>
          </a:xfrm>
        </p:grpSpPr>
        <p:sp>
          <p:nvSpPr>
            <p:cNvPr id="6" name="TextBox 8"/>
            <p:cNvSpPr txBox="1">
              <a:spLocks noChangeArrowheads="1"/>
            </p:cNvSpPr>
            <p:nvPr/>
          </p:nvSpPr>
          <p:spPr bwMode="auto">
            <a:xfrm>
              <a:off x="4499992" y="3645024"/>
              <a:ext cx="4491038" cy="3046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ATT, Century Link, Verizon </a:t>
              </a:r>
            </a:p>
            <a:p>
              <a:pPr eaLnBrk="1" hangingPunct="1"/>
              <a:endParaRPr lang="en-US" sz="1800" dirty="0"/>
            </a:p>
            <a:p>
              <a:pPr eaLnBrk="1" hangingPunct="1"/>
              <a:r>
                <a:rPr lang="en-US" sz="1800" dirty="0"/>
                <a:t>BT, Colt, Deutsche Telecom</a:t>
              </a:r>
            </a:p>
            <a:p>
              <a:pPr eaLnBrk="1" hangingPunct="1"/>
              <a:r>
                <a:rPr lang="en-US" sz="1800" dirty="0"/>
                <a:t>Orange, Telecom Italia</a:t>
              </a:r>
            </a:p>
            <a:p>
              <a:pPr eaLnBrk="1" hangingPunct="1"/>
              <a:r>
                <a:rPr lang="en-US" sz="1800" dirty="0" err="1"/>
                <a:t>Telefonicia</a:t>
              </a:r>
              <a:endParaRPr lang="en-US" sz="1800" dirty="0"/>
            </a:p>
            <a:p>
              <a:pPr eaLnBrk="1" hangingPunct="1"/>
              <a:endParaRPr lang="en-US" sz="1800" dirty="0"/>
            </a:p>
            <a:p>
              <a:pPr eaLnBrk="1" hangingPunct="1"/>
              <a:r>
                <a:rPr lang="en-US" sz="1800" dirty="0"/>
                <a:t>China Mobile, KDDI, NTT, Telstra</a:t>
              </a:r>
            </a:p>
          </p:txBody>
        </p:sp>
        <p:cxnSp>
          <p:nvCxnSpPr>
            <p:cNvPr id="7" name="Straight Arrow Connector 6"/>
            <p:cNvCxnSpPr/>
            <p:nvPr/>
          </p:nvCxnSpPr>
          <p:spPr>
            <a:xfrm>
              <a:off x="2262855" y="3861048"/>
              <a:ext cx="21591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0" y="5949280"/>
            <a:ext cx="10044608" cy="369332"/>
          </a:xfrm>
          <a:prstGeom prst="rect">
            <a:avLst/>
          </a:prstGeom>
        </p:spPr>
        <p:txBody>
          <a:bodyPr wrap="square">
            <a:spAutoFit/>
          </a:bodyPr>
          <a:lstStyle/>
          <a:p>
            <a:pPr eaLnBrk="1" hangingPunct="1"/>
            <a:r>
              <a:rPr lang="en-US" b="1" i="1" dirty="0"/>
              <a:t>ETSI NFV Home </a:t>
            </a:r>
            <a:r>
              <a:rPr lang="en-US" b="1" i="1" dirty="0" smtClean="0"/>
              <a:t>Page</a:t>
            </a:r>
            <a:endParaRPr lang="en-US" b="1" i="1" dirty="0"/>
          </a:p>
        </p:txBody>
      </p:sp>
      <p:sp>
        <p:nvSpPr>
          <p:cNvPr id="8" name="Rectangle 7"/>
          <p:cNvSpPr/>
          <p:nvPr/>
        </p:nvSpPr>
        <p:spPr>
          <a:xfrm>
            <a:off x="0" y="6381328"/>
            <a:ext cx="10729192" cy="307777"/>
          </a:xfrm>
          <a:prstGeom prst="rect">
            <a:avLst/>
          </a:prstGeom>
        </p:spPr>
        <p:txBody>
          <a:bodyPr wrap="square">
            <a:spAutoFit/>
          </a:bodyPr>
          <a:lstStyle/>
          <a:p>
            <a:r>
              <a:rPr lang="en-US" sz="1400" u="sng" dirty="0"/>
              <a:t>http://</a:t>
            </a:r>
            <a:r>
              <a:rPr lang="en-US" sz="1400" u="sng" dirty="0" err="1"/>
              <a:t>www.etsi.org</a:t>
            </a:r>
            <a:r>
              <a:rPr lang="en-US" sz="1400" u="sng" dirty="0"/>
              <a:t>/technologies-clusters/technologies/</a:t>
            </a:r>
            <a:r>
              <a:rPr lang="en-US" sz="1400" u="sng" dirty="0" err="1"/>
              <a:t>nfv</a:t>
            </a:r>
            <a:r>
              <a:rPr lang="en-US" sz="1400" u="sng" dirty="0"/>
              <a:t> highlight=YToxOntpOjA7czozOiJuZnYiO30</a:t>
            </a:r>
            <a:endParaRPr lang="en-US" sz="1400" dirty="0"/>
          </a:p>
        </p:txBody>
      </p:sp>
    </p:spTree>
    <p:extLst>
      <p:ext uri="{BB962C8B-B14F-4D97-AF65-F5344CB8AC3E}">
        <p14:creationId xmlns:p14="http://schemas.microsoft.com/office/powerpoint/2010/main" val="1569778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23528" y="764704"/>
            <a:ext cx="41910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7475" lvl="1" eaLnBrk="1" hangingPunct="1"/>
            <a:r>
              <a:rPr lang="en-US" sz="2400" i="1" dirty="0"/>
              <a:t>“…</a:t>
            </a:r>
            <a:r>
              <a:rPr lang="en-US" sz="2200" i="1" dirty="0"/>
              <a:t>Leverage standard IT virtualization technology to consolidate many network equipment types onto industry standard high volume servers, switches and storage that can be located in </a:t>
            </a:r>
            <a:r>
              <a:rPr lang="en-US" sz="2200" b="1" i="1" dirty="0"/>
              <a:t>DCs, Network Nodes and in the end-user premises.”*</a:t>
            </a:r>
            <a:endParaRPr lang="en-US" sz="2200" baseline="30000" dirty="0"/>
          </a:p>
        </p:txBody>
      </p:sp>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764704"/>
            <a:ext cx="4264876" cy="418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07504" y="188640"/>
            <a:ext cx="5472608" cy="369332"/>
          </a:xfrm>
          <a:prstGeom prst="rect">
            <a:avLst/>
          </a:prstGeom>
        </p:spPr>
        <p:txBody>
          <a:bodyPr wrap="square">
            <a:spAutoFit/>
          </a:bodyPr>
          <a:lstStyle/>
          <a:p>
            <a:r>
              <a:rPr lang="en-GB" dirty="0">
                <a:solidFill>
                  <a:srgbClr val="3366FF"/>
                </a:solidFill>
              </a:rPr>
              <a:t>Network Function Virtualisation and ETSI </a:t>
            </a:r>
          </a:p>
        </p:txBody>
      </p:sp>
    </p:spTree>
    <p:extLst>
      <p:ext uri="{BB962C8B-B14F-4D97-AF65-F5344CB8AC3E}">
        <p14:creationId xmlns:p14="http://schemas.microsoft.com/office/powerpoint/2010/main" val="10487481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764704"/>
            <a:ext cx="8784976" cy="369332"/>
          </a:xfrm>
          <a:prstGeom prst="rect">
            <a:avLst/>
          </a:prstGeom>
          <a:noFill/>
        </p:spPr>
        <p:txBody>
          <a:bodyPr wrap="square" rtlCol="0">
            <a:spAutoFit/>
          </a:bodyPr>
          <a:lstStyle/>
          <a:p>
            <a:r>
              <a:rPr lang="en-US" b="1" dirty="0" smtClean="0">
                <a:solidFill>
                  <a:srgbClr val="000000"/>
                </a:solidFill>
              </a:rPr>
              <a:t>Test from </a:t>
            </a:r>
            <a:r>
              <a:rPr lang="en-US" b="1" dirty="0">
                <a:solidFill>
                  <a:srgbClr val="000000"/>
                </a:solidFill>
              </a:rPr>
              <a:t>ETSI use cases based on current user </a:t>
            </a:r>
            <a:r>
              <a:rPr lang="en-US" b="1" dirty="0" smtClean="0">
                <a:solidFill>
                  <a:srgbClr val="000000"/>
                </a:solidFill>
              </a:rPr>
              <a:t>requirement</a:t>
            </a:r>
            <a:endParaRPr lang="en-US" b="1" dirty="0">
              <a:solidFill>
                <a:srgbClr val="000000"/>
              </a:solidFill>
            </a:endParaRPr>
          </a:p>
        </p:txBody>
      </p:sp>
      <p:sp>
        <p:nvSpPr>
          <p:cNvPr id="5" name="Rectangle 4"/>
          <p:cNvSpPr/>
          <p:nvPr/>
        </p:nvSpPr>
        <p:spPr>
          <a:xfrm>
            <a:off x="107504" y="260648"/>
            <a:ext cx="5976664" cy="369332"/>
          </a:xfrm>
          <a:prstGeom prst="rect">
            <a:avLst/>
          </a:prstGeom>
        </p:spPr>
        <p:txBody>
          <a:bodyPr wrap="square">
            <a:spAutoFit/>
          </a:bodyPr>
          <a:lstStyle/>
          <a:p>
            <a:r>
              <a:rPr lang="en-GB" dirty="0">
                <a:solidFill>
                  <a:srgbClr val="3366FF"/>
                </a:solidFill>
              </a:rPr>
              <a:t>Network Function Virtualisation and ETSI </a:t>
            </a:r>
          </a:p>
        </p:txBody>
      </p:sp>
      <p:pic>
        <p:nvPicPr>
          <p:cNvPr id="8" name="Picture 7"/>
          <p:cNvPicPr>
            <a:picLocks noChangeAspect="1"/>
          </p:cNvPicPr>
          <p:nvPr/>
        </p:nvPicPr>
        <p:blipFill>
          <a:blip r:embed="rId3"/>
          <a:stretch>
            <a:fillRect/>
          </a:stretch>
        </p:blipFill>
        <p:spPr>
          <a:xfrm>
            <a:off x="107504" y="1844824"/>
            <a:ext cx="9036496" cy="4635896"/>
          </a:xfrm>
          <a:prstGeom prst="rect">
            <a:avLst/>
          </a:prstGeom>
        </p:spPr>
      </p:pic>
      <p:sp>
        <p:nvSpPr>
          <p:cNvPr id="10" name="Rectangle 9"/>
          <p:cNvSpPr/>
          <p:nvPr/>
        </p:nvSpPr>
        <p:spPr>
          <a:xfrm>
            <a:off x="179512" y="4653136"/>
            <a:ext cx="5904656" cy="646331"/>
          </a:xfrm>
          <a:prstGeom prst="rect">
            <a:avLst/>
          </a:prstGeom>
        </p:spPr>
        <p:txBody>
          <a:bodyPr wrap="square">
            <a:spAutoFit/>
          </a:bodyPr>
          <a:lstStyle/>
          <a:p>
            <a:r>
              <a:rPr lang="en-US" dirty="0" smtClean="0">
                <a:solidFill>
                  <a:srgbClr val="000000"/>
                </a:solidFill>
              </a:rPr>
              <a:t>Nothing new, but confirming potential demarcation </a:t>
            </a:r>
            <a:r>
              <a:rPr lang="en-US" dirty="0">
                <a:solidFill>
                  <a:srgbClr val="000000"/>
                </a:solidFill>
              </a:rPr>
              <a:t>point for </a:t>
            </a:r>
            <a:r>
              <a:rPr lang="en-US" dirty="0" smtClean="0">
                <a:solidFill>
                  <a:srgbClr val="000000"/>
                </a:solidFill>
              </a:rPr>
              <a:t>network and </a:t>
            </a:r>
            <a:r>
              <a:rPr lang="en-US" dirty="0">
                <a:solidFill>
                  <a:srgbClr val="000000"/>
                </a:solidFill>
              </a:rPr>
              <a:t>system engineering</a:t>
            </a:r>
          </a:p>
        </p:txBody>
      </p:sp>
      <p:sp>
        <p:nvSpPr>
          <p:cNvPr id="11" name="TextBox 10"/>
          <p:cNvSpPr txBox="1"/>
          <p:nvPr/>
        </p:nvSpPr>
        <p:spPr>
          <a:xfrm>
            <a:off x="107504" y="1340768"/>
            <a:ext cx="8784976" cy="369332"/>
          </a:xfrm>
          <a:prstGeom prst="rect">
            <a:avLst/>
          </a:prstGeom>
          <a:noFill/>
        </p:spPr>
        <p:txBody>
          <a:bodyPr wrap="square" rtlCol="0">
            <a:spAutoFit/>
          </a:bodyPr>
          <a:lstStyle/>
          <a:p>
            <a:r>
              <a:rPr lang="en-US" dirty="0" smtClean="0">
                <a:solidFill>
                  <a:srgbClr val="3366FF"/>
                </a:solidFill>
              </a:rPr>
              <a:t>Virtual CPE – Hybrid virtual and physical network infrastructure</a:t>
            </a:r>
            <a:endParaRPr lang="en-US" dirty="0">
              <a:solidFill>
                <a:srgbClr val="3366FF"/>
              </a:solidFill>
            </a:endParaRPr>
          </a:p>
        </p:txBody>
      </p:sp>
    </p:spTree>
    <p:extLst>
      <p:ext uri="{BB962C8B-B14F-4D97-AF65-F5344CB8AC3E}">
        <p14:creationId xmlns:p14="http://schemas.microsoft.com/office/powerpoint/2010/main" val="35821609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81" y="116632"/>
            <a:ext cx="5773255" cy="369332"/>
          </a:xfrm>
          <a:prstGeom prst="rect">
            <a:avLst/>
          </a:prstGeom>
        </p:spPr>
        <p:txBody>
          <a:bodyPr wrap="square">
            <a:spAutoFit/>
          </a:bodyPr>
          <a:lstStyle/>
          <a:p>
            <a:r>
              <a:rPr lang="en-GB" dirty="0">
                <a:solidFill>
                  <a:srgbClr val="3366FF"/>
                </a:solidFill>
              </a:rPr>
              <a:t>Network Function Virtualisation and ETSI </a:t>
            </a:r>
          </a:p>
        </p:txBody>
      </p:sp>
      <p:pic>
        <p:nvPicPr>
          <p:cNvPr id="7" name="Picture 6"/>
          <p:cNvPicPr>
            <a:picLocks noChangeAspect="1"/>
          </p:cNvPicPr>
          <p:nvPr/>
        </p:nvPicPr>
        <p:blipFill>
          <a:blip r:embed="rId3"/>
          <a:stretch>
            <a:fillRect/>
          </a:stretch>
        </p:blipFill>
        <p:spPr>
          <a:xfrm>
            <a:off x="107504" y="475256"/>
            <a:ext cx="8807764" cy="6368100"/>
          </a:xfrm>
          <a:prstGeom prst="rect">
            <a:avLst/>
          </a:prstGeom>
        </p:spPr>
      </p:pic>
      <p:pic>
        <p:nvPicPr>
          <p:cNvPr id="2" name="Picture 1"/>
          <p:cNvPicPr>
            <a:picLocks noChangeAspect="1"/>
          </p:cNvPicPr>
          <p:nvPr/>
        </p:nvPicPr>
        <p:blipFill>
          <a:blip r:embed="rId4"/>
          <a:stretch>
            <a:fillRect/>
          </a:stretch>
        </p:blipFill>
        <p:spPr>
          <a:xfrm>
            <a:off x="4499992" y="116632"/>
            <a:ext cx="4499992" cy="3384376"/>
          </a:xfrm>
          <a:prstGeom prst="rect">
            <a:avLst/>
          </a:prstGeom>
        </p:spPr>
      </p:pic>
      <p:pic>
        <p:nvPicPr>
          <p:cNvPr id="5" name="Picture 4"/>
          <p:cNvPicPr>
            <a:picLocks noChangeAspect="1"/>
          </p:cNvPicPr>
          <p:nvPr/>
        </p:nvPicPr>
        <p:blipFill>
          <a:blip r:embed="rId5"/>
          <a:stretch>
            <a:fillRect/>
          </a:stretch>
        </p:blipFill>
        <p:spPr>
          <a:xfrm>
            <a:off x="13655" y="3212976"/>
            <a:ext cx="4270313" cy="3645024"/>
          </a:xfrm>
          <a:prstGeom prst="rect">
            <a:avLst/>
          </a:prstGeom>
        </p:spPr>
      </p:pic>
      <p:pic>
        <p:nvPicPr>
          <p:cNvPr id="6" name="Picture 5"/>
          <p:cNvPicPr>
            <a:picLocks noChangeAspect="1"/>
          </p:cNvPicPr>
          <p:nvPr/>
        </p:nvPicPr>
        <p:blipFill>
          <a:blip r:embed="rId6"/>
          <a:stretch>
            <a:fillRect/>
          </a:stretch>
        </p:blipFill>
        <p:spPr>
          <a:xfrm>
            <a:off x="4319464" y="3284984"/>
            <a:ext cx="4824536" cy="3573016"/>
          </a:xfrm>
          <a:prstGeom prst="rect">
            <a:avLst/>
          </a:prstGeom>
        </p:spPr>
      </p:pic>
    </p:spTree>
    <p:extLst>
      <p:ext uri="{BB962C8B-B14F-4D97-AF65-F5344CB8AC3E}">
        <p14:creationId xmlns:p14="http://schemas.microsoft.com/office/powerpoint/2010/main" val="1048748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4664"/>
            <a:ext cx="6389752" cy="369332"/>
          </a:xfrm>
          <a:prstGeom prst="rect">
            <a:avLst/>
          </a:prstGeom>
        </p:spPr>
        <p:txBody>
          <a:bodyPr wrap="none">
            <a:spAutoFit/>
          </a:bodyPr>
          <a:lstStyle/>
          <a:p>
            <a:r>
              <a:rPr lang="en-US" dirty="0" smtClean="0"/>
              <a:t>Were next – further testing: </a:t>
            </a:r>
            <a:r>
              <a:rPr lang="en-US" dirty="0" err="1" smtClean="0"/>
              <a:t>OpenBlock</a:t>
            </a:r>
            <a:r>
              <a:rPr lang="en-US" dirty="0"/>
              <a:t> </a:t>
            </a:r>
            <a:r>
              <a:rPr lang="en-US" dirty="0" smtClean="0"/>
              <a:t>- Contrail / SDN POD </a:t>
            </a: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68760"/>
            <a:ext cx="8640960" cy="5328592"/>
          </a:xfrm>
          <a:prstGeom prst="rect">
            <a:avLst/>
          </a:prstGeom>
          <a:noFill/>
          <a:ln>
            <a:noFill/>
          </a:ln>
        </p:spPr>
      </p:pic>
      <p:pic>
        <p:nvPicPr>
          <p:cNvPr id="4" name="Picture 2" descr="http://t1.gstatic.com/images?q=tbn:ANd9GcRthdf7IIrUXptoPbbFK26LYRbIsfomJWKU4ZMKE4mZyGsQjN_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4077072"/>
            <a:ext cx="639456"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encrypted-tbn1.gstatic.com/images?q=tbn:ANd9GcRbLu-QZMhqBMZP6Ec-wDFIcNe_UtJYSVWQovM5VVMFpeYe2Gb4c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4437112"/>
            <a:ext cx="43699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79712" y="4869160"/>
            <a:ext cx="2016224" cy="3460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400" b="1" dirty="0" smtClean="0"/>
          </a:p>
          <a:p>
            <a:pPr algn="ctr" eaLnBrk="1" hangingPunct="1">
              <a:defRPr/>
            </a:pPr>
            <a:r>
              <a:rPr lang="en-US" altLang="en-US" sz="1400" b="1" dirty="0" err="1" smtClean="0"/>
              <a:t>OpenStack</a:t>
            </a:r>
            <a:r>
              <a:rPr lang="en-US" altLang="en-US" sz="1400" b="1" dirty="0" smtClean="0"/>
              <a:t>,        </a:t>
            </a:r>
            <a:r>
              <a:rPr lang="en-US" altLang="en-US" sz="1400" b="1" dirty="0" err="1" smtClean="0"/>
              <a:t>CloudStack</a:t>
            </a:r>
            <a:endParaRPr lang="en-US" altLang="en-US" sz="1400" dirty="0" smtClean="0"/>
          </a:p>
          <a:p>
            <a:pPr algn="ctr" eaLnBrk="1" hangingPunct="1">
              <a:defRPr/>
            </a:pPr>
            <a:r>
              <a:rPr lang="en-US" altLang="en-US" sz="1000" dirty="0" smtClean="0"/>
              <a:t>            Virtual Machine Management System</a:t>
            </a:r>
            <a:endParaRPr lang="en-US" altLang="en-US" sz="1000" i="1" dirty="0" smtClean="0"/>
          </a:p>
        </p:txBody>
      </p:sp>
      <p:pic>
        <p:nvPicPr>
          <p:cNvPr id="7" name="Picture 2" descr="https://encrypted-tbn1.gstatic.com/images?q=tbn:ANd9GcR-kuS0tz0Uu02XfOqgd-CaBeSxw_Pe_MBeIHDDC5sHanCATJUyiR54J2L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4437112"/>
            <a:ext cx="65632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1331640" y="1124744"/>
            <a:ext cx="4680520" cy="384175"/>
            <a:chOff x="4041775" y="1127125"/>
            <a:chExt cx="2835275" cy="384175"/>
          </a:xfrm>
        </p:grpSpPr>
        <p:sp>
          <p:nvSpPr>
            <p:cNvPr id="9" name="Rectangle 8"/>
            <p:cNvSpPr/>
            <p:nvPr/>
          </p:nvSpPr>
          <p:spPr>
            <a:xfrm>
              <a:off x="4745038" y="1165225"/>
              <a:ext cx="2132012" cy="3444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hangingPunct="1">
                <a:defRPr/>
              </a:pPr>
              <a:r>
                <a:rPr lang="en-US" sz="1400" b="1" dirty="0" err="1">
                  <a:solidFill>
                    <a:schemeClr val="tx1"/>
                  </a:solidFill>
                  <a:latin typeface="Arial" charset="0"/>
                  <a:ea typeface="ＭＳ Ｐゴシック" charset="0"/>
                  <a:cs typeface="ＭＳ Ｐゴシック" charset="0"/>
                </a:rPr>
                <a:t>Junos</a:t>
              </a:r>
              <a:r>
                <a:rPr lang="en-US" sz="1400" b="1" dirty="0">
                  <a:solidFill>
                    <a:schemeClr val="tx1"/>
                  </a:solidFill>
                  <a:latin typeface="Arial" charset="0"/>
                  <a:ea typeface="ＭＳ Ｐゴシック" charset="0"/>
                  <a:cs typeface="ＭＳ Ｐゴシック" charset="0"/>
                </a:rPr>
                <a:t> Space: </a:t>
              </a:r>
              <a:r>
                <a:rPr lang="en-US" sz="1400" b="1" dirty="0" smtClean="0">
                  <a:solidFill>
                    <a:schemeClr val="tx1"/>
                  </a:solidFill>
                  <a:latin typeface="Arial" charset="0"/>
                  <a:ea typeface="ＭＳ Ｐゴシック" charset="0"/>
                  <a:cs typeface="ＭＳ Ｐゴシック" charset="0"/>
                </a:rPr>
                <a:t>Network Director, Security </a:t>
              </a:r>
              <a:r>
                <a:rPr lang="en-US" sz="1400" b="1" dirty="0">
                  <a:solidFill>
                    <a:schemeClr val="tx1"/>
                  </a:solidFill>
                  <a:latin typeface="Arial" charset="0"/>
                  <a:ea typeface="ＭＳ Ｐゴシック" charset="0"/>
                  <a:cs typeface="ＭＳ Ｐゴシック" charset="0"/>
                </a:rPr>
                <a:t>Director </a:t>
              </a:r>
              <a:br>
                <a:rPr lang="en-US" sz="1400" b="1" dirty="0">
                  <a:solidFill>
                    <a:schemeClr val="tx1"/>
                  </a:solidFill>
                  <a:latin typeface="Arial" charset="0"/>
                  <a:ea typeface="ＭＳ Ｐゴシック" charset="0"/>
                  <a:cs typeface="ＭＳ Ｐゴシック" charset="0"/>
                </a:rPr>
              </a:br>
              <a:r>
                <a:rPr lang="en-US" sz="1400" b="1" dirty="0" smtClean="0">
                  <a:solidFill>
                    <a:schemeClr val="tx1"/>
                  </a:solidFill>
                  <a:latin typeface="Arial" charset="0"/>
                  <a:ea typeface="ＭＳ Ｐゴシック" charset="0"/>
                  <a:cs typeface="ＭＳ Ｐゴシック" charset="0"/>
                </a:rPr>
                <a:t>Virtual Director, Service Activation Director</a:t>
              </a:r>
              <a:r>
                <a:rPr lang="en-US" sz="1000" dirty="0">
                  <a:solidFill>
                    <a:schemeClr val="tx1"/>
                  </a:solidFill>
                  <a:latin typeface="Arial" charset="0"/>
                  <a:ea typeface="ＭＳ Ｐゴシック" charset="0"/>
                  <a:cs typeface="ＭＳ Ｐゴシック" charset="0"/>
                </a:rPr>
                <a:t/>
              </a:r>
              <a:br>
                <a:rPr lang="en-US" sz="1000" dirty="0">
                  <a:solidFill>
                    <a:schemeClr val="tx1"/>
                  </a:solidFill>
                  <a:latin typeface="Arial" charset="0"/>
                  <a:ea typeface="ＭＳ Ｐゴシック" charset="0"/>
                  <a:cs typeface="ＭＳ Ｐゴシック" charset="0"/>
                </a:rPr>
              </a:br>
              <a:r>
                <a:rPr lang="en-US" sz="1000" dirty="0">
                  <a:solidFill>
                    <a:schemeClr val="tx1"/>
                  </a:solidFill>
                  <a:latin typeface="Arial" charset="0"/>
                  <a:ea typeface="ＭＳ Ｐゴシック" charset="0"/>
                  <a:cs typeface="ＭＳ Ｐゴシック" charset="0"/>
                </a:rPr>
                <a:t>Service Management Systems</a:t>
              </a:r>
              <a:endParaRPr lang="en-US" sz="1000" i="1" dirty="0">
                <a:solidFill>
                  <a:schemeClr val="tx1"/>
                </a:solidFill>
                <a:latin typeface="Arial" charset="0"/>
                <a:ea typeface="ＭＳ Ｐゴシック" charset="0"/>
                <a:cs typeface="ＭＳ Ｐゴシック" charset="0"/>
              </a:endParaRPr>
            </a:p>
          </p:txBody>
        </p:sp>
        <p:pic>
          <p:nvPicPr>
            <p:cNvPr id="1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1775" y="1127125"/>
              <a:ext cx="3302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4874818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21317</TotalTime>
  <Words>1849</Words>
  <Application>Microsoft Macintosh PowerPoint</Application>
  <PresentationFormat>On-screen Show (4:3)</PresentationFormat>
  <Paragraphs>187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Breeze</vt:lpstr>
      <vt:lpstr>Network Function Virtualisation Network Functionality Within The Cloud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Sybille</dc:creator>
  <cp:lastModifiedBy>kenneth marlow</cp:lastModifiedBy>
  <cp:revision>377</cp:revision>
  <dcterms:created xsi:type="dcterms:W3CDTF">2011-06-23T15:08:33Z</dcterms:created>
  <dcterms:modified xsi:type="dcterms:W3CDTF">2014-09-05T15:40:55Z</dcterms:modified>
</cp:coreProperties>
</file>