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2" r:id="rId5"/>
    <p:sldId id="343" r:id="rId6"/>
    <p:sldId id="358" r:id="rId7"/>
    <p:sldId id="359" r:id="rId8"/>
    <p:sldId id="364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61" r:id="rId18"/>
    <p:sldId id="386" r:id="rId19"/>
    <p:sldId id="387" r:id="rId20"/>
    <p:sldId id="388" r:id="rId21"/>
    <p:sldId id="393" r:id="rId22"/>
    <p:sldId id="389" r:id="rId23"/>
    <p:sldId id="380" r:id="rId24"/>
    <p:sldId id="391" r:id="rId25"/>
    <p:sldId id="392" r:id="rId26"/>
    <p:sldId id="390" r:id="rId27"/>
    <p:sldId id="377" r:id="rId28"/>
    <p:sldId id="378" r:id="rId29"/>
    <p:sldId id="379" r:id="rId30"/>
    <p:sldId id="381" r:id="rId31"/>
    <p:sldId id="383" r:id="rId32"/>
    <p:sldId id="384" r:id="rId33"/>
    <p:sldId id="385" r:id="rId34"/>
    <p:sldId id="298" r:id="rId35"/>
    <p:sldId id="3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7B3EC-1328-4B76-9CA1-D4315718658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7416B9D0-E0CA-4079-BC98-C18546A085A5}">
      <dgm:prSet phldrT="[Text]"/>
      <dgm:spPr/>
      <dgm:t>
        <a:bodyPr/>
        <a:lstStyle/>
        <a:p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Managed School Router</a:t>
          </a:r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9404C5-8D7B-4C7C-A6E8-D07AB112D5D3}" type="parTrans" cxnId="{6F4B9113-A340-43EC-9E41-61DF9108F55D}">
      <dgm:prSet/>
      <dgm:spPr/>
      <dgm:t>
        <a:bodyPr/>
        <a:lstStyle/>
        <a:p>
          <a:endParaRPr lang="en-IE"/>
        </a:p>
      </dgm:t>
    </dgm:pt>
    <dgm:pt modelId="{3047BB9C-A709-496E-B4F9-B6B5B2A21A80}" type="sibTrans" cxnId="{6F4B9113-A340-43EC-9E41-61DF9108F55D}">
      <dgm:prSet/>
      <dgm:spPr>
        <a:ln w="50800" cmpd="sng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en-IE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D4A67E-9B6D-499A-B6F4-0EC6AB31E666}">
      <dgm:prSet phldrT="[Text]"/>
      <dgm:spPr/>
      <dgm:t>
        <a:bodyPr/>
        <a:lstStyle/>
        <a:p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 Filtering</a:t>
          </a:r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DD42B-09D3-4BFD-82A8-B3AF1DDA1937}" type="parTrans" cxnId="{91C52C84-4DAB-45C5-9C3C-22BF21218FFD}">
      <dgm:prSet/>
      <dgm:spPr/>
      <dgm:t>
        <a:bodyPr/>
        <a:lstStyle/>
        <a:p>
          <a:endParaRPr lang="en-IE"/>
        </a:p>
      </dgm:t>
    </dgm:pt>
    <dgm:pt modelId="{A34828E8-14AA-4729-B621-315D5AD317D3}" type="sibTrans" cxnId="{91C52C84-4DAB-45C5-9C3C-22BF21218FFD}">
      <dgm:prSet/>
      <dgm:spPr>
        <a:ln w="5080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en-IE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9DBEAB-8411-475E-BF62-6EF3AA37D94C}">
      <dgm:prSet phldrT="[Text]"/>
      <dgm:spPr/>
      <dgm:t>
        <a:bodyPr/>
        <a:lstStyle/>
        <a:p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</a:t>
          </a:r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F006C7-FEF1-4DC8-97BB-460676D44DF8}" type="parTrans" cxnId="{506F3A9E-1887-4463-B1CC-A5B1F58A2D1C}">
      <dgm:prSet/>
      <dgm:spPr/>
      <dgm:t>
        <a:bodyPr/>
        <a:lstStyle/>
        <a:p>
          <a:endParaRPr lang="en-IE"/>
        </a:p>
      </dgm:t>
    </dgm:pt>
    <dgm:pt modelId="{40D8D3D0-E761-45DA-9B7A-DEDCC2C522EB}" type="sibTrans" cxnId="{506F3A9E-1887-4463-B1CC-A5B1F58A2D1C}">
      <dgm:prSet/>
      <dgm:spPr>
        <a:ln w="5080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en-IE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509F97-8CFD-4187-90E1-620B85E30615}">
      <dgm:prSet phldrT="[Text]"/>
      <dgm:spPr/>
      <dgm:t>
        <a:bodyPr/>
        <a:lstStyle/>
        <a:p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Webhosting &amp; Blogs</a:t>
          </a:r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FC65B2-CFE8-4F66-B198-07DF0D4F5A46}" type="parTrans" cxnId="{D5816E8A-8321-417F-A7EA-43FEC29AED3E}">
      <dgm:prSet/>
      <dgm:spPr/>
      <dgm:t>
        <a:bodyPr/>
        <a:lstStyle/>
        <a:p>
          <a:endParaRPr lang="en-IE"/>
        </a:p>
      </dgm:t>
    </dgm:pt>
    <dgm:pt modelId="{755BB010-F823-4D9F-9CE8-F3BE919BEF52}" type="sibTrans" cxnId="{D5816E8A-8321-417F-A7EA-43FEC29AED3E}">
      <dgm:prSet/>
      <dgm:spPr>
        <a:ln w="5080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en-IE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E84CFF-158A-4A7A-BE3B-E6EE420E9303}">
      <dgm:prSet phldrT="[Text]"/>
      <dgm:spPr/>
      <dgm:t>
        <a:bodyPr/>
        <a:lstStyle/>
        <a:p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Proactive Monitoring &amp; Tech Support</a:t>
          </a:r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5EE2C8-2F11-4269-A6E3-C29F08251788}" type="parTrans" cxnId="{5D59C92A-F8AF-4824-9E7E-6A7ED9A0F191}">
      <dgm:prSet/>
      <dgm:spPr/>
      <dgm:t>
        <a:bodyPr/>
        <a:lstStyle/>
        <a:p>
          <a:endParaRPr lang="en-IE"/>
        </a:p>
      </dgm:t>
    </dgm:pt>
    <dgm:pt modelId="{86FFFA1D-55D8-45EB-B516-FAC34D80994D}" type="sibTrans" cxnId="{5D59C92A-F8AF-4824-9E7E-6A7ED9A0F191}">
      <dgm:prSet/>
      <dgm:spPr>
        <a:ln w="5080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en-IE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46EB1D-8EE2-4828-81AD-6F3BDC1A76A2}">
      <dgm:prSet/>
      <dgm:spPr/>
      <dgm:t>
        <a:bodyPr/>
        <a:lstStyle/>
        <a:p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 Allocation &amp; DNS</a:t>
          </a:r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C41C7-F6F2-4B1C-A9DC-FF46A2D8D538}" type="parTrans" cxnId="{FCF91F4F-EFA0-4919-8BA0-CBBFABCF9D2D}">
      <dgm:prSet/>
      <dgm:spPr/>
      <dgm:t>
        <a:bodyPr/>
        <a:lstStyle/>
        <a:p>
          <a:endParaRPr lang="en-IE"/>
        </a:p>
      </dgm:t>
    </dgm:pt>
    <dgm:pt modelId="{E5959022-80AA-4EF1-A35D-6F7932E078F4}" type="sibTrans" cxnId="{FCF91F4F-EFA0-4919-8BA0-CBBFABCF9D2D}">
      <dgm:prSet/>
      <dgm:spPr>
        <a:ln w="5080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en-IE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1E9718-7EEE-4D5D-8CE4-AC51DCB062FE}" type="pres">
      <dgm:prSet presAssocID="{5147B3EC-1328-4B76-9CA1-D431571865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A3673B2-4878-4A53-9C91-1404ED2CA8E9}" type="pres">
      <dgm:prSet presAssocID="{7416B9D0-E0CA-4079-BC98-C18546A085A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1F80810-E569-4966-805E-B75189DCDB00}" type="pres">
      <dgm:prSet presAssocID="{7416B9D0-E0CA-4079-BC98-C18546A085A5}" presName="spNode" presStyleCnt="0"/>
      <dgm:spPr/>
    </dgm:pt>
    <dgm:pt modelId="{B1F76F62-270F-4B93-811B-0E21ADE55FC2}" type="pres">
      <dgm:prSet presAssocID="{3047BB9C-A709-496E-B4F9-B6B5B2A21A80}" presName="sibTrans" presStyleLbl="sibTrans1D1" presStyleIdx="0" presStyleCnt="6"/>
      <dgm:spPr/>
      <dgm:t>
        <a:bodyPr/>
        <a:lstStyle/>
        <a:p>
          <a:endParaRPr lang="en-IE"/>
        </a:p>
      </dgm:t>
    </dgm:pt>
    <dgm:pt modelId="{680A53C3-1657-4B93-8284-E6915A5F5D57}" type="pres">
      <dgm:prSet presAssocID="{02D4A67E-9B6D-499A-B6F4-0EC6AB31E66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A6DBC82-D2A9-4163-9161-085581F16B82}" type="pres">
      <dgm:prSet presAssocID="{02D4A67E-9B6D-499A-B6F4-0EC6AB31E666}" presName="spNode" presStyleCnt="0"/>
      <dgm:spPr/>
    </dgm:pt>
    <dgm:pt modelId="{7A681129-9FEF-4853-82D5-BB681691BC8A}" type="pres">
      <dgm:prSet presAssocID="{A34828E8-14AA-4729-B621-315D5AD317D3}" presName="sibTrans" presStyleLbl="sibTrans1D1" presStyleIdx="1" presStyleCnt="6"/>
      <dgm:spPr/>
      <dgm:t>
        <a:bodyPr/>
        <a:lstStyle/>
        <a:p>
          <a:endParaRPr lang="en-IE"/>
        </a:p>
      </dgm:t>
    </dgm:pt>
    <dgm:pt modelId="{B87A7823-312B-4B4B-A3B5-C1A13422AEFC}" type="pres">
      <dgm:prSet presAssocID="{C19DBEAB-8411-475E-BF62-6EF3AA37D94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EE5CA16-149A-42E6-AA70-99DBB7001D4F}" type="pres">
      <dgm:prSet presAssocID="{C19DBEAB-8411-475E-BF62-6EF3AA37D94C}" presName="spNode" presStyleCnt="0"/>
      <dgm:spPr/>
    </dgm:pt>
    <dgm:pt modelId="{19BBFCAE-3209-4294-A355-00E4F2AC6A3E}" type="pres">
      <dgm:prSet presAssocID="{40D8D3D0-E761-45DA-9B7A-DEDCC2C522EB}" presName="sibTrans" presStyleLbl="sibTrans1D1" presStyleIdx="2" presStyleCnt="6"/>
      <dgm:spPr/>
      <dgm:t>
        <a:bodyPr/>
        <a:lstStyle/>
        <a:p>
          <a:endParaRPr lang="en-IE"/>
        </a:p>
      </dgm:t>
    </dgm:pt>
    <dgm:pt modelId="{63F60067-C9B8-4F92-A973-539A62F62257}" type="pres">
      <dgm:prSet presAssocID="{FB509F97-8CFD-4187-90E1-620B85E30615}" presName="node" presStyleLbl="node1" presStyleIdx="3" presStyleCnt="6" custRadScaleRad="93387" custRadScaleInc="169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9C39FF4-B488-4FAA-AD12-D67F137BF46D}" type="pres">
      <dgm:prSet presAssocID="{FB509F97-8CFD-4187-90E1-620B85E30615}" presName="spNode" presStyleCnt="0"/>
      <dgm:spPr/>
    </dgm:pt>
    <dgm:pt modelId="{9A5C0050-3C61-4EE1-907F-A0951FD35F6B}" type="pres">
      <dgm:prSet presAssocID="{755BB010-F823-4D9F-9CE8-F3BE919BEF52}" presName="sibTrans" presStyleLbl="sibTrans1D1" presStyleIdx="3" presStyleCnt="6"/>
      <dgm:spPr/>
      <dgm:t>
        <a:bodyPr/>
        <a:lstStyle/>
        <a:p>
          <a:endParaRPr lang="en-IE"/>
        </a:p>
      </dgm:t>
    </dgm:pt>
    <dgm:pt modelId="{854DB5BC-5722-460E-81B4-3336CA377547}" type="pres">
      <dgm:prSet presAssocID="{3D46EB1D-8EE2-4828-81AD-6F3BDC1A76A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842317E-5A73-456C-BBC2-31D6AAF74BED}" type="pres">
      <dgm:prSet presAssocID="{3D46EB1D-8EE2-4828-81AD-6F3BDC1A76A2}" presName="spNode" presStyleCnt="0"/>
      <dgm:spPr/>
    </dgm:pt>
    <dgm:pt modelId="{0D96BCFB-5DEE-4CC3-A407-F1D0E7C74863}" type="pres">
      <dgm:prSet presAssocID="{E5959022-80AA-4EF1-A35D-6F7932E078F4}" presName="sibTrans" presStyleLbl="sibTrans1D1" presStyleIdx="4" presStyleCnt="6"/>
      <dgm:spPr/>
      <dgm:t>
        <a:bodyPr/>
        <a:lstStyle/>
        <a:p>
          <a:endParaRPr lang="en-IE"/>
        </a:p>
      </dgm:t>
    </dgm:pt>
    <dgm:pt modelId="{213FBC95-2986-42F2-B4EE-134ABB8DA968}" type="pres">
      <dgm:prSet presAssocID="{35E84CFF-158A-4A7A-BE3B-E6EE420E930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D0ED62A-37B3-4569-A883-47222962F890}" type="pres">
      <dgm:prSet presAssocID="{35E84CFF-158A-4A7A-BE3B-E6EE420E9303}" presName="spNode" presStyleCnt="0"/>
      <dgm:spPr/>
    </dgm:pt>
    <dgm:pt modelId="{86061CD5-8CEF-4E12-A437-7BD2EEED00E4}" type="pres">
      <dgm:prSet presAssocID="{86FFFA1D-55D8-45EB-B516-FAC34D80994D}" presName="sibTrans" presStyleLbl="sibTrans1D1" presStyleIdx="5" presStyleCnt="6"/>
      <dgm:spPr/>
      <dgm:t>
        <a:bodyPr/>
        <a:lstStyle/>
        <a:p>
          <a:endParaRPr lang="en-IE"/>
        </a:p>
      </dgm:t>
    </dgm:pt>
  </dgm:ptLst>
  <dgm:cxnLst>
    <dgm:cxn modelId="{6F4B9113-A340-43EC-9E41-61DF9108F55D}" srcId="{5147B3EC-1328-4B76-9CA1-D4315718658C}" destId="{7416B9D0-E0CA-4079-BC98-C18546A085A5}" srcOrd="0" destOrd="0" parTransId="{3B9404C5-8D7B-4C7C-A6E8-D07AB112D5D3}" sibTransId="{3047BB9C-A709-496E-B4F9-B6B5B2A21A80}"/>
    <dgm:cxn modelId="{2AFB0BDB-7171-4C2D-94FF-8456EE256C14}" type="presOf" srcId="{35E84CFF-158A-4A7A-BE3B-E6EE420E9303}" destId="{213FBC95-2986-42F2-B4EE-134ABB8DA968}" srcOrd="0" destOrd="0" presId="urn:microsoft.com/office/officeart/2005/8/layout/cycle5"/>
    <dgm:cxn modelId="{5E55C09D-AD84-4EDB-AD6A-414D045D6899}" type="presOf" srcId="{5147B3EC-1328-4B76-9CA1-D4315718658C}" destId="{4D1E9718-7EEE-4D5D-8CE4-AC51DCB062FE}" srcOrd="0" destOrd="0" presId="urn:microsoft.com/office/officeart/2005/8/layout/cycle5"/>
    <dgm:cxn modelId="{C834D411-559A-4C6B-A969-B75CFB36F3E1}" type="presOf" srcId="{3D46EB1D-8EE2-4828-81AD-6F3BDC1A76A2}" destId="{854DB5BC-5722-460E-81B4-3336CA377547}" srcOrd="0" destOrd="0" presId="urn:microsoft.com/office/officeart/2005/8/layout/cycle5"/>
    <dgm:cxn modelId="{50479D4E-F948-4D4C-835C-039B3EDC9A9E}" type="presOf" srcId="{FB509F97-8CFD-4187-90E1-620B85E30615}" destId="{63F60067-C9B8-4F92-A973-539A62F62257}" srcOrd="0" destOrd="0" presId="urn:microsoft.com/office/officeart/2005/8/layout/cycle5"/>
    <dgm:cxn modelId="{ABBC14F0-5C5A-429C-BBA0-05BA1C6192E5}" type="presOf" srcId="{86FFFA1D-55D8-45EB-B516-FAC34D80994D}" destId="{86061CD5-8CEF-4E12-A437-7BD2EEED00E4}" srcOrd="0" destOrd="0" presId="urn:microsoft.com/office/officeart/2005/8/layout/cycle5"/>
    <dgm:cxn modelId="{91C52C84-4DAB-45C5-9C3C-22BF21218FFD}" srcId="{5147B3EC-1328-4B76-9CA1-D4315718658C}" destId="{02D4A67E-9B6D-499A-B6F4-0EC6AB31E666}" srcOrd="1" destOrd="0" parTransId="{831DD42B-09D3-4BFD-82A8-B3AF1DDA1937}" sibTransId="{A34828E8-14AA-4729-B621-315D5AD317D3}"/>
    <dgm:cxn modelId="{E412F9F7-51DB-49D9-B9D0-AE0440779350}" type="presOf" srcId="{E5959022-80AA-4EF1-A35D-6F7932E078F4}" destId="{0D96BCFB-5DEE-4CC3-A407-F1D0E7C74863}" srcOrd="0" destOrd="0" presId="urn:microsoft.com/office/officeart/2005/8/layout/cycle5"/>
    <dgm:cxn modelId="{506F3A9E-1887-4463-B1CC-A5B1F58A2D1C}" srcId="{5147B3EC-1328-4B76-9CA1-D4315718658C}" destId="{C19DBEAB-8411-475E-BF62-6EF3AA37D94C}" srcOrd="2" destOrd="0" parTransId="{B5F006C7-FEF1-4DC8-97BB-460676D44DF8}" sibTransId="{40D8D3D0-E761-45DA-9B7A-DEDCC2C522EB}"/>
    <dgm:cxn modelId="{2F447435-362D-454D-948F-22022578CC0A}" type="presOf" srcId="{02D4A67E-9B6D-499A-B6F4-0EC6AB31E666}" destId="{680A53C3-1657-4B93-8284-E6915A5F5D57}" srcOrd="0" destOrd="0" presId="urn:microsoft.com/office/officeart/2005/8/layout/cycle5"/>
    <dgm:cxn modelId="{D5816E8A-8321-417F-A7EA-43FEC29AED3E}" srcId="{5147B3EC-1328-4B76-9CA1-D4315718658C}" destId="{FB509F97-8CFD-4187-90E1-620B85E30615}" srcOrd="3" destOrd="0" parTransId="{55FC65B2-CFE8-4F66-B198-07DF0D4F5A46}" sibTransId="{755BB010-F823-4D9F-9CE8-F3BE919BEF52}"/>
    <dgm:cxn modelId="{40AE9633-98A5-4B95-AFE4-FED0E4C40A23}" type="presOf" srcId="{A34828E8-14AA-4729-B621-315D5AD317D3}" destId="{7A681129-9FEF-4853-82D5-BB681691BC8A}" srcOrd="0" destOrd="0" presId="urn:microsoft.com/office/officeart/2005/8/layout/cycle5"/>
    <dgm:cxn modelId="{87186688-F62E-419B-ACB7-B4E65E0A19EE}" type="presOf" srcId="{40D8D3D0-E761-45DA-9B7A-DEDCC2C522EB}" destId="{19BBFCAE-3209-4294-A355-00E4F2AC6A3E}" srcOrd="0" destOrd="0" presId="urn:microsoft.com/office/officeart/2005/8/layout/cycle5"/>
    <dgm:cxn modelId="{5D59C92A-F8AF-4824-9E7E-6A7ED9A0F191}" srcId="{5147B3EC-1328-4B76-9CA1-D4315718658C}" destId="{35E84CFF-158A-4A7A-BE3B-E6EE420E9303}" srcOrd="5" destOrd="0" parTransId="{C55EE2C8-2F11-4269-A6E3-C29F08251788}" sibTransId="{86FFFA1D-55D8-45EB-B516-FAC34D80994D}"/>
    <dgm:cxn modelId="{A24FF3CD-D4E7-4003-A48D-B07320E1AAA0}" type="presOf" srcId="{7416B9D0-E0CA-4079-BC98-C18546A085A5}" destId="{DA3673B2-4878-4A53-9C91-1404ED2CA8E9}" srcOrd="0" destOrd="0" presId="urn:microsoft.com/office/officeart/2005/8/layout/cycle5"/>
    <dgm:cxn modelId="{FCF91F4F-EFA0-4919-8BA0-CBBFABCF9D2D}" srcId="{5147B3EC-1328-4B76-9CA1-D4315718658C}" destId="{3D46EB1D-8EE2-4828-81AD-6F3BDC1A76A2}" srcOrd="4" destOrd="0" parTransId="{8E6C41C7-F6F2-4B1C-A9DC-FF46A2D8D538}" sibTransId="{E5959022-80AA-4EF1-A35D-6F7932E078F4}"/>
    <dgm:cxn modelId="{C33F719A-4C5F-4FE6-8AAC-07544BCAFDCF}" type="presOf" srcId="{755BB010-F823-4D9F-9CE8-F3BE919BEF52}" destId="{9A5C0050-3C61-4EE1-907F-A0951FD35F6B}" srcOrd="0" destOrd="0" presId="urn:microsoft.com/office/officeart/2005/8/layout/cycle5"/>
    <dgm:cxn modelId="{A8DE8C58-952A-4050-9896-FAA80D5863FC}" type="presOf" srcId="{C19DBEAB-8411-475E-BF62-6EF3AA37D94C}" destId="{B87A7823-312B-4B4B-A3B5-C1A13422AEFC}" srcOrd="0" destOrd="0" presId="urn:microsoft.com/office/officeart/2005/8/layout/cycle5"/>
    <dgm:cxn modelId="{5B540E4A-37F4-4FCE-9EA5-987C0BB41503}" type="presOf" srcId="{3047BB9C-A709-496E-B4F9-B6B5B2A21A80}" destId="{B1F76F62-270F-4B93-811B-0E21ADE55FC2}" srcOrd="0" destOrd="0" presId="urn:microsoft.com/office/officeart/2005/8/layout/cycle5"/>
    <dgm:cxn modelId="{B0B4CD8B-143C-40D6-9EB5-C5475A56C846}" type="presParOf" srcId="{4D1E9718-7EEE-4D5D-8CE4-AC51DCB062FE}" destId="{DA3673B2-4878-4A53-9C91-1404ED2CA8E9}" srcOrd="0" destOrd="0" presId="urn:microsoft.com/office/officeart/2005/8/layout/cycle5"/>
    <dgm:cxn modelId="{7BDC5B40-5612-40D3-9521-BCC1E1B93423}" type="presParOf" srcId="{4D1E9718-7EEE-4D5D-8CE4-AC51DCB062FE}" destId="{91F80810-E569-4966-805E-B75189DCDB00}" srcOrd="1" destOrd="0" presId="urn:microsoft.com/office/officeart/2005/8/layout/cycle5"/>
    <dgm:cxn modelId="{C64827DA-1BC7-4721-850D-96B59A0EB792}" type="presParOf" srcId="{4D1E9718-7EEE-4D5D-8CE4-AC51DCB062FE}" destId="{B1F76F62-270F-4B93-811B-0E21ADE55FC2}" srcOrd="2" destOrd="0" presId="urn:microsoft.com/office/officeart/2005/8/layout/cycle5"/>
    <dgm:cxn modelId="{3029624B-F44F-4E1A-9F78-031B79467F7C}" type="presParOf" srcId="{4D1E9718-7EEE-4D5D-8CE4-AC51DCB062FE}" destId="{680A53C3-1657-4B93-8284-E6915A5F5D57}" srcOrd="3" destOrd="0" presId="urn:microsoft.com/office/officeart/2005/8/layout/cycle5"/>
    <dgm:cxn modelId="{FC20376E-1676-46C8-B570-8DEB27460278}" type="presParOf" srcId="{4D1E9718-7EEE-4D5D-8CE4-AC51DCB062FE}" destId="{CA6DBC82-D2A9-4163-9161-085581F16B82}" srcOrd="4" destOrd="0" presId="urn:microsoft.com/office/officeart/2005/8/layout/cycle5"/>
    <dgm:cxn modelId="{84AAA4EB-267E-4F72-8F4F-57DA58DACC47}" type="presParOf" srcId="{4D1E9718-7EEE-4D5D-8CE4-AC51DCB062FE}" destId="{7A681129-9FEF-4853-82D5-BB681691BC8A}" srcOrd="5" destOrd="0" presId="urn:microsoft.com/office/officeart/2005/8/layout/cycle5"/>
    <dgm:cxn modelId="{03E4F31F-6909-451E-9925-9F2E125ED572}" type="presParOf" srcId="{4D1E9718-7EEE-4D5D-8CE4-AC51DCB062FE}" destId="{B87A7823-312B-4B4B-A3B5-C1A13422AEFC}" srcOrd="6" destOrd="0" presId="urn:microsoft.com/office/officeart/2005/8/layout/cycle5"/>
    <dgm:cxn modelId="{5BA7B8AA-0485-4775-9A96-953AA0857BB6}" type="presParOf" srcId="{4D1E9718-7EEE-4D5D-8CE4-AC51DCB062FE}" destId="{AEE5CA16-149A-42E6-AA70-99DBB7001D4F}" srcOrd="7" destOrd="0" presId="urn:microsoft.com/office/officeart/2005/8/layout/cycle5"/>
    <dgm:cxn modelId="{28F54C27-9D60-467C-934A-43C13C7476D5}" type="presParOf" srcId="{4D1E9718-7EEE-4D5D-8CE4-AC51DCB062FE}" destId="{19BBFCAE-3209-4294-A355-00E4F2AC6A3E}" srcOrd="8" destOrd="0" presId="urn:microsoft.com/office/officeart/2005/8/layout/cycle5"/>
    <dgm:cxn modelId="{035876C4-FFF6-4F57-9201-6F07453CB0FA}" type="presParOf" srcId="{4D1E9718-7EEE-4D5D-8CE4-AC51DCB062FE}" destId="{63F60067-C9B8-4F92-A973-539A62F62257}" srcOrd="9" destOrd="0" presId="urn:microsoft.com/office/officeart/2005/8/layout/cycle5"/>
    <dgm:cxn modelId="{2AEB47A4-21CF-4471-B0DB-FAC75CFB1393}" type="presParOf" srcId="{4D1E9718-7EEE-4D5D-8CE4-AC51DCB062FE}" destId="{A9C39FF4-B488-4FAA-AD12-D67F137BF46D}" srcOrd="10" destOrd="0" presId="urn:microsoft.com/office/officeart/2005/8/layout/cycle5"/>
    <dgm:cxn modelId="{63B59643-F2F0-4E63-8852-59A1B6B20CD9}" type="presParOf" srcId="{4D1E9718-7EEE-4D5D-8CE4-AC51DCB062FE}" destId="{9A5C0050-3C61-4EE1-907F-A0951FD35F6B}" srcOrd="11" destOrd="0" presId="urn:microsoft.com/office/officeart/2005/8/layout/cycle5"/>
    <dgm:cxn modelId="{D2747033-0D03-46D8-B9CE-F21432F94015}" type="presParOf" srcId="{4D1E9718-7EEE-4D5D-8CE4-AC51DCB062FE}" destId="{854DB5BC-5722-460E-81B4-3336CA377547}" srcOrd="12" destOrd="0" presId="urn:microsoft.com/office/officeart/2005/8/layout/cycle5"/>
    <dgm:cxn modelId="{2951C2CB-77FB-4FA9-8459-F85C158A2493}" type="presParOf" srcId="{4D1E9718-7EEE-4D5D-8CE4-AC51DCB062FE}" destId="{7842317E-5A73-456C-BBC2-31D6AAF74BED}" srcOrd="13" destOrd="0" presId="urn:microsoft.com/office/officeart/2005/8/layout/cycle5"/>
    <dgm:cxn modelId="{78F65EEC-C8FB-4DB7-9765-5BF6C75D1C57}" type="presParOf" srcId="{4D1E9718-7EEE-4D5D-8CE4-AC51DCB062FE}" destId="{0D96BCFB-5DEE-4CC3-A407-F1D0E7C74863}" srcOrd="14" destOrd="0" presId="urn:microsoft.com/office/officeart/2005/8/layout/cycle5"/>
    <dgm:cxn modelId="{E42E1BD4-CE4B-4677-A9B9-5AC4CE14D45E}" type="presParOf" srcId="{4D1E9718-7EEE-4D5D-8CE4-AC51DCB062FE}" destId="{213FBC95-2986-42F2-B4EE-134ABB8DA968}" srcOrd="15" destOrd="0" presId="urn:microsoft.com/office/officeart/2005/8/layout/cycle5"/>
    <dgm:cxn modelId="{862407B3-4D61-425D-83FA-4F7094ECE853}" type="presParOf" srcId="{4D1E9718-7EEE-4D5D-8CE4-AC51DCB062FE}" destId="{AD0ED62A-37B3-4569-A883-47222962F890}" srcOrd="16" destOrd="0" presId="urn:microsoft.com/office/officeart/2005/8/layout/cycle5"/>
    <dgm:cxn modelId="{28A86736-B7B0-4331-8A21-840B2736D9F7}" type="presParOf" srcId="{4D1E9718-7EEE-4D5D-8CE4-AC51DCB062FE}" destId="{86061CD5-8CEF-4E12-A437-7BD2EEED00E4}" srcOrd="17" destOrd="0" presId="urn:microsoft.com/office/officeart/2005/8/layout/cycle5"/>
  </dgm:cxnLst>
  <dgm:bg>
    <a:solidFill>
      <a:schemeClr val="tx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673B2-4878-4A53-9C91-1404ED2CA8E9}">
      <dsp:nvSpPr>
        <dsp:cNvPr id="0" name=""/>
        <dsp:cNvSpPr/>
      </dsp:nvSpPr>
      <dsp:spPr>
        <a:xfrm>
          <a:off x="3770560" y="1096"/>
          <a:ext cx="1602878" cy="1041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Managed School Router</a:t>
          </a:r>
          <a:endParaRPr lang="en-I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1420" y="51956"/>
        <a:ext cx="1501158" cy="940151"/>
      </dsp:txXfrm>
    </dsp:sp>
    <dsp:sp modelId="{B1F76F62-270F-4B93-811B-0E21ADE55FC2}">
      <dsp:nvSpPr>
        <dsp:cNvPr id="0" name=""/>
        <dsp:cNvSpPr/>
      </dsp:nvSpPr>
      <dsp:spPr>
        <a:xfrm>
          <a:off x="2119392" y="522032"/>
          <a:ext cx="4905215" cy="4905215"/>
        </a:xfrm>
        <a:custGeom>
          <a:avLst/>
          <a:gdLst/>
          <a:ahLst/>
          <a:cxnLst/>
          <a:rect l="0" t="0" r="0" b="0"/>
          <a:pathLst>
            <a:path>
              <a:moveTo>
                <a:pt x="3455262" y="214311"/>
              </a:moveTo>
              <a:arcTo wR="2452607" hR="2452607" stAng="17647812" swAng="922912"/>
            </a:path>
          </a:pathLst>
        </a:custGeom>
        <a:noFill/>
        <a:ln w="50800" cap="flat" cmpd="sng" algn="ctr">
          <a:solidFill>
            <a:schemeClr val="tx2">
              <a:lumMod val="20000"/>
              <a:lumOff val="8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A53C3-1657-4B93-8284-E6915A5F5D57}">
      <dsp:nvSpPr>
        <dsp:cNvPr id="0" name=""/>
        <dsp:cNvSpPr/>
      </dsp:nvSpPr>
      <dsp:spPr>
        <a:xfrm>
          <a:off x="5894580" y="1227400"/>
          <a:ext cx="1602878" cy="1041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 Filtering</a:t>
          </a:r>
          <a:endParaRPr lang="en-I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45440" y="1278260"/>
        <a:ext cx="1501158" cy="940151"/>
      </dsp:txXfrm>
    </dsp:sp>
    <dsp:sp modelId="{7A681129-9FEF-4853-82D5-BB681691BC8A}">
      <dsp:nvSpPr>
        <dsp:cNvPr id="0" name=""/>
        <dsp:cNvSpPr/>
      </dsp:nvSpPr>
      <dsp:spPr>
        <a:xfrm>
          <a:off x="2119392" y="522032"/>
          <a:ext cx="4905215" cy="4905215"/>
        </a:xfrm>
        <a:custGeom>
          <a:avLst/>
          <a:gdLst/>
          <a:ahLst/>
          <a:cxnLst/>
          <a:rect l="0" t="0" r="0" b="0"/>
          <a:pathLst>
            <a:path>
              <a:moveTo>
                <a:pt x="4867034" y="2021532"/>
              </a:moveTo>
              <a:arcTo wR="2452607" hR="2452607" stAng="20992620" swAng="1214759"/>
            </a:path>
          </a:pathLst>
        </a:custGeom>
        <a:noFill/>
        <a:ln w="50800" cap="flat" cmpd="sng" algn="ctr">
          <a:solidFill>
            <a:schemeClr val="tx2">
              <a:lumMod val="20000"/>
              <a:lumOff val="8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A7823-312B-4B4B-A3B5-C1A13422AEFC}">
      <dsp:nvSpPr>
        <dsp:cNvPr id="0" name=""/>
        <dsp:cNvSpPr/>
      </dsp:nvSpPr>
      <dsp:spPr>
        <a:xfrm>
          <a:off x="5894580" y="3680008"/>
          <a:ext cx="1602878" cy="1041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</a:t>
          </a:r>
          <a:endParaRPr lang="en-I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45440" y="3730868"/>
        <a:ext cx="1501158" cy="940151"/>
      </dsp:txXfrm>
    </dsp:sp>
    <dsp:sp modelId="{19BBFCAE-3209-4294-A355-00E4F2AC6A3E}">
      <dsp:nvSpPr>
        <dsp:cNvPr id="0" name=""/>
        <dsp:cNvSpPr/>
      </dsp:nvSpPr>
      <dsp:spPr>
        <a:xfrm>
          <a:off x="2421967" y="268556"/>
          <a:ext cx="4905215" cy="4905215"/>
        </a:xfrm>
        <a:custGeom>
          <a:avLst/>
          <a:gdLst/>
          <a:ahLst/>
          <a:cxnLst/>
          <a:rect l="0" t="0" r="0" b="0"/>
          <a:pathLst>
            <a:path>
              <a:moveTo>
                <a:pt x="3700643" y="4563931"/>
              </a:moveTo>
              <a:arcTo wR="2452607" hR="2452607" stAng="3564721" swAng="865477"/>
            </a:path>
          </a:pathLst>
        </a:custGeom>
        <a:noFill/>
        <a:ln w="50800" cap="flat" cmpd="sng" algn="ctr">
          <a:solidFill>
            <a:schemeClr val="tx2">
              <a:lumMod val="20000"/>
              <a:lumOff val="8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60067-C9B8-4F92-A973-539A62F62257}">
      <dsp:nvSpPr>
        <dsp:cNvPr id="0" name=""/>
        <dsp:cNvSpPr/>
      </dsp:nvSpPr>
      <dsp:spPr>
        <a:xfrm>
          <a:off x="3757016" y="4744080"/>
          <a:ext cx="1602878" cy="1041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Webhosting &amp; Blogs</a:t>
          </a:r>
          <a:endParaRPr lang="en-I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7876" y="4794940"/>
        <a:ext cx="1501158" cy="940151"/>
      </dsp:txXfrm>
    </dsp:sp>
    <dsp:sp modelId="{9A5C0050-3C61-4EE1-907F-A0951FD35F6B}">
      <dsp:nvSpPr>
        <dsp:cNvPr id="0" name=""/>
        <dsp:cNvSpPr/>
      </dsp:nvSpPr>
      <dsp:spPr>
        <a:xfrm>
          <a:off x="1807726" y="262141"/>
          <a:ext cx="4905215" cy="4905215"/>
        </a:xfrm>
        <a:custGeom>
          <a:avLst/>
          <a:gdLst/>
          <a:ahLst/>
          <a:cxnLst/>
          <a:rect l="0" t="0" r="0" b="0"/>
          <a:pathLst>
            <a:path>
              <a:moveTo>
                <a:pt x="1757766" y="4804729"/>
              </a:moveTo>
              <a:arcTo wR="2452607" hR="2452607" stAng="6387461" swAng="840319"/>
            </a:path>
          </a:pathLst>
        </a:custGeom>
        <a:noFill/>
        <a:ln w="50800" cap="flat" cmpd="sng" algn="ctr">
          <a:solidFill>
            <a:schemeClr val="tx2">
              <a:lumMod val="20000"/>
              <a:lumOff val="8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DB5BC-5722-460E-81B4-3336CA377547}">
      <dsp:nvSpPr>
        <dsp:cNvPr id="0" name=""/>
        <dsp:cNvSpPr/>
      </dsp:nvSpPr>
      <dsp:spPr>
        <a:xfrm>
          <a:off x="1646540" y="3680008"/>
          <a:ext cx="1602878" cy="1041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 Allocation &amp; DNS</a:t>
          </a:r>
          <a:endParaRPr lang="en-I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7400" y="3730868"/>
        <a:ext cx="1501158" cy="940151"/>
      </dsp:txXfrm>
    </dsp:sp>
    <dsp:sp modelId="{0D96BCFB-5DEE-4CC3-A407-F1D0E7C74863}">
      <dsp:nvSpPr>
        <dsp:cNvPr id="0" name=""/>
        <dsp:cNvSpPr/>
      </dsp:nvSpPr>
      <dsp:spPr>
        <a:xfrm>
          <a:off x="2119392" y="522032"/>
          <a:ext cx="4905215" cy="4905215"/>
        </a:xfrm>
        <a:custGeom>
          <a:avLst/>
          <a:gdLst/>
          <a:ahLst/>
          <a:cxnLst/>
          <a:rect l="0" t="0" r="0" b="0"/>
          <a:pathLst>
            <a:path>
              <a:moveTo>
                <a:pt x="38180" y="2883682"/>
              </a:moveTo>
              <a:arcTo wR="2452607" hR="2452607" stAng="10192620" swAng="1214759"/>
            </a:path>
          </a:pathLst>
        </a:custGeom>
        <a:noFill/>
        <a:ln w="50800" cap="flat" cmpd="sng" algn="ctr">
          <a:solidFill>
            <a:schemeClr val="tx2">
              <a:lumMod val="20000"/>
              <a:lumOff val="8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FBC95-2986-42F2-B4EE-134ABB8DA968}">
      <dsp:nvSpPr>
        <dsp:cNvPr id="0" name=""/>
        <dsp:cNvSpPr/>
      </dsp:nvSpPr>
      <dsp:spPr>
        <a:xfrm>
          <a:off x="1646540" y="1227400"/>
          <a:ext cx="1602878" cy="1041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Proactive Monitoring &amp; Tech Support</a:t>
          </a:r>
          <a:endParaRPr lang="en-IE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7400" y="1278260"/>
        <a:ext cx="1501158" cy="940151"/>
      </dsp:txXfrm>
    </dsp:sp>
    <dsp:sp modelId="{86061CD5-8CEF-4E12-A437-7BD2EEED00E4}">
      <dsp:nvSpPr>
        <dsp:cNvPr id="0" name=""/>
        <dsp:cNvSpPr/>
      </dsp:nvSpPr>
      <dsp:spPr>
        <a:xfrm>
          <a:off x="2119392" y="522032"/>
          <a:ext cx="4905215" cy="4905215"/>
        </a:xfrm>
        <a:custGeom>
          <a:avLst/>
          <a:gdLst/>
          <a:ahLst/>
          <a:cxnLst/>
          <a:rect l="0" t="0" r="0" b="0"/>
          <a:pathLst>
            <a:path>
              <a:moveTo>
                <a:pt x="892158" y="560444"/>
              </a:moveTo>
              <a:arcTo wR="2452607" hR="2452607" stAng="13829275" swAng="922912"/>
            </a:path>
          </a:pathLst>
        </a:custGeom>
        <a:noFill/>
        <a:ln w="50800" cap="flat" cmpd="sng" algn="ctr">
          <a:solidFill>
            <a:schemeClr val="tx2">
              <a:lumMod val="20000"/>
              <a:lumOff val="8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endParaRPr lang="en-IE" dirty="0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E2E440E8-0A7A-4A44-BFD5-EF1FC91B82E0}" type="datetime1">
              <a:rPr lang="en-IE"/>
              <a:pPr lvl="0"/>
              <a:t>08/09/2014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endParaRPr lang="en-IE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5DBE1347-1CC8-4127-9169-B58260A5FE2D}" type="slidenum">
              <a:rPr/>
              <a:pPr lvl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2034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1EB331-11BD-4936-8595-78220F082E1B}" type="slidenum">
              <a:rPr lang="en-IE"/>
              <a:pPr/>
              <a:t>8</a:t>
            </a:fld>
            <a:endParaRPr lang="en-IE" dirty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93738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A8F23-0674-4846-8450-CB64B4E0AFEB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669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A8F23-0674-4846-8450-CB64B4E0AFEB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347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ADVA FSP3000R7s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DBE1347-1CC8-4127-9169-B58260A5FE2D}" type="slidenum">
              <a:rPr lang="en-IE" smtClean="0"/>
              <a:pPr lvl="0"/>
              <a:t>14</a:t>
            </a:fld>
            <a:endParaRPr lang="en-I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2DD6B9-7D18-4DDF-98D2-2F9EE3DD4A26}" type="slidenum">
              <a:rPr lang="en-GB" smtClean="0"/>
              <a:pPr/>
              <a:t>17</a:t>
            </a:fld>
            <a:endParaRPr lang="en-GB" dirty="0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3852" y="8684900"/>
            <a:ext cx="2970945" cy="454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720" tIns="45360" rIns="90720" bIns="4536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0935AB-A9EF-496D-9E14-FE813C40D90B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GB" sz="1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925719" y="687189"/>
            <a:ext cx="5008166" cy="342863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dirty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479" y="4343913"/>
            <a:ext cx="5485440" cy="4196239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A8F23-0674-4846-8450-CB64B4E0AFEB}" type="slidenum">
              <a:rPr lang="en-IE" smtClean="0"/>
              <a:pPr>
                <a:defRPr/>
              </a:pPr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719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A8F23-0674-4846-8450-CB64B4E0AFEB}" type="slidenum">
              <a:rPr lang="en-IE" smtClean="0"/>
              <a:pPr>
                <a:defRPr/>
              </a:pPr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9077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 know you’re sitting there saying, “</a:t>
            </a:r>
            <a:r>
              <a:rPr lang="en-IE" dirty="0" err="1" smtClean="0"/>
              <a:t>Oooh</a:t>
            </a:r>
            <a:r>
              <a:rPr lang="en-IE" dirty="0" smtClean="0"/>
              <a:t>, fibre, yeah, sure, whatever...” but this is important and ground</a:t>
            </a:r>
            <a:r>
              <a:rPr lang="en-IE" baseline="0" dirty="0" smtClean="0"/>
              <a:t> breaking (</a:t>
            </a:r>
            <a:r>
              <a:rPr lang="en-IE" baseline="0" dirty="0" err="1" smtClean="0"/>
              <a:t>hur</a:t>
            </a:r>
            <a:r>
              <a:rPr lang="en-IE" baseline="0" dirty="0" smtClean="0"/>
              <a:t>, </a:t>
            </a:r>
            <a:r>
              <a:rPr lang="en-IE" baseline="0" dirty="0" err="1" smtClean="0"/>
              <a:t>hur</a:t>
            </a:r>
            <a:r>
              <a:rPr lang="en-IE" baseline="0" dirty="0" smtClean="0"/>
              <a:t>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A8F23-0674-4846-8450-CB64B4E0AFEB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2414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A8F23-0674-4846-8450-CB64B4E0AFEB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2324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A8F23-0674-4846-8450-CB64B4E0AFEB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EA8F23-0674-4846-8450-CB64B4E0AFEB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91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DP_pref_eng.jpg"/>
          <p:cNvPicPr>
            <a:picLocks noChangeAspect="1"/>
          </p:cNvPicPr>
          <p:nvPr/>
        </p:nvPicPr>
        <p:blipFill>
          <a:blip r:embed="rId2" cstate="print"/>
          <a:srcRect l="17299" t="23534" r="18448" b="26038"/>
          <a:stretch>
            <a:fillRect/>
          </a:stretch>
        </p:blipFill>
        <p:spPr>
          <a:xfrm>
            <a:off x="215898" y="6108704"/>
            <a:ext cx="971550" cy="5603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spcBef>
                <a:spcPts val="700"/>
              </a:spcBef>
              <a:buNone/>
              <a:defRPr sz="2800">
                <a:solidFill>
                  <a:srgbClr val="4F81BD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396E7-EE42-4E35-87A8-122BD368BEA9}" type="datetime1">
              <a:rPr lang="en-US"/>
              <a:pPr lvl="0"/>
              <a:t>08/09/2014</a:t>
            </a:fld>
            <a:endParaRPr lang="en-IE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CD8411-A841-449D-A2CA-AE1375BA6884}" type="slidenum">
              <a:rPr/>
              <a:pPr lvl="0"/>
              <a:t>‹#›</a:t>
            </a:fld>
            <a:endParaRPr lang="en-IE" dirty="0"/>
          </a:p>
        </p:txBody>
      </p:sp>
    </p:spTree>
  </p:cSld>
  <p:clrMapOvr>
    <a:masterClrMapping/>
  </p:clrMapOvr>
  <p:transition xmlns:p14="http://schemas.microsoft.com/office/powerpoint/2010/main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826078"/>
            <a:ext cx="2057400" cy="5483245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826078"/>
            <a:ext cx="6019796" cy="548324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908D09-430F-4A4C-822C-87E1D7A415FC}" type="datetime1">
              <a:rPr lang="en-US"/>
              <a:pPr lvl="0"/>
              <a:t>08/09/2014</a:t>
            </a:fld>
            <a:endParaRPr lang="en-IE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CF0288-44A2-45F0-980C-48AF9E0EB613}" type="slidenum">
              <a:rPr/>
              <a:pPr lvl="0"/>
              <a:t>‹#›</a:t>
            </a:fld>
            <a:endParaRPr lang="en-IE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3ADEF-A943-4B2B-B37B-92FEFE7CDA7F}" type="datetime1">
              <a:rPr lang="en-US"/>
              <a:pPr lvl="0"/>
              <a:t>08/09/2014</a:t>
            </a:fld>
            <a:endParaRPr lang="en-IE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77279D-B73A-43C2-BEFE-B22DBA3F3D05}" type="slidenum">
              <a:rPr/>
              <a:pPr lvl="0"/>
              <a:t>‹#›</a:t>
            </a:fld>
            <a:endParaRPr lang="en-IE" dirty="0"/>
          </a:p>
        </p:txBody>
      </p:sp>
    </p:spTree>
  </p:cSld>
  <p:clrMapOvr>
    <a:masterClrMapping/>
  </p:clrMapOvr>
  <p:transition xmlns:p14="http://schemas.microsoft.com/office/powerpoint/2010/main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/>
            </a:lvl3pPr>
            <a:lvl4pPr>
              <a:spcBef>
                <a:spcPts val="500"/>
              </a:spcBef>
              <a:defRPr sz="20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242C80-5D6B-451A-BF00-A5B4CC002152}" type="datetime1">
              <a:rPr lang="en-US"/>
              <a:pPr lvl="0"/>
              <a:t>08/09/2014</a:t>
            </a:fld>
            <a:endParaRPr lang="en-IE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B2AC3A-9061-4823-9978-92DC6298EE1A}" type="slidenum">
              <a:rPr/>
              <a:pPr lvl="0"/>
              <a:t>‹#›</a:t>
            </a:fld>
            <a:endParaRPr lang="en-IE" dirty="0"/>
          </a:p>
        </p:txBody>
      </p:sp>
    </p:spTree>
  </p:cSld>
  <p:clrMapOvr>
    <a:masterClrMapping/>
  </p:clrMapOvr>
  <p:transition xmlns:p14="http://schemas.microsoft.com/office/powerpoint/2010/main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>
                <a:solidFill>
                  <a:srgbClr val="0070C0"/>
                </a:solidFill>
              </a:defRPr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42ECA6-2926-41FC-9B39-BE7FB5AB29E7}" type="datetime1">
              <a:rPr lang="en-US"/>
              <a:pPr lvl="0"/>
              <a:t>08/09/2014</a:t>
            </a:fld>
            <a:endParaRPr lang="en-IE" dirty="0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 dirty="0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C3D417-8270-4BE4-AEC3-8CFB75462D72}" type="slidenum">
              <a:rPr/>
              <a:pPr lvl="0"/>
              <a:t>‹#›</a:t>
            </a:fld>
            <a:endParaRPr lang="en-IE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9C8178-EC8F-409A-867F-0D900EEAD5B8}" type="datetime1">
              <a:rPr lang="en-US"/>
              <a:pPr lvl="0"/>
              <a:t>08/09/2014</a:t>
            </a:fld>
            <a:endParaRPr lang="en-IE"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6664FC-18EF-4E52-87A2-C07DC0B81601}" type="slidenum">
              <a:rPr/>
              <a:pPr lvl="0"/>
              <a:t>‹#›</a:t>
            </a:fld>
            <a:endParaRPr lang="en-IE" dirty="0"/>
          </a:p>
        </p:txBody>
      </p:sp>
    </p:spTree>
  </p:cSld>
  <p:clrMapOvr>
    <a:masterClrMapping/>
  </p:clrMapOvr>
  <p:transition xmlns:p14="http://schemas.microsoft.com/office/powerpoint/2010/main"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860BA5-DE17-449C-917A-C1FBBEC235B2}" type="datetime1">
              <a:rPr lang="en-US"/>
              <a:pPr lvl="0"/>
              <a:t>08/09/2014</a:t>
            </a:fld>
            <a:endParaRPr lang="en-IE" dirty="0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EB494F-C512-4D55-8EB8-3C1996621DFC}" type="slidenum">
              <a:rPr/>
              <a:pPr lvl="0"/>
              <a:t>‹#›</a:t>
            </a:fld>
            <a:endParaRPr lang="en-IE" dirty="0"/>
          </a:p>
        </p:txBody>
      </p:sp>
    </p:spTree>
  </p:cSld>
  <p:clrMapOvr>
    <a:masterClrMapping/>
  </p:clrMapOvr>
  <p:transition xmlns:p14="http://schemas.microsoft.com/office/powerpoint/2010/main"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825502"/>
            <a:ext cx="3008311" cy="720748"/>
          </a:xfrm>
        </p:spPr>
        <p:txBody>
          <a:bodyPr anchor="b" anchorCtr="0"/>
          <a:lstStyle>
            <a:lvl1pPr algn="l"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825502"/>
            <a:ext cx="5111752" cy="54118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defRPr/>
            </a:lvl3pPr>
            <a:lvl4pPr>
              <a:spcBef>
                <a:spcPts val="500"/>
              </a:spcBef>
              <a:defRPr sz="2000"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546250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98CA8A-4527-46BE-A94D-31F501C873EB}" type="datetime1">
              <a:rPr lang="en-US"/>
              <a:pPr lvl="0"/>
              <a:t>08/09/2014</a:t>
            </a:fld>
            <a:endParaRPr lang="en-IE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28A473-CDB4-4BD4-ADF1-E78CDD45BFA7}" type="slidenum">
              <a:rPr/>
              <a:pPr lvl="0"/>
              <a:t>‹#›</a:t>
            </a:fld>
            <a:endParaRPr lang="en-IE" dirty="0"/>
          </a:p>
        </p:txBody>
      </p:sp>
    </p:spTree>
  </p:cSld>
  <p:clrMapOvr>
    <a:masterClrMapping/>
  </p:clrMapOvr>
  <p:transition xmlns:p14="http://schemas.microsoft.com/office/powerpoint/2010/main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937723"/>
            <a:ext cx="5486400" cy="566735"/>
          </a:xfrm>
        </p:spPr>
        <p:txBody>
          <a:bodyPr anchor="b" anchorCtr="0"/>
          <a:lstStyle>
            <a:lvl1pPr algn="l"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851470"/>
            <a:ext cx="5486400" cy="40132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504459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8DDEFF-179C-43BA-9754-AA83E8626577}" type="datetime1">
              <a:rPr lang="en-US"/>
              <a:pPr lvl="0"/>
              <a:t>08/09/2014</a:t>
            </a:fld>
            <a:endParaRPr lang="en-IE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D8DCE4-B76C-414F-A9DB-B92E47BDB07D}" type="slidenum">
              <a:rPr/>
              <a:pPr lvl="0"/>
              <a:t>‹#›</a:t>
            </a:fld>
            <a:endParaRPr lang="en-IE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3DB7DC-0DB5-4B2E-814F-7386313A28CC}" type="datetime1">
              <a:rPr lang="en-US"/>
              <a:pPr lvl="0"/>
              <a:t>08/09/2014</a:t>
            </a:fld>
            <a:endParaRPr lang="en-IE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DD3C1C-F6BE-4A96-B112-44C6AE760736}" type="slidenum">
              <a:rPr/>
              <a:pPr lvl="0"/>
              <a:t>‹#›</a:t>
            </a:fld>
            <a:endParaRPr lang="en-IE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pt_template_01d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1908179" y="-171450"/>
            <a:ext cx="723582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500192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1DF5787-F996-470D-863D-F70187A3B0E9}" type="datetime1">
              <a:rPr lang="en-US"/>
              <a:pPr lvl="0"/>
              <a:t>08/09/2014</a:t>
            </a:fld>
            <a:endParaRPr lang="en-IE"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643317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IE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2274EEC-E3AE-425C-85B6-2C73D929AB5C}" type="slidenum">
              <a:rPr/>
              <a:pPr lvl="0"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1" i="0" u="none" strike="noStrike" kern="1200" cap="none" spc="0" baseline="0">
          <a:solidFill>
            <a:srgbClr val="FFFFFF"/>
          </a:solidFill>
          <a:effectLst>
            <a:outerShdw dist="38096" dir="2700000">
              <a:srgbClr val="000000"/>
            </a:outerShdw>
          </a:effectLst>
          <a:uFillTx/>
          <a:latin typeface="Calibri"/>
          <a:ea typeface="Verdana" pitchFamily="34"/>
          <a:cs typeface="Verdana" pitchFamily="34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/>
        <a:buChar char="•"/>
        <a:tabLst/>
        <a:defRPr lang="en-US" sz="3200" b="1" i="0" u="none" strike="noStrike" kern="1200" cap="none" spc="0" baseline="0">
          <a:solidFill>
            <a:srgbClr val="000000"/>
          </a:solidFill>
          <a:uFillTx/>
          <a:latin typeface="Calibri"/>
          <a:ea typeface="Verdana" pitchFamily="34"/>
          <a:cs typeface="Verdana" pitchFamily="34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–"/>
        <a:tabLst/>
        <a:defRPr lang="en-US" sz="2800" b="1" i="0" u="none" strike="noStrike" kern="1200" cap="none" spc="0" baseline="0">
          <a:solidFill>
            <a:srgbClr val="4F81BD"/>
          </a:solidFill>
          <a:uFillTx/>
          <a:latin typeface="Calibri"/>
          <a:ea typeface="Verdana" pitchFamily="34"/>
          <a:cs typeface="Verdana" pitchFamily="34"/>
        </a:defRPr>
      </a:lvl2pPr>
      <a:lvl3pPr marL="1250954" marR="0" lvl="2" indent="-336554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Wingdings" pitchFamily="2"/>
        <a:buChar char="ü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  <a:ea typeface="Verdana" pitchFamily="34"/>
          <a:cs typeface="Verdana" pitchFamily="34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/>
        <a:buChar char="–"/>
        <a:tabLst/>
        <a:defRPr lang="en-US" sz="2400" b="0" i="1" u="none" strike="noStrike" kern="1200" cap="none" spc="0" baseline="0">
          <a:solidFill>
            <a:srgbClr val="4F81BD"/>
          </a:solidFill>
          <a:uFillTx/>
          <a:latin typeface="Calibri"/>
          <a:ea typeface="Verdana" pitchFamily="34"/>
          <a:cs typeface="Verdana" pitchFamily="34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Wingdings" pitchFamily="2"/>
        <a:buChar char="§"/>
        <a:tabLst/>
        <a:defRPr lang="en-US" sz="2000" b="0" i="0" u="none" strike="noStrike" kern="1200" cap="none" spc="0" baseline="0">
          <a:solidFill>
            <a:srgbClr val="7F7F7F"/>
          </a:solidFill>
          <a:uFillTx/>
          <a:latin typeface="Calibri"/>
          <a:ea typeface="Verdana" pitchFamily="34"/>
          <a:cs typeface="Verdana" pitchFamily="34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3568" y="1484784"/>
            <a:ext cx="7772400" cy="1470026"/>
          </a:xfrm>
        </p:spPr>
        <p:txBody>
          <a:bodyPr/>
          <a:lstStyle/>
          <a:p>
            <a:pPr lvl="0" hangingPunct="1"/>
            <a:r>
              <a:rPr lang="en-IE" dirty="0" smtClean="0">
                <a:effectLst/>
              </a:rPr>
              <a:t>HEAnet’s Optical Backbone &amp; Schools Connectivity</a:t>
            </a:r>
            <a:endParaRPr lang="en-IE" dirty="0">
              <a:effectLst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3"/>
          </a:xfrm>
        </p:spPr>
        <p:txBody>
          <a:bodyPr/>
          <a:lstStyle/>
          <a:p>
            <a:pPr lvl="0" hangingPunct="1">
              <a:spcBef>
                <a:spcPts val="900"/>
              </a:spcBef>
            </a:pPr>
            <a:r>
              <a:rPr lang="en-IE" sz="3600" dirty="0" smtClean="0"/>
              <a:t>Brian Nisbet</a:t>
            </a:r>
          </a:p>
          <a:p>
            <a:pPr lvl="0" hangingPunct="1">
              <a:spcBef>
                <a:spcPts val="900"/>
              </a:spcBef>
            </a:pPr>
            <a:r>
              <a:rPr lang="en-IE" sz="3600" dirty="0" smtClean="0"/>
              <a:t>Network Operations Manager</a:t>
            </a:r>
          </a:p>
          <a:p>
            <a:pPr lvl="0" hangingPunct="1">
              <a:spcBef>
                <a:spcPts val="900"/>
              </a:spcBef>
            </a:pPr>
            <a:r>
              <a:rPr lang="en-IE" sz="3600" dirty="0" smtClean="0"/>
              <a:t>@natural20 </a:t>
            </a:r>
          </a:p>
          <a:p>
            <a:pPr lvl="0" hangingPunct="1">
              <a:spcBef>
                <a:spcPts val="900"/>
              </a:spcBef>
            </a:pPr>
            <a:r>
              <a:rPr lang="en-IE" sz="3600" dirty="0" smtClean="0"/>
              <a:t>@</a:t>
            </a:r>
            <a:r>
              <a:rPr lang="en-IE" sz="3600" dirty="0" err="1" smtClean="0"/>
              <a:t>heanet</a:t>
            </a:r>
            <a:endParaRPr lang="en-IE" dirty="0"/>
          </a:p>
        </p:txBody>
      </p:sp>
      <p:sp>
        <p:nvSpPr>
          <p:cNvPr id="4" name="Footer Placeholder 3"/>
          <p:cNvSpPr txBox="1"/>
          <p:nvPr/>
        </p:nvSpPr>
        <p:spPr>
          <a:xfrm>
            <a:off x="4643442" y="6237286"/>
            <a:ext cx="3976689" cy="4127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UKNOF 29, Belfast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235825" cy="1143000"/>
          </a:xfrm>
        </p:spPr>
        <p:txBody>
          <a:bodyPr/>
          <a:lstStyle/>
          <a:p>
            <a:r>
              <a:rPr lang="en-IE" dirty="0" smtClean="0"/>
              <a:t>3 Projects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Dublin Core Ring Upgrade</a:t>
            </a:r>
          </a:p>
          <a:p>
            <a:r>
              <a:rPr lang="en-IE" dirty="0" smtClean="0"/>
              <a:t>National Backbone Replacement 2013</a:t>
            </a:r>
          </a:p>
          <a:p>
            <a:r>
              <a:rPr lang="en-IE" dirty="0" smtClean="0"/>
              <a:t>Optical Resilience Configuration Review</a:t>
            </a:r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Dublin Optical Network</a:t>
            </a:r>
            <a:endParaRPr lang="en-IE" dirty="0"/>
          </a:p>
        </p:txBody>
      </p:sp>
      <p:grpSp>
        <p:nvGrpSpPr>
          <p:cNvPr id="3" name="Group 3"/>
          <p:cNvGrpSpPr/>
          <p:nvPr/>
        </p:nvGrpSpPr>
        <p:grpSpPr>
          <a:xfrm>
            <a:off x="395536" y="1772816"/>
            <a:ext cx="8460688" cy="3528392"/>
            <a:chOff x="395536" y="1772816"/>
            <a:chExt cx="8460688" cy="3528392"/>
          </a:xfrm>
        </p:grpSpPr>
        <p:pic>
          <p:nvPicPr>
            <p:cNvPr id="5" name="Picture 2" descr="C:\Users\vreijs\Desktop\dublin-only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772816"/>
              <a:ext cx="8460688" cy="352839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6084168" y="3789040"/>
              <a:ext cx="237626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tional_new-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993" y="980728"/>
            <a:ext cx="8383007" cy="587727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08175" y="-171450"/>
            <a:ext cx="7235825" cy="1143000"/>
          </a:xfrm>
        </p:spPr>
        <p:txBody>
          <a:bodyPr/>
          <a:lstStyle/>
          <a:p>
            <a:r>
              <a:rPr lang="en-IE" dirty="0" smtClean="0"/>
              <a:t>National Optical Network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2852936"/>
            <a:ext cx="3068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 smtClean="0"/>
              <a:t>NetOps</a:t>
            </a:r>
            <a:r>
              <a:rPr lang="en-IE" dirty="0" smtClean="0"/>
              <a:t> moved</a:t>
            </a:r>
          </a:p>
          <a:p>
            <a:r>
              <a:rPr lang="en-IE" dirty="0" smtClean="0"/>
              <a:t>7x10G circuits moved in 4 days</a:t>
            </a:r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National &amp; Dublin</a:t>
            </a:r>
            <a:endParaRPr lang="en-IE" dirty="0"/>
          </a:p>
        </p:txBody>
      </p:sp>
      <p:pic>
        <p:nvPicPr>
          <p:cNvPr id="4" name="Picture 3" descr="National_all-v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41745"/>
            <a:ext cx="8028384" cy="600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0131129_1457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9622" y="1052736"/>
            <a:ext cx="3186354" cy="5664630"/>
          </a:xfrm>
        </p:spPr>
      </p:pic>
      <p:pic>
        <p:nvPicPr>
          <p:cNvPr id="3" name="Picture 2" descr="20131129_121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012730"/>
            <a:ext cx="3222358" cy="572863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8175" y="-171450"/>
            <a:ext cx="7235825" cy="1143000"/>
          </a:xfrm>
        </p:spPr>
        <p:txBody>
          <a:bodyPr/>
          <a:lstStyle/>
          <a:p>
            <a:r>
              <a:rPr lang="en-IE" dirty="0" err="1" smtClean="0"/>
              <a:t>Adva</a:t>
            </a:r>
            <a:r>
              <a:rPr lang="en-IE" dirty="0" smtClean="0"/>
              <a:t> Equipment</a:t>
            </a:r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100Gbit/s Testing </a:t>
            </a:r>
            <a:endParaRPr lang="en-IE" dirty="0"/>
          </a:p>
        </p:txBody>
      </p:sp>
      <p:pic>
        <p:nvPicPr>
          <p:cNvPr id="4" name="Picture 3" descr="phot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628800"/>
            <a:ext cx="4646258" cy="3471134"/>
          </a:xfrm>
          <a:prstGeom prst="rect">
            <a:avLst/>
          </a:prstGeom>
        </p:spPr>
      </p:pic>
      <p:pic>
        <p:nvPicPr>
          <p:cNvPr id="5" name="Picture 4" descr="phot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3583864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Aftermath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All projects delivered in time and under budget</a:t>
            </a:r>
          </a:p>
          <a:p>
            <a:r>
              <a:rPr lang="en-IE" dirty="0" smtClean="0"/>
              <a:t>Enhanced resilience &amp; room to grow</a:t>
            </a:r>
          </a:p>
          <a:p>
            <a:r>
              <a:rPr lang="en-IE" dirty="0" smtClean="0"/>
              <a:t>Operational reality &amp; </a:t>
            </a:r>
            <a:r>
              <a:rPr lang="en-IE" dirty="0" err="1" smtClean="0"/>
              <a:t>gotchas</a:t>
            </a:r>
            <a:r>
              <a:rPr lang="en-IE" dirty="0" smtClean="0"/>
              <a:t>?</a:t>
            </a:r>
            <a:endParaRPr lang="en-I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619250" y="0"/>
            <a:ext cx="7524750" cy="83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>
                <a:solidFill>
                  <a:schemeClr val="bg1"/>
                </a:solidFill>
              </a:rPr>
              <a:t>Schools Connectivity </a:t>
            </a:r>
            <a:r>
              <a:rPr lang="en-GB" sz="2400" b="1" dirty="0" smtClean="0">
                <a:solidFill>
                  <a:schemeClr val="bg1"/>
                </a:solidFill>
              </a:rPr>
              <a:t>Programmes (update?)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611188" y="1196975"/>
            <a:ext cx="8208962" cy="2447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IE" sz="1400" dirty="0">
              <a:solidFill>
                <a:srgbClr val="333399"/>
              </a:solidFill>
              <a:latin typeface="Verdana" pitchFamily="34" charset="0"/>
            </a:endParaRPr>
          </a:p>
          <a:p>
            <a:pPr marL="436563" lvl="1" indent="-363538" eaLnBrk="0" hangingPunct="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893763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</a:tabLst>
              <a:defRPr/>
            </a:pPr>
            <a:r>
              <a:rPr lang="en-IE" sz="2000" b="1" dirty="0">
                <a:ea typeface="Verdana" pitchFamily="34" charset="0"/>
                <a:cs typeface="Verdana" pitchFamily="34" charset="0"/>
              </a:rPr>
              <a:t>100 Mbit/s POST-PRIMARY PROGRAMME</a:t>
            </a:r>
          </a:p>
          <a:p>
            <a:pPr marL="436563" lvl="1" indent="-363538" eaLnBrk="0" hangingPunct="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893763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</a:tabLst>
              <a:defRPr/>
            </a:pPr>
            <a:endParaRPr lang="en-IE" sz="2000" b="1" dirty="0">
              <a:ea typeface="Verdana" pitchFamily="34" charset="0"/>
              <a:cs typeface="Verdana" pitchFamily="34" charset="0"/>
            </a:endParaRPr>
          </a:p>
          <a:p>
            <a:pPr marL="1350963" lvl="3" indent="-363538" eaLnBrk="0" hangingPunct="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  <a:tabLst>
                <a:tab pos="893763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</a:tabLst>
              <a:defRPr/>
            </a:pPr>
            <a:r>
              <a:rPr lang="en-IE" sz="2000" b="1" dirty="0">
                <a:ea typeface="Verdana" pitchFamily="34" charset="0"/>
                <a:cs typeface="Verdana" pitchFamily="34" charset="0"/>
              </a:rPr>
              <a:t>2010 :  78 school pilot nationwide</a:t>
            </a:r>
          </a:p>
          <a:p>
            <a:pPr marL="1350963" lvl="3" indent="-363538" eaLnBrk="0" hangingPunct="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  <a:tabLst>
                <a:tab pos="893763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</a:tabLst>
              <a:defRPr/>
            </a:pPr>
            <a:r>
              <a:rPr lang="en-IE" sz="2000" b="1" dirty="0">
                <a:ea typeface="Verdana" pitchFamily="34" charset="0"/>
                <a:cs typeface="Verdana" pitchFamily="34" charset="0"/>
              </a:rPr>
              <a:t>2012 :  202 schools across 14 western/midland counties</a:t>
            </a:r>
          </a:p>
          <a:p>
            <a:pPr marL="1350963" lvl="3" indent="-363538" eaLnBrk="0" hangingPunct="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  <a:tabLst>
                <a:tab pos="893763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</a:tabLst>
              <a:defRPr/>
            </a:pPr>
            <a:r>
              <a:rPr lang="en-IE" sz="2000" b="1" dirty="0">
                <a:ea typeface="Verdana" pitchFamily="34" charset="0"/>
                <a:cs typeface="Verdana" pitchFamily="34" charset="0"/>
              </a:rPr>
              <a:t>2013 :  235 schools across Dublin, Kildare &amp; Meath</a:t>
            </a:r>
          </a:p>
          <a:p>
            <a:pPr marL="1350963" lvl="3" indent="-363538" eaLnBrk="0" hangingPunct="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  <a:tabLst>
                <a:tab pos="893763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</a:tabLst>
              <a:defRPr/>
            </a:pPr>
            <a:r>
              <a:rPr lang="en-IE" sz="2000" b="1" dirty="0">
                <a:ea typeface="Verdana" pitchFamily="34" charset="0"/>
                <a:cs typeface="Verdana" pitchFamily="34" charset="0"/>
              </a:rPr>
              <a:t>2014 :  250+ schools across rest of Leinster/Munster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IE" sz="1400" dirty="0"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IE" sz="1400" dirty="0">
              <a:solidFill>
                <a:srgbClr val="333399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IE" sz="1400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4005263"/>
            <a:ext cx="8208962" cy="20304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36563" lvl="1" indent="-363538" eaLnBrk="0" hangingPunct="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893763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</a:tabLst>
              <a:defRPr/>
            </a:pPr>
            <a:endParaRPr lang="en-IE" sz="2000" b="1" dirty="0">
              <a:ea typeface="Verdana" pitchFamily="34" charset="0"/>
              <a:cs typeface="Verdana" pitchFamily="34" charset="0"/>
            </a:endParaRPr>
          </a:p>
          <a:p>
            <a:pPr marL="436563" lvl="1" indent="-363538" eaLnBrk="0" hangingPunct="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893763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</a:tabLst>
              <a:defRPr/>
            </a:pPr>
            <a:r>
              <a:rPr lang="en-IE" sz="2000" b="1" dirty="0">
                <a:ea typeface="Verdana" pitchFamily="34" charset="0"/>
                <a:cs typeface="Verdana" pitchFamily="34" charset="0"/>
              </a:rPr>
              <a:t>BROADBAND FOR SCHOOLS PROGRAMME</a:t>
            </a:r>
          </a:p>
          <a:p>
            <a:pPr marL="436563" lvl="1" indent="-363538" eaLnBrk="0" hangingPunct="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893763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</a:tabLst>
              <a:defRPr/>
            </a:pPr>
            <a:endParaRPr lang="en-IE" sz="1000" b="1" dirty="0">
              <a:ea typeface="Verdana" pitchFamily="34" charset="0"/>
              <a:cs typeface="Verdana" pitchFamily="34" charset="0"/>
            </a:endParaRPr>
          </a:p>
          <a:p>
            <a:pPr marL="1350963" lvl="3" indent="-363538" eaLnBrk="0" hangingPunct="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  <a:tabLst>
                <a:tab pos="893763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</a:tabLst>
              <a:defRPr/>
            </a:pPr>
            <a:r>
              <a:rPr lang="en-IE" sz="2000" b="1" dirty="0">
                <a:ea typeface="Verdana" pitchFamily="34" charset="0"/>
                <a:cs typeface="Verdana" pitchFamily="34" charset="0"/>
              </a:rPr>
              <a:t>HEAnet connecting all 4,000 schools since 2005</a:t>
            </a:r>
          </a:p>
          <a:p>
            <a:pPr marL="1350963" lvl="3" indent="-363538" eaLnBrk="0" hangingPunct="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  <a:tabLst>
                <a:tab pos="893763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</a:tabLst>
              <a:defRPr/>
            </a:pPr>
            <a:r>
              <a:rPr lang="en-IE" sz="2000" b="1" dirty="0">
                <a:ea typeface="Verdana" pitchFamily="34" charset="0"/>
                <a:cs typeface="Verdana" pitchFamily="34" charset="0"/>
              </a:rPr>
              <a:t>Phase III (2012) delivering increased levels of broadband</a:t>
            </a:r>
          </a:p>
          <a:p>
            <a:pPr marL="1350963" lvl="3" indent="-363538" eaLnBrk="0" hangingPunct="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Char char="Ø"/>
              <a:tabLst>
                <a:tab pos="893763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</a:tabLst>
              <a:defRPr/>
            </a:pPr>
            <a:r>
              <a:rPr lang="en-IE" sz="2000" b="1" dirty="0">
                <a:ea typeface="Verdana" pitchFamily="34" charset="0"/>
                <a:cs typeface="Verdana" pitchFamily="34" charset="0"/>
              </a:rPr>
              <a:t>Significant reduction in schools relying on satellite technology</a:t>
            </a:r>
          </a:p>
          <a:p>
            <a:pPr marL="1350963" lvl="3" indent="-363538" eaLnBrk="0" hangingPunct="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tabLst>
                <a:tab pos="893763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9428163" algn="l"/>
                <a:tab pos="9877425" algn="l"/>
              </a:tabLst>
              <a:defRPr/>
            </a:pPr>
            <a:endParaRPr lang="en-IE" sz="2000" b="1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Schools Services</a:t>
            </a:r>
            <a:endParaRPr lang="en-IE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100Mb Programme Summary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Connects all 2</a:t>
            </a:r>
            <a:r>
              <a:rPr lang="en-US" sz="2800" baseline="30000" dirty="0" smtClean="0">
                <a:solidFill>
                  <a:schemeClr val="tx1"/>
                </a:solidFill>
              </a:rPr>
              <a:t>nd</a:t>
            </a:r>
            <a:r>
              <a:rPr lang="en-US" sz="2800" dirty="0" smtClean="0">
                <a:solidFill>
                  <a:schemeClr val="tx1"/>
                </a:solidFill>
              </a:rPr>
              <a:t> Level Schools in Ireland (approx. 785)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100Mb symmetrical bandwidth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Joint Government Funding: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Dept of Communications (Capital Outlay)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Dept of Education (Recurrent Outlay)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EU Funding: NDP, EU Structural Funds, ERDF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HEAnet as Contracting Authority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Leverages HEAnet Backbone &amp; Resources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3-Year National Roll-Out</a:t>
            </a:r>
          </a:p>
          <a:p>
            <a:endParaRPr lang="en-I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lvl="0" hangingPunct="1"/>
            <a:r>
              <a:rPr lang="en-IE" i="1" dirty="0"/>
              <a:t>HEAnet’s Mission</a:t>
            </a:r>
            <a:endParaRPr lang="en-GB" i="1" dirty="0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250829" y="1600200"/>
            <a:ext cx="8713783" cy="4525959"/>
          </a:xfrm>
        </p:spPr>
        <p:txBody>
          <a:bodyPr/>
          <a:lstStyle/>
          <a:p>
            <a:pPr marL="452435" lvl="1" indent="4764" hangingPunct="1">
              <a:spcBef>
                <a:spcPts val="600"/>
              </a:spcBef>
              <a:buNone/>
            </a:pPr>
            <a:endParaRPr lang="en-IE" sz="2400" dirty="0"/>
          </a:p>
          <a:p>
            <a:pPr marL="0" lvl="1" indent="4764" hangingPunct="1">
              <a:spcBef>
                <a:spcPts val="800"/>
              </a:spcBef>
              <a:buNone/>
            </a:pPr>
            <a:r>
              <a:rPr lang="en-IE" sz="3200" dirty="0" smtClean="0">
                <a:solidFill>
                  <a:srgbClr val="000000"/>
                </a:solidFill>
              </a:rPr>
              <a:t>“To realise Ireland’s education and </a:t>
            </a:r>
            <a:r>
              <a:rPr lang="en-IE" sz="3200" smtClean="0">
                <a:solidFill>
                  <a:srgbClr val="000000"/>
                </a:solidFill>
              </a:rPr>
              <a:t>research </a:t>
            </a:r>
            <a:r>
              <a:rPr lang="en-IE" sz="3200" smtClean="0">
                <a:solidFill>
                  <a:srgbClr val="000000"/>
                </a:solidFill>
              </a:rPr>
              <a:t>goals </a:t>
            </a:r>
            <a:r>
              <a:rPr lang="en-IE" sz="3200" dirty="0" smtClean="0">
                <a:solidFill>
                  <a:srgbClr val="000000"/>
                </a:solidFill>
              </a:rPr>
              <a:t>in partnership with our clients by providing advanced infrastructure and services.”</a:t>
            </a:r>
            <a:endParaRPr lang="en-IE" sz="3200" dirty="0">
              <a:solidFill>
                <a:srgbClr val="000000"/>
              </a:solidFill>
            </a:endParaRPr>
          </a:p>
          <a:p>
            <a:pPr marL="452435" lvl="1" indent="4764" hangingPunct="1">
              <a:buNone/>
            </a:pPr>
            <a:endParaRPr lang="en-IE" dirty="0"/>
          </a:p>
          <a:p>
            <a:pPr lvl="1" algn="r" hangingPunct="1">
              <a:spcBef>
                <a:spcPts val="400"/>
              </a:spcBef>
              <a:buNone/>
            </a:pPr>
            <a:r>
              <a:rPr lang="en-IE" sz="1800" i="1" dirty="0"/>
              <a:t>Source: HEAnet Strategic Plan</a:t>
            </a:r>
          </a:p>
          <a:p>
            <a:pPr lvl="1" algn="r" hangingPunct="1">
              <a:spcBef>
                <a:spcPts val="400"/>
              </a:spcBef>
              <a:buNone/>
            </a:pPr>
            <a:r>
              <a:rPr lang="en-IE" sz="1800" i="1" dirty="0" smtClean="0"/>
              <a:t>2014- 2016 “Collaboration – The Key to Development and Success”</a:t>
            </a:r>
            <a:endParaRPr lang="en-IE" sz="1800" i="1" dirty="0"/>
          </a:p>
          <a:p>
            <a:pPr lvl="0" hangingPunct="1">
              <a:buNone/>
            </a:pPr>
            <a:endParaRPr lang="en-GB" dirty="0"/>
          </a:p>
          <a:p>
            <a:pPr lvl="0" hangingPunct="1">
              <a:buFont typeface="Arial" pitchFamily="34"/>
            </a:pPr>
            <a:endParaRPr lang="en-GB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Network Infrastructure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Ignore the Red Dot</a:t>
            </a:r>
            <a:endParaRPr lang="en-IE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Weapon of Choice 1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Juniper MX480 in every </a:t>
            </a:r>
            <a:r>
              <a:rPr lang="en-IE" dirty="0" err="1" smtClean="0"/>
              <a:t>PoP</a:t>
            </a:r>
            <a:endParaRPr lang="en-IE" dirty="0"/>
          </a:p>
        </p:txBody>
      </p:sp>
      <p:pic>
        <p:nvPicPr>
          <p:cNvPr id="54274" name="Picture 2" descr="http://www.juniper.net/shared/img/products/mx-series/mx480/lbox-mx480-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4762500" cy="396240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235825" cy="1143000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effectLst/>
              </a:rPr>
              <a:t>Weapon of Choice 2</a:t>
            </a:r>
            <a:endParaRPr lang="en-IE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Every school has a Juniper SRX240</a:t>
            </a:r>
          </a:p>
          <a:p>
            <a:pPr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Fully managed by HEAnet</a:t>
            </a:r>
          </a:p>
          <a:p>
            <a:r>
              <a:rPr lang="en-IE" dirty="0" smtClean="0"/>
              <a:t>Schools strongly discouraged from touching!</a:t>
            </a:r>
          </a:p>
        </p:txBody>
      </p:sp>
      <p:pic>
        <p:nvPicPr>
          <p:cNvPr id="1026" name="Picture 2" descr="C:\Users\kbrew.HEANET\Desktop\100Mb\Srx240-fr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857496"/>
            <a:ext cx="5116690" cy="107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Routing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MPLS network, each school in a .1q trunk</a:t>
            </a:r>
          </a:p>
          <a:p>
            <a:r>
              <a:rPr lang="en-IE" dirty="0" smtClean="0"/>
              <a:t>Single L3 VPN for all</a:t>
            </a:r>
          </a:p>
          <a:p>
            <a:r>
              <a:rPr lang="en-IE" dirty="0" smtClean="0"/>
              <a:t>BGP between access routers &amp; schools</a:t>
            </a:r>
          </a:p>
          <a:p>
            <a:r>
              <a:rPr lang="en-IE" dirty="0" smtClean="0"/>
              <a:t>All ARs accept BGP from certain ranges, all end points in same private AS</a:t>
            </a:r>
          </a:p>
          <a:p>
            <a:r>
              <a:rPr lang="en-IE" dirty="0" smtClean="0"/>
              <a:t>Provisioning via </a:t>
            </a:r>
            <a:r>
              <a:rPr lang="en-IE" dirty="0" err="1" smtClean="0"/>
              <a:t>Tenjin</a:t>
            </a:r>
            <a:r>
              <a:rPr lang="en-IE" dirty="0" smtClean="0"/>
              <a:t> text templates, pulled out of DB with Perl scripts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 built it and...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Massive usage uptake – 20Gb connection to core, average daily usage of ~5Gb, expected to increase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All network traffic goes via core filtering boxes &amp; interconnects with HEAnet core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2050" name="Picture 2" descr="y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12976"/>
            <a:ext cx="6768752" cy="165618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Operational Issues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Huge geographic diversity!</a:t>
            </a:r>
          </a:p>
          <a:p>
            <a:r>
              <a:rPr lang="en-IE" dirty="0" smtClean="0"/>
              <a:t>Multiple providers</a:t>
            </a:r>
          </a:p>
          <a:p>
            <a:r>
              <a:rPr lang="en-IE" dirty="0" smtClean="0"/>
              <a:t>Provisioning</a:t>
            </a:r>
          </a:p>
          <a:p>
            <a:r>
              <a:rPr lang="en-IE" dirty="0" smtClean="0"/>
              <a:t>Huge variance in local knowledge levels</a:t>
            </a:r>
          </a:p>
          <a:p>
            <a:endParaRPr lang="en-IE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235825" cy="1143000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effectLst/>
              </a:rPr>
              <a:t>Up In the Air</a:t>
            </a:r>
            <a:endParaRPr lang="en-IE" dirty="0">
              <a:solidFill>
                <a:schemeClr val="bg1"/>
              </a:solidFill>
              <a:effectLst/>
            </a:endParaRPr>
          </a:p>
        </p:txBody>
      </p:sp>
      <p:pic>
        <p:nvPicPr>
          <p:cNvPr id="4098" name="Picture 2" descr="C:\Users\kbrew.HEANET\Desktop\100Mb\Digiweb OD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6552728" cy="4903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235825" cy="1143000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effectLst/>
              </a:rPr>
              <a:t>Down In the Ground</a:t>
            </a:r>
            <a:endParaRPr lang="en-IE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Content Placeholder 5" descr="C:\Users\rbyrne\AppData\Local\Microsoft\Windows\Temporary Internet Files\Content.Outlook\89F42H6B\Telecoms Ducting.bmp"/>
          <p:cNvPicPr>
            <a:picLocks noGrp="1"/>
          </p:cNvPicPr>
          <p:nvPr>
            <p:ph idx="1"/>
          </p:nvPr>
        </p:nvPicPr>
        <p:blipFill>
          <a:blip r:embed="rId3" cstate="print"/>
          <a:srcRect r="62807" b="56377"/>
          <a:stretch>
            <a:fillRect/>
          </a:stretch>
        </p:blipFill>
        <p:spPr bwMode="auto">
          <a:xfrm>
            <a:off x="1547664" y="1340768"/>
            <a:ext cx="57606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235825" cy="1143000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effectLst/>
              </a:rPr>
              <a:t>All Looks So... Proper!</a:t>
            </a:r>
            <a:endParaRPr lang="en-IE" dirty="0">
              <a:solidFill>
                <a:schemeClr val="bg1"/>
              </a:solidFill>
              <a:effectLst/>
            </a:endParaRPr>
          </a:p>
        </p:txBody>
      </p:sp>
      <p:pic>
        <p:nvPicPr>
          <p:cNvPr id="6" name="Picture 2" descr="C:\Users\kbrew.HEANET\Desktop\100Mb\good inst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84784"/>
            <a:ext cx="5866975" cy="4400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lvl="0" hangingPunct="1"/>
            <a:r>
              <a:rPr lang="en-IE" dirty="0"/>
              <a:t>Who We Are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23853" y="1412876"/>
            <a:ext cx="8640759" cy="5040309"/>
          </a:xfrm>
        </p:spPr>
        <p:txBody>
          <a:bodyPr/>
          <a:lstStyle/>
          <a:p>
            <a:pPr lvl="0" hangingPunct="1">
              <a:spcBef>
                <a:spcPts val="600"/>
              </a:spcBef>
              <a:buClr>
                <a:srgbClr val="4F81BD"/>
              </a:buClr>
            </a:pPr>
            <a:r>
              <a:rPr lang="en-IE" sz="2400" dirty="0"/>
              <a:t>HEAnet is Ireland’s National Education and Research Network</a:t>
            </a:r>
          </a:p>
          <a:p>
            <a:pPr lvl="0" hangingPunct="1">
              <a:spcBef>
                <a:spcPts val="600"/>
              </a:spcBef>
              <a:buClr>
                <a:srgbClr val="4F81BD"/>
              </a:buClr>
            </a:pPr>
            <a:endParaRPr lang="en-IE" sz="2400" dirty="0"/>
          </a:p>
          <a:p>
            <a:pPr lvl="0" hangingPunct="1">
              <a:spcBef>
                <a:spcPts val="600"/>
              </a:spcBef>
              <a:buClr>
                <a:srgbClr val="4F81BD"/>
              </a:buClr>
            </a:pPr>
            <a:r>
              <a:rPr lang="en-IE" sz="2400" dirty="0"/>
              <a:t>Set up in 1983 as a collaborative body by the seven Irish Universities &amp; The Higher Education Authority</a:t>
            </a:r>
          </a:p>
          <a:p>
            <a:pPr lvl="0" hangingPunct="1">
              <a:spcBef>
                <a:spcPts val="600"/>
              </a:spcBef>
              <a:buClr>
                <a:srgbClr val="4F81BD"/>
              </a:buClr>
            </a:pPr>
            <a:endParaRPr lang="en-IE" sz="2400" dirty="0"/>
          </a:p>
          <a:p>
            <a:pPr lvl="0" hangingPunct="1">
              <a:spcBef>
                <a:spcPts val="600"/>
              </a:spcBef>
              <a:buClr>
                <a:srgbClr val="4F81BD"/>
              </a:buClr>
            </a:pPr>
            <a:r>
              <a:rPr lang="en-IE" sz="2400" dirty="0"/>
              <a:t>Became a non-profit, Limited company in 1997</a:t>
            </a:r>
          </a:p>
          <a:p>
            <a:pPr lvl="0" hangingPunct="1">
              <a:spcBef>
                <a:spcPts val="600"/>
              </a:spcBef>
              <a:buClr>
                <a:srgbClr val="4F81BD"/>
              </a:buClr>
            </a:pPr>
            <a:endParaRPr lang="en-IE" sz="2400" dirty="0"/>
          </a:p>
          <a:p>
            <a:pPr lvl="0" hangingPunct="1">
              <a:spcBef>
                <a:spcPts val="600"/>
              </a:spcBef>
              <a:buClr>
                <a:srgbClr val="4F81BD"/>
              </a:buClr>
            </a:pPr>
            <a:r>
              <a:rPr lang="en-IE" sz="2400" dirty="0"/>
              <a:t>Approx. 50 staff members whose areas of expertise lie in:</a:t>
            </a:r>
            <a:endParaRPr lang="en-IE" sz="2000" dirty="0"/>
          </a:p>
          <a:p>
            <a:pPr lvl="0" hangingPunct="1">
              <a:spcBef>
                <a:spcPts val="600"/>
              </a:spcBef>
            </a:pPr>
            <a:endParaRPr lang="en-IE" sz="2400" dirty="0"/>
          </a:p>
          <a:p>
            <a:pPr marL="893761" lvl="1" indent="-436561" hangingPunct="1">
              <a:spcBef>
                <a:spcPts val="1200"/>
              </a:spcBef>
              <a:buNone/>
            </a:pPr>
            <a:r>
              <a:rPr lang="en-IE" sz="2000" dirty="0">
                <a:solidFill>
                  <a:srgbClr val="404040"/>
                </a:solidFill>
              </a:rPr>
              <a:t>	</a:t>
            </a:r>
          </a:p>
          <a:p>
            <a:pPr marL="893761" lvl="1" indent="-436561" hangingPunct="1">
              <a:spcBef>
                <a:spcPts val="500"/>
              </a:spcBef>
              <a:buNone/>
            </a:pPr>
            <a:r>
              <a:rPr lang="en-IE" sz="2000" dirty="0">
                <a:solidFill>
                  <a:srgbClr val="404040"/>
                </a:solidFill>
              </a:rPr>
              <a:t>			</a:t>
            </a:r>
          </a:p>
          <a:p>
            <a:pPr marL="893761" lvl="1" indent="-436561" hangingPunct="1">
              <a:spcBef>
                <a:spcPts val="500"/>
              </a:spcBef>
              <a:buNone/>
            </a:pPr>
            <a:r>
              <a:rPr lang="en-IE" sz="2000" dirty="0">
                <a:solidFill>
                  <a:srgbClr val="404040"/>
                </a:solidFill>
              </a:rPr>
              <a:t>	</a:t>
            </a:r>
          </a:p>
          <a:p>
            <a:pPr lvl="0" hangingPunct="1">
              <a:spcBef>
                <a:spcPts val="700"/>
              </a:spcBef>
            </a:pPr>
            <a:endParaRPr lang="en-IE" sz="2800" dirty="0"/>
          </a:p>
          <a:p>
            <a:pPr lvl="0" hangingPunct="1">
              <a:spcBef>
                <a:spcPts val="700"/>
              </a:spcBef>
            </a:pPr>
            <a:endParaRPr lang="en-IE" sz="2800" dirty="0"/>
          </a:p>
          <a:p>
            <a:pPr lvl="0" hangingPunct="1">
              <a:spcBef>
                <a:spcPts val="700"/>
              </a:spcBef>
            </a:pPr>
            <a:endParaRPr lang="en-IE" sz="2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48" y="5138927"/>
            <a:ext cx="8534396" cy="1292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235825" cy="1143000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effectLst/>
              </a:rPr>
              <a:t>Advice To Schools</a:t>
            </a:r>
            <a:endParaRPr lang="en-IE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9325" cy="4525963"/>
          </a:xfrm>
        </p:spPr>
        <p:txBody>
          <a:bodyPr/>
          <a:lstStyle/>
          <a:p>
            <a:r>
              <a:rPr lang="en-IE" sz="2400" dirty="0" smtClean="0"/>
              <a:t>Equipment needs to be kept in a controlled environment</a:t>
            </a:r>
          </a:p>
          <a:p>
            <a:r>
              <a:rPr lang="en-IE" sz="2400" dirty="0" smtClean="0"/>
              <a:t>Communications Room (or room with restricted access) required </a:t>
            </a:r>
          </a:p>
          <a:p>
            <a:endParaRPr lang="en-IE" sz="2400" dirty="0" smtClean="0"/>
          </a:p>
          <a:p>
            <a:endParaRPr lang="en-IE" sz="2400" dirty="0" smtClean="0"/>
          </a:p>
          <a:p>
            <a:endParaRPr lang="en-IE" sz="2400" dirty="0" smtClean="0"/>
          </a:p>
          <a:p>
            <a:endParaRPr lang="en-IE" sz="2400" dirty="0" smtClean="0"/>
          </a:p>
          <a:p>
            <a:endParaRPr lang="en-IE" sz="2400" dirty="0" smtClean="0"/>
          </a:p>
          <a:p>
            <a:r>
              <a:rPr lang="en-IE" sz="2400" dirty="0" smtClean="0"/>
              <a:t>This location needs to be identified early in the process </a:t>
            </a:r>
          </a:p>
          <a:p>
            <a:r>
              <a:rPr lang="en-IE" sz="2400" dirty="0" smtClean="0"/>
              <a:t>Must be located adjacent to LAN and POWER points</a:t>
            </a:r>
          </a:p>
          <a:p>
            <a:r>
              <a:rPr lang="en-IE" sz="2400" dirty="0" smtClean="0"/>
              <a:t>Two dedicated power supplies </a:t>
            </a:r>
          </a:p>
          <a:p>
            <a:r>
              <a:rPr lang="en-IE" sz="2400" dirty="0" smtClean="0"/>
              <a:t>HEAnet will provide a </a:t>
            </a:r>
            <a:r>
              <a:rPr lang="en-IE" sz="2400" dirty="0" err="1" smtClean="0"/>
              <a:t>comms</a:t>
            </a:r>
            <a:r>
              <a:rPr lang="en-IE" sz="2400" dirty="0" smtClean="0"/>
              <a:t> rack </a:t>
            </a:r>
            <a:r>
              <a:rPr lang="en-IE" sz="2400" i="1" u="sng" dirty="0" smtClean="0"/>
              <a:t>if</a:t>
            </a:r>
            <a:r>
              <a:rPr lang="en-IE" sz="2400" dirty="0" smtClean="0"/>
              <a:t> required</a:t>
            </a:r>
            <a:endParaRPr lang="en-IE" sz="2400" dirty="0"/>
          </a:p>
        </p:txBody>
      </p:sp>
      <p:pic>
        <p:nvPicPr>
          <p:cNvPr id="2050" name="Picture 2" descr="C:\Users\kbrew.HEANET\Desktop\100Mb\good inst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76872"/>
            <a:ext cx="3154673" cy="2366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235825" cy="1143000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effectLst/>
              </a:rPr>
              <a:t>Lessons Learned</a:t>
            </a:r>
            <a:endParaRPr lang="en-IE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137599" cy="4525963"/>
          </a:xfrm>
        </p:spPr>
        <p:txBody>
          <a:bodyPr/>
          <a:lstStyle/>
          <a:p>
            <a:r>
              <a:rPr lang="en-IE" sz="2800" dirty="0" smtClean="0"/>
              <a:t>Bad location selection leads to problems in service...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brew.HEANET\Desktop\100Mb\bad inst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6632"/>
            <a:ext cx="4896544" cy="652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235825" cy="1143000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effectLst/>
              </a:rPr>
              <a:t>Lessons Learned</a:t>
            </a:r>
            <a:endParaRPr lang="en-IE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53623" cy="4525963"/>
          </a:xfrm>
        </p:spPr>
        <p:txBody>
          <a:bodyPr/>
          <a:lstStyle/>
          <a:p>
            <a:r>
              <a:rPr lang="en-IE" sz="2800" dirty="0" smtClean="0"/>
              <a:t>Majority of roll-out delays attributable to poor location of equipment</a:t>
            </a:r>
          </a:p>
          <a:p>
            <a:pPr>
              <a:buNone/>
            </a:pPr>
            <a:endParaRPr lang="en-IE" sz="1000" dirty="0" smtClean="0"/>
          </a:p>
          <a:p>
            <a:r>
              <a:rPr lang="en-IE" sz="2800" dirty="0" smtClean="0"/>
              <a:t>Cost of moving equipment can be equivalent to the cost of an install</a:t>
            </a:r>
          </a:p>
          <a:p>
            <a:pPr>
              <a:buNone/>
            </a:pPr>
            <a:endParaRPr lang="en-IE" sz="1000" dirty="0" smtClean="0"/>
          </a:p>
          <a:p>
            <a:r>
              <a:rPr lang="en-IE" sz="2800" dirty="0" smtClean="0"/>
              <a:t>Majority of performance issues relate to </a:t>
            </a:r>
            <a:r>
              <a:rPr lang="en-IE" sz="2800" dirty="0" err="1" smtClean="0"/>
              <a:t>mis</a:t>
            </a:r>
            <a:r>
              <a:rPr lang="en-IE" sz="2800" dirty="0" smtClean="0"/>
              <a:t>-configured LANs</a:t>
            </a:r>
          </a:p>
          <a:p>
            <a:pPr>
              <a:buNone/>
            </a:pPr>
            <a:endParaRPr lang="en-IE" sz="1000" dirty="0" smtClean="0"/>
          </a:p>
          <a:p>
            <a:r>
              <a:rPr lang="en-IE" sz="2800" dirty="0" smtClean="0"/>
              <a:t>Having IT person available at time of router install pays dividends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 anchorCtr="1"/>
          <a:lstStyle/>
          <a:p>
            <a:pPr lvl="0" algn="ctr" hangingPunct="1">
              <a:buNone/>
            </a:pPr>
            <a:endParaRPr lang="en-IE" dirty="0"/>
          </a:p>
          <a:p>
            <a:pPr lvl="0" algn="ctr" hangingPunct="1">
              <a:buNone/>
            </a:pPr>
            <a:endParaRPr lang="en-IE" dirty="0"/>
          </a:p>
        </p:txBody>
      </p:sp>
      <p:pic>
        <p:nvPicPr>
          <p:cNvPr id="3" name="Picture 7" descr="C:\Users\fcoyle\AppData\Local\Microsoft\Windows\Temporary Internet Files\Content.IE5\SG5FD7YM\MC900441498[1]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11757" y="1628802"/>
            <a:ext cx="4248476" cy="4248476"/>
          </a:xfrm>
          <a:prstGeom prst="rect">
            <a:avLst/>
          </a:prstGeom>
          <a:solidFill>
            <a:srgbClr val="FFFFFF"/>
          </a:solidFill>
          <a:ln w="76196">
            <a:solidFill>
              <a:srgbClr val="EAEAEA"/>
            </a:solidFill>
            <a:prstDash val="solid"/>
            <a:miter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0" dirty="0" smtClean="0">
                <a:effectLst/>
              </a:rPr>
              <a:t>brian.nisbet@heanet.ie</a:t>
            </a:r>
            <a:endParaRPr lang="en-IE" b="0" dirty="0"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sz="4000" dirty="0" smtClean="0"/>
              <a:t>@natural20</a:t>
            </a:r>
            <a:endParaRPr lang="en-IE" sz="4000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2"/>
          </p:nvPr>
        </p:nvSpPr>
        <p:spPr>
          <a:xfrm>
            <a:off x="323853" y="981078"/>
            <a:ext cx="8640759" cy="5411784"/>
          </a:xfrm>
        </p:spPr>
        <p:txBody>
          <a:bodyPr/>
          <a:lstStyle/>
          <a:p>
            <a:pPr marL="355601" lvl="0" indent="-355601" hangingPunct="1">
              <a:lnSpc>
                <a:spcPct val="90000"/>
              </a:lnSpc>
              <a:spcBef>
                <a:spcPts val="700"/>
              </a:spcBef>
            </a:pPr>
            <a:r>
              <a:rPr lang="en-US" sz="2800" dirty="0"/>
              <a:t>		</a:t>
            </a:r>
            <a:endParaRPr lang="en-US" sz="2800" dirty="0">
              <a:solidFill>
                <a:srgbClr val="404040"/>
              </a:solidFill>
            </a:endParaRPr>
          </a:p>
          <a:p>
            <a:pPr marL="755651" lvl="1" indent="-359999" hangingPunct="1">
              <a:lnSpc>
                <a:spcPct val="90000"/>
              </a:lnSpc>
              <a:spcBef>
                <a:spcPts val="0"/>
              </a:spcBef>
              <a:buClr>
                <a:srgbClr val="4F81BD"/>
              </a:buClr>
              <a:buFont typeface="Arial" pitchFamily="34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7 Universities &amp; DIT</a:t>
            </a:r>
          </a:p>
          <a:p>
            <a:pPr marL="355601" lvl="0" indent="-359999" hangingPunct="1">
              <a:lnSpc>
                <a:spcPct val="90000"/>
              </a:lnSpc>
              <a:spcBef>
                <a:spcPts val="0"/>
              </a:spcBef>
              <a:buClr>
                <a:srgbClr val="4F81BD"/>
              </a:buClr>
              <a:buFont typeface="Arial" pitchFamily="34"/>
              <a:buChar char="•"/>
            </a:pPr>
            <a:endParaRPr lang="en-US" sz="2600" dirty="0"/>
          </a:p>
          <a:p>
            <a:pPr marL="755651" lvl="1" indent="-359999" hangingPunct="1">
              <a:lnSpc>
                <a:spcPct val="90000"/>
              </a:lnSpc>
              <a:spcBef>
                <a:spcPts val="0"/>
              </a:spcBef>
              <a:buClr>
                <a:srgbClr val="4F81BD"/>
              </a:buClr>
              <a:buFont typeface="Arial" pitchFamily="34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13 Institutes of Technology</a:t>
            </a:r>
          </a:p>
          <a:p>
            <a:pPr marL="355601" lvl="0" indent="-359999" hangingPunct="1">
              <a:lnSpc>
                <a:spcPct val="90000"/>
              </a:lnSpc>
              <a:spcBef>
                <a:spcPts val="0"/>
              </a:spcBef>
              <a:buClr>
                <a:srgbClr val="4F81BD"/>
              </a:buClr>
              <a:buFont typeface="Arial" pitchFamily="34"/>
              <a:buChar char="•"/>
            </a:pPr>
            <a:endParaRPr lang="en-US" sz="2600" dirty="0"/>
          </a:p>
          <a:p>
            <a:pPr marL="755651" lvl="1" indent="-359999" hangingPunct="1">
              <a:lnSpc>
                <a:spcPct val="90000"/>
              </a:lnSpc>
              <a:spcBef>
                <a:spcPts val="0"/>
              </a:spcBef>
              <a:buClr>
                <a:srgbClr val="4F81BD"/>
              </a:buClr>
              <a:buFont typeface="Arial" pitchFamily="34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16 Third Level Colleges and </a:t>
            </a:r>
            <a:r>
              <a:rPr lang="en-US" sz="2600" dirty="0" smtClean="0">
                <a:solidFill>
                  <a:srgbClr val="000000"/>
                </a:solidFill>
              </a:rPr>
              <a:t>ETBs</a:t>
            </a:r>
            <a:endParaRPr lang="en-US" sz="2600" dirty="0">
              <a:solidFill>
                <a:srgbClr val="000000"/>
              </a:solidFill>
            </a:endParaRPr>
          </a:p>
          <a:p>
            <a:pPr marL="755651" lvl="1" indent="-359999" hangingPunct="1">
              <a:lnSpc>
                <a:spcPct val="90000"/>
              </a:lnSpc>
              <a:spcBef>
                <a:spcPts val="0"/>
              </a:spcBef>
              <a:buClr>
                <a:srgbClr val="4F81BD"/>
              </a:buClr>
              <a:buFont typeface="Arial" pitchFamily="34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marL="755651" lvl="1" indent="-359999" hangingPunct="1">
              <a:lnSpc>
                <a:spcPct val="90000"/>
              </a:lnSpc>
              <a:spcBef>
                <a:spcPts val="0"/>
              </a:spcBef>
              <a:buClr>
                <a:srgbClr val="4F81BD"/>
              </a:buClr>
              <a:buFont typeface="Arial" pitchFamily="34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24 Non-profit Education and Research organisations</a:t>
            </a:r>
          </a:p>
          <a:p>
            <a:pPr marL="755651" lvl="1" indent="-359999" hangingPunct="1">
              <a:lnSpc>
                <a:spcPct val="90000"/>
              </a:lnSpc>
              <a:spcBef>
                <a:spcPts val="0"/>
              </a:spcBef>
              <a:buClr>
                <a:srgbClr val="4F81BD"/>
              </a:buClr>
              <a:buFont typeface="Arial" pitchFamily="34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marL="755651" lvl="1" indent="-359999" hangingPunct="1">
              <a:lnSpc>
                <a:spcPct val="90000"/>
              </a:lnSpc>
              <a:spcBef>
                <a:spcPts val="0"/>
              </a:spcBef>
              <a:buClr>
                <a:srgbClr val="4F81BD"/>
              </a:buClr>
              <a:buFont typeface="Arial" pitchFamily="34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Government agencies / Administrative bodies</a:t>
            </a:r>
          </a:p>
          <a:p>
            <a:pPr marL="355601" lvl="0" indent="-359999" hangingPunct="1">
              <a:lnSpc>
                <a:spcPct val="90000"/>
              </a:lnSpc>
              <a:spcBef>
                <a:spcPts val="0"/>
              </a:spcBef>
              <a:buClr>
                <a:srgbClr val="4F81BD"/>
              </a:buClr>
              <a:buFont typeface="Arial" pitchFamily="34"/>
              <a:buChar char="•"/>
            </a:pPr>
            <a:endParaRPr lang="en-US" sz="2600" dirty="0"/>
          </a:p>
          <a:p>
            <a:pPr marL="755651" lvl="1" indent="-359999" hangingPunct="1">
              <a:lnSpc>
                <a:spcPct val="90000"/>
              </a:lnSpc>
              <a:spcBef>
                <a:spcPts val="0"/>
              </a:spcBef>
              <a:buClr>
                <a:srgbClr val="4F81BD"/>
              </a:buClr>
              <a:buFont typeface="Arial" pitchFamily="34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In excess of </a:t>
            </a:r>
            <a:r>
              <a:rPr lang="en-US" sz="2600" dirty="0" smtClean="0">
                <a:solidFill>
                  <a:srgbClr val="000000"/>
                </a:solidFill>
              </a:rPr>
              <a:t>200,000 </a:t>
            </a:r>
            <a:r>
              <a:rPr lang="en-US" sz="2600" dirty="0">
                <a:solidFill>
                  <a:srgbClr val="000000"/>
                </a:solidFill>
              </a:rPr>
              <a:t>end </a:t>
            </a:r>
            <a:r>
              <a:rPr lang="en-US" sz="2600" dirty="0" smtClean="0">
                <a:solidFill>
                  <a:srgbClr val="000000"/>
                </a:solidFill>
              </a:rPr>
              <a:t>users</a:t>
            </a:r>
            <a:endParaRPr lang="en-US" sz="2600" dirty="0">
              <a:solidFill>
                <a:srgbClr val="000000"/>
              </a:solidFill>
            </a:endParaRPr>
          </a:p>
          <a:p>
            <a:pPr marL="355601" lvl="0" indent="-359999" hangingPunct="1">
              <a:lnSpc>
                <a:spcPct val="90000"/>
              </a:lnSpc>
              <a:spcBef>
                <a:spcPts val="0"/>
              </a:spcBef>
              <a:buClr>
                <a:srgbClr val="4F81BD"/>
              </a:buClr>
              <a:buFont typeface="Arial" pitchFamily="34"/>
              <a:buChar char="•"/>
            </a:pPr>
            <a:endParaRPr lang="en-US" sz="2600" dirty="0"/>
          </a:p>
          <a:p>
            <a:pPr marL="755651" lvl="1" indent="-359999" hangingPunct="1">
              <a:lnSpc>
                <a:spcPct val="90000"/>
              </a:lnSpc>
              <a:spcBef>
                <a:spcPts val="0"/>
              </a:spcBef>
              <a:buClr>
                <a:srgbClr val="4F81BD"/>
              </a:buClr>
              <a:buFont typeface="Arial" pitchFamily="34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4,000 primary and post-primary </a:t>
            </a:r>
            <a:r>
              <a:rPr lang="en-US" sz="2600" dirty="0" smtClean="0">
                <a:solidFill>
                  <a:srgbClr val="000000"/>
                </a:solidFill>
              </a:rPr>
              <a:t>schools – 800,000 end users</a:t>
            </a:r>
            <a:endParaRPr lang="en-IE" sz="2600" dirty="0"/>
          </a:p>
        </p:txBody>
      </p:sp>
      <p:sp>
        <p:nvSpPr>
          <p:cNvPr id="3" name="Rectangle 7"/>
          <p:cNvSpPr/>
          <p:nvPr/>
        </p:nvSpPr>
        <p:spPr>
          <a:xfrm>
            <a:off x="0" y="115891"/>
            <a:ext cx="9144000" cy="6476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Verdana" pitchFamily="34"/>
                <a:cs typeface="Verdana" pitchFamily="34"/>
              </a:rPr>
              <a:t>Network Members</a:t>
            </a:r>
            <a:endParaRPr lang="en-IE" sz="3600" b="1" i="0" u="none" strike="noStrike" kern="1200" cap="none" spc="0" baseline="0" dirty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E" dirty="0" smtClean="0"/>
              <a:t>HEAnet schematic, March 1994</a:t>
            </a:r>
            <a:endParaRPr lang="ga-IE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741045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Initial Dark Fibre Network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Lighting dark fibre in 2003</a:t>
            </a:r>
          </a:p>
          <a:p>
            <a:r>
              <a:rPr lang="en-IE" dirty="0" smtClean="0"/>
              <a:t>Removed some reliance on traditional telcos</a:t>
            </a:r>
          </a:p>
          <a:p>
            <a:r>
              <a:rPr lang="en-IE" dirty="0" smtClean="0"/>
              <a:t>Optical network around Ireland on ESBT fibre using ADVA equipment.</a:t>
            </a:r>
          </a:p>
          <a:p>
            <a:r>
              <a:rPr lang="en-IE" dirty="0" smtClean="0"/>
              <a:t>Drop off at HEAnet PoPs &amp; hooks into MANs where appropriate</a:t>
            </a:r>
          </a:p>
          <a:p>
            <a:r>
              <a:rPr lang="en-IE" dirty="0" smtClean="0"/>
              <a:t>30Gbps backbone</a:t>
            </a:r>
          </a:p>
          <a:p>
            <a:r>
              <a:rPr lang="en-IE" dirty="0" smtClean="0"/>
              <a:t>National network due for upgrade in 2013 </a:t>
            </a:r>
            <a:r>
              <a:rPr lang="en-IE" dirty="0" smtClean="0">
                <a:solidFill>
                  <a:srgbClr val="FF0000"/>
                </a:solidFill>
              </a:rPr>
              <a:t>(note, this slide written in 2011ish)</a:t>
            </a:r>
            <a:endParaRPr lang="en-I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iki.heanet.ie/images/4/4c/Core-optic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Core Optical Network</a:t>
            </a:r>
            <a:endParaRPr lang="en-IE" dirty="0"/>
          </a:p>
        </p:txBody>
      </p:sp>
      <p:pic>
        <p:nvPicPr>
          <p:cNvPr id="7" name="Content Placeholder 6" descr="Core-optic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76064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04664"/>
            <a:ext cx="6889750" cy="576263"/>
          </a:xfrm>
        </p:spPr>
        <p:txBody>
          <a:bodyPr wrap="square" tIns="35202" numCol="1" anchorCtr="0" compatLnSpc="1">
            <a:prstTxWarp prst="textNoShape">
              <a:avLst/>
            </a:prstTxWarp>
          </a:bodyPr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IE" dirty="0" smtClean="0">
                <a:effectLst/>
                <a:ea typeface="ＭＳ Ｐゴシック" pitchFamily="34" charset="-128"/>
              </a:rPr>
              <a:t>Optical Resilience Problem </a:t>
            </a:r>
            <a: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/>
            </a:r>
            <a:br>
              <a:rPr lang="en-IE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endParaRPr lang="en-IE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468438"/>
            <a:ext cx="8228013" cy="5129212"/>
          </a:xfrm>
        </p:spPr>
        <p:txBody>
          <a:bodyPr/>
          <a:lstStyle/>
          <a:p>
            <a:pPr marL="390525" indent="-293688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endParaRPr lang="en-IE" dirty="0" smtClean="0">
              <a:ea typeface="ＭＳ Ｐゴシック" pitchFamily="34" charset="-128"/>
            </a:endParaRP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005263"/>
            <a:ext cx="5545137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484313"/>
            <a:ext cx="5545137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6516688" y="1989138"/>
            <a:ext cx="1936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3200" b="1" dirty="0"/>
              <a:t>Current </a:t>
            </a:r>
          </a:p>
          <a:p>
            <a:r>
              <a:rPr lang="en-IE" sz="3200" b="1" dirty="0"/>
              <a:t>Situation</a:t>
            </a: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684213" y="4724400"/>
            <a:ext cx="2074862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E" dirty="0"/>
          </a:p>
          <a:p>
            <a:r>
              <a:rPr lang="en-IE" sz="3200" b="1" dirty="0"/>
              <a:t>Proposed</a:t>
            </a:r>
          </a:p>
          <a:p>
            <a:r>
              <a:rPr lang="en-IE" sz="3200" b="1" dirty="0"/>
              <a:t>Solution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-171400"/>
            <a:ext cx="7235825" cy="1143000"/>
          </a:xfrm>
        </p:spPr>
        <p:txBody>
          <a:bodyPr/>
          <a:lstStyle/>
          <a:p>
            <a:r>
              <a:rPr lang="en-IE" dirty="0" smtClean="0"/>
              <a:t>Reasons for NGN Project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Enhanced resilience </a:t>
            </a:r>
          </a:p>
          <a:p>
            <a:r>
              <a:rPr lang="en-IE" dirty="0" smtClean="0"/>
              <a:t>Replace old equipment (Could not buy more)</a:t>
            </a:r>
          </a:p>
          <a:p>
            <a:r>
              <a:rPr lang="en-IE" dirty="0" smtClean="0"/>
              <a:t>10Gbit/s upgrades for regional clients</a:t>
            </a:r>
          </a:p>
          <a:p>
            <a:r>
              <a:rPr lang="en-IE" dirty="0" smtClean="0"/>
              <a:t>Support for 100Gbit/s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EAnet P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HEAnet%20PPP%20Template</Template>
  <TotalTime>982</TotalTime>
  <Words>751</Words>
  <Application>Microsoft Macintosh PowerPoint</Application>
  <PresentationFormat>On-screen Show (4:3)</PresentationFormat>
  <Paragraphs>177</Paragraphs>
  <Slides>35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HEAnet PPP Template</vt:lpstr>
      <vt:lpstr>HEAnet’s Optical Backbone &amp; Schools Connectivity</vt:lpstr>
      <vt:lpstr>HEAnet’s Mission</vt:lpstr>
      <vt:lpstr>Who We Are</vt:lpstr>
      <vt:lpstr>PowerPoint Presentation</vt:lpstr>
      <vt:lpstr>HEAnet schematic, March 1994</vt:lpstr>
      <vt:lpstr>Initial Dark Fibre Network</vt:lpstr>
      <vt:lpstr>Core Optical Network</vt:lpstr>
      <vt:lpstr>Optical Resilience Problem  </vt:lpstr>
      <vt:lpstr>Reasons for NGN Project</vt:lpstr>
      <vt:lpstr>3 Projects</vt:lpstr>
      <vt:lpstr>Dublin Optical Network</vt:lpstr>
      <vt:lpstr>National Optical Network</vt:lpstr>
      <vt:lpstr>National &amp; Dublin</vt:lpstr>
      <vt:lpstr>Adva Equipment</vt:lpstr>
      <vt:lpstr>100Gbit/s Testing </vt:lpstr>
      <vt:lpstr>Aftermath</vt:lpstr>
      <vt:lpstr>PowerPoint Presentation</vt:lpstr>
      <vt:lpstr>Schools Services</vt:lpstr>
      <vt:lpstr>100Mb Programme Summary</vt:lpstr>
      <vt:lpstr>Network Infrastructure</vt:lpstr>
      <vt:lpstr>Ignore the Red Dot</vt:lpstr>
      <vt:lpstr>Weapon of Choice 1</vt:lpstr>
      <vt:lpstr>Weapon of Choice 2</vt:lpstr>
      <vt:lpstr>Routing</vt:lpstr>
      <vt:lpstr>We built it and...</vt:lpstr>
      <vt:lpstr>Operational Issues</vt:lpstr>
      <vt:lpstr>Up In the Air</vt:lpstr>
      <vt:lpstr>Down In the Ground</vt:lpstr>
      <vt:lpstr>All Looks So... Proper!</vt:lpstr>
      <vt:lpstr>Advice To Schools</vt:lpstr>
      <vt:lpstr>Lessons Learned</vt:lpstr>
      <vt:lpstr>PowerPoint Presentation</vt:lpstr>
      <vt:lpstr>Lessons Learned</vt:lpstr>
      <vt:lpstr>PowerPoint Presentation</vt:lpstr>
      <vt:lpstr>brian.nisbet@heanet.ie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fcoyle</dc:creator>
  <cp:lastModifiedBy>Brian Nisbet</cp:lastModifiedBy>
  <cp:revision>94</cp:revision>
  <dcterms:created xsi:type="dcterms:W3CDTF">2011-01-19T14:46:24Z</dcterms:created>
  <dcterms:modified xsi:type="dcterms:W3CDTF">2014-09-08T13:38:12Z</dcterms:modified>
</cp:coreProperties>
</file>