
<file path=[Content_Types].xml><?xml version="1.0" encoding="utf-8"?>
<Types xmlns="http://schemas.openxmlformats.org/package/2006/content-types">
  <Override PartName="/_rels/.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4.xml.rels" ContentType="application/vnd.openxmlformats-package.relationships+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5.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24.xml.rels" ContentType="application/vnd.openxmlformats-package.relationships+xml"/>
  <Override PartName="/ppt/slideLayouts/_rels/slideLayout46.xml.rels" ContentType="application/vnd.openxmlformats-package.relationships+xml"/>
  <Override PartName="/ppt/slideLayouts/_rels/slideLayout21.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48.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37.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8.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7.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_rels/presentation.xml.rels" ContentType="application/vnd.openxmlformats-package.relationships+xml"/>
  <Override PartName="/ppt/media/image40.jpeg" ContentType="image/jpeg"/>
  <Override PartName="/ppt/media/image36.png" ContentType="image/png"/>
  <Override PartName="/ppt/media/image35.jpeg" ContentType="image/jpeg"/>
  <Override PartName="/ppt/media/image34.jpeg" ContentType="image/jpeg"/>
  <Override PartName="/ppt/media/image30.png" ContentType="image/png"/>
  <Override PartName="/ppt/media/image29.png" ContentType="image/png"/>
  <Override PartName="/ppt/media/image25.png" ContentType="image/png"/>
  <Override PartName="/ppt/media/image24.png" ContentType="image/png"/>
  <Override PartName="/ppt/media/image22.png" ContentType="image/png"/>
  <Override PartName="/ppt/media/image37.jpeg" ContentType="image/jpeg"/>
  <Override PartName="/ppt/media/image8.wmf" ContentType="image/x-wmf"/>
  <Override PartName="/ppt/media/image21.png" ContentType="image/png"/>
  <Override PartName="/ppt/media/image41.jpeg" ContentType="image/jpeg"/>
  <Override PartName="/ppt/media/image19.png" ContentType="image/png"/>
  <Override PartName="/ppt/media/image39.jpeg" ContentType="image/jpeg"/>
  <Override PartName="/ppt/media/image33.jpeg" ContentType="image/jpeg"/>
  <Override PartName="/ppt/media/image28.jpeg" ContentType="image/jpe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2.png" ContentType="image/png"/>
  <Override PartName="/ppt/media/image26.png" ContentType="image/png"/>
  <Override PartName="/ppt/media/image38.jpeg" ContentType="image/jpeg"/>
  <Override PartName="/ppt/media/image3.png" ContentType="image/png"/>
  <Override PartName="/ppt/media/image31.png" ContentType="image/png"/>
  <Override PartName="/ppt/media/image11.wmf" ContentType="image/x-wmf"/>
  <Override PartName="/ppt/media/image5.wmf" ContentType="image/x-wmf"/>
  <Override PartName="/ppt/media/image10.png" ContentType="image/png"/>
  <Override PartName="/ppt/media/image9.png" ContentType="image/png"/>
  <Override PartName="/ppt/media/image6.png" ContentType="image/png"/>
  <Override PartName="/ppt/media/image13.png" ContentType="image/png"/>
  <Override PartName="/ppt/media/image7.png" ContentType="image/png"/>
  <Override PartName="/ppt/media/image27.png" ContentType="image/png"/>
  <Override PartName="/ppt/media/image4.png" ContentType="image/png"/>
  <Override PartName="/ppt/media/image14.png" ContentType="image/png"/>
  <Override PartName="/ppt/media/image32.png" ContentType="image/png"/>
  <Override PartName="/ppt/media/image23.jpeg" ContentType="image/jpeg"/>
  <Override PartName="/ppt/media/image2.wmf" ContentType="image/x-wmf"/>
  <Override PartName="/ppt/media/image1.wmf" ContentType="image/x-wmf"/>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152"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153"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154"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155" name="PlaceHolder 5"/>
          <p:cNvSpPr>
            <a:spLocks noGrp="1"/>
          </p:cNvSpPr>
          <p:nvPr>
            <p:ph type="sldNum"/>
          </p:nvPr>
        </p:nvSpPr>
        <p:spPr>
          <a:xfrm>
            <a:off x="4399200" y="9555480"/>
            <a:ext cx="3372840" cy="502560"/>
          </a:xfrm>
          <a:prstGeom prst="rect">
            <a:avLst/>
          </a:prstGeom>
        </p:spPr>
        <p:txBody>
          <a:bodyPr anchor="b" bIns="0" lIns="0" rIns="0" tIns="0" wrap="none"/>
          <a:p>
            <a:pPr algn="r"/>
            <a:fld id="{EECD88E6-C918-4AC8-A127-694248B700E5}"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PlaceHolder 1"/>
          <p:cNvSpPr>
            <a:spLocks noGrp="1"/>
          </p:cNvSpPr>
          <p:nvPr>
            <p:ph type="body"/>
          </p:nvPr>
        </p:nvSpPr>
        <p:spPr>
          <a:xfrm>
            <a:off x="685800" y="4400640"/>
            <a:ext cx="5485680" cy="3599640"/>
          </a:xfrm>
          <a:prstGeom prst="rect">
            <a:avLst/>
          </a:prstGeom>
        </p:spPr>
        <p:txBody>
          <a:bodyPr bIns="0" lIns="0" rIns="0" tIns="0"/>
          <a:p>
            <a:endParaRPr/>
          </a:p>
        </p:txBody>
      </p:sp>
      <p:sp>
        <p:nvSpPr>
          <p:cNvPr id="261" name="CustomShape 2"/>
          <p:cNvSpPr/>
          <p:nvPr/>
        </p:nvSpPr>
        <p:spPr>
          <a:xfrm>
            <a:off x="3884760" y="8685360"/>
            <a:ext cx="2971080" cy="457920"/>
          </a:xfrm>
          <a:prstGeom prst="rect">
            <a:avLst/>
          </a:prstGeom>
          <a:noFill/>
          <a:ln>
            <a:noFill/>
          </a:ln>
        </p:spPr>
        <p:txBody>
          <a:bodyPr anchor="b" bIns="45000" lIns="90000" rIns="90000" tIns="45000"/>
          <a:p>
            <a:pPr algn="r">
              <a:lnSpc>
                <a:spcPct val="100000"/>
              </a:lnSpc>
            </a:pPr>
            <a:fld id="{69397D0A-EB7C-4F55-B63F-4EF3AB0E5974}" type="slidenum">
              <a:rPr lang="en-US" sz="1200">
                <a:solidFill>
                  <a:srgbClr val="000000"/>
                </a:solidFill>
                <a:latin typeface="+mn-lt"/>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85800" y="4400640"/>
            <a:ext cx="5486040" cy="3600000"/>
          </a:xfrm>
          <a:prstGeom prst="rect">
            <a:avLst/>
          </a:prstGeom>
        </p:spPr>
        <p:txBody>
          <a:bodyPr/>
          <a:p>
            <a:endParaRPr/>
          </a:p>
        </p:txBody>
      </p:sp>
      <p:sp>
        <p:nvSpPr>
          <p:cNvPr id="263" name="TextShape 2"/>
          <p:cNvSpPr txBox="1"/>
          <p:nvPr/>
        </p:nvSpPr>
        <p:spPr>
          <a:xfrm>
            <a:off x="3884760" y="8685360"/>
            <a:ext cx="2971440" cy="458280"/>
          </a:xfrm>
          <a:prstGeom prst="rect">
            <a:avLst/>
          </a:prstGeom>
        </p:spPr>
        <p:txBody>
          <a:bodyPr anchor="b"/>
          <a:p>
            <a:pPr algn="r">
              <a:lnSpc>
                <a:spcPct val="100000"/>
              </a:lnSpc>
            </a:pPr>
            <a:fld id="{569E50FC-6EAB-481F-AFAD-DC60A005BB67}" type="slidenum">
              <a:rPr lang="en-US" sz="1200">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PlaceHolder 1"/>
          <p:cNvSpPr>
            <a:spLocks noGrp="1"/>
          </p:cNvSpPr>
          <p:nvPr>
            <p:ph type="body"/>
          </p:nvPr>
        </p:nvSpPr>
        <p:spPr>
          <a:xfrm>
            <a:off x="685800" y="4400640"/>
            <a:ext cx="5485680" cy="3599640"/>
          </a:xfrm>
          <a:prstGeom prst="rect">
            <a:avLst/>
          </a:prstGeom>
        </p:spPr>
        <p:txBody>
          <a:bodyPr bIns="0" lIns="0" rIns="0" tIns="0"/>
          <a:p>
            <a:endParaRPr/>
          </a:p>
        </p:txBody>
      </p:sp>
      <p:sp>
        <p:nvSpPr>
          <p:cNvPr id="257" name="CustomShape 2"/>
          <p:cNvSpPr/>
          <p:nvPr/>
        </p:nvSpPr>
        <p:spPr>
          <a:xfrm>
            <a:off x="3884760" y="8685360"/>
            <a:ext cx="2971080" cy="457920"/>
          </a:xfrm>
          <a:prstGeom prst="rect">
            <a:avLst/>
          </a:prstGeom>
          <a:noFill/>
          <a:ln>
            <a:noFill/>
          </a:ln>
        </p:spPr>
        <p:txBody>
          <a:bodyPr anchor="b" bIns="45000" lIns="90000" rIns="90000" tIns="45000"/>
          <a:p>
            <a:pPr algn="r">
              <a:lnSpc>
                <a:spcPct val="100000"/>
              </a:lnSpc>
            </a:pPr>
            <a:fld id="{030928A7-2F27-4981-A036-30D04FEA168E}" type="slidenum">
              <a:rPr lang="en-US" sz="1200">
                <a:solidFill>
                  <a:srgbClr val="000000"/>
                </a:solid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PlaceHolder 1"/>
          <p:cNvSpPr>
            <a:spLocks noGrp="1"/>
          </p:cNvSpPr>
          <p:nvPr>
            <p:ph type="body"/>
          </p:nvPr>
        </p:nvSpPr>
        <p:spPr>
          <a:xfrm>
            <a:off x="685800" y="4400640"/>
            <a:ext cx="5485680" cy="3599640"/>
          </a:xfrm>
          <a:prstGeom prst="rect">
            <a:avLst/>
          </a:prstGeom>
        </p:spPr>
        <p:txBody>
          <a:bodyPr bIns="0" lIns="0" rIns="0" tIns="0"/>
          <a:p>
            <a:endParaRPr/>
          </a:p>
        </p:txBody>
      </p:sp>
      <p:sp>
        <p:nvSpPr>
          <p:cNvPr id="259" name="CustomShape 2"/>
          <p:cNvSpPr/>
          <p:nvPr/>
        </p:nvSpPr>
        <p:spPr>
          <a:xfrm>
            <a:off x="3884760" y="8685360"/>
            <a:ext cx="2971080" cy="457920"/>
          </a:xfrm>
          <a:prstGeom prst="rect">
            <a:avLst/>
          </a:prstGeom>
          <a:noFill/>
          <a:ln>
            <a:noFill/>
          </a:ln>
        </p:spPr>
        <p:txBody>
          <a:bodyPr anchor="b" bIns="45000" lIns="90000" rIns="90000" tIns="45000"/>
          <a:p>
            <a:pPr algn="r">
              <a:lnSpc>
                <a:spcPct val="100000"/>
              </a:lnSpc>
            </a:pPr>
            <a:fld id="{D2267E56-E02D-4652-99AB-AB9095A18817}" type="slidenum">
              <a:rPr lang="en-US" sz="1200">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3.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27"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30"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31"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32"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35"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36" name=""/>
          <p:cNvPicPr/>
          <p:nvPr/>
        </p:nvPicPr>
        <p:blipFill>
          <a:blip r:embed="rId2"/>
          <a:stretch>
            <a:fillRect/>
          </a:stretch>
        </p:blipFill>
        <p:spPr>
          <a:xfrm>
            <a:off x="5492520" y="3681360"/>
            <a:ext cx="2377440" cy="1896840"/>
          </a:xfrm>
          <a:prstGeom prst="rect">
            <a:avLst/>
          </a:prstGeom>
          <a:ln>
            <a:noFill/>
          </a:ln>
        </p:spPr>
      </p:pic>
      <p:pic>
        <p:nvPicPr>
          <p:cNvPr descr="" id="37"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2"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4"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6"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47"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1"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52"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53"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5"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56"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57"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60"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61"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3"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64"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67"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68"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69"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1"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72"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73" name=""/>
          <p:cNvPicPr/>
          <p:nvPr/>
        </p:nvPicPr>
        <p:blipFill>
          <a:blip r:embed="rId2"/>
          <a:stretch>
            <a:fillRect/>
          </a:stretch>
        </p:blipFill>
        <p:spPr>
          <a:xfrm>
            <a:off x="5492520" y="3681360"/>
            <a:ext cx="2377440" cy="1896840"/>
          </a:xfrm>
          <a:prstGeom prst="rect">
            <a:avLst/>
          </a:prstGeom>
          <a:ln>
            <a:noFill/>
          </a:ln>
        </p:spPr>
      </p:pic>
      <p:pic>
        <p:nvPicPr>
          <p:cNvPr descr="" id="74"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9"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1"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3"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84"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8"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89"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90"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2"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93"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94"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97"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98"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0"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101"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3"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04"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05"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106"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8"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09"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110" name=""/>
          <p:cNvPicPr/>
          <p:nvPr/>
        </p:nvPicPr>
        <p:blipFill>
          <a:blip r:embed="rId2"/>
          <a:stretch>
            <a:fillRect/>
          </a:stretch>
        </p:blipFill>
        <p:spPr>
          <a:xfrm>
            <a:off x="5492520" y="3681360"/>
            <a:ext cx="2377440" cy="1896840"/>
          </a:xfrm>
          <a:prstGeom prst="rect">
            <a:avLst/>
          </a:prstGeom>
          <a:ln>
            <a:noFill/>
          </a:ln>
        </p:spPr>
      </p:pic>
      <p:pic>
        <p:nvPicPr>
          <p:cNvPr descr="" id="111"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8"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0"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0"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2"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23"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28"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29"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1"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32"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33"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5"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36"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37"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9"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140"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43"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44"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145"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48"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149" name=""/>
          <p:cNvPicPr/>
          <p:nvPr/>
        </p:nvPicPr>
        <p:blipFill>
          <a:blip r:embed="rId2"/>
          <a:stretch>
            <a:fillRect/>
          </a:stretch>
        </p:blipFill>
        <p:spPr>
          <a:xfrm>
            <a:off x="5492520" y="3681360"/>
            <a:ext cx="2377440" cy="1896840"/>
          </a:xfrm>
          <a:prstGeom prst="rect">
            <a:avLst/>
          </a:prstGeom>
          <a:ln>
            <a:noFill/>
          </a:ln>
        </p:spPr>
      </p:pic>
      <p:pic>
        <p:nvPicPr>
          <p:cNvPr descr="" id="150"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5"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6"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9"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0"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3"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4"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image" Target="../media/image2.wm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wmf"/><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wmf"/><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wmf"/><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0" name="Picture 6"/>
          <p:cNvPicPr/>
          <p:nvPr/>
        </p:nvPicPr>
        <p:blipFill>
          <a:blip r:embed="rId2"/>
          <a:stretch>
            <a:fillRect/>
          </a:stretch>
        </p:blipFill>
        <p:spPr>
          <a:xfrm>
            <a:off x="0" y="0"/>
            <a:ext cx="9143280" cy="6857280"/>
          </a:xfrm>
          <a:prstGeom prst="rect">
            <a:avLst/>
          </a:prstGeom>
          <a:ln>
            <a:noFill/>
          </a:ln>
        </p:spPr>
      </p:pic>
      <p:pic>
        <p:nvPicPr>
          <p:cNvPr descr="" id="1" name="Picture 7"/>
          <p:cNvPicPr/>
          <p:nvPr/>
        </p:nvPicPr>
        <p:blipFill>
          <a:blip r:embed="rId3"/>
          <a:stretch>
            <a:fillRect/>
          </a:stretch>
        </p:blipFill>
        <p:spPr>
          <a:xfrm>
            <a:off x="0" y="0"/>
            <a:ext cx="9143280" cy="6857280"/>
          </a:xfrm>
          <a:prstGeom prst="rect">
            <a:avLst/>
          </a:prstGeom>
          <a:ln>
            <a:noFill/>
          </a:ln>
        </p:spPr>
      </p:pic>
      <p:sp>
        <p:nvSpPr>
          <p:cNvPr id="2" name="PlaceHolder 1"/>
          <p:cNvSpPr>
            <a:spLocks noGrp="1"/>
          </p:cNvSpPr>
          <p:nvPr>
            <p:ph type="title"/>
          </p:nvPr>
        </p:nvSpPr>
        <p:spPr>
          <a:xfrm>
            <a:off x="457200" y="274320"/>
            <a:ext cx="8228880" cy="891360"/>
          </a:xfrm>
          <a:prstGeom prst="rect">
            <a:avLst/>
          </a:prstGeom>
        </p:spPr>
        <p:txBody>
          <a:bodyPr anchor="ctr" bIns="0" lIns="0" rIns="0" tIns="0" wrap="none"/>
          <a:p>
            <a:r>
              <a:rPr lang="en-US"/>
              <a:t>Click to edit the title text format</a:t>
            </a:r>
            <a:endParaRPr/>
          </a:p>
        </p:txBody>
      </p:sp>
      <p:sp>
        <p:nvSpPr>
          <p:cNvPr id="3" name="PlaceHolder 2"/>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38" name="Picture 6"/>
          <p:cNvPicPr/>
          <p:nvPr/>
        </p:nvPicPr>
        <p:blipFill>
          <a:blip r:embed="rId2"/>
          <a:stretch>
            <a:fillRect/>
          </a:stretch>
        </p:blipFill>
        <p:spPr>
          <a:xfrm>
            <a:off x="0" y="0"/>
            <a:ext cx="9143280" cy="6857280"/>
          </a:xfrm>
          <a:prstGeom prst="rect">
            <a:avLst/>
          </a:prstGeom>
          <a:ln>
            <a:noFill/>
          </a:ln>
        </p:spPr>
      </p:pic>
      <p:sp>
        <p:nvSpPr>
          <p:cNvPr id="39"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40" name="PlaceHolder 2"/>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75" name="Picture 6"/>
          <p:cNvPicPr/>
          <p:nvPr/>
        </p:nvPicPr>
        <p:blipFill>
          <a:blip r:embed="rId2"/>
          <a:stretch>
            <a:fillRect/>
          </a:stretch>
        </p:blipFill>
        <p:spPr>
          <a:xfrm>
            <a:off x="0" y="0"/>
            <a:ext cx="9143280" cy="6857280"/>
          </a:xfrm>
          <a:prstGeom prst="rect">
            <a:avLst/>
          </a:prstGeom>
          <a:ln>
            <a:noFill/>
          </a:ln>
        </p:spPr>
      </p:pic>
      <p:sp>
        <p:nvSpPr>
          <p:cNvPr id="76"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77" name="PlaceHolder 2"/>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112" name="Picture 6"/>
          <p:cNvPicPr/>
          <p:nvPr/>
        </p:nvPicPr>
        <p:blipFill>
          <a:blip r:embed="rId2"/>
          <a:stretch>
            <a:fillRect/>
          </a:stretch>
        </p:blipFill>
        <p:spPr>
          <a:xfrm>
            <a:off x="0" y="0"/>
            <a:ext cx="9143640" cy="6857640"/>
          </a:xfrm>
          <a:prstGeom prst="rect">
            <a:avLst/>
          </a:prstGeom>
          <a:ln>
            <a:noFill/>
          </a:ln>
        </p:spPr>
      </p:pic>
      <p:sp>
        <p:nvSpPr>
          <p:cNvPr id="113" name="PlaceHolder 1"/>
          <p:cNvSpPr>
            <a:spLocks noGrp="1"/>
          </p:cNvSpPr>
          <p:nvPr>
            <p:ph type="title"/>
          </p:nvPr>
        </p:nvSpPr>
        <p:spPr>
          <a:xfrm>
            <a:off x="457200" y="274320"/>
            <a:ext cx="8229240" cy="891360"/>
          </a:xfrm>
          <a:prstGeom prst="rect">
            <a:avLst/>
          </a:prstGeom>
        </p:spPr>
        <p:txBody>
          <a:bodyPr anchor="ctr"/>
          <a:p>
            <a:pPr algn="ctr">
              <a:lnSpc>
                <a:spcPct val="100000"/>
              </a:lnSpc>
            </a:pPr>
            <a:r>
              <a:rPr lang="en-US" sz="3300">
                <a:solidFill>
                  <a:srgbClr val="ffffff"/>
                </a:solidFill>
                <a:latin typeface="Calibri"/>
              </a:rPr>
              <a:t>Click to edit the title text formatClick to edit Master title style</a:t>
            </a:r>
            <a:endParaRPr/>
          </a:p>
        </p:txBody>
      </p:sp>
      <p:sp>
        <p:nvSpPr>
          <p:cNvPr id="114" name="PlaceHolder 2"/>
          <p:cNvSpPr>
            <a:spLocks noGrp="1"/>
          </p:cNvSpPr>
          <p:nvPr>
            <p:ph type="body"/>
          </p:nvPr>
        </p:nvSpPr>
        <p:spPr>
          <a:xfrm>
            <a:off x="457200" y="1600200"/>
            <a:ext cx="8229240" cy="4092840"/>
          </a:xfrm>
          <a:prstGeom prst="rect">
            <a:avLst/>
          </a:prstGeom>
        </p:spPr>
        <p:txBody>
          <a:bodyPr/>
          <a:p>
            <a:pPr>
              <a:buSzPct val="25000"/>
              <a:buFont typeface="StarSymbol"/>
              <a:buChar char=""/>
            </a:pPr>
            <a:r>
              <a:rPr lang="en-US" sz="2400">
                <a:solidFill>
                  <a:srgbClr val="1f497d"/>
                </a:solidFill>
                <a:latin typeface="Calibri"/>
              </a:rPr>
              <a:t>Click to edit the outline text format</a:t>
            </a:r>
            <a:endParaRPr/>
          </a:p>
          <a:p>
            <a:pPr lvl="1">
              <a:buSzPct val="25000"/>
              <a:buFont typeface="StarSymbol"/>
              <a:buChar char=""/>
            </a:pPr>
            <a:r>
              <a:rPr lang="en-US" sz="2400">
                <a:solidFill>
                  <a:srgbClr val="1f497d"/>
                </a:solidFill>
                <a:latin typeface="Calibri"/>
              </a:rPr>
              <a:t>Second Outline Level</a:t>
            </a:r>
            <a:endParaRPr/>
          </a:p>
          <a:p>
            <a:pPr lvl="2">
              <a:buSzPct val="25000"/>
              <a:buFont typeface="StarSymbol"/>
              <a:buChar char=""/>
            </a:pPr>
            <a:r>
              <a:rPr lang="en-US" sz="2400">
                <a:solidFill>
                  <a:srgbClr val="1f497d"/>
                </a:solidFill>
                <a:latin typeface="Calibri"/>
              </a:rPr>
              <a:t>Third Outline Level</a:t>
            </a:r>
            <a:endParaRPr/>
          </a:p>
          <a:p>
            <a:pPr lvl="3">
              <a:buSzPct val="25000"/>
              <a:buFont typeface="StarSymbol"/>
              <a:buChar char=""/>
            </a:pPr>
            <a:r>
              <a:rPr lang="en-US" sz="2400">
                <a:solidFill>
                  <a:srgbClr val="1f497d"/>
                </a:solidFill>
                <a:latin typeface="Calibri"/>
              </a:rPr>
              <a:t>Fourth Outline Level</a:t>
            </a:r>
            <a:endParaRPr/>
          </a:p>
          <a:p>
            <a:pPr lvl="4">
              <a:buSzPct val="25000"/>
              <a:buFont typeface="StarSymbol"/>
              <a:buChar char=""/>
            </a:pPr>
            <a:r>
              <a:rPr lang="en-US" sz="2400">
                <a:solidFill>
                  <a:srgbClr val="1f497d"/>
                </a:solidFill>
                <a:latin typeface="Calibri"/>
              </a:rPr>
              <a:t>Fifth Outline Level</a:t>
            </a:r>
            <a:endParaRPr/>
          </a:p>
          <a:p>
            <a:pPr lvl="5">
              <a:buSzPct val="25000"/>
              <a:buFont typeface="StarSymbol"/>
              <a:buChar char=""/>
            </a:pPr>
            <a:r>
              <a:rPr lang="en-US" sz="2400">
                <a:solidFill>
                  <a:srgbClr val="1f497d"/>
                </a:solidFill>
                <a:latin typeface="Calibri"/>
              </a:rPr>
              <a:t>Sixth Outline Level</a:t>
            </a:r>
            <a:endParaRPr/>
          </a:p>
          <a:p>
            <a:pPr>
              <a:lnSpc>
                <a:spcPct val="100000"/>
              </a:lnSpc>
              <a:buFont typeface="Arial"/>
              <a:buChar char="•"/>
            </a:pPr>
            <a:r>
              <a:rPr lang="en-US" sz="2400">
                <a:solidFill>
                  <a:srgbClr val="1f497d"/>
                </a:solidFill>
                <a:latin typeface="Calibri"/>
              </a:rPr>
              <a:t>Seventh Outline LevelClick to edit Master text styles</a:t>
            </a:r>
            <a:endParaRPr/>
          </a:p>
          <a:p>
            <a:pPr lvl="1">
              <a:lnSpc>
                <a:spcPct val="100000"/>
              </a:lnSpc>
              <a:buFont typeface="Arial"/>
              <a:buChar char="•"/>
            </a:pPr>
            <a:r>
              <a:rPr lang="en-US" sz="2100">
                <a:solidFill>
                  <a:srgbClr val="1f497d"/>
                </a:solidFill>
                <a:latin typeface="Calibri"/>
              </a:rPr>
              <a:t>Second level</a:t>
            </a:r>
            <a:endParaRPr/>
          </a:p>
          <a:p>
            <a:pPr lvl="2">
              <a:lnSpc>
                <a:spcPct val="100000"/>
              </a:lnSpc>
              <a:buFont typeface="Arial"/>
              <a:buChar char="•"/>
            </a:pPr>
            <a:r>
              <a:rPr lang="en-US">
                <a:solidFill>
                  <a:srgbClr val="1f497d"/>
                </a:solidFill>
                <a:latin typeface="Calibri"/>
              </a:rPr>
              <a:t>Third level</a:t>
            </a:r>
            <a:endParaRPr/>
          </a:p>
          <a:p>
            <a:pPr lvl="3">
              <a:lnSpc>
                <a:spcPct val="100000"/>
              </a:lnSpc>
              <a:buFont typeface="Arial"/>
              <a:buChar char="•"/>
            </a:pPr>
            <a:r>
              <a:rPr lang="en-US" sz="1500">
                <a:solidFill>
                  <a:srgbClr val="1f497d"/>
                </a:solidFill>
                <a:latin typeface="Calibri"/>
              </a:rPr>
              <a:t>Fourth level</a:t>
            </a:r>
            <a:endParaRPr/>
          </a:p>
          <a:p>
            <a:pPr lvl="4">
              <a:lnSpc>
                <a:spcPct val="100000"/>
              </a:lnSpc>
              <a:buFont typeface="Arial"/>
              <a:buChar char="•"/>
            </a:pPr>
            <a:r>
              <a:rPr lang="en-US" sz="1500">
                <a:solidFill>
                  <a:srgbClr val="1f497d"/>
                </a:solidFill>
                <a:latin typeface="Calibri"/>
              </a:rPr>
              <a:t>Fifth level</a:t>
            </a:r>
            <a:endParaRPr/>
          </a:p>
        </p:txBody>
      </p:sp>
      <p:sp>
        <p:nvSpPr>
          <p:cNvPr id="115" name="PlaceHolder 3"/>
          <p:cNvSpPr>
            <a:spLocks noGrp="1"/>
          </p:cNvSpPr>
          <p:nvPr>
            <p:ph type="dt"/>
          </p:nvPr>
        </p:nvSpPr>
        <p:spPr>
          <a:xfrm>
            <a:off x="457200" y="6183000"/>
            <a:ext cx="2133360" cy="364680"/>
          </a:xfrm>
          <a:prstGeom prst="rect">
            <a:avLst/>
          </a:prstGeom>
        </p:spPr>
        <p:txBody>
          <a:bodyPr anchor="ctr"/>
          <a:p>
            <a:pPr>
              <a:lnSpc>
                <a:spcPct val="100000"/>
              </a:lnSpc>
            </a:pPr>
            <a:fld id="{BE785AF1-C3A0-4E62-B1C0-7B7EC786A877}" type="slidenum">
              <a:rPr lang="en-US" sz="900">
                <a:solidFill>
                  <a:srgbClr val="8b8b8b"/>
                </a:solidFill>
                <a:latin typeface="Calibri"/>
              </a:rPr>
              <a:t>&lt;number&gt;</a:t>
            </a:fld>
            <a:endParaRPr/>
          </a:p>
        </p:txBody>
      </p:sp>
      <p:sp>
        <p:nvSpPr>
          <p:cNvPr id="116" name="PlaceHolder 4"/>
          <p:cNvSpPr>
            <a:spLocks noGrp="1"/>
          </p:cNvSpPr>
          <p:nvPr>
            <p:ph type="ftr"/>
          </p:nvPr>
        </p:nvSpPr>
        <p:spPr>
          <a:xfrm>
            <a:off x="3124080" y="6183000"/>
            <a:ext cx="2895120" cy="364680"/>
          </a:xfrm>
          <a:prstGeom prst="rect">
            <a:avLst/>
          </a:prstGeom>
        </p:spPr>
        <p:txBody>
          <a:bodyPr anchor="ctr"/>
          <a:p>
            <a:pPr algn="ctr">
              <a:lnSpc>
                <a:spcPct val="100000"/>
              </a:lnSpc>
            </a:pPr>
            <a:r>
              <a:rPr lang="en-US" sz="900">
                <a:solidFill>
                  <a:srgbClr val="8b8b8b"/>
                </a:solidFill>
                <a:latin typeface="Calibri"/>
              </a:rPr>
              <a:t>1/20/15</a:t>
            </a:r>
            <a:endParaRPr/>
          </a:p>
        </p:txBody>
      </p:sp>
    </p:spTree>
  </p:cSld>
  <p:clrMap accent1="accent1" accent2="accent2" accent3="accent3" accent4="accent4" accent5="accent5" accent6="accent6" bg1="lt1" bg2="lt2" folHlink="folHlink" hlink="hlink" tx1="dk1" tx2="dk2"/>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jpeg"/><Relationship Id="rId8"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13.xml"/><Relationship Id="rId6"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hyperlink" Target="mailto:ixs@open-ix.org" TargetMode="External"/><Relationship Id="rId2" Type="http://schemas.openxmlformats.org/officeDocument/2006/relationships/slideLayout" Target="../slideLayouts/slideLayout37.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hyperlink" Target="http://www.open-ix.org" TargetMode="External"/><Relationship Id="rId2" Type="http://schemas.openxmlformats.org/officeDocument/2006/relationships/hyperlink" Target="mailto:info@open-ix.org" TargetMode="External"/><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56" name="CustomShape 1"/>
          <p:cNvSpPr/>
          <p:nvPr/>
        </p:nvSpPr>
        <p:spPr>
          <a:xfrm>
            <a:off x="1324440" y="2011320"/>
            <a:ext cx="6386400" cy="1469520"/>
          </a:xfrm>
          <a:prstGeom prst="rect">
            <a:avLst/>
          </a:prstGeom>
          <a:noFill/>
          <a:ln>
            <a:noFill/>
          </a:ln>
        </p:spPr>
        <p:txBody>
          <a:bodyPr anchor="ctr" bIns="45000" lIns="90000" rIns="90000" tIns="45000"/>
          <a:p>
            <a:pPr algn="ctr">
              <a:lnSpc>
                <a:spcPct val="100000"/>
              </a:lnSpc>
            </a:pPr>
            <a:r>
              <a:rPr lang="en-US" sz="2800">
                <a:solidFill>
                  <a:srgbClr val="ffffff"/>
                </a:solidFill>
                <a:latin typeface="Arial"/>
              </a:rPr>
              <a:t>Open-IX</a:t>
            </a:r>
            <a:r>
              <a:rPr lang="en-US" sz="2800">
                <a:solidFill>
                  <a:srgbClr val="ffffff"/>
                </a:solidFill>
                <a:latin typeface="Calibri"/>
              </a:rPr>
              <a:t>: </a:t>
            </a:r>
            <a:r>
              <a:rPr lang="en-US" sz="2800">
                <a:solidFill>
                  <a:srgbClr val="ffffff"/>
                </a:solidFill>
                <a:latin typeface="Arial"/>
              </a:rPr>
              <a:t>Beyond Year One</a:t>
            </a:r>
            <a:endParaRPr/>
          </a:p>
        </p:txBody>
      </p:sp>
      <p:sp>
        <p:nvSpPr>
          <p:cNvPr id="157" name="CustomShape 2"/>
          <p:cNvSpPr/>
          <p:nvPr/>
        </p:nvSpPr>
        <p:spPr>
          <a:xfrm>
            <a:off x="1324440" y="3782160"/>
            <a:ext cx="6478920" cy="1967400"/>
          </a:xfrm>
          <a:prstGeom prst="rect">
            <a:avLst/>
          </a:prstGeom>
          <a:noFill/>
          <a:ln>
            <a:noFill/>
          </a:ln>
        </p:spPr>
        <p:txBody>
          <a:bodyPr bIns="45000" lIns="90000" rIns="90000" tIns="45000"/>
          <a:p>
            <a:pPr algn="ctr">
              <a:lnSpc>
                <a:spcPct val="100000"/>
              </a:lnSpc>
            </a:pPr>
            <a:r>
              <a:rPr b="1" lang="en-US" sz="1200">
                <a:solidFill>
                  <a:srgbClr val="ffffff"/>
                </a:solidFill>
                <a:latin typeface="Arial"/>
              </a:rPr>
              <a:t>Keith Mitchell</a:t>
            </a:r>
            <a:endParaRPr/>
          </a:p>
          <a:p>
            <a:pPr algn="ctr">
              <a:lnSpc>
                <a:spcPct val="100000"/>
              </a:lnSpc>
            </a:pPr>
            <a:r>
              <a:rPr b="1" lang="en-US" sz="1200">
                <a:solidFill>
                  <a:srgbClr val="ffffff"/>
                </a:solidFill>
                <a:latin typeface="Arial"/>
              </a:rPr>
              <a:t>Board Member, Open-IX Association</a:t>
            </a:r>
            <a:endParaRPr/>
          </a:p>
          <a:p>
            <a:pPr algn="ctr">
              <a:lnSpc>
                <a:spcPct val="100000"/>
              </a:lnSpc>
            </a:pPr>
            <a:endParaRPr/>
          </a:p>
          <a:p>
            <a:pPr algn="ctr">
              <a:lnSpc>
                <a:spcPct val="100000"/>
              </a:lnSpc>
            </a:pPr>
            <a:r>
              <a:rPr b="1" lang="en-US" sz="1600">
                <a:solidFill>
                  <a:srgbClr val="ffffff"/>
                </a:solidFill>
                <a:latin typeface="Arial"/>
              </a:rPr>
              <a:t>UKNOF30</a:t>
            </a:r>
            <a:endParaRPr/>
          </a:p>
          <a:p>
            <a:pPr algn="ctr">
              <a:lnSpc>
                <a:spcPct val="100000"/>
              </a:lnSpc>
            </a:pPr>
            <a:r>
              <a:rPr lang="en-US" sz="1300">
                <a:solidFill>
                  <a:srgbClr val="ffffff"/>
                </a:solidFill>
                <a:latin typeface="Arial"/>
              </a:rPr>
              <a:t>January 22, 2015</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CustomShape 1"/>
          <p:cNvSpPr/>
          <p:nvPr/>
        </p:nvSpPr>
        <p:spPr>
          <a:xfrm>
            <a:off x="104760" y="1554480"/>
            <a:ext cx="4650120" cy="4988160"/>
          </a:xfrm>
          <a:prstGeom prst="rect">
            <a:avLst/>
          </a:prstGeom>
          <a:noFill/>
          <a:ln>
            <a:noFill/>
          </a:ln>
        </p:spPr>
        <p:txBody>
          <a:bodyPr bIns="45000" lIns="90000" rIns="90000" tIns="45000"/>
          <a:p>
            <a:pPr>
              <a:lnSpc>
                <a:spcPct val="100000"/>
              </a:lnSpc>
            </a:pPr>
            <a:r>
              <a:rPr b="1" lang="en-US" sz="1500">
                <a:solidFill>
                  <a:srgbClr val="1f497d"/>
                </a:solidFill>
                <a:latin typeface="Arial"/>
              </a:rPr>
              <a:t>OIX-1 IXP</a:t>
            </a:r>
            <a:endParaRPr/>
          </a:p>
          <a:p>
            <a:pPr>
              <a:lnSpc>
                <a:spcPct val="100000"/>
              </a:lnSpc>
            </a:pPr>
            <a:endParaRPr/>
          </a:p>
          <a:p>
            <a:pPr>
              <a:lnSpc>
                <a:spcPct val="100000"/>
              </a:lnSpc>
              <a:buFont typeface="Arial"/>
              <a:buChar char="•"/>
            </a:pPr>
            <a:r>
              <a:rPr lang="en-US" sz="1500">
                <a:solidFill>
                  <a:srgbClr val="1f497d"/>
                </a:solidFill>
                <a:latin typeface="Arial"/>
              </a:rPr>
              <a:t>Infrastructure: switching platform, IP space,  </a:t>
            </a:r>
            <a:r>
              <a:rPr lang="en-US" sz="1500">
                <a:solidFill>
                  <a:srgbClr val="1f497d"/>
                </a:solidFill>
                <a:latin typeface="Arial"/>
              </a:rPr>
              <a:t>route server</a:t>
            </a:r>
            <a:endParaRPr/>
          </a:p>
          <a:p>
            <a:pPr>
              <a:lnSpc>
                <a:spcPct val="100000"/>
              </a:lnSpc>
            </a:pPr>
            <a:endParaRPr/>
          </a:p>
          <a:p>
            <a:pPr>
              <a:lnSpc>
                <a:spcPct val="100000"/>
              </a:lnSpc>
              <a:buFont typeface="Arial"/>
              <a:buChar char="•"/>
            </a:pPr>
            <a:r>
              <a:rPr lang="en-US" sz="1500">
                <a:solidFill>
                  <a:srgbClr val="1f497d"/>
                </a:solidFill>
                <a:latin typeface="Arial"/>
              </a:rPr>
              <a:t>Standard physical interface</a:t>
            </a:r>
            <a:endParaRPr/>
          </a:p>
          <a:p>
            <a:pPr>
              <a:lnSpc>
                <a:spcPct val="100000"/>
              </a:lnSpc>
            </a:pPr>
            <a:endParaRPr/>
          </a:p>
          <a:p>
            <a:pPr>
              <a:lnSpc>
                <a:spcPct val="100000"/>
              </a:lnSpc>
              <a:buFont typeface="Arial"/>
              <a:buChar char="•"/>
            </a:pPr>
            <a:r>
              <a:rPr lang="en-US" sz="1500">
                <a:solidFill>
                  <a:srgbClr val="1f497d"/>
                </a:solidFill>
                <a:latin typeface="Arial"/>
              </a:rPr>
              <a:t>Best practices for traffic forwarding</a:t>
            </a:r>
            <a:endParaRPr/>
          </a:p>
          <a:p>
            <a:pPr>
              <a:lnSpc>
                <a:spcPct val="100000"/>
              </a:lnSpc>
            </a:pPr>
            <a:endParaRPr/>
          </a:p>
          <a:p>
            <a:pPr>
              <a:lnSpc>
                <a:spcPct val="100000"/>
              </a:lnSpc>
              <a:buFont typeface="Arial"/>
              <a:buChar char="•"/>
            </a:pPr>
            <a:r>
              <a:rPr lang="en-US" sz="1500">
                <a:solidFill>
                  <a:srgbClr val="1f497d"/>
                </a:solidFill>
                <a:latin typeface="Arial"/>
              </a:rPr>
              <a:t>Clear customer interface demarcation points</a:t>
            </a:r>
            <a:endParaRPr/>
          </a:p>
          <a:p>
            <a:pPr>
              <a:lnSpc>
                <a:spcPct val="100000"/>
              </a:lnSpc>
            </a:pPr>
            <a:endParaRPr/>
          </a:p>
          <a:p>
            <a:pPr>
              <a:lnSpc>
                <a:spcPct val="100000"/>
              </a:lnSpc>
              <a:buFont typeface="Arial"/>
              <a:buChar char="•"/>
            </a:pPr>
            <a:r>
              <a:rPr lang="en-US" sz="1500">
                <a:solidFill>
                  <a:srgbClr val="1f497d"/>
                </a:solidFill>
                <a:latin typeface="Arial"/>
              </a:rPr>
              <a:t>Operational: NOC, monitoring &amp; statistical reports</a:t>
            </a:r>
            <a:endParaRPr/>
          </a:p>
          <a:p>
            <a:pPr>
              <a:lnSpc>
                <a:spcPct val="100000"/>
              </a:lnSpc>
            </a:pPr>
            <a:endParaRPr/>
          </a:p>
          <a:p>
            <a:pPr>
              <a:lnSpc>
                <a:spcPct val="100000"/>
              </a:lnSpc>
              <a:buFont typeface="Arial"/>
              <a:buChar char="•"/>
            </a:pPr>
            <a:r>
              <a:rPr lang="en-US" sz="1500">
                <a:solidFill>
                  <a:srgbClr val="1f497d"/>
                </a:solidFill>
                <a:latin typeface="Arial"/>
              </a:rPr>
              <a:t>Current in peering contact and config directory</a:t>
            </a:r>
            <a:endParaRPr/>
          </a:p>
          <a:p>
            <a:pPr>
              <a:lnSpc>
                <a:spcPct val="100000"/>
              </a:lnSpc>
            </a:pPr>
            <a:endParaRPr/>
          </a:p>
          <a:p>
            <a:pPr>
              <a:lnSpc>
                <a:spcPct val="100000"/>
              </a:lnSpc>
              <a:buFont typeface="Arial"/>
              <a:buChar char="•"/>
            </a:pPr>
            <a:r>
              <a:rPr lang="en-US" sz="1500">
                <a:solidFill>
                  <a:srgbClr val="1f497d"/>
                </a:solidFill>
                <a:latin typeface="Arial"/>
              </a:rPr>
              <a:t>Accessible information on public website</a:t>
            </a:r>
            <a:endParaRPr/>
          </a:p>
        </p:txBody>
      </p:sp>
      <p:sp>
        <p:nvSpPr>
          <p:cNvPr id="183" name="CustomShape 2"/>
          <p:cNvSpPr/>
          <p:nvPr/>
        </p:nvSpPr>
        <p:spPr>
          <a:xfrm>
            <a:off x="1800720" y="274320"/>
            <a:ext cx="5856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OIX-1 &amp; OIX-2 Standards</a:t>
            </a:r>
            <a:endParaRPr/>
          </a:p>
        </p:txBody>
      </p:sp>
      <p:sp>
        <p:nvSpPr>
          <p:cNvPr id="184" name="CustomShape 3"/>
          <p:cNvSpPr/>
          <p:nvPr/>
        </p:nvSpPr>
        <p:spPr>
          <a:xfrm>
            <a:off x="4552200" y="1567080"/>
            <a:ext cx="4591080" cy="4380480"/>
          </a:xfrm>
          <a:prstGeom prst="rect">
            <a:avLst/>
          </a:prstGeom>
          <a:noFill/>
          <a:ln>
            <a:noFill/>
          </a:ln>
        </p:spPr>
        <p:txBody>
          <a:bodyPr bIns="45000" lIns="90000" rIns="90000" tIns="45000"/>
          <a:p>
            <a:pPr>
              <a:lnSpc>
                <a:spcPct val="100000"/>
              </a:lnSpc>
            </a:pPr>
            <a:r>
              <a:rPr b="1" lang="en-US" sz="1500">
                <a:solidFill>
                  <a:srgbClr val="1f497d"/>
                </a:solidFill>
                <a:latin typeface="Arial"/>
              </a:rPr>
              <a:t>OIX-2 Data Center</a:t>
            </a:r>
            <a:r>
              <a:rPr b="1" lang="en-US" sz="1500">
                <a:solidFill>
                  <a:srgbClr val="1f497d"/>
                </a:solidFill>
                <a:latin typeface="Arial"/>
              </a:rPr>
              <a:t>
</a:t>
            </a:r>
            <a:endParaRPr/>
          </a:p>
          <a:p>
            <a:pPr>
              <a:lnSpc>
                <a:spcPct val="100000"/>
              </a:lnSpc>
              <a:buFont typeface="Arial"/>
              <a:buChar char="•"/>
            </a:pPr>
            <a:r>
              <a:rPr lang="en-US" sz="1500">
                <a:solidFill>
                  <a:srgbClr val="1f497d"/>
                </a:solidFill>
                <a:latin typeface="Arial"/>
              </a:rPr>
              <a:t>Infrastructure: utility feeds, transformers, water sources, network access, MMR, interconnection</a:t>
            </a:r>
            <a:endParaRPr/>
          </a:p>
          <a:p>
            <a:pPr>
              <a:lnSpc>
                <a:spcPct val="100000"/>
              </a:lnSpc>
            </a:pPr>
            <a:endParaRPr/>
          </a:p>
          <a:p>
            <a:pPr>
              <a:lnSpc>
                <a:spcPct val="100000"/>
              </a:lnSpc>
              <a:buFont typeface="Arial"/>
              <a:buChar char="•"/>
            </a:pPr>
            <a:r>
              <a:rPr lang="en-US" sz="1500">
                <a:solidFill>
                  <a:srgbClr val="1f497d"/>
                </a:solidFill>
                <a:latin typeface="Arial"/>
              </a:rPr>
              <a:t>Operational: rules, licensing, commissioning, maintenance, operating procedures, change management</a:t>
            </a:r>
            <a:endParaRPr/>
          </a:p>
          <a:p>
            <a:pPr>
              <a:lnSpc>
                <a:spcPct val="100000"/>
              </a:lnSpc>
            </a:pPr>
            <a:endParaRPr/>
          </a:p>
          <a:p>
            <a:pPr>
              <a:lnSpc>
                <a:spcPct val="100000"/>
              </a:lnSpc>
              <a:buFont typeface="Arial"/>
              <a:buChar char="•"/>
            </a:pPr>
            <a:r>
              <a:rPr lang="en-US" sz="1500">
                <a:solidFill>
                  <a:srgbClr val="1f497d"/>
                </a:solidFill>
                <a:latin typeface="Arial"/>
              </a:rPr>
              <a:t>Service levels for generator(s), UPS, cooling, interconnect delivery, electrical circuit</a:t>
            </a:r>
            <a:endParaRPr/>
          </a:p>
          <a:p>
            <a:pPr>
              <a:lnSpc>
                <a:spcPct val="100000"/>
              </a:lnSpc>
            </a:pPr>
            <a:endParaRPr/>
          </a:p>
          <a:p>
            <a:pPr>
              <a:lnSpc>
                <a:spcPct val="100000"/>
              </a:lnSpc>
              <a:buFont typeface="Arial"/>
              <a:buChar char="•"/>
            </a:pPr>
            <a:r>
              <a:rPr lang="en-US" sz="1500">
                <a:solidFill>
                  <a:srgbClr val="1f497d"/>
                </a:solidFill>
                <a:latin typeface="Arial"/>
              </a:rPr>
              <a:t>Open, non-discriminatory access and pricing</a:t>
            </a:r>
            <a:endParaRPr/>
          </a:p>
          <a:p>
            <a:pPr>
              <a:lnSpc>
                <a:spcPct val="100000"/>
              </a:lnSpc>
            </a:pPr>
            <a:endParaRPr/>
          </a:p>
          <a:p>
            <a:pPr>
              <a:lnSpc>
                <a:spcPct val="100000"/>
              </a:lnSpc>
              <a:buFont typeface="Arial"/>
              <a:buChar char="•"/>
            </a:pPr>
            <a:r>
              <a:rPr lang="en-US" sz="1500">
                <a:solidFill>
                  <a:srgbClr val="1f497d"/>
                </a:solidFill>
                <a:latin typeface="Arial"/>
              </a:rPr>
              <a:t>Accessible information on public website</a:t>
            </a:r>
            <a:endParaRPr/>
          </a:p>
        </p:txBody>
      </p:sp>
    </p:spTree>
  </p:cSld>
  <p:timing>
    <p:tnLst>
      <p:par>
        <p:cTn dur="indefinite" id="13" nodeType="tmRoot" restart="never">
          <p:childTnLst>
            <p:seq>
              <p:cTn id="14"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85" name="Picture 13"/>
          <p:cNvPicPr/>
          <p:nvPr/>
        </p:nvPicPr>
        <p:blipFill>
          <a:blip r:embed="rId1"/>
          <a:stretch>
            <a:fillRect/>
          </a:stretch>
        </p:blipFill>
        <p:spPr>
          <a:xfrm>
            <a:off x="5878440" y="4098600"/>
            <a:ext cx="1398960" cy="1398960"/>
          </a:xfrm>
          <a:prstGeom prst="rect">
            <a:avLst/>
          </a:prstGeom>
          <a:ln>
            <a:noFill/>
          </a:ln>
        </p:spPr>
      </p:pic>
      <p:sp>
        <p:nvSpPr>
          <p:cNvPr id="186" name="CustomShape 1"/>
          <p:cNvSpPr/>
          <p:nvPr/>
        </p:nvSpPr>
        <p:spPr>
          <a:xfrm>
            <a:off x="1043640" y="3196800"/>
            <a:ext cx="1513800" cy="942480"/>
          </a:xfrm>
          <a:prstGeom prst="rect">
            <a:avLst/>
          </a:prstGeom>
          <a:noFill/>
          <a:ln>
            <a:noFill/>
          </a:ln>
        </p:spPr>
        <p:txBody>
          <a:bodyPr bIns="45000" lIns="90000" rIns="90000" tIns="45000"/>
          <a:p>
            <a:pPr algn="ctr">
              <a:lnSpc>
                <a:spcPct val="100000"/>
              </a:lnSpc>
            </a:pPr>
            <a:r>
              <a:rPr b="1" lang="en-US" sz="1350">
                <a:solidFill>
                  <a:srgbClr val="1f497d"/>
                </a:solidFill>
                <a:latin typeface="Arial"/>
              </a:rPr>
              <a:t>David Temkin</a:t>
            </a:r>
            <a:endParaRPr/>
          </a:p>
          <a:p>
            <a:pPr algn="ctr">
              <a:lnSpc>
                <a:spcPct val="100000"/>
              </a:lnSpc>
            </a:pPr>
            <a:r>
              <a:rPr b="1" lang="en-US" sz="1350">
                <a:solidFill>
                  <a:srgbClr val="1f497d"/>
                </a:solidFill>
                <a:latin typeface="Arial"/>
              </a:rPr>
              <a:t>Co-Founder &amp; Chairman</a:t>
            </a:r>
            <a:endParaRPr/>
          </a:p>
        </p:txBody>
      </p:sp>
      <p:sp>
        <p:nvSpPr>
          <p:cNvPr id="187" name="CustomShape 2"/>
          <p:cNvSpPr/>
          <p:nvPr/>
        </p:nvSpPr>
        <p:spPr>
          <a:xfrm>
            <a:off x="4830840" y="3183120"/>
            <a:ext cx="1390680" cy="668160"/>
          </a:xfrm>
          <a:prstGeom prst="rect">
            <a:avLst/>
          </a:prstGeom>
          <a:noFill/>
          <a:ln>
            <a:noFill/>
          </a:ln>
        </p:spPr>
        <p:txBody>
          <a:bodyPr bIns="45000" lIns="90000" rIns="90000" tIns="45000" wrap="none"/>
          <a:p>
            <a:pPr algn="ctr">
              <a:lnSpc>
                <a:spcPct val="100000"/>
              </a:lnSpc>
            </a:pPr>
            <a:r>
              <a:rPr b="1" lang="en-US" sz="1350">
                <a:solidFill>
                  <a:srgbClr val="1f497d"/>
                </a:solidFill>
                <a:latin typeface="Arial"/>
              </a:rPr>
              <a:t>Christian Koch</a:t>
            </a:r>
            <a:endParaRPr/>
          </a:p>
          <a:p>
            <a:pPr algn="ctr">
              <a:lnSpc>
                <a:spcPct val="100000"/>
              </a:lnSpc>
            </a:pPr>
            <a:r>
              <a:rPr b="1" lang="en-US" sz="1350">
                <a:solidFill>
                  <a:srgbClr val="1f497d"/>
                </a:solidFill>
                <a:latin typeface="Arial"/>
              </a:rPr>
              <a:t>Secretary</a:t>
            </a:r>
            <a:endParaRPr/>
          </a:p>
        </p:txBody>
      </p:sp>
      <p:sp>
        <p:nvSpPr>
          <p:cNvPr id="188" name="CustomShape 3"/>
          <p:cNvSpPr/>
          <p:nvPr/>
        </p:nvSpPr>
        <p:spPr>
          <a:xfrm>
            <a:off x="5888520" y="5913000"/>
            <a:ext cx="1288800" cy="668160"/>
          </a:xfrm>
          <a:prstGeom prst="rect">
            <a:avLst/>
          </a:prstGeom>
          <a:noFill/>
          <a:ln>
            <a:noFill/>
          </a:ln>
        </p:spPr>
        <p:txBody>
          <a:bodyPr bIns="45000" lIns="90000" rIns="90000" tIns="45000" wrap="none"/>
          <a:p>
            <a:pPr algn="ctr">
              <a:lnSpc>
                <a:spcPct val="100000"/>
              </a:lnSpc>
            </a:pPr>
            <a:r>
              <a:rPr b="1" lang="en-US" sz="1350">
                <a:solidFill>
                  <a:srgbClr val="1f497d"/>
                </a:solidFill>
                <a:latin typeface="Arial"/>
              </a:rPr>
              <a:t>Keith Mitchell</a:t>
            </a:r>
            <a:endParaRPr/>
          </a:p>
          <a:p>
            <a:pPr algn="ctr">
              <a:lnSpc>
                <a:spcPct val="100000"/>
              </a:lnSpc>
            </a:pPr>
            <a:r>
              <a:rPr b="1" lang="en-US" sz="1350">
                <a:solidFill>
                  <a:srgbClr val="1f497d"/>
                </a:solidFill>
                <a:latin typeface="Arial"/>
              </a:rPr>
              <a:t>Member</a:t>
            </a:r>
            <a:endParaRPr/>
          </a:p>
        </p:txBody>
      </p:sp>
      <p:sp>
        <p:nvSpPr>
          <p:cNvPr id="189" name="CustomShape 4"/>
          <p:cNvSpPr/>
          <p:nvPr/>
        </p:nvSpPr>
        <p:spPr>
          <a:xfrm>
            <a:off x="1800720" y="274320"/>
            <a:ext cx="5856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OIX Board of Directors</a:t>
            </a:r>
            <a:endParaRPr/>
          </a:p>
        </p:txBody>
      </p:sp>
      <p:pic>
        <p:nvPicPr>
          <p:cNvPr descr="" id="190" name="Picture 1"/>
          <p:cNvPicPr/>
          <p:nvPr/>
        </p:nvPicPr>
        <p:blipFill>
          <a:blip r:embed="rId2"/>
          <a:stretch>
            <a:fillRect/>
          </a:stretch>
        </p:blipFill>
        <p:spPr>
          <a:xfrm>
            <a:off x="2948040" y="1347480"/>
            <a:ext cx="1398960" cy="1398960"/>
          </a:xfrm>
          <a:prstGeom prst="rect">
            <a:avLst/>
          </a:prstGeom>
          <a:ln>
            <a:noFill/>
          </a:ln>
        </p:spPr>
      </p:pic>
      <p:pic>
        <p:nvPicPr>
          <p:cNvPr descr="" id="191" name="Picture 2"/>
          <p:cNvPicPr/>
          <p:nvPr/>
        </p:nvPicPr>
        <p:blipFill>
          <a:blip r:embed="rId3"/>
          <a:stretch>
            <a:fillRect/>
          </a:stretch>
        </p:blipFill>
        <p:spPr>
          <a:xfrm>
            <a:off x="4818600" y="1347480"/>
            <a:ext cx="1398600" cy="1407960"/>
          </a:xfrm>
          <a:prstGeom prst="rect">
            <a:avLst/>
          </a:prstGeom>
          <a:ln>
            <a:noFill/>
          </a:ln>
        </p:spPr>
      </p:pic>
      <p:sp>
        <p:nvSpPr>
          <p:cNvPr id="192" name="CustomShape 5"/>
          <p:cNvSpPr/>
          <p:nvPr/>
        </p:nvSpPr>
        <p:spPr>
          <a:xfrm>
            <a:off x="6703200" y="3197160"/>
            <a:ext cx="1355760" cy="668160"/>
          </a:xfrm>
          <a:prstGeom prst="rect">
            <a:avLst/>
          </a:prstGeom>
          <a:noFill/>
          <a:ln>
            <a:noFill/>
          </a:ln>
        </p:spPr>
        <p:txBody>
          <a:bodyPr bIns="45000" lIns="90000" rIns="90000" tIns="45000" wrap="none"/>
          <a:p>
            <a:pPr algn="ctr">
              <a:lnSpc>
                <a:spcPct val="100000"/>
              </a:lnSpc>
            </a:pPr>
            <a:r>
              <a:rPr b="1" lang="en-US" sz="1350">
                <a:solidFill>
                  <a:srgbClr val="1f497d"/>
                </a:solidFill>
                <a:latin typeface="Arial"/>
              </a:rPr>
              <a:t>Chris Malayter</a:t>
            </a:r>
            <a:endParaRPr/>
          </a:p>
          <a:p>
            <a:pPr algn="ctr">
              <a:lnSpc>
                <a:spcPct val="100000"/>
              </a:lnSpc>
            </a:pPr>
            <a:r>
              <a:rPr b="1" lang="en-US" sz="1350">
                <a:solidFill>
                  <a:srgbClr val="1f497d"/>
                </a:solidFill>
                <a:latin typeface="Arial"/>
              </a:rPr>
              <a:t>Treasurer</a:t>
            </a:r>
            <a:endParaRPr/>
          </a:p>
        </p:txBody>
      </p:sp>
      <p:pic>
        <p:nvPicPr>
          <p:cNvPr descr="" id="193" name="Picture 4"/>
          <p:cNvPicPr/>
          <p:nvPr/>
        </p:nvPicPr>
        <p:blipFill>
          <a:blip r:embed="rId4"/>
          <a:stretch>
            <a:fillRect/>
          </a:stretch>
        </p:blipFill>
        <p:spPr>
          <a:xfrm>
            <a:off x="6694200" y="1347480"/>
            <a:ext cx="1398960" cy="1398960"/>
          </a:xfrm>
          <a:prstGeom prst="rect">
            <a:avLst/>
          </a:prstGeom>
          <a:ln>
            <a:noFill/>
          </a:ln>
        </p:spPr>
      </p:pic>
      <p:pic>
        <p:nvPicPr>
          <p:cNvPr descr="" id="194" name="Picture 6"/>
          <p:cNvPicPr/>
          <p:nvPr/>
        </p:nvPicPr>
        <p:blipFill>
          <a:blip r:embed="rId5"/>
          <a:stretch>
            <a:fillRect/>
          </a:stretch>
        </p:blipFill>
        <p:spPr>
          <a:xfrm>
            <a:off x="3967560" y="4132800"/>
            <a:ext cx="1398960" cy="1398960"/>
          </a:xfrm>
          <a:prstGeom prst="rect">
            <a:avLst/>
          </a:prstGeom>
          <a:ln>
            <a:noFill/>
          </a:ln>
        </p:spPr>
      </p:pic>
      <p:sp>
        <p:nvSpPr>
          <p:cNvPr id="195" name="CustomShape 6"/>
          <p:cNvSpPr/>
          <p:nvPr/>
        </p:nvSpPr>
        <p:spPr>
          <a:xfrm>
            <a:off x="3920040" y="5957640"/>
            <a:ext cx="1460880" cy="668160"/>
          </a:xfrm>
          <a:prstGeom prst="rect">
            <a:avLst/>
          </a:prstGeom>
          <a:noFill/>
          <a:ln>
            <a:noFill/>
          </a:ln>
        </p:spPr>
        <p:txBody>
          <a:bodyPr bIns="45000" lIns="90000" rIns="90000" tIns="45000" wrap="none"/>
          <a:p>
            <a:pPr algn="ctr">
              <a:lnSpc>
                <a:spcPct val="100000"/>
              </a:lnSpc>
            </a:pPr>
            <a:r>
              <a:rPr b="1" lang="en-US" sz="1350">
                <a:solidFill>
                  <a:srgbClr val="1f497d"/>
                </a:solidFill>
                <a:latin typeface="Arial"/>
              </a:rPr>
              <a:t>Josh Snowhorn</a:t>
            </a:r>
            <a:endParaRPr/>
          </a:p>
          <a:p>
            <a:pPr algn="ctr">
              <a:lnSpc>
                <a:spcPct val="100000"/>
              </a:lnSpc>
            </a:pPr>
            <a:r>
              <a:rPr b="1" lang="en-US" sz="1350">
                <a:solidFill>
                  <a:srgbClr val="1f497d"/>
                </a:solidFill>
                <a:latin typeface="Arial"/>
              </a:rPr>
              <a:t>Member</a:t>
            </a:r>
            <a:endParaRPr/>
          </a:p>
        </p:txBody>
      </p:sp>
      <p:sp>
        <p:nvSpPr>
          <p:cNvPr id="196" name="CustomShape 7"/>
          <p:cNvSpPr/>
          <p:nvPr/>
        </p:nvSpPr>
        <p:spPr>
          <a:xfrm>
            <a:off x="2985840" y="3197160"/>
            <a:ext cx="1311480" cy="668160"/>
          </a:xfrm>
          <a:prstGeom prst="rect">
            <a:avLst/>
          </a:prstGeom>
          <a:noFill/>
          <a:ln>
            <a:noFill/>
          </a:ln>
        </p:spPr>
        <p:txBody>
          <a:bodyPr bIns="45000" lIns="90000" rIns="90000" tIns="45000" wrap="none"/>
          <a:p>
            <a:pPr algn="ctr">
              <a:lnSpc>
                <a:spcPct val="100000"/>
              </a:lnSpc>
            </a:pPr>
            <a:r>
              <a:rPr b="1" lang="en-US" sz="1350">
                <a:solidFill>
                  <a:srgbClr val="1f497d"/>
                </a:solidFill>
                <a:latin typeface="Arial"/>
              </a:rPr>
              <a:t>Will Charnock</a:t>
            </a:r>
            <a:endParaRPr/>
          </a:p>
          <a:p>
            <a:pPr algn="ctr">
              <a:lnSpc>
                <a:spcPct val="100000"/>
              </a:lnSpc>
            </a:pPr>
            <a:r>
              <a:rPr b="1" lang="en-US" sz="1350">
                <a:solidFill>
                  <a:srgbClr val="1f497d"/>
                </a:solidFill>
                <a:latin typeface="Arial"/>
              </a:rPr>
              <a:t>Vice Chair</a:t>
            </a:r>
            <a:endParaRPr/>
          </a:p>
        </p:txBody>
      </p:sp>
      <p:pic>
        <p:nvPicPr>
          <p:cNvPr descr="" id="197" name="Picture 28"/>
          <p:cNvPicPr/>
          <p:nvPr/>
        </p:nvPicPr>
        <p:blipFill>
          <a:blip r:embed="rId6"/>
          <a:stretch>
            <a:fillRect/>
          </a:stretch>
        </p:blipFill>
        <p:spPr>
          <a:xfrm>
            <a:off x="2062800" y="4132800"/>
            <a:ext cx="1398960" cy="1398960"/>
          </a:xfrm>
          <a:prstGeom prst="rect">
            <a:avLst/>
          </a:prstGeom>
          <a:ln>
            <a:noFill/>
          </a:ln>
        </p:spPr>
      </p:pic>
      <p:sp>
        <p:nvSpPr>
          <p:cNvPr id="198" name="CustomShape 8"/>
          <p:cNvSpPr/>
          <p:nvPr/>
        </p:nvSpPr>
        <p:spPr>
          <a:xfrm>
            <a:off x="2085480" y="5969160"/>
            <a:ext cx="1342080" cy="668160"/>
          </a:xfrm>
          <a:prstGeom prst="rect">
            <a:avLst/>
          </a:prstGeom>
          <a:noFill/>
          <a:ln>
            <a:noFill/>
          </a:ln>
        </p:spPr>
        <p:txBody>
          <a:bodyPr bIns="45000" lIns="90000" rIns="90000" tIns="45000" wrap="none"/>
          <a:p>
            <a:pPr algn="ctr">
              <a:lnSpc>
                <a:spcPct val="100000"/>
              </a:lnSpc>
            </a:pPr>
            <a:r>
              <a:rPr b="1" lang="en-US" sz="1350">
                <a:solidFill>
                  <a:srgbClr val="1f497d"/>
                </a:solidFill>
                <a:latin typeface="Arial"/>
              </a:rPr>
              <a:t>Barry Tishgart</a:t>
            </a:r>
            <a:endParaRPr/>
          </a:p>
          <a:p>
            <a:pPr algn="ctr">
              <a:lnSpc>
                <a:spcPct val="100000"/>
              </a:lnSpc>
            </a:pPr>
            <a:r>
              <a:rPr b="1" lang="en-US" sz="1350">
                <a:solidFill>
                  <a:srgbClr val="1f497d"/>
                </a:solidFill>
                <a:latin typeface="Arial"/>
              </a:rPr>
              <a:t>Member</a:t>
            </a:r>
            <a:endParaRPr/>
          </a:p>
        </p:txBody>
      </p:sp>
      <p:pic>
        <p:nvPicPr>
          <p:cNvPr descr="" id="199" name="Picture 3"/>
          <p:cNvPicPr/>
          <p:nvPr/>
        </p:nvPicPr>
        <p:blipFill>
          <a:blip r:embed="rId7"/>
          <a:stretch>
            <a:fillRect/>
          </a:stretch>
        </p:blipFill>
        <p:spPr>
          <a:xfrm>
            <a:off x="1109880" y="1354320"/>
            <a:ext cx="1398960" cy="139896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00" name="Picture 1"/>
          <p:cNvPicPr/>
          <p:nvPr/>
        </p:nvPicPr>
        <p:blipFill>
          <a:blip r:embed="rId1"/>
          <a:stretch>
            <a:fillRect/>
          </a:stretch>
        </p:blipFill>
        <p:spPr>
          <a:xfrm>
            <a:off x="218520" y="2060640"/>
            <a:ext cx="1398960" cy="1398960"/>
          </a:xfrm>
          <a:prstGeom prst="rect">
            <a:avLst/>
          </a:prstGeom>
          <a:ln>
            <a:noFill/>
          </a:ln>
        </p:spPr>
      </p:pic>
      <p:pic>
        <p:nvPicPr>
          <p:cNvPr descr="" id="201" name="Picture 2"/>
          <p:cNvPicPr/>
          <p:nvPr/>
        </p:nvPicPr>
        <p:blipFill>
          <a:blip r:embed="rId2"/>
          <a:stretch>
            <a:fillRect/>
          </a:stretch>
        </p:blipFill>
        <p:spPr>
          <a:xfrm>
            <a:off x="2125800" y="2059200"/>
            <a:ext cx="1398600" cy="1398600"/>
          </a:xfrm>
          <a:prstGeom prst="rect">
            <a:avLst/>
          </a:prstGeom>
          <a:ln>
            <a:noFill/>
          </a:ln>
        </p:spPr>
      </p:pic>
      <p:pic>
        <p:nvPicPr>
          <p:cNvPr descr="" id="202" name="Picture 4"/>
          <p:cNvPicPr/>
          <p:nvPr/>
        </p:nvPicPr>
        <p:blipFill>
          <a:blip r:embed="rId3"/>
          <a:stretch>
            <a:fillRect/>
          </a:stretch>
        </p:blipFill>
        <p:spPr>
          <a:xfrm>
            <a:off x="3881520" y="1990080"/>
            <a:ext cx="1398960" cy="1398960"/>
          </a:xfrm>
          <a:prstGeom prst="rect">
            <a:avLst/>
          </a:prstGeom>
          <a:ln>
            <a:noFill/>
          </a:ln>
        </p:spPr>
      </p:pic>
      <p:sp>
        <p:nvSpPr>
          <p:cNvPr id="203" name="CustomShape 1"/>
          <p:cNvSpPr/>
          <p:nvPr/>
        </p:nvSpPr>
        <p:spPr>
          <a:xfrm>
            <a:off x="-19440" y="3749040"/>
            <a:ext cx="1691280" cy="566280"/>
          </a:xfrm>
          <a:prstGeom prst="rect">
            <a:avLst/>
          </a:prstGeom>
          <a:noFill/>
          <a:ln>
            <a:noFill/>
          </a:ln>
        </p:spPr>
        <p:txBody>
          <a:bodyPr bIns="45000" lIns="90000" rIns="90000" tIns="45000"/>
          <a:p>
            <a:pPr algn="ctr">
              <a:lnSpc>
                <a:spcPct val="100000"/>
              </a:lnSpc>
            </a:pPr>
            <a:r>
              <a:rPr b="1" lang="en-US" sz="1100">
                <a:solidFill>
                  <a:srgbClr val="1f497d"/>
                </a:solidFill>
                <a:latin typeface="Arial"/>
              </a:rPr>
              <a:t>Henk Steenman</a:t>
            </a:r>
            <a:endParaRPr/>
          </a:p>
          <a:p>
            <a:pPr algn="ctr">
              <a:lnSpc>
                <a:spcPct val="100000"/>
              </a:lnSpc>
            </a:pPr>
            <a:r>
              <a:rPr i="1" lang="en-US" sz="1100">
                <a:solidFill>
                  <a:srgbClr val="1f497d"/>
                </a:solidFill>
                <a:latin typeface="Arial"/>
              </a:rPr>
              <a:t>Board Liaison and Chair</a:t>
            </a:r>
            <a:endParaRPr/>
          </a:p>
        </p:txBody>
      </p:sp>
      <p:sp>
        <p:nvSpPr>
          <p:cNvPr id="204" name="CustomShape 2"/>
          <p:cNvSpPr/>
          <p:nvPr/>
        </p:nvSpPr>
        <p:spPr>
          <a:xfrm>
            <a:off x="144720" y="1193040"/>
            <a:ext cx="1443960" cy="606600"/>
          </a:xfrm>
          <a:prstGeom prst="rect">
            <a:avLst/>
          </a:prstGeom>
          <a:noFill/>
          <a:ln>
            <a:noFill/>
          </a:ln>
        </p:spPr>
        <p:txBody>
          <a:bodyPr bIns="45000" lIns="90000" rIns="90000" tIns="45000" wrap="none"/>
          <a:p>
            <a:pPr algn="ctr">
              <a:lnSpc>
                <a:spcPct val="100000"/>
              </a:lnSpc>
            </a:pPr>
            <a:r>
              <a:rPr b="1" lang="en-US" sz="1200">
                <a:solidFill>
                  <a:srgbClr val="1f497d"/>
                </a:solidFill>
                <a:latin typeface="Arial"/>
              </a:rPr>
              <a:t>IXP STANDARDS </a:t>
            </a:r>
            <a:endParaRPr/>
          </a:p>
          <a:p>
            <a:pPr algn="ctr">
              <a:lnSpc>
                <a:spcPct val="100000"/>
              </a:lnSpc>
            </a:pPr>
            <a:r>
              <a:rPr b="1" lang="en-US" sz="1200">
                <a:solidFill>
                  <a:srgbClr val="1f497d"/>
                </a:solidFill>
                <a:latin typeface="Arial"/>
              </a:rPr>
              <a:t>COMMITTEE</a:t>
            </a:r>
            <a:endParaRPr/>
          </a:p>
        </p:txBody>
      </p:sp>
      <p:sp>
        <p:nvSpPr>
          <p:cNvPr id="205" name="CustomShape 3"/>
          <p:cNvSpPr/>
          <p:nvPr/>
        </p:nvSpPr>
        <p:spPr>
          <a:xfrm>
            <a:off x="1958760" y="3749040"/>
            <a:ext cx="1681920" cy="566280"/>
          </a:xfrm>
          <a:prstGeom prst="rect">
            <a:avLst/>
          </a:prstGeom>
          <a:noFill/>
          <a:ln>
            <a:noFill/>
          </a:ln>
        </p:spPr>
        <p:txBody>
          <a:bodyPr bIns="45000" lIns="90000" rIns="90000" tIns="45000" wrap="none"/>
          <a:p>
            <a:pPr algn="ctr">
              <a:lnSpc>
                <a:spcPct val="100000"/>
              </a:lnSpc>
            </a:pPr>
            <a:r>
              <a:rPr b="1" lang="en-US" sz="1100">
                <a:solidFill>
                  <a:srgbClr val="1f497d"/>
                </a:solidFill>
                <a:latin typeface="Arial"/>
              </a:rPr>
              <a:t>Gabe Cole</a:t>
            </a:r>
            <a:endParaRPr/>
          </a:p>
          <a:p>
            <a:pPr algn="ctr">
              <a:lnSpc>
                <a:spcPct val="100000"/>
              </a:lnSpc>
            </a:pPr>
            <a:r>
              <a:rPr i="1" lang="en-US" sz="1100">
                <a:solidFill>
                  <a:srgbClr val="1f497d"/>
                </a:solidFill>
                <a:latin typeface="Arial"/>
              </a:rPr>
              <a:t>Board Liaison and Chair</a:t>
            </a:r>
            <a:endParaRPr/>
          </a:p>
        </p:txBody>
      </p:sp>
      <p:sp>
        <p:nvSpPr>
          <p:cNvPr id="206" name="CustomShape 4"/>
          <p:cNvSpPr/>
          <p:nvPr/>
        </p:nvSpPr>
        <p:spPr>
          <a:xfrm>
            <a:off x="2075760" y="1193040"/>
            <a:ext cx="1313640" cy="850320"/>
          </a:xfrm>
          <a:prstGeom prst="rect">
            <a:avLst/>
          </a:prstGeom>
          <a:noFill/>
          <a:ln>
            <a:noFill/>
          </a:ln>
        </p:spPr>
        <p:txBody>
          <a:bodyPr bIns="45000" lIns="90000" rIns="90000" tIns="45000"/>
          <a:p>
            <a:pPr algn="ctr">
              <a:lnSpc>
                <a:spcPct val="100000"/>
              </a:lnSpc>
            </a:pPr>
            <a:r>
              <a:rPr b="1" lang="en-US" sz="1200">
                <a:solidFill>
                  <a:srgbClr val="1f497d"/>
                </a:solidFill>
                <a:latin typeface="Arial"/>
              </a:rPr>
              <a:t>DATA CENTRE</a:t>
            </a:r>
            <a:endParaRPr/>
          </a:p>
          <a:p>
            <a:pPr algn="ctr">
              <a:lnSpc>
                <a:spcPct val="100000"/>
              </a:lnSpc>
            </a:pPr>
            <a:r>
              <a:rPr b="1" lang="en-US" sz="1200">
                <a:solidFill>
                  <a:srgbClr val="1f497d"/>
                </a:solidFill>
                <a:latin typeface="Arial"/>
              </a:rPr>
              <a:t>STANDARDS COMMITTEE</a:t>
            </a:r>
            <a:endParaRPr/>
          </a:p>
        </p:txBody>
      </p:sp>
      <p:sp>
        <p:nvSpPr>
          <p:cNvPr id="207" name="CustomShape 5"/>
          <p:cNvSpPr/>
          <p:nvPr/>
        </p:nvSpPr>
        <p:spPr>
          <a:xfrm>
            <a:off x="3809880" y="3720960"/>
            <a:ext cx="1595160" cy="546480"/>
          </a:xfrm>
          <a:prstGeom prst="rect">
            <a:avLst/>
          </a:prstGeom>
          <a:noFill/>
          <a:ln>
            <a:noFill/>
          </a:ln>
        </p:spPr>
        <p:txBody>
          <a:bodyPr bIns="45000" lIns="90000" rIns="90000" tIns="45000" wrap="none"/>
          <a:p>
            <a:pPr algn="ctr">
              <a:lnSpc>
                <a:spcPct val="100000"/>
              </a:lnSpc>
            </a:pPr>
            <a:r>
              <a:rPr b="1" lang="en-US" sz="1050">
                <a:solidFill>
                  <a:srgbClr val="1f497d"/>
                </a:solidFill>
                <a:latin typeface="Arial"/>
              </a:rPr>
              <a:t>Christian Koch</a:t>
            </a:r>
            <a:endParaRPr/>
          </a:p>
          <a:p>
            <a:pPr algn="ctr">
              <a:lnSpc>
                <a:spcPct val="100000"/>
              </a:lnSpc>
            </a:pPr>
            <a:r>
              <a:rPr i="1" lang="en-US" sz="1050">
                <a:solidFill>
                  <a:srgbClr val="1f497d"/>
                </a:solidFill>
                <a:latin typeface="Arial"/>
              </a:rPr>
              <a:t>Board Liaison and Chair</a:t>
            </a:r>
            <a:endParaRPr/>
          </a:p>
        </p:txBody>
      </p:sp>
      <p:sp>
        <p:nvSpPr>
          <p:cNvPr id="208" name="CustomShape 6"/>
          <p:cNvSpPr/>
          <p:nvPr/>
        </p:nvSpPr>
        <p:spPr>
          <a:xfrm>
            <a:off x="3850200" y="1186920"/>
            <a:ext cx="1213920" cy="606600"/>
          </a:xfrm>
          <a:prstGeom prst="rect">
            <a:avLst/>
          </a:prstGeom>
          <a:noFill/>
          <a:ln>
            <a:noFill/>
          </a:ln>
        </p:spPr>
        <p:txBody>
          <a:bodyPr bIns="45000" lIns="90000" rIns="90000" tIns="45000" wrap="none"/>
          <a:p>
            <a:pPr algn="ctr">
              <a:lnSpc>
                <a:spcPct val="100000"/>
              </a:lnSpc>
            </a:pPr>
            <a:r>
              <a:rPr b="1" lang="en-US" sz="1200">
                <a:solidFill>
                  <a:srgbClr val="1f497d"/>
                </a:solidFill>
                <a:latin typeface="Arial"/>
              </a:rPr>
              <a:t>MEMBERSHIP</a:t>
            </a:r>
            <a:endParaRPr/>
          </a:p>
          <a:p>
            <a:pPr algn="ctr">
              <a:lnSpc>
                <a:spcPct val="100000"/>
              </a:lnSpc>
            </a:pPr>
            <a:r>
              <a:rPr b="1" lang="en-US" sz="1200">
                <a:solidFill>
                  <a:srgbClr val="1f497d"/>
                </a:solidFill>
                <a:latin typeface="Arial"/>
              </a:rPr>
              <a:t>COMMITTEE</a:t>
            </a:r>
            <a:endParaRPr/>
          </a:p>
        </p:txBody>
      </p:sp>
      <p:sp>
        <p:nvSpPr>
          <p:cNvPr id="209" name="CustomShape 7"/>
          <p:cNvSpPr/>
          <p:nvPr/>
        </p:nvSpPr>
        <p:spPr>
          <a:xfrm>
            <a:off x="5558040" y="3683520"/>
            <a:ext cx="1681920" cy="566640"/>
          </a:xfrm>
          <a:prstGeom prst="rect">
            <a:avLst/>
          </a:prstGeom>
          <a:noFill/>
          <a:ln>
            <a:noFill/>
          </a:ln>
        </p:spPr>
        <p:txBody>
          <a:bodyPr bIns="45000" lIns="90000" rIns="90000" tIns="45000" wrap="none"/>
          <a:p>
            <a:pPr algn="ctr">
              <a:lnSpc>
                <a:spcPct val="100000"/>
              </a:lnSpc>
            </a:pPr>
            <a:r>
              <a:rPr b="1" lang="en-US" sz="1100">
                <a:solidFill>
                  <a:srgbClr val="1f497d"/>
                </a:solidFill>
                <a:latin typeface="Arial"/>
              </a:rPr>
              <a:t>Vinay Nagpal</a:t>
            </a:r>
            <a:endParaRPr/>
          </a:p>
          <a:p>
            <a:pPr algn="ctr">
              <a:lnSpc>
                <a:spcPct val="100000"/>
              </a:lnSpc>
            </a:pPr>
            <a:r>
              <a:rPr i="1" lang="en-US" sz="1100">
                <a:solidFill>
                  <a:srgbClr val="1f497d"/>
                </a:solidFill>
                <a:latin typeface="Arial"/>
              </a:rPr>
              <a:t>Board Liaison and Chair</a:t>
            </a:r>
            <a:endParaRPr/>
          </a:p>
        </p:txBody>
      </p:sp>
      <p:sp>
        <p:nvSpPr>
          <p:cNvPr id="210" name="CustomShape 8"/>
          <p:cNvSpPr/>
          <p:nvPr/>
        </p:nvSpPr>
        <p:spPr>
          <a:xfrm>
            <a:off x="5723640" y="1201680"/>
            <a:ext cx="1098000" cy="606600"/>
          </a:xfrm>
          <a:prstGeom prst="rect">
            <a:avLst/>
          </a:prstGeom>
          <a:noFill/>
          <a:ln>
            <a:noFill/>
          </a:ln>
        </p:spPr>
        <p:txBody>
          <a:bodyPr bIns="45000" lIns="90000" rIns="90000" tIns="45000" wrap="none"/>
          <a:p>
            <a:pPr algn="ctr">
              <a:lnSpc>
                <a:spcPct val="100000"/>
              </a:lnSpc>
            </a:pPr>
            <a:r>
              <a:rPr b="1" lang="en-US" sz="1200">
                <a:solidFill>
                  <a:srgbClr val="1f497d"/>
                </a:solidFill>
                <a:latin typeface="Arial"/>
              </a:rPr>
              <a:t>MARKETING</a:t>
            </a:r>
            <a:endParaRPr/>
          </a:p>
          <a:p>
            <a:pPr algn="ctr">
              <a:lnSpc>
                <a:spcPct val="100000"/>
              </a:lnSpc>
            </a:pPr>
            <a:r>
              <a:rPr b="1" lang="en-US" sz="1200">
                <a:solidFill>
                  <a:srgbClr val="1f497d"/>
                </a:solidFill>
                <a:latin typeface="Arial"/>
              </a:rPr>
              <a:t>COMMITTEE</a:t>
            </a:r>
            <a:endParaRPr/>
          </a:p>
        </p:txBody>
      </p:sp>
      <p:pic>
        <p:nvPicPr>
          <p:cNvPr descr="" id="211" name="Picture 6"/>
          <p:cNvPicPr/>
          <p:nvPr/>
        </p:nvPicPr>
        <p:blipFill>
          <a:blip r:embed="rId4"/>
          <a:stretch>
            <a:fillRect/>
          </a:stretch>
        </p:blipFill>
        <p:spPr>
          <a:xfrm>
            <a:off x="5715720" y="1978560"/>
            <a:ext cx="1398600" cy="1398600"/>
          </a:xfrm>
          <a:prstGeom prst="rect">
            <a:avLst/>
          </a:prstGeom>
          <a:ln>
            <a:noFill/>
          </a:ln>
        </p:spPr>
      </p:pic>
      <p:sp>
        <p:nvSpPr>
          <p:cNvPr id="212" name="CustomShape 9"/>
          <p:cNvSpPr/>
          <p:nvPr/>
        </p:nvSpPr>
        <p:spPr>
          <a:xfrm>
            <a:off x="62280" y="4490280"/>
            <a:ext cx="1609560" cy="1338480"/>
          </a:xfrm>
          <a:prstGeom prst="rect">
            <a:avLst/>
          </a:prstGeom>
          <a:noFill/>
          <a:ln>
            <a:noFill/>
          </a:ln>
        </p:spPr>
        <p:txBody>
          <a:bodyPr bIns="45000" lIns="90000" rIns="90000" tIns="45000"/>
          <a:p>
            <a:pPr algn="ctr">
              <a:lnSpc>
                <a:spcPct val="100000"/>
              </a:lnSpc>
            </a:pPr>
            <a:r>
              <a:rPr lang="en-US" sz="1000">
                <a:solidFill>
                  <a:srgbClr val="1f497d"/>
                </a:solidFill>
                <a:latin typeface="Arial"/>
              </a:rPr>
              <a:t>Development and maintenance of technical and operational standards for Internet Exchange Points (IXPs).</a:t>
            </a:r>
            <a:endParaRPr/>
          </a:p>
          <a:p>
            <a:pPr algn="ctr">
              <a:lnSpc>
                <a:spcPct val="100000"/>
              </a:lnSpc>
            </a:pPr>
            <a:r>
              <a:rPr b="1" lang="en-US" sz="1000">
                <a:solidFill>
                  <a:srgbClr val="1f497d"/>
                </a:solidFill>
                <a:latin typeface="Arial"/>
              </a:rPr>
              <a:t>OIX-1 Standard</a:t>
            </a:r>
            <a:endParaRPr/>
          </a:p>
        </p:txBody>
      </p:sp>
      <p:sp>
        <p:nvSpPr>
          <p:cNvPr id="213" name="CustomShape 10"/>
          <p:cNvSpPr/>
          <p:nvPr/>
        </p:nvSpPr>
        <p:spPr>
          <a:xfrm>
            <a:off x="1950480" y="4490640"/>
            <a:ext cx="1548360" cy="1541520"/>
          </a:xfrm>
          <a:prstGeom prst="rect">
            <a:avLst/>
          </a:prstGeom>
          <a:noFill/>
          <a:ln>
            <a:noFill/>
          </a:ln>
        </p:spPr>
        <p:txBody>
          <a:bodyPr bIns="45000" lIns="90000" rIns="90000" tIns="45000"/>
          <a:p>
            <a:pPr algn="ctr">
              <a:lnSpc>
                <a:spcPct val="100000"/>
              </a:lnSpc>
            </a:pPr>
            <a:r>
              <a:rPr lang="en-US" sz="1000">
                <a:solidFill>
                  <a:srgbClr val="1f497d"/>
                </a:solidFill>
                <a:latin typeface="Arial"/>
              </a:rPr>
              <a:t>Development and maintenance of technical and operational standards for data centres. </a:t>
            </a:r>
            <a:endParaRPr/>
          </a:p>
          <a:p>
            <a:pPr algn="ctr">
              <a:lnSpc>
                <a:spcPct val="100000"/>
              </a:lnSpc>
            </a:pPr>
            <a:r>
              <a:rPr b="1" lang="en-US" sz="1000">
                <a:solidFill>
                  <a:srgbClr val="1f497d"/>
                </a:solidFill>
                <a:latin typeface="Arial"/>
              </a:rPr>
              <a:t>OIX-2 Standard</a:t>
            </a:r>
            <a:endParaRPr/>
          </a:p>
          <a:p>
            <a:pPr algn="ctr">
              <a:lnSpc>
                <a:spcPct val="100000"/>
              </a:lnSpc>
            </a:pPr>
            <a:endParaRPr/>
          </a:p>
        </p:txBody>
      </p:sp>
      <p:sp>
        <p:nvSpPr>
          <p:cNvPr id="214" name="CustomShape 11"/>
          <p:cNvSpPr/>
          <p:nvPr/>
        </p:nvSpPr>
        <p:spPr>
          <a:xfrm>
            <a:off x="3887280" y="4490640"/>
            <a:ext cx="1440360" cy="1338120"/>
          </a:xfrm>
          <a:prstGeom prst="rect">
            <a:avLst/>
          </a:prstGeom>
          <a:noFill/>
          <a:ln>
            <a:noFill/>
          </a:ln>
        </p:spPr>
        <p:txBody>
          <a:bodyPr bIns="45000" lIns="90000" rIns="90000" tIns="45000"/>
          <a:p>
            <a:pPr algn="ctr">
              <a:lnSpc>
                <a:spcPct val="100000"/>
              </a:lnSpc>
            </a:pPr>
            <a:r>
              <a:rPr lang="en-US" sz="1000">
                <a:solidFill>
                  <a:srgbClr val="1f497d"/>
                </a:solidFill>
                <a:latin typeface="Arial"/>
              </a:rPr>
              <a:t>Recruiting Open-IX Association members, membership management and retaining Open-IX members. </a:t>
            </a:r>
            <a:endParaRPr/>
          </a:p>
        </p:txBody>
      </p:sp>
      <p:sp>
        <p:nvSpPr>
          <p:cNvPr id="215" name="CustomShape 12"/>
          <p:cNvSpPr/>
          <p:nvPr/>
        </p:nvSpPr>
        <p:spPr>
          <a:xfrm>
            <a:off x="5637600" y="4517640"/>
            <a:ext cx="1611360" cy="1338120"/>
          </a:xfrm>
          <a:prstGeom prst="rect">
            <a:avLst/>
          </a:prstGeom>
          <a:noFill/>
          <a:ln>
            <a:noFill/>
          </a:ln>
        </p:spPr>
        <p:txBody>
          <a:bodyPr bIns="45000" lIns="90000" rIns="90000" tIns="45000"/>
          <a:p>
            <a:pPr algn="ctr">
              <a:lnSpc>
                <a:spcPct val="100000"/>
              </a:lnSpc>
            </a:pPr>
            <a:r>
              <a:rPr lang="en-US" sz="1000">
                <a:solidFill>
                  <a:srgbClr val="1f497d"/>
                </a:solidFill>
                <a:latin typeface="Arial"/>
              </a:rPr>
              <a:t>Promoting OIX, external messaging and working with certified IXPs and data centres to increase peers on certified exchanges.</a:t>
            </a:r>
            <a:endParaRPr/>
          </a:p>
        </p:txBody>
      </p:sp>
      <p:sp>
        <p:nvSpPr>
          <p:cNvPr id="216" name="CustomShape 13"/>
          <p:cNvSpPr/>
          <p:nvPr/>
        </p:nvSpPr>
        <p:spPr>
          <a:xfrm>
            <a:off x="1800720" y="274320"/>
            <a:ext cx="5856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OIX Standing Committees</a:t>
            </a:r>
            <a:endParaRPr/>
          </a:p>
        </p:txBody>
      </p:sp>
      <p:sp>
        <p:nvSpPr>
          <p:cNvPr id="217" name="CustomShape 14"/>
          <p:cNvSpPr/>
          <p:nvPr/>
        </p:nvSpPr>
        <p:spPr>
          <a:xfrm>
            <a:off x="7335000" y="3684240"/>
            <a:ext cx="1859760" cy="566640"/>
          </a:xfrm>
          <a:prstGeom prst="rect">
            <a:avLst/>
          </a:prstGeom>
          <a:noFill/>
          <a:ln>
            <a:noFill/>
          </a:ln>
        </p:spPr>
        <p:txBody>
          <a:bodyPr bIns="45000" lIns="90000" rIns="90000" tIns="45000"/>
          <a:p>
            <a:pPr algn="ctr">
              <a:lnSpc>
                <a:spcPct val="100000"/>
              </a:lnSpc>
            </a:pPr>
            <a:r>
              <a:rPr b="1" lang="en-US" sz="1100">
                <a:solidFill>
                  <a:srgbClr val="1f497d"/>
                </a:solidFill>
                <a:latin typeface="Arial"/>
              </a:rPr>
              <a:t>Martin Hannigan</a:t>
            </a:r>
            <a:endParaRPr/>
          </a:p>
          <a:p>
            <a:pPr algn="ctr">
              <a:lnSpc>
                <a:spcPct val="100000"/>
              </a:lnSpc>
            </a:pPr>
            <a:r>
              <a:rPr i="1" lang="en-US" sz="1100">
                <a:solidFill>
                  <a:srgbClr val="1f497d"/>
                </a:solidFill>
                <a:latin typeface="Arial"/>
              </a:rPr>
              <a:t>Board Liaison and Chair</a:t>
            </a:r>
            <a:endParaRPr/>
          </a:p>
        </p:txBody>
      </p:sp>
      <p:sp>
        <p:nvSpPr>
          <p:cNvPr id="218" name="CustomShape 15"/>
          <p:cNvSpPr/>
          <p:nvPr/>
        </p:nvSpPr>
        <p:spPr>
          <a:xfrm>
            <a:off x="7466040" y="4472280"/>
            <a:ext cx="1600200" cy="1338120"/>
          </a:xfrm>
          <a:prstGeom prst="rect">
            <a:avLst/>
          </a:prstGeom>
          <a:noFill/>
          <a:ln>
            <a:noFill/>
          </a:ln>
        </p:spPr>
        <p:txBody>
          <a:bodyPr bIns="45000" lIns="90000" rIns="90000" tIns="45000"/>
          <a:p>
            <a:pPr algn="ctr">
              <a:lnSpc>
                <a:spcPct val="100000"/>
              </a:lnSpc>
            </a:pPr>
            <a:r>
              <a:rPr lang="en-US" sz="1000">
                <a:solidFill>
                  <a:srgbClr val="1f497d"/>
                </a:solidFill>
                <a:latin typeface="Arial"/>
              </a:rPr>
              <a:t>Soliciting talks in the industry and working with selected presenters to deliver top quality content to our membership.</a:t>
            </a:r>
            <a:endParaRPr/>
          </a:p>
        </p:txBody>
      </p:sp>
      <p:sp>
        <p:nvSpPr>
          <p:cNvPr id="219" name="CustomShape 16"/>
          <p:cNvSpPr/>
          <p:nvPr/>
        </p:nvSpPr>
        <p:spPr>
          <a:xfrm>
            <a:off x="7629840" y="1166400"/>
            <a:ext cx="1134360" cy="606600"/>
          </a:xfrm>
          <a:prstGeom prst="rect">
            <a:avLst/>
          </a:prstGeom>
          <a:noFill/>
          <a:ln>
            <a:noFill/>
          </a:ln>
        </p:spPr>
        <p:txBody>
          <a:bodyPr bIns="45000" lIns="90000" rIns="90000" tIns="45000"/>
          <a:p>
            <a:pPr algn="ctr">
              <a:lnSpc>
                <a:spcPct val="100000"/>
              </a:lnSpc>
            </a:pPr>
            <a:r>
              <a:rPr b="1" lang="en-US" sz="1200">
                <a:solidFill>
                  <a:srgbClr val="1f497d"/>
                </a:solidFill>
                <a:latin typeface="Arial"/>
              </a:rPr>
              <a:t>PROGRAM COMMITTEE</a:t>
            </a:r>
            <a:endParaRPr/>
          </a:p>
        </p:txBody>
      </p:sp>
      <p:pic>
        <p:nvPicPr>
          <p:cNvPr descr="" id="220" name="Picture 21"/>
          <p:cNvPicPr/>
          <p:nvPr/>
        </p:nvPicPr>
        <p:blipFill>
          <a:blip r:embed="rId5"/>
          <a:stretch>
            <a:fillRect/>
          </a:stretch>
        </p:blipFill>
        <p:spPr>
          <a:xfrm>
            <a:off x="7606080" y="2013120"/>
            <a:ext cx="1398960" cy="1398960"/>
          </a:xfrm>
          <a:prstGeom prst="rect">
            <a:avLst/>
          </a:prstGeom>
          <a:ln>
            <a:noFill/>
          </a:ln>
        </p:spPr>
      </p:pic>
    </p:spTree>
  </p:cSld>
  <p:timing>
    <p:tnLst>
      <p:par>
        <p:cTn dur="indefinite" id="15" nodeType="tmRoot" restart="never">
          <p:childTnLst>
            <p:seq>
              <p:cTn id="16"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CustomShape 1"/>
          <p:cNvSpPr/>
          <p:nvPr/>
        </p:nvSpPr>
        <p:spPr>
          <a:xfrm>
            <a:off x="457200" y="274320"/>
            <a:ext cx="8228880" cy="891000"/>
          </a:xfrm>
          <a:prstGeom prst="rect">
            <a:avLst/>
          </a:prstGeom>
          <a:noFill/>
          <a:ln>
            <a:noFill/>
          </a:ln>
        </p:spPr>
        <p:txBody>
          <a:bodyPr anchor="ctr" bIns="45000" lIns="90000" rIns="90000" tIns="45000"/>
          <a:p>
            <a:pPr algn="ctr">
              <a:lnSpc>
                <a:spcPct val="100000"/>
              </a:lnSpc>
            </a:pPr>
            <a:r>
              <a:rPr lang="en-US" sz="3300">
                <a:solidFill>
                  <a:srgbClr val="ffffff"/>
                </a:solidFill>
                <a:latin typeface="Arial"/>
              </a:rPr>
              <a:t>OIX-1 Certification</a:t>
            </a:r>
            <a:endParaRPr/>
          </a:p>
        </p:txBody>
      </p:sp>
      <p:sp>
        <p:nvSpPr>
          <p:cNvPr id="222" name="CustomShape 2"/>
          <p:cNvSpPr/>
          <p:nvPr/>
        </p:nvSpPr>
        <p:spPr>
          <a:xfrm>
            <a:off x="352080" y="1452600"/>
            <a:ext cx="8228880" cy="4092480"/>
          </a:xfrm>
          <a:prstGeom prst="rect">
            <a:avLst/>
          </a:prstGeom>
          <a:noFill/>
          <a:ln>
            <a:noFill/>
          </a:ln>
        </p:spPr>
        <p:txBody>
          <a:bodyPr bIns="45000" lIns="90000" rIns="90000" tIns="45000"/>
          <a:p>
            <a:pPr>
              <a:lnSpc>
                <a:spcPct val="100000"/>
              </a:lnSpc>
              <a:buFont typeface="Arial"/>
              <a:buChar char="•"/>
            </a:pPr>
            <a:r>
              <a:rPr lang="en-US" sz="2100">
                <a:solidFill>
                  <a:srgbClr val="1f497d"/>
                </a:solidFill>
                <a:latin typeface="Arial"/>
              </a:rPr>
              <a:t>Completed: Two (2) MSAs, Two (2) IXPs</a:t>
            </a:r>
            <a:endParaRPr/>
          </a:p>
          <a:p>
            <a:pPr>
              <a:lnSpc>
                <a:spcPct val="100000"/>
              </a:lnSpc>
              <a:buFont typeface="Arial"/>
              <a:buChar char="•"/>
            </a:pPr>
            <a:r>
              <a:rPr lang="en-US" sz="2100">
                <a:solidFill>
                  <a:srgbClr val="1f497d"/>
                </a:solidFill>
                <a:latin typeface="Arial"/>
              </a:rPr>
              <a:t>Pending: Four (4) MSAs, Two (2) IXPs</a:t>
            </a:r>
            <a:endParaRPr/>
          </a:p>
        </p:txBody>
      </p:sp>
      <p:sp>
        <p:nvSpPr>
          <p:cNvPr id="223" name="CustomShape 3"/>
          <p:cNvSpPr/>
          <p:nvPr/>
        </p:nvSpPr>
        <p:spPr>
          <a:xfrm>
            <a:off x="539280" y="4855320"/>
            <a:ext cx="2078280" cy="121860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NY/NJ</a:t>
            </a:r>
            <a:endParaRPr/>
          </a:p>
          <a:p>
            <a:pPr>
              <a:lnSpc>
                <a:spcPct val="100000"/>
              </a:lnSpc>
              <a:buFont typeface="Calibri"/>
              <a:buAutoNum type="arabicPeriod"/>
            </a:pPr>
            <a:r>
              <a:rPr b="1" lang="en-US" sz="1100">
                <a:solidFill>
                  <a:srgbClr val="1f497d"/>
                </a:solidFill>
                <a:latin typeface="Arial"/>
              </a:rPr>
              <a:t>SF Bay Area (Pending)</a:t>
            </a:r>
            <a:endParaRPr/>
          </a:p>
          <a:p>
            <a:pPr>
              <a:lnSpc>
                <a:spcPct val="100000"/>
              </a:lnSpc>
              <a:buFont typeface="Calibri"/>
              <a:buAutoNum type="arabicPeriod"/>
            </a:pPr>
            <a:r>
              <a:rPr b="1" lang="en-US" sz="1100">
                <a:solidFill>
                  <a:srgbClr val="1f497d"/>
                </a:solidFill>
                <a:latin typeface="Arial"/>
              </a:rPr>
              <a:t>Chicago (Announced)</a:t>
            </a:r>
            <a:endParaRPr/>
          </a:p>
        </p:txBody>
      </p:sp>
      <p:sp>
        <p:nvSpPr>
          <p:cNvPr id="224" name="CustomShape 4"/>
          <p:cNvSpPr/>
          <p:nvPr/>
        </p:nvSpPr>
        <p:spPr>
          <a:xfrm>
            <a:off x="3389040" y="3907800"/>
            <a:ext cx="1330920" cy="40788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Calibri"/>
              </a:rPr>
              <a:t>VA/MD/DC</a:t>
            </a:r>
            <a:endParaRPr/>
          </a:p>
        </p:txBody>
      </p:sp>
      <p:pic>
        <p:nvPicPr>
          <p:cNvPr descr="" id="225" name="Picture 9"/>
          <p:cNvPicPr/>
          <p:nvPr/>
        </p:nvPicPr>
        <p:blipFill>
          <a:blip r:embed="rId1"/>
          <a:stretch>
            <a:fillRect/>
          </a:stretch>
        </p:blipFill>
        <p:spPr>
          <a:xfrm>
            <a:off x="1029600" y="3248280"/>
            <a:ext cx="1249560" cy="1445400"/>
          </a:xfrm>
          <a:prstGeom prst="rect">
            <a:avLst/>
          </a:prstGeom>
          <a:ln>
            <a:noFill/>
          </a:ln>
        </p:spPr>
      </p:pic>
      <p:pic>
        <p:nvPicPr>
          <p:cNvPr descr="" id="226" name="Picture 22"/>
          <p:cNvPicPr/>
          <p:nvPr/>
        </p:nvPicPr>
        <p:blipFill>
          <a:blip r:embed="rId2"/>
          <a:stretch>
            <a:fillRect/>
          </a:stretch>
        </p:blipFill>
        <p:spPr>
          <a:xfrm>
            <a:off x="3331800" y="3245400"/>
            <a:ext cx="1928880" cy="639720"/>
          </a:xfrm>
          <a:prstGeom prst="rect">
            <a:avLst/>
          </a:prstGeom>
          <a:ln>
            <a:noFill/>
          </a:ln>
        </p:spPr>
      </p:pic>
      <p:pic>
        <p:nvPicPr>
          <p:cNvPr descr="" id="227" name="Picture 24"/>
          <p:cNvPicPr/>
          <p:nvPr/>
        </p:nvPicPr>
        <p:blipFill>
          <a:blip r:embed="rId3"/>
          <a:stretch>
            <a:fillRect/>
          </a:stretch>
        </p:blipFill>
        <p:spPr>
          <a:xfrm>
            <a:off x="6028560" y="3159360"/>
            <a:ext cx="2425320" cy="577800"/>
          </a:xfrm>
          <a:prstGeom prst="rect">
            <a:avLst/>
          </a:prstGeom>
          <a:ln>
            <a:noFill/>
          </a:ln>
        </p:spPr>
      </p:pic>
      <p:sp>
        <p:nvSpPr>
          <p:cNvPr id="228" name="CustomShape 5"/>
          <p:cNvSpPr/>
          <p:nvPr/>
        </p:nvSpPr>
        <p:spPr>
          <a:xfrm>
            <a:off x="6098400" y="3785760"/>
            <a:ext cx="2321640" cy="72684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Phoenix (Announced)</a:t>
            </a:r>
            <a:endParaRPr/>
          </a:p>
        </p:txBody>
      </p:sp>
      <p:pic>
        <p:nvPicPr>
          <p:cNvPr descr="" id="229" name="Picture 26"/>
          <p:cNvPicPr/>
          <p:nvPr/>
        </p:nvPicPr>
        <p:blipFill>
          <a:blip r:embed="rId4"/>
          <a:stretch>
            <a:fillRect/>
          </a:stretch>
        </p:blipFill>
        <p:spPr>
          <a:xfrm>
            <a:off x="4207680" y="4678560"/>
            <a:ext cx="2413800" cy="749520"/>
          </a:xfrm>
          <a:prstGeom prst="rect">
            <a:avLst/>
          </a:prstGeom>
          <a:ln>
            <a:noFill/>
          </a:ln>
        </p:spPr>
      </p:pic>
      <p:sp>
        <p:nvSpPr>
          <p:cNvPr id="230" name="CustomShape 6"/>
          <p:cNvSpPr/>
          <p:nvPr/>
        </p:nvSpPr>
        <p:spPr>
          <a:xfrm>
            <a:off x="4269600" y="5550480"/>
            <a:ext cx="1946880" cy="86004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Omaha (Announced)</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CustomShape 1"/>
          <p:cNvSpPr/>
          <p:nvPr/>
        </p:nvSpPr>
        <p:spPr>
          <a:xfrm>
            <a:off x="457200" y="274320"/>
            <a:ext cx="8228880" cy="891000"/>
          </a:xfrm>
          <a:prstGeom prst="rect">
            <a:avLst/>
          </a:prstGeom>
          <a:noFill/>
          <a:ln>
            <a:noFill/>
          </a:ln>
        </p:spPr>
        <p:txBody>
          <a:bodyPr anchor="ctr" bIns="45000" lIns="90000" rIns="90000" tIns="45000"/>
          <a:p>
            <a:pPr algn="ctr">
              <a:lnSpc>
                <a:spcPct val="100000"/>
              </a:lnSpc>
            </a:pPr>
            <a:r>
              <a:rPr lang="en-US" sz="3300">
                <a:solidFill>
                  <a:srgbClr val="ffffff"/>
                </a:solidFill>
                <a:latin typeface="Arial"/>
              </a:rPr>
              <a:t>OIX-2 Certification</a:t>
            </a:r>
            <a:endParaRPr/>
          </a:p>
        </p:txBody>
      </p:sp>
      <p:sp>
        <p:nvSpPr>
          <p:cNvPr id="232" name="CustomShape 2"/>
          <p:cNvSpPr/>
          <p:nvPr/>
        </p:nvSpPr>
        <p:spPr>
          <a:xfrm>
            <a:off x="457200" y="1360440"/>
            <a:ext cx="8544960" cy="4092480"/>
          </a:xfrm>
          <a:prstGeom prst="rect">
            <a:avLst/>
          </a:prstGeom>
          <a:noFill/>
          <a:ln>
            <a:noFill/>
          </a:ln>
        </p:spPr>
        <p:txBody>
          <a:bodyPr bIns="45000" lIns="90000" rIns="90000" tIns="45000"/>
          <a:p>
            <a:pPr>
              <a:lnSpc>
                <a:spcPct val="100000"/>
              </a:lnSpc>
              <a:buFont typeface="Arial"/>
              <a:buChar char="•"/>
            </a:pPr>
            <a:r>
              <a:rPr lang="en-US" sz="2100">
                <a:solidFill>
                  <a:srgbClr val="1f497d"/>
                </a:solidFill>
                <a:latin typeface="Arial"/>
              </a:rPr>
              <a:t>Completed: 21 Data Centres, Nine (9) Companies</a:t>
            </a:r>
            <a:endParaRPr/>
          </a:p>
          <a:p>
            <a:pPr>
              <a:lnSpc>
                <a:spcPct val="100000"/>
              </a:lnSpc>
              <a:buFont typeface="Arial"/>
              <a:buChar char="•"/>
            </a:pPr>
            <a:r>
              <a:rPr lang="en-US" sz="2100">
                <a:solidFill>
                  <a:srgbClr val="1f497d"/>
                </a:solidFill>
                <a:latin typeface="Arial"/>
              </a:rPr>
              <a:t>Pending: Six (6) Data Centres, Five (5) Additional Companies</a:t>
            </a:r>
            <a:endParaRPr/>
          </a:p>
        </p:txBody>
      </p:sp>
      <p:pic>
        <p:nvPicPr>
          <p:cNvPr descr="" id="233" name="Picture 3"/>
          <p:cNvPicPr/>
          <p:nvPr/>
        </p:nvPicPr>
        <p:blipFill>
          <a:blip r:embed="rId1"/>
          <a:stretch>
            <a:fillRect/>
          </a:stretch>
        </p:blipFill>
        <p:spPr>
          <a:xfrm>
            <a:off x="560880" y="2748960"/>
            <a:ext cx="719280" cy="582480"/>
          </a:xfrm>
          <a:prstGeom prst="rect">
            <a:avLst/>
          </a:prstGeom>
          <a:ln>
            <a:noFill/>
          </a:ln>
        </p:spPr>
      </p:pic>
      <p:sp>
        <p:nvSpPr>
          <p:cNvPr id="234" name="CustomShape 3"/>
          <p:cNvSpPr/>
          <p:nvPr/>
        </p:nvSpPr>
        <p:spPr>
          <a:xfrm>
            <a:off x="399240" y="3529080"/>
            <a:ext cx="1540440" cy="121860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Dallas, TX</a:t>
            </a:r>
            <a:endParaRPr/>
          </a:p>
          <a:p>
            <a:pPr>
              <a:lnSpc>
                <a:spcPct val="100000"/>
              </a:lnSpc>
              <a:buFont typeface="Calibri"/>
              <a:buAutoNum type="arabicPeriod"/>
            </a:pPr>
            <a:r>
              <a:rPr b="1" lang="en-US" sz="1100">
                <a:solidFill>
                  <a:srgbClr val="1f497d"/>
                </a:solidFill>
                <a:latin typeface="Arial"/>
              </a:rPr>
              <a:t>Houston, TX</a:t>
            </a:r>
            <a:endParaRPr/>
          </a:p>
          <a:p>
            <a:pPr>
              <a:lnSpc>
                <a:spcPct val="100000"/>
              </a:lnSpc>
              <a:buFont typeface="Calibri"/>
              <a:buAutoNum type="arabicPeriod"/>
            </a:pPr>
            <a:r>
              <a:rPr b="1" lang="en-US" sz="1100">
                <a:solidFill>
                  <a:srgbClr val="1f497d"/>
                </a:solidFill>
                <a:latin typeface="Arial"/>
              </a:rPr>
              <a:t>Austin, TX</a:t>
            </a:r>
            <a:endParaRPr/>
          </a:p>
          <a:p>
            <a:pPr>
              <a:lnSpc>
                <a:spcPct val="100000"/>
              </a:lnSpc>
              <a:buFont typeface="Calibri"/>
              <a:buAutoNum type="arabicPeriod"/>
            </a:pPr>
            <a:r>
              <a:rPr b="1" lang="en-US" sz="1100">
                <a:solidFill>
                  <a:srgbClr val="1f497d"/>
                </a:solidFill>
                <a:latin typeface="Arial"/>
              </a:rPr>
              <a:t>Cincinnati, OH</a:t>
            </a:r>
            <a:endParaRPr/>
          </a:p>
          <a:p>
            <a:pPr>
              <a:lnSpc>
                <a:spcPct val="100000"/>
              </a:lnSpc>
              <a:buFont typeface="Calibri"/>
              <a:buAutoNum type="arabicPeriod"/>
            </a:pPr>
            <a:r>
              <a:rPr b="1" lang="en-US" sz="1100">
                <a:solidFill>
                  <a:srgbClr val="1f497d"/>
                </a:solidFill>
                <a:latin typeface="Arial"/>
              </a:rPr>
              <a:t>Cincinnati, OH</a:t>
            </a:r>
            <a:endParaRPr/>
          </a:p>
          <a:p>
            <a:pPr>
              <a:lnSpc>
                <a:spcPct val="100000"/>
              </a:lnSpc>
              <a:buFont typeface="Calibri"/>
              <a:buAutoNum type="arabicPeriod"/>
            </a:pPr>
            <a:r>
              <a:rPr b="1" lang="en-US" sz="1100">
                <a:solidFill>
                  <a:srgbClr val="1f497d"/>
                </a:solidFill>
                <a:latin typeface="Arial"/>
              </a:rPr>
              <a:t>Phoenix, AZ</a:t>
            </a:r>
            <a:endParaRPr/>
          </a:p>
        </p:txBody>
      </p:sp>
      <p:pic>
        <p:nvPicPr>
          <p:cNvPr descr="" id="235" name="Picture 5"/>
          <p:cNvPicPr/>
          <p:nvPr/>
        </p:nvPicPr>
        <p:blipFill>
          <a:blip r:embed="rId2"/>
          <a:stretch>
            <a:fillRect/>
          </a:stretch>
        </p:blipFill>
        <p:spPr>
          <a:xfrm>
            <a:off x="1818720" y="5177160"/>
            <a:ext cx="1177560" cy="361080"/>
          </a:xfrm>
          <a:prstGeom prst="rect">
            <a:avLst/>
          </a:prstGeom>
          <a:ln>
            <a:noFill/>
          </a:ln>
        </p:spPr>
      </p:pic>
      <p:sp>
        <p:nvSpPr>
          <p:cNvPr id="236" name="CustomShape 4"/>
          <p:cNvSpPr/>
          <p:nvPr/>
        </p:nvSpPr>
        <p:spPr>
          <a:xfrm>
            <a:off x="1818720" y="5607720"/>
            <a:ext cx="1222560" cy="40356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Chicago, IL</a:t>
            </a:r>
            <a:endParaRPr/>
          </a:p>
        </p:txBody>
      </p:sp>
      <p:pic>
        <p:nvPicPr>
          <p:cNvPr descr="" id="237" name="Picture 7"/>
          <p:cNvPicPr/>
          <p:nvPr/>
        </p:nvPicPr>
        <p:blipFill>
          <a:blip r:embed="rId3"/>
          <a:stretch>
            <a:fillRect/>
          </a:stretch>
        </p:blipFill>
        <p:spPr>
          <a:xfrm>
            <a:off x="5751360" y="2684160"/>
            <a:ext cx="831960" cy="633960"/>
          </a:xfrm>
          <a:prstGeom prst="rect">
            <a:avLst/>
          </a:prstGeom>
          <a:ln>
            <a:noFill/>
          </a:ln>
        </p:spPr>
      </p:pic>
      <p:sp>
        <p:nvSpPr>
          <p:cNvPr id="238" name="CustomShape 5"/>
          <p:cNvSpPr/>
          <p:nvPr/>
        </p:nvSpPr>
        <p:spPr>
          <a:xfrm>
            <a:off x="5551920" y="3468240"/>
            <a:ext cx="1584720" cy="40392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Ashburn, VA</a:t>
            </a:r>
            <a:endParaRPr/>
          </a:p>
          <a:p>
            <a:pPr>
              <a:lnSpc>
                <a:spcPct val="100000"/>
              </a:lnSpc>
              <a:buFont typeface="Calibri"/>
              <a:buAutoNum type="arabicPeriod"/>
            </a:pPr>
            <a:r>
              <a:rPr b="1" lang="en-US" sz="1100">
                <a:solidFill>
                  <a:srgbClr val="1f497d"/>
                </a:solidFill>
                <a:latin typeface="Arial"/>
              </a:rPr>
              <a:t>Piscataway, NJ</a:t>
            </a:r>
            <a:endParaRPr/>
          </a:p>
        </p:txBody>
      </p:sp>
      <p:pic>
        <p:nvPicPr>
          <p:cNvPr descr="" id="239" name="Picture 10"/>
          <p:cNvPicPr/>
          <p:nvPr/>
        </p:nvPicPr>
        <p:blipFill>
          <a:blip r:embed="rId4"/>
          <a:stretch>
            <a:fillRect/>
          </a:stretch>
        </p:blipFill>
        <p:spPr>
          <a:xfrm>
            <a:off x="2339640" y="2846520"/>
            <a:ext cx="866520" cy="505800"/>
          </a:xfrm>
          <a:prstGeom prst="rect">
            <a:avLst/>
          </a:prstGeom>
          <a:ln>
            <a:noFill/>
          </a:ln>
        </p:spPr>
      </p:pic>
      <p:sp>
        <p:nvSpPr>
          <p:cNvPr id="240" name="CustomShape 6"/>
          <p:cNvSpPr/>
          <p:nvPr/>
        </p:nvSpPr>
        <p:spPr>
          <a:xfrm>
            <a:off x="2026800" y="3506760"/>
            <a:ext cx="1762200" cy="86004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Los Angeles, CA</a:t>
            </a:r>
            <a:endParaRPr/>
          </a:p>
          <a:p>
            <a:pPr>
              <a:lnSpc>
                <a:spcPct val="100000"/>
              </a:lnSpc>
              <a:buFont typeface="Calibri"/>
              <a:buAutoNum type="arabicPeriod"/>
            </a:pPr>
            <a:r>
              <a:rPr b="1" lang="en-US" sz="1100">
                <a:solidFill>
                  <a:srgbClr val="1f497d"/>
                </a:solidFill>
                <a:latin typeface="Arial"/>
              </a:rPr>
              <a:t>San Francisco, CA</a:t>
            </a:r>
            <a:endParaRPr/>
          </a:p>
          <a:p>
            <a:pPr>
              <a:lnSpc>
                <a:spcPct val="100000"/>
              </a:lnSpc>
              <a:buFont typeface="Calibri"/>
              <a:buAutoNum type="arabicPeriod"/>
            </a:pPr>
            <a:r>
              <a:rPr b="1" lang="en-US" sz="1100">
                <a:solidFill>
                  <a:srgbClr val="1f497d"/>
                </a:solidFill>
                <a:latin typeface="Arial"/>
              </a:rPr>
              <a:t>Dallas, TX</a:t>
            </a:r>
            <a:endParaRPr/>
          </a:p>
          <a:p>
            <a:pPr>
              <a:lnSpc>
                <a:spcPct val="100000"/>
              </a:lnSpc>
              <a:buFont typeface="Calibri"/>
              <a:buAutoNum type="arabicPeriod"/>
            </a:pPr>
            <a:r>
              <a:rPr b="1" lang="en-US" sz="1100">
                <a:solidFill>
                  <a:srgbClr val="1f497d"/>
                </a:solidFill>
                <a:latin typeface="Arial"/>
              </a:rPr>
              <a:t>New York,  NY</a:t>
            </a:r>
            <a:endParaRPr/>
          </a:p>
        </p:txBody>
      </p:sp>
      <p:pic>
        <p:nvPicPr>
          <p:cNvPr descr="" id="241" name="Picture 12"/>
          <p:cNvPicPr/>
          <p:nvPr/>
        </p:nvPicPr>
        <p:blipFill>
          <a:blip r:embed="rId5"/>
          <a:stretch>
            <a:fillRect/>
          </a:stretch>
        </p:blipFill>
        <p:spPr>
          <a:xfrm>
            <a:off x="4123800" y="2771640"/>
            <a:ext cx="726480" cy="537480"/>
          </a:xfrm>
          <a:prstGeom prst="rect">
            <a:avLst/>
          </a:prstGeom>
          <a:ln>
            <a:noFill/>
          </a:ln>
        </p:spPr>
      </p:pic>
      <p:sp>
        <p:nvSpPr>
          <p:cNvPr id="242" name="CustomShape 7"/>
          <p:cNvSpPr/>
          <p:nvPr/>
        </p:nvSpPr>
        <p:spPr>
          <a:xfrm>
            <a:off x="3948480" y="3438720"/>
            <a:ext cx="1494720" cy="40392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Atlanta, GA</a:t>
            </a:r>
            <a:endParaRPr/>
          </a:p>
          <a:p>
            <a:pPr>
              <a:lnSpc>
                <a:spcPct val="100000"/>
              </a:lnSpc>
              <a:buFont typeface="Calibri"/>
              <a:buAutoNum type="arabicPeriod"/>
            </a:pPr>
            <a:r>
              <a:rPr b="1" lang="en-US" sz="1100">
                <a:solidFill>
                  <a:srgbClr val="1f497d"/>
                </a:solidFill>
                <a:latin typeface="Arial"/>
              </a:rPr>
              <a:t>Suwanee, GA</a:t>
            </a:r>
            <a:endParaRPr/>
          </a:p>
          <a:p>
            <a:pPr>
              <a:lnSpc>
                <a:spcPct val="100000"/>
              </a:lnSpc>
              <a:buFont typeface="Calibri"/>
              <a:buAutoNum type="arabicPeriod"/>
            </a:pPr>
            <a:r>
              <a:rPr b="1" lang="en-US" sz="1100">
                <a:solidFill>
                  <a:srgbClr val="1f497d"/>
                </a:solidFill>
                <a:latin typeface="Arial"/>
              </a:rPr>
              <a:t>Richmond, VA</a:t>
            </a:r>
            <a:endParaRPr/>
          </a:p>
        </p:txBody>
      </p:sp>
      <p:pic>
        <p:nvPicPr>
          <p:cNvPr descr="" id="243" name="Picture 14"/>
          <p:cNvPicPr/>
          <p:nvPr/>
        </p:nvPicPr>
        <p:blipFill>
          <a:blip r:embed="rId6"/>
          <a:stretch>
            <a:fillRect/>
          </a:stretch>
        </p:blipFill>
        <p:spPr>
          <a:xfrm>
            <a:off x="7039440" y="4855680"/>
            <a:ext cx="933120" cy="641880"/>
          </a:xfrm>
          <a:prstGeom prst="rect">
            <a:avLst/>
          </a:prstGeom>
          <a:ln>
            <a:noFill/>
          </a:ln>
        </p:spPr>
      </p:pic>
      <p:sp>
        <p:nvSpPr>
          <p:cNvPr id="244" name="CustomShape 8"/>
          <p:cNvSpPr/>
          <p:nvPr/>
        </p:nvSpPr>
        <p:spPr>
          <a:xfrm>
            <a:off x="6976800" y="5569560"/>
            <a:ext cx="1558440" cy="40392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Santa Clara, CA</a:t>
            </a:r>
            <a:endParaRPr/>
          </a:p>
        </p:txBody>
      </p:sp>
      <p:pic>
        <p:nvPicPr>
          <p:cNvPr descr="" id="245" name="Picture 16"/>
          <p:cNvPicPr/>
          <p:nvPr/>
        </p:nvPicPr>
        <p:blipFill>
          <a:blip r:embed="rId7"/>
          <a:stretch>
            <a:fillRect/>
          </a:stretch>
        </p:blipFill>
        <p:spPr>
          <a:xfrm>
            <a:off x="7395840" y="2725560"/>
            <a:ext cx="720720" cy="474840"/>
          </a:xfrm>
          <a:prstGeom prst="rect">
            <a:avLst/>
          </a:prstGeom>
          <a:ln>
            <a:noFill/>
          </a:ln>
        </p:spPr>
      </p:pic>
      <p:sp>
        <p:nvSpPr>
          <p:cNvPr id="246" name="CustomShape 9"/>
          <p:cNvSpPr/>
          <p:nvPr/>
        </p:nvSpPr>
        <p:spPr>
          <a:xfrm>
            <a:off x="7197480" y="3467880"/>
            <a:ext cx="1405440" cy="40392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Durham, NC</a:t>
            </a:r>
            <a:endParaRPr/>
          </a:p>
          <a:p>
            <a:pPr>
              <a:lnSpc>
                <a:spcPct val="100000"/>
              </a:lnSpc>
              <a:buFont typeface="Calibri"/>
              <a:buAutoNum type="arabicPeriod"/>
            </a:pPr>
            <a:r>
              <a:rPr b="1" lang="en-US" sz="1100">
                <a:solidFill>
                  <a:srgbClr val="1f497d"/>
                </a:solidFill>
                <a:latin typeface="Arial"/>
              </a:rPr>
              <a:t>Somerset, NJ</a:t>
            </a:r>
            <a:endParaRPr/>
          </a:p>
        </p:txBody>
      </p:sp>
      <p:pic>
        <p:nvPicPr>
          <p:cNvPr descr="" id="247" name="Picture 18"/>
          <p:cNvPicPr/>
          <p:nvPr/>
        </p:nvPicPr>
        <p:blipFill>
          <a:blip r:embed="rId8"/>
          <a:stretch>
            <a:fillRect/>
          </a:stretch>
        </p:blipFill>
        <p:spPr>
          <a:xfrm>
            <a:off x="5146560" y="5126760"/>
            <a:ext cx="1242000" cy="296280"/>
          </a:xfrm>
          <a:prstGeom prst="rect">
            <a:avLst/>
          </a:prstGeom>
          <a:ln>
            <a:noFill/>
          </a:ln>
        </p:spPr>
      </p:pic>
      <p:sp>
        <p:nvSpPr>
          <p:cNvPr id="248" name="CustomShape 10"/>
          <p:cNvSpPr/>
          <p:nvPr/>
        </p:nvSpPr>
        <p:spPr>
          <a:xfrm>
            <a:off x="5146560" y="5577120"/>
            <a:ext cx="1341720" cy="40392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Houston, TX</a:t>
            </a:r>
            <a:endParaRPr/>
          </a:p>
        </p:txBody>
      </p:sp>
      <p:pic>
        <p:nvPicPr>
          <p:cNvPr descr="" id="249" name="Picture 20"/>
          <p:cNvPicPr/>
          <p:nvPr/>
        </p:nvPicPr>
        <p:blipFill>
          <a:blip r:embed="rId9"/>
          <a:stretch>
            <a:fillRect/>
          </a:stretch>
        </p:blipFill>
        <p:spPr>
          <a:xfrm>
            <a:off x="3615120" y="5160960"/>
            <a:ext cx="1017000" cy="313200"/>
          </a:xfrm>
          <a:prstGeom prst="rect">
            <a:avLst/>
          </a:prstGeom>
          <a:ln>
            <a:noFill/>
          </a:ln>
        </p:spPr>
      </p:pic>
      <p:sp>
        <p:nvSpPr>
          <p:cNvPr id="250" name="CustomShape 11"/>
          <p:cNvSpPr/>
          <p:nvPr/>
        </p:nvSpPr>
        <p:spPr>
          <a:xfrm>
            <a:off x="3446280" y="5607360"/>
            <a:ext cx="1509480" cy="403920"/>
          </a:xfrm>
          <a:prstGeom prst="rect">
            <a:avLst/>
          </a:prstGeom>
          <a:noFill/>
          <a:ln>
            <a:noFill/>
          </a:ln>
        </p:spPr>
        <p:txBody>
          <a:bodyPr bIns="34200" lIns="68760" rIns="68760" tIns="34200"/>
          <a:p>
            <a:pPr>
              <a:lnSpc>
                <a:spcPct val="100000"/>
              </a:lnSpc>
              <a:buFont typeface="Calibri"/>
              <a:buAutoNum type="arabicPeriod"/>
            </a:pPr>
            <a:r>
              <a:rPr b="1" lang="en-US" sz="1100">
                <a:solidFill>
                  <a:srgbClr val="1f497d"/>
                </a:solidFill>
                <a:latin typeface="Arial"/>
              </a:rPr>
              <a:t>Manassas, VA</a:t>
            </a:r>
            <a:endParaRPr/>
          </a:p>
        </p:txBody>
      </p:sp>
    </p:spTree>
  </p:cSld>
  <p:timing>
    <p:tnLst>
      <p:par>
        <p:cTn dur="indefinite" id="17" nodeType="tmRoot" restart="never">
          <p:childTnLst>
            <p:seq>
              <p:cTn id="1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TextShape 1"/>
          <p:cNvSpPr txBox="1"/>
          <p:nvPr/>
        </p:nvSpPr>
        <p:spPr>
          <a:xfrm>
            <a:off x="457200" y="274320"/>
            <a:ext cx="8229240" cy="891360"/>
          </a:xfrm>
          <a:prstGeom prst="rect">
            <a:avLst/>
          </a:prstGeom>
        </p:spPr>
        <p:txBody>
          <a:bodyPr anchor="ctr"/>
          <a:p>
            <a:pPr algn="ctr">
              <a:lnSpc>
                <a:spcPct val="100000"/>
              </a:lnSpc>
            </a:pPr>
            <a:r>
              <a:rPr lang="en-US" sz="3300">
                <a:solidFill>
                  <a:srgbClr val="ffffff"/>
                </a:solidFill>
                <a:latin typeface="Arial"/>
              </a:rPr>
              <a:t>Americas Interconnection Summit</a:t>
            </a:r>
            <a:endParaRPr/>
          </a:p>
        </p:txBody>
      </p:sp>
      <p:sp>
        <p:nvSpPr>
          <p:cNvPr id="252" name="TextShape 2"/>
          <p:cNvSpPr txBox="1"/>
          <p:nvPr/>
        </p:nvSpPr>
        <p:spPr>
          <a:xfrm>
            <a:off x="339480" y="1202040"/>
            <a:ext cx="8560800" cy="4092840"/>
          </a:xfrm>
          <a:prstGeom prst="rect">
            <a:avLst/>
          </a:prstGeom>
        </p:spPr>
        <p:txBody>
          <a:bodyPr/>
          <a:p>
            <a:pPr>
              <a:lnSpc>
                <a:spcPct val="100000"/>
              </a:lnSpc>
            </a:pPr>
            <a:r>
              <a:rPr b="1" lang="en-US" sz="1450">
                <a:solidFill>
                  <a:srgbClr val="1f497d"/>
                </a:solidFill>
                <a:latin typeface="Arial"/>
              </a:rPr>
              <a:t>When</a:t>
            </a:r>
            <a:r>
              <a:rPr lang="en-US" sz="1450">
                <a:solidFill>
                  <a:srgbClr val="1f497d"/>
                </a:solidFill>
                <a:latin typeface="Arial"/>
              </a:rPr>
              <a:t>: April 7-9, 2015</a:t>
            </a:r>
            <a:endParaRPr/>
          </a:p>
          <a:p>
            <a:pPr>
              <a:lnSpc>
                <a:spcPct val="100000"/>
              </a:lnSpc>
            </a:pPr>
            <a:r>
              <a:rPr b="1" lang="en-US" sz="1450">
                <a:solidFill>
                  <a:srgbClr val="1f497d"/>
                </a:solidFill>
                <a:latin typeface="Arial"/>
              </a:rPr>
              <a:t>Where</a:t>
            </a:r>
            <a:r>
              <a:rPr lang="en-US" sz="1450">
                <a:solidFill>
                  <a:srgbClr val="1f497d"/>
                </a:solidFill>
                <a:latin typeface="Arial"/>
              </a:rPr>
              <a:t>: The Westin San Diego Gaslamp Quarter, San Diego, CA</a:t>
            </a:r>
            <a:endParaRPr/>
          </a:p>
          <a:p>
            <a:pPr>
              <a:lnSpc>
                <a:spcPct val="100000"/>
              </a:lnSpc>
            </a:pPr>
            <a:endParaRPr/>
          </a:p>
          <a:p>
            <a:pPr>
              <a:lnSpc>
                <a:spcPct val="100000"/>
              </a:lnSpc>
            </a:pPr>
            <a:r>
              <a:rPr lang="en-US" sz="1450">
                <a:solidFill>
                  <a:srgbClr val="1f497d"/>
                </a:solidFill>
                <a:latin typeface="Arial"/>
              </a:rPr>
              <a:t>Open-IX’s inaugural </a:t>
            </a:r>
            <a:r>
              <a:rPr b="1" lang="en-US" sz="1450">
                <a:solidFill>
                  <a:srgbClr val="1f497d"/>
                </a:solidFill>
                <a:latin typeface="Arial"/>
              </a:rPr>
              <a:t>Americas Interconnection Summit </a:t>
            </a:r>
            <a:r>
              <a:rPr lang="en-US" sz="1450">
                <a:solidFill>
                  <a:srgbClr val="1f497d"/>
                </a:solidFill>
                <a:latin typeface="Arial"/>
              </a:rPr>
              <a:t>is an open and neutral event that will assemble decision-makers for interconnection and related services aimed at networks around the globe.  The event program will feature one-on-one and small group meeting time, networking events, and panels and presentations covering current, relevant topics in peering and interconnection.</a:t>
            </a:r>
            <a:endParaRPr/>
          </a:p>
          <a:p>
            <a:pPr>
              <a:lnSpc>
                <a:spcPct val="100000"/>
              </a:lnSpc>
            </a:pPr>
            <a:endParaRPr/>
          </a:p>
          <a:p>
            <a:pPr>
              <a:lnSpc>
                <a:spcPct val="100000"/>
              </a:lnSpc>
            </a:pPr>
            <a:r>
              <a:rPr b="1" lang="en-US" sz="1450">
                <a:solidFill>
                  <a:srgbClr val="1f497d"/>
                </a:solidFill>
                <a:latin typeface="Arial"/>
              </a:rPr>
              <a:t>Open to all Internet participants interested in interconnection, including:</a:t>
            </a:r>
            <a:endParaRPr/>
          </a:p>
          <a:p>
            <a:pPr>
              <a:lnSpc>
                <a:spcPct val="100000"/>
              </a:lnSpc>
              <a:buFont typeface="Arial"/>
              <a:buChar char="•"/>
            </a:pPr>
            <a:r>
              <a:rPr lang="en-US" sz="1450">
                <a:solidFill>
                  <a:srgbClr val="1f497d"/>
                </a:solidFill>
                <a:latin typeface="Arial"/>
              </a:rPr>
              <a:t>Internet Service Providers</a:t>
            </a:r>
            <a:endParaRPr/>
          </a:p>
          <a:p>
            <a:pPr>
              <a:lnSpc>
                <a:spcPct val="100000"/>
              </a:lnSpc>
              <a:buFont typeface="Arial"/>
              <a:buChar char="•"/>
            </a:pPr>
            <a:r>
              <a:rPr lang="en-US" sz="1450">
                <a:solidFill>
                  <a:srgbClr val="1f497d"/>
                </a:solidFill>
                <a:latin typeface="Arial"/>
              </a:rPr>
              <a:t>Content Providers</a:t>
            </a:r>
            <a:endParaRPr/>
          </a:p>
          <a:p>
            <a:pPr>
              <a:lnSpc>
                <a:spcPct val="100000"/>
              </a:lnSpc>
              <a:buFont typeface="Arial"/>
              <a:buChar char="•"/>
            </a:pPr>
            <a:r>
              <a:rPr lang="en-US" sz="1450">
                <a:solidFill>
                  <a:srgbClr val="1f497d"/>
                </a:solidFill>
                <a:latin typeface="Arial"/>
              </a:rPr>
              <a:t>Content Delivery Networks (CDNs)</a:t>
            </a:r>
            <a:endParaRPr/>
          </a:p>
          <a:p>
            <a:pPr>
              <a:lnSpc>
                <a:spcPct val="100000"/>
              </a:lnSpc>
              <a:buFont typeface="Arial"/>
              <a:buChar char="•"/>
            </a:pPr>
            <a:r>
              <a:rPr lang="en-US" sz="1450">
                <a:solidFill>
                  <a:srgbClr val="1f497d"/>
                </a:solidFill>
                <a:latin typeface="Arial"/>
              </a:rPr>
              <a:t>Data Center and Internet Exchange Operators</a:t>
            </a:r>
            <a:endParaRPr/>
          </a:p>
          <a:p>
            <a:pPr>
              <a:lnSpc>
                <a:spcPct val="100000"/>
              </a:lnSpc>
              <a:buFont typeface="Arial"/>
              <a:buChar char="•"/>
            </a:pPr>
            <a:r>
              <a:rPr lang="en-US" sz="1450">
                <a:solidFill>
                  <a:srgbClr val="1f497d"/>
                </a:solidFill>
                <a:latin typeface="Arial"/>
              </a:rPr>
              <a:t>Network Hardware and Software Suppliers</a:t>
            </a:r>
            <a:endParaRPr/>
          </a:p>
          <a:p>
            <a:pPr>
              <a:lnSpc>
                <a:spcPct val="100000"/>
              </a:lnSpc>
            </a:pPr>
            <a:endParaRPr/>
          </a:p>
          <a:p>
            <a:pPr>
              <a:lnSpc>
                <a:spcPct val="100000"/>
              </a:lnSpc>
            </a:pPr>
            <a:r>
              <a:rPr lang="en-US" sz="1450">
                <a:solidFill>
                  <a:srgbClr val="1f497d"/>
                </a:solidFill>
                <a:latin typeface="Arial"/>
              </a:rPr>
              <a:t>For more details and sponsorship information, contact </a:t>
            </a:r>
            <a:r>
              <a:rPr b="1" lang="en-US" sz="1450" u="sng">
                <a:solidFill>
                  <a:srgbClr val="0000ff"/>
                </a:solidFill>
                <a:latin typeface="Arial"/>
                <a:hlinkClick r:id="rId1"/>
              </a:rPr>
              <a:t>ixs@open-ix.org</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CustomShape 1"/>
          <p:cNvSpPr/>
          <p:nvPr/>
        </p:nvSpPr>
        <p:spPr>
          <a:xfrm>
            <a:off x="2361960" y="4873680"/>
            <a:ext cx="4440240" cy="688320"/>
          </a:xfrm>
          <a:prstGeom prst="rect">
            <a:avLst/>
          </a:prstGeom>
          <a:noFill/>
          <a:ln>
            <a:noFill/>
          </a:ln>
        </p:spPr>
        <p:txBody>
          <a:bodyPr bIns="45000" lIns="90000" rIns="90000" tIns="45000"/>
          <a:p>
            <a:pPr lvl="1">
              <a:lnSpc>
                <a:spcPct val="100000"/>
              </a:lnSpc>
              <a:buFont charset="2" typeface="Wingdings"/>
              <a:buChar char=""/>
            </a:pPr>
            <a:r>
              <a:rPr b="1" lang="en-US" sz="1400">
                <a:solidFill>
                  <a:srgbClr val="1f497d"/>
                </a:solidFill>
                <a:latin typeface="Arial"/>
              </a:rPr>
              <a:t>VISIT US:  </a:t>
            </a:r>
            <a:r>
              <a:rPr b="1" lang="en-US" sz="1400" u="sng">
                <a:solidFill>
                  <a:srgbClr val="1f497d"/>
                </a:solidFill>
                <a:latin typeface="Arial"/>
                <a:hlinkClick r:id="rId1"/>
              </a:rPr>
              <a:t>www.open-ix.org</a:t>
            </a:r>
            <a:endParaRPr/>
          </a:p>
          <a:p>
            <a:pPr lvl="1">
              <a:lnSpc>
                <a:spcPct val="100000"/>
              </a:lnSpc>
              <a:buFont charset="2" typeface="Wingdings"/>
              <a:buChar char=""/>
            </a:pPr>
            <a:r>
              <a:rPr b="1" lang="en-US" sz="1400">
                <a:solidFill>
                  <a:srgbClr val="1f497d"/>
                </a:solidFill>
                <a:latin typeface="Arial"/>
              </a:rPr>
              <a:t>CONTACT US:  </a:t>
            </a:r>
            <a:r>
              <a:rPr b="1" lang="en-US" sz="1400" u="sng">
                <a:solidFill>
                  <a:srgbClr val="1f497d"/>
                </a:solidFill>
                <a:latin typeface="Arial"/>
                <a:hlinkClick r:id="rId2"/>
              </a:rPr>
              <a:t>info@open-ix.org</a:t>
            </a:r>
            <a:endParaRPr/>
          </a:p>
        </p:txBody>
      </p:sp>
      <p:sp>
        <p:nvSpPr>
          <p:cNvPr id="254" name="CustomShape 2"/>
          <p:cNvSpPr/>
          <p:nvPr/>
        </p:nvSpPr>
        <p:spPr>
          <a:xfrm>
            <a:off x="1800720" y="274320"/>
            <a:ext cx="669492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Information – Become a Member</a:t>
            </a:r>
            <a:endParaRPr/>
          </a:p>
        </p:txBody>
      </p:sp>
      <p:sp>
        <p:nvSpPr>
          <p:cNvPr id="255" name="CustomShape 3"/>
          <p:cNvSpPr/>
          <p:nvPr/>
        </p:nvSpPr>
        <p:spPr>
          <a:xfrm>
            <a:off x="245520" y="1494000"/>
            <a:ext cx="8692200" cy="3163320"/>
          </a:xfrm>
          <a:prstGeom prst="rect">
            <a:avLst/>
          </a:prstGeom>
          <a:noFill/>
          <a:ln>
            <a:noFill/>
          </a:ln>
        </p:spPr>
        <p:txBody>
          <a:bodyPr bIns="45000" lIns="90000" rIns="90000" tIns="45000"/>
          <a:p>
            <a:pPr>
              <a:lnSpc>
                <a:spcPct val="100000"/>
              </a:lnSpc>
            </a:pPr>
            <a:r>
              <a:rPr b="1" lang="en-US" sz="1500">
                <a:solidFill>
                  <a:srgbClr val="1f497d"/>
                </a:solidFill>
                <a:latin typeface="Arial"/>
              </a:rPr>
              <a:t>About Open-IX Association</a:t>
            </a:r>
            <a:endParaRPr/>
          </a:p>
          <a:p>
            <a:pPr>
              <a:lnSpc>
                <a:spcPct val="100000"/>
              </a:lnSpc>
            </a:pPr>
            <a:endParaRPr/>
          </a:p>
          <a:p>
            <a:pPr>
              <a:lnSpc>
                <a:spcPct val="100000"/>
              </a:lnSpc>
            </a:pPr>
            <a:r>
              <a:rPr lang="en-US" sz="1500">
                <a:solidFill>
                  <a:srgbClr val="1f497d"/>
                </a:solidFill>
                <a:latin typeface="Arial"/>
              </a:rPr>
              <a:t>The Open-IX Association (OIX) is a non-profit organisation, tax-exempt under Section 501(c)(6), created to improve the landscape of Internet peering and massive-scale interconnection. OIX encourages the development of neutral and distributed Internet exchanges while promoting uniform standards of performance for interconnections backed by the Internet community. The Association aims to promote common and uniform specifications for data transfer and physical connectivity and improve overall Internet performance by developing criteria and methods of measurement to reduce the complexity that restricts massive scale interconnection in fragmented markets.</a:t>
            </a:r>
            <a:endParaRPr/>
          </a:p>
          <a:p>
            <a:pPr>
              <a:lnSpc>
                <a:spcPct val="100000"/>
              </a:lnSpc>
            </a:pPr>
            <a:endParaRPr/>
          </a:p>
        </p:txBody>
      </p:sp>
    </p:spTree>
  </p:cSld>
  <p:timing>
    <p:tnLst>
      <p:par>
        <p:cTn dur="indefinite" id="19" nodeType="tmRoot" restart="never">
          <p:childTnLst>
            <p:seq>
              <p:cTn id="2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CustomShape 1"/>
          <p:cNvSpPr/>
          <p:nvPr/>
        </p:nvSpPr>
        <p:spPr>
          <a:xfrm>
            <a:off x="1800720" y="274320"/>
            <a:ext cx="717984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Interconnection for Data Centers</a:t>
            </a:r>
            <a:endParaRPr/>
          </a:p>
        </p:txBody>
      </p:sp>
      <p:sp>
        <p:nvSpPr>
          <p:cNvPr id="159" name="CustomShape 2"/>
          <p:cNvSpPr/>
          <p:nvPr/>
        </p:nvSpPr>
        <p:spPr>
          <a:xfrm>
            <a:off x="457200" y="1600200"/>
            <a:ext cx="4622040" cy="4637160"/>
          </a:xfrm>
          <a:prstGeom prst="rect">
            <a:avLst/>
          </a:prstGeom>
          <a:noFill/>
          <a:ln>
            <a:noFill/>
          </a:ln>
        </p:spPr>
        <p:txBody>
          <a:bodyPr bIns="45000" lIns="90000" rIns="90000" tIns="45000"/>
          <a:p>
            <a:pPr>
              <a:lnSpc>
                <a:spcPct val="100000"/>
              </a:lnSpc>
              <a:buFont typeface="Arial"/>
              <a:buChar char="•"/>
            </a:pPr>
            <a:r>
              <a:rPr lang="en-US" sz="1500">
                <a:solidFill>
                  <a:srgbClr val="1f497d"/>
                </a:solidFill>
                <a:latin typeface="Arial"/>
              </a:rPr>
              <a:t>The Internet: a network of networks</a:t>
            </a:r>
            <a:endParaRPr/>
          </a:p>
          <a:p>
            <a:pPr>
              <a:lnSpc>
                <a:spcPct val="100000"/>
              </a:lnSpc>
            </a:pPr>
            <a:endParaRPr/>
          </a:p>
          <a:p>
            <a:pPr>
              <a:lnSpc>
                <a:spcPct val="100000"/>
              </a:lnSpc>
              <a:buFont typeface="Arial"/>
              <a:buChar char="•"/>
            </a:pPr>
            <a:r>
              <a:rPr lang="en-US" sz="1500">
                <a:solidFill>
                  <a:srgbClr val="1f497d"/>
                </a:solidFill>
                <a:latin typeface="Arial"/>
              </a:rPr>
              <a:t>Peering and Interconnection</a:t>
            </a:r>
            <a:endParaRPr/>
          </a:p>
          <a:p>
            <a:pPr lvl="1">
              <a:lnSpc>
                <a:spcPct val="100000"/>
              </a:lnSpc>
              <a:buFont typeface="Arial"/>
              <a:buChar char="•"/>
            </a:pPr>
            <a:r>
              <a:rPr lang="en-US" sz="1500">
                <a:solidFill>
                  <a:srgbClr val="1f497d"/>
                </a:solidFill>
                <a:latin typeface="Arial"/>
              </a:rPr>
              <a:t>Agreements between networks to exchange data</a:t>
            </a:r>
            <a:endParaRPr/>
          </a:p>
          <a:p>
            <a:pPr lvl="1">
              <a:lnSpc>
                <a:spcPct val="100000"/>
              </a:lnSpc>
              <a:buFont typeface="Arial"/>
              <a:buChar char="•"/>
            </a:pPr>
            <a:r>
              <a:rPr lang="en-US" sz="1500">
                <a:solidFill>
                  <a:srgbClr val="1f497d"/>
                </a:solidFill>
                <a:latin typeface="Arial"/>
              </a:rPr>
              <a:t>A variety of motivations and business terms</a:t>
            </a:r>
            <a:endParaRPr/>
          </a:p>
          <a:p>
            <a:pPr lvl="1">
              <a:lnSpc>
                <a:spcPct val="100000"/>
              </a:lnSpc>
              <a:buFont typeface="Arial"/>
              <a:buChar char="•"/>
            </a:pPr>
            <a:r>
              <a:rPr lang="en-US" sz="1500">
                <a:solidFill>
                  <a:srgbClr val="1f497d"/>
                </a:solidFill>
                <a:latin typeface="Arial"/>
              </a:rPr>
              <a:t>Can occur over a private or public exchange fabric but Interconnection almost always happens within Data Centres</a:t>
            </a:r>
            <a:endParaRPr/>
          </a:p>
          <a:p>
            <a:pPr>
              <a:lnSpc>
                <a:spcPct val="100000"/>
              </a:lnSpc>
            </a:pPr>
            <a:endParaRPr/>
          </a:p>
          <a:p>
            <a:pPr>
              <a:lnSpc>
                <a:spcPct val="100000"/>
              </a:lnSpc>
              <a:buFont typeface="Arial"/>
              <a:buChar char="•"/>
            </a:pPr>
            <a:r>
              <a:rPr lang="en-US" sz="1500">
                <a:solidFill>
                  <a:srgbClr val="1f497d"/>
                </a:solidFill>
                <a:latin typeface="Arial"/>
              </a:rPr>
              <a:t>Internet Exchanges offer a neutral local network where operators can exchange traffic. </a:t>
            </a:r>
            <a:endParaRPr/>
          </a:p>
        </p:txBody>
      </p:sp>
      <p:pic>
        <p:nvPicPr>
          <p:cNvPr descr="" id="160" name="Content Placeholder 6"/>
          <p:cNvPicPr/>
          <p:nvPr/>
        </p:nvPicPr>
        <p:blipFill>
          <a:blip r:embed="rId1"/>
          <a:srcRect b="383126" l="0" r="0" t="383126"/>
          <a:stretch>
            <a:fillRect/>
          </a:stretch>
        </p:blipFill>
        <p:spPr>
          <a:xfrm>
            <a:off x="5234040" y="1560600"/>
            <a:ext cx="3452400" cy="3393720"/>
          </a:xfrm>
          <a:prstGeom prst="rect">
            <a:avLst/>
          </a:prstGeom>
          <a:ln>
            <a:noFill/>
          </a:ln>
        </p:spPr>
      </p:pic>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1800720" y="274320"/>
            <a:ext cx="5856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Interconnection</a:t>
            </a:r>
            <a:endParaRPr/>
          </a:p>
        </p:txBody>
      </p:sp>
      <p:pic>
        <p:nvPicPr>
          <p:cNvPr descr="" id="162" name="Picture 4"/>
          <p:cNvPicPr/>
          <p:nvPr/>
        </p:nvPicPr>
        <p:blipFill>
          <a:blip r:embed="rId1"/>
          <a:stretch>
            <a:fillRect/>
          </a:stretch>
        </p:blipFill>
        <p:spPr>
          <a:xfrm>
            <a:off x="5245200" y="1524240"/>
            <a:ext cx="3586680" cy="4154040"/>
          </a:xfrm>
          <a:prstGeom prst="rect">
            <a:avLst/>
          </a:prstGeom>
          <a:ln>
            <a:noFill/>
          </a:ln>
        </p:spPr>
      </p:pic>
      <p:sp>
        <p:nvSpPr>
          <p:cNvPr id="163" name="CustomShape 2"/>
          <p:cNvSpPr/>
          <p:nvPr/>
        </p:nvSpPr>
        <p:spPr>
          <a:xfrm>
            <a:off x="435600" y="1524240"/>
            <a:ext cx="4416840" cy="4684680"/>
          </a:xfrm>
          <a:prstGeom prst="rect">
            <a:avLst/>
          </a:prstGeom>
          <a:noFill/>
          <a:ln>
            <a:noFill/>
          </a:ln>
        </p:spPr>
        <p:txBody>
          <a:bodyPr bIns="45000" lIns="90000" rIns="90000" tIns="45000"/>
          <a:p>
            <a:pPr>
              <a:lnSpc>
                <a:spcPct val="100000"/>
              </a:lnSpc>
              <a:buFont typeface="Arial"/>
              <a:buChar char="•"/>
            </a:pPr>
            <a:r>
              <a:rPr lang="en-US" sz="1500">
                <a:solidFill>
                  <a:srgbClr val="1f497d"/>
                </a:solidFill>
                <a:latin typeface="Arial"/>
              </a:rPr>
              <a:t>Network interconnection and exchange (peering) are critical to handle massive growth in traffic across enterprise, mobile and broadband networks</a:t>
            </a:r>
            <a:endParaRPr/>
          </a:p>
          <a:p>
            <a:pPr>
              <a:lnSpc>
                <a:spcPct val="100000"/>
              </a:lnSpc>
            </a:pPr>
            <a:endParaRPr/>
          </a:p>
          <a:p>
            <a:pPr>
              <a:lnSpc>
                <a:spcPct val="100000"/>
              </a:lnSpc>
            </a:pPr>
            <a:r>
              <a:rPr lang="en-US" sz="1500">
                <a:solidFill>
                  <a:srgbClr val="1f497d"/>
                </a:solidFill>
                <a:latin typeface="Arial"/>
              </a:rPr>
              <a:t>Passing traffic at the edge improves </a:t>
            </a:r>
            <a:endParaRPr/>
          </a:p>
          <a:p>
            <a:pPr>
              <a:lnSpc>
                <a:spcPct val="100000"/>
              </a:lnSpc>
              <a:buFont typeface="Arial"/>
              <a:buChar char="•"/>
            </a:pPr>
            <a:r>
              <a:rPr lang="en-US" sz="1500">
                <a:solidFill>
                  <a:srgbClr val="1f497d"/>
                </a:solidFill>
                <a:latin typeface="Arial"/>
              </a:rPr>
              <a:t>service quality by reducing congestion or other possible network bottlenecks</a:t>
            </a:r>
            <a:endParaRPr/>
          </a:p>
          <a:p>
            <a:pPr>
              <a:lnSpc>
                <a:spcPct val="100000"/>
              </a:lnSpc>
            </a:pPr>
            <a:endParaRPr/>
          </a:p>
          <a:p>
            <a:pPr>
              <a:lnSpc>
                <a:spcPct val="100000"/>
              </a:lnSpc>
              <a:buFont typeface="Arial"/>
              <a:buChar char="•"/>
            </a:pPr>
            <a:r>
              <a:rPr lang="en-US" sz="1500">
                <a:solidFill>
                  <a:srgbClr val="1f497d"/>
                </a:solidFill>
                <a:latin typeface="Arial"/>
              </a:rPr>
              <a:t>OIX seeks improve the environment for Interconnection </a:t>
            </a:r>
            <a:endParaRPr/>
          </a:p>
          <a:p>
            <a:pPr>
              <a:lnSpc>
                <a:spcPct val="100000"/>
              </a:lnSpc>
            </a:pPr>
            <a:endParaRPr/>
          </a:p>
          <a:p>
            <a:pPr>
              <a:lnSpc>
                <a:spcPct val="100000"/>
              </a:lnSpc>
              <a:buFont typeface="Arial"/>
              <a:buChar char="•"/>
            </a:pPr>
            <a:r>
              <a:rPr lang="en-US" sz="1500">
                <a:solidFill>
                  <a:srgbClr val="1f497d"/>
                </a:solidFill>
                <a:latin typeface="Arial"/>
              </a:rPr>
              <a:t>Standards help create more resiliency and better reliability</a:t>
            </a:r>
            <a:endParaRPr/>
          </a:p>
          <a:p>
            <a:pPr>
              <a:lnSpc>
                <a:spcPct val="100000"/>
              </a:lnSpc>
            </a:pP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651240" y="1276560"/>
            <a:ext cx="2648520" cy="668880"/>
          </a:xfrm>
          <a:prstGeom prst="rect">
            <a:avLst/>
          </a:prstGeom>
          <a:noFill/>
          <a:ln>
            <a:noFill/>
          </a:ln>
        </p:spPr>
        <p:txBody>
          <a:bodyPr bIns="45000" lIns="90000" rIns="90000" tIns="45000"/>
          <a:p>
            <a:pPr>
              <a:lnSpc>
                <a:spcPct val="100000"/>
              </a:lnSpc>
            </a:pPr>
            <a:r>
              <a:rPr b="1" lang="en-US" sz="2700">
                <a:solidFill>
                  <a:srgbClr val="1f497d"/>
                </a:solidFill>
                <a:latin typeface="Arial"/>
              </a:rPr>
              <a:t>MISSION</a:t>
            </a:r>
            <a:endParaRPr/>
          </a:p>
        </p:txBody>
      </p:sp>
      <p:sp>
        <p:nvSpPr>
          <p:cNvPr id="165" name="CustomShape 2"/>
          <p:cNvSpPr/>
          <p:nvPr/>
        </p:nvSpPr>
        <p:spPr>
          <a:xfrm>
            <a:off x="651240" y="1865520"/>
            <a:ext cx="7926120" cy="728640"/>
          </a:xfrm>
          <a:prstGeom prst="rect">
            <a:avLst/>
          </a:prstGeom>
          <a:noFill/>
          <a:ln>
            <a:noFill/>
          </a:ln>
        </p:spPr>
        <p:txBody>
          <a:bodyPr bIns="45000" lIns="90000" rIns="90000" tIns="45000"/>
          <a:p>
            <a:pPr algn="just">
              <a:lnSpc>
                <a:spcPct val="100000"/>
              </a:lnSpc>
            </a:pPr>
            <a:r>
              <a:rPr i="1" lang="en-US" sz="1500">
                <a:solidFill>
                  <a:srgbClr val="1f497d"/>
                </a:solidFill>
                <a:latin typeface="Arial"/>
              </a:rPr>
              <a:t>To build community and consensus that foster data center and Internet Exchange Point (IXP) standards, ultimately improving the landscape of Internet peering and interconnect.</a:t>
            </a:r>
            <a:endParaRPr/>
          </a:p>
        </p:txBody>
      </p:sp>
      <p:sp>
        <p:nvSpPr>
          <p:cNvPr id="166" name="CustomShape 3"/>
          <p:cNvSpPr/>
          <p:nvPr/>
        </p:nvSpPr>
        <p:spPr>
          <a:xfrm>
            <a:off x="686160" y="3531600"/>
            <a:ext cx="7891200" cy="2432520"/>
          </a:xfrm>
          <a:prstGeom prst="rect">
            <a:avLst/>
          </a:prstGeom>
          <a:noFill/>
          <a:ln>
            <a:noFill/>
          </a:ln>
        </p:spPr>
        <p:txBody>
          <a:bodyPr bIns="45000" lIns="90000" rIns="90000" tIns="45000"/>
          <a:p>
            <a:pPr>
              <a:lnSpc>
                <a:spcPct val="100000"/>
              </a:lnSpc>
            </a:pPr>
            <a:r>
              <a:rPr lang="en-US" sz="1500">
                <a:solidFill>
                  <a:srgbClr val="1f497d"/>
                </a:solidFill>
                <a:latin typeface="Arial"/>
              </a:rPr>
              <a:t>The Open-IX Association* is a self-regulated community that fosters the development of critical data centre and IXP technical and operating standards to:</a:t>
            </a:r>
            <a:endParaRPr/>
          </a:p>
          <a:p>
            <a:pPr>
              <a:lnSpc>
                <a:spcPct val="100000"/>
              </a:lnSpc>
            </a:pPr>
            <a:endParaRPr/>
          </a:p>
          <a:p>
            <a:pPr>
              <a:lnSpc>
                <a:spcPct val="100000"/>
              </a:lnSpc>
              <a:buFont typeface="Calibri"/>
              <a:buAutoNum type="arabicPeriod"/>
            </a:pPr>
            <a:r>
              <a:rPr lang="en-US" sz="1500">
                <a:solidFill>
                  <a:srgbClr val="1f497d"/>
                </a:solidFill>
                <a:latin typeface="Arial"/>
              </a:rPr>
              <a:t>Promote uniform specifications for data transfer and physical connectivity.</a:t>
            </a:r>
            <a:endParaRPr/>
          </a:p>
          <a:p>
            <a:pPr>
              <a:lnSpc>
                <a:spcPct val="100000"/>
              </a:lnSpc>
              <a:buFont typeface="Calibri"/>
              <a:buAutoNum type="arabicPeriod"/>
            </a:pPr>
            <a:r>
              <a:rPr lang="en-US" sz="1500">
                <a:solidFill>
                  <a:srgbClr val="1f497d"/>
                </a:solidFill>
                <a:latin typeface="Arial"/>
              </a:rPr>
              <a:t>Create resiliency to improve reliability.</a:t>
            </a:r>
            <a:endParaRPr/>
          </a:p>
          <a:p>
            <a:pPr>
              <a:lnSpc>
                <a:spcPct val="100000"/>
              </a:lnSpc>
              <a:buFont typeface="Calibri"/>
              <a:buAutoNum type="arabicPeriod"/>
            </a:pPr>
            <a:r>
              <a:rPr lang="en-US" sz="1500">
                <a:solidFill>
                  <a:srgbClr val="1f497d"/>
                </a:solidFill>
                <a:latin typeface="Arial"/>
              </a:rPr>
              <a:t>Certify IXPs and data centers that meet the community-developed standards.</a:t>
            </a:r>
            <a:endParaRPr/>
          </a:p>
          <a:p>
            <a:pPr>
              <a:lnSpc>
                <a:spcPct val="100000"/>
              </a:lnSpc>
            </a:pPr>
            <a:endParaRPr/>
          </a:p>
          <a:p>
            <a:pPr>
              <a:lnSpc>
                <a:spcPct val="100000"/>
              </a:lnSpc>
            </a:pPr>
            <a:r>
              <a:rPr lang="en-US" sz="1200">
                <a:solidFill>
                  <a:srgbClr val="1f497d"/>
                </a:solidFill>
                <a:latin typeface="Arial"/>
              </a:rPr>
              <a:t>*Open-IX is a 501(c)(6) non-profit Trade Association</a:t>
            </a:r>
            <a:endParaRPr/>
          </a:p>
        </p:txBody>
      </p:sp>
      <p:sp>
        <p:nvSpPr>
          <p:cNvPr id="167" name="CustomShape 4"/>
          <p:cNvSpPr/>
          <p:nvPr/>
        </p:nvSpPr>
        <p:spPr>
          <a:xfrm>
            <a:off x="683640" y="2854800"/>
            <a:ext cx="1570680" cy="668880"/>
          </a:xfrm>
          <a:prstGeom prst="rect">
            <a:avLst/>
          </a:prstGeom>
          <a:noFill/>
          <a:ln>
            <a:noFill/>
          </a:ln>
        </p:spPr>
        <p:txBody>
          <a:bodyPr bIns="45000" lIns="90000" rIns="90000" tIns="45000" wrap="none"/>
          <a:p>
            <a:pPr>
              <a:lnSpc>
                <a:spcPct val="100000"/>
              </a:lnSpc>
            </a:pPr>
            <a:r>
              <a:rPr b="1" lang="en-US" sz="2700">
                <a:solidFill>
                  <a:srgbClr val="1f497d"/>
                </a:solidFill>
                <a:latin typeface="Arial"/>
              </a:rPr>
              <a:t>OPEN</a:t>
            </a:r>
            <a:r>
              <a:rPr b="1" lang="en-US" sz="2100">
                <a:solidFill>
                  <a:srgbClr val="1f497d"/>
                </a:solidFill>
                <a:latin typeface="Arial"/>
              </a:rPr>
              <a:t>▪</a:t>
            </a:r>
            <a:r>
              <a:rPr b="1" lang="en-US" sz="2700">
                <a:solidFill>
                  <a:srgbClr val="2bc8e7"/>
                </a:solidFill>
                <a:latin typeface="Arial"/>
              </a:rPr>
              <a:t>IX</a:t>
            </a:r>
            <a:endParaRPr/>
          </a:p>
        </p:txBody>
      </p:sp>
      <p:sp>
        <p:nvSpPr>
          <p:cNvPr id="168" name="CustomShape 5"/>
          <p:cNvSpPr/>
          <p:nvPr/>
        </p:nvSpPr>
        <p:spPr>
          <a:xfrm>
            <a:off x="1800720" y="274320"/>
            <a:ext cx="5856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About Open-IX</a:t>
            </a:r>
            <a:endParaRPr/>
          </a:p>
        </p:txBody>
      </p:sp>
    </p:spTree>
  </p:cSld>
  <p:timing>
    <p:tnLst>
      <p:par>
        <p:cTn dur="indefinite" id="3" nodeType="tmRoot" restart="never">
          <p:childTnLst>
            <p:seq>
              <p:cTn id="4"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CustomShape 1"/>
          <p:cNvSpPr/>
          <p:nvPr/>
        </p:nvSpPr>
        <p:spPr>
          <a:xfrm>
            <a:off x="1800720" y="274320"/>
            <a:ext cx="5856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Why Open-IX?</a:t>
            </a:r>
            <a:endParaRPr/>
          </a:p>
        </p:txBody>
      </p:sp>
      <p:sp>
        <p:nvSpPr>
          <p:cNvPr id="170" name="CustomShape 2"/>
          <p:cNvSpPr/>
          <p:nvPr/>
        </p:nvSpPr>
        <p:spPr>
          <a:xfrm>
            <a:off x="645840" y="1529280"/>
            <a:ext cx="8166600" cy="4115880"/>
          </a:xfrm>
          <a:prstGeom prst="rect">
            <a:avLst/>
          </a:prstGeom>
          <a:noFill/>
          <a:ln>
            <a:noFill/>
          </a:ln>
        </p:spPr>
        <p:txBody>
          <a:bodyPr bIns="45000" lIns="90000" rIns="90000" tIns="45000"/>
          <a:p>
            <a:pPr>
              <a:lnSpc>
                <a:spcPct val="100000"/>
              </a:lnSpc>
              <a:buFont charset="2" typeface="Wingdings"/>
              <a:buChar char=""/>
            </a:pPr>
            <a:r>
              <a:rPr b="1" lang="en-US" sz="1600">
                <a:solidFill>
                  <a:srgbClr val="1f497d"/>
                </a:solidFill>
                <a:latin typeface="Arial"/>
              </a:rPr>
              <a:t>Before Open-IX</a:t>
            </a:r>
            <a:endParaRPr/>
          </a:p>
          <a:p>
            <a:pPr lvl="1">
              <a:lnSpc>
                <a:spcPct val="100000"/>
              </a:lnSpc>
              <a:buFont typeface="Arial"/>
              <a:buChar char="•"/>
            </a:pPr>
            <a:r>
              <a:rPr lang="en-US" sz="1600">
                <a:solidFill>
                  <a:srgbClr val="1f497d"/>
                </a:solidFill>
                <a:latin typeface="Arial"/>
              </a:rPr>
              <a:t>Few choices in the N. American IXP market.</a:t>
            </a:r>
            <a:endParaRPr/>
          </a:p>
          <a:p>
            <a:pPr lvl="1">
              <a:lnSpc>
                <a:spcPct val="100000"/>
              </a:lnSpc>
              <a:buFont typeface="Arial"/>
              <a:buChar char="•"/>
            </a:pPr>
            <a:r>
              <a:rPr lang="en-US" sz="1600">
                <a:solidFill>
                  <a:srgbClr val="1f497d"/>
                </a:solidFill>
                <a:latin typeface="Arial"/>
              </a:rPr>
              <a:t>Significant concentration in single facilities in many markets.</a:t>
            </a:r>
            <a:endParaRPr/>
          </a:p>
          <a:p>
            <a:pPr>
              <a:lnSpc>
                <a:spcPct val="100000"/>
              </a:lnSpc>
            </a:pPr>
            <a:endParaRPr/>
          </a:p>
          <a:p>
            <a:pPr>
              <a:lnSpc>
                <a:spcPct val="100000"/>
              </a:lnSpc>
              <a:buFont charset="2" typeface="Wingdings"/>
              <a:buChar char=""/>
            </a:pPr>
            <a:r>
              <a:rPr b="1" lang="en-US" sz="1600">
                <a:solidFill>
                  <a:srgbClr val="1f497d"/>
                </a:solidFill>
                <a:latin typeface="Arial"/>
              </a:rPr>
              <a:t>With Open-IX</a:t>
            </a:r>
            <a:endParaRPr/>
          </a:p>
          <a:p>
            <a:pPr lvl="1">
              <a:lnSpc>
                <a:spcPct val="100000"/>
              </a:lnSpc>
              <a:buFont typeface="Arial"/>
              <a:buChar char="•"/>
            </a:pPr>
            <a:r>
              <a:rPr lang="en-US" sz="1600">
                <a:solidFill>
                  <a:srgbClr val="1f497d"/>
                </a:solidFill>
                <a:latin typeface="Arial"/>
              </a:rPr>
              <a:t>Multiple IXPs being certified, offering choice.</a:t>
            </a:r>
            <a:endParaRPr/>
          </a:p>
          <a:p>
            <a:pPr lvl="1">
              <a:lnSpc>
                <a:spcPct val="100000"/>
              </a:lnSpc>
              <a:buFont typeface="Arial"/>
              <a:buChar char="•"/>
            </a:pPr>
            <a:r>
              <a:rPr lang="en-US" sz="1600">
                <a:solidFill>
                  <a:srgbClr val="1f497d"/>
                </a:solidFill>
                <a:latin typeface="Arial"/>
              </a:rPr>
              <a:t>Multiple data centers being certified, decreasing concentration.</a:t>
            </a:r>
            <a:endParaRPr/>
          </a:p>
          <a:p>
            <a:pPr lvl="1">
              <a:lnSpc>
                <a:spcPct val="100000"/>
              </a:lnSpc>
              <a:buFont typeface="Arial"/>
              <a:buChar char="•"/>
            </a:pPr>
            <a:r>
              <a:rPr lang="en-US" sz="1600">
                <a:solidFill>
                  <a:srgbClr val="1f497d"/>
                </a:solidFill>
                <a:latin typeface="Arial"/>
              </a:rPr>
              <a:t>Competitive response from incumbent exchange / interconnect providers.</a:t>
            </a:r>
            <a:endParaRPr/>
          </a:p>
          <a:p>
            <a:pPr>
              <a:lnSpc>
                <a:spcPct val="100000"/>
              </a:lnSpc>
            </a:pPr>
            <a:endParaRPr/>
          </a:p>
          <a:p>
            <a:pPr>
              <a:lnSpc>
                <a:spcPct val="100000"/>
              </a:lnSpc>
              <a:buFont charset="2" typeface="Wingdings"/>
              <a:buChar char=""/>
            </a:pPr>
            <a:r>
              <a:rPr b="1" lang="en-US" sz="1600">
                <a:solidFill>
                  <a:srgbClr val="1f497d"/>
                </a:solidFill>
                <a:latin typeface="Arial"/>
              </a:rPr>
              <a:t>Benefits of Open-IX</a:t>
            </a:r>
            <a:endParaRPr/>
          </a:p>
          <a:p>
            <a:pPr lvl="1">
              <a:lnSpc>
                <a:spcPct val="100000"/>
              </a:lnSpc>
              <a:buFont typeface="Arial"/>
              <a:buChar char="•"/>
            </a:pPr>
            <a:r>
              <a:rPr lang="en-US" sz="1600">
                <a:solidFill>
                  <a:srgbClr val="1f497d"/>
                </a:solidFill>
                <a:latin typeface="Arial"/>
              </a:rPr>
              <a:t>Less density, more choice, increased resiliency and decreased cost.</a:t>
            </a:r>
            <a:endParaRPr/>
          </a:p>
          <a:p>
            <a:pPr lvl="1">
              <a:lnSpc>
                <a:spcPct val="100000"/>
              </a:lnSpc>
              <a:buFont typeface="Arial"/>
              <a:buChar char="•"/>
            </a:pPr>
            <a:r>
              <a:rPr lang="en-US" sz="1600">
                <a:solidFill>
                  <a:srgbClr val="1f497d"/>
                </a:solidFill>
                <a:latin typeface="Arial"/>
              </a:rPr>
              <a:t>Better performance and uptime for all.</a:t>
            </a:r>
            <a:endParaRPr/>
          </a:p>
        </p:txBody>
      </p:sp>
    </p:spTree>
  </p:cSld>
  <p:timing>
    <p:tnLst>
      <p:par>
        <p:cTn dur="indefinite" id="5" nodeType="tmRoot" restart="never">
          <p:childTnLst>
            <p:seq>
              <p:cTn id="6"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CustomShape 1"/>
          <p:cNvSpPr/>
          <p:nvPr/>
        </p:nvSpPr>
        <p:spPr>
          <a:xfrm>
            <a:off x="1800720" y="274320"/>
            <a:ext cx="5856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How Does It Work?</a:t>
            </a:r>
            <a:endParaRPr/>
          </a:p>
        </p:txBody>
      </p:sp>
      <p:graphicFrame>
        <p:nvGraphicFramePr>
          <p:cNvPr id="172" name="Table 2"/>
          <p:cNvGraphicFramePr/>
          <p:nvPr/>
        </p:nvGraphicFramePr>
        <p:xfrm>
          <a:off x="1709280" y="2062800"/>
          <a:ext cx="5714640" cy="3512160"/>
        </p:xfrm>
        <a:graphic>
          <a:graphicData uri="http://schemas.openxmlformats.org/drawingml/2006/table">
            <a:tbl>
              <a:tblPr/>
              <a:tblGrid>
                <a:gridCol w="2904480"/>
                <a:gridCol w="2810160"/>
              </a:tblGrid>
              <a:tr h="944280">
                <a:tc>
                  <a:txBody>
                    <a:bodyPr wrap="none"/>
                    <a:p>
                      <a:pPr algn="ctr">
                        <a:lnSpc>
                          <a:spcPct val="100000"/>
                        </a:lnSpc>
                      </a:pPr>
                      <a:r>
                        <a:rPr lang="en-US" sz="2100">
                          <a:solidFill>
                            <a:srgbClr val="1f497d"/>
                          </a:solidFill>
                          <a:latin typeface="Arial"/>
                        </a:rPr>
                        <a:t>INDIVIDUAL MEMBERS</a:t>
                      </a:r>
                      <a:endParaRPr/>
                    </a:p>
                  </a:txBody>
                  <a:tcPr/>
                </a:tc>
                <a:tc>
                  <a:txBody>
                    <a:bodyPr wrap="none"/>
                    <a:p>
                      <a:pPr algn="ctr">
                        <a:lnSpc>
                          <a:spcPct val="100000"/>
                        </a:lnSpc>
                      </a:pPr>
                      <a:r>
                        <a:rPr lang="en-US" sz="2100">
                          <a:solidFill>
                            <a:srgbClr val="1f497d"/>
                          </a:solidFill>
                          <a:latin typeface="Arial"/>
                        </a:rPr>
                        <a:t>CERTIFICATION PROGRAMS</a:t>
                      </a:r>
                      <a:endParaRPr/>
                    </a:p>
                  </a:txBody>
                  <a:tcPr/>
                </a:tc>
              </a:tr>
              <a:tr h="2070000">
                <a:tc>
                  <a:txBody>
                    <a:bodyPr wrap="none"/>
                    <a:p>
                      <a:pPr algn="ctr">
                        <a:lnSpc>
                          <a:spcPct val="100000"/>
                        </a:lnSpc>
                      </a:pPr>
                      <a:r>
                        <a:rPr lang="en-US">
                          <a:solidFill>
                            <a:srgbClr val="1f497d"/>
                          </a:solidFill>
                          <a:latin typeface="Arial"/>
                        </a:rPr>
                        <a:t>Individual members help shape data center and IXP standards to create a level playing field for all.</a:t>
                      </a:r>
                      <a:endParaRPr/>
                    </a:p>
                  </a:txBody>
                  <a:tcPr/>
                </a:tc>
                <a:tc>
                  <a:txBody>
                    <a:bodyPr wrap="none"/>
                    <a:p>
                      <a:pPr algn="ctr">
                        <a:lnSpc>
                          <a:spcPct val="100000"/>
                        </a:lnSpc>
                      </a:pPr>
                      <a:r>
                        <a:rPr lang="en-US">
                          <a:solidFill>
                            <a:srgbClr val="1f497d"/>
                          </a:solidFill>
                          <a:latin typeface="Arial"/>
                        </a:rPr>
                        <a:t>Data centres and IXPs adopt community-created professional standards and then become certified.</a:t>
                      </a:r>
                      <a:endParaRPr/>
                    </a:p>
                  </a:txBody>
                  <a:tcPr/>
                </a:tc>
              </a:tr>
              <a:tr h="497880">
                <a:tc>
                  <a:txBody>
                    <a:bodyPr wrap="none"/>
                    <a:p>
                      <a:pPr algn="ctr">
                        <a:lnSpc>
                          <a:spcPct val="100000"/>
                        </a:lnSpc>
                      </a:pPr>
                      <a:r>
                        <a:rPr lang="en-US" sz="1500">
                          <a:solidFill>
                            <a:srgbClr val="1f497d"/>
                          </a:solidFill>
                          <a:latin typeface="Arial"/>
                        </a:rPr>
                        <a:t>$50.00 per member</a:t>
                      </a:r>
                      <a:endParaRPr/>
                    </a:p>
                  </a:txBody>
                  <a:tcPr/>
                </a:tc>
                <a:tc>
                  <a:txBody>
                    <a:bodyPr wrap="none"/>
                    <a:p>
                      <a:pPr algn="ctr">
                        <a:lnSpc>
                          <a:spcPct val="100000"/>
                        </a:lnSpc>
                      </a:pPr>
                      <a:r>
                        <a:rPr lang="en-US" sz="1500">
                          <a:solidFill>
                            <a:srgbClr val="1f497d"/>
                          </a:solidFill>
                          <a:latin typeface="Arial"/>
                        </a:rPr>
                        <a:t>$5,000.00 per facility/IXP MSA</a:t>
                      </a:r>
                      <a:endParaRPr/>
                    </a:p>
                  </a:txBody>
                  <a:tcPr/>
                </a:tc>
              </a:tr>
            </a:tbl>
          </a:graphicData>
        </a:graphic>
      </p:graphicFrame>
    </p:spTree>
  </p:cSld>
  <p:timing>
    <p:tnLst>
      <p:par>
        <p:cTn dur="indefinite" id="7" nodeType="tmRoot" restart="never">
          <p:childTnLst>
            <p:seq>
              <p:cTn id="8"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CustomShape 1"/>
          <p:cNvSpPr/>
          <p:nvPr/>
        </p:nvSpPr>
        <p:spPr>
          <a:xfrm>
            <a:off x="789480" y="1478160"/>
            <a:ext cx="7788240" cy="4076280"/>
          </a:xfrm>
          <a:prstGeom prst="rect">
            <a:avLst/>
          </a:prstGeom>
          <a:noFill/>
          <a:ln>
            <a:noFill/>
          </a:ln>
        </p:spPr>
        <p:txBody>
          <a:bodyPr bIns="45000" lIns="90000" rIns="90000" tIns="45000"/>
          <a:p>
            <a:pPr>
              <a:lnSpc>
                <a:spcPct val="100000"/>
              </a:lnSpc>
            </a:pPr>
            <a:r>
              <a:rPr b="1" lang="en-US" sz="1500">
                <a:solidFill>
                  <a:srgbClr val="1f497d"/>
                </a:solidFill>
                <a:latin typeface="Arial"/>
              </a:rPr>
              <a:t>Open to anyone </a:t>
            </a:r>
            <a:r>
              <a:rPr lang="en-US" sz="1500">
                <a:solidFill>
                  <a:srgbClr val="1f497d"/>
                </a:solidFill>
                <a:latin typeface="Arial"/>
              </a:rPr>
              <a:t>with an interest in IXPs, data center infrastructure, interconnect engineering or research, and who wishes to participate in shaping the operations and engineering of the future of Internet interconnect.</a:t>
            </a:r>
            <a:endParaRPr/>
          </a:p>
          <a:p>
            <a:pPr>
              <a:lnSpc>
                <a:spcPct val="100000"/>
              </a:lnSpc>
            </a:pPr>
            <a:endParaRPr/>
          </a:p>
          <a:p>
            <a:pPr>
              <a:lnSpc>
                <a:spcPct val="100000"/>
              </a:lnSpc>
            </a:pPr>
            <a:r>
              <a:rPr b="1" lang="en-US" sz="1500">
                <a:solidFill>
                  <a:srgbClr val="1f497d"/>
                </a:solidFill>
                <a:latin typeface="Arial"/>
              </a:rPr>
              <a:t>Members:</a:t>
            </a:r>
            <a:endParaRPr/>
          </a:p>
          <a:p>
            <a:pPr>
              <a:lnSpc>
                <a:spcPct val="100000"/>
              </a:lnSpc>
              <a:buFont typeface="StarSymbol"/>
              <a:buChar char="-"/>
            </a:pPr>
            <a:r>
              <a:rPr lang="en-US" sz="1500">
                <a:solidFill>
                  <a:srgbClr val="1f497d"/>
                </a:solidFill>
                <a:latin typeface="Arial"/>
              </a:rPr>
              <a:t>Vote in all Open-IX elections.</a:t>
            </a:r>
            <a:endParaRPr/>
          </a:p>
          <a:p>
            <a:pPr>
              <a:lnSpc>
                <a:spcPct val="100000"/>
              </a:lnSpc>
              <a:buFont typeface="StarSymbol"/>
              <a:buChar char="-"/>
            </a:pPr>
            <a:r>
              <a:rPr lang="en-US" sz="1500">
                <a:solidFill>
                  <a:srgbClr val="1f497d"/>
                </a:solidFill>
                <a:latin typeface="Arial"/>
              </a:rPr>
              <a:t>Nominate and elect the Board of Directors.</a:t>
            </a:r>
            <a:endParaRPr/>
          </a:p>
          <a:p>
            <a:pPr>
              <a:lnSpc>
                <a:spcPct val="100000"/>
              </a:lnSpc>
              <a:buFont typeface="StarSymbol"/>
              <a:buChar char="-"/>
            </a:pPr>
            <a:r>
              <a:rPr lang="en-US" sz="1500">
                <a:solidFill>
                  <a:srgbClr val="1f497d"/>
                </a:solidFill>
                <a:latin typeface="Arial"/>
              </a:rPr>
              <a:t>Serve on volunteer standards committees.</a:t>
            </a:r>
            <a:endParaRPr/>
          </a:p>
          <a:p>
            <a:pPr>
              <a:lnSpc>
                <a:spcPct val="100000"/>
              </a:lnSpc>
              <a:buFont typeface="StarSymbol"/>
              <a:buChar char="-"/>
            </a:pPr>
            <a:r>
              <a:rPr lang="en-US" sz="1500">
                <a:solidFill>
                  <a:srgbClr val="1f497d"/>
                </a:solidFill>
                <a:latin typeface="Arial"/>
              </a:rPr>
              <a:t>Provide input on Certification Applications.</a:t>
            </a:r>
            <a:endParaRPr/>
          </a:p>
          <a:p>
            <a:pPr>
              <a:lnSpc>
                <a:spcPct val="100000"/>
              </a:lnSpc>
            </a:pPr>
            <a:endParaRPr/>
          </a:p>
          <a:p>
            <a:pPr>
              <a:lnSpc>
                <a:spcPct val="100000"/>
              </a:lnSpc>
            </a:pPr>
            <a:r>
              <a:rPr b="1" lang="en-US" sz="1500">
                <a:solidFill>
                  <a:srgbClr val="1f497d"/>
                </a:solidFill>
                <a:latin typeface="Arial"/>
              </a:rPr>
              <a:t>Application process:</a:t>
            </a:r>
            <a:endParaRPr/>
          </a:p>
          <a:p>
            <a:pPr>
              <a:lnSpc>
                <a:spcPct val="100000"/>
              </a:lnSpc>
              <a:buFont typeface="StarSymbol"/>
              <a:buChar char="-"/>
            </a:pPr>
            <a:r>
              <a:rPr lang="en-US" sz="1500">
                <a:solidFill>
                  <a:srgbClr val="1f497d"/>
                </a:solidFill>
                <a:latin typeface="Arial"/>
              </a:rPr>
              <a:t>One class of membership for all.</a:t>
            </a:r>
            <a:endParaRPr/>
          </a:p>
          <a:p>
            <a:pPr>
              <a:lnSpc>
                <a:spcPct val="100000"/>
              </a:lnSpc>
              <a:buFont typeface="StarSymbol"/>
              <a:buChar char="-"/>
            </a:pPr>
            <a:r>
              <a:rPr lang="en-US" sz="1500">
                <a:solidFill>
                  <a:srgbClr val="1f497d"/>
                </a:solidFill>
                <a:latin typeface="Arial"/>
              </a:rPr>
              <a:t>12-month term.</a:t>
            </a:r>
            <a:endParaRPr/>
          </a:p>
        </p:txBody>
      </p:sp>
      <p:sp>
        <p:nvSpPr>
          <p:cNvPr id="174" name="CustomShape 2"/>
          <p:cNvSpPr/>
          <p:nvPr/>
        </p:nvSpPr>
        <p:spPr>
          <a:xfrm>
            <a:off x="1800720" y="274320"/>
            <a:ext cx="5856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Membership</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CustomShape 1"/>
          <p:cNvSpPr/>
          <p:nvPr/>
        </p:nvSpPr>
        <p:spPr>
          <a:xfrm>
            <a:off x="1733400" y="274320"/>
            <a:ext cx="6171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Data Centres</a:t>
            </a:r>
            <a:endParaRPr/>
          </a:p>
        </p:txBody>
      </p:sp>
      <p:sp>
        <p:nvSpPr>
          <p:cNvPr id="176" name="CustomShape 2"/>
          <p:cNvSpPr/>
          <p:nvPr/>
        </p:nvSpPr>
        <p:spPr>
          <a:xfrm>
            <a:off x="228600" y="6473520"/>
            <a:ext cx="990000" cy="303840"/>
          </a:xfrm>
          <a:prstGeom prst="rect">
            <a:avLst/>
          </a:prstGeom>
          <a:noFill/>
          <a:ln>
            <a:noFill/>
          </a:ln>
        </p:spPr>
        <p:txBody>
          <a:bodyPr anchor="ctr" bIns="45000" lIns="90000" rIns="90000" tIns="45000"/>
          <a:p>
            <a:pPr algn="r">
              <a:lnSpc>
                <a:spcPct val="100000"/>
              </a:lnSpc>
            </a:pPr>
            <a:fld id="{D7D5209D-56B7-4867-A53D-018C3A177E50}" type="slidenum">
              <a:rPr lang="en-US" sz="750">
                <a:solidFill>
                  <a:srgbClr val="8b8b8b"/>
                </a:solidFill>
                <a:latin typeface="Calibri"/>
              </a:rPr>
              <a:t>&lt;number&gt;</a:t>
            </a:fld>
            <a:endParaRPr/>
          </a:p>
        </p:txBody>
      </p:sp>
      <p:sp>
        <p:nvSpPr>
          <p:cNvPr id="177" name="CustomShape 3"/>
          <p:cNvSpPr/>
          <p:nvPr/>
        </p:nvSpPr>
        <p:spPr>
          <a:xfrm>
            <a:off x="435600" y="1817640"/>
            <a:ext cx="4197600" cy="3466440"/>
          </a:xfrm>
          <a:prstGeom prst="rect">
            <a:avLst/>
          </a:prstGeom>
          <a:noFill/>
          <a:ln>
            <a:noFill/>
          </a:ln>
        </p:spPr>
        <p:txBody>
          <a:bodyPr bIns="45000" lIns="90000" rIns="90000" tIns="45000"/>
          <a:p>
            <a:pPr>
              <a:lnSpc>
                <a:spcPct val="100000"/>
              </a:lnSpc>
            </a:pPr>
            <a:r>
              <a:rPr b="1" lang="en-US" sz="1500">
                <a:solidFill>
                  <a:srgbClr val="1f497d"/>
                </a:solidFill>
                <a:latin typeface="Arial"/>
              </a:rPr>
              <a:t>Mega Data Centres</a:t>
            </a:r>
            <a:endParaRPr/>
          </a:p>
          <a:p>
            <a:pPr>
              <a:lnSpc>
                <a:spcPct val="100000"/>
              </a:lnSpc>
              <a:buFont typeface="Arial"/>
              <a:buChar char="•"/>
            </a:pPr>
            <a:r>
              <a:rPr lang="en-US" sz="1500">
                <a:solidFill>
                  <a:srgbClr val="1f497d"/>
                </a:solidFill>
                <a:latin typeface="Arial"/>
              </a:rPr>
              <a:t>Large footprint ~250,000 – 1,000,000 sq. ft.</a:t>
            </a:r>
            <a:endParaRPr/>
          </a:p>
          <a:p>
            <a:pPr>
              <a:lnSpc>
                <a:spcPct val="100000"/>
              </a:lnSpc>
              <a:buFont typeface="Arial"/>
              <a:buChar char="•"/>
            </a:pPr>
            <a:r>
              <a:rPr lang="en-US" sz="1500">
                <a:solidFill>
                  <a:srgbClr val="1f497d"/>
                </a:solidFill>
                <a:latin typeface="Arial"/>
              </a:rPr>
              <a:t>Low cost of power</a:t>
            </a:r>
            <a:endParaRPr/>
          </a:p>
          <a:p>
            <a:pPr>
              <a:lnSpc>
                <a:spcPct val="100000"/>
              </a:lnSpc>
              <a:buFont typeface="Arial"/>
              <a:buChar char="•"/>
            </a:pPr>
            <a:r>
              <a:rPr lang="en-US" sz="1500">
                <a:solidFill>
                  <a:srgbClr val="1f497d"/>
                </a:solidFill>
                <a:latin typeface="Arial"/>
              </a:rPr>
              <a:t>Favorable cooling options</a:t>
            </a:r>
            <a:endParaRPr/>
          </a:p>
          <a:p>
            <a:pPr>
              <a:lnSpc>
                <a:spcPct val="100000"/>
              </a:lnSpc>
              <a:buFont typeface="Arial"/>
              <a:buChar char="•"/>
            </a:pPr>
            <a:r>
              <a:rPr lang="en-US" sz="1500">
                <a:solidFill>
                  <a:srgbClr val="1f497d"/>
                </a:solidFill>
                <a:latin typeface="Arial"/>
              </a:rPr>
              <a:t>Remote locations tethered by long-haul fiber</a:t>
            </a:r>
            <a:endParaRPr/>
          </a:p>
          <a:p>
            <a:pPr>
              <a:lnSpc>
                <a:spcPct val="100000"/>
              </a:lnSpc>
              <a:buFont typeface="Arial"/>
              <a:buChar char="•"/>
            </a:pPr>
            <a:r>
              <a:rPr lang="en-US" sz="1500">
                <a:solidFill>
                  <a:srgbClr val="1f497d"/>
                </a:solidFill>
                <a:latin typeface="Arial"/>
              </a:rPr>
              <a:t>Data storage</a:t>
            </a:r>
            <a:endParaRPr/>
          </a:p>
          <a:p>
            <a:pPr>
              <a:lnSpc>
                <a:spcPct val="100000"/>
              </a:lnSpc>
              <a:buFont typeface="Arial"/>
              <a:buChar char="•"/>
            </a:pPr>
            <a:r>
              <a:rPr lang="en-US" sz="1500">
                <a:solidFill>
                  <a:srgbClr val="1f497d"/>
                </a:solidFill>
                <a:latin typeface="Arial"/>
              </a:rPr>
              <a:t>Non-latency sensitive / low bandwidth applications</a:t>
            </a:r>
            <a:endParaRPr/>
          </a:p>
          <a:p>
            <a:pPr>
              <a:lnSpc>
                <a:spcPct val="100000"/>
              </a:lnSpc>
              <a:buFont typeface="Arial"/>
              <a:buChar char="•"/>
            </a:pPr>
            <a:r>
              <a:rPr lang="en-US" sz="1500">
                <a:solidFill>
                  <a:srgbClr val="1f497d"/>
                </a:solidFill>
                <a:latin typeface="Arial"/>
              </a:rPr>
              <a:t>Delivery of last resort</a:t>
            </a:r>
            <a:endParaRPr/>
          </a:p>
          <a:p>
            <a:pPr>
              <a:lnSpc>
                <a:spcPct val="100000"/>
              </a:lnSpc>
            </a:pPr>
            <a:endParaRPr/>
          </a:p>
        </p:txBody>
      </p:sp>
      <p:sp>
        <p:nvSpPr>
          <p:cNvPr id="178" name="CustomShape 4"/>
          <p:cNvSpPr/>
          <p:nvPr/>
        </p:nvSpPr>
        <p:spPr>
          <a:xfrm>
            <a:off x="4903200" y="1819800"/>
            <a:ext cx="4148640" cy="2554560"/>
          </a:xfrm>
          <a:prstGeom prst="rect">
            <a:avLst/>
          </a:prstGeom>
          <a:noFill/>
          <a:ln>
            <a:noFill/>
          </a:ln>
        </p:spPr>
        <p:txBody>
          <a:bodyPr bIns="45000" lIns="90000" rIns="90000" tIns="45000"/>
          <a:p>
            <a:pPr>
              <a:lnSpc>
                <a:spcPct val="100000"/>
              </a:lnSpc>
            </a:pPr>
            <a:r>
              <a:rPr b="1" lang="en-US" sz="1500">
                <a:solidFill>
                  <a:srgbClr val="1f497d"/>
                </a:solidFill>
                <a:latin typeface="Arial"/>
              </a:rPr>
              <a:t>Smaller Data Centres</a:t>
            </a:r>
            <a:endParaRPr/>
          </a:p>
          <a:p>
            <a:pPr>
              <a:lnSpc>
                <a:spcPct val="100000"/>
              </a:lnSpc>
              <a:buFont typeface="Arial"/>
              <a:buChar char="•"/>
            </a:pPr>
            <a:r>
              <a:rPr lang="en-US" sz="1500">
                <a:solidFill>
                  <a:srgbClr val="1f497d"/>
                </a:solidFill>
                <a:latin typeface="Arial"/>
              </a:rPr>
              <a:t>Typical footprint &lt;10,000 sq. ft. to 100,000 sq. ft.+</a:t>
            </a:r>
            <a:endParaRPr/>
          </a:p>
          <a:p>
            <a:pPr>
              <a:lnSpc>
                <a:spcPct val="100000"/>
              </a:lnSpc>
              <a:buFont typeface="Arial"/>
              <a:buChar char="•"/>
            </a:pPr>
            <a:r>
              <a:rPr lang="en-US" sz="1500">
                <a:solidFill>
                  <a:srgbClr val="1f497d"/>
                </a:solidFill>
                <a:latin typeface="Arial"/>
              </a:rPr>
              <a:t>Located proximate to population centers</a:t>
            </a:r>
            <a:endParaRPr/>
          </a:p>
          <a:p>
            <a:pPr>
              <a:lnSpc>
                <a:spcPct val="100000"/>
              </a:lnSpc>
              <a:buFont typeface="Arial"/>
              <a:buChar char="•"/>
            </a:pPr>
            <a:r>
              <a:rPr lang="en-US" sz="1500">
                <a:solidFill>
                  <a:srgbClr val="1f497d"/>
                </a:solidFill>
                <a:latin typeface="Arial"/>
              </a:rPr>
              <a:t>Highly connected</a:t>
            </a:r>
            <a:endParaRPr/>
          </a:p>
          <a:p>
            <a:pPr>
              <a:lnSpc>
                <a:spcPct val="100000"/>
              </a:lnSpc>
              <a:buFont typeface="Arial"/>
              <a:buChar char="•"/>
            </a:pPr>
            <a:r>
              <a:rPr lang="en-US" sz="1500">
                <a:solidFill>
                  <a:srgbClr val="1f497d"/>
                </a:solidFill>
                <a:latin typeface="Arial"/>
              </a:rPr>
              <a:t>Content delivery networks</a:t>
            </a:r>
            <a:endParaRPr/>
          </a:p>
          <a:p>
            <a:pPr>
              <a:lnSpc>
                <a:spcPct val="100000"/>
              </a:lnSpc>
              <a:buFont typeface="Arial"/>
              <a:buChar char="•"/>
            </a:pPr>
            <a:r>
              <a:rPr lang="en-US" sz="1500">
                <a:solidFill>
                  <a:srgbClr val="1f497d"/>
                </a:solidFill>
                <a:latin typeface="Arial"/>
              </a:rPr>
              <a:t>Latency / jitter sensitive applications</a:t>
            </a:r>
            <a:endParaRPr/>
          </a:p>
          <a:p>
            <a:pPr>
              <a:lnSpc>
                <a:spcPct val="100000"/>
              </a:lnSpc>
              <a:buFont typeface="Arial"/>
              <a:buChar char="•"/>
            </a:pPr>
            <a:r>
              <a:rPr lang="en-US" sz="1500">
                <a:solidFill>
                  <a:srgbClr val="1f497d"/>
                </a:solidFill>
                <a:latin typeface="Arial"/>
              </a:rPr>
              <a:t>Reduce / manage backbone traffic</a:t>
            </a:r>
            <a:endParaRPr/>
          </a:p>
        </p:txBody>
      </p:sp>
    </p:spTree>
  </p:cSld>
  <p:timing>
    <p:tnLst>
      <p:par>
        <p:cTn dur="indefinite" id="9" nodeType="tmRoot" restart="never">
          <p:childTnLst>
            <p:seq>
              <p:cTn id="10"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CustomShape 1"/>
          <p:cNvSpPr/>
          <p:nvPr/>
        </p:nvSpPr>
        <p:spPr>
          <a:xfrm>
            <a:off x="789480" y="1590480"/>
            <a:ext cx="7788240" cy="3771720"/>
          </a:xfrm>
          <a:prstGeom prst="rect">
            <a:avLst/>
          </a:prstGeom>
          <a:noFill/>
          <a:ln>
            <a:noFill/>
          </a:ln>
        </p:spPr>
        <p:txBody>
          <a:bodyPr bIns="45000" lIns="90000" rIns="90000" tIns="45000"/>
          <a:p>
            <a:pPr>
              <a:lnSpc>
                <a:spcPct val="100000"/>
              </a:lnSpc>
            </a:pPr>
            <a:r>
              <a:rPr b="1" lang="en-US" sz="1500">
                <a:solidFill>
                  <a:srgbClr val="1f497d"/>
                </a:solidFill>
                <a:latin typeface="Arial"/>
              </a:rPr>
              <a:t>Any company </a:t>
            </a:r>
            <a:r>
              <a:rPr lang="en-US" sz="1500">
                <a:solidFill>
                  <a:srgbClr val="1f497d"/>
                </a:solidFill>
                <a:latin typeface="Arial"/>
              </a:rPr>
              <a:t>can adopt Open-IX standards and apply for certification.  </a:t>
            </a:r>
            <a:endParaRPr/>
          </a:p>
          <a:p>
            <a:pPr>
              <a:lnSpc>
                <a:spcPct val="100000"/>
              </a:lnSpc>
            </a:pPr>
            <a:endParaRPr/>
          </a:p>
          <a:p>
            <a:pPr>
              <a:lnSpc>
                <a:spcPct val="100000"/>
              </a:lnSpc>
            </a:pPr>
            <a:r>
              <a:rPr lang="en-US" sz="1500">
                <a:solidFill>
                  <a:srgbClr val="1f497d"/>
                </a:solidFill>
                <a:latin typeface="Arial"/>
              </a:rPr>
              <a:t>Certification signifies that your company will adopt the OIX standards, indicates that your operations comply with these standards and provides you the ability to use the certification marks publicly. </a:t>
            </a:r>
            <a:endParaRPr/>
          </a:p>
          <a:p>
            <a:pPr>
              <a:lnSpc>
                <a:spcPct val="100000"/>
              </a:lnSpc>
            </a:pPr>
            <a:endParaRPr/>
          </a:p>
          <a:p>
            <a:pPr>
              <a:lnSpc>
                <a:spcPct val="100000"/>
              </a:lnSpc>
            </a:pPr>
            <a:r>
              <a:rPr lang="en-US" sz="1500">
                <a:solidFill>
                  <a:srgbClr val="1f497d"/>
                </a:solidFill>
                <a:latin typeface="Arial"/>
              </a:rPr>
              <a:t>Certification is now open to any organisation worldwide, not just N. America.</a:t>
            </a:r>
            <a:endParaRPr/>
          </a:p>
          <a:p>
            <a:pPr>
              <a:lnSpc>
                <a:spcPct val="100000"/>
              </a:lnSpc>
            </a:pPr>
            <a:endParaRPr/>
          </a:p>
          <a:p>
            <a:pPr>
              <a:lnSpc>
                <a:spcPct val="100000"/>
              </a:lnSpc>
            </a:pPr>
            <a:r>
              <a:rPr b="1" lang="en-US" sz="1500">
                <a:solidFill>
                  <a:srgbClr val="1f497d"/>
                </a:solidFill>
                <a:latin typeface="Arial"/>
              </a:rPr>
              <a:t>OIX-1 IXP Technical Requirements</a:t>
            </a:r>
            <a:endParaRPr/>
          </a:p>
          <a:p>
            <a:pPr algn="just">
              <a:lnSpc>
                <a:spcPct val="100000"/>
              </a:lnSpc>
            </a:pPr>
            <a:r>
              <a:rPr lang="en-US" sz="1500">
                <a:solidFill>
                  <a:srgbClr val="1f497d"/>
                </a:solidFill>
                <a:latin typeface="Arial"/>
              </a:rPr>
              <a:t>For organisations that operate a physical network infrastructure with the purpose to facilitate the exchange of Internet traffic between Autonomous Systems (AS).</a:t>
            </a:r>
            <a:endParaRPr/>
          </a:p>
          <a:p>
            <a:pPr>
              <a:lnSpc>
                <a:spcPct val="100000"/>
              </a:lnSpc>
            </a:pPr>
            <a:endParaRPr/>
          </a:p>
          <a:p>
            <a:pPr>
              <a:lnSpc>
                <a:spcPct val="100000"/>
              </a:lnSpc>
            </a:pPr>
            <a:r>
              <a:rPr b="1" lang="en-US" sz="1500">
                <a:solidFill>
                  <a:srgbClr val="1f497d"/>
                </a:solidFill>
                <a:latin typeface="Arial"/>
              </a:rPr>
              <a:t>OIX-2 Data Center Technical Requirements</a:t>
            </a:r>
            <a:endParaRPr/>
          </a:p>
          <a:p>
            <a:pPr algn="just">
              <a:lnSpc>
                <a:spcPct val="100000"/>
              </a:lnSpc>
            </a:pPr>
            <a:r>
              <a:rPr lang="en-US" sz="1500">
                <a:solidFill>
                  <a:srgbClr val="1f497d"/>
                </a:solidFill>
                <a:latin typeface="Arial"/>
              </a:rPr>
              <a:t>For building owners, Meet-Me-Room (MMR) operators, and data center providers.</a:t>
            </a:r>
            <a:endParaRPr/>
          </a:p>
        </p:txBody>
      </p:sp>
      <p:sp>
        <p:nvSpPr>
          <p:cNvPr id="180" name="CustomShape 2"/>
          <p:cNvSpPr/>
          <p:nvPr/>
        </p:nvSpPr>
        <p:spPr>
          <a:xfrm>
            <a:off x="1800720" y="274320"/>
            <a:ext cx="5856480" cy="891000"/>
          </a:xfrm>
          <a:prstGeom prst="rect">
            <a:avLst/>
          </a:prstGeom>
          <a:noFill/>
          <a:ln>
            <a:noFill/>
          </a:ln>
        </p:spPr>
        <p:txBody>
          <a:bodyPr anchor="ctr" bIns="45000" lIns="90000" rIns="90000" tIns="45000"/>
          <a:p>
            <a:pPr>
              <a:lnSpc>
                <a:spcPct val="100000"/>
              </a:lnSpc>
            </a:pPr>
            <a:r>
              <a:rPr lang="en-US" sz="3300">
                <a:solidFill>
                  <a:srgbClr val="ffffff"/>
                </a:solidFill>
                <a:latin typeface="Arial"/>
              </a:rPr>
              <a:t>Certification</a:t>
            </a:r>
            <a:endParaRPr/>
          </a:p>
        </p:txBody>
      </p:sp>
      <p:pic>
        <p:nvPicPr>
          <p:cNvPr descr="" id="181" name="Picture 1"/>
          <p:cNvPicPr/>
          <p:nvPr/>
        </p:nvPicPr>
        <p:blipFill>
          <a:blip r:embed="rId1"/>
          <a:stretch>
            <a:fillRect/>
          </a:stretch>
        </p:blipFill>
        <p:spPr>
          <a:xfrm>
            <a:off x="731520" y="5222880"/>
            <a:ext cx="3173760" cy="1269000"/>
          </a:xfrm>
          <a:prstGeom prst="rect">
            <a:avLst/>
          </a:prstGeom>
          <a:ln>
            <a:noFill/>
          </a:ln>
        </p:spPr>
      </p:pic>
    </p:spTree>
  </p:cSld>
  <p:timing>
    <p:tnLst>
      <p:par>
        <p:cTn dur="indefinite" id="11" nodeType="tmRoot" restart="never">
          <p:childTnLst>
            <p:seq>
              <p:cTn id="12"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