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9" r:id="rId2"/>
    <p:sldId id="324" r:id="rId3"/>
    <p:sldId id="325" r:id="rId4"/>
    <p:sldId id="326" r:id="rId5"/>
    <p:sldId id="353" r:id="rId6"/>
    <p:sldId id="350" r:id="rId7"/>
    <p:sldId id="345" r:id="rId8"/>
    <p:sldId id="346" r:id="rId9"/>
    <p:sldId id="348" r:id="rId10"/>
    <p:sldId id="352" r:id="rId11"/>
    <p:sldId id="27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8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6" autoAdjust="0"/>
    <p:restoredTop sz="91452" autoAdjust="0"/>
  </p:normalViewPr>
  <p:slideViewPr>
    <p:cSldViewPr snapToGrid="0">
      <p:cViewPr>
        <p:scale>
          <a:sx n="120" d="100"/>
          <a:sy n="120" d="100"/>
        </p:scale>
        <p:origin x="-816" y="-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D3959-D0C8-4728-9DBC-4462C25B366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C85BE-57C2-47C7-97CA-3B04C3DC0328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6699"/>
              </a:solidFill>
            </a:rPr>
            <a:t>Millions of Applications flows</a:t>
          </a:r>
          <a:endParaRPr lang="en-US" sz="1000" b="1" dirty="0">
            <a:solidFill>
              <a:srgbClr val="FF6699"/>
            </a:solidFill>
          </a:endParaRPr>
        </a:p>
      </dgm:t>
    </dgm:pt>
    <dgm:pt modelId="{A5BEFF14-F4C5-4E73-BB79-F3877F917635}" type="parTrans" cxnId="{2CDDCD6F-976B-48E4-935F-86CD1308D953}">
      <dgm:prSet/>
      <dgm:spPr/>
      <dgm:t>
        <a:bodyPr/>
        <a:lstStyle/>
        <a:p>
          <a:endParaRPr lang="en-US"/>
        </a:p>
      </dgm:t>
    </dgm:pt>
    <dgm:pt modelId="{EC23B02F-2BC5-452F-8AFC-01DC8D60C661}" type="sibTrans" cxnId="{2CDDCD6F-976B-48E4-935F-86CD1308D953}">
      <dgm:prSet/>
      <dgm:spPr/>
      <dgm:t>
        <a:bodyPr/>
        <a:lstStyle/>
        <a:p>
          <a:endParaRPr lang="en-US"/>
        </a:p>
      </dgm:t>
    </dgm:pt>
    <dgm:pt modelId="{07D06640-6124-47FB-80A0-2E64A0B4856E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2"/>
              </a:solidFill>
            </a:rPr>
            <a:t>A path is mapped on a list of segments</a:t>
          </a:r>
          <a:endParaRPr lang="en-US" sz="1000" b="1" dirty="0">
            <a:solidFill>
              <a:schemeClr val="tx2"/>
            </a:solidFill>
          </a:endParaRPr>
        </a:p>
      </dgm:t>
    </dgm:pt>
    <dgm:pt modelId="{D7DA341E-D99A-42B2-854D-5AC5D75BDA5F}" type="parTrans" cxnId="{912B148B-C6EA-49EA-9739-917DEF19FC52}">
      <dgm:prSet/>
      <dgm:spPr/>
      <dgm:t>
        <a:bodyPr/>
        <a:lstStyle/>
        <a:p>
          <a:endParaRPr lang="en-US"/>
        </a:p>
      </dgm:t>
    </dgm:pt>
    <dgm:pt modelId="{C6FFA0A7-A518-40CA-9A27-528142A531FC}" type="sibTrans" cxnId="{912B148B-C6EA-49EA-9739-917DEF19FC52}">
      <dgm:prSet/>
      <dgm:spPr/>
      <dgm:t>
        <a:bodyPr/>
        <a:lstStyle/>
        <a:p>
          <a:endParaRPr lang="en-US"/>
        </a:p>
      </dgm:t>
    </dgm:pt>
    <dgm:pt modelId="{44D946D8-1DB6-4556-BEF0-08155A1CB28B}">
      <dgm:prSet phldrT="[Text]" custT="1"/>
      <dgm:spPr/>
      <dgm:t>
        <a:bodyPr/>
        <a:lstStyle/>
        <a:p>
          <a:r>
            <a:rPr lang="en-US" sz="1000" b="1" dirty="0" smtClean="0"/>
            <a:t>The network only maintains segments</a:t>
          </a:r>
        </a:p>
        <a:p>
          <a:r>
            <a:rPr lang="en-US" sz="1000" b="1" dirty="0" smtClean="0"/>
            <a:t>No application state</a:t>
          </a:r>
          <a:endParaRPr lang="en-US" sz="1000" b="1" dirty="0"/>
        </a:p>
      </dgm:t>
    </dgm:pt>
    <dgm:pt modelId="{F00466BE-2E15-4C34-B9EE-87105A5F74E1}" type="parTrans" cxnId="{D271B22E-C8D0-4F01-AB84-2B1770DC5AE6}">
      <dgm:prSet/>
      <dgm:spPr/>
      <dgm:t>
        <a:bodyPr/>
        <a:lstStyle/>
        <a:p>
          <a:endParaRPr lang="en-US"/>
        </a:p>
      </dgm:t>
    </dgm:pt>
    <dgm:pt modelId="{F9BCA2B5-27E6-46AE-8124-AE1B1250D067}" type="sibTrans" cxnId="{D271B22E-C8D0-4F01-AB84-2B1770DC5AE6}">
      <dgm:prSet/>
      <dgm:spPr/>
      <dgm:t>
        <a:bodyPr/>
        <a:lstStyle/>
        <a:p>
          <a:endParaRPr lang="en-US"/>
        </a:p>
      </dgm:t>
    </dgm:pt>
    <dgm:pt modelId="{D990999A-2572-4633-9CEB-170D48DF0D8F}" type="pres">
      <dgm:prSet presAssocID="{F2FD3959-D0C8-4728-9DBC-4462C25B366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947269-6308-45DE-AC24-FA1EC562B36E}" type="pres">
      <dgm:prSet presAssocID="{F87C85BE-57C2-47C7-97CA-3B04C3DC0328}" presName="Accent1" presStyleCnt="0"/>
      <dgm:spPr/>
    </dgm:pt>
    <dgm:pt modelId="{5B97CA02-845E-4AE6-87B8-93CFDFCCAF4C}" type="pres">
      <dgm:prSet presAssocID="{F87C85BE-57C2-47C7-97CA-3B04C3DC0328}" presName="Accent" presStyleLbl="node1" presStyleIdx="0" presStyleCnt="3" custScaleX="133161" custScaleY="125556"/>
      <dgm:spPr>
        <a:solidFill>
          <a:srgbClr val="FF6699"/>
        </a:solidFill>
      </dgm:spPr>
    </dgm:pt>
    <dgm:pt modelId="{1E6B2376-549B-48B9-A264-978B0B566982}" type="pres">
      <dgm:prSet presAssocID="{F87C85BE-57C2-47C7-97CA-3B04C3DC0328}" presName="Parent1" presStyleLbl="revTx" presStyleIdx="0" presStyleCnt="3" custScaleX="114196" custLinFactNeighborX="147" custLinFactNeighborY="-52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01B80-F5ED-44C5-AF6D-3EEBC07247FF}" type="pres">
      <dgm:prSet presAssocID="{07D06640-6124-47FB-80A0-2E64A0B4856E}" presName="Accent2" presStyleCnt="0"/>
      <dgm:spPr/>
    </dgm:pt>
    <dgm:pt modelId="{91BA2C4B-A4DB-42E9-B2E6-C5065793BA50}" type="pres">
      <dgm:prSet presAssocID="{07D06640-6124-47FB-80A0-2E64A0B4856E}" presName="Accent" presStyleLbl="node1" presStyleIdx="1" presStyleCnt="3" custScaleX="133161" custScaleY="125556" custLinFactNeighborX="590"/>
      <dgm:spPr>
        <a:solidFill>
          <a:schemeClr val="tx2">
            <a:lumMod val="60000"/>
            <a:lumOff val="40000"/>
          </a:schemeClr>
        </a:solidFill>
      </dgm:spPr>
    </dgm:pt>
    <dgm:pt modelId="{5B53363E-F685-42E8-8529-8A8C37A896A3}" type="pres">
      <dgm:prSet presAssocID="{07D06640-6124-47FB-80A0-2E64A0B4856E}" presName="Parent2" presStyleLbl="revTx" presStyleIdx="1" presStyleCnt="3" custLinFactNeighborX="-12233" custLinFactNeighborY="-475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608C3-836B-495A-AB51-3D51136D16E0}" type="pres">
      <dgm:prSet presAssocID="{44D946D8-1DB6-4556-BEF0-08155A1CB28B}" presName="Accent3" presStyleCnt="0"/>
      <dgm:spPr/>
    </dgm:pt>
    <dgm:pt modelId="{C231437A-0C7E-437D-A1CD-FDBD6D22EF93}" type="pres">
      <dgm:prSet presAssocID="{44D946D8-1DB6-4556-BEF0-08155A1CB28B}" presName="Accent" presStyleLbl="node1" presStyleIdx="2" presStyleCnt="3" custScaleX="133161" custScaleY="125556" custLinFactNeighborY="5442"/>
      <dgm:spPr/>
    </dgm:pt>
    <dgm:pt modelId="{F3BC8F4A-79D7-4373-823C-3527D00FF0E3}" type="pres">
      <dgm:prSet presAssocID="{44D946D8-1DB6-4556-BEF0-08155A1CB28B}" presName="Parent3" presStyleLbl="revTx" presStyleIdx="2" presStyleCnt="3" custScaleX="121694" custScaleY="185918" custLinFactNeighborX="12988" custLinFactNeighborY="128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4F2A3C-3061-5C41-B473-2370775EAA0A}" type="presOf" srcId="{F2FD3959-D0C8-4728-9DBC-4462C25B3660}" destId="{D990999A-2572-4633-9CEB-170D48DF0D8F}" srcOrd="0" destOrd="0" presId="urn:microsoft.com/office/officeart/2009/layout/CircleArrowProcess"/>
    <dgm:cxn modelId="{D271B22E-C8D0-4F01-AB84-2B1770DC5AE6}" srcId="{F2FD3959-D0C8-4728-9DBC-4462C25B3660}" destId="{44D946D8-1DB6-4556-BEF0-08155A1CB28B}" srcOrd="2" destOrd="0" parTransId="{F00466BE-2E15-4C34-B9EE-87105A5F74E1}" sibTransId="{F9BCA2B5-27E6-46AE-8124-AE1B1250D067}"/>
    <dgm:cxn modelId="{304E5BDB-E907-B34E-A506-0E7D2BEBE24F}" type="presOf" srcId="{07D06640-6124-47FB-80A0-2E64A0B4856E}" destId="{5B53363E-F685-42E8-8529-8A8C37A896A3}" srcOrd="0" destOrd="0" presId="urn:microsoft.com/office/officeart/2009/layout/CircleArrowProcess"/>
    <dgm:cxn modelId="{2CDDCD6F-976B-48E4-935F-86CD1308D953}" srcId="{F2FD3959-D0C8-4728-9DBC-4462C25B3660}" destId="{F87C85BE-57C2-47C7-97CA-3B04C3DC0328}" srcOrd="0" destOrd="0" parTransId="{A5BEFF14-F4C5-4E73-BB79-F3877F917635}" sibTransId="{EC23B02F-2BC5-452F-8AFC-01DC8D60C661}"/>
    <dgm:cxn modelId="{912B148B-C6EA-49EA-9739-917DEF19FC52}" srcId="{F2FD3959-D0C8-4728-9DBC-4462C25B3660}" destId="{07D06640-6124-47FB-80A0-2E64A0B4856E}" srcOrd="1" destOrd="0" parTransId="{D7DA341E-D99A-42B2-854D-5AC5D75BDA5F}" sibTransId="{C6FFA0A7-A518-40CA-9A27-528142A531FC}"/>
    <dgm:cxn modelId="{817F44AB-BC97-5E42-9F0C-859BE1B5FE7B}" type="presOf" srcId="{44D946D8-1DB6-4556-BEF0-08155A1CB28B}" destId="{F3BC8F4A-79D7-4373-823C-3527D00FF0E3}" srcOrd="0" destOrd="0" presId="urn:microsoft.com/office/officeart/2009/layout/CircleArrowProcess"/>
    <dgm:cxn modelId="{73990CA7-57E9-BB45-95EC-82F553E3F59A}" type="presOf" srcId="{F87C85BE-57C2-47C7-97CA-3B04C3DC0328}" destId="{1E6B2376-549B-48B9-A264-978B0B566982}" srcOrd="0" destOrd="0" presId="urn:microsoft.com/office/officeart/2009/layout/CircleArrowProcess"/>
    <dgm:cxn modelId="{66954FD5-8A58-364E-BC41-D5F3AFBD7072}" type="presParOf" srcId="{D990999A-2572-4633-9CEB-170D48DF0D8F}" destId="{A9947269-6308-45DE-AC24-FA1EC562B36E}" srcOrd="0" destOrd="0" presId="urn:microsoft.com/office/officeart/2009/layout/CircleArrowProcess"/>
    <dgm:cxn modelId="{449E7669-01A9-C540-A8F3-2211F9A350EC}" type="presParOf" srcId="{A9947269-6308-45DE-AC24-FA1EC562B36E}" destId="{5B97CA02-845E-4AE6-87B8-93CFDFCCAF4C}" srcOrd="0" destOrd="0" presId="urn:microsoft.com/office/officeart/2009/layout/CircleArrowProcess"/>
    <dgm:cxn modelId="{35E90BA6-5805-5540-8B65-E66E180F198C}" type="presParOf" srcId="{D990999A-2572-4633-9CEB-170D48DF0D8F}" destId="{1E6B2376-549B-48B9-A264-978B0B566982}" srcOrd="1" destOrd="0" presId="urn:microsoft.com/office/officeart/2009/layout/CircleArrowProcess"/>
    <dgm:cxn modelId="{7837C36D-B39E-B54D-95FF-0CBD8ABF5B77}" type="presParOf" srcId="{D990999A-2572-4633-9CEB-170D48DF0D8F}" destId="{F2E01B80-F5ED-44C5-AF6D-3EEBC07247FF}" srcOrd="2" destOrd="0" presId="urn:microsoft.com/office/officeart/2009/layout/CircleArrowProcess"/>
    <dgm:cxn modelId="{853D8D31-C347-C744-9F19-BBD35CFAA3CE}" type="presParOf" srcId="{F2E01B80-F5ED-44C5-AF6D-3EEBC07247FF}" destId="{91BA2C4B-A4DB-42E9-B2E6-C5065793BA50}" srcOrd="0" destOrd="0" presId="urn:microsoft.com/office/officeart/2009/layout/CircleArrowProcess"/>
    <dgm:cxn modelId="{FF689AB0-4AD9-3646-A5B8-339DCDAFAB37}" type="presParOf" srcId="{D990999A-2572-4633-9CEB-170D48DF0D8F}" destId="{5B53363E-F685-42E8-8529-8A8C37A896A3}" srcOrd="3" destOrd="0" presId="urn:microsoft.com/office/officeart/2009/layout/CircleArrowProcess"/>
    <dgm:cxn modelId="{CC7521D8-75DC-8B42-96BF-AB6016821E66}" type="presParOf" srcId="{D990999A-2572-4633-9CEB-170D48DF0D8F}" destId="{554608C3-836B-495A-AB51-3D51136D16E0}" srcOrd="4" destOrd="0" presId="urn:microsoft.com/office/officeart/2009/layout/CircleArrowProcess"/>
    <dgm:cxn modelId="{96BD5AFC-760A-E944-AE13-72CF2928AC65}" type="presParOf" srcId="{554608C3-836B-495A-AB51-3D51136D16E0}" destId="{C231437A-0C7E-437D-A1CD-FDBD6D22EF93}" srcOrd="0" destOrd="0" presId="urn:microsoft.com/office/officeart/2009/layout/CircleArrowProcess"/>
    <dgm:cxn modelId="{35C6D18D-44E3-C549-AE87-870D8D47DCF8}" type="presParOf" srcId="{D990999A-2572-4633-9CEB-170D48DF0D8F}" destId="{F3BC8F4A-79D7-4373-823C-3527D00FF0E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7CA02-845E-4AE6-87B8-93CFDFCCAF4C}">
      <dsp:nvSpPr>
        <dsp:cNvPr id="0" name=""/>
        <dsp:cNvSpPr/>
      </dsp:nvSpPr>
      <dsp:spPr>
        <a:xfrm>
          <a:off x="559620" y="292286"/>
          <a:ext cx="1808573" cy="17055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B2376-549B-48B9-A264-978B0B566982}">
      <dsp:nvSpPr>
        <dsp:cNvPr id="0" name=""/>
        <dsp:cNvSpPr/>
      </dsp:nvSpPr>
      <dsp:spPr>
        <a:xfrm>
          <a:off x="1032557" y="759695"/>
          <a:ext cx="861857" cy="37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6699"/>
              </a:solidFill>
            </a:rPr>
            <a:t>Millions of Applications flows</a:t>
          </a:r>
          <a:endParaRPr lang="en-US" sz="1000" b="1" kern="1200" dirty="0">
            <a:solidFill>
              <a:srgbClr val="FF6699"/>
            </a:solidFill>
          </a:endParaRPr>
        </a:p>
      </dsp:txBody>
      <dsp:txXfrm>
        <a:off x="1032557" y="759695"/>
        <a:ext cx="861857" cy="377268"/>
      </dsp:txXfrm>
    </dsp:sp>
    <dsp:sp modelId="{91BA2C4B-A4DB-42E9-B2E6-C5065793BA50}">
      <dsp:nvSpPr>
        <dsp:cNvPr id="0" name=""/>
        <dsp:cNvSpPr/>
      </dsp:nvSpPr>
      <dsp:spPr>
        <a:xfrm>
          <a:off x="190402" y="1072783"/>
          <a:ext cx="1808573" cy="17055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3363E-F685-42E8-8529-8A8C37A896A3}">
      <dsp:nvSpPr>
        <dsp:cNvPr id="0" name=""/>
        <dsp:cNvSpPr/>
      </dsp:nvSpPr>
      <dsp:spPr>
        <a:xfrm>
          <a:off x="616992" y="1561771"/>
          <a:ext cx="754717" cy="37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2"/>
              </a:solidFill>
            </a:rPr>
            <a:t>A path is mapped on a list of segments</a:t>
          </a:r>
          <a:endParaRPr lang="en-US" sz="1000" b="1" kern="1200" dirty="0">
            <a:solidFill>
              <a:schemeClr val="tx2"/>
            </a:solidFill>
          </a:endParaRPr>
        </a:p>
      </dsp:txBody>
      <dsp:txXfrm>
        <a:off x="616992" y="1561771"/>
        <a:ext cx="754717" cy="377268"/>
      </dsp:txXfrm>
    </dsp:sp>
    <dsp:sp modelId="{C231437A-0C7E-437D-A1CD-FDBD6D22EF93}">
      <dsp:nvSpPr>
        <dsp:cNvPr id="0" name=""/>
        <dsp:cNvSpPr/>
      </dsp:nvSpPr>
      <dsp:spPr>
        <a:xfrm>
          <a:off x="688005" y="2034618"/>
          <a:ext cx="1553844" cy="14656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C8F4A-79D7-4373-823C-3527D00FF0E3}">
      <dsp:nvSpPr>
        <dsp:cNvPr id="0" name=""/>
        <dsp:cNvSpPr/>
      </dsp:nvSpPr>
      <dsp:spPr>
        <a:xfrm>
          <a:off x="1102961" y="2413820"/>
          <a:ext cx="918445" cy="70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The network only maintains segments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No application state</a:t>
          </a:r>
          <a:endParaRPr lang="en-US" sz="1000" b="1" kern="1200" dirty="0"/>
        </a:p>
      </dsp:txBody>
      <dsp:txXfrm>
        <a:off x="1102961" y="2413820"/>
        <a:ext cx="918445" cy="701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BD94-69FD-4973-B6DB-2106A5B4741C}" type="datetimeFigureOut">
              <a:rPr lang="en-US" smtClean="0"/>
              <a:pPr/>
              <a:t>16/01/2015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EA44-9554-4B30-86F0-B4730E46E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F21533C-236C-49E5-91F3-790E8FABEAE1}" type="datetime1">
              <a:rPr lang="en-US" smtClean="0">
                <a:solidFill>
                  <a:prstClr val="black"/>
                </a:solidFill>
              </a:rPr>
              <a:pPr/>
              <a:t>19/01/2015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Cisco Live 2013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2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EA44-9554-4B30-86F0-B4730E46EA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9">
              <a:defRPr/>
            </a:pPr>
            <a:r>
              <a:rPr lang="en-US" dirty="0" smtClean="0"/>
              <a:t>Chris </a:t>
            </a:r>
            <a:r>
              <a:rPr lang="en-US" dirty="0" err="1" smtClean="0"/>
              <a:t>metz</a:t>
            </a:r>
            <a:r>
              <a:rPr lang="en-US" baseline="0" dirty="0" smtClean="0"/>
              <a:t> use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A94C-397E-D149-83C1-DE331216B3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9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EA44-9554-4B30-86F0-B4730E46EA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2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33744E5-5E16-4CAD-9169-683E38E5D99B}" type="datetime1">
              <a:rPr lang="en-US" smtClean="0">
                <a:solidFill>
                  <a:prstClr val="black"/>
                </a:solidFill>
              </a:rPr>
              <a:pPr/>
              <a:t>16/01/2015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Cisco Live 2013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0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46" y="41394"/>
            <a:ext cx="8413138" cy="7654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46" y="1085067"/>
            <a:ext cx="8403738" cy="3715533"/>
          </a:xfrm>
        </p:spPr>
        <p:txBody>
          <a:bodyPr lIns="91440" tIns="45720" rIns="91440" bIns="45720"/>
          <a:lstStyle>
            <a:lvl1pPr>
              <a:spcBef>
                <a:spcPts val="600"/>
              </a:spcBef>
              <a:buClr>
                <a:srgbClr val="168ACB"/>
              </a:buClr>
              <a:defRPr>
                <a:solidFill>
                  <a:srgbClr val="000000"/>
                </a:solidFill>
              </a:defRPr>
            </a:lvl1pPr>
            <a:lvl2pPr>
              <a:spcBef>
                <a:spcPts val="400"/>
              </a:spcBef>
              <a:defRPr>
                <a:solidFill>
                  <a:srgbClr val="000000"/>
                </a:solidFill>
              </a:defRPr>
            </a:lvl2pPr>
            <a:lvl3pPr>
              <a:lnSpc>
                <a:spcPct val="90000"/>
              </a:lnSpc>
              <a:spcBef>
                <a:spcPts val="200"/>
              </a:spcBef>
              <a:defRPr>
                <a:solidFill>
                  <a:srgbClr val="000000"/>
                </a:solidFill>
              </a:defRPr>
            </a:lvl3pPr>
            <a:lvl4pPr>
              <a:lnSpc>
                <a:spcPct val="90000"/>
              </a:lnSpc>
              <a:spcBef>
                <a:spcPts val="20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66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pic>
        <p:nvPicPr>
          <p:cNvPr id="5" name="Picture 4" descr="CL13-Blue-DIG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4613278"/>
            <a:ext cx="1043920" cy="3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1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"/>
            <a:ext cx="9144000" cy="8286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52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5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6023" y="1190756"/>
            <a:ext cx="7174661" cy="135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>
                <a:sym typeface="Arial" pitchFamily="-107" charset="0"/>
              </a:rPr>
              <a:t>Click To Edit Presentation Name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991565" y="2578892"/>
            <a:ext cx="7173311" cy="607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>
            <a:lvl1pPr marL="1786" indent="0"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>
                <a:sym typeface="Arial" pitchFamily="-107" charset="0"/>
              </a:rPr>
              <a:t>Click to edit </a:t>
            </a:r>
            <a:r>
              <a:rPr lang="en-US" dirty="0" smtClean="0">
                <a:sym typeface="Arial" pitchFamily="-107" charset="0"/>
              </a:rPr>
              <a:t>Session ID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89405" y="3295650"/>
            <a:ext cx="6069012" cy="1055688"/>
          </a:xfrm>
        </p:spPr>
        <p:txBody>
          <a:bodyPr lIns="91440" tIns="45720" rIns="91440" bIns="45720"/>
          <a:lstStyle>
            <a:lvl1pPr marL="1785" indent="0">
              <a:buNone/>
              <a:defRPr sz="2000" baseline="0">
                <a:solidFill>
                  <a:schemeClr val="accent1"/>
                </a:solidFill>
              </a:defRPr>
            </a:lvl1pPr>
            <a:lvl2pPr marL="192881" indent="0">
              <a:buNone/>
              <a:defRPr/>
            </a:lvl2pPr>
            <a:lvl3pPr marL="386655" indent="0">
              <a:buNone/>
              <a:defRPr/>
            </a:lvl3pPr>
            <a:lvl4pPr marL="546497" indent="0">
              <a:buNone/>
              <a:defRPr/>
            </a:lvl4pPr>
            <a:lvl5pPr marL="706338" indent="0">
              <a:buNone/>
              <a:defRPr/>
            </a:lvl5pPr>
          </a:lstStyle>
          <a:p>
            <a:pPr lvl="0"/>
            <a:r>
              <a:rPr lang="en-US" dirty="0" smtClean="0"/>
              <a:t>Click to edit Presenter Name and Title</a:t>
            </a:r>
          </a:p>
        </p:txBody>
      </p:sp>
      <p:pic>
        <p:nvPicPr>
          <p:cNvPr id="7" name="Picture 6" descr="CL13-Blu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4613278"/>
            <a:ext cx="1043920" cy="3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13-Blue-DIG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185579"/>
            <a:ext cx="1043920" cy="34952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84290" y="3956770"/>
            <a:ext cx="8281511" cy="557213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1"/>
            <a:ext cx="9144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6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001616"/>
            <a:ext cx="9150350" cy="21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0" y="2034392"/>
            <a:ext cx="9144000" cy="1014149"/>
          </a:xfrm>
          <a:prstGeom prst="rect">
            <a:avLst/>
          </a:prstGeom>
          <a:solidFill>
            <a:srgbClr val="0C65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12795" y="2034392"/>
            <a:ext cx="7253007" cy="1014149"/>
          </a:xfrm>
        </p:spPr>
        <p:txBody>
          <a:bodyPr anchor="ctr" anchorCtr="0"/>
          <a:lstStyle>
            <a:lvl1pPr>
              <a:defRPr sz="2800" b="0">
                <a:solidFill>
                  <a:srgbClr val="EEECE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 bwMode="auto">
          <a:xfrm>
            <a:off x="630331" y="2188481"/>
            <a:ext cx="705971" cy="705971"/>
          </a:xfrm>
          <a:prstGeom prst="ellipse">
            <a:avLst/>
          </a:prstGeom>
          <a:noFill/>
          <a:ln w="101600" cap="flat" cmpd="sng" algn="ctr">
            <a:solidFill>
              <a:srgbClr val="FFFF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rot="5400000">
            <a:off x="829199" y="2366150"/>
            <a:ext cx="406733" cy="350632"/>
          </a:xfrm>
          <a:prstGeom prst="triangle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sym typeface="Arial" pitchFamily="-107" charset="0"/>
            </a:endParaRPr>
          </a:p>
        </p:txBody>
      </p:sp>
      <p:pic>
        <p:nvPicPr>
          <p:cNvPr id="9" name="Picture 8" descr="CL13-Blu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185579"/>
            <a:ext cx="1043920" cy="3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001616"/>
            <a:ext cx="9150350" cy="21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0" y="2034392"/>
            <a:ext cx="9144000" cy="1014149"/>
          </a:xfrm>
          <a:prstGeom prst="rect">
            <a:avLst/>
          </a:prstGeom>
          <a:solidFill>
            <a:srgbClr val="0C65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12795" y="2034392"/>
            <a:ext cx="7253007" cy="10141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800" b="0" dirty="0">
                <a:solidFill>
                  <a:srgbClr val="EEECE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10999" y="2180525"/>
            <a:ext cx="733224" cy="733224"/>
          </a:xfrm>
          <a:prstGeom prst="rect">
            <a:avLst/>
          </a:prstGeom>
          <a:noFill/>
          <a:ln w="101600" cap="flat" cmpd="sng" algn="ctr">
            <a:solidFill>
              <a:srgbClr val="FFFF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61242" y="2330768"/>
            <a:ext cx="432738" cy="432738"/>
          </a:xfrm>
          <a:prstGeom prst="rect">
            <a:avLst/>
          </a:prstGeom>
          <a:noFill/>
          <a:ln w="174625" cap="flat" cmpd="sng" algn="ctr">
            <a:solidFill>
              <a:srgbClr val="FFFF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sym typeface="Arial" pitchFamily="-107" charset="0"/>
            </a:endParaRPr>
          </a:p>
        </p:txBody>
      </p:sp>
      <p:pic>
        <p:nvPicPr>
          <p:cNvPr id="9" name="Picture 8" descr="CL13-Blu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185579"/>
            <a:ext cx="1043920" cy="3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4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16350"/>
            <a:ext cx="9150350" cy="13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53821" y="1522476"/>
            <a:ext cx="7473506" cy="15636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31763">
              <a:buClr>
                <a:schemeClr val="accent1"/>
              </a:buClr>
              <a:buFont typeface="Arial" pitchFamily="34" charset="0"/>
              <a:buChar char="‟"/>
              <a:defRPr kumimoji="0" lang="en-US" sz="2300" b="0" i="0" u="none" strike="noStrike" kern="0" cap="none" spc="0" normalizeH="0" baseline="0" smtClean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Apple LiGothic Medium"/>
                <a:cs typeface="Apple LiGothic Medium"/>
              </a:defRPr>
            </a:lvl1pPr>
            <a:lvl2pPr>
              <a:defRPr lang="en-US" sz="2700" b="1" kern="1200" smtClean="0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</a:defRPr>
            </a:lvl2pPr>
            <a:lvl3pPr>
              <a:defRPr lang="en-US" sz="2700" b="1" kern="1200" smtClean="0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</a:defRPr>
            </a:lvl3pPr>
            <a:lvl4pPr>
              <a:defRPr lang="en-US" sz="2700" b="1" kern="1200" smtClean="0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</a:defRPr>
            </a:lvl4pPr>
            <a:lvl5pPr>
              <a:defRPr lang="en-US" sz="2700" b="1" kern="1200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</a:defRPr>
            </a:lvl5pPr>
          </a:lstStyle>
          <a:p>
            <a:pPr marL="156270" marR="0" lvl="0" indent="-114300" defTabSz="514350" eaLnBrk="1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76261" y="3086100"/>
            <a:ext cx="4857402" cy="540068"/>
          </a:xfr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/>
          <a:lstStyle>
            <a:lvl1pPr marL="285750" indent="-285750" algn="r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kumimoji="0" lang="en-US" sz="16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  <a:lvl2pPr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>
              <a:defRPr lang="en-US"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marL="0" marR="0" lvl="0" indent="0" algn="r" defTabSz="514350" eaLnBrk="1" fontAlgn="auto" latinLnBrk="0" hangingPunct="1">
              <a:lnSpc>
                <a:spcPct val="90000"/>
              </a:lnSpc>
              <a:spcBef>
                <a:spcPts val="169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6" name="Picture 5" descr="CL13-Blu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9" y="185579"/>
            <a:ext cx="1043920" cy="3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1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83496" y="4954262"/>
            <a:ext cx="360503" cy="189238"/>
          </a:xfrm>
          <a:prstGeom prst="rect">
            <a:avLst/>
          </a:prstGeom>
        </p:spPr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280" y="924734"/>
            <a:ext cx="4274720" cy="2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09601" y="211455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Maximize your Cisco Live experience with your free Cisco Live 365 account. Download session PDFs, view sessions on-demand and participate in live activities throughout the year. Click the Enter Cisco Live 365 button in your Cisco Live portal to log in.</a:t>
            </a:r>
            <a:endParaRPr lang="en-US" sz="1100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32626" y="360368"/>
            <a:ext cx="6812762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51" indent="-625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a typeface="+mj-ea"/>
                <a:cs typeface="+mj-cs"/>
                <a:sym typeface="Arial" pitchFamily="34" charset="0"/>
              </a:rPr>
              <a:t>Complete Your Online Session Evaluation</a:t>
            </a:r>
          </a:p>
        </p:txBody>
      </p:sp>
      <p:sp>
        <p:nvSpPr>
          <p:cNvPr id="9" name="Content Placeholder 8"/>
          <p:cNvSpPr txBox="1">
            <a:spLocks/>
          </p:cNvSpPr>
          <p:nvPr userDrawn="1"/>
        </p:nvSpPr>
        <p:spPr bwMode="auto">
          <a:xfrm>
            <a:off x="403831" y="1085067"/>
            <a:ext cx="4389249" cy="37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7523" indent="-18573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168ACB"/>
              </a:buClr>
              <a:buSzPct val="100000"/>
              <a:buFont typeface="Wingdings" charset="2"/>
              <a:buChar char="§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/>
              <a:buChar char="–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Wingdings" charset="2"/>
              <a:buChar char="§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itchFamily="34" charset="0"/>
              <a:buChar char="–"/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0" fontAlgn="base" hangingPunct="0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Complete your session evaluation online now</a:t>
            </a:r>
            <a:r>
              <a:rPr lang="en-US" baseline="0" dirty="0" smtClean="0">
                <a:solidFill>
                  <a:srgbClr val="000000"/>
                </a:solidFill>
              </a:rPr>
              <a:t> through either the mobile app or internet kiosk stations.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93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ISCO-White-DIG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94" y="4477774"/>
            <a:ext cx="721994" cy="3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3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SCO-Blue-PMS [Converted]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77" b="28877"/>
          <a:stretch/>
        </p:blipFill>
        <p:spPr>
          <a:xfrm>
            <a:off x="1483133" y="1266825"/>
            <a:ext cx="6177736" cy="26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57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82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6" y="1249964"/>
            <a:ext cx="8582751" cy="3266034"/>
          </a:xfrm>
          <a:prstGeom prst="rect">
            <a:avLst/>
          </a:prstGeom>
        </p:spPr>
        <p:txBody>
          <a:bodyPr lIns="91424" tIns="45712" rIns="91424" bIns="45712">
            <a:noAutofit/>
          </a:bodyPr>
          <a:lstStyle>
            <a:lvl1pPr marL="280940" indent="-223801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916" indent="-215864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89" indent="-171422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73" indent="-171422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95" indent="-168247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50350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46" y="41394"/>
            <a:ext cx="8413138" cy="7654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46" y="1325563"/>
            <a:ext cx="8413138" cy="3454531"/>
          </a:xfrm>
        </p:spPr>
        <p:txBody>
          <a:bodyPr lIns="91440" tIns="45720" rIns="91440" bIns="45720"/>
          <a:lstStyle>
            <a:lvl1pPr>
              <a:spcBef>
                <a:spcPts val="1200"/>
              </a:spcBef>
              <a:buClr>
                <a:srgbClr val="168ACB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9967" y="782383"/>
            <a:ext cx="8403336" cy="3137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1786" indent="0">
              <a:buFontTx/>
              <a:buNone/>
              <a:defRPr lang="en-US" sz="1800" kern="1200" smtClean="0">
                <a:solidFill>
                  <a:schemeClr val="bg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63401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354508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611683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961727" indent="0">
              <a:buFontTx/>
              <a:buNone/>
              <a:defRPr lang="en-US"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2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50350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9184" y="782383"/>
            <a:ext cx="8403336" cy="3137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1786" indent="0">
              <a:buFontTx/>
              <a:buNone/>
              <a:defRPr lang="en-US" sz="1800" kern="1200" smtClean="0">
                <a:solidFill>
                  <a:schemeClr val="bg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63401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354508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611683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961727" indent="0">
              <a:buFontTx/>
              <a:buNone/>
              <a:defRPr lang="en-US"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44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46383"/>
            <a:ext cx="9144000" cy="8750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66" y="86142"/>
            <a:ext cx="8413138" cy="5086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086" y="570351"/>
            <a:ext cx="8405447" cy="3137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1786" indent="0">
              <a:buFontTx/>
              <a:buNone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63401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354508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611683" indent="0">
              <a:buFontTx/>
              <a:buNone/>
              <a:defRPr lang="en-US" sz="18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961727" indent="0">
              <a:buFontTx/>
              <a:buNone/>
              <a:defRPr lang="en-US"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3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-46383"/>
            <a:ext cx="9144000" cy="8750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66" y="86142"/>
            <a:ext cx="8413138" cy="5086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8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06" y="1085067"/>
            <a:ext cx="3929255" cy="3715533"/>
          </a:xfrm>
        </p:spPr>
        <p:txBody>
          <a:bodyPr rIns="91440"/>
          <a:lstStyle>
            <a:lvl1pPr>
              <a:spcBef>
                <a:spcPts val="1200"/>
              </a:spcBef>
              <a:buClr>
                <a:srgbClr val="168ACB"/>
              </a:buClr>
              <a:defRPr sz="1800">
                <a:solidFill>
                  <a:srgbClr val="000000"/>
                </a:solidFill>
              </a:defRPr>
            </a:lvl1pPr>
            <a:lvl2pPr>
              <a:spcBef>
                <a:spcPts val="400"/>
              </a:spcBef>
              <a:defRPr sz="1600">
                <a:solidFill>
                  <a:srgbClr val="000000"/>
                </a:solidFill>
              </a:defRPr>
            </a:lvl2pPr>
            <a:lvl3pPr>
              <a:spcBef>
                <a:spcPts val="200"/>
              </a:spcBef>
              <a:defRPr sz="1400">
                <a:solidFill>
                  <a:srgbClr val="000000"/>
                </a:solidFill>
              </a:defRPr>
            </a:lvl3pPr>
            <a:lvl4pPr>
              <a:spcBef>
                <a:spcPts val="200"/>
              </a:spcBef>
              <a:defRPr sz="1200">
                <a:solidFill>
                  <a:srgbClr val="000000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71391" y="1085067"/>
            <a:ext cx="3683828" cy="3762375"/>
          </a:xfrm>
        </p:spPr>
        <p:txBody>
          <a:bodyPr rIns="9144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07" y="1100307"/>
            <a:ext cx="2537776" cy="3715533"/>
          </a:xfrm>
        </p:spPr>
        <p:txBody>
          <a:bodyPr lIns="91440" tIns="45720" rIns="91440" bIns="45720"/>
          <a:lstStyle>
            <a:lvl1pPr>
              <a:spcBef>
                <a:spcPts val="1200"/>
              </a:spcBef>
              <a:buClr>
                <a:srgbClr val="168ACB"/>
              </a:buClr>
              <a:defRPr sz="1600">
                <a:solidFill>
                  <a:srgbClr val="000000"/>
                </a:solidFill>
              </a:defRPr>
            </a:lvl1pPr>
            <a:lvl2pPr>
              <a:spcBef>
                <a:spcPts val="400"/>
              </a:spcBef>
              <a:defRPr sz="1400">
                <a:solidFill>
                  <a:srgbClr val="000000"/>
                </a:solidFill>
              </a:defRPr>
            </a:lvl2pPr>
            <a:lvl3pPr>
              <a:spcBef>
                <a:spcPts val="200"/>
              </a:spcBef>
              <a:defRPr sz="1200">
                <a:solidFill>
                  <a:srgbClr val="000000"/>
                </a:solidFill>
              </a:defRPr>
            </a:lvl3pPr>
            <a:lvl4pPr>
              <a:spcBef>
                <a:spcPts val="200"/>
              </a:spcBef>
              <a:defRPr sz="1000">
                <a:solidFill>
                  <a:srgbClr val="000000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23527" y="1100307"/>
            <a:ext cx="2624138" cy="3717925"/>
          </a:xfrm>
        </p:spPr>
        <p:txBody>
          <a:bodyPr lIns="91440" tIns="45720" rIns="91440" bIns="45720"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173205" y="1100307"/>
            <a:ext cx="2605088" cy="3724275"/>
          </a:xfrm>
        </p:spPr>
        <p:txBody>
          <a:bodyPr lIns="91440" tIns="45720" rIns="91440" bIns="45720"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5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4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rk Mossing\Desktop\CURRENT JOBS\Cisco Live\Template\star full.jpg"/>
          <p:cNvPicPr>
            <a:picLocks noChangeAspect="1" noChangeArrowheads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503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846" y="41394"/>
            <a:ext cx="8413138" cy="76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846" y="1085279"/>
            <a:ext cx="8403738" cy="36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942979" y="4954262"/>
            <a:ext cx="2177196" cy="1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195" tIns="23097" rIns="46195" bIns="23097" anchor="b" anchorCtr="1">
            <a:spAutoFit/>
          </a:bodyPr>
          <a:lstStyle/>
          <a:p>
            <a:pPr defTabSz="458093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8E8E95"/>
                </a:solidFill>
                <a:sym typeface="Arial" pitchFamily="34" charset="0"/>
              </a:rPr>
              <a:t>© </a:t>
            </a:r>
            <a:r>
              <a:rPr lang="en-US" sz="700" dirty="0" smtClean="0">
                <a:solidFill>
                  <a:srgbClr val="8E8E95"/>
                </a:solidFill>
                <a:sym typeface="Arial" pitchFamily="34" charset="0"/>
              </a:rPr>
              <a:t>2014 </a:t>
            </a:r>
            <a:r>
              <a:rPr lang="en-US" sz="700" dirty="0">
                <a:solidFill>
                  <a:srgbClr val="8E8E95"/>
                </a:solidFill>
                <a:sym typeface="Arial" pitchFamily="34" charset="0"/>
              </a:rPr>
              <a:t>Cisco and/or its affiliates. All rights reserved.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6115647" y="4954262"/>
            <a:ext cx="583811" cy="1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195" tIns="23097" rIns="46195" bIns="23097" anchor="b" anchorCtr="1">
            <a:spAutoFit/>
          </a:bodyPr>
          <a:lstStyle/>
          <a:p>
            <a:pPr defTabSz="458093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8E8E95"/>
                </a:solidFill>
                <a:sym typeface="Arial" pitchFamily="34" charset="0"/>
              </a:rPr>
              <a:t>Cisco Public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83496" y="4954262"/>
            <a:ext cx="36685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defTabSz="51435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sym typeface="Arial" pitchFamily="34" charset="0"/>
              </a:rPr>
              <a:pPr defTabSz="51435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5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6251" indent="-625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  <a:sym typeface="Arial" pitchFamily="34" charset="0"/>
        </a:defRPr>
      </a:lvl1pPr>
      <a:lvl2pPr marL="6251" indent="-625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2pPr>
      <a:lvl3pPr marL="6251" indent="-625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3pPr>
      <a:lvl4pPr marL="6251" indent="-625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4pPr>
      <a:lvl5pPr marL="6251" indent="-625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5pPr>
      <a:lvl6pPr marL="263426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6pPr>
      <a:lvl7pPr marL="520601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7pPr>
      <a:lvl8pPr marL="777776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8pPr>
      <a:lvl9pPr marL="1034951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9pPr>
    </p:titleStyle>
    <p:bodyStyle>
      <a:lvl1pPr marL="187523" indent="-185738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C65B7"/>
        </a:buClr>
        <a:buSzPct val="100000"/>
        <a:buFont typeface="Wingdings" charset="2"/>
        <a:buChar char="§"/>
        <a:defRPr sz="18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386656" indent="-193775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C65B7"/>
        </a:buClr>
        <a:buSzPct val="100000"/>
        <a:buFont typeface="Arial"/>
        <a:buChar char="–"/>
        <a:defRPr sz="16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546497" indent="-159842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0C65B7"/>
        </a:buClr>
        <a:buSzPct val="100000"/>
        <a:buFont typeface="Wingdings" charset="2"/>
        <a:buChar char="§"/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706339" indent="-159842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0C65B7"/>
        </a:buClr>
        <a:buSzPct val="100000"/>
        <a:buFont typeface="Arial" pitchFamily="34" charset="0"/>
        <a:buChar char="–"/>
        <a:defRPr sz="1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773311" indent="-66973" algn="l" rtl="0" eaLnBrk="0" fontAlgn="base" hangingPunct="0">
        <a:lnSpc>
          <a:spcPct val="95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5pPr>
      <a:lvl6pPr marL="1416248" indent="-128588" algn="l" rtl="0" fontAlgn="base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1673423" indent="-128588" algn="l" rtl="0" fontAlgn="base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1930598" indent="-128588" algn="l" rtl="0" fontAlgn="base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2187773" indent="-128588" algn="l" rtl="0" fontAlgn="base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www.ietf.org/archive/id/draft-filsfils-spring-segment-routing-central-epe-02.t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wmf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250" y="1449917"/>
            <a:ext cx="7027333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FFFF"/>
                </a:solidFill>
              </a:rPr>
              <a:t>Segment Routing: 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An </a:t>
            </a:r>
            <a:r>
              <a:rPr lang="en-US" sz="2400" b="1" dirty="0">
                <a:solidFill>
                  <a:srgbClr val="FFFFFF"/>
                </a:solidFill>
              </a:rPr>
              <a:t>Architecture build with SDN in mind and addressing the evolving network requirements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3608917"/>
            <a:ext cx="5302250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Brian Meaney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Cisco SP Consulting Team  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11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6623" y="932464"/>
            <a:ext cx="8582751" cy="3266034"/>
          </a:xfrm>
        </p:spPr>
        <p:txBody>
          <a:bodyPr/>
          <a:lstStyle/>
          <a:p>
            <a:pPr marL="57140" indent="0">
              <a:buNone/>
            </a:pPr>
            <a:r>
              <a:rPr lang="fr-BE" sz="1400" dirty="0">
                <a:solidFill>
                  <a:schemeClr val="tx1"/>
                </a:solidFill>
              </a:rPr>
              <a:t>Architecture / </a:t>
            </a:r>
            <a:r>
              <a:rPr lang="fr-BE" sz="1400" dirty="0" err="1">
                <a:solidFill>
                  <a:schemeClr val="tx1"/>
                </a:solidFill>
              </a:rPr>
              <a:t>Requirement</a:t>
            </a:r>
            <a:r>
              <a:rPr lang="fr-BE" sz="1400" dirty="0">
                <a:solidFill>
                  <a:schemeClr val="tx1"/>
                </a:solidFill>
              </a:rPr>
              <a:t> </a:t>
            </a:r>
            <a:r>
              <a:rPr lang="fr-BE" sz="1400" dirty="0" err="1">
                <a:solidFill>
                  <a:schemeClr val="tx1"/>
                </a:solidFill>
              </a:rPr>
              <a:t>drafts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draft-filsfils-spring-segment-routing-central-epe-02 (Cisco, FB, </a:t>
            </a:r>
            <a:r>
              <a:rPr lang="en-US" sz="1400" dirty="0" err="1">
                <a:solidFill>
                  <a:schemeClr val="tx1"/>
                </a:solidFill>
              </a:rPr>
              <a:t>Yandex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draft-filsfils-spring-segment-routing-msdc-00 (Cisco, Microsoft, </a:t>
            </a:r>
            <a:r>
              <a:rPr lang="en-US" sz="1400" dirty="0" err="1">
                <a:solidFill>
                  <a:schemeClr val="tx1"/>
                </a:solidFill>
              </a:rPr>
              <a:t>Yandex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endParaRPr lang="en-US" dirty="0" smtClean="0"/>
          </a:p>
          <a:p>
            <a:pPr marL="57140" indent="0">
              <a:buNone/>
            </a:pPr>
            <a:r>
              <a:rPr lang="fr-BE" sz="1400" dirty="0" err="1">
                <a:solidFill>
                  <a:srgbClr val="000000"/>
                </a:solidFill>
              </a:rPr>
              <a:t>Protocols</a:t>
            </a:r>
            <a:r>
              <a:rPr lang="fr-BE" sz="1400" dirty="0">
                <a:solidFill>
                  <a:srgbClr val="000000"/>
                </a:solidFill>
              </a:rPr>
              <a:t> </a:t>
            </a:r>
            <a:r>
              <a:rPr lang="fr-BE" sz="1400" dirty="0" err="1">
                <a:solidFill>
                  <a:srgbClr val="000000"/>
                </a:solidFill>
              </a:rPr>
              <a:t>extentions</a:t>
            </a:r>
            <a:r>
              <a:rPr lang="fr-BE" sz="1400" dirty="0">
                <a:solidFill>
                  <a:srgbClr val="000000"/>
                </a:solidFill>
              </a:rPr>
              <a:t> </a:t>
            </a:r>
            <a:r>
              <a:rPr lang="fr-BE" sz="1400" dirty="0" err="1">
                <a:solidFill>
                  <a:srgbClr val="000000"/>
                </a:solidFill>
              </a:rPr>
              <a:t>drafts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draft-keyupate-idr-bgp-prefix-sid-00 (Cisco)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draft-previdi-idr-bgpls-segment-routing-epe-01 (Cisco/</a:t>
            </a:r>
            <a:r>
              <a:rPr lang="en-US" sz="1400" dirty="0" err="1">
                <a:solidFill>
                  <a:srgbClr val="000000"/>
                </a:solidFill>
              </a:rPr>
              <a:t>Huwai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</a:rPr>
              <a:t>draft-gredler-idr-bgplu-epe-01 (Juniper, Microsoft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</a:p>
          <a:p>
            <a:pPr marL="57139" indent="0">
              <a:buClr>
                <a:schemeClr val="accent1"/>
              </a:buClr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57139" indent="0">
              <a:buClr>
                <a:schemeClr val="accent1"/>
              </a:buClr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More information</a:t>
            </a:r>
          </a:p>
          <a:p>
            <a:pPr marL="57139" indent="0">
              <a:buClr>
                <a:schemeClr val="accent1"/>
              </a:buClr>
              <a:buNone/>
            </a:pPr>
            <a:r>
              <a:rPr lang="en-US" sz="1400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www.segment-routing.net</a:t>
            </a:r>
            <a:endParaRPr lang="en-US" sz="1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39" indent="0">
              <a:buClr>
                <a:schemeClr val="accent1"/>
              </a:buClr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12564"/>
            <a:ext cx="9144000" cy="728782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FFFF"/>
                </a:solidFill>
              </a:rPr>
              <a:t>IETF </a:t>
            </a:r>
            <a:r>
              <a:rPr lang="fr-BE" b="1" dirty="0" smtClean="0">
                <a:solidFill>
                  <a:srgbClr val="FFFFFF"/>
                </a:solidFill>
              </a:rPr>
              <a:t>&amp; </a:t>
            </a:r>
            <a:r>
              <a:rPr lang="fr-BE" b="1" dirty="0" smtClean="0">
                <a:solidFill>
                  <a:srgbClr val="FFFFFF"/>
                </a:solidFill>
              </a:rPr>
              <a:t>standards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43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11" y="982864"/>
            <a:ext cx="8551441" cy="3644170"/>
          </a:xfrm>
        </p:spPr>
        <p:txBody>
          <a:bodyPr/>
          <a:lstStyle/>
          <a:p>
            <a:r>
              <a:rPr lang="en-US" sz="1600" b="1" dirty="0" smtClean="0"/>
              <a:t>Application Enabled Forwarding</a:t>
            </a:r>
          </a:p>
          <a:p>
            <a:pPr marL="590591" lvl="1" indent="-285750">
              <a:buFont typeface="Lucida Grande"/>
              <a:buChar char="‑"/>
            </a:pPr>
            <a:r>
              <a:rPr lang="en-US" dirty="0" smtClean="0"/>
              <a:t>Each </a:t>
            </a:r>
            <a:r>
              <a:rPr lang="en-US" dirty="0"/>
              <a:t>engineered application flow is </a:t>
            </a:r>
            <a:r>
              <a:rPr lang="en-US" dirty="0" smtClean="0"/>
              <a:t>mapped </a:t>
            </a:r>
            <a:r>
              <a:rPr lang="en-US" dirty="0"/>
              <a:t>on a path</a:t>
            </a:r>
          </a:p>
          <a:p>
            <a:pPr marL="590591" lvl="1" indent="-285750">
              <a:buFont typeface="Lucida Grande"/>
              <a:buChar char="‑"/>
            </a:pPr>
            <a:r>
              <a:rPr lang="en-US" dirty="0" smtClean="0"/>
              <a:t>A </a:t>
            </a:r>
            <a:r>
              <a:rPr lang="en-US" dirty="0"/>
              <a:t>path is expressed as an ordered list </a:t>
            </a:r>
            <a:r>
              <a:rPr lang="en-US" dirty="0" smtClean="0"/>
              <a:t>of segments</a:t>
            </a:r>
          </a:p>
          <a:p>
            <a:pPr marL="590591" lvl="1" indent="-285750">
              <a:buFont typeface="Lucida Grande"/>
              <a:buChar char="‑"/>
            </a:pPr>
            <a:r>
              <a:rPr lang="en-US" dirty="0" smtClean="0"/>
              <a:t>The </a:t>
            </a:r>
            <a:r>
              <a:rPr lang="en-US" dirty="0"/>
              <a:t>network maintains </a:t>
            </a:r>
            <a:r>
              <a:rPr lang="en-US" dirty="0" smtClean="0"/>
              <a:t>segments</a:t>
            </a:r>
            <a:endParaRPr lang="en-US" dirty="0"/>
          </a:p>
          <a:p>
            <a:pPr lvl="0"/>
            <a:r>
              <a:rPr lang="en-US" sz="1600" b="1" dirty="0" smtClean="0"/>
              <a:t>Simple</a:t>
            </a:r>
            <a:r>
              <a:rPr lang="en-US" sz="1600" dirty="0" smtClean="0"/>
              <a:t>: less Protocols, less Protocol interaction, less state</a:t>
            </a:r>
          </a:p>
          <a:p>
            <a:pPr marL="590591" lvl="1" indent="-285750">
              <a:buFont typeface="Lucida Grande"/>
              <a:buChar char="‑"/>
            </a:pPr>
            <a:r>
              <a:rPr lang="en-US" dirty="0"/>
              <a:t>No requirement for RSVP, LDP</a:t>
            </a:r>
          </a:p>
          <a:p>
            <a:r>
              <a:rPr lang="en-US" sz="1600" b="1" dirty="0" smtClean="0"/>
              <a:t>Scale</a:t>
            </a:r>
            <a:r>
              <a:rPr lang="en-US" sz="1600" dirty="0" smtClean="0"/>
              <a:t>: less Label Databases, less TE LSP</a:t>
            </a:r>
          </a:p>
          <a:p>
            <a:pPr marL="590591" lvl="1" indent="-285750">
              <a:buFont typeface="Lucida Grande"/>
              <a:buChar char="‑"/>
            </a:pPr>
            <a:r>
              <a:rPr lang="en-US" dirty="0"/>
              <a:t>Leverage MPLS services &amp; hardware</a:t>
            </a:r>
          </a:p>
          <a:p>
            <a:r>
              <a:rPr lang="en-US" sz="1600" b="1" dirty="0" smtClean="0"/>
              <a:t>Forwarding</a:t>
            </a:r>
            <a:r>
              <a:rPr lang="en-US" sz="1600" dirty="0" smtClean="0"/>
              <a:t> </a:t>
            </a:r>
            <a:r>
              <a:rPr lang="en-US" sz="1600" dirty="0"/>
              <a:t>based on MPLS label </a:t>
            </a:r>
            <a:r>
              <a:rPr lang="en-US" sz="1600" dirty="0" smtClean="0"/>
              <a:t>(no </a:t>
            </a:r>
            <a:r>
              <a:rPr lang="en-US" sz="1600" dirty="0"/>
              <a:t>change to MPLS forwarding plane)</a:t>
            </a:r>
          </a:p>
          <a:p>
            <a:r>
              <a:rPr lang="en-US" sz="1600" b="1" dirty="0" smtClean="0"/>
              <a:t>Label </a:t>
            </a:r>
            <a:r>
              <a:rPr lang="en-US" sz="1600" b="1" dirty="0"/>
              <a:t>distributed </a:t>
            </a:r>
            <a:r>
              <a:rPr lang="en-US" sz="1600" dirty="0" smtClean="0"/>
              <a:t>by </a:t>
            </a:r>
            <a:r>
              <a:rPr lang="en-US" sz="1600" dirty="0"/>
              <a:t>the IGP protocol with simple ISIS/OSPF </a:t>
            </a:r>
            <a:r>
              <a:rPr lang="en-US" sz="1600" dirty="0" smtClean="0"/>
              <a:t>extensions</a:t>
            </a:r>
          </a:p>
          <a:p>
            <a:r>
              <a:rPr lang="en-US" sz="1600" b="1" dirty="0" smtClean="0"/>
              <a:t>50msec </a:t>
            </a:r>
            <a:r>
              <a:rPr lang="en-US" sz="1600" b="1" dirty="0" smtClean="0"/>
              <a:t>FRR </a:t>
            </a:r>
            <a:r>
              <a:rPr lang="en-US" sz="1600" dirty="0" smtClean="0"/>
              <a:t>service level </a:t>
            </a:r>
            <a:r>
              <a:rPr lang="en-US" sz="1600" dirty="0" smtClean="0"/>
              <a:t>guarantees via LFA</a:t>
            </a:r>
            <a:endParaRPr lang="en-US" sz="1600" dirty="0" smtClean="0"/>
          </a:p>
          <a:p>
            <a:r>
              <a:rPr lang="en-US" sz="1600" dirty="0" smtClean="0"/>
              <a:t>Leverage multi-services properties of MPLS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02123242"/>
              </p:ext>
            </p:extLst>
          </p:nvPr>
        </p:nvGraphicFramePr>
        <p:xfrm>
          <a:off x="6688664" y="959349"/>
          <a:ext cx="2550583" cy="37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528512"/>
            <a:ext cx="8250380" cy="452005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noAutofit/>
          </a:bodyPr>
          <a:lstStyle/>
          <a:p>
            <a:pPr algn="ctr"/>
            <a:r>
              <a:rPr lang="en-US" b="1" dirty="0"/>
              <a:t>The state is no longer in the network but in the packet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5250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Segment Routing 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Basic Capabilities and Characteristics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529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3100" y="1341458"/>
            <a:ext cx="7481378" cy="2303143"/>
            <a:chOff x="673100" y="1341458"/>
            <a:chExt cx="7481378" cy="2303143"/>
          </a:xfrm>
        </p:grpSpPr>
        <p:grpSp>
          <p:nvGrpSpPr>
            <p:cNvPr id="14" name="Group 13"/>
            <p:cNvGrpSpPr/>
            <p:nvPr/>
          </p:nvGrpSpPr>
          <p:grpSpPr>
            <a:xfrm>
              <a:off x="4849804" y="2302434"/>
              <a:ext cx="3304674" cy="578910"/>
              <a:chOff x="4563979" y="1273488"/>
              <a:chExt cx="3304674" cy="77188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4563979" y="1500218"/>
                <a:ext cx="3304674" cy="545150"/>
              </a:xfrm>
              <a:custGeom>
                <a:avLst/>
                <a:gdLst>
                  <a:gd name="connsiteX0" fmla="*/ 0 w 3304674"/>
                  <a:gd name="connsiteY0" fmla="*/ 95971 h 545150"/>
                  <a:gd name="connsiteX1" fmla="*/ 850232 w 3304674"/>
                  <a:gd name="connsiteY1" fmla="*/ 23782 h 545150"/>
                  <a:gd name="connsiteX2" fmla="*/ 2133600 w 3304674"/>
                  <a:gd name="connsiteY2" fmla="*/ 15761 h 545150"/>
                  <a:gd name="connsiteX3" fmla="*/ 2895600 w 3304674"/>
                  <a:gd name="connsiteY3" fmla="*/ 224308 h 545150"/>
                  <a:gd name="connsiteX4" fmla="*/ 3304674 w 3304674"/>
                  <a:gd name="connsiteY4" fmla="*/ 545150 h 54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4674" h="545150">
                    <a:moveTo>
                      <a:pt x="0" y="95971"/>
                    </a:moveTo>
                    <a:cubicBezTo>
                      <a:pt x="247316" y="66560"/>
                      <a:pt x="494632" y="37150"/>
                      <a:pt x="850232" y="23782"/>
                    </a:cubicBezTo>
                    <a:cubicBezTo>
                      <a:pt x="1205832" y="10414"/>
                      <a:pt x="1792705" y="-17660"/>
                      <a:pt x="2133600" y="15761"/>
                    </a:cubicBezTo>
                    <a:cubicBezTo>
                      <a:pt x="2474495" y="49182"/>
                      <a:pt x="2700421" y="136077"/>
                      <a:pt x="2895600" y="224308"/>
                    </a:cubicBezTo>
                    <a:cubicBezTo>
                      <a:pt x="3090779" y="312539"/>
                      <a:pt x="3197726" y="428844"/>
                      <a:pt x="3304674" y="54515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headEnd type="none" w="med" len="med"/>
                <a:tailEnd type="triangle" w="med" len="me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54984" y="1273488"/>
                <a:ext cx="587141" cy="254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2"/>
                    </a:solidFill>
                  </a:rPr>
                  <a:t>65</a:t>
                </a: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5006601" y="1341458"/>
              <a:ext cx="2727301" cy="98236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9813" y="1471841"/>
              <a:ext cx="2628839" cy="53091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latin typeface="+mj-lt"/>
                </a:rPr>
                <a:t>A packet injected anywhere with top label 65 will reach Z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100" y="2713567"/>
              <a:ext cx="3512625" cy="931034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cs typeface="Arial"/>
                </a:rPr>
                <a:t>Nodal/Prefix </a:t>
              </a:r>
              <a:r>
                <a:rPr lang="en-US" sz="1400" b="1" dirty="0">
                  <a:solidFill>
                    <a:srgbClr val="000000"/>
                  </a:solidFill>
                  <a:cs typeface="Arial"/>
                </a:rPr>
                <a:t>S</a:t>
              </a:r>
              <a:r>
                <a:rPr lang="en-US" sz="1400" b="1" dirty="0" smtClean="0">
                  <a:solidFill>
                    <a:srgbClr val="000000"/>
                  </a:solidFill>
                  <a:cs typeface="Arial"/>
                </a:rPr>
                <a:t>egment</a:t>
              </a:r>
              <a:r>
                <a:rPr lang="en-US" sz="1400" dirty="0">
                  <a:solidFill>
                    <a:srgbClr val="000000"/>
                  </a:solidFill>
                  <a:cs typeface="Arial"/>
                </a:rPr>
                <a:t>: </a:t>
              </a:r>
              <a:r>
                <a:rPr lang="en-US" sz="1400" dirty="0" smtClean="0">
                  <a:solidFill>
                    <a:srgbClr val="000000"/>
                  </a:solidFill>
                  <a:cs typeface="Arial"/>
                </a:rPr>
                <a:t>label allocated from </a:t>
              </a:r>
              <a:r>
                <a:rPr lang="en-US" sz="1400" dirty="0">
                  <a:solidFill>
                    <a:srgbClr val="000000"/>
                  </a:solidFill>
                  <a:cs typeface="Arial"/>
                </a:rPr>
                <a:t>the SR registry to each </a:t>
              </a:r>
              <a:r>
                <a:rPr lang="en-US" sz="1400" dirty="0" smtClean="0">
                  <a:solidFill>
                    <a:srgbClr val="000000"/>
                  </a:solidFill>
                  <a:cs typeface="Arial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cs typeface="Arial"/>
                </a:rPr>
                <a:t>. Globally </a:t>
              </a:r>
              <a:r>
                <a:rPr lang="en-US" sz="1400" dirty="0" smtClean="0">
                  <a:solidFill>
                    <a:srgbClr val="000000"/>
                  </a:solidFill>
                  <a:cs typeface="Arial"/>
                </a:rPr>
                <a:t>significant. For example Z </a:t>
              </a:r>
              <a:r>
                <a:rPr lang="en-US" sz="1400" dirty="0">
                  <a:solidFill>
                    <a:srgbClr val="000000"/>
                  </a:solidFill>
                  <a:cs typeface="Arial"/>
                </a:rPr>
                <a:t>is given label </a:t>
              </a:r>
              <a:r>
                <a:rPr lang="en-US" sz="1400" dirty="0" smtClean="0">
                  <a:solidFill>
                    <a:srgbClr val="000000"/>
                  </a:solidFill>
                  <a:cs typeface="Arial"/>
                </a:rPr>
                <a:t>65. </a:t>
              </a:r>
              <a:endParaRPr lang="en-US" sz="14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3681" y="3015970"/>
            <a:ext cx="7170615" cy="1848131"/>
            <a:chOff x="683681" y="3015970"/>
            <a:chExt cx="7170615" cy="1848131"/>
          </a:xfrm>
        </p:grpSpPr>
        <p:grpSp>
          <p:nvGrpSpPr>
            <p:cNvPr id="4" name="Group 3"/>
            <p:cNvGrpSpPr/>
            <p:nvPr/>
          </p:nvGrpSpPr>
          <p:grpSpPr>
            <a:xfrm>
              <a:off x="6599995" y="3015970"/>
              <a:ext cx="729916" cy="293030"/>
              <a:chOff x="8416702" y="3373592"/>
              <a:chExt cx="972968" cy="39070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8416702" y="3391548"/>
                <a:ext cx="0" cy="372751"/>
              </a:xfrm>
              <a:prstGeom prst="straightConnector1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420981" y="3373592"/>
                <a:ext cx="968689" cy="254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9001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3681" y="3714750"/>
              <a:ext cx="3512625" cy="931034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sz="1400" b="1" dirty="0">
                  <a:cs typeface="Arial"/>
                </a:rPr>
                <a:t>Adjacency </a:t>
              </a:r>
              <a:r>
                <a:rPr lang="en-US" sz="1400" b="1" dirty="0" smtClean="0">
                  <a:cs typeface="Arial"/>
                </a:rPr>
                <a:t>Segment</a:t>
              </a:r>
              <a:r>
                <a:rPr lang="en-US" sz="1400" dirty="0">
                  <a:cs typeface="Arial"/>
                </a:rPr>
                <a:t>: Node automatically allocates a local label for each </a:t>
              </a:r>
              <a:r>
                <a:rPr lang="en-US" sz="1400" dirty="0" smtClean="0">
                  <a:cs typeface="Arial"/>
                </a:rPr>
                <a:t>adjacency</a:t>
              </a:r>
              <a:r>
                <a:rPr lang="en-US" sz="1400" dirty="0">
                  <a:cs typeface="Arial"/>
                </a:rPr>
                <a:t>. Locally </a:t>
              </a:r>
              <a:r>
                <a:rPr lang="en-US" sz="1400" dirty="0" smtClean="0">
                  <a:cs typeface="Arial"/>
                </a:rPr>
                <a:t>significant. For example Label 9001 allocated for adjacency O. </a:t>
              </a:r>
              <a:endParaRPr lang="en-US" sz="1400" dirty="0">
                <a:cs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126995" y="3716740"/>
              <a:ext cx="2727301" cy="1147361"/>
              <a:chOff x="6453213" y="4371452"/>
              <a:chExt cx="3635454" cy="152981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3213" y="4371452"/>
                <a:ext cx="3635454" cy="1529815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53213" y="4632300"/>
                <a:ext cx="3504206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FFFFFF"/>
                    </a:solidFill>
                    <a:latin typeface="+mj-lt"/>
                  </a:rPr>
                  <a:t>A packet injected at node C with label 9001 is forced through </a:t>
                </a:r>
                <a:r>
                  <a:rPr lang="en-US" sz="1500" dirty="0" err="1">
                    <a:solidFill>
                      <a:srgbClr val="FFFFFF"/>
                    </a:solidFill>
                    <a:latin typeface="+mj-lt"/>
                  </a:rPr>
                  <a:t>datalink</a:t>
                </a:r>
                <a:r>
                  <a:rPr lang="en-US" sz="1500" dirty="0">
                    <a:solidFill>
                      <a:srgbClr val="FFFFFF"/>
                    </a:solidFill>
                    <a:latin typeface="+mj-lt"/>
                  </a:rPr>
                  <a:t> CO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259666" y="2729032"/>
            <a:ext cx="2863882" cy="863677"/>
            <a:chOff x="1372261" y="2190908"/>
            <a:chExt cx="3817515" cy="1151568"/>
          </a:xfrm>
        </p:grpSpPr>
        <p:sp>
          <p:nvSpPr>
            <p:cNvPr id="60" name="TextBox 59"/>
            <p:cNvSpPr txBox="1"/>
            <p:nvPr/>
          </p:nvSpPr>
          <p:spPr>
            <a:xfrm>
              <a:off x="1372261" y="2190911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33403" y="2190909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04844" y="2190908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2262" y="3033924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3403" y="3034700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N</a:t>
              </a:r>
            </a:p>
          </p:txBody>
        </p:sp>
        <p:cxnSp>
          <p:nvCxnSpPr>
            <p:cNvPr id="65" name="Straight Connector 64"/>
            <p:cNvCxnSpPr>
              <a:stCxn id="60" idx="3"/>
              <a:endCxn id="61" idx="1"/>
            </p:cNvCxnSpPr>
            <p:nvPr/>
          </p:nvCxnSpPr>
          <p:spPr>
            <a:xfrm flipV="1">
              <a:off x="1726769" y="2344797"/>
              <a:ext cx="506635" cy="1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3"/>
              <a:endCxn id="62" idx="1"/>
            </p:cNvCxnSpPr>
            <p:nvPr/>
          </p:nvCxnSpPr>
          <p:spPr>
            <a:xfrm flipV="1">
              <a:off x="2587911" y="2344796"/>
              <a:ext cx="516933" cy="1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0" idx="2"/>
              <a:endCxn id="63" idx="0"/>
            </p:cNvCxnSpPr>
            <p:nvPr/>
          </p:nvCxnSpPr>
          <p:spPr>
            <a:xfrm>
              <a:off x="1549515" y="2498686"/>
              <a:ext cx="1" cy="535238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3" idx="3"/>
              <a:endCxn id="64" idx="1"/>
            </p:cNvCxnSpPr>
            <p:nvPr/>
          </p:nvCxnSpPr>
          <p:spPr>
            <a:xfrm>
              <a:off x="1726770" y="3187812"/>
              <a:ext cx="506633" cy="776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1" idx="0"/>
              <a:endCxn id="62" idx="2"/>
            </p:cNvCxnSpPr>
            <p:nvPr/>
          </p:nvCxnSpPr>
          <p:spPr>
            <a:xfrm flipV="1">
              <a:off x="3282097" y="2498684"/>
              <a:ext cx="1" cy="536616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4" idx="0"/>
              <a:endCxn id="61" idx="2"/>
            </p:cNvCxnSpPr>
            <p:nvPr/>
          </p:nvCxnSpPr>
          <p:spPr>
            <a:xfrm flipV="1">
              <a:off x="2410657" y="2498685"/>
              <a:ext cx="0" cy="536015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104843" y="3035299"/>
              <a:ext cx="354508" cy="288343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35268" y="2627429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Z</a:t>
              </a:r>
            </a:p>
          </p:txBody>
        </p:sp>
        <p:cxnSp>
          <p:nvCxnSpPr>
            <p:cNvPr id="73" name="Straight Connector 72"/>
            <p:cNvCxnSpPr>
              <a:stCxn id="76" idx="3"/>
              <a:endCxn id="72" idx="1"/>
            </p:cNvCxnSpPr>
            <p:nvPr/>
          </p:nvCxnSpPr>
          <p:spPr>
            <a:xfrm>
              <a:off x="4321918" y="2344798"/>
              <a:ext cx="513350" cy="436518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7" idx="3"/>
            </p:cNvCxnSpPr>
            <p:nvPr/>
          </p:nvCxnSpPr>
          <p:spPr>
            <a:xfrm flipV="1">
              <a:off x="4328436" y="2801094"/>
              <a:ext cx="506831" cy="387494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4" idx="3"/>
              <a:endCxn id="71" idx="1"/>
            </p:cNvCxnSpPr>
            <p:nvPr/>
          </p:nvCxnSpPr>
          <p:spPr>
            <a:xfrm flipV="1">
              <a:off x="2587911" y="3179471"/>
              <a:ext cx="516932" cy="9117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967410" y="2190911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73929" y="3034700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P</a:t>
              </a:r>
            </a:p>
          </p:txBody>
        </p:sp>
        <p:cxnSp>
          <p:nvCxnSpPr>
            <p:cNvPr id="78" name="Straight Connector 77"/>
            <p:cNvCxnSpPr>
              <a:stCxn id="62" idx="3"/>
              <a:endCxn id="76" idx="1"/>
            </p:cNvCxnSpPr>
            <p:nvPr/>
          </p:nvCxnSpPr>
          <p:spPr>
            <a:xfrm>
              <a:off x="3459352" y="2344796"/>
              <a:ext cx="508058" cy="3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1" idx="3"/>
              <a:endCxn id="77" idx="1"/>
            </p:cNvCxnSpPr>
            <p:nvPr/>
          </p:nvCxnSpPr>
          <p:spPr>
            <a:xfrm>
              <a:off x="3459351" y="3179471"/>
              <a:ext cx="514578" cy="9117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77" idx="0"/>
            </p:cNvCxnSpPr>
            <p:nvPr/>
          </p:nvCxnSpPr>
          <p:spPr>
            <a:xfrm>
              <a:off x="4144664" y="2498686"/>
              <a:ext cx="6518" cy="536014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5290919" y="2760134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A</a:t>
            </a:r>
            <a:endParaRPr lang="en-US" sz="900" dirty="0"/>
          </a:p>
        </p:txBody>
      </p:sp>
      <p:sp>
        <p:nvSpPr>
          <p:cNvPr id="85" name="TextBox 84"/>
          <p:cNvSpPr txBox="1"/>
          <p:nvPr/>
        </p:nvSpPr>
        <p:spPr>
          <a:xfrm>
            <a:off x="5907038" y="274955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86" name="TextBox 85"/>
          <p:cNvSpPr txBox="1"/>
          <p:nvPr/>
        </p:nvSpPr>
        <p:spPr>
          <a:xfrm>
            <a:off x="6564434" y="2738967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C</a:t>
            </a:r>
            <a:endParaRPr lang="en-US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7222886" y="2748491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890865" y="306070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Z</a:t>
            </a:r>
            <a:endParaRPr 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5268697" y="338772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M</a:t>
            </a:r>
            <a:endParaRPr lang="en-US" sz="900" dirty="0"/>
          </a:p>
        </p:txBody>
      </p:sp>
      <p:sp>
        <p:nvSpPr>
          <p:cNvPr id="90" name="TextBox 89"/>
          <p:cNvSpPr txBox="1"/>
          <p:nvPr/>
        </p:nvSpPr>
        <p:spPr>
          <a:xfrm>
            <a:off x="5927150" y="339725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85601" y="336550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O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7221830" y="3366559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P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0" y="95250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Segment Routing 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Basic Operation and Segment Types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0" y="924751"/>
            <a:ext cx="3513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/>
              </a:rPr>
              <a:t>Source Routing: </a:t>
            </a:r>
            <a:r>
              <a:rPr lang="en-US" sz="140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source chooses a path and encodes it in the packet header as an ordered list of segments.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0400" y="1733317"/>
            <a:ext cx="3513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Segment</a:t>
            </a:r>
            <a:r>
              <a:rPr lang="en-US" sz="1400" dirty="0"/>
              <a:t>: </a:t>
            </a:r>
            <a:r>
              <a:rPr lang="en-US" sz="1400" dirty="0" smtClean="0"/>
              <a:t>An </a:t>
            </a:r>
            <a:r>
              <a:rPr lang="en-US" sz="1400" dirty="0"/>
              <a:t>identifier for any type of </a:t>
            </a:r>
            <a:r>
              <a:rPr lang="en-US" sz="1400" dirty="0" smtClean="0"/>
              <a:t>instruction i.e. </a:t>
            </a:r>
            <a:r>
              <a:rPr lang="en-GB" sz="1400" dirty="0">
                <a:solidFill>
                  <a:srgbClr val="FFFFFF"/>
                </a:solidFill>
              </a:rPr>
              <a:t>"</a:t>
            </a:r>
            <a:r>
              <a:rPr lang="en-GB" sz="1400" dirty="0"/>
              <a:t>go to node </a:t>
            </a:r>
            <a:r>
              <a:rPr lang="en-GB" sz="1400" dirty="0" smtClean="0"/>
              <a:t>C </a:t>
            </a:r>
            <a:r>
              <a:rPr lang="en-GB" sz="1400" dirty="0"/>
              <a:t>using the shortest path"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7368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46" y="3961370"/>
            <a:ext cx="8750670" cy="10344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Any explicit path can be expressed i.e. ABCOPZ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83777" y="2226798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4919" y="2226797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6361" y="2226796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3778" y="2859058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4919" y="2859641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 flipV="1">
            <a:off x="2938285" y="2330677"/>
            <a:ext cx="506634" cy="1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  <a:endCxn id="6" idx="1"/>
          </p:cNvCxnSpPr>
          <p:nvPr/>
        </p:nvCxnSpPr>
        <p:spPr>
          <a:xfrm flipV="1">
            <a:off x="3799427" y="2330676"/>
            <a:ext cx="516934" cy="1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2"/>
            <a:endCxn id="7" idx="0"/>
          </p:cNvCxnSpPr>
          <p:nvPr/>
        </p:nvCxnSpPr>
        <p:spPr>
          <a:xfrm>
            <a:off x="2761031" y="2434557"/>
            <a:ext cx="1" cy="424501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1"/>
          </p:cNvCxnSpPr>
          <p:nvPr/>
        </p:nvCxnSpPr>
        <p:spPr>
          <a:xfrm>
            <a:off x="2938286" y="2962938"/>
            <a:ext cx="506633" cy="583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5" idx="0"/>
            <a:endCxn id="6" idx="2"/>
          </p:cNvCxnSpPr>
          <p:nvPr/>
        </p:nvCxnSpPr>
        <p:spPr>
          <a:xfrm flipV="1">
            <a:off x="4493613" y="2434555"/>
            <a:ext cx="2" cy="422945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5" idx="2"/>
          </p:cNvCxnSpPr>
          <p:nvPr/>
        </p:nvCxnSpPr>
        <p:spPr>
          <a:xfrm flipV="1">
            <a:off x="3622173" y="2434556"/>
            <a:ext cx="0" cy="425085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6359" y="2857500"/>
            <a:ext cx="354508" cy="209321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no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6784" y="2554187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Z</a:t>
            </a:r>
          </a:p>
        </p:txBody>
      </p:sp>
      <p:cxnSp>
        <p:nvCxnSpPr>
          <p:cNvPr id="17" name="Straight Connector 16"/>
          <p:cNvCxnSpPr>
            <a:stCxn id="20" idx="3"/>
            <a:endCxn id="16" idx="1"/>
          </p:cNvCxnSpPr>
          <p:nvPr/>
        </p:nvCxnSpPr>
        <p:spPr>
          <a:xfrm>
            <a:off x="5533434" y="2330678"/>
            <a:ext cx="513350" cy="327389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3"/>
          </p:cNvCxnSpPr>
          <p:nvPr/>
        </p:nvCxnSpPr>
        <p:spPr>
          <a:xfrm flipV="1">
            <a:off x="5539953" y="2684434"/>
            <a:ext cx="506832" cy="279087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  <a:endCxn id="15" idx="1"/>
          </p:cNvCxnSpPr>
          <p:nvPr/>
        </p:nvCxnSpPr>
        <p:spPr>
          <a:xfrm flipV="1">
            <a:off x="3799427" y="2962161"/>
            <a:ext cx="516932" cy="1360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78926" y="2226798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5445" y="2859641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P</a:t>
            </a:r>
          </a:p>
        </p:txBody>
      </p:sp>
      <p:cxnSp>
        <p:nvCxnSpPr>
          <p:cNvPr id="22" name="Straight Connector 21"/>
          <p:cNvCxnSpPr>
            <a:stCxn id="6" idx="3"/>
            <a:endCxn id="20" idx="1"/>
          </p:cNvCxnSpPr>
          <p:nvPr/>
        </p:nvCxnSpPr>
        <p:spPr>
          <a:xfrm>
            <a:off x="4670869" y="2330676"/>
            <a:ext cx="508057" cy="2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  <a:endCxn id="21" idx="1"/>
          </p:cNvCxnSpPr>
          <p:nvPr/>
        </p:nvCxnSpPr>
        <p:spPr>
          <a:xfrm>
            <a:off x="4670867" y="2962161"/>
            <a:ext cx="514578" cy="1360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21" idx="0"/>
          </p:cNvCxnSpPr>
          <p:nvPr/>
        </p:nvCxnSpPr>
        <p:spPr>
          <a:xfrm>
            <a:off x="5356180" y="2434557"/>
            <a:ext cx="6519" cy="425084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009796" y="2388966"/>
            <a:ext cx="1403715" cy="444538"/>
            <a:chOff x="4009795" y="3185286"/>
            <a:chExt cx="1403715" cy="592717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4670869" y="3405581"/>
              <a:ext cx="0" cy="372422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009795" y="3185286"/>
              <a:ext cx="1403715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/>
              </a:r>
              <a:br>
                <a:rPr lang="en-US" sz="9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</a:br>
              <a:r>
                <a:rPr lang="en-US" sz="9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9001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2784060" y="2413489"/>
            <a:ext cx="3369275" cy="494130"/>
          </a:xfrm>
          <a:custGeom>
            <a:avLst/>
            <a:gdLst>
              <a:gd name="connsiteX0" fmla="*/ 0 w 3369275"/>
              <a:gd name="connsiteY0" fmla="*/ 53809 h 1192934"/>
              <a:gd name="connsiteX1" fmla="*/ 873211 w 3369275"/>
              <a:gd name="connsiteY1" fmla="*/ 4382 h 1192934"/>
              <a:gd name="connsiteX2" fmla="*/ 1622854 w 3369275"/>
              <a:gd name="connsiteY2" fmla="*/ 152663 h 1192934"/>
              <a:gd name="connsiteX3" fmla="*/ 1416908 w 3369275"/>
              <a:gd name="connsiteY3" fmla="*/ 597506 h 1192934"/>
              <a:gd name="connsiteX4" fmla="*/ 1598140 w 3369275"/>
              <a:gd name="connsiteY4" fmla="*/ 1149441 h 1192934"/>
              <a:gd name="connsiteX5" fmla="*/ 2166551 w 3369275"/>
              <a:gd name="connsiteY5" fmla="*/ 1132965 h 1192934"/>
              <a:gd name="connsiteX6" fmla="*/ 2537254 w 3369275"/>
              <a:gd name="connsiteY6" fmla="*/ 935257 h 1192934"/>
              <a:gd name="connsiteX7" fmla="*/ 2965621 w 3369275"/>
              <a:gd name="connsiteY7" fmla="*/ 902306 h 1192934"/>
              <a:gd name="connsiteX8" fmla="*/ 3369275 w 3369275"/>
              <a:gd name="connsiteY8" fmla="*/ 770501 h 119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275" h="1192934">
                <a:moveTo>
                  <a:pt x="0" y="53809"/>
                </a:moveTo>
                <a:cubicBezTo>
                  <a:pt x="301367" y="20857"/>
                  <a:pt x="602735" y="-12094"/>
                  <a:pt x="873211" y="4382"/>
                </a:cubicBezTo>
                <a:cubicBezTo>
                  <a:pt x="1143687" y="20858"/>
                  <a:pt x="1532238" y="53809"/>
                  <a:pt x="1622854" y="152663"/>
                </a:cubicBezTo>
                <a:cubicBezTo>
                  <a:pt x="1713470" y="251517"/>
                  <a:pt x="1421027" y="431376"/>
                  <a:pt x="1416908" y="597506"/>
                </a:cubicBezTo>
                <a:cubicBezTo>
                  <a:pt x="1412789" y="763636"/>
                  <a:pt x="1473200" y="1060198"/>
                  <a:pt x="1598140" y="1149441"/>
                </a:cubicBezTo>
                <a:cubicBezTo>
                  <a:pt x="1723080" y="1238684"/>
                  <a:pt x="2010032" y="1168662"/>
                  <a:pt x="2166551" y="1132965"/>
                </a:cubicBezTo>
                <a:cubicBezTo>
                  <a:pt x="2323070" y="1097268"/>
                  <a:pt x="2404076" y="973700"/>
                  <a:pt x="2537254" y="935257"/>
                </a:cubicBezTo>
                <a:cubicBezTo>
                  <a:pt x="2670432" y="896814"/>
                  <a:pt x="2826951" y="929765"/>
                  <a:pt x="2965621" y="902306"/>
                </a:cubicBezTo>
                <a:cubicBezTo>
                  <a:pt x="3104291" y="874847"/>
                  <a:pt x="3236783" y="822674"/>
                  <a:pt x="3369275" y="770501"/>
                </a:cubicBezTo>
              </a:path>
            </a:pathLst>
          </a:custGeom>
          <a:noFill/>
          <a:ln w="50800">
            <a:solidFill>
              <a:srgbClr val="0096D6"/>
            </a:solidFill>
            <a:headEnd type="none" w="med" len="med"/>
            <a:tailEnd type="triangle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900"/>
          </a:p>
        </p:txBody>
      </p:sp>
      <p:grpSp>
        <p:nvGrpSpPr>
          <p:cNvPr id="27" name="Group 26"/>
          <p:cNvGrpSpPr/>
          <p:nvPr/>
        </p:nvGrpSpPr>
        <p:grpSpPr>
          <a:xfrm>
            <a:off x="4082021" y="1276350"/>
            <a:ext cx="948489" cy="641800"/>
            <a:chOff x="2048772" y="1283552"/>
            <a:chExt cx="1166178" cy="877923"/>
          </a:xfrm>
        </p:grpSpPr>
        <p:sp>
          <p:nvSpPr>
            <p:cNvPr id="36" name="TextBox 35"/>
            <p:cNvSpPr txBox="1"/>
            <p:nvPr/>
          </p:nvSpPr>
          <p:spPr>
            <a:xfrm>
              <a:off x="2048772" y="1837910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Packet to Z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48772" y="1560551"/>
              <a:ext cx="1166178" cy="3157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65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48772" y="1283552"/>
              <a:ext cx="1166178" cy="31575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9001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55831" y="3397987"/>
            <a:ext cx="946406" cy="452495"/>
            <a:chOff x="2048772" y="1560551"/>
            <a:chExt cx="1166178" cy="600924"/>
          </a:xfrm>
        </p:grpSpPr>
        <p:sp>
          <p:nvSpPr>
            <p:cNvPr id="44" name="TextBox 43"/>
            <p:cNvSpPr txBox="1"/>
            <p:nvPr/>
          </p:nvSpPr>
          <p:spPr>
            <a:xfrm>
              <a:off x="2048772" y="1837910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Packet to Z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48772" y="1560551"/>
              <a:ext cx="1166178" cy="3065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65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849786" y="3114036"/>
            <a:ext cx="943309" cy="2426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lIns="68589" tIns="34295" rIns="68589" bIns="34295" rtlCol="0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Packet to Z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904663" y="3399157"/>
            <a:ext cx="944826" cy="450693"/>
            <a:chOff x="2048772" y="1560551"/>
            <a:chExt cx="1166178" cy="600924"/>
          </a:xfrm>
        </p:grpSpPr>
        <p:sp>
          <p:nvSpPr>
            <p:cNvPr id="51" name="TextBox 50"/>
            <p:cNvSpPr txBox="1"/>
            <p:nvPr/>
          </p:nvSpPr>
          <p:spPr>
            <a:xfrm>
              <a:off x="2048772" y="1837910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Packet to Z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48772" y="1560551"/>
              <a:ext cx="1166178" cy="3077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65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72084" y="1035049"/>
            <a:ext cx="952930" cy="883098"/>
            <a:chOff x="2246401" y="1302879"/>
            <a:chExt cx="1166178" cy="1197993"/>
          </a:xfrm>
        </p:grpSpPr>
        <p:sp>
          <p:nvSpPr>
            <p:cNvPr id="49" name="TextBox 48"/>
            <p:cNvSpPr txBox="1"/>
            <p:nvPr/>
          </p:nvSpPr>
          <p:spPr>
            <a:xfrm>
              <a:off x="2246401" y="2177307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Packet to Z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46401" y="1899948"/>
              <a:ext cx="1166178" cy="31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65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6401" y="1622948"/>
              <a:ext cx="1166178" cy="31314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9001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46401" y="1302879"/>
              <a:ext cx="1166178" cy="31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72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30691" y="1035049"/>
            <a:ext cx="947071" cy="883098"/>
            <a:chOff x="2246401" y="1302879"/>
            <a:chExt cx="1166178" cy="1197993"/>
          </a:xfrm>
        </p:grpSpPr>
        <p:sp>
          <p:nvSpPr>
            <p:cNvPr id="62" name="TextBox 61"/>
            <p:cNvSpPr txBox="1"/>
            <p:nvPr/>
          </p:nvSpPr>
          <p:spPr>
            <a:xfrm>
              <a:off x="2246401" y="2177307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Packet to Z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46401" y="1899948"/>
              <a:ext cx="1166178" cy="31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65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46401" y="1622948"/>
              <a:ext cx="1166178" cy="31314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9001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46401" y="1302879"/>
              <a:ext cx="1166178" cy="31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72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63345" y="1937319"/>
            <a:ext cx="2240257" cy="300873"/>
            <a:chOff x="2563344" y="2583087"/>
            <a:chExt cx="2240257" cy="401163"/>
          </a:xfrm>
        </p:grpSpPr>
        <p:sp>
          <p:nvSpPr>
            <p:cNvPr id="46" name="TextBox 45"/>
            <p:cNvSpPr txBox="1"/>
            <p:nvPr/>
          </p:nvSpPr>
          <p:spPr>
            <a:xfrm>
              <a:off x="4178907" y="2676475"/>
              <a:ext cx="624694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+mj-lt"/>
                </a:rPr>
                <a:t>72</a:t>
              </a:r>
              <a:endParaRPr lang="en-US" sz="900" b="1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2563344" y="2874324"/>
              <a:ext cx="1830287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83777" y="2583087"/>
              <a:ext cx="624694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+mj-lt"/>
                </a:rPr>
                <a:t>72</a:t>
              </a:r>
              <a:endParaRPr lang="en-US" sz="9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93632" y="2561549"/>
            <a:ext cx="2472065" cy="844562"/>
            <a:chOff x="4393631" y="3415397"/>
            <a:chExt cx="2472065" cy="1126083"/>
          </a:xfrm>
        </p:grpSpPr>
        <p:sp>
          <p:nvSpPr>
            <p:cNvPr id="39" name="TextBox 38"/>
            <p:cNvSpPr txBox="1"/>
            <p:nvPr/>
          </p:nvSpPr>
          <p:spPr>
            <a:xfrm>
              <a:off x="6241002" y="3415397"/>
              <a:ext cx="624694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+mj-lt"/>
                </a:rPr>
                <a:t>65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93631" y="4192667"/>
              <a:ext cx="624694" cy="348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2"/>
                  </a:solidFill>
                  <a:latin typeface="+mj-lt"/>
                </a:rPr>
                <a:t>65</a:t>
              </a:r>
              <a:endParaRPr lang="en-US" sz="1100" b="1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4507829" y="4200390"/>
              <a:ext cx="1048482" cy="1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549309" y="3838754"/>
              <a:ext cx="456422" cy="36163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le 1"/>
          <p:cNvSpPr txBox="1">
            <a:spLocks/>
          </p:cNvSpPr>
          <p:nvPr/>
        </p:nvSpPr>
        <p:spPr>
          <a:xfrm>
            <a:off x="0" y="96366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rgbClr val="FFFFFF"/>
                </a:solidFill>
              </a:rPr>
              <a:t>Segment Routing </a:t>
            </a:r>
            <a:endParaRPr lang="en-US" sz="2600" b="1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Segment Routing Label usage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29585" y="219075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A</a:t>
            </a:r>
            <a:endParaRPr lang="en-US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3496585" y="218122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71" name="TextBox 70"/>
          <p:cNvSpPr txBox="1"/>
          <p:nvPr/>
        </p:nvSpPr>
        <p:spPr>
          <a:xfrm>
            <a:off x="4373114" y="218122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C</a:t>
            </a:r>
            <a:endParaRPr 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5221059" y="219075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78533" y="250507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Z</a:t>
            </a:r>
            <a:endParaRPr lang="en-US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2629585" y="280987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M</a:t>
            </a:r>
            <a:endParaRPr lang="en-US" sz="900" dirty="0"/>
          </a:p>
        </p:txBody>
      </p:sp>
      <p:sp>
        <p:nvSpPr>
          <p:cNvPr id="78" name="TextBox 77"/>
          <p:cNvSpPr txBox="1"/>
          <p:nvPr/>
        </p:nvSpPr>
        <p:spPr>
          <a:xfrm>
            <a:off x="3496585" y="281940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54059" y="282892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 smtClean="0"/>
              <a:t>O</a:t>
            </a:r>
            <a:endParaRPr lang="en-US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5240114" y="280987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08763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 bwMode="auto">
          <a:xfrm>
            <a:off x="482600" y="3548063"/>
            <a:ext cx="1828800" cy="5715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266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59521" y="1035601"/>
            <a:ext cx="2836333" cy="2508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20" tIns="45710" rIns="91420" bIns="45710" rtlCol="0">
            <a:spAutoFit/>
          </a:bodyPr>
          <a:lstStyle>
            <a:defPPr>
              <a:defRPr lang="en-US"/>
            </a:defPPr>
            <a:lvl1pPr marL="342886" indent="-342886">
              <a:lnSpc>
                <a:spcPct val="90000"/>
              </a:lnSpc>
              <a:spcBef>
                <a:spcPts val="600"/>
              </a:spcBef>
              <a:buFont typeface="+mj-ea"/>
              <a:buAutoNum type="circleNumDbPlain"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Network conditions reported</a:t>
            </a:r>
            <a:br>
              <a:rPr lang="en-US" dirty="0"/>
            </a:br>
            <a:r>
              <a:rPr lang="en-US" dirty="0"/>
              <a:t>to collector, accessible to App</a:t>
            </a:r>
          </a:p>
          <a:p>
            <a:r>
              <a:rPr lang="en-US" dirty="0"/>
              <a:t>Congestion threshold triggers app to request </a:t>
            </a:r>
            <a:r>
              <a:rPr lang="en-US" dirty="0" err="1"/>
              <a:t>Prem</a:t>
            </a:r>
            <a:r>
              <a:rPr lang="en-US" dirty="0"/>
              <a:t> </a:t>
            </a:r>
            <a:r>
              <a:rPr lang="en-US" dirty="0" err="1" smtClean="0"/>
              <a:t>Cust</a:t>
            </a:r>
            <a:r>
              <a:rPr lang="en-US" dirty="0" smtClean="0"/>
              <a:t>. </a:t>
            </a:r>
            <a:r>
              <a:rPr lang="en-US" dirty="0"/>
              <a:t>to </a:t>
            </a:r>
            <a:r>
              <a:rPr lang="en-US" dirty="0" err="1"/>
              <a:t>Prem</a:t>
            </a:r>
            <a:r>
              <a:rPr lang="en-US" dirty="0"/>
              <a:t> Path Mapping</a:t>
            </a:r>
          </a:p>
          <a:p>
            <a:r>
              <a:rPr lang="en-US" dirty="0" smtClean="0"/>
              <a:t>WAN Controller </a:t>
            </a:r>
            <a:r>
              <a:rPr lang="en-US" dirty="0"/>
              <a:t>computes </a:t>
            </a:r>
            <a:r>
              <a:rPr lang="en-US" dirty="0" smtClean="0"/>
              <a:t>SR </a:t>
            </a:r>
            <a:r>
              <a:rPr lang="en-US" dirty="0"/>
              <a:t>path; </a:t>
            </a:r>
          </a:p>
          <a:p>
            <a:r>
              <a:rPr lang="en-US" dirty="0"/>
              <a:t>Programs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1200" dirty="0"/>
              <a:t>  &lt;SR label stack via </a:t>
            </a:r>
            <a:r>
              <a:rPr lang="en-US" sz="1200" dirty="0" smtClean="0"/>
              <a:t>Protocol&gt;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    &lt;</a:t>
            </a:r>
            <a:r>
              <a:rPr lang="en-US" sz="1200" dirty="0" err="1"/>
              <a:t>Prem</a:t>
            </a:r>
            <a:r>
              <a:rPr lang="en-US" sz="1200" dirty="0"/>
              <a:t> </a:t>
            </a:r>
            <a:r>
              <a:rPr lang="en-US" sz="1200" dirty="0" err="1"/>
              <a:t>Cust</a:t>
            </a:r>
            <a:r>
              <a:rPr lang="en-US" sz="1200" dirty="0"/>
              <a:t>. </a:t>
            </a:r>
            <a:r>
              <a:rPr lang="en-US" sz="1200" dirty="0" smtClean="0"/>
              <a:t>Classifier &gt;</a:t>
            </a:r>
            <a:endParaRPr lang="en-US" sz="1200" dirty="0"/>
          </a:p>
        </p:txBody>
      </p:sp>
      <p:sp>
        <p:nvSpPr>
          <p:cNvPr id="120" name="Oval 119"/>
          <p:cNvSpPr/>
          <p:nvPr/>
        </p:nvSpPr>
        <p:spPr bwMode="auto">
          <a:xfrm>
            <a:off x="3589533" y="2998782"/>
            <a:ext cx="304800" cy="228600"/>
          </a:xfrm>
          <a:prstGeom prst="ellipse">
            <a:avLst/>
          </a:prstGeom>
          <a:solidFill>
            <a:srgbClr val="FFFF66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266"/>
            <a:r>
              <a:rPr lang="en-US" sz="1400" dirty="0">
                <a:solidFill>
                  <a:srgbClr val="000000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1</a:t>
            </a:r>
          </a:p>
        </p:txBody>
      </p:sp>
      <p:sp>
        <p:nvSpPr>
          <p:cNvPr id="122" name="Oval 121"/>
          <p:cNvSpPr/>
          <p:nvPr/>
        </p:nvSpPr>
        <p:spPr bwMode="auto">
          <a:xfrm>
            <a:off x="5194812" y="1082542"/>
            <a:ext cx="304800" cy="228600"/>
          </a:xfrm>
          <a:prstGeom prst="ellipse">
            <a:avLst/>
          </a:prstGeom>
          <a:solidFill>
            <a:srgbClr val="FFFF66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266"/>
            <a:r>
              <a:rPr lang="en-US" sz="1400" dirty="0">
                <a:solidFill>
                  <a:srgbClr val="000000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2</a:t>
            </a:r>
          </a:p>
        </p:txBody>
      </p:sp>
      <p:sp>
        <p:nvSpPr>
          <p:cNvPr id="58" name="Freeform 57"/>
          <p:cNvSpPr/>
          <p:nvPr/>
        </p:nvSpPr>
        <p:spPr>
          <a:xfrm flipH="1">
            <a:off x="5048255" y="2921002"/>
            <a:ext cx="1377949" cy="1522412"/>
          </a:xfrm>
          <a:custGeom>
            <a:avLst/>
            <a:gdLst>
              <a:gd name="connsiteX0" fmla="*/ 1635125 w 1635125"/>
              <a:gd name="connsiteY0" fmla="*/ 0 h 1158875"/>
              <a:gd name="connsiteX1" fmla="*/ 1063625 w 1635125"/>
              <a:gd name="connsiteY1" fmla="*/ 762000 h 1158875"/>
              <a:gd name="connsiteX2" fmla="*/ 0 w 1635125"/>
              <a:gd name="connsiteY2" fmla="*/ 1158875 h 1158875"/>
              <a:gd name="connsiteX3" fmla="*/ 0 w 1635125"/>
              <a:gd name="connsiteY3" fmla="*/ 1158875 h 11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125" h="1158875">
                <a:moveTo>
                  <a:pt x="1635125" y="0"/>
                </a:moveTo>
                <a:cubicBezTo>
                  <a:pt x="1485635" y="284427"/>
                  <a:pt x="1336146" y="568854"/>
                  <a:pt x="1063625" y="762000"/>
                </a:cubicBezTo>
                <a:cubicBezTo>
                  <a:pt x="791104" y="955146"/>
                  <a:pt x="0" y="1158875"/>
                  <a:pt x="0" y="1158875"/>
                </a:cubicBezTo>
                <a:lnTo>
                  <a:pt x="0" y="1158875"/>
                </a:lnTo>
              </a:path>
            </a:pathLst>
          </a:custGeom>
          <a:ln>
            <a:solidFill>
              <a:srgbClr val="660066"/>
            </a:solidFill>
            <a:headEnd type="none"/>
            <a:tailEnd type="arrow"/>
          </a:ln>
        </p:spPr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 bwMode="auto">
          <a:xfrm>
            <a:off x="2921000" y="3471863"/>
            <a:ext cx="3276600" cy="1200150"/>
          </a:xfrm>
          <a:prstGeom prst="roundRect">
            <a:avLst/>
          </a:prstGeom>
          <a:noFill/>
          <a:ln w="3175" cap="flat" cmpd="sng">
            <a:solidFill>
              <a:srgbClr val="000000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266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700463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214813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214813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3406516" y="3939010"/>
            <a:ext cx="1371858" cy="374445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FFFF"/>
                </a:solidFill>
              </a:rPr>
              <a:t>WAN (SR)</a:t>
            </a:r>
          </a:p>
        </p:txBody>
      </p:sp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4" y="3655221"/>
            <a:ext cx="449317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9" name="Cloud 88"/>
          <p:cNvSpPr/>
          <p:nvPr/>
        </p:nvSpPr>
        <p:spPr bwMode="auto">
          <a:xfrm>
            <a:off x="6502400" y="3848640"/>
            <a:ext cx="1828800" cy="511827"/>
          </a:xfrm>
          <a:prstGeom prst="cloud">
            <a:avLst/>
          </a:prstGeom>
          <a:gradFill>
            <a:gsLst>
              <a:gs pos="1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462" tIns="54730" rIns="109462" bIns="5473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08548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Off-Net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540008" y="4204886"/>
            <a:ext cx="446925" cy="31802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FFFFFF"/>
                </a:solidFill>
              </a:rPr>
              <a:t>R1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664212" y="3871913"/>
            <a:ext cx="446925" cy="31802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FFFFFF"/>
                </a:solidFill>
              </a:rPr>
              <a:t>R2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664212" y="4443413"/>
            <a:ext cx="446925" cy="31802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FFFFFF"/>
                </a:solidFill>
              </a:rPr>
              <a:t>R3</a:t>
            </a:r>
          </a:p>
        </p:txBody>
      </p:sp>
      <p:pic>
        <p:nvPicPr>
          <p:cNvPr id="9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662385"/>
            <a:ext cx="630238" cy="47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8" name="Oval 97"/>
          <p:cNvSpPr/>
          <p:nvPr/>
        </p:nvSpPr>
        <p:spPr bwMode="auto">
          <a:xfrm>
            <a:off x="2387600" y="3871913"/>
            <a:ext cx="304800" cy="171450"/>
          </a:xfrm>
          <a:prstGeom prst="ellipse">
            <a:avLst/>
          </a:prstGeom>
          <a:solidFill>
            <a:srgbClr val="FFFF66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266"/>
            <a:r>
              <a:rPr lang="en-US" sz="1400" dirty="0">
                <a:solidFill>
                  <a:srgbClr val="000000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16007" y="3548063"/>
            <a:ext cx="1005471" cy="31802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Premium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482600" y="4182688"/>
            <a:ext cx="1828800" cy="586979"/>
            <a:chOff x="304800" y="3257550"/>
            <a:chExt cx="1828800" cy="782638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304800" y="3257550"/>
              <a:ext cx="1828800" cy="76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14266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00425"/>
              <a:ext cx="449317" cy="542925"/>
            </a:xfrm>
            <a:prstGeom prst="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103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409950"/>
              <a:ext cx="630238" cy="630238"/>
            </a:xfrm>
            <a:prstGeom prst="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104" name="TextBox 103"/>
            <p:cNvSpPr txBox="1"/>
            <p:nvPr/>
          </p:nvSpPr>
          <p:spPr>
            <a:xfrm>
              <a:off x="838200" y="3257550"/>
              <a:ext cx="845905" cy="42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Normal</a:t>
              </a:r>
            </a:p>
          </p:txBody>
        </p:sp>
      </p:grpSp>
      <p:cxnSp>
        <p:nvCxnSpPr>
          <p:cNvPr id="105" name="Straight Connector 104"/>
          <p:cNvCxnSpPr>
            <a:stCxn id="85" idx="3"/>
            <a:endCxn id="82" idx="1"/>
          </p:cNvCxnSpPr>
          <p:nvPr/>
        </p:nvCxnSpPr>
        <p:spPr bwMode="auto">
          <a:xfrm>
            <a:off x="4978400" y="4414838"/>
            <a:ext cx="990600" cy="0"/>
          </a:xfrm>
          <a:prstGeom prst="line">
            <a:avLst/>
          </a:prstGeom>
          <a:solidFill>
            <a:srgbClr val="0183B7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5023636" y="4214836"/>
            <a:ext cx="945334" cy="247487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00" dirty="0">
                <a:solidFill>
                  <a:srgbClr val="FF0000"/>
                </a:solidFill>
              </a:rPr>
              <a:t>Congested!!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150486" y="3700463"/>
            <a:ext cx="446925" cy="31802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FFFFFF"/>
                </a:solidFill>
              </a:rPr>
              <a:t>R7</a:t>
            </a:r>
          </a:p>
        </p:txBody>
      </p:sp>
      <p:sp>
        <p:nvSpPr>
          <p:cNvPr id="112" name="Freeform 111"/>
          <p:cNvSpPr/>
          <p:nvPr/>
        </p:nvSpPr>
        <p:spPr>
          <a:xfrm>
            <a:off x="3181352" y="2931606"/>
            <a:ext cx="1634066" cy="1026055"/>
          </a:xfrm>
          <a:custGeom>
            <a:avLst/>
            <a:gdLst>
              <a:gd name="connsiteX0" fmla="*/ 1635125 w 1635125"/>
              <a:gd name="connsiteY0" fmla="*/ 0 h 1158875"/>
              <a:gd name="connsiteX1" fmla="*/ 1063625 w 1635125"/>
              <a:gd name="connsiteY1" fmla="*/ 762000 h 1158875"/>
              <a:gd name="connsiteX2" fmla="*/ 0 w 1635125"/>
              <a:gd name="connsiteY2" fmla="*/ 1158875 h 1158875"/>
              <a:gd name="connsiteX3" fmla="*/ 0 w 1635125"/>
              <a:gd name="connsiteY3" fmla="*/ 1158875 h 11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125" h="1158875">
                <a:moveTo>
                  <a:pt x="1635125" y="0"/>
                </a:moveTo>
                <a:cubicBezTo>
                  <a:pt x="1485635" y="284427"/>
                  <a:pt x="1336146" y="568854"/>
                  <a:pt x="1063625" y="762000"/>
                </a:cubicBezTo>
                <a:cubicBezTo>
                  <a:pt x="791104" y="955146"/>
                  <a:pt x="0" y="1158875"/>
                  <a:pt x="0" y="1158875"/>
                </a:cubicBezTo>
                <a:lnTo>
                  <a:pt x="0" y="1158875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4910668" y="2921002"/>
            <a:ext cx="1096434" cy="1429544"/>
          </a:xfrm>
          <a:custGeom>
            <a:avLst/>
            <a:gdLst>
              <a:gd name="connsiteX0" fmla="*/ 29024 w 1029149"/>
              <a:gd name="connsiteY0" fmla="*/ 0 h 1666875"/>
              <a:gd name="connsiteX1" fmla="*/ 29024 w 1029149"/>
              <a:gd name="connsiteY1" fmla="*/ 920750 h 1666875"/>
              <a:gd name="connsiteX2" fmla="*/ 330649 w 1029149"/>
              <a:gd name="connsiteY2" fmla="*/ 1349375 h 1666875"/>
              <a:gd name="connsiteX3" fmla="*/ 1029149 w 1029149"/>
              <a:gd name="connsiteY3" fmla="*/ 1666875 h 1666875"/>
              <a:gd name="connsiteX4" fmla="*/ 1029149 w 1029149"/>
              <a:gd name="connsiteY4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149" h="1666875">
                <a:moveTo>
                  <a:pt x="29024" y="0"/>
                </a:moveTo>
                <a:cubicBezTo>
                  <a:pt x="3888" y="347927"/>
                  <a:pt x="-21247" y="695854"/>
                  <a:pt x="29024" y="920750"/>
                </a:cubicBezTo>
                <a:cubicBezTo>
                  <a:pt x="79295" y="1145646"/>
                  <a:pt x="163962" y="1225021"/>
                  <a:pt x="330649" y="1349375"/>
                </a:cubicBezTo>
                <a:cubicBezTo>
                  <a:pt x="497336" y="1473729"/>
                  <a:pt x="1029149" y="1666875"/>
                  <a:pt x="1029149" y="1666875"/>
                </a:cubicBezTo>
                <a:lnTo>
                  <a:pt x="1029149" y="1666875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2844801" y="2910418"/>
            <a:ext cx="1843616" cy="961496"/>
          </a:xfrm>
          <a:custGeom>
            <a:avLst/>
            <a:gdLst>
              <a:gd name="connsiteX0" fmla="*/ 1635125 w 1635125"/>
              <a:gd name="connsiteY0" fmla="*/ 0 h 1158875"/>
              <a:gd name="connsiteX1" fmla="*/ 1063625 w 1635125"/>
              <a:gd name="connsiteY1" fmla="*/ 762000 h 1158875"/>
              <a:gd name="connsiteX2" fmla="*/ 0 w 1635125"/>
              <a:gd name="connsiteY2" fmla="*/ 1158875 h 1158875"/>
              <a:gd name="connsiteX3" fmla="*/ 0 w 1635125"/>
              <a:gd name="connsiteY3" fmla="*/ 1158875 h 11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125" h="1158875">
                <a:moveTo>
                  <a:pt x="1635125" y="0"/>
                </a:moveTo>
                <a:cubicBezTo>
                  <a:pt x="1485635" y="284427"/>
                  <a:pt x="1336146" y="568854"/>
                  <a:pt x="1063625" y="762000"/>
                </a:cubicBezTo>
                <a:cubicBezTo>
                  <a:pt x="791104" y="955146"/>
                  <a:pt x="0" y="1158875"/>
                  <a:pt x="0" y="1158875"/>
                </a:cubicBezTo>
                <a:lnTo>
                  <a:pt x="0" y="1158875"/>
                </a:lnTo>
              </a:path>
            </a:pathLst>
          </a:custGeom>
          <a:ln>
            <a:solidFill>
              <a:srgbClr val="660066"/>
            </a:solidFill>
            <a:headEnd type="none"/>
            <a:tailEnd type="arrow"/>
          </a:ln>
        </p:spPr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 bwMode="auto">
          <a:xfrm>
            <a:off x="6350000" y="4329113"/>
            <a:ext cx="304800" cy="171450"/>
          </a:xfrm>
          <a:prstGeom prst="ellipse">
            <a:avLst/>
          </a:prstGeom>
          <a:solidFill>
            <a:srgbClr val="FFFF66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266"/>
            <a:r>
              <a:rPr lang="en-US" sz="1400" dirty="0">
                <a:solidFill>
                  <a:srgbClr val="000000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4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139163" y="1647698"/>
            <a:ext cx="1184033" cy="73864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1400" dirty="0"/>
              <a:t>High Priority Customer App</a:t>
            </a:r>
          </a:p>
        </p:txBody>
      </p:sp>
      <p:sp>
        <p:nvSpPr>
          <p:cNvPr id="134" name="Oval 133"/>
          <p:cNvSpPr/>
          <p:nvPr/>
        </p:nvSpPr>
        <p:spPr bwMode="auto">
          <a:xfrm>
            <a:off x="5735278" y="2313758"/>
            <a:ext cx="304800" cy="228600"/>
          </a:xfrm>
          <a:prstGeom prst="ellipse">
            <a:avLst/>
          </a:prstGeom>
          <a:solidFill>
            <a:srgbClr val="FFFF66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266"/>
            <a:r>
              <a:rPr lang="en-US" sz="1400" dirty="0">
                <a:solidFill>
                  <a:srgbClr val="000000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190819" y="2896617"/>
            <a:ext cx="181" cy="39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>
            <a:off x="3250862" y="3991199"/>
            <a:ext cx="152400" cy="2236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 flipV="1">
            <a:off x="3229711" y="3871936"/>
            <a:ext cx="2860295" cy="77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>
            <a:off x="3771903" y="4434521"/>
            <a:ext cx="80190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 bwMode="auto">
          <a:xfrm flipH="1" flipV="1">
            <a:off x="4703629" y="3819727"/>
            <a:ext cx="8085" cy="6014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586163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214813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586163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 bwMode="auto">
          <a:xfrm>
            <a:off x="3873500" y="1562878"/>
            <a:ext cx="1776214" cy="1346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14245"/>
            <a:endParaRPr lang="en-US" sz="1400" b="1" dirty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35175" y="2446867"/>
            <a:ext cx="1672591" cy="304800"/>
            <a:chOff x="3657600" y="2343150"/>
            <a:chExt cx="1371600" cy="304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657600" y="2343150"/>
              <a:ext cx="609600" cy="304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algn="ctr" defTabSz="514245"/>
              <a:r>
                <a:rPr lang="en-US" sz="900" dirty="0">
                  <a:solidFill>
                    <a:srgbClr val="000000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Collector &amp; modelling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419600" y="2343150"/>
              <a:ext cx="609600" cy="304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algn="ctr" defTabSz="514245"/>
              <a:r>
                <a:rPr lang="en-US" sz="800" dirty="0">
                  <a:solidFill>
                    <a:srgbClr val="000000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Programming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3886510" y="1856814"/>
            <a:ext cx="818630" cy="32589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420" tIns="25710" rIns="51420" bIns="2571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Visualization &amp;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Analytics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26576" y="1859715"/>
            <a:ext cx="802153" cy="3269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25710" rIns="0" bIns="2571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Bandwidth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Orchestration</a:t>
            </a:r>
          </a:p>
        </p:txBody>
      </p:sp>
      <p:cxnSp>
        <p:nvCxnSpPr>
          <p:cNvPr id="64" name="Elbow Connector 63"/>
          <p:cNvCxnSpPr>
            <a:stCxn id="118" idx="0"/>
            <a:endCxn id="56" idx="0"/>
          </p:cNvCxnSpPr>
          <p:nvPr/>
        </p:nvCxnSpPr>
        <p:spPr bwMode="auto">
          <a:xfrm rot="5400000" flipH="1" flipV="1">
            <a:off x="3227449" y="-119448"/>
            <a:ext cx="150623" cy="3064297"/>
          </a:xfrm>
          <a:prstGeom prst="bentConnector3">
            <a:avLst>
              <a:gd name="adj1" fmla="val 251770"/>
            </a:avLst>
          </a:prstGeom>
          <a:solidFill>
            <a:srgbClr val="0183B7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2" name="Elbow Connector 71"/>
          <p:cNvCxnSpPr>
            <a:endCxn id="118" idx="3"/>
          </p:cNvCxnSpPr>
          <p:nvPr/>
        </p:nvCxnSpPr>
        <p:spPr bwMode="auto">
          <a:xfrm rot="10800000" flipV="1">
            <a:off x="2265225" y="1438987"/>
            <a:ext cx="2582422" cy="543638"/>
          </a:xfrm>
          <a:prstGeom prst="bentConnector3">
            <a:avLst/>
          </a:prstGeom>
          <a:solidFill>
            <a:srgbClr val="0183B7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6" name="Rectangle 55"/>
          <p:cNvSpPr/>
          <p:nvPr/>
        </p:nvSpPr>
        <p:spPr bwMode="auto">
          <a:xfrm>
            <a:off x="4453909" y="1337388"/>
            <a:ext cx="762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245"/>
            <a:r>
              <a:rPr lang="en-US" sz="1100" dirty="0">
                <a:solidFill>
                  <a:srgbClr val="000000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NB API</a:t>
            </a:r>
          </a:p>
        </p:txBody>
      </p:sp>
      <p:pic>
        <p:nvPicPr>
          <p:cNvPr id="11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98" y="1488011"/>
            <a:ext cx="989227" cy="98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45D0FD-48F1-4D72-80C5-FFB60B92A8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317617" y="2997090"/>
            <a:ext cx="1292469" cy="18466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BGP-LS, </a:t>
            </a:r>
            <a:r>
              <a:rPr lang="en-US" sz="900" i="1" dirty="0" smtClean="0">
                <a:solidFill>
                  <a:schemeClr val="tx1">
                    <a:lumMod val="50000"/>
                  </a:schemeClr>
                </a:solidFill>
              </a:rPr>
              <a:t>SNMP, </a:t>
            </a:r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I2RS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8092" y="3388784"/>
            <a:ext cx="1574983" cy="292362"/>
            <a:chOff x="5884257" y="4679951"/>
            <a:chExt cx="1574983" cy="292362"/>
          </a:xfrm>
        </p:grpSpPr>
        <p:sp>
          <p:nvSpPr>
            <p:cNvPr id="70" name="TextBox 69"/>
            <p:cNvSpPr txBox="1"/>
            <p:nvPr/>
          </p:nvSpPr>
          <p:spPr>
            <a:xfrm>
              <a:off x="6339208" y="4679952"/>
              <a:ext cx="662447" cy="2923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txBody>
            <a:bodyPr wrap="none" lIns="121893" tIns="60947" rIns="121893" bIns="60947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PCEP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4257" y="4679952"/>
              <a:ext cx="451351" cy="292361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</a:ln>
          </p:spPr>
          <p:txBody>
            <a:bodyPr wrap="none" lIns="121893" tIns="60947" rIns="121893" bIns="60947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en-US" sz="1200" dirty="0" smtClean="0">
                  <a:solidFill>
                    <a:schemeClr val="accent1"/>
                  </a:solidFill>
                </a:rPr>
                <a:t>CL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07889" y="4679951"/>
              <a:ext cx="451351" cy="292361"/>
            </a:xfrm>
            <a:prstGeom prst="rect">
              <a:avLst/>
            </a:prstGeom>
            <a:solidFill>
              <a:srgbClr val="016BA1"/>
            </a:solidFill>
            <a:ln>
              <a:solidFill>
                <a:srgbClr val="000000"/>
              </a:solidFill>
            </a:ln>
          </p:spPr>
          <p:txBody>
            <a:bodyPr wrap="none" lIns="121893" tIns="60947" rIns="121893" bIns="60947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en-US" sz="1200" dirty="0" smtClean="0">
                  <a:solidFill>
                    <a:srgbClr val="016BA1"/>
                  </a:solidFill>
                </a:rPr>
                <a:t>CL</a:t>
              </a:r>
              <a:endParaRPr lang="en-US" sz="1200" dirty="0">
                <a:solidFill>
                  <a:srgbClr val="016BA1"/>
                </a:solidFill>
              </a:endParaRPr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>
          <a:xfrm>
            <a:off x="0" y="96366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Segment Routing </a:t>
            </a:r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Usecase</a:t>
            </a:r>
            <a:r>
              <a:rPr lang="en-US" sz="1800" dirty="0" smtClean="0">
                <a:solidFill>
                  <a:schemeClr val="bg1"/>
                </a:solidFill>
              </a:rPr>
              <a:t> : </a:t>
            </a:r>
            <a:r>
              <a:rPr lang="en-US" sz="1800" dirty="0">
                <a:solidFill>
                  <a:schemeClr val="bg1"/>
                </a:solidFill>
                <a:cs typeface="Arial"/>
              </a:rPr>
              <a:t>Premium Content to Premium Path using Segment </a:t>
            </a:r>
            <a:r>
              <a:rPr lang="en-US" sz="1800" dirty="0" smtClean="0">
                <a:solidFill>
                  <a:schemeClr val="bg1"/>
                </a:solidFill>
                <a:cs typeface="Arial"/>
              </a:rPr>
              <a:t>Routing via Path Computation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5922" y="1587498"/>
            <a:ext cx="2063750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WAN Controller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2251" y="1027714"/>
            <a:ext cx="8921749" cy="3266034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chemeClr val="accent1"/>
                </a:solidFill>
              </a:rPr>
              <a:t>centralized Controller </a:t>
            </a:r>
            <a:r>
              <a:rPr lang="en-US" dirty="0" smtClean="0">
                <a:solidFill>
                  <a:srgbClr val="000000"/>
                </a:solidFill>
              </a:rPr>
              <a:t>should be able to instruct </a:t>
            </a:r>
            <a:r>
              <a:rPr lang="en-US" dirty="0">
                <a:solidFill>
                  <a:srgbClr val="000000"/>
                </a:solidFill>
              </a:rPr>
              <a:t>an ingress PE or </a:t>
            </a:r>
            <a:r>
              <a:rPr lang="en-US" dirty="0" smtClean="0">
                <a:solidFill>
                  <a:srgbClr val="000000"/>
                </a:solidFill>
              </a:rPr>
              <a:t>content source </a:t>
            </a:r>
            <a:r>
              <a:rPr lang="en-US" dirty="0">
                <a:solidFill>
                  <a:srgbClr val="000000"/>
                </a:solidFill>
              </a:rPr>
              <a:t>within the domain to </a:t>
            </a:r>
            <a:r>
              <a:rPr lang="en-US" dirty="0" smtClean="0">
                <a:solidFill>
                  <a:srgbClr val="000000"/>
                </a:solidFill>
              </a:rPr>
              <a:t>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  a </a:t>
            </a:r>
            <a:r>
              <a:rPr lang="en-US" dirty="0">
                <a:solidFill>
                  <a:srgbClr val="0065BD"/>
                </a:solidFill>
              </a:rPr>
              <a:t>specific egress </a:t>
            </a:r>
            <a:r>
              <a:rPr lang="en-US" dirty="0" smtClean="0">
                <a:solidFill>
                  <a:srgbClr val="0065BD"/>
                </a:solidFill>
              </a:rPr>
              <a:t>PE</a:t>
            </a:r>
            <a:br>
              <a:rPr lang="en-US" dirty="0" smtClean="0">
                <a:solidFill>
                  <a:srgbClr val="0065BD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and </a:t>
            </a: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65BD"/>
                </a:solidFill>
              </a:rPr>
              <a:t>specific e</a:t>
            </a:r>
            <a:r>
              <a:rPr lang="en-US" dirty="0" smtClean="0">
                <a:solidFill>
                  <a:srgbClr val="0065BD"/>
                </a:solidFill>
              </a:rPr>
              <a:t>xternal interface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reach a particular </a:t>
            </a:r>
            <a:r>
              <a:rPr lang="en-US" dirty="0" smtClean="0">
                <a:solidFill>
                  <a:schemeClr val="accent1"/>
                </a:solidFill>
              </a:rPr>
              <a:t>destination</a:t>
            </a: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rgbClr val="000000"/>
                </a:solidFill>
              </a:rPr>
              <a:t>Centralized Controller called the </a:t>
            </a:r>
            <a:r>
              <a:rPr lang="en-US" dirty="0" smtClean="0">
                <a:solidFill>
                  <a:srgbClr val="0065BD"/>
                </a:solidFill>
              </a:rPr>
              <a:t>EPE Controller</a:t>
            </a:r>
            <a:endParaRPr lang="en-US" dirty="0">
              <a:solidFill>
                <a:srgbClr val="0065BD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rgbClr val="000000"/>
                </a:solidFill>
              </a:rPr>
              <a:t>Egress Border router is </a:t>
            </a:r>
            <a:r>
              <a:rPr lang="en-US" dirty="0">
                <a:solidFill>
                  <a:srgbClr val="0065BD"/>
                </a:solidFill>
              </a:rPr>
              <a:t>EPE-enabled border router </a:t>
            </a:r>
            <a:r>
              <a:rPr lang="en-US" dirty="0" smtClean="0"/>
              <a:t>-&gt; </a:t>
            </a:r>
            <a:r>
              <a:rPr lang="en-US" dirty="0">
                <a:solidFill>
                  <a:schemeClr val="tx1"/>
                </a:solidFill>
              </a:rPr>
              <a:t>EPE traffic steering</a:t>
            </a:r>
          </a:p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rgbClr val="000000"/>
                </a:solidFill>
              </a:rPr>
              <a:t>Input policy at the source host/ingress border router -&gt; </a:t>
            </a:r>
            <a:r>
              <a:rPr lang="en-US" dirty="0" smtClean="0">
                <a:solidFill>
                  <a:srgbClr val="0065BD"/>
                </a:solidFill>
              </a:rPr>
              <a:t>“EPE Policy</a:t>
            </a:r>
            <a:r>
              <a:rPr lang="en-US" dirty="0" smtClean="0">
                <a:solidFill>
                  <a:srgbClr val="0065BD"/>
                </a:solidFill>
              </a:rPr>
              <a:t>”</a:t>
            </a:r>
          </a:p>
          <a:p>
            <a:pPr>
              <a:buClr>
                <a:schemeClr val="accent1"/>
              </a:buClr>
            </a:pPr>
            <a:r>
              <a:rPr lang="en-US" dirty="0" err="1" smtClean="0">
                <a:solidFill>
                  <a:srgbClr val="0065BD"/>
                </a:solidFill>
              </a:rPr>
              <a:t>PeerNode</a:t>
            </a:r>
            <a:r>
              <a:rPr lang="en-US" dirty="0" smtClean="0">
                <a:solidFill>
                  <a:srgbClr val="0065BD"/>
                </a:solidFill>
              </a:rPr>
              <a:t> SID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SID bound to an </a:t>
            </a:r>
            <a:r>
              <a:rPr lang="en-US" dirty="0" err="1">
                <a:solidFill>
                  <a:schemeClr val="tx1"/>
                </a:solidFill>
              </a:rPr>
              <a:t>eBGP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Peer)</a:t>
            </a:r>
            <a:r>
              <a:rPr lang="en-US" dirty="0" smtClean="0">
                <a:solidFill>
                  <a:srgbClr val="0065BD"/>
                </a:solidFill>
              </a:rPr>
              <a:t>, </a:t>
            </a:r>
            <a:r>
              <a:rPr lang="en-US" dirty="0" err="1" smtClean="0">
                <a:solidFill>
                  <a:srgbClr val="0065BD"/>
                </a:solidFill>
              </a:rPr>
              <a:t>PeerAdj</a:t>
            </a:r>
            <a:r>
              <a:rPr lang="en-US" dirty="0" smtClean="0">
                <a:solidFill>
                  <a:srgbClr val="0065BD"/>
                </a:solidFill>
              </a:rPr>
              <a:t> SID </a:t>
            </a:r>
            <a:r>
              <a:rPr lang="en-US" dirty="0" smtClean="0">
                <a:solidFill>
                  <a:srgbClr val="000000"/>
                </a:solidFill>
              </a:rPr>
              <a:t>(SID </a:t>
            </a:r>
            <a:r>
              <a:rPr lang="en-US" dirty="0">
                <a:solidFill>
                  <a:srgbClr val="000000"/>
                </a:solidFill>
              </a:rPr>
              <a:t>bound to an external </a:t>
            </a:r>
            <a:r>
              <a:rPr lang="en-US" dirty="0" smtClean="0">
                <a:solidFill>
                  <a:srgbClr val="000000"/>
                </a:solidFill>
              </a:rPr>
              <a:t>interface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65BD"/>
                </a:solidFill>
              </a:rPr>
              <a:t>PeerSet</a:t>
            </a:r>
            <a:r>
              <a:rPr lang="en-US" dirty="0" smtClean="0">
                <a:solidFill>
                  <a:srgbClr val="0065BD"/>
                </a:solidFill>
              </a:rPr>
              <a:t> SID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local SID bound to </a:t>
            </a:r>
            <a:r>
              <a:rPr lang="en-US" dirty="0" smtClean="0">
                <a:solidFill>
                  <a:srgbClr val="000000"/>
                </a:solidFill>
              </a:rPr>
              <a:t>set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eBGP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peers)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65BD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6366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rgbClr val="FFFFFF"/>
                </a:solidFill>
              </a:rPr>
              <a:t>Segment Routing: Egress Peer Engineering (EPE)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Problem statement :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416" y="4651001"/>
            <a:ext cx="8815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65BD"/>
                </a:solidFill>
                <a:hlinkClick r:id="rId2"/>
              </a:rPr>
              <a:t>http</a:t>
            </a:r>
            <a:r>
              <a:rPr lang="en-US" sz="1400" dirty="0">
                <a:solidFill>
                  <a:srgbClr val="0065BD"/>
                </a:solidFill>
                <a:hlinkClick r:id="rId2"/>
              </a:rPr>
              <a:t>://www.ietf.org/archive/id/draft-filsfils-spring-segment-routing-central-epe-02.txt</a:t>
            </a:r>
            <a:endParaRPr lang="en-US" sz="1400" dirty="0">
              <a:solidFill>
                <a:srgbClr val="006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165723" y="2772833"/>
            <a:ext cx="3953733" cy="1924843"/>
          </a:xfrm>
          <a:prstGeom prst="roundRect">
            <a:avLst>
              <a:gd name="adj" fmla="val 6532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AS1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29452" y="2774977"/>
            <a:ext cx="1114030" cy="882244"/>
          </a:xfrm>
          <a:prstGeom prst="roundRect">
            <a:avLst>
              <a:gd name="adj" fmla="val 9296"/>
            </a:avLst>
          </a:pr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r>
              <a:rPr lang="en-US" sz="1600" dirty="0" smtClean="0">
                <a:solidFill>
                  <a:srgbClr val="00B050"/>
                </a:solidFill>
              </a:rPr>
              <a:t>AS2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1220" y="3813289"/>
            <a:ext cx="1114030" cy="880351"/>
          </a:xfrm>
          <a:prstGeom prst="roundRect">
            <a:avLst>
              <a:gd name="adj" fmla="val 10758"/>
            </a:avLst>
          </a:prstGeom>
          <a:noFill/>
          <a:ln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b"/>
          <a:lstStyle/>
          <a:p>
            <a:r>
              <a:rPr lang="en-US" sz="1600" dirty="0" smtClean="0">
                <a:solidFill>
                  <a:srgbClr val="0070C0"/>
                </a:solidFill>
              </a:rPr>
              <a:t>AS3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6" name="Picture 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83" y="3116823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>
            <a:stCxn id="6" idx="1"/>
          </p:cNvCxnSpPr>
          <p:nvPr/>
        </p:nvCxnSpPr>
        <p:spPr>
          <a:xfrm>
            <a:off x="5123004" y="3287824"/>
            <a:ext cx="690778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1"/>
          </p:cNvCxnSpPr>
          <p:nvPr/>
        </p:nvCxnSpPr>
        <p:spPr>
          <a:xfrm>
            <a:off x="5116668" y="4216431"/>
            <a:ext cx="700295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3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803965" y="4051935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>
            <a:off x="6630819" y="3283923"/>
            <a:ext cx="690778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24482" y="4212529"/>
            <a:ext cx="700295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973513" y="2774976"/>
            <a:ext cx="1111177" cy="1922701"/>
          </a:xfrm>
          <a:prstGeom prst="roundRect">
            <a:avLst>
              <a:gd name="adj" fmla="val 9522"/>
            </a:avLst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AS4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850014" y="3267050"/>
            <a:ext cx="1274384" cy="946165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65747" y="4045430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808736" y="3119425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709998" y="2872977"/>
            <a:ext cx="286695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iscoSansTT"/>
                <a:cs typeface="CiscoSansTT"/>
              </a:rPr>
              <a:t>B</a:t>
            </a:r>
            <a:endParaRPr lang="en-US" sz="1600" b="1" dirty="0">
              <a:solidFill>
                <a:srgbClr val="FF0000"/>
              </a:solidFill>
              <a:latin typeface="CiscoSansTT"/>
              <a:cs typeface="CiscoSansT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2308" y="3795732"/>
            <a:ext cx="286695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iscoSansTT"/>
                <a:cs typeface="CiscoSansTT"/>
              </a:rPr>
              <a:t>C</a:t>
            </a:r>
            <a:endParaRPr lang="en-US" sz="1600" b="1" dirty="0">
              <a:solidFill>
                <a:srgbClr val="FF0000"/>
              </a:solidFill>
              <a:latin typeface="CiscoSansTT"/>
              <a:cs typeface="CiscoSansT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6799" y="2878829"/>
            <a:ext cx="286695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CiscoSansTT"/>
                <a:cs typeface="CiscoSansTT"/>
              </a:rPr>
              <a:t>D</a:t>
            </a:r>
            <a:endParaRPr lang="en-US" sz="1600" b="1" dirty="0">
              <a:solidFill>
                <a:srgbClr val="00B050"/>
              </a:solidFill>
              <a:latin typeface="CiscoSansTT"/>
              <a:cs typeface="CiscoSansT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4770" y="3801584"/>
            <a:ext cx="275374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iscoSansTT"/>
                <a:cs typeface="CiscoSansTT"/>
              </a:rPr>
              <a:t>E</a:t>
            </a:r>
            <a:endParaRPr lang="en-US" sz="1600" b="1" dirty="0">
              <a:solidFill>
                <a:srgbClr val="0070C0"/>
              </a:solidFill>
              <a:latin typeface="CiscoSansTT"/>
              <a:cs typeface="CiscoSansTT"/>
            </a:endParaRPr>
          </a:p>
        </p:txBody>
      </p:sp>
      <p:pic>
        <p:nvPicPr>
          <p:cNvPr id="22" name="Picture 45" descr="Web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3649" y="3360813"/>
            <a:ext cx="882880" cy="763359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158776" y="2851881"/>
            <a:ext cx="1500676" cy="1234528"/>
            <a:chOff x="3158776" y="2851881"/>
            <a:chExt cx="1500676" cy="1234528"/>
          </a:xfrm>
        </p:grpSpPr>
        <p:sp>
          <p:nvSpPr>
            <p:cNvPr id="4" name="Freeform 3"/>
            <p:cNvSpPr/>
            <p:nvPr/>
          </p:nvSpPr>
          <p:spPr>
            <a:xfrm>
              <a:off x="3158776" y="2851881"/>
              <a:ext cx="1500676" cy="512711"/>
            </a:xfrm>
            <a:custGeom>
              <a:avLst/>
              <a:gdLst>
                <a:gd name="connsiteX0" fmla="*/ 2000380 w 2000380"/>
                <a:gd name="connsiteY0" fmla="*/ 469308 h 834433"/>
                <a:gd name="connsiteX1" fmla="*/ 841429 w 2000380"/>
                <a:gd name="connsiteY1" fmla="*/ 8933 h 834433"/>
                <a:gd name="connsiteX2" fmla="*/ 0 w 2000380"/>
                <a:gd name="connsiteY2" fmla="*/ 834433 h 83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380" h="834433">
                  <a:moveTo>
                    <a:pt x="2000380" y="469308"/>
                  </a:moveTo>
                  <a:cubicBezTo>
                    <a:pt x="1587603" y="208693"/>
                    <a:pt x="1174826" y="-51921"/>
                    <a:pt x="841429" y="8933"/>
                  </a:cubicBezTo>
                  <a:cubicBezTo>
                    <a:pt x="508032" y="69787"/>
                    <a:pt x="0" y="834433"/>
                    <a:pt x="0" y="834433"/>
                  </a:cubicBezTo>
                </a:path>
              </a:pathLst>
            </a:custGeom>
            <a:ln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25518" y="3127142"/>
              <a:ext cx="1310114" cy="959267"/>
            </a:xfrm>
            <a:custGeom>
              <a:avLst/>
              <a:gdLst>
                <a:gd name="connsiteX0" fmla="*/ 1746364 w 1746364"/>
                <a:gd name="connsiteY0" fmla="*/ 1561199 h 1561199"/>
                <a:gd name="connsiteX1" fmla="*/ 825554 w 1746364"/>
                <a:gd name="connsiteY1" fmla="*/ 37199 h 1561199"/>
                <a:gd name="connsiteX2" fmla="*/ 0 w 1746364"/>
                <a:gd name="connsiteY2" fmla="*/ 434074 h 156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364" h="1561199">
                  <a:moveTo>
                    <a:pt x="1746364" y="1561199"/>
                  </a:moveTo>
                  <a:cubicBezTo>
                    <a:pt x="1431489" y="893126"/>
                    <a:pt x="1116615" y="225053"/>
                    <a:pt x="825554" y="37199"/>
                  </a:cubicBezTo>
                  <a:cubicBezTo>
                    <a:pt x="534493" y="-150655"/>
                    <a:pt x="0" y="434074"/>
                    <a:pt x="0" y="434074"/>
                  </a:cubicBezTo>
                </a:path>
              </a:pathLst>
            </a:custGeom>
            <a:ln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3906" y="3308309"/>
              <a:ext cx="891052" cy="438592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r>
                <a:rPr lang="en-US" sz="1200" dirty="0"/>
                <a:t>BGP-</a:t>
              </a:r>
              <a:r>
                <a:rPr lang="en-US" sz="1200" dirty="0" smtClean="0"/>
                <a:t>LS </a:t>
              </a:r>
            </a:p>
            <a:p>
              <a:r>
                <a:rPr lang="en-US" sz="1200" dirty="0"/>
                <a:t>o</a:t>
              </a:r>
              <a:r>
                <a:rPr lang="en-US" sz="1200" dirty="0" smtClean="0"/>
                <a:t>r BGP-LU</a:t>
              </a:r>
              <a:endParaRPr lang="en-US" sz="12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74223" y="4092262"/>
            <a:ext cx="920783" cy="23324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/>
              <a:t>Controller</a:t>
            </a:r>
          </a:p>
        </p:txBody>
      </p:sp>
      <p:pic>
        <p:nvPicPr>
          <p:cNvPr id="30" name="Picture 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68557" y="3572024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300118" y="3325576"/>
            <a:ext cx="279582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iscoSansTT"/>
                <a:cs typeface="CiscoSansTT"/>
              </a:rPr>
              <a:t>A</a:t>
            </a:r>
            <a:endParaRPr lang="en-US" sz="1600" b="1" dirty="0">
              <a:solidFill>
                <a:srgbClr val="FF0000"/>
              </a:solidFill>
              <a:latin typeface="CiscoSansTT"/>
              <a:cs typeface="CiscoSansT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85212" y="3629165"/>
            <a:ext cx="823050" cy="20803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/>
              <a:t>9.9.9.9/32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00084" y="994833"/>
            <a:ext cx="4212167" cy="1714587"/>
            <a:chOff x="4900084" y="994833"/>
            <a:chExt cx="4212167" cy="1714587"/>
          </a:xfrm>
        </p:grpSpPr>
        <p:sp>
          <p:nvSpPr>
            <p:cNvPr id="8" name="TextBox 7"/>
            <p:cNvSpPr txBox="1"/>
            <p:nvPr/>
          </p:nvSpPr>
          <p:spPr>
            <a:xfrm>
              <a:off x="4910669" y="1037167"/>
              <a:ext cx="4116918" cy="167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buAutoNum type="arabicPeriod"/>
              </a:pPr>
              <a:r>
                <a:rPr lang="en-US" sz="1400" dirty="0" smtClean="0">
                  <a:solidFill>
                    <a:srgbClr val="000000"/>
                  </a:solidFill>
                </a:rPr>
                <a:t>Node C configures EPE for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eBGP</a:t>
              </a:r>
              <a:r>
                <a:rPr lang="en-US" sz="1400" dirty="0" smtClean="0">
                  <a:solidFill>
                    <a:srgbClr val="000000"/>
                  </a:solidFill>
                </a:rPr>
                <a:t> Peers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buAutoNum type="arabicPeriod"/>
              </a:pPr>
              <a:r>
                <a:rPr lang="en-US" sz="1400" dirty="0" smtClean="0">
                  <a:solidFill>
                    <a:srgbClr val="000000"/>
                  </a:solidFill>
                </a:rPr>
                <a:t>Node C allocates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PeerNode</a:t>
              </a:r>
              <a:r>
                <a:rPr lang="en-US" sz="1400" dirty="0" smtClean="0">
                  <a:solidFill>
                    <a:srgbClr val="000000"/>
                  </a:solidFill>
                </a:rPr>
                <a:t> SID to each peer</a:t>
              </a:r>
            </a:p>
            <a:p>
              <a:pPr marL="800100" lvl="1" indent="-342900">
                <a:lnSpc>
                  <a:spcPct val="90000"/>
                </a:lnSpc>
                <a:spcBef>
                  <a:spcPts val="600"/>
                </a:spcBef>
                <a:buFont typeface="Arial"/>
                <a:buChar char="•"/>
              </a:pPr>
              <a:r>
                <a:rPr lang="en-US" sz="1400" dirty="0" smtClean="0">
                  <a:solidFill>
                    <a:srgbClr val="000000"/>
                  </a:solidFill>
                </a:rPr>
                <a:t>Peer D Label 24002</a:t>
              </a:r>
            </a:p>
            <a:p>
              <a:pPr marL="800100" lvl="1" indent="-342900">
                <a:lnSpc>
                  <a:spcPct val="90000"/>
                </a:lnSpc>
                <a:spcBef>
                  <a:spcPts val="600"/>
                </a:spcBef>
                <a:buFont typeface="Arial"/>
                <a:buChar char="•"/>
              </a:pPr>
              <a:r>
                <a:rPr lang="en-US" sz="1400" dirty="0" smtClean="0">
                  <a:solidFill>
                    <a:srgbClr val="000000"/>
                  </a:solidFill>
                </a:rPr>
                <a:t>Peer E Label 24003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buAutoNum type="arabicPeriod"/>
              </a:pPr>
              <a:r>
                <a:rPr lang="en-US" sz="1400" dirty="0" smtClean="0">
                  <a:solidFill>
                    <a:srgbClr val="000000"/>
                  </a:solidFill>
                </a:rPr>
                <a:t>Node C installs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PeerNode</a:t>
              </a:r>
              <a:r>
                <a:rPr lang="en-US" sz="1400" dirty="0" smtClean="0">
                  <a:solidFill>
                    <a:srgbClr val="000000"/>
                  </a:solidFill>
                </a:rPr>
                <a:t> SIDs in FIB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buAutoNum type="arabicPeriod"/>
              </a:pPr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900084" y="994833"/>
              <a:ext cx="4212167" cy="1576917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algn="ctr" defTabSz="514350"/>
              <a:endParaRPr lang="en-US" sz="1400" dirty="0" err="1" smtClean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12999" y="920750"/>
            <a:ext cx="2476497" cy="1661583"/>
            <a:chOff x="2391833" y="920750"/>
            <a:chExt cx="2497308" cy="1661583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2391833" y="920750"/>
              <a:ext cx="2455329" cy="1661583"/>
            </a:xfrm>
            <a:prstGeom prst="cloudCallout">
              <a:avLst>
                <a:gd name="adj1" fmla="val -20471"/>
                <a:gd name="adj2" fmla="val 96895"/>
              </a:avLst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algn="ctr" defTabSz="514350"/>
              <a:endParaRPr lang="en-US" sz="1400" dirty="0" err="1" smtClean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97307" y="1231666"/>
              <a:ext cx="239183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</a:rPr>
                <a:t>The controller learns the BGP Peering SID’s and the external topology of the egress border router </a:t>
              </a:r>
              <a:r>
                <a:rPr lang="en-US" sz="1200" dirty="0" smtClean="0">
                  <a:solidFill>
                    <a:srgbClr val="FFFFFF"/>
                  </a:solidFill>
                </a:rPr>
                <a:t>(option of Interface Characteristics) 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29833" y="3108729"/>
            <a:ext cx="1240508" cy="635793"/>
            <a:chOff x="1629833" y="3108729"/>
            <a:chExt cx="1240508" cy="635793"/>
          </a:xfrm>
        </p:grpSpPr>
        <p:sp>
          <p:nvSpPr>
            <p:cNvPr id="36" name="Freeform 35"/>
            <p:cNvSpPr/>
            <p:nvPr/>
          </p:nvSpPr>
          <p:spPr>
            <a:xfrm>
              <a:off x="1629833" y="3108729"/>
              <a:ext cx="1240508" cy="523571"/>
            </a:xfrm>
            <a:custGeom>
              <a:avLst/>
              <a:gdLst>
                <a:gd name="connsiteX0" fmla="*/ 2000380 w 2000380"/>
                <a:gd name="connsiteY0" fmla="*/ 469308 h 834433"/>
                <a:gd name="connsiteX1" fmla="*/ 841429 w 2000380"/>
                <a:gd name="connsiteY1" fmla="*/ 8933 h 834433"/>
                <a:gd name="connsiteX2" fmla="*/ 0 w 2000380"/>
                <a:gd name="connsiteY2" fmla="*/ 834433 h 83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380" h="834433">
                  <a:moveTo>
                    <a:pt x="2000380" y="469308"/>
                  </a:moveTo>
                  <a:cubicBezTo>
                    <a:pt x="1587603" y="208693"/>
                    <a:pt x="1174826" y="-51921"/>
                    <a:pt x="841429" y="8933"/>
                  </a:cubicBezTo>
                  <a:cubicBezTo>
                    <a:pt x="508032" y="69787"/>
                    <a:pt x="0" y="834433"/>
                    <a:pt x="0" y="834433"/>
                  </a:cubicBezTo>
                </a:path>
              </a:pathLst>
            </a:custGeom>
            <a:ln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68305" y="3305930"/>
              <a:ext cx="946863" cy="438592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sz="1200" dirty="0"/>
                <a:t>BGP-</a:t>
              </a:r>
              <a:r>
                <a:rPr lang="en-US" sz="1200" dirty="0" smtClean="0"/>
                <a:t>LU</a:t>
              </a:r>
              <a:endParaRPr lang="en-US" sz="1200" dirty="0"/>
            </a:p>
            <a:p>
              <a:r>
                <a:rPr lang="en-US" sz="1200" dirty="0" smtClean="0"/>
                <a:t>(RFC3107)</a:t>
              </a:r>
              <a:endParaRPr lang="en-US" sz="1200" dirty="0"/>
            </a:p>
          </p:txBody>
        </p:sp>
      </p:grpSp>
      <p:sp>
        <p:nvSpPr>
          <p:cNvPr id="44" name="Cloud Callout 43"/>
          <p:cNvSpPr/>
          <p:nvPr/>
        </p:nvSpPr>
        <p:spPr bwMode="auto">
          <a:xfrm>
            <a:off x="1" y="924984"/>
            <a:ext cx="2402416" cy="1661583"/>
          </a:xfrm>
          <a:prstGeom prst="cloudCallout">
            <a:avLst>
              <a:gd name="adj1" fmla="val 8855"/>
              <a:gd name="adj2" fmla="val 101990"/>
            </a:avLst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164" y="1246481"/>
            <a:ext cx="2371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Controller can program the ingress node A to steer traffic to 9.9.9.9/32 via egress node C and AS3 (peer E</a:t>
            </a:r>
            <a:r>
              <a:rPr lang="en-US" sz="1200" dirty="0" smtClean="0">
                <a:solidFill>
                  <a:srgbClr val="FFFFFF"/>
                </a:solidFill>
              </a:rPr>
              <a:t>) – NLRI, NHOP, Label, AS Path, 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BGP policy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41892" y="2748394"/>
            <a:ext cx="5521075" cy="2272252"/>
            <a:chOff x="3541892" y="2748394"/>
            <a:chExt cx="5521075" cy="2272252"/>
          </a:xfrm>
        </p:grpSpPr>
        <p:sp>
          <p:nvSpPr>
            <p:cNvPr id="46" name="Rounded Rectangular Callout 45"/>
            <p:cNvSpPr/>
            <p:nvPr/>
          </p:nvSpPr>
          <p:spPr>
            <a:xfrm>
              <a:off x="6418918" y="2748394"/>
              <a:ext cx="2644049" cy="452437"/>
            </a:xfrm>
            <a:prstGeom prst="wedgeRoundRectCallout">
              <a:avLst>
                <a:gd name="adj1" fmla="val -84542"/>
                <a:gd name="adj2" fmla="val 167348"/>
                <a:gd name="adj3" fmla="val 16667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Peer D: label 24002</a:t>
              </a:r>
            </a:p>
          </p:txBody>
        </p:sp>
        <p:sp>
          <p:nvSpPr>
            <p:cNvPr id="47" name="Rounded Rectangular Callout 46"/>
            <p:cNvSpPr/>
            <p:nvPr/>
          </p:nvSpPr>
          <p:spPr>
            <a:xfrm>
              <a:off x="3541892" y="4568209"/>
              <a:ext cx="2644049" cy="452437"/>
            </a:xfrm>
            <a:prstGeom prst="wedgeRoundRectCallout">
              <a:avLst>
                <a:gd name="adj1" fmla="val 23208"/>
                <a:gd name="adj2" fmla="val -121123"/>
                <a:gd name="adj3" fmla="val 16667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Peer E: label 24003</a:t>
              </a: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0" y="96366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rgbClr val="FFFFFF"/>
                </a:solidFill>
              </a:rPr>
              <a:t>Segment Routing </a:t>
            </a:r>
            <a:endParaRPr lang="en-US" sz="2600" b="1" dirty="0">
              <a:solidFill>
                <a:srgbClr val="FFFFFF"/>
              </a:solidFill>
            </a:endParaRPr>
          </a:p>
          <a:p>
            <a:pPr algn="ctr"/>
            <a:r>
              <a:rPr lang="en-US" sz="1800" dirty="0" err="1" smtClean="0">
                <a:solidFill>
                  <a:srgbClr val="FFFFFF"/>
                </a:solidFill>
              </a:rPr>
              <a:t>Usecase</a:t>
            </a:r>
            <a:r>
              <a:rPr lang="en-US" sz="1800" dirty="0" smtClean="0">
                <a:solidFill>
                  <a:srgbClr val="FFFFFF"/>
                </a:solidFill>
              </a:rPr>
              <a:t> : Egress Peer Engineering (EPE)</a:t>
            </a:r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5391" y="1061546"/>
            <a:ext cx="8612460" cy="3143080"/>
            <a:chOff x="185391" y="1061546"/>
            <a:chExt cx="8612460" cy="3143080"/>
          </a:xfrm>
        </p:grpSpPr>
        <p:sp>
          <p:nvSpPr>
            <p:cNvPr id="48" name="Rectangle 47"/>
            <p:cNvSpPr/>
            <p:nvPr/>
          </p:nvSpPr>
          <p:spPr>
            <a:xfrm>
              <a:off x="185391" y="1061546"/>
              <a:ext cx="8612460" cy="1434926"/>
            </a:xfrm>
            <a:prstGeom prst="rect">
              <a:avLst/>
            </a:prstGeom>
            <a:solidFill>
              <a:srgbClr val="EAD086"/>
            </a:solidFill>
            <a:ln>
              <a:solidFill>
                <a:schemeClr val="bg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RP/0/RSP0/CPU0:router_C#</a:t>
              </a:r>
              <a:r>
                <a:rPr lang="en-US" sz="1400" b="1" dirty="0" smtClean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show </a:t>
              </a:r>
              <a:r>
                <a:rPr lang="en-US" sz="14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mpls</a:t>
              </a:r>
              <a:r>
                <a:rPr lang="en-US" sz="14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forwarding  labels 24002 24003</a:t>
              </a:r>
            </a:p>
            <a:p>
              <a:r>
                <a:rPr lang="en-US" sz="14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Local  Outgoing    Prefix             Outgoing     Next Hop        Bytes       </a:t>
              </a:r>
            </a:p>
            <a:p>
              <a:r>
                <a:rPr lang="en-US" sz="14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Label  Label       or ID              Interface                    Switched    </a:t>
              </a:r>
            </a:p>
            <a:p>
              <a:r>
                <a:rPr lang="en-US" sz="14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------ ----------- ------------------ ------------ --------------- ------------</a:t>
              </a:r>
            </a:p>
            <a:p>
              <a:r>
                <a:rPr lang="en-US" sz="14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24002  </a:t>
              </a:r>
              <a:r>
                <a:rPr lang="en-US" sz="14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Unlabelled</a:t>
              </a:r>
              <a:r>
                <a:rPr lang="en-US" sz="14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 No ID              Te0/3/0/0    99.3.19.9       0 </a:t>
              </a:r>
            </a:p>
            <a:p>
              <a:r>
                <a:rPr lang="en-US" sz="1400" b="1" dirty="0" smtClean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24003  </a:t>
              </a:r>
              <a:r>
                <a:rPr lang="en-US" sz="14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Unlabelled</a:t>
              </a:r>
              <a:r>
                <a:rPr lang="en-US" sz="14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 No ID              Te0/1/0/0    99.3.9.9        0           </a:t>
              </a:r>
            </a:p>
          </p:txBody>
        </p:sp>
        <p:sp>
          <p:nvSpPr>
            <p:cNvPr id="52" name="Isosceles Triangle 16"/>
            <p:cNvSpPr/>
            <p:nvPr/>
          </p:nvSpPr>
          <p:spPr>
            <a:xfrm>
              <a:off x="275166" y="2492124"/>
              <a:ext cx="6889740" cy="1712502"/>
            </a:xfrm>
            <a:custGeom>
              <a:avLst/>
              <a:gdLst>
                <a:gd name="connsiteX0" fmla="*/ 0 w 6839474"/>
                <a:gd name="connsiteY0" fmla="*/ 4172730 h 4172730"/>
                <a:gd name="connsiteX1" fmla="*/ 3419737 w 6839474"/>
                <a:gd name="connsiteY1" fmla="*/ 0 h 4172730"/>
                <a:gd name="connsiteX2" fmla="*/ 6839474 w 6839474"/>
                <a:gd name="connsiteY2" fmla="*/ 4172730 h 4172730"/>
                <a:gd name="connsiteX3" fmla="*/ 0 w 6839474"/>
                <a:gd name="connsiteY3" fmla="*/ 4172730 h 4172730"/>
                <a:gd name="connsiteX0" fmla="*/ 0 w 9944787"/>
                <a:gd name="connsiteY0" fmla="*/ 5204605 h 5204605"/>
                <a:gd name="connsiteX1" fmla="*/ 9944787 w 9944787"/>
                <a:gd name="connsiteY1" fmla="*/ 0 h 5204605"/>
                <a:gd name="connsiteX2" fmla="*/ 6839474 w 9944787"/>
                <a:gd name="connsiteY2" fmla="*/ 5204605 h 5204605"/>
                <a:gd name="connsiteX3" fmla="*/ 0 w 9944787"/>
                <a:gd name="connsiteY3" fmla="*/ 5204605 h 5204605"/>
                <a:gd name="connsiteX0" fmla="*/ 0 w 9944787"/>
                <a:gd name="connsiteY0" fmla="*/ 5204605 h 6061855"/>
                <a:gd name="connsiteX1" fmla="*/ 9944787 w 9944787"/>
                <a:gd name="connsiteY1" fmla="*/ 0 h 6061855"/>
                <a:gd name="connsiteX2" fmla="*/ 5791656 w 9944787"/>
                <a:gd name="connsiteY2" fmla="*/ 6061855 h 6061855"/>
                <a:gd name="connsiteX3" fmla="*/ 0 w 9944787"/>
                <a:gd name="connsiteY3" fmla="*/ 5204605 h 6061855"/>
                <a:gd name="connsiteX0" fmla="*/ 0 w 4165911"/>
                <a:gd name="connsiteY0" fmla="*/ 997730 h 6061855"/>
                <a:gd name="connsiteX1" fmla="*/ 4165911 w 4165911"/>
                <a:gd name="connsiteY1" fmla="*/ 0 h 6061855"/>
                <a:gd name="connsiteX2" fmla="*/ 12780 w 4165911"/>
                <a:gd name="connsiteY2" fmla="*/ 6061855 h 6061855"/>
                <a:gd name="connsiteX3" fmla="*/ 0 w 4165911"/>
                <a:gd name="connsiteY3" fmla="*/ 997730 h 6061855"/>
                <a:gd name="connsiteX0" fmla="*/ 1654204 w 4153131"/>
                <a:gd name="connsiteY0" fmla="*/ 1013605 h 6061855"/>
                <a:gd name="connsiteX1" fmla="*/ 4153131 w 4153131"/>
                <a:gd name="connsiteY1" fmla="*/ 0 h 6061855"/>
                <a:gd name="connsiteX2" fmla="*/ 0 w 4153131"/>
                <a:gd name="connsiteY2" fmla="*/ 6061855 h 6061855"/>
                <a:gd name="connsiteX3" fmla="*/ 1654204 w 4153131"/>
                <a:gd name="connsiteY3" fmla="*/ 1013605 h 6061855"/>
                <a:gd name="connsiteX0" fmla="*/ 18973 w 2517900"/>
                <a:gd name="connsiteY0" fmla="*/ 1013605 h 4680730"/>
                <a:gd name="connsiteX1" fmla="*/ 2517900 w 2517900"/>
                <a:gd name="connsiteY1" fmla="*/ 0 h 4680730"/>
                <a:gd name="connsiteX2" fmla="*/ 0 w 2517900"/>
                <a:gd name="connsiteY2" fmla="*/ 4680730 h 4680730"/>
                <a:gd name="connsiteX3" fmla="*/ 18973 w 2517900"/>
                <a:gd name="connsiteY3" fmla="*/ 1013605 h 4680730"/>
                <a:gd name="connsiteX0" fmla="*/ 18972 w 2517900"/>
                <a:gd name="connsiteY0" fmla="*/ 814345 h 4680730"/>
                <a:gd name="connsiteX1" fmla="*/ 2517900 w 2517900"/>
                <a:gd name="connsiteY1" fmla="*/ 0 h 4680730"/>
                <a:gd name="connsiteX2" fmla="*/ 0 w 2517900"/>
                <a:gd name="connsiteY2" fmla="*/ 4680730 h 4680730"/>
                <a:gd name="connsiteX3" fmla="*/ 18972 w 2517900"/>
                <a:gd name="connsiteY3" fmla="*/ 814345 h 4680730"/>
                <a:gd name="connsiteX0" fmla="*/ 18972 w 2517900"/>
                <a:gd name="connsiteY0" fmla="*/ 776984 h 4680730"/>
                <a:gd name="connsiteX1" fmla="*/ 2517900 w 2517900"/>
                <a:gd name="connsiteY1" fmla="*/ 0 h 4680730"/>
                <a:gd name="connsiteX2" fmla="*/ 0 w 2517900"/>
                <a:gd name="connsiteY2" fmla="*/ 4680730 h 4680730"/>
                <a:gd name="connsiteX3" fmla="*/ 18972 w 2517900"/>
                <a:gd name="connsiteY3" fmla="*/ 776984 h 4680730"/>
                <a:gd name="connsiteX0" fmla="*/ 8969373 w 11468301"/>
                <a:gd name="connsiteY0" fmla="*/ 776984 h 1874760"/>
                <a:gd name="connsiteX1" fmla="*/ 11468301 w 11468301"/>
                <a:gd name="connsiteY1" fmla="*/ 0 h 1874760"/>
                <a:gd name="connsiteX2" fmla="*/ 0 w 11468301"/>
                <a:gd name="connsiteY2" fmla="*/ 1874760 h 1874760"/>
                <a:gd name="connsiteX3" fmla="*/ 8969373 w 11468301"/>
                <a:gd name="connsiteY3" fmla="*/ 776984 h 1874760"/>
                <a:gd name="connsiteX0" fmla="*/ 9026747 w 11468301"/>
                <a:gd name="connsiteY0" fmla="*/ 1853561 h 2208888"/>
                <a:gd name="connsiteX1" fmla="*/ 11468301 w 11468301"/>
                <a:gd name="connsiteY1" fmla="*/ 0 h 2208888"/>
                <a:gd name="connsiteX2" fmla="*/ 0 w 11468301"/>
                <a:gd name="connsiteY2" fmla="*/ 1874760 h 2208888"/>
                <a:gd name="connsiteX3" fmla="*/ 9026747 w 11468301"/>
                <a:gd name="connsiteY3" fmla="*/ 1853561 h 2208888"/>
                <a:gd name="connsiteX0" fmla="*/ 9026747 w 9026747"/>
                <a:gd name="connsiteY0" fmla="*/ 373690 h 1343040"/>
                <a:gd name="connsiteX1" fmla="*/ 1561662 w 9026747"/>
                <a:gd name="connsiteY1" fmla="*/ 948152 h 1343040"/>
                <a:gd name="connsiteX2" fmla="*/ 0 w 9026747"/>
                <a:gd name="connsiteY2" fmla="*/ 394889 h 1343040"/>
                <a:gd name="connsiteX3" fmla="*/ 9026747 w 9026747"/>
                <a:gd name="connsiteY3" fmla="*/ 373690 h 1343040"/>
                <a:gd name="connsiteX0" fmla="*/ 9026747 w 9026747"/>
                <a:gd name="connsiteY0" fmla="*/ 373690 h 1343040"/>
                <a:gd name="connsiteX1" fmla="*/ 1561662 w 9026747"/>
                <a:gd name="connsiteY1" fmla="*/ 948152 h 1343040"/>
                <a:gd name="connsiteX2" fmla="*/ 0 w 9026747"/>
                <a:gd name="connsiteY2" fmla="*/ 394889 h 1343040"/>
                <a:gd name="connsiteX3" fmla="*/ 9026747 w 9026747"/>
                <a:gd name="connsiteY3" fmla="*/ 373690 h 1343040"/>
                <a:gd name="connsiteX0" fmla="*/ 9026747 w 9026747"/>
                <a:gd name="connsiteY0" fmla="*/ 0 h 574462"/>
                <a:gd name="connsiteX1" fmla="*/ 1561662 w 9026747"/>
                <a:gd name="connsiteY1" fmla="*/ 574462 h 574462"/>
                <a:gd name="connsiteX2" fmla="*/ 0 w 9026747"/>
                <a:gd name="connsiteY2" fmla="*/ 21199 h 574462"/>
                <a:gd name="connsiteX3" fmla="*/ 9026747 w 9026747"/>
                <a:gd name="connsiteY3" fmla="*/ 0 h 574462"/>
                <a:gd name="connsiteX0" fmla="*/ 8988497 w 8988497"/>
                <a:gd name="connsiteY0" fmla="*/ 1706 h 553263"/>
                <a:gd name="connsiteX1" fmla="*/ 1561662 w 8988497"/>
                <a:gd name="connsiteY1" fmla="*/ 553263 h 553263"/>
                <a:gd name="connsiteX2" fmla="*/ 0 w 8988497"/>
                <a:gd name="connsiteY2" fmla="*/ 0 h 553263"/>
                <a:gd name="connsiteX3" fmla="*/ 8988497 w 8988497"/>
                <a:gd name="connsiteY3" fmla="*/ 1706 h 553263"/>
                <a:gd name="connsiteX0" fmla="*/ 7426835 w 7426835"/>
                <a:gd name="connsiteY0" fmla="*/ 1706 h 553263"/>
                <a:gd name="connsiteX1" fmla="*/ 0 w 7426835"/>
                <a:gd name="connsiteY1" fmla="*/ 553263 h 553263"/>
                <a:gd name="connsiteX2" fmla="*/ 771862 w 7426835"/>
                <a:gd name="connsiteY2" fmla="*/ 0 h 553263"/>
                <a:gd name="connsiteX3" fmla="*/ 7426835 w 7426835"/>
                <a:gd name="connsiteY3" fmla="*/ 1706 h 553263"/>
                <a:gd name="connsiteX0" fmla="*/ 6654973 w 6654973"/>
                <a:gd name="connsiteY0" fmla="*/ 1706 h 862453"/>
                <a:gd name="connsiteX1" fmla="*/ 2843183 w 6654973"/>
                <a:gd name="connsiteY1" fmla="*/ 862453 h 862453"/>
                <a:gd name="connsiteX2" fmla="*/ 0 w 6654973"/>
                <a:gd name="connsiteY2" fmla="*/ 0 h 862453"/>
                <a:gd name="connsiteX3" fmla="*/ 6654973 w 6654973"/>
                <a:gd name="connsiteY3" fmla="*/ 1706 h 862453"/>
                <a:gd name="connsiteX0" fmla="*/ 6654973 w 6654973"/>
                <a:gd name="connsiteY0" fmla="*/ 1706 h 1171645"/>
                <a:gd name="connsiteX1" fmla="*/ 2255260 w 6654973"/>
                <a:gd name="connsiteY1" fmla="*/ 1171645 h 1171645"/>
                <a:gd name="connsiteX2" fmla="*/ 0 w 6654973"/>
                <a:gd name="connsiteY2" fmla="*/ 0 h 1171645"/>
                <a:gd name="connsiteX3" fmla="*/ 6654973 w 6654973"/>
                <a:gd name="connsiteY3" fmla="*/ 1706 h 1171645"/>
                <a:gd name="connsiteX0" fmla="*/ 6927938 w 6927938"/>
                <a:gd name="connsiteY0" fmla="*/ 1704 h 1171643"/>
                <a:gd name="connsiteX1" fmla="*/ 2528225 w 6927938"/>
                <a:gd name="connsiteY1" fmla="*/ 1171643 h 1171643"/>
                <a:gd name="connsiteX2" fmla="*/ 0 w 6927938"/>
                <a:gd name="connsiteY2" fmla="*/ 0 h 1171643"/>
                <a:gd name="connsiteX3" fmla="*/ 6927938 w 6927938"/>
                <a:gd name="connsiteY3" fmla="*/ 1704 h 1171643"/>
                <a:gd name="connsiteX0" fmla="*/ 6927938 w 6927938"/>
                <a:gd name="connsiteY0" fmla="*/ 1704 h 1343437"/>
                <a:gd name="connsiteX1" fmla="*/ 4629071 w 6927938"/>
                <a:gd name="connsiteY1" fmla="*/ 1343437 h 1343437"/>
                <a:gd name="connsiteX2" fmla="*/ 0 w 6927938"/>
                <a:gd name="connsiteY2" fmla="*/ 0 h 1343437"/>
                <a:gd name="connsiteX3" fmla="*/ 6927938 w 6927938"/>
                <a:gd name="connsiteY3" fmla="*/ 1704 h 13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38" h="1343437">
                  <a:moveTo>
                    <a:pt x="6927938" y="1704"/>
                  </a:moveTo>
                  <a:lnTo>
                    <a:pt x="4629071" y="1343437"/>
                  </a:lnTo>
                  <a:lnTo>
                    <a:pt x="0" y="0"/>
                  </a:lnTo>
                  <a:lnTo>
                    <a:pt x="6927938" y="1704"/>
                  </a:lnTo>
                  <a:close/>
                </a:path>
              </a:pathLst>
            </a:custGeom>
            <a:solidFill>
              <a:srgbClr val="EEB30E">
                <a:alpha val="15000"/>
              </a:srgb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906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165723" y="2772833"/>
            <a:ext cx="3953733" cy="1924843"/>
          </a:xfrm>
          <a:prstGeom prst="roundRect">
            <a:avLst>
              <a:gd name="adj" fmla="val 6532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AS1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29452" y="2774977"/>
            <a:ext cx="1114030" cy="882244"/>
          </a:xfrm>
          <a:prstGeom prst="roundRect">
            <a:avLst>
              <a:gd name="adj" fmla="val 9296"/>
            </a:avLst>
          </a:pr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r>
              <a:rPr lang="en-US" sz="1600" dirty="0" smtClean="0">
                <a:solidFill>
                  <a:srgbClr val="00B050"/>
                </a:solidFill>
              </a:rPr>
              <a:t>AS2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21220" y="3813289"/>
            <a:ext cx="1114030" cy="880351"/>
          </a:xfrm>
          <a:prstGeom prst="roundRect">
            <a:avLst>
              <a:gd name="adj" fmla="val 10758"/>
            </a:avLst>
          </a:prstGeom>
          <a:noFill/>
          <a:ln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b"/>
          <a:lstStyle/>
          <a:p>
            <a:r>
              <a:rPr lang="en-US" sz="1600" dirty="0" smtClean="0">
                <a:solidFill>
                  <a:srgbClr val="0070C0"/>
                </a:solidFill>
              </a:rPr>
              <a:t>AS3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6" name="Picture 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83" y="3116823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>
            <a:stCxn id="6" idx="1"/>
          </p:cNvCxnSpPr>
          <p:nvPr/>
        </p:nvCxnSpPr>
        <p:spPr>
          <a:xfrm>
            <a:off x="5123004" y="3287824"/>
            <a:ext cx="690778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1"/>
          </p:cNvCxnSpPr>
          <p:nvPr/>
        </p:nvCxnSpPr>
        <p:spPr>
          <a:xfrm>
            <a:off x="5116668" y="4216431"/>
            <a:ext cx="700295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3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803965" y="4051935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>
            <a:off x="6630819" y="3283923"/>
            <a:ext cx="690778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24482" y="4212529"/>
            <a:ext cx="700295" cy="0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973513" y="2774976"/>
            <a:ext cx="1111177" cy="1922701"/>
          </a:xfrm>
          <a:prstGeom prst="roundRect">
            <a:avLst>
              <a:gd name="adj" fmla="val 9522"/>
            </a:avLst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AS4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850014" y="3267050"/>
            <a:ext cx="1274384" cy="946165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65747" y="4045430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808736" y="3119425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709998" y="2872977"/>
            <a:ext cx="286695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iscoSansTT"/>
                <a:cs typeface="CiscoSansTT"/>
              </a:rPr>
              <a:t>B</a:t>
            </a:r>
            <a:endParaRPr lang="en-US" sz="1600" b="1" dirty="0">
              <a:solidFill>
                <a:srgbClr val="FF0000"/>
              </a:solidFill>
              <a:latin typeface="CiscoSansTT"/>
              <a:cs typeface="CiscoSansT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2308" y="3795732"/>
            <a:ext cx="286695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iscoSansTT"/>
                <a:cs typeface="CiscoSansTT"/>
              </a:rPr>
              <a:t>C</a:t>
            </a:r>
            <a:endParaRPr lang="en-US" sz="1600" b="1" dirty="0">
              <a:solidFill>
                <a:srgbClr val="FF0000"/>
              </a:solidFill>
              <a:latin typeface="CiscoSansTT"/>
              <a:cs typeface="CiscoSansT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6799" y="2878829"/>
            <a:ext cx="286695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CiscoSansTT"/>
                <a:cs typeface="CiscoSansTT"/>
              </a:rPr>
              <a:t>D</a:t>
            </a:r>
            <a:endParaRPr lang="en-US" sz="1600" b="1" dirty="0">
              <a:solidFill>
                <a:srgbClr val="00B050"/>
              </a:solidFill>
              <a:latin typeface="CiscoSansTT"/>
              <a:cs typeface="CiscoSansT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4770" y="3801584"/>
            <a:ext cx="275374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iscoSansTT"/>
                <a:cs typeface="CiscoSansTT"/>
              </a:rPr>
              <a:t>E</a:t>
            </a:r>
            <a:endParaRPr lang="en-US" sz="1600" b="1" dirty="0">
              <a:solidFill>
                <a:srgbClr val="0070C0"/>
              </a:solidFill>
              <a:latin typeface="CiscoSansTT"/>
              <a:cs typeface="CiscoSansTT"/>
            </a:endParaRPr>
          </a:p>
        </p:txBody>
      </p:sp>
      <p:pic>
        <p:nvPicPr>
          <p:cNvPr id="30" name="Picture 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68557" y="3572024"/>
            <a:ext cx="550921" cy="3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300118" y="3325576"/>
            <a:ext cx="279582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iscoSansTT"/>
                <a:cs typeface="CiscoSansTT"/>
              </a:rPr>
              <a:t>A</a:t>
            </a:r>
            <a:endParaRPr lang="en-US" sz="1600" b="1" dirty="0">
              <a:solidFill>
                <a:srgbClr val="FF0000"/>
              </a:solidFill>
              <a:latin typeface="CiscoSansTT"/>
              <a:cs typeface="CiscoSansT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85212" y="3629165"/>
            <a:ext cx="823050" cy="20803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/>
              <a:t>9.9.9.9/32</a:t>
            </a:r>
          </a:p>
        </p:txBody>
      </p:sp>
      <p:sp>
        <p:nvSpPr>
          <p:cNvPr id="42" name="Text Placeholder 1"/>
          <p:cNvSpPr txBox="1">
            <a:spLocks/>
          </p:cNvSpPr>
          <p:nvPr/>
        </p:nvSpPr>
        <p:spPr>
          <a:xfrm>
            <a:off x="245456" y="1006547"/>
            <a:ext cx="8582751" cy="834953"/>
          </a:xfrm>
          <a:prstGeom prst="rect">
            <a:avLst/>
          </a:prstGeom>
        </p:spPr>
        <p:txBody>
          <a:bodyPr/>
          <a:lstStyle>
            <a:lvl1pPr marL="187523" indent="-18573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Wingdings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Wingdings" charset="2"/>
              <a:buChar char="§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itchFamily="34" charset="0"/>
              <a:buChar char="–"/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0" fontAlgn="base" hangingPunct="0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r>
              <a:rPr lang="en-US" dirty="0" smtClean="0"/>
              <a:t>End Result : Ingress node pushes label stack on packets to 9.9.9.9/32</a:t>
            </a:r>
          </a:p>
          <a:p>
            <a:pPr marL="292052" lvl="1" indent="0">
              <a:buFont typeface="Arial"/>
              <a:buNone/>
            </a:pPr>
            <a:r>
              <a:rPr lang="en-US" dirty="0" smtClean="0"/>
              <a:t>{prefix-SID(egress node C), </a:t>
            </a:r>
            <a:r>
              <a:rPr lang="en-US" dirty="0" err="1" smtClean="0"/>
              <a:t>peerNode</a:t>
            </a:r>
            <a:r>
              <a:rPr lang="en-US" dirty="0" smtClean="0"/>
              <a:t>-SID(AS3 peer E)}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85152" y="1760691"/>
            <a:ext cx="7811983" cy="1865299"/>
            <a:chOff x="1285152" y="1760691"/>
            <a:chExt cx="7811983" cy="1865299"/>
          </a:xfrm>
        </p:grpSpPr>
        <p:sp>
          <p:nvSpPr>
            <p:cNvPr id="43" name="Isosceles Triangle 16"/>
            <p:cNvSpPr/>
            <p:nvPr/>
          </p:nvSpPr>
          <p:spPr>
            <a:xfrm rot="5400000">
              <a:off x="721621" y="2325627"/>
              <a:ext cx="1863894" cy="736832"/>
            </a:xfrm>
            <a:custGeom>
              <a:avLst/>
              <a:gdLst>
                <a:gd name="connsiteX0" fmla="*/ 0 w 6839474"/>
                <a:gd name="connsiteY0" fmla="*/ 4172730 h 4172730"/>
                <a:gd name="connsiteX1" fmla="*/ 3419737 w 6839474"/>
                <a:gd name="connsiteY1" fmla="*/ 0 h 4172730"/>
                <a:gd name="connsiteX2" fmla="*/ 6839474 w 6839474"/>
                <a:gd name="connsiteY2" fmla="*/ 4172730 h 4172730"/>
                <a:gd name="connsiteX3" fmla="*/ 0 w 6839474"/>
                <a:gd name="connsiteY3" fmla="*/ 4172730 h 4172730"/>
                <a:gd name="connsiteX0" fmla="*/ 0 w 9944787"/>
                <a:gd name="connsiteY0" fmla="*/ 5204605 h 5204605"/>
                <a:gd name="connsiteX1" fmla="*/ 9944787 w 9944787"/>
                <a:gd name="connsiteY1" fmla="*/ 0 h 5204605"/>
                <a:gd name="connsiteX2" fmla="*/ 6839474 w 9944787"/>
                <a:gd name="connsiteY2" fmla="*/ 5204605 h 5204605"/>
                <a:gd name="connsiteX3" fmla="*/ 0 w 9944787"/>
                <a:gd name="connsiteY3" fmla="*/ 5204605 h 5204605"/>
                <a:gd name="connsiteX0" fmla="*/ 0 w 9944787"/>
                <a:gd name="connsiteY0" fmla="*/ 5204605 h 6061855"/>
                <a:gd name="connsiteX1" fmla="*/ 9944787 w 9944787"/>
                <a:gd name="connsiteY1" fmla="*/ 0 h 6061855"/>
                <a:gd name="connsiteX2" fmla="*/ 5791656 w 9944787"/>
                <a:gd name="connsiteY2" fmla="*/ 6061855 h 6061855"/>
                <a:gd name="connsiteX3" fmla="*/ 0 w 9944787"/>
                <a:gd name="connsiteY3" fmla="*/ 5204605 h 6061855"/>
                <a:gd name="connsiteX0" fmla="*/ 0 w 4165911"/>
                <a:gd name="connsiteY0" fmla="*/ 997730 h 6061855"/>
                <a:gd name="connsiteX1" fmla="*/ 4165911 w 4165911"/>
                <a:gd name="connsiteY1" fmla="*/ 0 h 6061855"/>
                <a:gd name="connsiteX2" fmla="*/ 12780 w 4165911"/>
                <a:gd name="connsiteY2" fmla="*/ 6061855 h 6061855"/>
                <a:gd name="connsiteX3" fmla="*/ 0 w 4165911"/>
                <a:gd name="connsiteY3" fmla="*/ 997730 h 6061855"/>
                <a:gd name="connsiteX0" fmla="*/ 1654204 w 4153131"/>
                <a:gd name="connsiteY0" fmla="*/ 1013605 h 6061855"/>
                <a:gd name="connsiteX1" fmla="*/ 4153131 w 4153131"/>
                <a:gd name="connsiteY1" fmla="*/ 0 h 6061855"/>
                <a:gd name="connsiteX2" fmla="*/ 0 w 4153131"/>
                <a:gd name="connsiteY2" fmla="*/ 6061855 h 6061855"/>
                <a:gd name="connsiteX3" fmla="*/ 1654204 w 4153131"/>
                <a:gd name="connsiteY3" fmla="*/ 1013605 h 6061855"/>
                <a:gd name="connsiteX0" fmla="*/ 18973 w 2517900"/>
                <a:gd name="connsiteY0" fmla="*/ 1013605 h 4680730"/>
                <a:gd name="connsiteX1" fmla="*/ 2517900 w 2517900"/>
                <a:gd name="connsiteY1" fmla="*/ 0 h 4680730"/>
                <a:gd name="connsiteX2" fmla="*/ 0 w 2517900"/>
                <a:gd name="connsiteY2" fmla="*/ 4680730 h 4680730"/>
                <a:gd name="connsiteX3" fmla="*/ 18973 w 2517900"/>
                <a:gd name="connsiteY3" fmla="*/ 1013605 h 4680730"/>
                <a:gd name="connsiteX0" fmla="*/ 18972 w 2517900"/>
                <a:gd name="connsiteY0" fmla="*/ 814345 h 4680730"/>
                <a:gd name="connsiteX1" fmla="*/ 2517900 w 2517900"/>
                <a:gd name="connsiteY1" fmla="*/ 0 h 4680730"/>
                <a:gd name="connsiteX2" fmla="*/ 0 w 2517900"/>
                <a:gd name="connsiteY2" fmla="*/ 4680730 h 4680730"/>
                <a:gd name="connsiteX3" fmla="*/ 18972 w 2517900"/>
                <a:gd name="connsiteY3" fmla="*/ 814345 h 4680730"/>
                <a:gd name="connsiteX0" fmla="*/ 18972 w 2517900"/>
                <a:gd name="connsiteY0" fmla="*/ 776984 h 4680730"/>
                <a:gd name="connsiteX1" fmla="*/ 2517900 w 2517900"/>
                <a:gd name="connsiteY1" fmla="*/ 0 h 4680730"/>
                <a:gd name="connsiteX2" fmla="*/ 0 w 2517900"/>
                <a:gd name="connsiteY2" fmla="*/ 4680730 h 4680730"/>
                <a:gd name="connsiteX3" fmla="*/ 18972 w 2517900"/>
                <a:gd name="connsiteY3" fmla="*/ 776984 h 4680730"/>
                <a:gd name="connsiteX0" fmla="*/ 8969373 w 11468301"/>
                <a:gd name="connsiteY0" fmla="*/ 776984 h 1874760"/>
                <a:gd name="connsiteX1" fmla="*/ 11468301 w 11468301"/>
                <a:gd name="connsiteY1" fmla="*/ 0 h 1874760"/>
                <a:gd name="connsiteX2" fmla="*/ 0 w 11468301"/>
                <a:gd name="connsiteY2" fmla="*/ 1874760 h 1874760"/>
                <a:gd name="connsiteX3" fmla="*/ 8969373 w 11468301"/>
                <a:gd name="connsiteY3" fmla="*/ 776984 h 1874760"/>
                <a:gd name="connsiteX0" fmla="*/ 9026747 w 11468301"/>
                <a:gd name="connsiteY0" fmla="*/ 1853561 h 2208888"/>
                <a:gd name="connsiteX1" fmla="*/ 11468301 w 11468301"/>
                <a:gd name="connsiteY1" fmla="*/ 0 h 2208888"/>
                <a:gd name="connsiteX2" fmla="*/ 0 w 11468301"/>
                <a:gd name="connsiteY2" fmla="*/ 1874760 h 2208888"/>
                <a:gd name="connsiteX3" fmla="*/ 9026747 w 11468301"/>
                <a:gd name="connsiteY3" fmla="*/ 1853561 h 2208888"/>
                <a:gd name="connsiteX0" fmla="*/ 9026747 w 9026747"/>
                <a:gd name="connsiteY0" fmla="*/ 373690 h 1343040"/>
                <a:gd name="connsiteX1" fmla="*/ 1561662 w 9026747"/>
                <a:gd name="connsiteY1" fmla="*/ 948152 h 1343040"/>
                <a:gd name="connsiteX2" fmla="*/ 0 w 9026747"/>
                <a:gd name="connsiteY2" fmla="*/ 394889 h 1343040"/>
                <a:gd name="connsiteX3" fmla="*/ 9026747 w 9026747"/>
                <a:gd name="connsiteY3" fmla="*/ 373690 h 1343040"/>
                <a:gd name="connsiteX0" fmla="*/ 9026747 w 9026747"/>
                <a:gd name="connsiteY0" fmla="*/ 373690 h 1343040"/>
                <a:gd name="connsiteX1" fmla="*/ 1561662 w 9026747"/>
                <a:gd name="connsiteY1" fmla="*/ 948152 h 1343040"/>
                <a:gd name="connsiteX2" fmla="*/ 0 w 9026747"/>
                <a:gd name="connsiteY2" fmla="*/ 394889 h 1343040"/>
                <a:gd name="connsiteX3" fmla="*/ 9026747 w 9026747"/>
                <a:gd name="connsiteY3" fmla="*/ 373690 h 1343040"/>
                <a:gd name="connsiteX0" fmla="*/ 9026747 w 9026747"/>
                <a:gd name="connsiteY0" fmla="*/ 0 h 574462"/>
                <a:gd name="connsiteX1" fmla="*/ 1561662 w 9026747"/>
                <a:gd name="connsiteY1" fmla="*/ 574462 h 574462"/>
                <a:gd name="connsiteX2" fmla="*/ 0 w 9026747"/>
                <a:gd name="connsiteY2" fmla="*/ 21199 h 574462"/>
                <a:gd name="connsiteX3" fmla="*/ 9026747 w 9026747"/>
                <a:gd name="connsiteY3" fmla="*/ 0 h 574462"/>
                <a:gd name="connsiteX0" fmla="*/ 8988497 w 8988497"/>
                <a:gd name="connsiteY0" fmla="*/ 1706 h 553263"/>
                <a:gd name="connsiteX1" fmla="*/ 1561662 w 8988497"/>
                <a:gd name="connsiteY1" fmla="*/ 553263 h 553263"/>
                <a:gd name="connsiteX2" fmla="*/ 0 w 8988497"/>
                <a:gd name="connsiteY2" fmla="*/ 0 h 553263"/>
                <a:gd name="connsiteX3" fmla="*/ 8988497 w 8988497"/>
                <a:gd name="connsiteY3" fmla="*/ 1706 h 553263"/>
                <a:gd name="connsiteX0" fmla="*/ 7426835 w 7426835"/>
                <a:gd name="connsiteY0" fmla="*/ 1706 h 553263"/>
                <a:gd name="connsiteX1" fmla="*/ 0 w 7426835"/>
                <a:gd name="connsiteY1" fmla="*/ 553263 h 553263"/>
                <a:gd name="connsiteX2" fmla="*/ 771862 w 7426835"/>
                <a:gd name="connsiteY2" fmla="*/ 0 h 553263"/>
                <a:gd name="connsiteX3" fmla="*/ 7426835 w 7426835"/>
                <a:gd name="connsiteY3" fmla="*/ 1706 h 553263"/>
                <a:gd name="connsiteX0" fmla="*/ 6654973 w 6654973"/>
                <a:gd name="connsiteY0" fmla="*/ 1706 h 862453"/>
                <a:gd name="connsiteX1" fmla="*/ 2843183 w 6654973"/>
                <a:gd name="connsiteY1" fmla="*/ 862453 h 862453"/>
                <a:gd name="connsiteX2" fmla="*/ 0 w 6654973"/>
                <a:gd name="connsiteY2" fmla="*/ 0 h 862453"/>
                <a:gd name="connsiteX3" fmla="*/ 6654973 w 6654973"/>
                <a:gd name="connsiteY3" fmla="*/ 1706 h 862453"/>
                <a:gd name="connsiteX0" fmla="*/ 6654973 w 6654973"/>
                <a:gd name="connsiteY0" fmla="*/ 1706 h 1132806"/>
                <a:gd name="connsiteX1" fmla="*/ 3452145 w 6654973"/>
                <a:gd name="connsiteY1" fmla="*/ 1132806 h 1132806"/>
                <a:gd name="connsiteX2" fmla="*/ 0 w 6654973"/>
                <a:gd name="connsiteY2" fmla="*/ 0 h 1132806"/>
                <a:gd name="connsiteX3" fmla="*/ 6654973 w 6654973"/>
                <a:gd name="connsiteY3" fmla="*/ 1706 h 1132806"/>
                <a:gd name="connsiteX0" fmla="*/ 6654973 w 7660438"/>
                <a:gd name="connsiteY0" fmla="*/ 1706 h 1254470"/>
                <a:gd name="connsiteX1" fmla="*/ 7660438 w 7660438"/>
                <a:gd name="connsiteY1" fmla="*/ 1254470 h 1254470"/>
                <a:gd name="connsiteX2" fmla="*/ 0 w 7660438"/>
                <a:gd name="connsiteY2" fmla="*/ 0 h 1254470"/>
                <a:gd name="connsiteX3" fmla="*/ 6654973 w 7660438"/>
                <a:gd name="connsiteY3" fmla="*/ 1706 h 125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0438" h="1254470">
                  <a:moveTo>
                    <a:pt x="6654973" y="1706"/>
                  </a:moveTo>
                  <a:lnTo>
                    <a:pt x="7660438" y="1254470"/>
                  </a:lnTo>
                  <a:lnTo>
                    <a:pt x="0" y="0"/>
                  </a:lnTo>
                  <a:lnTo>
                    <a:pt x="6654973" y="1706"/>
                  </a:lnTo>
                  <a:close/>
                </a:path>
              </a:pathLst>
            </a:custGeom>
            <a:solidFill>
              <a:srgbClr val="EEB30E">
                <a:alpha val="15000"/>
              </a:srgb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025284" y="1760691"/>
              <a:ext cx="5147317" cy="1618863"/>
              <a:chOff x="320617" y="1353529"/>
              <a:chExt cx="6973865" cy="215848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0617" y="1353529"/>
                <a:ext cx="6973865" cy="2158484"/>
              </a:xfrm>
              <a:prstGeom prst="rect">
                <a:avLst/>
              </a:prstGeom>
              <a:solidFill>
                <a:srgbClr val="EAD086"/>
              </a:solidFill>
              <a:ln>
                <a:solidFill>
                  <a:schemeClr val="bg1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RP/0/RP0/CPU0:router_A#show </a:t>
                </a:r>
                <a:r>
                  <a:rPr lang="en-US" sz="900" b="1" dirty="0" err="1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cef</a:t>
                </a:r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9.9.9.9/32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9.9.9.9/32, version 551, internal 0xa000001 0x0 (</a:t>
                </a:r>
                <a:r>
                  <a:rPr lang="en-US" sz="900" b="1" dirty="0" err="1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ptr</a:t>
                </a:r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0x72cc6d08) [1], 0x0 (0x72c625fc), 0xa08 (0x72fa10f0)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Updated Sep 25 15:56:43.105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Prefix Len 32, traffic index 0, precedence n/a, priority 4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  via 1.1.1.3, 3 dependencies, recursive [flags 0x6000]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   path-</a:t>
                </a:r>
                <a:r>
                  <a:rPr lang="en-US" sz="900" b="1" dirty="0" err="1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idx</a:t>
                </a:r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0 NHID 0x0 [0x73069570 0x0]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   recursion-via-/32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   next hop 1.1.1.3 via 16003/0/21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    local label 24003 </a:t>
                </a:r>
              </a:p>
              <a:p>
                <a:r>
                  <a:rPr lang="en-US" sz="900" b="1" dirty="0">
                    <a:solidFill>
                      <a:srgbClr val="546568"/>
                    </a:solidFill>
                    <a:latin typeface="Courier New" pitchFamily="49" charset="0"/>
                    <a:cs typeface="Courier New" pitchFamily="49" charset="0"/>
                  </a:rPr>
                  <a:t>     next hop 99.1.6.6/32 Te0/2/0/0    labels imposed {16003 24003}</a:t>
                </a:r>
              </a:p>
            </p:txBody>
          </p:sp>
          <p:pic>
            <p:nvPicPr>
              <p:cNvPr id="48" name="Picture 2" descr="S:\Docs and Specs\Artwork\New Icons\Kubrick Icons\search_1068_25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381" y="1411610"/>
                <a:ext cx="425053" cy="425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Rounded Rectangle 48"/>
            <p:cNvSpPr/>
            <p:nvPr/>
          </p:nvSpPr>
          <p:spPr>
            <a:xfrm>
              <a:off x="6247907" y="3166095"/>
              <a:ext cx="429377" cy="158712"/>
            </a:xfrm>
            <a:prstGeom prst="roundRect">
              <a:avLst>
                <a:gd name="adj" fmla="val 4037"/>
              </a:avLst>
            </a:prstGeom>
            <a:noFill/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817227" y="3163934"/>
              <a:ext cx="429377" cy="158712"/>
            </a:xfrm>
            <a:prstGeom prst="roundRect">
              <a:avLst>
                <a:gd name="adj" fmla="val 4037"/>
              </a:avLst>
            </a:prstGeom>
            <a:noFill/>
            <a:ln w="19050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51" name="Rounded Rectangular Callout 78"/>
            <p:cNvSpPr/>
            <p:nvPr/>
          </p:nvSpPr>
          <p:spPr>
            <a:xfrm>
              <a:off x="5976766" y="2185585"/>
              <a:ext cx="3113230" cy="979244"/>
            </a:xfrm>
            <a:custGeom>
              <a:avLst/>
              <a:gdLst>
                <a:gd name="connsiteX0" fmla="*/ 0 w 3524480"/>
                <a:gd name="connsiteY0" fmla="*/ 100544 h 603249"/>
                <a:gd name="connsiteX1" fmla="*/ 100544 w 3524480"/>
                <a:gd name="connsiteY1" fmla="*/ 0 h 603249"/>
                <a:gd name="connsiteX2" fmla="*/ 587413 w 3524480"/>
                <a:gd name="connsiteY2" fmla="*/ 0 h 603249"/>
                <a:gd name="connsiteX3" fmla="*/ 587413 w 3524480"/>
                <a:gd name="connsiteY3" fmla="*/ 0 h 603249"/>
                <a:gd name="connsiteX4" fmla="*/ 1468533 w 3524480"/>
                <a:gd name="connsiteY4" fmla="*/ 0 h 603249"/>
                <a:gd name="connsiteX5" fmla="*/ 3423936 w 3524480"/>
                <a:gd name="connsiteY5" fmla="*/ 0 h 603249"/>
                <a:gd name="connsiteX6" fmla="*/ 3524480 w 3524480"/>
                <a:gd name="connsiteY6" fmla="*/ 100544 h 603249"/>
                <a:gd name="connsiteX7" fmla="*/ 3524480 w 3524480"/>
                <a:gd name="connsiteY7" fmla="*/ 351895 h 603249"/>
                <a:gd name="connsiteX8" fmla="*/ 3524480 w 3524480"/>
                <a:gd name="connsiteY8" fmla="*/ 351895 h 603249"/>
                <a:gd name="connsiteX9" fmla="*/ 3524480 w 3524480"/>
                <a:gd name="connsiteY9" fmla="*/ 502708 h 603249"/>
                <a:gd name="connsiteX10" fmla="*/ 3524480 w 3524480"/>
                <a:gd name="connsiteY10" fmla="*/ 502705 h 603249"/>
                <a:gd name="connsiteX11" fmla="*/ 3423936 w 3524480"/>
                <a:gd name="connsiteY11" fmla="*/ 603249 h 603249"/>
                <a:gd name="connsiteX12" fmla="*/ 1468533 w 3524480"/>
                <a:gd name="connsiteY12" fmla="*/ 603249 h 603249"/>
                <a:gd name="connsiteX13" fmla="*/ 587413 w 3524480"/>
                <a:gd name="connsiteY13" fmla="*/ 603249 h 603249"/>
                <a:gd name="connsiteX14" fmla="*/ 587413 w 3524480"/>
                <a:gd name="connsiteY14" fmla="*/ 603249 h 603249"/>
                <a:gd name="connsiteX15" fmla="*/ 100544 w 3524480"/>
                <a:gd name="connsiteY15" fmla="*/ 603249 h 603249"/>
                <a:gd name="connsiteX16" fmla="*/ 0 w 3524480"/>
                <a:gd name="connsiteY16" fmla="*/ 502705 h 603249"/>
                <a:gd name="connsiteX17" fmla="*/ 0 w 3524480"/>
                <a:gd name="connsiteY17" fmla="*/ 502708 h 603249"/>
                <a:gd name="connsiteX18" fmla="*/ -561908 w 3524480"/>
                <a:gd name="connsiteY18" fmla="*/ 686534 h 603249"/>
                <a:gd name="connsiteX19" fmla="*/ 0 w 3524480"/>
                <a:gd name="connsiteY19" fmla="*/ 351895 h 603249"/>
                <a:gd name="connsiteX20" fmla="*/ 0 w 3524480"/>
                <a:gd name="connsiteY20" fmla="*/ 100544 h 603249"/>
                <a:gd name="connsiteX0" fmla="*/ 625412 w 4149892"/>
                <a:gd name="connsiteY0" fmla="*/ 100544 h 1305659"/>
                <a:gd name="connsiteX1" fmla="*/ 725956 w 4149892"/>
                <a:gd name="connsiteY1" fmla="*/ 0 h 1305659"/>
                <a:gd name="connsiteX2" fmla="*/ 1212825 w 4149892"/>
                <a:gd name="connsiteY2" fmla="*/ 0 h 1305659"/>
                <a:gd name="connsiteX3" fmla="*/ 1212825 w 4149892"/>
                <a:gd name="connsiteY3" fmla="*/ 0 h 1305659"/>
                <a:gd name="connsiteX4" fmla="*/ 2093945 w 4149892"/>
                <a:gd name="connsiteY4" fmla="*/ 0 h 1305659"/>
                <a:gd name="connsiteX5" fmla="*/ 4049348 w 4149892"/>
                <a:gd name="connsiteY5" fmla="*/ 0 h 1305659"/>
                <a:gd name="connsiteX6" fmla="*/ 4149892 w 4149892"/>
                <a:gd name="connsiteY6" fmla="*/ 100544 h 1305659"/>
                <a:gd name="connsiteX7" fmla="*/ 4149892 w 4149892"/>
                <a:gd name="connsiteY7" fmla="*/ 351895 h 1305659"/>
                <a:gd name="connsiteX8" fmla="*/ 4149892 w 4149892"/>
                <a:gd name="connsiteY8" fmla="*/ 351895 h 1305659"/>
                <a:gd name="connsiteX9" fmla="*/ 4149892 w 4149892"/>
                <a:gd name="connsiteY9" fmla="*/ 502708 h 1305659"/>
                <a:gd name="connsiteX10" fmla="*/ 4149892 w 4149892"/>
                <a:gd name="connsiteY10" fmla="*/ 502705 h 1305659"/>
                <a:gd name="connsiteX11" fmla="*/ 4049348 w 4149892"/>
                <a:gd name="connsiteY11" fmla="*/ 603249 h 1305659"/>
                <a:gd name="connsiteX12" fmla="*/ 2093945 w 4149892"/>
                <a:gd name="connsiteY12" fmla="*/ 603249 h 1305659"/>
                <a:gd name="connsiteX13" fmla="*/ 1212825 w 4149892"/>
                <a:gd name="connsiteY13" fmla="*/ 603249 h 1305659"/>
                <a:gd name="connsiteX14" fmla="*/ 1212825 w 4149892"/>
                <a:gd name="connsiteY14" fmla="*/ 603249 h 1305659"/>
                <a:gd name="connsiteX15" fmla="*/ 725956 w 4149892"/>
                <a:gd name="connsiteY15" fmla="*/ 603249 h 1305659"/>
                <a:gd name="connsiteX16" fmla="*/ 625412 w 4149892"/>
                <a:gd name="connsiteY16" fmla="*/ 502705 h 1305659"/>
                <a:gd name="connsiteX17" fmla="*/ 625412 w 4149892"/>
                <a:gd name="connsiteY17" fmla="*/ 502708 h 1305659"/>
                <a:gd name="connsiteX18" fmla="*/ 0 w 4149892"/>
                <a:gd name="connsiteY18" fmla="*/ 1305659 h 1305659"/>
                <a:gd name="connsiteX19" fmla="*/ 625412 w 4149892"/>
                <a:gd name="connsiteY19" fmla="*/ 351895 h 1305659"/>
                <a:gd name="connsiteX20" fmla="*/ 625412 w 4149892"/>
                <a:gd name="connsiteY20" fmla="*/ 100544 h 130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49892" h="1305659">
                  <a:moveTo>
                    <a:pt x="625412" y="100544"/>
                  </a:moveTo>
                  <a:cubicBezTo>
                    <a:pt x="625412" y="45015"/>
                    <a:pt x="670427" y="0"/>
                    <a:pt x="725956" y="0"/>
                  </a:cubicBezTo>
                  <a:lnTo>
                    <a:pt x="1212825" y="0"/>
                  </a:lnTo>
                  <a:lnTo>
                    <a:pt x="1212825" y="0"/>
                  </a:lnTo>
                  <a:lnTo>
                    <a:pt x="2093945" y="0"/>
                  </a:lnTo>
                  <a:lnTo>
                    <a:pt x="4049348" y="0"/>
                  </a:lnTo>
                  <a:cubicBezTo>
                    <a:pt x="4104877" y="0"/>
                    <a:pt x="4149892" y="45015"/>
                    <a:pt x="4149892" y="100544"/>
                  </a:cubicBezTo>
                  <a:lnTo>
                    <a:pt x="4149892" y="351895"/>
                  </a:lnTo>
                  <a:lnTo>
                    <a:pt x="4149892" y="351895"/>
                  </a:lnTo>
                  <a:lnTo>
                    <a:pt x="4149892" y="502708"/>
                  </a:lnTo>
                  <a:lnTo>
                    <a:pt x="4149892" y="502705"/>
                  </a:lnTo>
                  <a:cubicBezTo>
                    <a:pt x="4149892" y="558234"/>
                    <a:pt x="4104877" y="603249"/>
                    <a:pt x="4049348" y="603249"/>
                  </a:cubicBezTo>
                  <a:lnTo>
                    <a:pt x="2093945" y="603249"/>
                  </a:lnTo>
                  <a:lnTo>
                    <a:pt x="1212825" y="603249"/>
                  </a:lnTo>
                  <a:lnTo>
                    <a:pt x="1212825" y="603249"/>
                  </a:lnTo>
                  <a:lnTo>
                    <a:pt x="725956" y="603249"/>
                  </a:lnTo>
                  <a:cubicBezTo>
                    <a:pt x="670427" y="603249"/>
                    <a:pt x="625412" y="558234"/>
                    <a:pt x="625412" y="502705"/>
                  </a:cubicBezTo>
                  <a:lnTo>
                    <a:pt x="625412" y="502708"/>
                  </a:lnTo>
                  <a:lnTo>
                    <a:pt x="0" y="1305659"/>
                  </a:lnTo>
                  <a:lnTo>
                    <a:pt x="625412" y="351895"/>
                  </a:lnTo>
                  <a:lnTo>
                    <a:pt x="625412" y="100544"/>
                  </a:lnTo>
                  <a:close/>
                </a:path>
              </a:pathLst>
            </a:cu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ular Callout 51"/>
            <p:cNvSpPr/>
            <p:nvPr/>
          </p:nvSpPr>
          <p:spPr>
            <a:xfrm>
              <a:off x="6453086" y="2680885"/>
              <a:ext cx="2644049" cy="452437"/>
            </a:xfrm>
            <a:prstGeom prst="wedgeRoundRectCallout">
              <a:avLst>
                <a:gd name="adj1" fmla="val -41168"/>
                <a:gd name="adj2" fmla="val 74332"/>
                <a:gd name="adj3" fmla="val 16667"/>
              </a:avLst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peerNode</a:t>
              </a:r>
              <a:r>
                <a:rPr lang="en-US" sz="1400" dirty="0">
                  <a:solidFill>
                    <a:schemeClr val="tx1"/>
                  </a:solidFill>
                </a:rPr>
                <a:t>-SID(AS3 peer E)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61667" y="2307167"/>
              <a:ext cx="2338916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Prefix SID (egress Node C)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3147" y="3673487"/>
            <a:ext cx="6562479" cy="1259307"/>
            <a:chOff x="643147" y="3673487"/>
            <a:chExt cx="6562479" cy="1259307"/>
          </a:xfrm>
        </p:grpSpPr>
        <p:grpSp>
          <p:nvGrpSpPr>
            <p:cNvPr id="54" name="Group 53"/>
            <p:cNvGrpSpPr/>
            <p:nvPr/>
          </p:nvGrpSpPr>
          <p:grpSpPr>
            <a:xfrm>
              <a:off x="1546599" y="3905730"/>
              <a:ext cx="827963" cy="750045"/>
              <a:chOff x="5214780" y="4104998"/>
              <a:chExt cx="1103663" cy="100006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5217607" y="4794289"/>
                <a:ext cx="1100744" cy="31076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wrap="none" lIns="73025" tIns="36512" rIns="73025" bIns="36512" anchor="ctr" anchorCtr="1"/>
              <a:lstStyle/>
              <a:p>
                <a:pPr defTabSz="685891">
                  <a:lnSpc>
                    <a:spcPct val="95000"/>
                  </a:lnSpc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Arial"/>
                  </a:rPr>
                  <a:t>Payload</a:t>
                </a:r>
              </a:p>
            </p:txBody>
          </p:sp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5217607" y="4446487"/>
                <a:ext cx="1100836" cy="346848"/>
              </a:xfrm>
              <a:prstGeom prst="rect">
                <a:avLst/>
              </a:prstGeom>
              <a:solidFill>
                <a:schemeClr val="accent6"/>
              </a:solid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txBody>
              <a:bodyPr wrap="none" lIns="73025" tIns="36512" rIns="73025" bIns="36512" anchor="ctr" anchorCtr="1"/>
              <a:lstStyle/>
              <a:p>
                <a:pPr>
                  <a:lnSpc>
                    <a:spcPct val="95000"/>
                  </a:lnSpc>
                </a:pPr>
                <a:r>
                  <a:rPr lang="en-US" sz="1100" b="1" kern="0" dirty="0">
                    <a:solidFill>
                      <a:srgbClr val="FFFFFF"/>
                    </a:solidFill>
                    <a:latin typeface="Arial"/>
                  </a:rPr>
                  <a:t>24003</a:t>
                </a:r>
              </a:p>
            </p:txBody>
          </p:sp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5214780" y="4104998"/>
                <a:ext cx="1100836" cy="346848"/>
              </a:xfrm>
              <a:prstGeom prst="rect">
                <a:avLst/>
              </a:prstGeom>
              <a:solidFill>
                <a:schemeClr val="accent6"/>
              </a:solid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txBody>
              <a:bodyPr wrap="none" lIns="73025" tIns="36512" rIns="73025" bIns="36512" anchor="ctr" anchorCtr="1"/>
              <a:lstStyle/>
              <a:p>
                <a:pPr>
                  <a:lnSpc>
                    <a:spcPct val="95000"/>
                  </a:lnSpc>
                </a:pPr>
                <a:r>
                  <a:rPr lang="en-US" sz="1100" b="1" kern="0" dirty="0">
                    <a:solidFill>
                      <a:srgbClr val="FFFFFF"/>
                    </a:solidFill>
                    <a:latin typeface="Arial"/>
                  </a:rPr>
                  <a:t>16003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034251" y="4438866"/>
              <a:ext cx="825842" cy="493928"/>
              <a:chOff x="5217607" y="4446487"/>
              <a:chExt cx="1100836" cy="65857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9" name="Rectangle 19"/>
              <p:cNvSpPr>
                <a:spLocks noChangeArrowheads="1"/>
              </p:cNvSpPr>
              <p:nvPr/>
            </p:nvSpPr>
            <p:spPr bwMode="auto">
              <a:xfrm>
                <a:off x="5217607" y="4794289"/>
                <a:ext cx="1100744" cy="31076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wrap="none" lIns="73025" tIns="36512" rIns="73025" bIns="36512" anchor="ctr" anchorCtr="1"/>
              <a:lstStyle/>
              <a:p>
                <a:pPr defTabSz="685891">
                  <a:lnSpc>
                    <a:spcPct val="95000"/>
                  </a:lnSpc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Arial"/>
                  </a:rPr>
                  <a:t>Payload</a:t>
                </a:r>
              </a:p>
            </p:txBody>
          </p:sp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5217607" y="4446487"/>
                <a:ext cx="1100836" cy="346848"/>
              </a:xfrm>
              <a:prstGeom prst="rect">
                <a:avLst/>
              </a:prstGeom>
              <a:solidFill>
                <a:schemeClr val="accent6"/>
              </a:solid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txBody>
              <a:bodyPr wrap="none" lIns="73025" tIns="36512" rIns="73025" bIns="36512" anchor="ctr" anchorCtr="1"/>
              <a:lstStyle/>
              <a:p>
                <a:pPr>
                  <a:lnSpc>
                    <a:spcPct val="95000"/>
                  </a:lnSpc>
                </a:pPr>
                <a:r>
                  <a:rPr lang="en-US" sz="1100" b="1" kern="0" dirty="0">
                    <a:solidFill>
                      <a:srgbClr val="FFFFFF"/>
                    </a:solidFill>
                    <a:latin typeface="Arial"/>
                  </a:rPr>
                  <a:t>24003</a:t>
                </a:r>
              </a:p>
            </p:txBody>
          </p:sp>
        </p:grpSp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5164937" y="4528268"/>
              <a:ext cx="825773" cy="2330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FFFFFF">
                  <a:lumMod val="75000"/>
                </a:srgbClr>
              </a:solidFill>
              <a:prstDash val="solid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none" lIns="54776" tIns="27388" rIns="54776" bIns="27388" anchor="ctr" anchorCtr="1"/>
            <a:lstStyle/>
            <a:p>
              <a:pPr defTabSz="685891">
                <a:lnSpc>
                  <a:spcPct val="95000"/>
                </a:lnSpc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Arial"/>
                </a:rPr>
                <a:t>Payload</a:t>
              </a:r>
            </a:p>
          </p:txBody>
        </p:sp>
        <p:sp>
          <p:nvSpPr>
            <p:cNvPr id="62" name="Freeform 61"/>
            <p:cNvSpPr/>
            <p:nvPr/>
          </p:nvSpPr>
          <p:spPr>
            <a:xfrm flipV="1">
              <a:off x="643147" y="3673487"/>
              <a:ext cx="6562479" cy="662962"/>
            </a:xfrm>
            <a:custGeom>
              <a:avLst/>
              <a:gdLst>
                <a:gd name="connsiteX0" fmla="*/ 0 w 8747694"/>
                <a:gd name="connsiteY0" fmla="*/ 823835 h 892575"/>
                <a:gd name="connsiteX1" fmla="*/ 3048198 w 8747694"/>
                <a:gd name="connsiteY1" fmla="*/ 823835 h 892575"/>
                <a:gd name="connsiteX2" fmla="*/ 5429603 w 8747694"/>
                <a:gd name="connsiteY2" fmla="*/ 109460 h 892575"/>
                <a:gd name="connsiteX3" fmla="*/ 8747694 w 8747694"/>
                <a:gd name="connsiteY3" fmla="*/ 14210 h 892575"/>
                <a:gd name="connsiteX0" fmla="*/ 0 w 8747694"/>
                <a:gd name="connsiteY0" fmla="*/ 823835 h 883949"/>
                <a:gd name="connsiteX1" fmla="*/ 3048198 w 8747694"/>
                <a:gd name="connsiteY1" fmla="*/ 823835 h 883949"/>
                <a:gd name="connsiteX2" fmla="*/ 5429603 w 8747694"/>
                <a:gd name="connsiteY2" fmla="*/ 109460 h 883949"/>
                <a:gd name="connsiteX3" fmla="*/ 8747694 w 8747694"/>
                <a:gd name="connsiteY3" fmla="*/ 14210 h 88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7694" h="883949">
                  <a:moveTo>
                    <a:pt x="0" y="823835"/>
                  </a:moveTo>
                  <a:cubicBezTo>
                    <a:pt x="1086622" y="853385"/>
                    <a:pt x="2143264" y="942897"/>
                    <a:pt x="3048198" y="823835"/>
                  </a:cubicBezTo>
                  <a:cubicBezTo>
                    <a:pt x="3953132" y="704773"/>
                    <a:pt x="4479687" y="244397"/>
                    <a:pt x="5429603" y="109460"/>
                  </a:cubicBezTo>
                  <a:cubicBezTo>
                    <a:pt x="6379519" y="-25478"/>
                    <a:pt x="7563606" y="-5634"/>
                    <a:pt x="8747694" y="14210"/>
                  </a:cubicBezTo>
                </a:path>
              </a:pathLst>
            </a:custGeom>
            <a:ln w="254000">
              <a:solidFill>
                <a:srgbClr val="2D8C8B">
                  <a:alpha val="40000"/>
                </a:srgbClr>
              </a:solidFill>
              <a:headEnd type="none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0" y="96366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rgbClr val="FFFFFF"/>
                </a:solidFill>
              </a:rPr>
              <a:t>Segment Routing </a:t>
            </a:r>
            <a:endParaRPr lang="en-US" sz="2600" b="1" dirty="0">
              <a:solidFill>
                <a:srgbClr val="FFFFFF"/>
              </a:solidFill>
            </a:endParaRPr>
          </a:p>
          <a:p>
            <a:pPr algn="ctr"/>
            <a:r>
              <a:rPr lang="en-US" sz="1800" dirty="0" err="1" smtClean="0">
                <a:solidFill>
                  <a:srgbClr val="FFFFFF"/>
                </a:solidFill>
              </a:rPr>
              <a:t>Usecase</a:t>
            </a:r>
            <a:r>
              <a:rPr lang="en-US" sz="1800" dirty="0" smtClean="0">
                <a:solidFill>
                  <a:srgbClr val="FFFFFF"/>
                </a:solidFill>
              </a:rPr>
              <a:t> : Egress Peer Engineering (EPE)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5783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err="1" smtClean="0">
                <a:solidFill>
                  <a:srgbClr val="FFFFFF"/>
                </a:solidFill>
              </a:rPr>
              <a:t>Usecase</a:t>
            </a:r>
            <a:r>
              <a:rPr lang="en-US" sz="2600" b="1" dirty="0" smtClean="0">
                <a:solidFill>
                  <a:srgbClr val="FFFFFF"/>
                </a:solidFill>
              </a:rPr>
              <a:t> : Egress Peer Engineering (EPE)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Cache </a:t>
            </a:r>
            <a:r>
              <a:rPr lang="en-US" sz="1800" dirty="0" smtClean="0">
                <a:solidFill>
                  <a:schemeClr val="bg1"/>
                </a:solidFill>
              </a:rPr>
              <a:t>Farm : BW </a:t>
            </a:r>
            <a:r>
              <a:rPr lang="en-US" sz="1800" dirty="0">
                <a:solidFill>
                  <a:schemeClr val="bg1"/>
                </a:solidFill>
              </a:rPr>
              <a:t>optimized peering </a:t>
            </a:r>
          </a:p>
        </p:txBody>
      </p:sp>
      <p:sp>
        <p:nvSpPr>
          <p:cNvPr id="104" name="Oval 103"/>
          <p:cNvSpPr/>
          <p:nvPr/>
        </p:nvSpPr>
        <p:spPr>
          <a:xfrm>
            <a:off x="585334" y="1731799"/>
            <a:ext cx="1322371" cy="918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fr-BE"/>
          </a:p>
        </p:txBody>
      </p:sp>
      <p:sp>
        <p:nvSpPr>
          <p:cNvPr id="105" name="Rectangle 104"/>
          <p:cNvSpPr/>
          <p:nvPr/>
        </p:nvSpPr>
        <p:spPr>
          <a:xfrm>
            <a:off x="4810425" y="3728971"/>
            <a:ext cx="1440160" cy="10755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/>
          </a:p>
        </p:txBody>
      </p:sp>
      <p:sp>
        <p:nvSpPr>
          <p:cNvPr id="106" name="Rectangle 105"/>
          <p:cNvSpPr/>
          <p:nvPr/>
        </p:nvSpPr>
        <p:spPr>
          <a:xfrm>
            <a:off x="3065511" y="3876308"/>
            <a:ext cx="516828" cy="8323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/>
          </a:p>
        </p:txBody>
      </p:sp>
      <p:sp>
        <p:nvSpPr>
          <p:cNvPr id="107" name="Oval 106"/>
          <p:cNvSpPr/>
          <p:nvPr/>
        </p:nvSpPr>
        <p:spPr>
          <a:xfrm>
            <a:off x="3799990" y="1515610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7093023" y="1515610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10" name="Straight Connector 109"/>
          <p:cNvCxnSpPr>
            <a:stCxn id="107" idx="4"/>
          </p:cNvCxnSpPr>
          <p:nvPr/>
        </p:nvCxnSpPr>
        <p:spPr>
          <a:xfrm flipH="1">
            <a:off x="4014388" y="1839646"/>
            <a:ext cx="1627" cy="702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8" idx="4"/>
            <a:endCxn id="141" idx="0"/>
          </p:cNvCxnSpPr>
          <p:nvPr/>
        </p:nvCxnSpPr>
        <p:spPr>
          <a:xfrm>
            <a:off x="7309047" y="1839646"/>
            <a:ext cx="7605" cy="45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3061516" y="1533175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3281644" y="1844452"/>
            <a:ext cx="0" cy="67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06" idx="0"/>
          </p:cNvCxnSpPr>
          <p:nvPr/>
        </p:nvCxnSpPr>
        <p:spPr>
          <a:xfrm>
            <a:off x="2927864" y="3549258"/>
            <a:ext cx="396062" cy="3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6" idx="0"/>
          </p:cNvCxnSpPr>
          <p:nvPr/>
        </p:nvCxnSpPr>
        <p:spPr>
          <a:xfrm flipV="1">
            <a:off x="3323925" y="3549258"/>
            <a:ext cx="1116106" cy="3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927863" y="3549257"/>
            <a:ext cx="1086524" cy="31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4014387" y="3549257"/>
            <a:ext cx="425644" cy="31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116899" y="3551087"/>
            <a:ext cx="1053420" cy="31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586143" y="3551087"/>
            <a:ext cx="530756" cy="31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586143" y="3551088"/>
            <a:ext cx="1178828" cy="3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7764972" y="3551088"/>
            <a:ext cx="405348" cy="3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rot="5400000">
            <a:off x="3054867" y="4198283"/>
            <a:ext cx="614232" cy="253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10508" y="4216865"/>
            <a:ext cx="1148578" cy="25391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 Ctrl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065511" y="3867196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743183" y="3867195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984759" y="4514952"/>
            <a:ext cx="679948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YANG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788684" y="3885038"/>
            <a:ext cx="516828" cy="8323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/>
          </a:p>
        </p:txBody>
      </p:sp>
      <p:sp>
        <p:nvSpPr>
          <p:cNvPr id="128" name="TextBox 127"/>
          <p:cNvSpPr txBox="1"/>
          <p:nvPr/>
        </p:nvSpPr>
        <p:spPr>
          <a:xfrm rot="5400000">
            <a:off x="3778039" y="4207013"/>
            <a:ext cx="614232" cy="253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788683" y="3875926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707932" y="4523682"/>
            <a:ext cx="679948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YANG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877315" y="3883082"/>
            <a:ext cx="516828" cy="8323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/>
          </a:p>
        </p:txBody>
      </p:sp>
      <p:sp>
        <p:nvSpPr>
          <p:cNvPr id="132" name="TextBox 131"/>
          <p:cNvSpPr txBox="1"/>
          <p:nvPr/>
        </p:nvSpPr>
        <p:spPr>
          <a:xfrm rot="5400000">
            <a:off x="6866670" y="4205057"/>
            <a:ext cx="614232" cy="253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877314" y="3873970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54986" y="3873969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796562" y="4521726"/>
            <a:ext cx="679948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YANG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600486" y="3891812"/>
            <a:ext cx="516828" cy="8323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/>
          </a:p>
        </p:txBody>
      </p:sp>
      <p:sp>
        <p:nvSpPr>
          <p:cNvPr id="137" name="TextBox 136"/>
          <p:cNvSpPr txBox="1"/>
          <p:nvPr/>
        </p:nvSpPr>
        <p:spPr>
          <a:xfrm rot="5400000">
            <a:off x="7589842" y="4213787"/>
            <a:ext cx="614232" cy="253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600486" y="3882700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19734" y="4530456"/>
            <a:ext cx="679948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YANG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889428" y="2296942"/>
            <a:ext cx="1717114" cy="47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RT1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6458095" y="2296942"/>
            <a:ext cx="1717114" cy="47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RT2</a:t>
            </a:r>
            <a:endParaRPr lang="en-US" dirty="0"/>
          </a:p>
        </p:txBody>
      </p:sp>
      <p:cxnSp>
        <p:nvCxnSpPr>
          <p:cNvPr id="142" name="Straight Connector 141"/>
          <p:cNvCxnSpPr>
            <a:stCxn id="140" idx="2"/>
            <a:endCxn id="152" idx="0"/>
          </p:cNvCxnSpPr>
          <p:nvPr/>
        </p:nvCxnSpPr>
        <p:spPr>
          <a:xfrm>
            <a:off x="3747985" y="2771547"/>
            <a:ext cx="0" cy="304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1416019" y="2439142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1637656" y="2020687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45" name="Straight Connector 144"/>
          <p:cNvCxnSpPr>
            <a:stCxn id="143" idx="6"/>
            <a:endCxn id="140" idx="1"/>
          </p:cNvCxnSpPr>
          <p:nvPr/>
        </p:nvCxnSpPr>
        <p:spPr>
          <a:xfrm flipV="1">
            <a:off x="1848068" y="2534245"/>
            <a:ext cx="1041360" cy="66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44" idx="6"/>
            <a:endCxn id="141" idx="1"/>
          </p:cNvCxnSpPr>
          <p:nvPr/>
        </p:nvCxnSpPr>
        <p:spPr>
          <a:xfrm>
            <a:off x="2069705" y="2182705"/>
            <a:ext cx="4388390" cy="351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06542" y="3252335"/>
            <a:ext cx="797662" cy="47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5868145" y="3252335"/>
            <a:ext cx="581884" cy="47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067119" y="4742327"/>
            <a:ext cx="1240000" cy="20774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fr-BE" sz="900" dirty="0"/>
              <a:t>172.0.1.1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877314" y="4738840"/>
            <a:ext cx="1240000" cy="20774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fr-BE" sz="900" dirty="0"/>
              <a:t>172.0.2.1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85334" y="2070279"/>
            <a:ext cx="1240000" cy="34624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fr-BE" sz="900" dirty="0"/>
              <a:t>WAN</a:t>
            </a:r>
          </a:p>
          <a:p>
            <a:pPr algn="ctr"/>
            <a:r>
              <a:rPr lang="fr-BE" sz="900" dirty="0"/>
              <a:t>172.1.X.X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2889428" y="3076482"/>
            <a:ext cx="1717115" cy="47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RT3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6468391" y="3076482"/>
            <a:ext cx="1717115" cy="47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 smtClean="0"/>
              <a:t>RT4</a:t>
            </a:r>
            <a:endParaRPr lang="en-US" dirty="0"/>
          </a:p>
        </p:txBody>
      </p:sp>
      <p:cxnSp>
        <p:nvCxnSpPr>
          <p:cNvPr id="154" name="Straight Connector 153"/>
          <p:cNvCxnSpPr>
            <a:stCxn id="141" idx="2"/>
            <a:endCxn id="152" idx="0"/>
          </p:cNvCxnSpPr>
          <p:nvPr/>
        </p:nvCxnSpPr>
        <p:spPr>
          <a:xfrm flipH="1">
            <a:off x="3747985" y="2771547"/>
            <a:ext cx="3568667" cy="304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0" idx="2"/>
            <a:endCxn id="153" idx="0"/>
          </p:cNvCxnSpPr>
          <p:nvPr/>
        </p:nvCxnSpPr>
        <p:spPr>
          <a:xfrm>
            <a:off x="3747985" y="2771547"/>
            <a:ext cx="3578964" cy="304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1" idx="2"/>
          </p:cNvCxnSpPr>
          <p:nvPr/>
        </p:nvCxnSpPr>
        <p:spPr>
          <a:xfrm flipH="1">
            <a:off x="7309047" y="2771547"/>
            <a:ext cx="7605" cy="318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2969941" y="2439142"/>
            <a:ext cx="473912" cy="2653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loop0</a:t>
            </a:r>
          </a:p>
          <a:p>
            <a:pPr algn="ctr"/>
            <a:r>
              <a:rPr lang="fr-BE" sz="800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3124518" y="2215933"/>
            <a:ext cx="306043" cy="1620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101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899757" y="2215933"/>
            <a:ext cx="306043" cy="1620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102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7184585" y="2221796"/>
            <a:ext cx="306043" cy="1620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103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6559606" y="2417236"/>
            <a:ext cx="473912" cy="2653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loop0</a:t>
            </a:r>
          </a:p>
          <a:p>
            <a:pPr algn="ctr"/>
            <a:r>
              <a:rPr lang="fr-BE" sz="800" dirty="0">
                <a:solidFill>
                  <a:schemeClr val="tx1"/>
                </a:solidFill>
              </a:rPr>
              <a:t>202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2984663" y="3181095"/>
            <a:ext cx="473912" cy="2653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loop0</a:t>
            </a:r>
          </a:p>
          <a:p>
            <a:pPr algn="ctr"/>
            <a:r>
              <a:rPr lang="fr-BE" sz="800" dirty="0">
                <a:solidFill>
                  <a:schemeClr val="tx1"/>
                </a:solidFill>
              </a:rPr>
              <a:t>202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6558973" y="3181095"/>
            <a:ext cx="473912" cy="2653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loop0</a:t>
            </a:r>
          </a:p>
          <a:p>
            <a:pPr algn="ctr"/>
            <a:r>
              <a:rPr lang="fr-BE" sz="800" dirty="0">
                <a:solidFill>
                  <a:schemeClr val="tx1"/>
                </a:solidFill>
              </a:rPr>
              <a:t>204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838957" y="894107"/>
            <a:ext cx="1566000" cy="2281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1400" dirty="0">
                <a:solidFill>
                  <a:schemeClr val="tx1"/>
                </a:solidFill>
              </a:rPr>
              <a:t>a.a.a.0/24</a:t>
            </a:r>
          </a:p>
        </p:txBody>
      </p:sp>
      <p:cxnSp>
        <p:nvCxnSpPr>
          <p:cNvPr id="165" name="Straight Arrow Connector 164"/>
          <p:cNvCxnSpPr/>
          <p:nvPr/>
        </p:nvCxnSpPr>
        <p:spPr>
          <a:xfrm flipH="1">
            <a:off x="3443853" y="1008205"/>
            <a:ext cx="1316956" cy="50740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2736161" y="3647582"/>
            <a:ext cx="1973153" cy="173399"/>
            <a:chOff x="3647265" y="4172020"/>
            <a:chExt cx="2630186" cy="231198"/>
          </a:xfrm>
        </p:grpSpPr>
        <p:sp>
          <p:nvSpPr>
            <p:cNvPr id="167" name="Rectangle 166"/>
            <p:cNvSpPr/>
            <p:nvPr/>
          </p:nvSpPr>
          <p:spPr>
            <a:xfrm>
              <a:off x="3647265" y="4184387"/>
              <a:ext cx="1395261" cy="2188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000" dirty="0">
                  <a:solidFill>
                    <a:schemeClr val="tx1"/>
                  </a:solidFill>
                </a:rPr>
                <a:t>IP </a:t>
              </a:r>
              <a:r>
                <a:rPr lang="fr-BE" sz="1000" dirty="0" err="1">
                  <a:solidFill>
                    <a:schemeClr val="tx1"/>
                  </a:solidFill>
                </a:rPr>
                <a:t>dest</a:t>
              </a:r>
              <a:r>
                <a:rPr lang="fr-BE" sz="1000" dirty="0">
                  <a:solidFill>
                    <a:schemeClr val="tx1"/>
                  </a:solidFill>
                </a:rPr>
                <a:t> </a:t>
              </a:r>
              <a:r>
                <a:rPr lang="fr-BE" sz="1000" dirty="0" err="1">
                  <a:solidFill>
                    <a:schemeClr val="tx1"/>
                  </a:solidFill>
                </a:rPr>
                <a:t>a.a.a.x</a:t>
              </a:r>
              <a:endParaRPr lang="fr-BE" sz="1000" dirty="0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033133" y="4172746"/>
              <a:ext cx="621917" cy="2188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655534" y="4172020"/>
              <a:ext cx="621917" cy="2188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</a:rPr>
                <a:t>200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889428" y="2818696"/>
            <a:ext cx="1506231" cy="172854"/>
            <a:chOff x="3851567" y="3066838"/>
            <a:chExt cx="2007785" cy="230472"/>
          </a:xfrm>
        </p:grpSpPr>
        <p:sp>
          <p:nvSpPr>
            <p:cNvPr id="171" name="Rectangle 170"/>
            <p:cNvSpPr/>
            <p:nvPr/>
          </p:nvSpPr>
          <p:spPr>
            <a:xfrm>
              <a:off x="3851567" y="3078479"/>
              <a:ext cx="1395261" cy="2188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000" dirty="0">
                  <a:solidFill>
                    <a:schemeClr val="tx1"/>
                  </a:solidFill>
                </a:rPr>
                <a:t>IP </a:t>
              </a:r>
              <a:r>
                <a:rPr lang="fr-BE" sz="1000" dirty="0" err="1">
                  <a:solidFill>
                    <a:schemeClr val="tx1"/>
                  </a:solidFill>
                </a:rPr>
                <a:t>dest</a:t>
              </a:r>
              <a:r>
                <a:rPr lang="fr-BE" sz="1000" dirty="0">
                  <a:solidFill>
                    <a:schemeClr val="tx1"/>
                  </a:solidFill>
                </a:rPr>
                <a:t> </a:t>
              </a:r>
              <a:r>
                <a:rPr lang="fr-BE" sz="1000" dirty="0" err="1">
                  <a:solidFill>
                    <a:schemeClr val="tx1"/>
                  </a:solidFill>
                </a:rPr>
                <a:t>a.a.a.x</a:t>
              </a:r>
              <a:endParaRPr lang="fr-BE" sz="1000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237435" y="3066838"/>
              <a:ext cx="621917" cy="2188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</a:rPr>
                <a:t>101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281644" y="3991911"/>
            <a:ext cx="1648524" cy="549653"/>
            <a:chOff x="4481477" y="4616316"/>
            <a:chExt cx="2197460" cy="732870"/>
          </a:xfrm>
        </p:grpSpPr>
        <p:cxnSp>
          <p:nvCxnSpPr>
            <p:cNvPr id="174" name="Straight Arrow Connector 173"/>
            <p:cNvCxnSpPr/>
            <p:nvPr/>
          </p:nvCxnSpPr>
          <p:spPr>
            <a:xfrm flipH="1" flipV="1">
              <a:off x="4481477" y="4618726"/>
              <a:ext cx="2190617" cy="4775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H="1" flipV="1">
              <a:off x="5343222" y="4616316"/>
              <a:ext cx="1335715" cy="4799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4914877" y="4911365"/>
              <a:ext cx="1431216" cy="437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</a:rPr>
                <a:t>To </a:t>
              </a:r>
              <a:r>
                <a:rPr lang="fr-BE" sz="1100" dirty="0" err="1">
                  <a:solidFill>
                    <a:schemeClr val="tx1"/>
                  </a:solidFill>
                </a:rPr>
                <a:t>a.a.a.a</a:t>
              </a:r>
              <a:r>
                <a:rPr lang="fr-BE" sz="1100" dirty="0">
                  <a:solidFill>
                    <a:schemeClr val="tx1"/>
                  </a:solidFill>
                </a:rPr>
                <a:t>/24</a:t>
              </a:r>
            </a:p>
            <a:p>
              <a:pPr algn="ctr"/>
              <a:r>
                <a:rPr lang="fr-BE" sz="1100" dirty="0">
                  <a:solidFill>
                    <a:schemeClr val="tx1"/>
                  </a:solidFill>
                </a:rPr>
                <a:t>Use 101/200</a:t>
              </a:r>
            </a:p>
          </p:txBody>
        </p:sp>
      </p:grpSp>
      <p:sp>
        <p:nvSpPr>
          <p:cNvPr id="177" name="Freeform 176"/>
          <p:cNvSpPr/>
          <p:nvPr/>
        </p:nvSpPr>
        <p:spPr>
          <a:xfrm>
            <a:off x="3469470" y="2252850"/>
            <a:ext cx="1865920" cy="1486069"/>
          </a:xfrm>
          <a:custGeom>
            <a:avLst/>
            <a:gdLst>
              <a:gd name="connsiteX0" fmla="*/ 0 w 2602523"/>
              <a:gd name="connsiteY0" fmla="*/ 0 h 2910254"/>
              <a:gd name="connsiteX1" fmla="*/ 2101361 w 2602523"/>
              <a:gd name="connsiteY1" fmla="*/ 606669 h 2910254"/>
              <a:gd name="connsiteX2" fmla="*/ 2602523 w 2602523"/>
              <a:gd name="connsiteY2" fmla="*/ 2910254 h 29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2523" h="2910254">
                <a:moveTo>
                  <a:pt x="0" y="0"/>
                </a:moveTo>
                <a:cubicBezTo>
                  <a:pt x="833803" y="60813"/>
                  <a:pt x="1667607" y="121627"/>
                  <a:pt x="2101361" y="606669"/>
                </a:cubicBezTo>
                <a:cubicBezTo>
                  <a:pt x="2535115" y="1091711"/>
                  <a:pt x="2568819" y="2000982"/>
                  <a:pt x="2602523" y="2910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fr-BE"/>
          </a:p>
        </p:txBody>
      </p:sp>
      <p:sp>
        <p:nvSpPr>
          <p:cNvPr id="178" name="Freeform 177"/>
          <p:cNvSpPr/>
          <p:nvPr/>
        </p:nvSpPr>
        <p:spPr>
          <a:xfrm>
            <a:off x="4205801" y="2252850"/>
            <a:ext cx="1129590" cy="1470514"/>
          </a:xfrm>
          <a:custGeom>
            <a:avLst/>
            <a:gdLst>
              <a:gd name="connsiteX0" fmla="*/ 0 w 2602523"/>
              <a:gd name="connsiteY0" fmla="*/ 0 h 2910254"/>
              <a:gd name="connsiteX1" fmla="*/ 2101361 w 2602523"/>
              <a:gd name="connsiteY1" fmla="*/ 606669 h 2910254"/>
              <a:gd name="connsiteX2" fmla="*/ 2602523 w 2602523"/>
              <a:gd name="connsiteY2" fmla="*/ 2910254 h 29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2523" h="2910254">
                <a:moveTo>
                  <a:pt x="0" y="0"/>
                </a:moveTo>
                <a:cubicBezTo>
                  <a:pt x="833803" y="60813"/>
                  <a:pt x="1667607" y="121627"/>
                  <a:pt x="2101361" y="606669"/>
                </a:cubicBezTo>
                <a:cubicBezTo>
                  <a:pt x="2535115" y="1091711"/>
                  <a:pt x="2568819" y="2000982"/>
                  <a:pt x="2602523" y="2910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fr-BE"/>
          </a:p>
        </p:txBody>
      </p:sp>
      <p:sp>
        <p:nvSpPr>
          <p:cNvPr id="179" name="Freeform 178"/>
          <p:cNvSpPr/>
          <p:nvPr/>
        </p:nvSpPr>
        <p:spPr>
          <a:xfrm flipH="1">
            <a:off x="5421869" y="2296942"/>
            <a:ext cx="1762715" cy="1409513"/>
          </a:xfrm>
          <a:custGeom>
            <a:avLst/>
            <a:gdLst>
              <a:gd name="connsiteX0" fmla="*/ 0 w 2602523"/>
              <a:gd name="connsiteY0" fmla="*/ 0 h 2910254"/>
              <a:gd name="connsiteX1" fmla="*/ 2101361 w 2602523"/>
              <a:gd name="connsiteY1" fmla="*/ 606669 h 2910254"/>
              <a:gd name="connsiteX2" fmla="*/ 2602523 w 2602523"/>
              <a:gd name="connsiteY2" fmla="*/ 2910254 h 29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2523" h="2910254">
                <a:moveTo>
                  <a:pt x="0" y="0"/>
                </a:moveTo>
                <a:cubicBezTo>
                  <a:pt x="833803" y="60813"/>
                  <a:pt x="1667607" y="121627"/>
                  <a:pt x="2101361" y="606669"/>
                </a:cubicBezTo>
                <a:cubicBezTo>
                  <a:pt x="2535115" y="1091711"/>
                  <a:pt x="2568819" y="2000982"/>
                  <a:pt x="2602523" y="2910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fr-BE"/>
          </a:p>
        </p:txBody>
      </p:sp>
      <p:sp>
        <p:nvSpPr>
          <p:cNvPr id="180" name="TextBox 179"/>
          <p:cNvSpPr txBox="1"/>
          <p:nvPr/>
        </p:nvSpPr>
        <p:spPr>
          <a:xfrm>
            <a:off x="4838957" y="2549454"/>
            <a:ext cx="1251700" cy="623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fr-BE" sz="900" dirty="0"/>
              <a:t>SNMP:</a:t>
            </a:r>
          </a:p>
          <a:p>
            <a:pPr marL="128605" indent="-128605">
              <a:buFontTx/>
              <a:buChar char="-"/>
            </a:pPr>
            <a:r>
              <a:rPr lang="fr-BE" sz="900" dirty="0"/>
              <a:t>BW </a:t>
            </a:r>
            <a:r>
              <a:rPr lang="fr-BE" sz="900" dirty="0" err="1"/>
              <a:t>utilization</a:t>
            </a:r>
            <a:endParaRPr lang="fr-BE" sz="900" dirty="0"/>
          </a:p>
          <a:p>
            <a:pPr marL="128605" indent="-128605">
              <a:buFontTx/>
              <a:buChar char="-"/>
            </a:pPr>
            <a:r>
              <a:rPr lang="fr-BE" sz="900" dirty="0" err="1"/>
              <a:t>Responce</a:t>
            </a:r>
            <a:r>
              <a:rPr lang="fr-BE" sz="900" dirty="0"/>
              <a:t> time</a:t>
            </a:r>
          </a:p>
          <a:p>
            <a:pPr marL="128605" indent="-128605">
              <a:buFontTx/>
              <a:buChar char="-"/>
            </a:pPr>
            <a:r>
              <a:rPr lang="fr-BE" sz="900" dirty="0" err="1"/>
              <a:t>Paket</a:t>
            </a:r>
            <a:r>
              <a:rPr lang="fr-BE" sz="900" dirty="0"/>
              <a:t> drop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316471" y="1934113"/>
            <a:ext cx="370647" cy="207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fr-BE" sz="900" dirty="0"/>
              <a:t>50%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055657" y="1934114"/>
            <a:ext cx="384374" cy="207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fr-BE" sz="900" dirty="0"/>
              <a:t>93%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336655" y="1934114"/>
            <a:ext cx="367413" cy="207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fr-BE" sz="900" dirty="0"/>
              <a:t>90%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820389" y="1934114"/>
            <a:ext cx="1046718" cy="16412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1100" dirty="0">
                <a:solidFill>
                  <a:schemeClr val="tx1"/>
                </a:solidFill>
              </a:rPr>
              <a:t>IP </a:t>
            </a:r>
            <a:r>
              <a:rPr lang="fr-BE" sz="1100" dirty="0" err="1">
                <a:solidFill>
                  <a:schemeClr val="tx1"/>
                </a:solidFill>
              </a:rPr>
              <a:t>dest</a:t>
            </a: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err="1">
                <a:solidFill>
                  <a:schemeClr val="tx1"/>
                </a:solidFill>
              </a:rPr>
              <a:t>a.a.a.x</a:t>
            </a:r>
            <a:endParaRPr lang="fr-BE" sz="1100" dirty="0">
              <a:solidFill>
                <a:schemeClr val="tx1"/>
              </a:solidFill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3396181" y="1122306"/>
            <a:ext cx="2225776" cy="2601057"/>
            <a:chOff x="4512956" y="804989"/>
            <a:chExt cx="2966928" cy="3468073"/>
          </a:xfrm>
        </p:grpSpPr>
        <p:cxnSp>
          <p:nvCxnSpPr>
            <p:cNvPr id="186" name="Straight Arrow Connector 185"/>
            <p:cNvCxnSpPr>
              <a:stCxn id="164" idx="2"/>
            </p:cNvCxnSpPr>
            <p:nvPr/>
          </p:nvCxnSpPr>
          <p:spPr>
            <a:xfrm flipH="1">
              <a:off x="5348441" y="804989"/>
              <a:ext cx="2131442" cy="5264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64" idx="2"/>
            </p:cNvCxnSpPr>
            <p:nvPr/>
          </p:nvCxnSpPr>
          <p:spPr>
            <a:xfrm flipH="1">
              <a:off x="4512956" y="804989"/>
              <a:ext cx="2966928" cy="5735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998833" y="927029"/>
              <a:ext cx="547983" cy="274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800" dirty="0">
                  <a:solidFill>
                    <a:schemeClr val="tx1"/>
                  </a:solidFill>
                </a:rPr>
                <a:t>BGP</a:t>
              </a: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677508" y="1582615"/>
              <a:ext cx="2611315" cy="2690447"/>
            </a:xfrm>
            <a:custGeom>
              <a:avLst/>
              <a:gdLst>
                <a:gd name="connsiteX0" fmla="*/ 0 w 2611315"/>
                <a:gd name="connsiteY0" fmla="*/ 0 h 2690447"/>
                <a:gd name="connsiteX1" fmla="*/ 1943100 w 2611315"/>
                <a:gd name="connsiteY1" fmla="*/ 738554 h 2690447"/>
                <a:gd name="connsiteX2" fmla="*/ 2611315 w 2611315"/>
                <a:gd name="connsiteY2" fmla="*/ 2690447 h 26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1315" h="2690447">
                  <a:moveTo>
                    <a:pt x="0" y="0"/>
                  </a:moveTo>
                  <a:cubicBezTo>
                    <a:pt x="753940" y="145073"/>
                    <a:pt x="1507881" y="290146"/>
                    <a:pt x="1943100" y="738554"/>
                  </a:cubicBezTo>
                  <a:cubicBezTo>
                    <a:pt x="2378319" y="1186962"/>
                    <a:pt x="2494817" y="1938704"/>
                    <a:pt x="2611315" y="269044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667486" y="1540171"/>
              <a:ext cx="1621337" cy="2732891"/>
            </a:xfrm>
            <a:custGeom>
              <a:avLst/>
              <a:gdLst>
                <a:gd name="connsiteX0" fmla="*/ 0 w 2611315"/>
                <a:gd name="connsiteY0" fmla="*/ 0 h 2690447"/>
                <a:gd name="connsiteX1" fmla="*/ 1943100 w 2611315"/>
                <a:gd name="connsiteY1" fmla="*/ 738554 h 2690447"/>
                <a:gd name="connsiteX2" fmla="*/ 2611315 w 2611315"/>
                <a:gd name="connsiteY2" fmla="*/ 2690447 h 26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1315" h="2690447">
                  <a:moveTo>
                    <a:pt x="0" y="0"/>
                  </a:moveTo>
                  <a:cubicBezTo>
                    <a:pt x="753940" y="145073"/>
                    <a:pt x="1507881" y="290146"/>
                    <a:pt x="1943100" y="738554"/>
                  </a:cubicBezTo>
                  <a:cubicBezTo>
                    <a:pt x="2378319" y="1186962"/>
                    <a:pt x="2494817" y="1938704"/>
                    <a:pt x="2611315" y="269044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879580" y="3803277"/>
            <a:ext cx="1324322" cy="955623"/>
            <a:chOff x="4563080" y="4760651"/>
            <a:chExt cx="1765303" cy="1274164"/>
          </a:xfrm>
        </p:grpSpPr>
        <p:sp>
          <p:nvSpPr>
            <p:cNvPr id="192" name="Flowchart: Magnetic Disk 97"/>
            <p:cNvSpPr/>
            <p:nvPr/>
          </p:nvSpPr>
          <p:spPr>
            <a:xfrm>
              <a:off x="5490103" y="5711173"/>
              <a:ext cx="838280" cy="323642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500" dirty="0">
                  <a:solidFill>
                    <a:schemeClr val="tx1"/>
                  </a:solidFill>
                </a:rPr>
                <a:t>BGP Local-RIB</a:t>
              </a:r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93" name="Flowchart: Magnetic Disk 75"/>
            <p:cNvSpPr/>
            <p:nvPr/>
          </p:nvSpPr>
          <p:spPr>
            <a:xfrm>
              <a:off x="5485923" y="5556249"/>
              <a:ext cx="838281" cy="246221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tx1"/>
                  </a:solidFill>
                </a:rPr>
                <a:t>IGP </a:t>
              </a:r>
              <a:r>
                <a:rPr lang="fr-BE" sz="600" dirty="0" err="1">
                  <a:solidFill>
                    <a:schemeClr val="tx1"/>
                  </a:solidFill>
                </a:rPr>
                <a:t>topology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Flowchart: Magnetic Disk 10"/>
            <p:cNvSpPr/>
            <p:nvPr/>
          </p:nvSpPr>
          <p:spPr>
            <a:xfrm>
              <a:off x="5485924" y="5367117"/>
              <a:ext cx="838281" cy="246221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 err="1">
                  <a:solidFill>
                    <a:schemeClr val="tx1"/>
                  </a:solidFill>
                </a:rPr>
                <a:t>Node-SID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5" name="Flowchart: Magnetic Disk 84"/>
            <p:cNvSpPr/>
            <p:nvPr/>
          </p:nvSpPr>
          <p:spPr>
            <a:xfrm>
              <a:off x="5485924" y="5216608"/>
              <a:ext cx="838281" cy="246221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tx1"/>
                  </a:solidFill>
                </a:rPr>
                <a:t>EPE-SID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Flowchart: Magnetic Disk 86"/>
            <p:cNvSpPr/>
            <p:nvPr/>
          </p:nvSpPr>
          <p:spPr>
            <a:xfrm>
              <a:off x="5490102" y="5021721"/>
              <a:ext cx="838281" cy="2462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tx1"/>
                  </a:solidFill>
                </a:rPr>
                <a:t>Cache topo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7" name="Flowchart: Magnetic Disk 98"/>
            <p:cNvSpPr/>
            <p:nvPr/>
          </p:nvSpPr>
          <p:spPr>
            <a:xfrm>
              <a:off x="5490103" y="4760651"/>
              <a:ext cx="838279" cy="334208"/>
            </a:xfrm>
            <a:prstGeom prst="flowChartMagneticDisk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tx1"/>
                  </a:solidFill>
                </a:rPr>
                <a:t>Telemetry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8" name="Flowchart: Magnetic Disk 96"/>
            <p:cNvSpPr/>
            <p:nvPr/>
          </p:nvSpPr>
          <p:spPr>
            <a:xfrm>
              <a:off x="4563080" y="5088134"/>
              <a:ext cx="814392" cy="519173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tx1"/>
                  </a:solidFill>
                </a:rPr>
                <a:t>Cache </a:t>
              </a:r>
              <a:r>
                <a:rPr lang="fr-BE" sz="600" dirty="0" err="1">
                  <a:solidFill>
                    <a:schemeClr val="tx1"/>
                  </a:solidFill>
                </a:rPr>
                <a:t>RIB’s</a:t>
              </a:r>
              <a:endParaRPr lang="fr-BE" sz="600" dirty="0">
                <a:solidFill>
                  <a:schemeClr val="tx1"/>
                </a:solidFill>
              </a:endParaRPr>
            </a:p>
            <a:p>
              <a:pPr algn="ctr"/>
              <a:r>
                <a:rPr lang="fr-BE" sz="600" dirty="0">
                  <a:solidFill>
                    <a:schemeClr val="tx1"/>
                  </a:solidFill>
                </a:rPr>
                <a:t>172.0.2.1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9" name="Flowchart: Magnetic Disk 88"/>
            <p:cNvSpPr/>
            <p:nvPr/>
          </p:nvSpPr>
          <p:spPr>
            <a:xfrm>
              <a:off x="4563080" y="4760652"/>
              <a:ext cx="814391" cy="483824"/>
            </a:xfrm>
            <a:prstGeom prst="flowChartMagneticDisk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tx1"/>
                  </a:solidFill>
                </a:rPr>
                <a:t>Cache </a:t>
              </a:r>
              <a:r>
                <a:rPr lang="fr-BE" sz="600" dirty="0" err="1">
                  <a:solidFill>
                    <a:schemeClr val="tx1"/>
                  </a:solidFill>
                </a:rPr>
                <a:t>RIB’s</a:t>
              </a:r>
              <a:endParaRPr lang="fr-BE" sz="600" dirty="0">
                <a:solidFill>
                  <a:schemeClr val="tx1"/>
                </a:solidFill>
              </a:endParaRPr>
            </a:p>
            <a:p>
              <a:pPr algn="ctr"/>
              <a:r>
                <a:rPr lang="fr-BE" sz="600" dirty="0">
                  <a:solidFill>
                    <a:schemeClr val="tx1"/>
                  </a:solidFill>
                </a:rPr>
                <a:t>172.0.1.1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3080" y="5652259"/>
              <a:ext cx="850712" cy="238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 dirty="0">
                  <a:solidFill>
                    <a:schemeClr val="tx1"/>
                  </a:solidFill>
                </a:rPr>
                <a:t>API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040432" y="4640478"/>
            <a:ext cx="1987604" cy="503022"/>
            <a:chOff x="7142049" y="5329089"/>
            <a:chExt cx="2649449" cy="670689"/>
          </a:xfrm>
        </p:grpSpPr>
        <p:cxnSp>
          <p:nvCxnSpPr>
            <p:cNvPr id="202" name="Straight Arrow Connector 201"/>
            <p:cNvCxnSpPr/>
            <p:nvPr/>
          </p:nvCxnSpPr>
          <p:spPr>
            <a:xfrm>
              <a:off x="7352989" y="5329089"/>
              <a:ext cx="11092" cy="4423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7142049" y="5712522"/>
              <a:ext cx="2649449" cy="28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External influence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4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84" grpId="0" animBg="1"/>
    </p:bldLst>
  </p:timing>
</p:sld>
</file>

<file path=ppt/theme/theme1.xml><?xml version="1.0" encoding="utf-8"?>
<a:theme xmlns:a="http://schemas.openxmlformats.org/drawingml/2006/main" name="Master layout">
  <a:themeElements>
    <a:clrScheme name="Cisco Live 2013">
      <a:dk1>
        <a:srgbClr val="000000"/>
      </a:dk1>
      <a:lt1>
        <a:srgbClr val="FFFFFF"/>
      </a:lt1>
      <a:dk2>
        <a:srgbClr val="595959"/>
      </a:dk2>
      <a:lt2>
        <a:srgbClr val="9A9B9C"/>
      </a:lt2>
      <a:accent1>
        <a:srgbClr val="0065BD"/>
      </a:accent1>
      <a:accent2>
        <a:srgbClr val="3F9C35"/>
      </a:accent2>
      <a:accent3>
        <a:srgbClr val="824BB0"/>
      </a:accent3>
      <a:accent4>
        <a:srgbClr val="05346C"/>
      </a:accent4>
      <a:accent5>
        <a:srgbClr val="7FC3FF"/>
      </a:accent5>
      <a:accent6>
        <a:srgbClr val="920481"/>
      </a:accent6>
      <a:hlink>
        <a:srgbClr val="3F9C34"/>
      </a:hlink>
      <a:folHlink>
        <a:srgbClr val="89C6FF"/>
      </a:folHlink>
    </a:clrScheme>
    <a:fontScheme name="Bullets-graphic element">
      <a:majorFont>
        <a:latin typeface="Arial"/>
        <a:ea typeface="Apple LiGothic Medium"/>
        <a:cs typeface="Apple LiGothic Medium"/>
      </a:majorFont>
      <a:minorFont>
        <a:latin typeface="Arial"/>
        <a:ea typeface="Apple LiGothic Medium"/>
        <a:cs typeface="Apple LiGothi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>
          <a:noFill/>
          <a:miter lim="800000"/>
          <a:headEnd type="none" w="med" len="med"/>
          <a:tailEnd type="none" w="med" len="med"/>
        </a:ln>
      </a:spPr>
      <a:bodyPr lIns="0" tIns="0" rIns="0" bIns="0" rtlCol="0" anchor="ctr"/>
      <a:lstStyle>
        <a:defPPr algn="ctr" defTabSz="514350">
          <a:defRPr sz="1400" dirty="0" err="1" smtClean="0">
            <a:solidFill>
              <a:schemeClr val="bg1"/>
            </a:solidFill>
            <a:ea typeface="Arial" pitchFamily="-107" charset="0"/>
            <a:cs typeface="Arial" pitchFamily="-107" charset="0"/>
            <a:sym typeface="Arial" pitchFamily="-107" charset="0"/>
          </a:defRPr>
        </a:defPPr>
      </a:lstStyle>
    </a:spDef>
    <a:lnDef>
      <a:spPr bwMode="auto">
        <a:solidFill>
          <a:srgbClr val="0183B7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6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Bullets-graphic el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15817</TotalTime>
  <Words>1210</Words>
  <Application>Microsoft Macintosh PowerPoint</Application>
  <PresentationFormat>On-screen Show (16:9)</PresentationFormat>
  <Paragraphs>294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Master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IETF &amp; standards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Mossing</dc:creator>
  <cp:lastModifiedBy>brian meaney</cp:lastModifiedBy>
  <cp:revision>228</cp:revision>
  <cp:lastPrinted>2014-01-28T12:46:36Z</cp:lastPrinted>
  <dcterms:created xsi:type="dcterms:W3CDTF">2013-02-13T19:44:40Z</dcterms:created>
  <dcterms:modified xsi:type="dcterms:W3CDTF">2015-01-19T15:08:04Z</dcterms:modified>
</cp:coreProperties>
</file>