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50" r:id="rId1"/>
    <p:sldMasterId id="2147483648" r:id="rId2"/>
    <p:sldMasterId id="2147483660" r:id="rId3"/>
  </p:sldMasterIdLst>
  <p:notesMasterIdLst>
    <p:notesMasterId r:id="rId34"/>
  </p:notesMasterIdLst>
  <p:handoutMasterIdLst>
    <p:handoutMasterId r:id="rId35"/>
  </p:handoutMasterIdLst>
  <p:sldIdLst>
    <p:sldId id="256" r:id="rId4"/>
    <p:sldId id="288" r:id="rId5"/>
    <p:sldId id="259" r:id="rId6"/>
    <p:sldId id="278" r:id="rId7"/>
    <p:sldId id="279" r:id="rId8"/>
    <p:sldId id="280" r:id="rId9"/>
    <p:sldId id="258" r:id="rId10"/>
    <p:sldId id="260" r:id="rId11"/>
    <p:sldId id="283" r:id="rId12"/>
    <p:sldId id="263" r:id="rId13"/>
    <p:sldId id="284" r:id="rId14"/>
    <p:sldId id="286" r:id="rId15"/>
    <p:sldId id="285" r:id="rId16"/>
    <p:sldId id="261" r:id="rId17"/>
    <p:sldId id="270" r:id="rId18"/>
    <p:sldId id="271" r:id="rId19"/>
    <p:sldId id="272" r:id="rId20"/>
    <p:sldId id="273" r:id="rId21"/>
    <p:sldId id="262" r:id="rId22"/>
    <p:sldId id="267" r:id="rId23"/>
    <p:sldId id="265" r:id="rId24"/>
    <p:sldId id="281" r:id="rId25"/>
    <p:sldId id="268" r:id="rId26"/>
    <p:sldId id="266" r:id="rId27"/>
    <p:sldId id="282" r:id="rId28"/>
    <p:sldId id="274" r:id="rId29"/>
    <p:sldId id="275" r:id="rId30"/>
    <p:sldId id="276" r:id="rId31"/>
    <p:sldId id="277" r:id="rId32"/>
    <p:sldId id="287" r:id="rId3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erio Pless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73" autoAdjust="0"/>
  </p:normalViewPr>
  <p:slideViewPr>
    <p:cSldViewPr snapToGrid="0" snapToObjects="1">
      <p:cViewPr varScale="1">
        <p:scale>
          <a:sx n="134" d="100"/>
          <a:sy n="134" d="100"/>
        </p:scale>
        <p:origin x="-608" y="-11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C41CD-1AA3-6A4F-8907-FA07879FA03A}" type="datetimeFigureOut">
              <a:rPr lang="en-US" smtClean="0"/>
              <a:t>21/01/2015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49603-60B0-0F41-AFD6-48113DCC6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50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32CB2-51C2-6241-888B-95418A5C5BA1}" type="datetimeFigureOut">
              <a:rPr lang="en-US" smtClean="0"/>
              <a:t>21/01/2015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9C273-6AEE-EC42-833A-FD36F48C2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8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86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Latency increases</a:t>
            </a:r>
            <a:r>
              <a:rPr lang="en-US" baseline="0" dirty="0" smtClean="0"/>
              <a:t> immediately after the cable cut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 latency persisted for a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01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Europe two path through AMSTERDAM or </a:t>
            </a:r>
            <a:r>
              <a:rPr lang="en-US" dirty="0" smtClean="0"/>
              <a:t>LONDON in reaching</a:t>
            </a:r>
            <a:r>
              <a:rPr lang="en-US" baseline="0" dirty="0" smtClean="0"/>
              <a:t>  Dublin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8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Latency increased from 8ms to 80 </a:t>
            </a:r>
            <a:r>
              <a:rPr lang="en-US" sz="1400" dirty="0" err="1" smtClean="0">
                <a:solidFill>
                  <a:srgbClr val="FF0000"/>
                </a:solidFill>
              </a:rPr>
              <a:t>ms</a:t>
            </a:r>
            <a:r>
              <a:rPr lang="en-US" sz="1400" dirty="0" smtClean="0">
                <a:solidFill>
                  <a:srgbClr val="FF0000"/>
                </a:solidFill>
              </a:rPr>
              <a:t> so</a:t>
            </a:r>
            <a:r>
              <a:rPr lang="en-US" sz="1400" baseline="0" dirty="0" smtClean="0">
                <a:solidFill>
                  <a:srgbClr val="FF0000"/>
                </a:solidFill>
              </a:rPr>
              <a:t> </a:t>
            </a:r>
            <a:r>
              <a:rPr lang="en-US" sz="1400" baseline="0" dirty="0" smtClean="0">
                <a:solidFill>
                  <a:srgbClr val="FF0000"/>
                </a:solidFill>
              </a:rPr>
              <a:t>probably some </a:t>
            </a:r>
            <a:r>
              <a:rPr lang="en-US" sz="1400" baseline="0" dirty="0" smtClean="0">
                <a:solidFill>
                  <a:srgbClr val="FF0000"/>
                </a:solidFill>
              </a:rPr>
              <a:t>fibers in the cable were damaged, some survived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61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Traffic </a:t>
            </a:r>
            <a:r>
              <a:rPr lang="en-US" dirty="0" smtClean="0"/>
              <a:t>from Europe was promptly re</a:t>
            </a:r>
            <a:r>
              <a:rPr lang="en-US" dirty="0" smtClean="0"/>
              <a:t>-routed to US </a:t>
            </a:r>
            <a:r>
              <a:rPr lang="en-US" baseline="0" dirty="0" smtClean="0"/>
              <a:t>so </a:t>
            </a:r>
            <a:r>
              <a:rPr lang="en-US" baseline="0" dirty="0" smtClean="0"/>
              <a:t>high latency for a week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yahoo uses more </a:t>
            </a:r>
            <a:r>
              <a:rPr lang="en-US" baseline="0" dirty="0" smtClean="0"/>
              <a:t>locations </a:t>
            </a:r>
            <a:r>
              <a:rPr lang="en-US" baseline="0" dirty="0" smtClean="0"/>
              <a:t>to spread data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30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26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Indosat</a:t>
            </a:r>
            <a:r>
              <a:rPr lang="en-US" dirty="0" smtClean="0"/>
              <a:t>, a large Indonesian telecom, incorrectly advertised a majority of the global routing table, in effect claiming that their network was the destination for a large portion of the Internet.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BGP advertisements are generally trusted among ISPs, errors or improper filtering by an ISP can be propagated quickly throughout routing tables around the Internet.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Paypal</a:t>
            </a:r>
            <a:r>
              <a:rPr lang="en-US" dirty="0" smtClean="0"/>
              <a:t> is hosted by Akamai and was</a:t>
            </a:r>
            <a:r>
              <a:rPr lang="en-US" baseline="0" dirty="0" smtClean="0"/>
              <a:t> hardly affected by the hijack, having the traffic routed to </a:t>
            </a:r>
            <a:r>
              <a:rPr lang="en-US" baseline="0" dirty="0" err="1" smtClean="0"/>
              <a:t>Indosat</a:t>
            </a:r>
            <a:r>
              <a:rPr lang="en-US" baseline="0" dirty="0" smtClean="0"/>
              <a:t> for nearly </a:t>
            </a:r>
            <a:r>
              <a:rPr lang="en-US" baseline="0" dirty="0" smtClean="0"/>
              <a:t>AN HOUR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8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hijack in progress, with two origin </a:t>
            </a:r>
            <a:r>
              <a:rPr lang="en-US" dirty="0" err="1" smtClean="0"/>
              <a:t>ASes</a:t>
            </a:r>
            <a:r>
              <a:rPr lang="en-US" dirty="0" smtClean="0"/>
              <a:t>, the correct one for Akamai (AS 16625) and the incorrect one for </a:t>
            </a:r>
            <a:r>
              <a:rPr lang="en-US" dirty="0" err="1" smtClean="0"/>
              <a:t>Indosat</a:t>
            </a:r>
            <a:r>
              <a:rPr lang="en-US" dirty="0" smtClean="0"/>
              <a:t> (AS 4761</a:t>
            </a:r>
            <a:r>
              <a:rPr lang="en-US" dirty="0" smtClean="0"/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</a:t>
            </a:r>
            <a:r>
              <a:rPr lang="en-US" dirty="0" smtClean="0"/>
              <a:t>approximately 30 minutes </a:t>
            </a:r>
            <a:r>
              <a:rPr lang="en-US" dirty="0" err="1" smtClean="0"/>
              <a:t>Indosat</a:t>
            </a:r>
            <a:r>
              <a:rPr lang="en-US" dirty="0" smtClean="0"/>
              <a:t> was </a:t>
            </a:r>
            <a:r>
              <a:rPr lang="en-US" dirty="0" smtClean="0"/>
              <a:t>the destination for 90% of our public BGP </a:t>
            </a:r>
            <a:r>
              <a:rPr lang="en-US" dirty="0" smtClean="0"/>
              <a:t>monitors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While this hijack was not intentional, the effects are </a:t>
            </a:r>
            <a:r>
              <a:rPr lang="en-US" dirty="0" smtClean="0"/>
              <a:t>serious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59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PCCW network</a:t>
            </a:r>
            <a:r>
              <a:rPr lang="en-US" baseline="0" dirty="0" smtClean="0"/>
              <a:t> only connect to </a:t>
            </a:r>
            <a:r>
              <a:rPr lang="en-US" baseline="0" dirty="0" err="1" smtClean="0"/>
              <a:t>Indosat</a:t>
            </a:r>
            <a:r>
              <a:rPr lang="en-US" baseline="0" dirty="0" smtClean="0"/>
              <a:t> and so the traffic </a:t>
            </a:r>
            <a:r>
              <a:rPr lang="en-US" baseline="0" dirty="0" err="1" smtClean="0"/>
              <a:t>destinatned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paypal</a:t>
            </a:r>
            <a:r>
              <a:rPr lang="en-US" baseline="0" dirty="0" smtClean="0"/>
              <a:t> was dropped (see 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39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 issues with Country </a:t>
            </a:r>
            <a:r>
              <a:rPr lang="en-US" dirty="0" err="1" smtClean="0"/>
              <a:t>Financial’s</a:t>
            </a:r>
            <a:r>
              <a:rPr lang="en-US" dirty="0" smtClean="0"/>
              <a:t> website. </a:t>
            </a:r>
          </a:p>
          <a:p>
            <a:endParaRPr lang="en-US" dirty="0" smtClean="0"/>
          </a:p>
          <a:p>
            <a:r>
              <a:rPr lang="en-US" dirty="0" smtClean="0"/>
              <a:t>We saw a dip in availability and alerting on this test for over an hour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cloud agents started alerting to connection issues with Country </a:t>
            </a:r>
            <a:r>
              <a:rPr lang="en-US" dirty="0" err="1" smtClean="0"/>
              <a:t>Financial’s</a:t>
            </a:r>
            <a:r>
              <a:rPr lang="en-US" dirty="0" smtClean="0"/>
              <a:t> website.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saw a dip in availability and alerting on this test for over an hour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6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 only</a:t>
            </a:r>
            <a:r>
              <a:rPr lang="en-US" baseline="0" dirty="0" smtClean="0"/>
              <a:t> does Active Probing, right?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87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Spikes in the packet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13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37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provider used AS-path PREPENDING mistyping 15011 instead of 10511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64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traffic was seen as transiting AS15011-Jaguar Communication and so taking the wrong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7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DDOS attack targeting the two upstream nodes of HSBC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83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DDoS</a:t>
            </a:r>
            <a:r>
              <a:rPr lang="en-US" dirty="0" smtClean="0"/>
              <a:t> attack in progress, with widespread service degradation and packet loss clearly visible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30E9-7A1B-8344-A020-D3E234A2AC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31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response to the </a:t>
            </a:r>
            <a:r>
              <a:rPr lang="en-US" dirty="0" err="1" smtClean="0"/>
              <a:t>DDoS</a:t>
            </a:r>
            <a:r>
              <a:rPr lang="en-US" dirty="0" smtClean="0"/>
              <a:t> attack, the bank begins rerouting traffic from their own network to that of their cloud-based </a:t>
            </a:r>
            <a:r>
              <a:rPr lang="en-US" dirty="0" err="1" smtClean="0"/>
              <a:t>DDoS</a:t>
            </a:r>
            <a:r>
              <a:rPr lang="en-US" dirty="0" smtClean="0"/>
              <a:t> mitigation vendor.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05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rerouting to mitigation center</a:t>
            </a:r>
            <a:r>
              <a:rPr lang="en-US" dirty="0" smtClean="0"/>
              <a:t> is evident from the BGP path changes that are being advertised, switching from the bank’s Autonomous System to that of its mitigation provider in order to begin scrubbing of traffic.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see BGP path changes propagate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45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And all</a:t>
            </a:r>
            <a:r>
              <a:rPr lang="en-US" baseline="0" dirty="0" smtClean="0"/>
              <a:t> what you saw is available to try for FREE at </a:t>
            </a:r>
            <a:r>
              <a:rPr lang="en-US" baseline="0" dirty="0" err="1" smtClean="0"/>
              <a:t>thousandeyes.com</a:t>
            </a:r>
            <a:r>
              <a:rPr lang="en-US" baseline="0" dirty="0" smtClean="0"/>
              <a:t> or come visit us at our booth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8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Craiglist</a:t>
            </a:r>
            <a:r>
              <a:rPr lang="en-US" dirty="0" smtClean="0"/>
              <a:t> reported a DNS outage diverting</a:t>
            </a:r>
            <a:r>
              <a:rPr lang="en-US" baseline="0" dirty="0" smtClean="0"/>
              <a:t> traffic to rogue </a:t>
            </a:r>
            <a:r>
              <a:rPr lang="en-US" baseline="0" dirty="0" smtClean="0"/>
              <a:t>websites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Registrar login credential got stolen and some records forged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2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hijacked NS records directed users to four of the attacker’s name servers hosted at Network Solutions’ </a:t>
            </a:r>
            <a:r>
              <a:rPr lang="en-US" dirty="0" err="1" smtClean="0"/>
              <a:t>WorldNic</a:t>
            </a:r>
            <a:r>
              <a:rPr lang="en-US" dirty="0" smtClean="0"/>
              <a:t> and 000webhost: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5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 hours into the attack, 26% of DNS resolvers were directing queries to the rogue name servers. 12 hours later craigslist confirmed that the DNS records had been corrected by the registrar</a:t>
            </a:r>
          </a:p>
          <a:p>
            <a:endParaRPr lang="en-US" dirty="0" smtClean="0"/>
          </a:p>
          <a:p>
            <a:r>
              <a:rPr lang="en-US" dirty="0" smtClean="0"/>
              <a:t>Even a week after a highly publicized (in the network operator world) DNS hijack, some major networks still have not flushed their resolvers’ caches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7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Asia was hardest hit with more than 30% of DNS resolvers serving hijacked records</a:t>
            </a:r>
          </a:p>
          <a:p>
            <a:endParaRPr lang="en-US" dirty="0" smtClean="0"/>
          </a:p>
          <a:p>
            <a:r>
              <a:rPr lang="en-US" dirty="0" smtClean="0"/>
              <a:t>Some major networks had over 50% of resolvers serving hijacked records, including China Unicom, Telstra of Australia and Qwest of the U.S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1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can look into a specific resolver on the </a:t>
            </a:r>
            <a:r>
              <a:rPr lang="en-US" dirty="0" err="1" smtClean="0"/>
              <a:t>TeliaSonera</a:t>
            </a:r>
            <a:r>
              <a:rPr lang="en-US" dirty="0" smtClean="0"/>
              <a:t> network </a:t>
            </a:r>
            <a:r>
              <a:rPr lang="en-US" dirty="0" smtClean="0"/>
              <a:t>after ONE WEEK</a:t>
            </a:r>
            <a:r>
              <a:rPr lang="en-US" baseline="0" dirty="0" smtClean="0"/>
              <a:t> and </a:t>
            </a:r>
            <a:r>
              <a:rPr lang="en-US" dirty="0" smtClean="0"/>
              <a:t>the </a:t>
            </a:r>
            <a:r>
              <a:rPr lang="en-US" dirty="0" smtClean="0"/>
              <a:t>DNS trace resolves </a:t>
            </a:r>
            <a:r>
              <a:rPr lang="en-US" dirty="0" smtClean="0"/>
              <a:t>still pointing to </a:t>
            </a:r>
            <a:r>
              <a:rPr lang="en-US" dirty="0" smtClean="0"/>
              <a:t>a 000webhost name </a:t>
            </a:r>
            <a:r>
              <a:rPr lang="en-US" dirty="0" smtClean="0"/>
              <a:t>server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44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50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the registrar </a:t>
            </a:r>
            <a:r>
              <a:rPr lang="en-US" baseline="0" dirty="0" smtClean="0"/>
              <a:t>news</a:t>
            </a:r>
          </a:p>
          <a:p>
            <a:endParaRPr lang="en-US" baseline="0" dirty="0" smtClean="0"/>
          </a:p>
          <a:p>
            <a:r>
              <a:rPr lang="en-US" baseline="0" dirty="0" smtClean="0"/>
              <a:t>Yahoo and BT mail (based </a:t>
            </a:r>
            <a:r>
              <a:rPr lang="en-US" baseline="0" dirty="0" smtClean="0"/>
              <a:t>on yahoo mail </a:t>
            </a:r>
            <a:r>
              <a:rPr lang="en-US" baseline="0" dirty="0" smtClean="0"/>
              <a:t>servers) impacted for around one week accessing from </a:t>
            </a:r>
            <a:r>
              <a:rPr lang="en-US" baseline="0" dirty="0" err="1" smtClean="0"/>
              <a:t>europe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C273-6AEE-EC42-833A-FD36F48C29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6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21925" y="2198020"/>
            <a:ext cx="7309555" cy="952500"/>
          </a:xfrm>
          <a:prstGeom prst="rect">
            <a:avLst/>
          </a:prstGeom>
        </p:spPr>
        <p:txBody>
          <a:bodyPr vert="horz"/>
          <a:lstStyle>
            <a:lvl1pPr>
              <a:defRPr sz="3600">
                <a:latin typeface="Proxima Nova Regular"/>
                <a:cs typeface="Proxima Nova Regular"/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794520" y="3708400"/>
            <a:ext cx="5567614" cy="100348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>
                <a:latin typeface="Proxima Nova Light"/>
                <a:cs typeface="Proxima Nova Light"/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 bwMode="auto">
          <a:xfrm flipV="1">
            <a:off x="1828800" y="2062502"/>
            <a:ext cx="5486400" cy="30478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Proxima Nova Regular"/>
              <a:cs typeface="Proxima Nova Regular"/>
            </a:endParaRPr>
          </a:p>
        </p:txBody>
      </p:sp>
      <p:pic>
        <p:nvPicPr>
          <p:cNvPr id="11" name="Picture 10" descr="TE Logo Dark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8800" y="1239938"/>
            <a:ext cx="5486400" cy="7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7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3759"/>
            <a:ext cx="3887019" cy="3594829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 baseline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 flipV="1">
            <a:off x="457200" y="1490772"/>
            <a:ext cx="38862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28700"/>
            <a:ext cx="3887788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Column 1</a:t>
            </a:r>
          </a:p>
        </p:txBody>
      </p:sp>
    </p:spTree>
    <p:extLst>
      <p:ext uri="{BB962C8B-B14F-4D97-AF65-F5344CB8AC3E}">
        <p14:creationId xmlns:p14="http://schemas.microsoft.com/office/powerpoint/2010/main" val="137927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99781" y="1613759"/>
            <a:ext cx="3887019" cy="3583884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>
            <a:spLocks/>
          </p:cNvSpPr>
          <p:nvPr userDrawn="1"/>
        </p:nvSpPr>
        <p:spPr bwMode="auto">
          <a:xfrm flipV="1">
            <a:off x="4799781" y="1490772"/>
            <a:ext cx="38862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799781" y="1028700"/>
            <a:ext cx="3887788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Column 1</a:t>
            </a:r>
          </a:p>
        </p:txBody>
      </p:sp>
    </p:spTree>
    <p:extLst>
      <p:ext uri="{BB962C8B-B14F-4D97-AF65-F5344CB8AC3E}">
        <p14:creationId xmlns:p14="http://schemas.microsoft.com/office/powerpoint/2010/main" val="287039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3759"/>
            <a:ext cx="2514600" cy="3594829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 baseline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77959" y="1613759"/>
            <a:ext cx="2508841" cy="3583884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 flipV="1">
            <a:off x="457200" y="1490772"/>
            <a:ext cx="25146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28700"/>
            <a:ext cx="2514600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Column 1</a:t>
            </a:r>
          </a:p>
        </p:txBody>
      </p:sp>
      <p:sp>
        <p:nvSpPr>
          <p:cNvPr id="10" name="Rectangle 9"/>
          <p:cNvSpPr>
            <a:spLocks/>
          </p:cNvSpPr>
          <p:nvPr userDrawn="1"/>
        </p:nvSpPr>
        <p:spPr bwMode="auto">
          <a:xfrm flipV="1">
            <a:off x="6177669" y="1490772"/>
            <a:ext cx="2508312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78231" y="1028700"/>
            <a:ext cx="2509337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Column 3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314700" y="1613759"/>
            <a:ext cx="2514600" cy="3594829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 baseline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>
            <a:spLocks/>
          </p:cNvSpPr>
          <p:nvPr userDrawn="1"/>
        </p:nvSpPr>
        <p:spPr bwMode="auto">
          <a:xfrm flipV="1">
            <a:off x="3314700" y="1490772"/>
            <a:ext cx="25146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314700" y="1028700"/>
            <a:ext cx="2514600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Column 2</a:t>
            </a:r>
          </a:p>
        </p:txBody>
      </p:sp>
    </p:spTree>
    <p:extLst>
      <p:ext uri="{BB962C8B-B14F-4D97-AF65-F5344CB8AC3E}">
        <p14:creationId xmlns:p14="http://schemas.microsoft.com/office/powerpoint/2010/main" val="688023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4700" y="1028699"/>
            <a:ext cx="5372100" cy="128016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1800" b="0" i="0" baseline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3917484"/>
            <a:ext cx="5372100" cy="128016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 rot="16200000" flipV="1">
            <a:off x="2350006" y="1650492"/>
            <a:ext cx="1280160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28699"/>
            <a:ext cx="2514600" cy="128016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1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8" y="3917484"/>
            <a:ext cx="2514600" cy="128016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3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314700" y="2473091"/>
            <a:ext cx="5372100" cy="1280161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1800" b="0" i="0" baseline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7198" y="2473092"/>
            <a:ext cx="2514600" cy="128016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2</a:t>
            </a:r>
          </a:p>
        </p:txBody>
      </p:sp>
      <p:sp>
        <p:nvSpPr>
          <p:cNvPr id="16" name="Rectangle 15"/>
          <p:cNvSpPr>
            <a:spLocks/>
          </p:cNvSpPr>
          <p:nvPr userDrawn="1"/>
        </p:nvSpPr>
        <p:spPr bwMode="auto">
          <a:xfrm rot="16200000" flipV="1">
            <a:off x="2350005" y="3094885"/>
            <a:ext cx="1280160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7" name="Rectangle 16"/>
          <p:cNvSpPr>
            <a:spLocks/>
          </p:cNvSpPr>
          <p:nvPr userDrawn="1"/>
        </p:nvSpPr>
        <p:spPr bwMode="auto">
          <a:xfrm rot="16200000" flipV="1">
            <a:off x="2350006" y="4539277"/>
            <a:ext cx="1280160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7365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4700" y="1028699"/>
            <a:ext cx="5372100" cy="932689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1800" b="0" i="0" baseline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3186202"/>
            <a:ext cx="5372100" cy="932689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 rot="16200000" flipV="1">
            <a:off x="2523742" y="1476757"/>
            <a:ext cx="932688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28699"/>
            <a:ext cx="2514600" cy="9326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1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2462" y="3186202"/>
            <a:ext cx="2514600" cy="9326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3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314700" y="2107451"/>
            <a:ext cx="5372100" cy="932689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1800" b="0" i="0" baseline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7199" y="2107450"/>
            <a:ext cx="2514600" cy="9326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2</a:t>
            </a:r>
          </a:p>
        </p:txBody>
      </p:sp>
      <p:sp>
        <p:nvSpPr>
          <p:cNvPr id="16" name="Rectangle 15"/>
          <p:cNvSpPr>
            <a:spLocks/>
          </p:cNvSpPr>
          <p:nvPr userDrawn="1"/>
        </p:nvSpPr>
        <p:spPr bwMode="auto">
          <a:xfrm rot="16200000" flipV="1">
            <a:off x="2523741" y="2555509"/>
            <a:ext cx="932688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7" name="Rectangle 16"/>
          <p:cNvSpPr>
            <a:spLocks/>
          </p:cNvSpPr>
          <p:nvPr userDrawn="1"/>
        </p:nvSpPr>
        <p:spPr bwMode="auto">
          <a:xfrm rot="16200000" flipV="1">
            <a:off x="2523742" y="3634261"/>
            <a:ext cx="932688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8" name="Rectangle 17"/>
          <p:cNvSpPr>
            <a:spLocks/>
          </p:cNvSpPr>
          <p:nvPr userDrawn="1"/>
        </p:nvSpPr>
        <p:spPr bwMode="auto">
          <a:xfrm rot="16200000" flipV="1">
            <a:off x="2523508" y="4713012"/>
            <a:ext cx="932688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462" y="4275899"/>
            <a:ext cx="2514600" cy="9326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4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314700" y="4264955"/>
            <a:ext cx="5372100" cy="932689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6064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4700" y="1028699"/>
            <a:ext cx="5372100" cy="6858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 baseline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2763591"/>
            <a:ext cx="5372100" cy="6858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 rot="16200000" flipV="1">
            <a:off x="2647186" y="1353312"/>
            <a:ext cx="685800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28699"/>
            <a:ext cx="2514600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1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2462" y="2769063"/>
            <a:ext cx="2514600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3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314700" y="1896145"/>
            <a:ext cx="5372100" cy="6858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 baseline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7199" y="1898881"/>
            <a:ext cx="2514600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2</a:t>
            </a:r>
          </a:p>
        </p:txBody>
      </p:sp>
      <p:sp>
        <p:nvSpPr>
          <p:cNvPr id="16" name="Rectangle 15"/>
          <p:cNvSpPr>
            <a:spLocks/>
          </p:cNvSpPr>
          <p:nvPr userDrawn="1"/>
        </p:nvSpPr>
        <p:spPr bwMode="auto">
          <a:xfrm rot="16200000" flipV="1">
            <a:off x="2647186" y="2223494"/>
            <a:ext cx="685800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7" name="Rectangle 16"/>
          <p:cNvSpPr>
            <a:spLocks/>
          </p:cNvSpPr>
          <p:nvPr userDrawn="1"/>
        </p:nvSpPr>
        <p:spPr bwMode="auto">
          <a:xfrm rot="16200000" flipV="1">
            <a:off x="2647186" y="3093676"/>
            <a:ext cx="685800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8" name="Rectangle 17"/>
          <p:cNvSpPr>
            <a:spLocks/>
          </p:cNvSpPr>
          <p:nvPr userDrawn="1"/>
        </p:nvSpPr>
        <p:spPr bwMode="auto">
          <a:xfrm rot="16200000" flipV="1">
            <a:off x="2647186" y="3963858"/>
            <a:ext cx="685800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462" y="3639245"/>
            <a:ext cx="2514600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4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314700" y="3631037"/>
            <a:ext cx="5372100" cy="6858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</p:txBody>
      </p:sp>
      <p:sp>
        <p:nvSpPr>
          <p:cNvPr id="21" name="Rectangle 20"/>
          <p:cNvSpPr>
            <a:spLocks/>
          </p:cNvSpPr>
          <p:nvPr userDrawn="1"/>
        </p:nvSpPr>
        <p:spPr bwMode="auto">
          <a:xfrm rot="16200000" flipV="1">
            <a:off x="2647186" y="4834042"/>
            <a:ext cx="685800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6965" y="4509429"/>
            <a:ext cx="2514600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5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309203" y="4498485"/>
            <a:ext cx="5372100" cy="6858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366471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3759"/>
            <a:ext cx="3887019" cy="137987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000" b="0" i="0" baseline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2pPr>
            <a:lvl3pPr marL="458788" indent="0">
              <a:buClr>
                <a:schemeClr val="accent1"/>
              </a:buClr>
              <a:buSzPct val="100000"/>
              <a:buNone/>
              <a:defRPr sz="1800" b="0" i="0">
                <a:latin typeface="Proxima Nova Light"/>
                <a:cs typeface="Proxima Nova Light"/>
              </a:defRPr>
            </a:lvl3pPr>
            <a:lvl4pPr marL="687387" indent="0">
              <a:buClr>
                <a:schemeClr val="accent1"/>
              </a:buClr>
              <a:buSzPct val="100000"/>
              <a:buNone/>
              <a:defRPr sz="1600" b="0" i="0">
                <a:latin typeface="Proxima Nova Light"/>
                <a:cs typeface="Proxima Nova Light"/>
              </a:defRPr>
            </a:lvl4pPr>
            <a:lvl5pPr marL="915987" indent="0">
              <a:buClr>
                <a:schemeClr val="accent1"/>
              </a:buClr>
              <a:buSzPct val="100000"/>
              <a:buNone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99781" y="1613759"/>
            <a:ext cx="3887019" cy="137987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 flipV="1">
            <a:off x="457200" y="1490772"/>
            <a:ext cx="38862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28700"/>
            <a:ext cx="3887788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1</a:t>
            </a:r>
          </a:p>
        </p:txBody>
      </p:sp>
      <p:sp>
        <p:nvSpPr>
          <p:cNvPr id="10" name="Rectangle 9"/>
          <p:cNvSpPr>
            <a:spLocks/>
          </p:cNvSpPr>
          <p:nvPr userDrawn="1"/>
        </p:nvSpPr>
        <p:spPr bwMode="auto">
          <a:xfrm flipV="1">
            <a:off x="4799781" y="1490772"/>
            <a:ext cx="38862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799781" y="1028700"/>
            <a:ext cx="3887788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2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3844853"/>
            <a:ext cx="3887019" cy="137987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000" b="0" i="0" baseline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2pPr>
            <a:lvl3pPr marL="458788" indent="0">
              <a:buClr>
                <a:schemeClr val="accent1"/>
              </a:buClr>
              <a:buSzPct val="100000"/>
              <a:buNone/>
              <a:defRPr sz="1800" b="0" i="0">
                <a:latin typeface="Proxima Nova Light"/>
                <a:cs typeface="Proxima Nova Light"/>
              </a:defRPr>
            </a:lvl3pPr>
            <a:lvl4pPr marL="687387" indent="0">
              <a:buClr>
                <a:schemeClr val="accent1"/>
              </a:buClr>
              <a:buSzPct val="100000"/>
              <a:buNone/>
              <a:defRPr sz="1600" b="0" i="0">
                <a:latin typeface="Proxima Nova Light"/>
                <a:cs typeface="Proxima Nova Light"/>
              </a:defRPr>
            </a:lvl4pPr>
            <a:lvl5pPr marL="915987" indent="0">
              <a:buClr>
                <a:schemeClr val="accent1"/>
              </a:buClr>
              <a:buSzPct val="100000"/>
              <a:buNone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799781" y="3844853"/>
            <a:ext cx="3887019" cy="137987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Rectangle 16"/>
          <p:cNvSpPr>
            <a:spLocks/>
          </p:cNvSpPr>
          <p:nvPr userDrawn="1"/>
        </p:nvSpPr>
        <p:spPr bwMode="auto">
          <a:xfrm flipV="1">
            <a:off x="457200" y="3721866"/>
            <a:ext cx="38862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3259794"/>
            <a:ext cx="3887788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3</a:t>
            </a: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auto">
          <a:xfrm flipV="1">
            <a:off x="4799781" y="3721866"/>
            <a:ext cx="38862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799781" y="3259794"/>
            <a:ext cx="3887788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4</a:t>
            </a:r>
          </a:p>
        </p:txBody>
      </p:sp>
    </p:spTree>
    <p:extLst>
      <p:ext uri="{BB962C8B-B14F-4D97-AF65-F5344CB8AC3E}">
        <p14:creationId xmlns:p14="http://schemas.microsoft.com/office/powerpoint/2010/main" val="3587237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3759"/>
            <a:ext cx="2514600" cy="137987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000" b="0" i="0" baseline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77959" y="1613759"/>
            <a:ext cx="2508841" cy="1375672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 flipV="1">
            <a:off x="457200" y="1490772"/>
            <a:ext cx="25146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28700"/>
            <a:ext cx="2514600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1</a:t>
            </a:r>
          </a:p>
        </p:txBody>
      </p:sp>
      <p:sp>
        <p:nvSpPr>
          <p:cNvPr id="10" name="Rectangle 9"/>
          <p:cNvSpPr>
            <a:spLocks/>
          </p:cNvSpPr>
          <p:nvPr userDrawn="1"/>
        </p:nvSpPr>
        <p:spPr bwMode="auto">
          <a:xfrm flipV="1">
            <a:off x="6177669" y="1490772"/>
            <a:ext cx="2508312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78231" y="1028700"/>
            <a:ext cx="2509337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3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314700" y="1613759"/>
            <a:ext cx="2514600" cy="137987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000" b="0" i="0" baseline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 bwMode="auto">
          <a:xfrm flipV="1">
            <a:off x="3314700" y="1490772"/>
            <a:ext cx="25146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314700" y="1028700"/>
            <a:ext cx="2514600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2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3828715"/>
            <a:ext cx="2514600" cy="137987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000" b="0" i="0" baseline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177959" y="3828715"/>
            <a:ext cx="2508841" cy="1375672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Rectangle 17"/>
          <p:cNvSpPr>
            <a:spLocks/>
          </p:cNvSpPr>
          <p:nvPr userDrawn="1"/>
        </p:nvSpPr>
        <p:spPr bwMode="auto">
          <a:xfrm flipV="1">
            <a:off x="457200" y="3705728"/>
            <a:ext cx="25146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3243656"/>
            <a:ext cx="2514600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4</a:t>
            </a:r>
          </a:p>
        </p:txBody>
      </p:sp>
      <p:sp>
        <p:nvSpPr>
          <p:cNvPr id="20" name="Rectangle 19"/>
          <p:cNvSpPr>
            <a:spLocks/>
          </p:cNvSpPr>
          <p:nvPr userDrawn="1"/>
        </p:nvSpPr>
        <p:spPr bwMode="auto">
          <a:xfrm flipV="1">
            <a:off x="6177669" y="3705728"/>
            <a:ext cx="2508312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178231" y="3243656"/>
            <a:ext cx="2509337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6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314700" y="3828715"/>
            <a:ext cx="2514600" cy="137987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000" b="0" i="0" baseline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 flipV="1">
            <a:off x="3314700" y="3705728"/>
            <a:ext cx="25146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314700" y="3243656"/>
            <a:ext cx="2514600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5</a:t>
            </a:r>
          </a:p>
        </p:txBody>
      </p:sp>
    </p:spTree>
    <p:extLst>
      <p:ext uri="{BB962C8B-B14F-4D97-AF65-F5344CB8AC3E}">
        <p14:creationId xmlns:p14="http://schemas.microsoft.com/office/powerpoint/2010/main" val="141637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 userDrawn="1"/>
        </p:nvSpPr>
        <p:spPr bwMode="auto">
          <a:xfrm flipV="1">
            <a:off x="1828800" y="2062502"/>
            <a:ext cx="5486400" cy="30478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921925" y="2198020"/>
            <a:ext cx="7309555" cy="952500"/>
          </a:xfrm>
          <a:prstGeom prst="rect">
            <a:avLst/>
          </a:prstGeom>
        </p:spPr>
        <p:txBody>
          <a:bodyPr vert="horz"/>
          <a:lstStyle>
            <a:lvl1pPr>
              <a:defRPr sz="3600">
                <a:latin typeface="Proxima Nova Regular"/>
                <a:cs typeface="Proxima Nova Regular"/>
              </a:defRPr>
            </a:lvl1pPr>
          </a:lstStyle>
          <a:p>
            <a:r>
              <a:rPr lang="en-US" dirty="0" smtClean="0"/>
              <a:t>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7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4" y="927692"/>
            <a:ext cx="8316515" cy="3988597"/>
          </a:xfrm>
          <a:prstGeom prst="rect">
            <a:avLst/>
          </a:prstGeom>
        </p:spPr>
        <p:txBody>
          <a:bodyPr lIns="59698" tIns="29849" rIns="59698" bIns="29849">
            <a:normAutofit/>
          </a:bodyPr>
          <a:lstStyle>
            <a:lvl1pPr marL="335801" indent="-335801" algn="l">
              <a:spcAft>
                <a:spcPts val="1176"/>
              </a:spcAft>
              <a:buClr>
                <a:srgbClr val="FF6600"/>
              </a:buClr>
              <a:buSzPct val="85000"/>
              <a:buFont typeface="Lucida Grande"/>
              <a:buChar char="»"/>
              <a:defRPr sz="2000" b="0" i="0" baseline="0">
                <a:solidFill>
                  <a:srgbClr val="223E44"/>
                </a:solidFill>
                <a:latin typeface="FreightSans Pro Book"/>
                <a:cs typeface="Akzidenz Grotesk BE Light"/>
              </a:defRPr>
            </a:lvl1pPr>
            <a:lvl2pPr marL="656679" indent="-298490">
              <a:spcBef>
                <a:spcPts val="0"/>
              </a:spcBef>
              <a:spcAft>
                <a:spcPts val="783"/>
              </a:spcAft>
              <a:buClr>
                <a:srgbClr val="F87737"/>
              </a:buClr>
              <a:buSzPct val="75000"/>
              <a:buFont typeface="Lucida Grande"/>
              <a:buChar char="»"/>
              <a:defRPr sz="1700" b="0" i="0" baseline="0">
                <a:solidFill>
                  <a:srgbClr val="223E44"/>
                </a:solidFill>
                <a:latin typeface="FreightSans Pro Book"/>
              </a:defRPr>
            </a:lvl2pPr>
          </a:lstStyle>
          <a:p>
            <a:pPr lvl="0"/>
            <a:r>
              <a:rPr lang="en-US" dirty="0" smtClean="0"/>
              <a:t>Bulleted List Item One</a:t>
            </a:r>
          </a:p>
          <a:p>
            <a:pPr lvl="1"/>
            <a:r>
              <a:rPr lang="en-US" dirty="0" smtClean="0"/>
              <a:t>Sub-bullet One</a:t>
            </a:r>
          </a:p>
          <a:p>
            <a:pPr lvl="0"/>
            <a:r>
              <a:rPr lang="en-US" dirty="0" smtClean="0"/>
              <a:t>Bulleted List Item Two</a:t>
            </a:r>
          </a:p>
          <a:p>
            <a:pPr lvl="0"/>
            <a:r>
              <a:rPr lang="en-US" dirty="0" smtClean="0"/>
              <a:t>Bulleted List Item Three</a:t>
            </a:r>
          </a:p>
          <a:p>
            <a:pPr lvl="0"/>
            <a:r>
              <a:rPr lang="en-US" dirty="0" smtClean="0"/>
              <a:t>Bulleted List Item Four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467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 userDrawn="1"/>
        </p:nvSpPr>
        <p:spPr bwMode="auto">
          <a:xfrm flipV="1">
            <a:off x="1828800" y="2062502"/>
            <a:ext cx="5486400" cy="30478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921925" y="2198020"/>
            <a:ext cx="7309555" cy="952500"/>
          </a:xfrm>
          <a:prstGeom prst="rect">
            <a:avLst/>
          </a:prstGeom>
        </p:spPr>
        <p:txBody>
          <a:bodyPr vert="horz"/>
          <a:lstStyle>
            <a:lvl1pPr>
              <a:defRPr sz="3600">
                <a:latin typeface="Proxima Nova Regular"/>
                <a:cs typeface="Proxima Nova Regular"/>
              </a:defRPr>
            </a:lvl1pPr>
          </a:lstStyle>
          <a:p>
            <a:r>
              <a:rPr lang="en-US" dirty="0" smtClean="0"/>
              <a:t>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24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39813"/>
            <a:ext cx="8229600" cy="416877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solidFill>
                  <a:schemeClr val="bg1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chemeClr val="bg1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solidFill>
                  <a:schemeClr val="bg1"/>
                </a:solidFill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solidFill>
                  <a:schemeClr val="bg1"/>
                </a:solidFill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solidFill>
                  <a:schemeClr val="bg1"/>
                </a:solidFill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ld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" y="1029250"/>
            <a:ext cx="8229600" cy="416877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400" b="0" i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801688" indent="-342900">
              <a:buClr>
                <a:schemeClr val="accent1"/>
              </a:buClr>
              <a:defRPr sz="1800" b="0" i="0">
                <a:solidFill>
                  <a:srgbClr val="FFFFFF"/>
                </a:solidFill>
                <a:latin typeface="Proxima Nova Light"/>
                <a:cs typeface="Proxima Nova Light"/>
              </a:defRPr>
            </a:lvl3pPr>
            <a:lvl4pPr marL="1027113" indent="-339725">
              <a:buClr>
                <a:schemeClr val="accent1"/>
              </a:buClr>
              <a:defRPr sz="1600" b="0" i="0">
                <a:solidFill>
                  <a:srgbClr val="FFFFFF"/>
                </a:solidFill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defRPr sz="1600" b="0" i="0">
                <a:solidFill>
                  <a:srgbClr val="FFFFFF"/>
                </a:solidFill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Wild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" y="1029250"/>
            <a:ext cx="3879615" cy="416877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400" b="0" i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801688" indent="-342900">
              <a:buClr>
                <a:schemeClr val="accent1"/>
              </a:buClr>
              <a:defRPr sz="1800" b="0" i="0">
                <a:solidFill>
                  <a:srgbClr val="FFFFFF"/>
                </a:solidFill>
                <a:latin typeface="Proxima Nova Light"/>
                <a:cs typeface="Proxima Nova Light"/>
              </a:defRPr>
            </a:lvl3pPr>
            <a:lvl4pPr marL="1027113" indent="-339725">
              <a:buClr>
                <a:schemeClr val="accent1"/>
              </a:buClr>
              <a:defRPr sz="1600" b="0" i="0">
                <a:solidFill>
                  <a:srgbClr val="FFFFFF"/>
                </a:solidFill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defRPr sz="1600" b="0" i="0">
                <a:solidFill>
                  <a:srgbClr val="FFFFFF"/>
                </a:solidFill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4807184" y="1029250"/>
            <a:ext cx="3879615" cy="416877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400" b="0" i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801688" indent="-342900">
              <a:buClr>
                <a:schemeClr val="accent1"/>
              </a:buClr>
              <a:defRPr sz="1800" b="0" i="0">
                <a:solidFill>
                  <a:srgbClr val="FFFFFF"/>
                </a:solidFill>
                <a:latin typeface="Proxima Nova Light"/>
                <a:cs typeface="Proxima Nova Light"/>
              </a:defRPr>
            </a:lvl3pPr>
            <a:lvl4pPr marL="1027113" indent="-339725">
              <a:buClr>
                <a:schemeClr val="accent1"/>
              </a:buClr>
              <a:defRPr sz="1600" b="0" i="0">
                <a:solidFill>
                  <a:srgbClr val="FFFFFF"/>
                </a:solidFill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defRPr sz="1600" b="0" i="0">
                <a:solidFill>
                  <a:srgbClr val="FFFFFF"/>
                </a:solidFill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1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77959" y="1613759"/>
            <a:ext cx="2508841" cy="3583884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solidFill>
                  <a:srgbClr val="FFFFFF"/>
                </a:solidFill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solidFill>
                  <a:srgbClr val="FFFFFF"/>
                </a:solidFill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solidFill>
                  <a:srgbClr val="FFFFFF"/>
                </a:solidFill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>
            <a:spLocks/>
          </p:cNvSpPr>
          <p:nvPr userDrawn="1"/>
        </p:nvSpPr>
        <p:spPr bwMode="auto">
          <a:xfrm flipV="1">
            <a:off x="6177669" y="1490772"/>
            <a:ext cx="2508312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78231" y="1028700"/>
            <a:ext cx="2509337" cy="4620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Column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200" y="1028700"/>
            <a:ext cx="5372100" cy="4168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3759"/>
            <a:ext cx="3887019" cy="3594829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 baseline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solidFill>
                  <a:srgbClr val="FFFFFF"/>
                </a:solidFill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solidFill>
                  <a:srgbClr val="FFFFFF"/>
                </a:solidFill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solidFill>
                  <a:srgbClr val="FFFFFF"/>
                </a:solidFill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99781" y="1613759"/>
            <a:ext cx="3887019" cy="3583884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solidFill>
                  <a:srgbClr val="FFFFFF"/>
                </a:solidFill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solidFill>
                  <a:srgbClr val="FFFFFF"/>
                </a:solidFill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solidFill>
                  <a:srgbClr val="FFFFFF"/>
                </a:solidFill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 flipV="1">
            <a:off x="457200" y="1490772"/>
            <a:ext cx="38862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28700"/>
            <a:ext cx="3887788" cy="4620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Column 1</a:t>
            </a:r>
          </a:p>
        </p:txBody>
      </p:sp>
      <p:sp>
        <p:nvSpPr>
          <p:cNvPr id="10" name="Rectangle 9"/>
          <p:cNvSpPr>
            <a:spLocks/>
          </p:cNvSpPr>
          <p:nvPr userDrawn="1"/>
        </p:nvSpPr>
        <p:spPr bwMode="auto">
          <a:xfrm flipV="1">
            <a:off x="4799781" y="1490772"/>
            <a:ext cx="38862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799781" y="1028700"/>
            <a:ext cx="3887788" cy="4620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Column 2</a:t>
            </a:r>
          </a:p>
        </p:txBody>
      </p:sp>
    </p:spTree>
    <p:extLst>
      <p:ext uri="{BB962C8B-B14F-4D97-AF65-F5344CB8AC3E}">
        <p14:creationId xmlns:p14="http://schemas.microsoft.com/office/powerpoint/2010/main" val="226458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3759"/>
            <a:ext cx="3887019" cy="3594829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 baseline="0">
                <a:solidFill>
                  <a:schemeClr val="bg1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chemeClr val="bg1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solidFill>
                  <a:schemeClr val="bg1"/>
                </a:solidFill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solidFill>
                  <a:schemeClr val="bg1"/>
                </a:solidFill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solidFill>
                  <a:schemeClr val="bg1"/>
                </a:solidFill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 flipV="1">
            <a:off x="457200" y="1490772"/>
            <a:ext cx="38862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28700"/>
            <a:ext cx="3887788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Column 1</a:t>
            </a:r>
          </a:p>
        </p:txBody>
      </p:sp>
    </p:spTree>
    <p:extLst>
      <p:ext uri="{BB962C8B-B14F-4D97-AF65-F5344CB8AC3E}">
        <p14:creationId xmlns:p14="http://schemas.microsoft.com/office/powerpoint/2010/main" val="53973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99781" y="1613759"/>
            <a:ext cx="3887019" cy="3583884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solidFill>
                  <a:schemeClr val="bg1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chemeClr val="bg1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solidFill>
                  <a:schemeClr val="bg1"/>
                </a:solidFill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solidFill>
                  <a:schemeClr val="bg1"/>
                </a:solidFill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solidFill>
                  <a:schemeClr val="bg1"/>
                </a:solidFill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>
            <a:spLocks/>
          </p:cNvSpPr>
          <p:nvPr userDrawn="1"/>
        </p:nvSpPr>
        <p:spPr bwMode="auto">
          <a:xfrm flipV="1">
            <a:off x="4799781" y="1490772"/>
            <a:ext cx="38862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799781" y="1028700"/>
            <a:ext cx="3887788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Column 1</a:t>
            </a:r>
          </a:p>
        </p:txBody>
      </p:sp>
    </p:spTree>
    <p:extLst>
      <p:ext uri="{BB962C8B-B14F-4D97-AF65-F5344CB8AC3E}">
        <p14:creationId xmlns:p14="http://schemas.microsoft.com/office/powerpoint/2010/main" val="311619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3759"/>
            <a:ext cx="2514600" cy="3594829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 baseline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solidFill>
                  <a:srgbClr val="FFFFFF"/>
                </a:solidFill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solidFill>
                  <a:srgbClr val="FFFFFF"/>
                </a:solidFill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solidFill>
                  <a:srgbClr val="FFFFFF"/>
                </a:solidFill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77959" y="1613759"/>
            <a:ext cx="2508841" cy="3583884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solidFill>
                  <a:srgbClr val="FFFFFF"/>
                </a:solidFill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solidFill>
                  <a:srgbClr val="FFFFFF"/>
                </a:solidFill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solidFill>
                  <a:srgbClr val="FFFFFF"/>
                </a:solidFill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 flipV="1">
            <a:off x="457200" y="1490772"/>
            <a:ext cx="25146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28700"/>
            <a:ext cx="2514600" cy="4620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Column 1</a:t>
            </a:r>
          </a:p>
        </p:txBody>
      </p:sp>
      <p:sp>
        <p:nvSpPr>
          <p:cNvPr id="10" name="Rectangle 9"/>
          <p:cNvSpPr>
            <a:spLocks/>
          </p:cNvSpPr>
          <p:nvPr userDrawn="1"/>
        </p:nvSpPr>
        <p:spPr bwMode="auto">
          <a:xfrm flipV="1">
            <a:off x="6177669" y="1490772"/>
            <a:ext cx="2508312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78231" y="1028700"/>
            <a:ext cx="2509337" cy="4620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Column 3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314700" y="1613759"/>
            <a:ext cx="2514600" cy="3594829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 baseline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solidFill>
                  <a:srgbClr val="FFFFFF"/>
                </a:solidFill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solidFill>
                  <a:srgbClr val="FFFFFF"/>
                </a:solidFill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solidFill>
                  <a:srgbClr val="FFFFFF"/>
                </a:solidFill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>
            <a:spLocks/>
          </p:cNvSpPr>
          <p:nvPr userDrawn="1"/>
        </p:nvSpPr>
        <p:spPr bwMode="auto">
          <a:xfrm flipV="1">
            <a:off x="3314700" y="1490772"/>
            <a:ext cx="25146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314700" y="1028700"/>
            <a:ext cx="2514600" cy="4620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Column 2</a:t>
            </a:r>
          </a:p>
        </p:txBody>
      </p:sp>
    </p:spTree>
    <p:extLst>
      <p:ext uri="{BB962C8B-B14F-4D97-AF65-F5344CB8AC3E}">
        <p14:creationId xmlns:p14="http://schemas.microsoft.com/office/powerpoint/2010/main" val="311094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4700" y="1028699"/>
            <a:ext cx="5372100" cy="128016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1800" b="0" i="0" baseline="0">
                <a:solidFill>
                  <a:schemeClr val="bg1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600" b="0" i="0">
                <a:solidFill>
                  <a:schemeClr val="bg1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3917484"/>
            <a:ext cx="5372100" cy="128016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1800" b="0" i="0">
                <a:solidFill>
                  <a:schemeClr val="bg1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600" b="0" i="0">
                <a:solidFill>
                  <a:schemeClr val="bg1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 rot="16200000" flipV="1">
            <a:off x="2350006" y="1650492"/>
            <a:ext cx="1280160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28699"/>
            <a:ext cx="2514600" cy="128016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1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8" y="3917484"/>
            <a:ext cx="2514600" cy="128016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3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314700" y="2473091"/>
            <a:ext cx="5372100" cy="1280161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1800" b="0" i="0" baseline="0">
                <a:solidFill>
                  <a:schemeClr val="bg1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600" b="0" i="0">
                <a:solidFill>
                  <a:schemeClr val="bg1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7198" y="2473092"/>
            <a:ext cx="2514600" cy="128016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2</a:t>
            </a:r>
          </a:p>
        </p:txBody>
      </p:sp>
      <p:sp>
        <p:nvSpPr>
          <p:cNvPr id="16" name="Rectangle 15"/>
          <p:cNvSpPr>
            <a:spLocks/>
          </p:cNvSpPr>
          <p:nvPr userDrawn="1"/>
        </p:nvSpPr>
        <p:spPr bwMode="auto">
          <a:xfrm rot="16200000" flipV="1">
            <a:off x="2350005" y="3094885"/>
            <a:ext cx="1280160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7" name="Rectangle 16"/>
          <p:cNvSpPr>
            <a:spLocks/>
          </p:cNvSpPr>
          <p:nvPr userDrawn="1"/>
        </p:nvSpPr>
        <p:spPr bwMode="auto">
          <a:xfrm rot="16200000" flipV="1">
            <a:off x="2350006" y="4539277"/>
            <a:ext cx="1280160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7492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4700" y="1028699"/>
            <a:ext cx="5372100" cy="932689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1800" b="0" i="0" baseline="0">
                <a:solidFill>
                  <a:schemeClr val="bg1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600" b="0" i="0">
                <a:solidFill>
                  <a:schemeClr val="bg1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3186202"/>
            <a:ext cx="5372100" cy="932689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1800" b="0" i="0">
                <a:solidFill>
                  <a:schemeClr val="bg1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600" b="0" i="0">
                <a:solidFill>
                  <a:schemeClr val="bg1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 rot="16200000" flipV="1">
            <a:off x="2523742" y="1476757"/>
            <a:ext cx="932688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28699"/>
            <a:ext cx="2514600" cy="9326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1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2462" y="3186202"/>
            <a:ext cx="2514600" cy="9326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3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314700" y="2107451"/>
            <a:ext cx="5372100" cy="932689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1800" b="0" i="0" baseline="0">
                <a:solidFill>
                  <a:schemeClr val="bg1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600" b="0" i="0">
                <a:solidFill>
                  <a:schemeClr val="bg1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7199" y="2107450"/>
            <a:ext cx="2514600" cy="9326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2</a:t>
            </a:r>
          </a:p>
        </p:txBody>
      </p:sp>
      <p:sp>
        <p:nvSpPr>
          <p:cNvPr id="16" name="Rectangle 15"/>
          <p:cNvSpPr>
            <a:spLocks/>
          </p:cNvSpPr>
          <p:nvPr userDrawn="1"/>
        </p:nvSpPr>
        <p:spPr bwMode="auto">
          <a:xfrm rot="16200000" flipV="1">
            <a:off x="2523741" y="2555509"/>
            <a:ext cx="932688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7" name="Rectangle 16"/>
          <p:cNvSpPr>
            <a:spLocks/>
          </p:cNvSpPr>
          <p:nvPr userDrawn="1"/>
        </p:nvSpPr>
        <p:spPr bwMode="auto">
          <a:xfrm rot="16200000" flipV="1">
            <a:off x="2523742" y="3634261"/>
            <a:ext cx="932688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8" name="Rectangle 17"/>
          <p:cNvSpPr>
            <a:spLocks/>
          </p:cNvSpPr>
          <p:nvPr userDrawn="1"/>
        </p:nvSpPr>
        <p:spPr bwMode="auto">
          <a:xfrm rot="16200000" flipV="1">
            <a:off x="2523508" y="4713012"/>
            <a:ext cx="932688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462" y="4275899"/>
            <a:ext cx="2514600" cy="9326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4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314700" y="4264955"/>
            <a:ext cx="5372100" cy="932689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1800" b="0" i="0">
                <a:solidFill>
                  <a:schemeClr val="bg1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1600" b="0" i="0">
                <a:solidFill>
                  <a:schemeClr val="bg1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0733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 Logo Dark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8800" y="1239938"/>
            <a:ext cx="5486400" cy="750276"/>
          </a:xfrm>
          <a:prstGeom prst="rect">
            <a:avLst/>
          </a:prstGeom>
        </p:spPr>
      </p:pic>
      <p:pic>
        <p:nvPicPr>
          <p:cNvPr id="3" name="Picture 2" descr="Sunglasse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70" y="2392226"/>
            <a:ext cx="5490330" cy="184702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828800" y="423925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2515B"/>
                </a:solidFill>
                <a:latin typeface="Proxima Nova Regular"/>
                <a:cs typeface="Proxima Nova Regular"/>
              </a:rPr>
              <a:t>It’s time to see the entire picture.</a:t>
            </a:r>
            <a:endParaRPr lang="en-US" sz="2800" dirty="0">
              <a:solidFill>
                <a:srgbClr val="32515B"/>
              </a:solidFill>
              <a:latin typeface="Proxima Nova Regular"/>
              <a:cs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76385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4700" y="1028699"/>
            <a:ext cx="5372100" cy="6858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 baseline="0">
                <a:solidFill>
                  <a:schemeClr val="bg1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2763591"/>
            <a:ext cx="5372100" cy="6858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solidFill>
                  <a:schemeClr val="bg1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 rot="16200000" flipV="1">
            <a:off x="2647186" y="1353312"/>
            <a:ext cx="685800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28699"/>
            <a:ext cx="2514600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1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2462" y="2769063"/>
            <a:ext cx="2514600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3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314700" y="1896145"/>
            <a:ext cx="5372100" cy="6858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 baseline="0">
                <a:solidFill>
                  <a:schemeClr val="bg1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7199" y="1898881"/>
            <a:ext cx="2514600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2</a:t>
            </a:r>
          </a:p>
        </p:txBody>
      </p:sp>
      <p:sp>
        <p:nvSpPr>
          <p:cNvPr id="16" name="Rectangle 15"/>
          <p:cNvSpPr>
            <a:spLocks/>
          </p:cNvSpPr>
          <p:nvPr userDrawn="1"/>
        </p:nvSpPr>
        <p:spPr bwMode="auto">
          <a:xfrm rot="16200000" flipV="1">
            <a:off x="2647186" y="2223494"/>
            <a:ext cx="685800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7" name="Rectangle 16"/>
          <p:cNvSpPr>
            <a:spLocks/>
          </p:cNvSpPr>
          <p:nvPr userDrawn="1"/>
        </p:nvSpPr>
        <p:spPr bwMode="auto">
          <a:xfrm rot="16200000" flipV="1">
            <a:off x="2647186" y="3093676"/>
            <a:ext cx="685800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8" name="Rectangle 17"/>
          <p:cNvSpPr>
            <a:spLocks/>
          </p:cNvSpPr>
          <p:nvPr userDrawn="1"/>
        </p:nvSpPr>
        <p:spPr bwMode="auto">
          <a:xfrm rot="16200000" flipV="1">
            <a:off x="2647186" y="3963858"/>
            <a:ext cx="685800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462" y="3639245"/>
            <a:ext cx="2514600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4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314700" y="3631037"/>
            <a:ext cx="5372100" cy="6858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solidFill>
                  <a:schemeClr val="bg1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</p:txBody>
      </p:sp>
      <p:sp>
        <p:nvSpPr>
          <p:cNvPr id="21" name="Rectangle 20"/>
          <p:cNvSpPr>
            <a:spLocks/>
          </p:cNvSpPr>
          <p:nvPr userDrawn="1"/>
        </p:nvSpPr>
        <p:spPr bwMode="auto">
          <a:xfrm rot="16200000" flipV="1">
            <a:off x="2647186" y="4834042"/>
            <a:ext cx="685800" cy="3657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6965" y="4509429"/>
            <a:ext cx="2514600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Row 5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309203" y="4498485"/>
            <a:ext cx="5372100" cy="6858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solidFill>
                  <a:schemeClr val="bg1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269444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3759"/>
            <a:ext cx="3887019" cy="137987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 baseline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458788" indent="0">
              <a:buClr>
                <a:schemeClr val="accent1"/>
              </a:buClr>
              <a:buSzPct val="100000"/>
              <a:buNone/>
              <a:defRPr sz="1800" b="0" i="0">
                <a:latin typeface="Proxima Nova Light"/>
                <a:cs typeface="Proxima Nova Light"/>
              </a:defRPr>
            </a:lvl3pPr>
            <a:lvl4pPr marL="687387" indent="0">
              <a:buClr>
                <a:schemeClr val="accent1"/>
              </a:buClr>
              <a:buSzPct val="100000"/>
              <a:buNone/>
              <a:defRPr sz="1600" b="0" i="0">
                <a:latin typeface="Proxima Nova Light"/>
                <a:cs typeface="Proxima Nova Light"/>
              </a:defRPr>
            </a:lvl4pPr>
            <a:lvl5pPr marL="915987" indent="0">
              <a:buClr>
                <a:schemeClr val="accent1"/>
              </a:buClr>
              <a:buSzPct val="100000"/>
              <a:buNone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99781" y="1613759"/>
            <a:ext cx="3887019" cy="137987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 flipV="1">
            <a:off x="457200" y="1490772"/>
            <a:ext cx="38862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28700"/>
            <a:ext cx="3887788" cy="4620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1</a:t>
            </a:r>
          </a:p>
        </p:txBody>
      </p:sp>
      <p:sp>
        <p:nvSpPr>
          <p:cNvPr id="10" name="Rectangle 9"/>
          <p:cNvSpPr>
            <a:spLocks/>
          </p:cNvSpPr>
          <p:nvPr userDrawn="1"/>
        </p:nvSpPr>
        <p:spPr bwMode="auto">
          <a:xfrm flipV="1">
            <a:off x="4799781" y="1490772"/>
            <a:ext cx="38862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799781" y="1028700"/>
            <a:ext cx="3887788" cy="4620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2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3844853"/>
            <a:ext cx="3887019" cy="137987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 baseline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458788" indent="0">
              <a:buClr>
                <a:schemeClr val="accent1"/>
              </a:buClr>
              <a:buSzPct val="100000"/>
              <a:buNone/>
              <a:defRPr sz="1800" b="0" i="0">
                <a:latin typeface="Proxima Nova Light"/>
                <a:cs typeface="Proxima Nova Light"/>
              </a:defRPr>
            </a:lvl3pPr>
            <a:lvl4pPr marL="687387" indent="0">
              <a:buClr>
                <a:schemeClr val="accent1"/>
              </a:buClr>
              <a:buSzPct val="100000"/>
              <a:buNone/>
              <a:defRPr sz="1600" b="0" i="0">
                <a:latin typeface="Proxima Nova Light"/>
                <a:cs typeface="Proxima Nova Light"/>
              </a:defRPr>
            </a:lvl4pPr>
            <a:lvl5pPr marL="915987" indent="0">
              <a:buClr>
                <a:schemeClr val="accent1"/>
              </a:buClr>
              <a:buSzPct val="100000"/>
              <a:buNone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799781" y="3844853"/>
            <a:ext cx="3887019" cy="137987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Rectangle 16"/>
          <p:cNvSpPr>
            <a:spLocks/>
          </p:cNvSpPr>
          <p:nvPr userDrawn="1"/>
        </p:nvSpPr>
        <p:spPr bwMode="auto">
          <a:xfrm flipV="1">
            <a:off x="457200" y="3721866"/>
            <a:ext cx="38862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3259794"/>
            <a:ext cx="3887788" cy="4620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3</a:t>
            </a: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auto">
          <a:xfrm flipV="1">
            <a:off x="4799781" y="3721866"/>
            <a:ext cx="38862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799781" y="3259794"/>
            <a:ext cx="3887788" cy="4620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4</a:t>
            </a:r>
          </a:p>
        </p:txBody>
      </p:sp>
    </p:spTree>
    <p:extLst>
      <p:ext uri="{BB962C8B-B14F-4D97-AF65-F5344CB8AC3E}">
        <p14:creationId xmlns:p14="http://schemas.microsoft.com/office/powerpoint/2010/main" val="925533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3759"/>
            <a:ext cx="2514600" cy="137987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 baseline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77959" y="1613759"/>
            <a:ext cx="2508841" cy="1375672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 flipV="1">
            <a:off x="457200" y="1490772"/>
            <a:ext cx="25146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28700"/>
            <a:ext cx="2514600" cy="4620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1</a:t>
            </a:r>
          </a:p>
        </p:txBody>
      </p:sp>
      <p:sp>
        <p:nvSpPr>
          <p:cNvPr id="10" name="Rectangle 9"/>
          <p:cNvSpPr>
            <a:spLocks/>
          </p:cNvSpPr>
          <p:nvPr userDrawn="1"/>
        </p:nvSpPr>
        <p:spPr bwMode="auto">
          <a:xfrm flipV="1">
            <a:off x="6177669" y="1490772"/>
            <a:ext cx="2508312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78231" y="1028700"/>
            <a:ext cx="2509337" cy="4620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3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314700" y="1613759"/>
            <a:ext cx="2514600" cy="137987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 baseline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 bwMode="auto">
          <a:xfrm flipV="1">
            <a:off x="3314700" y="1490772"/>
            <a:ext cx="25146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314700" y="1028700"/>
            <a:ext cx="2514600" cy="4620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2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3828715"/>
            <a:ext cx="2514600" cy="137987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 baseline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177959" y="3828715"/>
            <a:ext cx="2508841" cy="1375672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Rectangle 17"/>
          <p:cNvSpPr>
            <a:spLocks/>
          </p:cNvSpPr>
          <p:nvPr userDrawn="1"/>
        </p:nvSpPr>
        <p:spPr bwMode="auto">
          <a:xfrm flipV="1">
            <a:off x="457200" y="3705728"/>
            <a:ext cx="25146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3243656"/>
            <a:ext cx="2514600" cy="4620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4</a:t>
            </a:r>
          </a:p>
        </p:txBody>
      </p:sp>
      <p:sp>
        <p:nvSpPr>
          <p:cNvPr id="20" name="Rectangle 19"/>
          <p:cNvSpPr>
            <a:spLocks/>
          </p:cNvSpPr>
          <p:nvPr userDrawn="1"/>
        </p:nvSpPr>
        <p:spPr bwMode="auto">
          <a:xfrm flipV="1">
            <a:off x="6177669" y="3705728"/>
            <a:ext cx="2508312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178231" y="3243656"/>
            <a:ext cx="2509337" cy="4620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6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314700" y="3828715"/>
            <a:ext cx="2514600" cy="137987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 baseline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solidFill>
                  <a:srgbClr val="FFFFFF"/>
                </a:solidFill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 flipV="1">
            <a:off x="3314700" y="3705728"/>
            <a:ext cx="25146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314700" y="3243656"/>
            <a:ext cx="2514600" cy="4620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Item 5</a:t>
            </a:r>
          </a:p>
        </p:txBody>
      </p:sp>
    </p:spTree>
    <p:extLst>
      <p:ext uri="{BB962C8B-B14F-4D97-AF65-F5344CB8AC3E}">
        <p14:creationId xmlns:p14="http://schemas.microsoft.com/office/powerpoint/2010/main" val="2801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 userDrawn="1"/>
        </p:nvSpPr>
        <p:spPr bwMode="auto">
          <a:xfrm flipV="1">
            <a:off x="1828800" y="2062502"/>
            <a:ext cx="5486400" cy="30478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921925" y="2198020"/>
            <a:ext cx="7309555" cy="952500"/>
          </a:xfrm>
          <a:prstGeom prst="rect">
            <a:avLst/>
          </a:prstGeom>
        </p:spPr>
        <p:txBody>
          <a:bodyPr vert="horz"/>
          <a:lstStyle>
            <a:lvl1pPr>
              <a:defRPr sz="3600">
                <a:solidFill>
                  <a:schemeClr val="bg1"/>
                </a:solidFill>
                <a:latin typeface="Proxima Nova Regular"/>
                <a:cs typeface="Proxima Nova Regular"/>
              </a:defRPr>
            </a:lvl1pPr>
          </a:lstStyle>
          <a:p>
            <a:r>
              <a:rPr lang="en-US" dirty="0" smtClean="0"/>
              <a:t>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9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ld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" y="1029250"/>
            <a:ext cx="8229600" cy="416877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4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defRPr sz="2000" b="0" i="0">
                <a:latin typeface="Proxima Nova Light"/>
                <a:cs typeface="Proxima Nova Light"/>
              </a:defRPr>
            </a:lvl2pPr>
            <a:lvl3pPr marL="801688" indent="-342900">
              <a:buClr>
                <a:schemeClr val="accent1"/>
              </a:buClr>
              <a:defRPr sz="1800" b="0" i="0">
                <a:latin typeface="Proxima Nova Light"/>
                <a:cs typeface="Proxima Nova Light"/>
              </a:defRPr>
            </a:lvl3pPr>
            <a:lvl4pPr marL="1027113" indent="-339725">
              <a:buClr>
                <a:schemeClr val="accent1"/>
              </a:buClr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50520"/>
            <a:ext cx="8229600" cy="40451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9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39813"/>
            <a:ext cx="8229600" cy="416877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ld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" y="1029250"/>
            <a:ext cx="8229600" cy="416877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4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defRPr sz="2000" b="0" i="0">
                <a:latin typeface="Proxima Nova Light"/>
                <a:cs typeface="Proxima Nova Light"/>
              </a:defRPr>
            </a:lvl2pPr>
            <a:lvl3pPr marL="801688" indent="-342900">
              <a:buClr>
                <a:schemeClr val="accent1"/>
              </a:buClr>
              <a:defRPr sz="1800" b="0" i="0">
                <a:latin typeface="Proxima Nova Light"/>
                <a:cs typeface="Proxima Nova Light"/>
              </a:defRPr>
            </a:lvl3pPr>
            <a:lvl4pPr marL="1027113" indent="-339725">
              <a:buClr>
                <a:schemeClr val="accent1"/>
              </a:buClr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Wild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" y="1029250"/>
            <a:ext cx="3879615" cy="416877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4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defRPr sz="2000" b="0" i="0">
                <a:latin typeface="Proxima Nova Light"/>
                <a:cs typeface="Proxima Nova Light"/>
              </a:defRPr>
            </a:lvl2pPr>
            <a:lvl3pPr marL="801688" indent="-342900">
              <a:buClr>
                <a:schemeClr val="accent1"/>
              </a:buClr>
              <a:defRPr sz="1800" b="0" i="0">
                <a:latin typeface="Proxima Nova Light"/>
                <a:cs typeface="Proxima Nova Light"/>
              </a:defRPr>
            </a:lvl3pPr>
            <a:lvl4pPr marL="1027113" indent="-339725">
              <a:buClr>
                <a:schemeClr val="accent1"/>
              </a:buClr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4807184" y="1029250"/>
            <a:ext cx="3879615" cy="416877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4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defRPr sz="2000" b="0" i="0">
                <a:latin typeface="Proxima Nova Light"/>
                <a:cs typeface="Proxima Nova Light"/>
              </a:defRPr>
            </a:lvl2pPr>
            <a:lvl3pPr marL="801688" indent="-342900">
              <a:buClr>
                <a:schemeClr val="accent1"/>
              </a:buClr>
              <a:defRPr sz="1800" b="0" i="0">
                <a:latin typeface="Proxima Nova Light"/>
                <a:cs typeface="Proxima Nova Light"/>
              </a:defRPr>
            </a:lvl3pPr>
            <a:lvl4pPr marL="1027113" indent="-339725">
              <a:buClr>
                <a:schemeClr val="accent1"/>
              </a:buClr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6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77959" y="1613759"/>
            <a:ext cx="2508841" cy="3583884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>
            <a:spLocks/>
          </p:cNvSpPr>
          <p:nvPr userDrawn="1"/>
        </p:nvSpPr>
        <p:spPr bwMode="auto">
          <a:xfrm flipV="1">
            <a:off x="6177669" y="1490772"/>
            <a:ext cx="2508312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78231" y="1028700"/>
            <a:ext cx="2509337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Column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200" y="1028700"/>
            <a:ext cx="5372100" cy="4168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>
                <a:latin typeface="Proxima Nova Light"/>
                <a:cs typeface="Proxima Nova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1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13759"/>
            <a:ext cx="3887019" cy="3594829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 baseline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99781" y="1613759"/>
            <a:ext cx="3887019" cy="3583884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SzPct val="100000"/>
              <a:defRPr sz="2400" b="0" i="0">
                <a:latin typeface="Proxima Nova Light"/>
                <a:cs typeface="Proxima Nova Light"/>
              </a:defRPr>
            </a:lvl1pPr>
            <a:lvl2pPr marL="573088" indent="-344488">
              <a:buClr>
                <a:schemeClr val="accent1"/>
              </a:buClr>
              <a:buSzPct val="100000"/>
              <a:defRPr sz="2000" b="0" i="0">
                <a:latin typeface="Proxima Nova Light"/>
                <a:cs typeface="Proxima Nova Light"/>
              </a:defRPr>
            </a:lvl2pPr>
            <a:lvl3pPr marL="798513" indent="-339725">
              <a:buClr>
                <a:schemeClr val="accent1"/>
              </a:buClr>
              <a:buSzPct val="100000"/>
              <a:defRPr sz="1800" b="0" i="0">
                <a:latin typeface="Proxima Nova Light"/>
                <a:cs typeface="Proxima Nova Light"/>
              </a:defRPr>
            </a:lvl3pPr>
            <a:lvl4pPr marL="10318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4pPr>
            <a:lvl5pPr marL="1260475" indent="-344488">
              <a:buClr>
                <a:schemeClr val="accent1"/>
              </a:buClr>
              <a:buSzPct val="100000"/>
              <a:defRPr sz="1600" b="0" i="0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 flipV="1">
            <a:off x="457200" y="1490772"/>
            <a:ext cx="38862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28700"/>
            <a:ext cx="3887788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Column 1</a:t>
            </a:r>
          </a:p>
        </p:txBody>
      </p:sp>
      <p:sp>
        <p:nvSpPr>
          <p:cNvPr id="10" name="Rectangle 9"/>
          <p:cNvSpPr>
            <a:spLocks/>
          </p:cNvSpPr>
          <p:nvPr userDrawn="1"/>
        </p:nvSpPr>
        <p:spPr bwMode="auto">
          <a:xfrm flipV="1">
            <a:off x="4799781" y="1490772"/>
            <a:ext cx="38862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799781" y="1028700"/>
            <a:ext cx="3887788" cy="46207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aseline="0">
                <a:latin typeface="Proxima Nova Regular"/>
                <a:cs typeface="Proxima Nova Regular"/>
              </a:defRPr>
            </a:lvl1pPr>
            <a:lvl2pPr>
              <a:defRPr sz="2400">
                <a:latin typeface="Proxima Nova Regular"/>
                <a:cs typeface="Proxima Nova Regular"/>
              </a:defRPr>
            </a:lvl2pPr>
            <a:lvl3pPr>
              <a:defRPr sz="2400">
                <a:latin typeface="Proxima Nova Regular"/>
                <a:cs typeface="Proxima Nova Regular"/>
              </a:defRPr>
            </a:lvl3pPr>
            <a:lvl4pPr>
              <a:defRPr sz="2400">
                <a:latin typeface="Proxima Nova Regular"/>
                <a:cs typeface="Proxima Nova Regular"/>
              </a:defRPr>
            </a:lvl4pPr>
            <a:lvl5pPr>
              <a:defRPr sz="2400"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Column 2</a:t>
            </a:r>
          </a:p>
        </p:txBody>
      </p:sp>
    </p:spTree>
    <p:extLst>
      <p:ext uri="{BB962C8B-B14F-4D97-AF65-F5344CB8AC3E}">
        <p14:creationId xmlns:p14="http://schemas.microsoft.com/office/powerpoint/2010/main" val="277479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11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1" r:id="rId2"/>
    <p:sldLayoutId id="2147483656" r:id="rId3"/>
    <p:sldLayoutId id="2147483673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/>
        </p:nvSpPr>
        <p:spPr bwMode="auto">
          <a:xfrm>
            <a:off x="1" y="1"/>
            <a:ext cx="9143999" cy="705555"/>
          </a:xfrm>
          <a:prstGeom prst="rect">
            <a:avLst/>
          </a:prstGeom>
          <a:solidFill>
            <a:srgbClr val="F2F8F8"/>
          </a:solidFill>
          <a:ln>
            <a:noFill/>
          </a:ln>
          <a:extLst/>
        </p:spPr>
        <p:txBody>
          <a:bodyPr lIns="0" tIns="0" rIns="0" bIns="0"/>
          <a:lstStyle/>
          <a:p>
            <a:pPr algn="ctr"/>
            <a:r>
              <a:rPr lang="en-US" dirty="0" smtClean="0">
                <a:latin typeface="Proxima Nova Regular"/>
                <a:cs typeface="Proxima Nova Regular"/>
              </a:rPr>
              <a:t>     </a:t>
            </a:r>
            <a:endParaRPr lang="en-US" dirty="0">
              <a:latin typeface="Proxima Nova Regular"/>
              <a:cs typeface="Proxima Nova Regular"/>
            </a:endParaRPr>
          </a:p>
        </p:txBody>
      </p:sp>
      <p:pic>
        <p:nvPicPr>
          <p:cNvPr id="11" name="Picture 10" descr="TE Logo Dark.eps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27181" y="5392881"/>
            <a:ext cx="1097280" cy="150056"/>
          </a:xfrm>
          <a:prstGeom prst="rect">
            <a:avLst/>
          </a:prstGeom>
        </p:spPr>
      </p:pic>
      <p:sp>
        <p:nvSpPr>
          <p:cNvPr id="13" name="Rectangle 6"/>
          <p:cNvSpPr>
            <a:spLocks/>
          </p:cNvSpPr>
          <p:nvPr/>
        </p:nvSpPr>
        <p:spPr bwMode="auto">
          <a:xfrm flipV="1">
            <a:off x="1" y="679118"/>
            <a:ext cx="91440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7" name="Title Placeholder 16"/>
          <p:cNvSpPr>
            <a:spLocks noGrp="1"/>
          </p:cNvSpPr>
          <p:nvPr>
            <p:ph type="title"/>
          </p:nvPr>
        </p:nvSpPr>
        <p:spPr>
          <a:xfrm>
            <a:off x="457200" y="150520"/>
            <a:ext cx="8229600" cy="404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28414" y="5325985"/>
            <a:ext cx="35838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4D485F2D-B4EC-8343-8986-B97A86202910}" type="slidenum">
              <a:rPr lang="en-US" sz="1000" b="0" i="0" smtClean="0">
                <a:solidFill>
                  <a:schemeClr val="tx1"/>
                </a:solidFill>
                <a:latin typeface="Proxima Nova Light"/>
                <a:cs typeface="Proxima Nova Light"/>
              </a:rPr>
              <a:t>‹#›</a:t>
            </a:fld>
            <a:endParaRPr lang="en-US" sz="1000" b="0" i="0" dirty="0">
              <a:solidFill>
                <a:schemeClr val="tx1"/>
              </a:solidFill>
              <a:latin typeface="Proxima Nova Light"/>
              <a:cs typeface="Proxima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43698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9" r:id="rId3"/>
    <p:sldLayoutId id="2147483655" r:id="rId4"/>
    <p:sldLayoutId id="2147483652" r:id="rId5"/>
    <p:sldLayoutId id="2147483678" r:id="rId6"/>
    <p:sldLayoutId id="2147483677" r:id="rId7"/>
    <p:sldLayoutId id="2147483653" r:id="rId8"/>
    <p:sldLayoutId id="2147483675" r:id="rId9"/>
    <p:sldLayoutId id="2147483674" r:id="rId10"/>
    <p:sldLayoutId id="2147483676" r:id="rId11"/>
    <p:sldLayoutId id="2147483658" r:id="rId12"/>
    <p:sldLayoutId id="2147483657" r:id="rId13"/>
    <p:sldLayoutId id="2147483672" r:id="rId14"/>
    <p:sldLayoutId id="2147483685" r:id="rId1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Proxima Nova Regular"/>
          <a:ea typeface="+mj-ea"/>
          <a:cs typeface="Proxima Nova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/>
        </p:nvSpPr>
        <p:spPr bwMode="auto">
          <a:xfrm>
            <a:off x="1" y="1"/>
            <a:ext cx="9143999" cy="70555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Proxima Nova Regular"/>
                <a:cs typeface="Proxima Nova Regular"/>
              </a:rPr>
              <a:t>     </a:t>
            </a:r>
            <a:endParaRPr lang="en-US" dirty="0">
              <a:solidFill>
                <a:srgbClr val="FFFFFF"/>
              </a:solidFill>
              <a:latin typeface="Proxima Nova Regular"/>
              <a:cs typeface="Proxima Nova Regular"/>
            </a:endParaRPr>
          </a:p>
        </p:txBody>
      </p:sp>
      <p:pic>
        <p:nvPicPr>
          <p:cNvPr id="11" name="Picture 10" descr="TE Logo Dark.eps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27181" y="5392881"/>
            <a:ext cx="1097280" cy="150056"/>
          </a:xfrm>
          <a:prstGeom prst="rect">
            <a:avLst/>
          </a:prstGeom>
        </p:spPr>
      </p:pic>
      <p:sp>
        <p:nvSpPr>
          <p:cNvPr id="13" name="Rectangle 6"/>
          <p:cNvSpPr>
            <a:spLocks/>
          </p:cNvSpPr>
          <p:nvPr/>
        </p:nvSpPr>
        <p:spPr bwMode="auto">
          <a:xfrm flipV="1">
            <a:off x="1" y="679118"/>
            <a:ext cx="9144000" cy="32004"/>
          </a:xfrm>
          <a:prstGeom prst="rect">
            <a:avLst/>
          </a:prstGeom>
          <a:solidFill>
            <a:srgbClr val="FA7B3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endParaRPr lang="en-US" dirty="0">
              <a:latin typeface="Proxima Nova Regular"/>
              <a:cs typeface="Proxima Nova Regular"/>
            </a:endParaRPr>
          </a:p>
        </p:txBody>
      </p:sp>
      <p:sp>
        <p:nvSpPr>
          <p:cNvPr id="17" name="Title Placeholder 16"/>
          <p:cNvSpPr>
            <a:spLocks noGrp="1"/>
          </p:cNvSpPr>
          <p:nvPr>
            <p:ph type="title"/>
          </p:nvPr>
        </p:nvSpPr>
        <p:spPr>
          <a:xfrm>
            <a:off x="457200" y="150520"/>
            <a:ext cx="8229600" cy="404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28414" y="5325985"/>
            <a:ext cx="35838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4D485F2D-B4EC-8343-8986-B97A86202910}" type="slidenum">
              <a:rPr lang="en-US" sz="1000" b="0" i="0" smtClean="0">
                <a:solidFill>
                  <a:srgbClr val="FFFFFF"/>
                </a:solidFill>
                <a:latin typeface="Proxima Nova Light"/>
                <a:cs typeface="Proxima Nova Light"/>
              </a:rPr>
              <a:t>‹#›</a:t>
            </a:fld>
            <a:endParaRPr lang="en-US" sz="1000" b="0" i="0" dirty="0">
              <a:solidFill>
                <a:srgbClr val="FFFFFF"/>
              </a:solidFill>
              <a:latin typeface="Proxima Nova Light"/>
              <a:cs typeface="Proxima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29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9" r:id="rId6"/>
    <p:sldLayoutId id="2147483680" r:id="rId7"/>
    <p:sldLayoutId id="2147483666" r:id="rId8"/>
    <p:sldLayoutId id="2147483681" r:id="rId9"/>
    <p:sldLayoutId id="2147483682" r:id="rId10"/>
    <p:sldLayoutId id="2147483683" r:id="rId11"/>
    <p:sldLayoutId id="2147483667" r:id="rId12"/>
    <p:sldLayoutId id="2147483668" r:id="rId13"/>
    <p:sldLayoutId id="2147483684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Proxima Nova Regular"/>
          <a:ea typeface="+mj-ea"/>
          <a:cs typeface="Proxima Nova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25" y="2172619"/>
            <a:ext cx="7309555" cy="952500"/>
          </a:xfrm>
        </p:spPr>
        <p:txBody>
          <a:bodyPr/>
          <a:lstStyle/>
          <a:p>
            <a:r>
              <a:rPr lang="en-US" dirty="0"/>
              <a:t>Dissecting </a:t>
            </a:r>
            <a:r>
              <a:rPr lang="en-US" dirty="0" smtClean="0"/>
              <a:t>Significant Outages </a:t>
            </a:r>
            <a:br>
              <a:rPr lang="en-US" dirty="0" smtClean="0"/>
            </a:br>
            <a:r>
              <a:rPr lang="en-US" dirty="0" smtClean="0"/>
              <a:t>from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95400" y="3708399"/>
            <a:ext cx="6620933" cy="161713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200" dirty="0" smtClean="0"/>
              <a:t>Valerio Plessi</a:t>
            </a:r>
          </a:p>
          <a:p>
            <a:pPr marL="0" indent="0" algn="ctr">
              <a:buNone/>
            </a:pPr>
            <a:r>
              <a:rPr lang="en-US" sz="2200" dirty="0" smtClean="0"/>
              <a:t>CCIE R&amp;S 24744</a:t>
            </a:r>
          </a:p>
          <a:p>
            <a:pPr marL="0" indent="0" algn="ctr">
              <a:buNone/>
            </a:pPr>
            <a:r>
              <a:rPr lang="en-US" sz="2200" dirty="0" smtClean="0"/>
              <a:t>Customer Success Engineer</a:t>
            </a:r>
          </a:p>
          <a:p>
            <a:pPr marL="0" indent="0" algn="ctr">
              <a:buNone/>
            </a:pPr>
            <a:r>
              <a:rPr lang="en-US" sz="2200" dirty="0" err="1" smtClean="0"/>
              <a:t>valerio@thousandeyes.com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8354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from Europe to Yahoo Dublin Data Center</a:t>
            </a:r>
            <a:endParaRPr lang="en-US" dirty="0"/>
          </a:p>
        </p:txBody>
      </p:sp>
      <p:pic>
        <p:nvPicPr>
          <p:cNvPr id="6" name="Picture 5" descr="Screen Shot 2015-01-15 at 3.13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5" y="1649720"/>
            <a:ext cx="7848600" cy="212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818" y="4196467"/>
            <a:ext cx="18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November 20th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8" name="Straight Arrow Connector 15"/>
          <p:cNvCxnSpPr>
            <a:stCxn id="7" idx="0"/>
          </p:cNvCxnSpPr>
          <p:nvPr/>
        </p:nvCxnSpPr>
        <p:spPr>
          <a:xfrm flipV="1">
            <a:off x="4084668" y="3787922"/>
            <a:ext cx="0" cy="408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0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2065"/>
            <a:ext cx="8229600" cy="404518"/>
          </a:xfrm>
        </p:spPr>
        <p:txBody>
          <a:bodyPr/>
          <a:lstStyle/>
          <a:p>
            <a:r>
              <a:rPr lang="en-US" dirty="0" smtClean="0"/>
              <a:t>Path Topology Prior to Cable Cut</a:t>
            </a:r>
            <a:endParaRPr lang="en-US" dirty="0"/>
          </a:p>
        </p:txBody>
      </p:sp>
      <p:pic>
        <p:nvPicPr>
          <p:cNvPr id="4" name="Picture 3" descr="Screen Shot 2014-12-05 at 1.53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9" y="1055090"/>
            <a:ext cx="6675242" cy="4302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7758" y="2953459"/>
            <a:ext cx="9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Yahoo Dublin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6" name="Straight Arrow Connector 15"/>
          <p:cNvCxnSpPr>
            <a:stCxn id="5" idx="1"/>
          </p:cNvCxnSpPr>
          <p:nvPr/>
        </p:nvCxnSpPr>
        <p:spPr>
          <a:xfrm flipH="1">
            <a:off x="7400632" y="3276625"/>
            <a:ext cx="4271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78" y="4083911"/>
            <a:ext cx="1392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AMS to Dublin cable</a:t>
            </a:r>
          </a:p>
        </p:txBody>
      </p:sp>
      <p:cxnSp>
        <p:nvCxnSpPr>
          <p:cNvPr id="13" name="Straight Arrow Connector 15"/>
          <p:cNvCxnSpPr>
            <a:stCxn id="12" idx="0"/>
          </p:cNvCxnSpPr>
          <p:nvPr/>
        </p:nvCxnSpPr>
        <p:spPr>
          <a:xfrm flipV="1">
            <a:off x="5420944" y="3205425"/>
            <a:ext cx="0" cy="878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57556" y="685183"/>
            <a:ext cx="323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London to Dublin cable (source of the cut)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19" name="Straight Arrow Connector 15"/>
          <p:cNvCxnSpPr>
            <a:stCxn id="18" idx="2"/>
          </p:cNvCxnSpPr>
          <p:nvPr/>
        </p:nvCxnSpPr>
        <p:spPr>
          <a:xfrm>
            <a:off x="5274789" y="1331514"/>
            <a:ext cx="0" cy="363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56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Cable Repair Ships Attack</a:t>
            </a:r>
          </a:p>
        </p:txBody>
      </p:sp>
      <p:pic>
        <p:nvPicPr>
          <p:cNvPr id="4" name="Picture 3" descr="Screen Shot 2015-01-15 at 4.10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8" y="861885"/>
            <a:ext cx="6822926" cy="4170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9070" y="4778780"/>
            <a:ext cx="1910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Cable cut occurs </a:t>
            </a:r>
            <a:b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</a:br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(8ms </a:t>
            </a:r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  <a:sym typeface="Wingdings"/>
              </a:rPr>
              <a:t></a:t>
            </a:r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80ms </a:t>
            </a:r>
            <a:b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</a:br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over Irish sea)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6" name="Straight Arrow Connector 15"/>
          <p:cNvCxnSpPr>
            <a:stCxn id="5" idx="0"/>
          </p:cNvCxnSpPr>
          <p:nvPr/>
        </p:nvCxnSpPr>
        <p:spPr>
          <a:xfrm flipV="1">
            <a:off x="5474083" y="4555172"/>
            <a:ext cx="0" cy="223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2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5-01-15 at 4.05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89" y="787595"/>
            <a:ext cx="5662039" cy="48081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Latency </a:t>
            </a:r>
            <a:r>
              <a:rPr lang="en-US" dirty="0" smtClean="0"/>
              <a:t>Topology After the Cable Cut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90608" y="2623725"/>
            <a:ext cx="126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Yahoo New York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7" name="Straight Arrow Connector 15"/>
          <p:cNvCxnSpPr>
            <a:stCxn id="6" idx="1"/>
          </p:cNvCxnSpPr>
          <p:nvPr/>
        </p:nvCxnSpPr>
        <p:spPr>
          <a:xfrm flipH="1">
            <a:off x="6170664" y="2946891"/>
            <a:ext cx="21994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3932" y="3534035"/>
            <a:ext cx="193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Transatlantic links in red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9" name="Straight Arrow Connector 15"/>
          <p:cNvCxnSpPr>
            <a:stCxn id="8" idx="0"/>
          </p:cNvCxnSpPr>
          <p:nvPr/>
        </p:nvCxnSpPr>
        <p:spPr>
          <a:xfrm flipV="1">
            <a:off x="1993713" y="2810779"/>
            <a:ext cx="1590046" cy="723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60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Indosat</a:t>
            </a:r>
            <a:r>
              <a:rPr lang="en-US" dirty="0" smtClean="0"/>
              <a:t> BGP Hijack</a:t>
            </a:r>
            <a:br>
              <a:rPr lang="en-US" dirty="0" smtClean="0"/>
            </a:br>
            <a:r>
              <a:rPr lang="en-US" dirty="0" smtClean="0"/>
              <a:t>April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9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creen Shot 2014-09-19 at 4.52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676" y="1029250"/>
            <a:ext cx="4856262" cy="40719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Routes to PayPal</a:t>
            </a:r>
            <a:endParaRPr lang="en-US" dirty="0"/>
          </a:p>
        </p:txBody>
      </p:sp>
      <p:pic>
        <p:nvPicPr>
          <p:cNvPr id="8" name="Picture 7" descr="Screen Shot 2014-09-19 at 4.47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279" y="1676272"/>
            <a:ext cx="1988001" cy="739721"/>
          </a:xfrm>
          <a:prstGeom prst="rect">
            <a:avLst/>
          </a:prstGeom>
        </p:spPr>
      </p:pic>
      <p:pic>
        <p:nvPicPr>
          <p:cNvPr id="10" name="Picture 9" descr="Screen Shot 2014-09-19 at 4.49.0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29250"/>
            <a:ext cx="2125816" cy="296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448" y="1306940"/>
            <a:ext cx="248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PayPal / Akamai prefix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12" name="Straight Arrow Connector 15"/>
          <p:cNvCxnSpPr>
            <a:stCxn id="11" idx="1"/>
          </p:cNvCxnSpPr>
          <p:nvPr/>
        </p:nvCxnSpPr>
        <p:spPr>
          <a:xfrm flipH="1" flipV="1">
            <a:off x="680997" y="1325346"/>
            <a:ext cx="80451" cy="166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05688" y="2023119"/>
            <a:ext cx="148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Akamai AS 16625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17" name="Straight Arrow Connector 15"/>
          <p:cNvCxnSpPr>
            <a:stCxn id="16" idx="1"/>
          </p:cNvCxnSpPr>
          <p:nvPr/>
        </p:nvCxnSpPr>
        <p:spPr>
          <a:xfrm flipH="1">
            <a:off x="5371280" y="2346285"/>
            <a:ext cx="1834408" cy="138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77448" y="2879221"/>
            <a:ext cx="210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Comcast upstream AS7922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25" name="Straight Arrow Connector 15"/>
          <p:cNvCxnSpPr>
            <a:stCxn id="24" idx="1"/>
          </p:cNvCxnSpPr>
          <p:nvPr/>
        </p:nvCxnSpPr>
        <p:spPr>
          <a:xfrm flipH="1" flipV="1">
            <a:off x="4914224" y="3063887"/>
            <a:ext cx="1463224" cy="138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10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Routes Advertised from </a:t>
            </a:r>
            <a:r>
              <a:rPr lang="en-US" dirty="0" err="1" smtClean="0"/>
              <a:t>Indosat</a:t>
            </a:r>
            <a:endParaRPr lang="en-US" dirty="0"/>
          </a:p>
        </p:txBody>
      </p:sp>
      <p:pic>
        <p:nvPicPr>
          <p:cNvPr id="4" name="Picture 3" descr="Screen Shot 2014-09-19 at 4.46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182" y="1029250"/>
            <a:ext cx="4680040" cy="4168775"/>
          </a:xfrm>
          <a:prstGeom prst="rect">
            <a:avLst/>
          </a:prstGeom>
        </p:spPr>
      </p:pic>
      <p:pic>
        <p:nvPicPr>
          <p:cNvPr id="8" name="Picture 7" descr="Screen Shot 2014-09-19 at 4.47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481" y="1249385"/>
            <a:ext cx="1988001" cy="739721"/>
          </a:xfrm>
          <a:prstGeom prst="rect">
            <a:avLst/>
          </a:prstGeom>
        </p:spPr>
      </p:pic>
      <p:pic>
        <p:nvPicPr>
          <p:cNvPr id="9" name="Picture 8" descr="Screen Shot 2014-09-19 at 4.47.5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997" y="4824311"/>
            <a:ext cx="1541086" cy="747427"/>
          </a:xfrm>
          <a:prstGeom prst="rect">
            <a:avLst/>
          </a:prstGeom>
        </p:spPr>
      </p:pic>
      <p:pic>
        <p:nvPicPr>
          <p:cNvPr id="10" name="Picture 9" descr="Screen Shot 2014-09-19 at 4.49.0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29250"/>
            <a:ext cx="2125816" cy="296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2529" y="1804440"/>
            <a:ext cx="248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PayPal / Akamai prefix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12" name="Straight Arrow Connector 15"/>
          <p:cNvCxnSpPr>
            <a:stCxn id="11" idx="0"/>
          </p:cNvCxnSpPr>
          <p:nvPr/>
        </p:nvCxnSpPr>
        <p:spPr>
          <a:xfrm flipH="1" flipV="1">
            <a:off x="1304636" y="1325346"/>
            <a:ext cx="312627" cy="479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39180" y="996318"/>
            <a:ext cx="1293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Correct AS16625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(Akamai)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17" name="Straight Arrow Connector 15"/>
          <p:cNvCxnSpPr>
            <a:stCxn id="16" idx="1"/>
          </p:cNvCxnSpPr>
          <p:nvPr/>
        </p:nvCxnSpPr>
        <p:spPr>
          <a:xfrm flipH="1">
            <a:off x="6851116" y="1457983"/>
            <a:ext cx="688064" cy="33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77455" y="4648408"/>
            <a:ext cx="1193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Hijacking AS4761 (</a:t>
            </a:r>
            <a:r>
              <a:rPr lang="en-US" dirty="0" err="1" smtClean="0">
                <a:solidFill>
                  <a:schemeClr val="accent2"/>
                </a:solidFill>
                <a:latin typeface="Proxima Nova Light"/>
                <a:cs typeface="Proxima Nova Light"/>
              </a:rPr>
              <a:t>Indosat</a:t>
            </a:r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)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22" name="Straight Arrow Connector 15"/>
          <p:cNvCxnSpPr>
            <a:endCxn id="9" idx="1"/>
          </p:cNvCxnSpPr>
          <p:nvPr/>
        </p:nvCxnSpPr>
        <p:spPr>
          <a:xfrm>
            <a:off x="2071115" y="5110073"/>
            <a:ext cx="790882" cy="87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78730" y="3668761"/>
            <a:ext cx="1915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Locations with completely hijacked routes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25" name="Straight Arrow Connector 15"/>
          <p:cNvCxnSpPr>
            <a:stCxn id="24" idx="1"/>
          </p:cNvCxnSpPr>
          <p:nvPr/>
        </p:nvCxnSpPr>
        <p:spPr>
          <a:xfrm flipH="1" flipV="1">
            <a:off x="6027750" y="4112410"/>
            <a:ext cx="1050980" cy="18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14710" y="2437592"/>
            <a:ext cx="210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Comcast upstream AS7922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18" name="Straight Arrow Connector 15"/>
          <p:cNvCxnSpPr>
            <a:stCxn id="15" idx="1"/>
          </p:cNvCxnSpPr>
          <p:nvPr/>
        </p:nvCxnSpPr>
        <p:spPr>
          <a:xfrm flipH="1" flipV="1">
            <a:off x="4451486" y="2622258"/>
            <a:ext cx="1463224" cy="138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5"/>
          <p:cNvCxnSpPr>
            <a:stCxn id="24" idx="1"/>
          </p:cNvCxnSpPr>
          <p:nvPr/>
        </p:nvCxnSpPr>
        <p:spPr>
          <a:xfrm flipH="1">
            <a:off x="4950266" y="4130426"/>
            <a:ext cx="2128464" cy="628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96819" y="3405566"/>
            <a:ext cx="120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PCCW upstream AS3491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26" name="Straight Arrow Connector 15"/>
          <p:cNvCxnSpPr>
            <a:stCxn id="23" idx="3"/>
          </p:cNvCxnSpPr>
          <p:nvPr/>
        </p:nvCxnSpPr>
        <p:spPr>
          <a:xfrm>
            <a:off x="2305719" y="3867231"/>
            <a:ext cx="1050842" cy="245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92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PCCW Has No Routes to PayPal AS16625</a:t>
            </a:r>
            <a:endParaRPr lang="en-US" dirty="0"/>
          </a:p>
        </p:txBody>
      </p:sp>
      <p:pic>
        <p:nvPicPr>
          <p:cNvPr id="4" name="Picture 3" descr="Screen Shot 2014-09-19 at 5.13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07" y="1029249"/>
            <a:ext cx="7386169" cy="4168775"/>
          </a:xfrm>
          <a:prstGeom prst="rect">
            <a:avLst/>
          </a:prstGeom>
        </p:spPr>
      </p:pic>
      <p:pic>
        <p:nvPicPr>
          <p:cNvPr id="5" name="Picture 4" descr="Screen Shot 2014-09-19 at 5.13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828" y="964829"/>
            <a:ext cx="2217972" cy="978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5484" y="841883"/>
            <a:ext cx="253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PCCW Network only connected to </a:t>
            </a:r>
            <a:r>
              <a:rPr lang="en-US" dirty="0" err="1" smtClean="0">
                <a:solidFill>
                  <a:schemeClr val="accent2"/>
                </a:solidFill>
                <a:latin typeface="Proxima Nova Light"/>
                <a:cs typeface="Proxima Nova Light"/>
              </a:rPr>
              <a:t>Indosat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7" name="Straight Arrow Connector 15"/>
          <p:cNvCxnSpPr>
            <a:stCxn id="6" idx="3"/>
          </p:cNvCxnSpPr>
          <p:nvPr/>
        </p:nvCxnSpPr>
        <p:spPr>
          <a:xfrm>
            <a:off x="3506216" y="1165049"/>
            <a:ext cx="386512" cy="1041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4022037"/>
            <a:ext cx="188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Not to Akamai / PayPal AS16625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10" name="Straight Arrow Connector 15"/>
          <p:cNvCxnSpPr>
            <a:stCxn id="9" idx="3"/>
          </p:cNvCxnSpPr>
          <p:nvPr/>
        </p:nvCxnSpPr>
        <p:spPr>
          <a:xfrm>
            <a:off x="2346680" y="4345203"/>
            <a:ext cx="634984" cy="34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1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Causing All Traffic to Drop</a:t>
            </a:r>
            <a:endParaRPr lang="en-US" dirty="0"/>
          </a:p>
        </p:txBody>
      </p:sp>
      <p:pic>
        <p:nvPicPr>
          <p:cNvPr id="4" name="Picture 3" descr="Screen Shot 2014-09-19 at 5.1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061" y="1029250"/>
            <a:ext cx="6435598" cy="2180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3193" y="3210149"/>
            <a:ext cx="2365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Traffic transiting PCCW has no routes and terminates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6" name="Straight Arrow Connector 15"/>
          <p:cNvCxnSpPr>
            <a:stCxn id="5" idx="3"/>
          </p:cNvCxnSpPr>
          <p:nvPr/>
        </p:nvCxnSpPr>
        <p:spPr>
          <a:xfrm flipV="1">
            <a:off x="5098277" y="3101377"/>
            <a:ext cx="496945" cy="570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26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Financial BGP Prepending</a:t>
            </a:r>
            <a:br>
              <a:rPr lang="en-US" dirty="0" smtClean="0"/>
            </a:br>
            <a:r>
              <a:rPr lang="en-US" dirty="0" smtClean="0"/>
              <a:t>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8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Passive Monitoring</a:t>
            </a:r>
          </a:p>
          <a:p>
            <a:pPr lvl="1"/>
            <a:r>
              <a:rPr lang="en-US" sz="1800" dirty="0"/>
              <a:t>Capture traffic from the network by generating a copy of the traffic usually via a span port, mirror port or network tap </a:t>
            </a:r>
          </a:p>
          <a:p>
            <a:pPr lvl="1"/>
            <a:r>
              <a:rPr lang="en-US" sz="1800" dirty="0"/>
              <a:t>Typical Use: Discover what is going on</a:t>
            </a:r>
          </a:p>
          <a:p>
            <a:pPr marL="358189" lvl="1" indent="0">
              <a:buNone/>
            </a:pPr>
            <a:endParaRPr lang="en-US" sz="1800" dirty="0"/>
          </a:p>
          <a:p>
            <a:r>
              <a:rPr lang="en-US" sz="2100" dirty="0"/>
              <a:t>Active Probing</a:t>
            </a:r>
          </a:p>
          <a:p>
            <a:pPr lvl="1"/>
            <a:r>
              <a:rPr lang="en-US" sz="1800" dirty="0"/>
              <a:t>Generating a synthetic probe that will discover information and report back</a:t>
            </a:r>
          </a:p>
          <a:p>
            <a:pPr lvl="1"/>
            <a:r>
              <a:rPr lang="en-US" sz="1800" dirty="0"/>
              <a:t>Examples: ping, traceroute</a:t>
            </a:r>
          </a:p>
          <a:p>
            <a:pPr lvl="1"/>
            <a:r>
              <a:rPr lang="en-US" sz="1800" dirty="0"/>
              <a:t>Typical Use: Find the root </a:t>
            </a:r>
            <a:r>
              <a:rPr lang="en-US" sz="1800" dirty="0" smtClean="0"/>
              <a:t>cause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Let’s look at a variety of events to see this in action.</a:t>
            </a:r>
          </a:p>
          <a:p>
            <a:pPr lvl="1"/>
            <a:r>
              <a:rPr lang="en-US" sz="1800" dirty="0" smtClean="0"/>
              <a:t>DNS hijack, Cable Cut, BGP hijack, BGP Prepending Error, DDoS</a:t>
            </a:r>
            <a:endParaRPr lang="en-US" sz="1800" dirty="0"/>
          </a:p>
          <a:p>
            <a:pPr marL="358189" lvl="1" indent="0">
              <a:buNone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Active Probing to Diagnose Outages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1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5-01-15 at 3.05.04 PM.pn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" b="111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Topology Before the Event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86728" y="2320703"/>
            <a:ext cx="99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Cogent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7" name="Straight Arrow Connector 15"/>
          <p:cNvCxnSpPr>
            <a:stCxn id="6" idx="1"/>
          </p:cNvCxnSpPr>
          <p:nvPr/>
        </p:nvCxnSpPr>
        <p:spPr>
          <a:xfrm flipH="1">
            <a:off x="3009324" y="2505369"/>
            <a:ext cx="477404" cy="138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53301" y="2870943"/>
            <a:ext cx="54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HE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10" name="Straight Arrow Connector 15"/>
          <p:cNvCxnSpPr>
            <a:stCxn id="9" idx="3"/>
          </p:cNvCxnSpPr>
          <p:nvPr/>
        </p:nvCxnSpPr>
        <p:spPr>
          <a:xfrm>
            <a:off x="5599521" y="3055609"/>
            <a:ext cx="494838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77661" y="1189309"/>
            <a:ext cx="140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Access2Go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15" name="Straight Arrow Connector 15"/>
          <p:cNvCxnSpPr>
            <a:stCxn id="14" idx="2"/>
          </p:cNvCxnSpPr>
          <p:nvPr/>
        </p:nvCxnSpPr>
        <p:spPr>
          <a:xfrm flipH="1">
            <a:off x="4617537" y="1558641"/>
            <a:ext cx="361476" cy="1312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63493" y="4701464"/>
            <a:ext cx="131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Country Financial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22" name="Straight Arrow Connector 15"/>
          <p:cNvCxnSpPr>
            <a:stCxn id="21" idx="0"/>
          </p:cNvCxnSpPr>
          <p:nvPr/>
        </p:nvCxnSpPr>
        <p:spPr>
          <a:xfrm flipV="1">
            <a:off x="3620577" y="4410364"/>
            <a:ext cx="386538" cy="291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13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5-01-15 at 2.56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34" y="1029250"/>
            <a:ext cx="6742985" cy="42160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Financial Experiences Outage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85700" y="4203058"/>
            <a:ext cx="199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TCP connection issues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15" name="Straight Arrow Connector 15"/>
          <p:cNvCxnSpPr>
            <a:stCxn id="14" idx="0"/>
          </p:cNvCxnSpPr>
          <p:nvPr/>
        </p:nvCxnSpPr>
        <p:spPr>
          <a:xfrm flipH="1" flipV="1">
            <a:off x="2185700" y="3101381"/>
            <a:ext cx="999318" cy="1101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40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Corresponding Packet Loss</a:t>
            </a:r>
            <a:endParaRPr lang="en-US" dirty="0"/>
          </a:p>
        </p:txBody>
      </p:sp>
      <p:pic>
        <p:nvPicPr>
          <p:cNvPr id="4" name="Picture 3" descr="Screen Shot 2015-01-15 at 3.01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85" y="1029250"/>
            <a:ext cx="6582630" cy="4168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0032" y="1182087"/>
            <a:ext cx="199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And packet loss of &gt;50%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6" name="Straight Arrow Connector 15"/>
          <p:cNvCxnSpPr>
            <a:stCxn id="5" idx="1"/>
          </p:cNvCxnSpPr>
          <p:nvPr/>
        </p:nvCxnSpPr>
        <p:spPr>
          <a:xfrm flipH="1">
            <a:off x="5917142" y="1505253"/>
            <a:ext cx="4528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78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</a:t>
            </a:r>
            <a:r>
              <a:rPr lang="en-US" dirty="0" smtClean="0"/>
              <a:t>Visualization During the Event</a:t>
            </a:r>
            <a:endParaRPr lang="en-US" dirty="0"/>
          </a:p>
        </p:txBody>
      </p:sp>
      <p:pic>
        <p:nvPicPr>
          <p:cNvPr id="2" name="Picture 1" descr="Screen Shot 2015-01-21 at 11.35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42" y="1317389"/>
            <a:ext cx="7077933" cy="36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7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Topology During the Event</a:t>
            </a:r>
            <a:endParaRPr lang="en-US" dirty="0"/>
          </a:p>
        </p:txBody>
      </p:sp>
      <p:pic>
        <p:nvPicPr>
          <p:cNvPr id="5" name="Picture 4" descr="Screen Shot 2015-01-15 at 3.0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31" y="1407829"/>
            <a:ext cx="6397749" cy="3027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179" y="3339298"/>
            <a:ext cx="2479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2"/>
                </a:solidFill>
                <a:latin typeface="Proxima Nova Light"/>
                <a:cs typeface="Proxima Nova Light"/>
              </a:rPr>
              <a:t>Oooops</a:t>
            </a:r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! Jaguar Communications is AS15011 and no monitors connected..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7" name="Straight Arrow Connector 15"/>
          <p:cNvCxnSpPr>
            <a:stCxn id="6" idx="0"/>
          </p:cNvCxnSpPr>
          <p:nvPr/>
        </p:nvCxnSpPr>
        <p:spPr>
          <a:xfrm flipH="1" flipV="1">
            <a:off x="1917409" y="2992868"/>
            <a:ext cx="75544" cy="346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5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Routing Table Says…</a:t>
            </a:r>
            <a:endParaRPr lang="en-US" dirty="0"/>
          </a:p>
        </p:txBody>
      </p:sp>
      <p:pic>
        <p:nvPicPr>
          <p:cNvPr id="4" name="Picture 3" descr="Screen Shot 2015-01-15 at 3.11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626734"/>
            <a:ext cx="8966200" cy="27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5779" y="3260538"/>
            <a:ext cx="232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2"/>
                </a:solidFill>
                <a:latin typeface="Proxima Nova Light"/>
                <a:cs typeface="Proxima Nova Light"/>
              </a:rPr>
              <a:t>Doh</a:t>
            </a:r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!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6" name="Straight Arrow Connector 15"/>
          <p:cNvCxnSpPr>
            <a:stCxn id="5" idx="0"/>
          </p:cNvCxnSpPr>
          <p:nvPr/>
        </p:nvCxnSpPr>
        <p:spPr>
          <a:xfrm flipV="1">
            <a:off x="4300008" y="2914108"/>
            <a:ext cx="0" cy="346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0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HSBC America DDoS</a:t>
            </a:r>
            <a:br>
              <a:rPr lang="en-US" dirty="0" smtClean="0"/>
            </a:br>
            <a:r>
              <a:rPr lang="en-US" dirty="0" smtClean="0"/>
              <a:t>February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2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0520"/>
            <a:ext cx="8506198" cy="404518"/>
          </a:xfrm>
        </p:spPr>
        <p:txBody>
          <a:bodyPr/>
          <a:lstStyle/>
          <a:p>
            <a:r>
              <a:rPr lang="en-US" dirty="0" smtClean="0"/>
              <a:t>Congested Nodes in Upstream ISPs Verizon, AT&amp;T</a:t>
            </a:r>
            <a:endParaRPr lang="en-US" dirty="0"/>
          </a:p>
        </p:txBody>
      </p:sp>
      <p:pic>
        <p:nvPicPr>
          <p:cNvPr id="4" name="Picture 3" descr="Screen Shot 2014-08-21 at 3.55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638" y="1029250"/>
            <a:ext cx="6388598" cy="4168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286" y="2900807"/>
            <a:ext cx="197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Nodes with &gt;25% packet loss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6" name="Straight Arrow Connector 15"/>
          <p:cNvCxnSpPr>
            <a:stCxn id="5" idx="3"/>
          </p:cNvCxnSpPr>
          <p:nvPr/>
        </p:nvCxnSpPr>
        <p:spPr>
          <a:xfrm flipV="1">
            <a:off x="2721404" y="2557887"/>
            <a:ext cx="435786" cy="666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71382" y="2786174"/>
            <a:ext cx="1665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Packet loss in upstream ISPs Verizon and AT&amp;T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9" name="Straight Arrow Connector 15"/>
          <p:cNvCxnSpPr>
            <a:stCxn id="8" idx="1"/>
          </p:cNvCxnSpPr>
          <p:nvPr/>
        </p:nvCxnSpPr>
        <p:spPr>
          <a:xfrm flipH="1">
            <a:off x="6927273" y="3386339"/>
            <a:ext cx="544109" cy="160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80741" y="4782540"/>
            <a:ext cx="1773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HSBC bank website under attack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13" name="Straight Arrow Connector 15"/>
          <p:cNvCxnSpPr>
            <a:stCxn id="12" idx="0"/>
          </p:cNvCxnSpPr>
          <p:nvPr/>
        </p:nvCxnSpPr>
        <p:spPr>
          <a:xfrm flipV="1">
            <a:off x="6467594" y="4121725"/>
            <a:ext cx="540497" cy="660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5785" y="4121725"/>
            <a:ext cx="1773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High packet loss from all testing points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17" name="Straight Arrow Connector 15"/>
          <p:cNvCxnSpPr>
            <a:stCxn id="16" idx="3"/>
          </p:cNvCxnSpPr>
          <p:nvPr/>
        </p:nvCxnSpPr>
        <p:spPr>
          <a:xfrm flipV="1">
            <a:off x="2219491" y="4121725"/>
            <a:ext cx="1159532" cy="461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5"/>
          <p:cNvCxnSpPr>
            <a:stCxn id="8" idx="1"/>
          </p:cNvCxnSpPr>
          <p:nvPr/>
        </p:nvCxnSpPr>
        <p:spPr>
          <a:xfrm flipH="1">
            <a:off x="6650182" y="3386339"/>
            <a:ext cx="821200" cy="4582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10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1 at 12.39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7" y="1023202"/>
            <a:ext cx="6290673" cy="31564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Effectiveness Using </a:t>
            </a:r>
            <a:r>
              <a:rPr lang="en-US" dirty="0" err="1" smtClean="0"/>
              <a:t>Verisign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7721" y="4840319"/>
            <a:ext cx="315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2"/>
                </a:solidFill>
                <a:latin typeface="Proxima Nova Light"/>
                <a:cs typeface="Proxima Nova Light"/>
              </a:rPr>
              <a:t>Verisign</a:t>
            </a:r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 DDoS mitigation networks in yellow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11" name="Straight Arrow Connector 15"/>
          <p:cNvCxnSpPr>
            <a:stCxn id="10" idx="0"/>
          </p:cNvCxnSpPr>
          <p:nvPr/>
        </p:nvCxnSpPr>
        <p:spPr>
          <a:xfrm flipV="1">
            <a:off x="3373253" y="2454701"/>
            <a:ext cx="1327886" cy="2385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reen Shot 2015-01-21 at 12.39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30" y="1251038"/>
            <a:ext cx="2447334" cy="36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3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Handoff </a:t>
            </a:r>
            <a:r>
              <a:rPr lang="en-US" dirty="0"/>
              <a:t>to </a:t>
            </a:r>
            <a:r>
              <a:rPr lang="en-US" dirty="0" err="1" smtClean="0"/>
              <a:t>Verisign</a:t>
            </a:r>
            <a:r>
              <a:rPr lang="en-US" dirty="0" smtClean="0"/>
              <a:t> Using </a:t>
            </a:r>
            <a:r>
              <a:rPr lang="en-US" dirty="0"/>
              <a:t>BGP </a:t>
            </a:r>
          </a:p>
        </p:txBody>
      </p:sp>
      <p:pic>
        <p:nvPicPr>
          <p:cNvPr id="5" name="Picture 4" descr="Screen Shot 2014-08-21 at 3.50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315" y="1039812"/>
            <a:ext cx="4707249" cy="4161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6112" y="1076690"/>
            <a:ext cx="256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New Autonomous System (VeriSign</a:t>
            </a:r>
            <a:r>
              <a:rPr lang="en-US" dirty="0">
                <a:solidFill>
                  <a:schemeClr val="accent2"/>
                </a:solidFill>
                <a:latin typeface="Proxima Nova Light"/>
                <a:cs typeface="Proxima Nova Light"/>
              </a:rPr>
              <a:t>)</a:t>
            </a:r>
          </a:p>
        </p:txBody>
      </p:sp>
      <p:cxnSp>
        <p:nvCxnSpPr>
          <p:cNvPr id="8" name="Straight Arrow Connector 15"/>
          <p:cNvCxnSpPr>
            <a:stCxn id="7" idx="1"/>
          </p:cNvCxnSpPr>
          <p:nvPr/>
        </p:nvCxnSpPr>
        <p:spPr>
          <a:xfrm flipH="1">
            <a:off x="4060522" y="1399856"/>
            <a:ext cx="1935590" cy="1623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17284" y="4324297"/>
            <a:ext cx="236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Prior Autonomous System (HSBC)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10" name="Straight Arrow Connector 15"/>
          <p:cNvCxnSpPr>
            <a:stCxn id="9" idx="1"/>
          </p:cNvCxnSpPr>
          <p:nvPr/>
        </p:nvCxnSpPr>
        <p:spPr>
          <a:xfrm flipH="1">
            <a:off x="4491182" y="4647463"/>
            <a:ext cx="1826102" cy="20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Shot 2014-08-21 at 3.53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939" y="1039812"/>
            <a:ext cx="1618842" cy="3577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71649" y="4278131"/>
            <a:ext cx="197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Withdrawn routes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15" name="Straight Arrow Connector 15"/>
          <p:cNvCxnSpPr>
            <a:stCxn id="14" idx="3"/>
          </p:cNvCxnSpPr>
          <p:nvPr/>
        </p:nvCxnSpPr>
        <p:spPr>
          <a:xfrm>
            <a:off x="3141767" y="4462797"/>
            <a:ext cx="1142352" cy="62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76499" y="3022958"/>
            <a:ext cx="143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New routes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19" name="Straight Arrow Connector 15"/>
          <p:cNvCxnSpPr>
            <a:stCxn id="18" idx="3"/>
          </p:cNvCxnSpPr>
          <p:nvPr/>
        </p:nvCxnSpPr>
        <p:spPr>
          <a:xfrm flipV="1">
            <a:off x="2310102" y="3112394"/>
            <a:ext cx="1142354" cy="95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0257" y="1492189"/>
            <a:ext cx="15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HSBC prefix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27" name="Straight Arrow Connector 15"/>
          <p:cNvCxnSpPr>
            <a:stCxn id="26" idx="3"/>
          </p:cNvCxnSpPr>
          <p:nvPr/>
        </p:nvCxnSpPr>
        <p:spPr>
          <a:xfrm flipV="1">
            <a:off x="2196258" y="1278945"/>
            <a:ext cx="488979" cy="397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71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Craigslist DNS Hijack</a:t>
            </a:r>
            <a:br>
              <a:rPr lang="en-US" dirty="0" smtClean="0"/>
            </a:br>
            <a:r>
              <a:rPr lang="en-US" dirty="0" smtClean="0"/>
              <a:t>November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2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sz="2800" dirty="0" err="1" smtClean="0">
                <a:latin typeface="+mn-lt"/>
              </a:rPr>
              <a:t>valerio@thousandeyes.com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84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Craigslist DNS Records Compromised</a:t>
            </a:r>
            <a:endParaRPr lang="en-US" dirty="0"/>
          </a:p>
        </p:txBody>
      </p:sp>
      <p:pic>
        <p:nvPicPr>
          <p:cNvPr id="5" name="Picture 4" descr="DNS Mappin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70" y="1794650"/>
            <a:ext cx="2205390" cy="2338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0725" y="2771955"/>
            <a:ext cx="2220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At height of attack, 27% of records observed were incorrect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7" name="Straight Arrow Connector 15"/>
          <p:cNvCxnSpPr>
            <a:stCxn id="6" idx="1"/>
          </p:cNvCxnSpPr>
          <p:nvPr/>
        </p:nvCxnSpPr>
        <p:spPr>
          <a:xfrm flipH="1">
            <a:off x="4971973" y="3372120"/>
            <a:ext cx="5887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408" y="2467599"/>
            <a:ext cx="2220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Compromised DNS registrar account used to add records pointing to </a:t>
            </a:r>
            <a:r>
              <a:rPr lang="en-US" dirty="0" err="1" smtClean="0">
                <a:solidFill>
                  <a:schemeClr val="accent2"/>
                </a:solidFill>
                <a:latin typeface="Proxima Nova Light"/>
                <a:cs typeface="Proxima Nova Light"/>
              </a:rPr>
              <a:t>Worldnic</a:t>
            </a:r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 and 000Webhost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10" name="Straight Arrow Connector 15"/>
          <p:cNvCxnSpPr>
            <a:stCxn id="9" idx="3"/>
          </p:cNvCxnSpPr>
          <p:nvPr/>
        </p:nvCxnSpPr>
        <p:spPr>
          <a:xfrm>
            <a:off x="2882698" y="3206263"/>
            <a:ext cx="4844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97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Affected DNS Caching Servers over a Week</a:t>
            </a:r>
            <a:endParaRPr lang="en-US" dirty="0"/>
          </a:p>
        </p:txBody>
      </p:sp>
      <p:pic>
        <p:nvPicPr>
          <p:cNvPr id="4" name="Picture 3" descr="Screen Shot 2015-01-15 at 2.38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9250"/>
            <a:ext cx="6424485" cy="4042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566" y="926244"/>
            <a:ext cx="2220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From 74% to 99% of vantage points resolving to correct records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6" name="Straight Arrow Connector 15"/>
          <p:cNvCxnSpPr>
            <a:stCxn id="5" idx="1"/>
          </p:cNvCxnSpPr>
          <p:nvPr/>
        </p:nvCxnSpPr>
        <p:spPr>
          <a:xfrm flipH="1">
            <a:off x="6342804" y="1526409"/>
            <a:ext cx="4387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0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Varied across Countries and Networks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Most affected countries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Most affected networks</a:t>
            </a:r>
            <a:endParaRPr lang="en-US" dirty="0"/>
          </a:p>
        </p:txBody>
      </p:sp>
      <p:pic>
        <p:nvPicPr>
          <p:cNvPr id="4" name="Picture 3" descr="Chart-Hijack-by-Count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3759"/>
            <a:ext cx="3887019" cy="2742823"/>
          </a:xfrm>
          <a:prstGeom prst="rect">
            <a:avLst/>
          </a:prstGeom>
        </p:spPr>
      </p:pic>
      <p:pic>
        <p:nvPicPr>
          <p:cNvPr id="5" name="Picture 4" descr="Chart-Hijack-by-Netwo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81" y="1613759"/>
            <a:ext cx="3887019" cy="26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0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Trace with Hijacked Records</a:t>
            </a:r>
            <a:endParaRPr lang="en-US" dirty="0"/>
          </a:p>
        </p:txBody>
      </p:sp>
      <p:pic>
        <p:nvPicPr>
          <p:cNvPr id="4" name="Picture 3" descr="DNS Hijacked Cac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75" y="1029250"/>
            <a:ext cx="4599468" cy="4168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9075" y="3968505"/>
            <a:ext cx="2220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Proxima Nova Light"/>
                <a:cs typeface="Proxima Nova Light"/>
              </a:rPr>
              <a:t>Compromised records pointing to 000Webhost</a:t>
            </a:r>
            <a:endParaRPr lang="en-US" dirty="0">
              <a:solidFill>
                <a:schemeClr val="accent2"/>
              </a:solidFill>
              <a:latin typeface="Proxima Nova Light"/>
              <a:cs typeface="Proxima Nova Light"/>
            </a:endParaRPr>
          </a:p>
        </p:txBody>
      </p:sp>
      <p:cxnSp>
        <p:nvCxnSpPr>
          <p:cNvPr id="6" name="Straight Arrow Connector 15"/>
          <p:cNvCxnSpPr>
            <a:stCxn id="5" idx="1"/>
          </p:cNvCxnSpPr>
          <p:nvPr/>
        </p:nvCxnSpPr>
        <p:spPr>
          <a:xfrm flipH="1">
            <a:off x="6326907" y="4430170"/>
            <a:ext cx="562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11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 Irish Sea Cable Cut</a:t>
            </a:r>
            <a:br>
              <a:rPr lang="en-US" dirty="0" smtClean="0"/>
            </a:br>
            <a:r>
              <a:rPr lang="en-US" dirty="0" smtClean="0"/>
              <a:t>November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3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Brits Lose Their Yahoo Email</a:t>
            </a:r>
            <a:endParaRPr lang="en-US" dirty="0"/>
          </a:p>
        </p:txBody>
      </p:sp>
      <p:pic>
        <p:nvPicPr>
          <p:cNvPr id="4" name="Picture 3" descr="Screen Shot 2015-01-15 at 3.16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93" y="1029250"/>
            <a:ext cx="4986035" cy="41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ousandEyes">
  <a:themeElements>
    <a:clrScheme name="ThousandEyes">
      <a:dk1>
        <a:srgbClr val="58595B"/>
      </a:dk1>
      <a:lt1>
        <a:sysClr val="window" lastClr="FFFFFF"/>
      </a:lt1>
      <a:dk2>
        <a:srgbClr val="1F497D"/>
      </a:dk2>
      <a:lt2>
        <a:srgbClr val="EEECE1"/>
      </a:lt2>
      <a:accent1>
        <a:srgbClr val="FB7C32"/>
      </a:accent1>
      <a:accent2>
        <a:srgbClr val="32515B"/>
      </a:accent2>
      <a:accent3>
        <a:srgbClr val="296185"/>
      </a:accent3>
      <a:accent4>
        <a:srgbClr val="BDDEFF"/>
      </a:accent4>
      <a:accent5>
        <a:srgbClr val="4BACC6"/>
      </a:accent5>
      <a:accent6>
        <a:srgbClr val="F79646"/>
      </a:accent6>
      <a:hlink>
        <a:srgbClr val="32515B"/>
      </a:hlink>
      <a:folHlink>
        <a:srgbClr val="4BACC6"/>
      </a:folHlink>
    </a:clrScheme>
    <a:fontScheme name="Proxima Nova">
      <a:majorFont>
        <a:latin typeface="Proxima Nova Regular"/>
        <a:ea typeface=""/>
        <a:cs typeface=""/>
      </a:majorFont>
      <a:minorFont>
        <a:latin typeface="Proxima Nova 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ody">
  <a:themeElements>
    <a:clrScheme name="Custom 1">
      <a:dk1>
        <a:srgbClr val="58595B"/>
      </a:dk1>
      <a:lt1>
        <a:sysClr val="window" lastClr="FFFFFF"/>
      </a:lt1>
      <a:dk2>
        <a:srgbClr val="1F497D"/>
      </a:dk2>
      <a:lt2>
        <a:srgbClr val="EEECE1"/>
      </a:lt2>
      <a:accent1>
        <a:srgbClr val="FB7C32"/>
      </a:accent1>
      <a:accent2>
        <a:srgbClr val="32515B"/>
      </a:accent2>
      <a:accent3>
        <a:srgbClr val="296185"/>
      </a:accent3>
      <a:accent4>
        <a:srgbClr val="BDDEF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xima Nova">
      <a:majorFont>
        <a:latin typeface="Proxima Nova Regular"/>
        <a:ea typeface=""/>
        <a:cs typeface=""/>
      </a:majorFont>
      <a:minorFont>
        <a:latin typeface="Proxima Nova 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ark">
  <a:themeElements>
    <a:clrScheme name="Custom 1">
      <a:dk1>
        <a:srgbClr val="58595B"/>
      </a:dk1>
      <a:lt1>
        <a:sysClr val="window" lastClr="FFFFFF"/>
      </a:lt1>
      <a:dk2>
        <a:srgbClr val="1F497D"/>
      </a:dk2>
      <a:lt2>
        <a:srgbClr val="EEECE1"/>
      </a:lt2>
      <a:accent1>
        <a:srgbClr val="FB7C32"/>
      </a:accent1>
      <a:accent2>
        <a:srgbClr val="32515B"/>
      </a:accent2>
      <a:accent3>
        <a:srgbClr val="296185"/>
      </a:accent3>
      <a:accent4>
        <a:srgbClr val="BDDEF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xima Nova">
      <a:majorFont>
        <a:latin typeface="Proxima Nova Regular"/>
        <a:ea typeface=""/>
        <a:cs typeface=""/>
      </a:majorFont>
      <a:minorFont>
        <a:latin typeface="Proxima Nova 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ThousandEyes.thmx</Template>
  <TotalTime>897</TotalTime>
  <Words>1116</Words>
  <Application>Microsoft Macintosh PowerPoint</Application>
  <PresentationFormat>On-screen Show (16:10)</PresentationFormat>
  <Paragraphs>175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ThousandEyes</vt:lpstr>
      <vt:lpstr>Body</vt:lpstr>
      <vt:lpstr>Dark</vt:lpstr>
      <vt:lpstr>Dissecting Significant Outages  from 2014</vt:lpstr>
      <vt:lpstr>Using Active Probing to Diagnose Outages</vt:lpstr>
      <vt:lpstr>Craigslist DNS Hijack November 2014</vt:lpstr>
      <vt:lpstr>Craigslist DNS Records Compromised</vt:lpstr>
      <vt:lpstr>Affected DNS Caching Servers over a Week</vt:lpstr>
      <vt:lpstr>Impact Varied across Countries and Networks</vt:lpstr>
      <vt:lpstr>DNS Trace with Hijacked Records</vt:lpstr>
      <vt:lpstr>Yahoo Irish Sea Cable Cut November 2014</vt:lpstr>
      <vt:lpstr>Brits Lose Their Yahoo Email</vt:lpstr>
      <vt:lpstr>Latency from Europe to Yahoo Dublin Data Center</vt:lpstr>
      <vt:lpstr>Path Topology Prior to Cable Cut</vt:lpstr>
      <vt:lpstr>When Cable Repair Ships Attack</vt:lpstr>
      <vt:lpstr>High Latency Topology After the Cable Cut</vt:lpstr>
      <vt:lpstr>Indosat BGP Hijack April 2014</vt:lpstr>
      <vt:lpstr>Normal Routes to PayPal</vt:lpstr>
      <vt:lpstr>Routes Advertised from Indosat</vt:lpstr>
      <vt:lpstr>PCCW Has No Routes to PayPal AS16625</vt:lpstr>
      <vt:lpstr>Causing All Traffic to Drop</vt:lpstr>
      <vt:lpstr>Country Financial BGP Prepending October 2014</vt:lpstr>
      <vt:lpstr>Routing Topology Before the Event</vt:lpstr>
      <vt:lpstr>Country Financial Experiences Outage</vt:lpstr>
      <vt:lpstr>And Corresponding Packet Loss</vt:lpstr>
      <vt:lpstr>Path Visualization During the Event</vt:lpstr>
      <vt:lpstr>Routing Topology During the Event</vt:lpstr>
      <vt:lpstr>And the Routing Table Says…</vt:lpstr>
      <vt:lpstr>HSBC America DDoS February 2014</vt:lpstr>
      <vt:lpstr>Congested Nodes in Upstream ISPs Verizon, AT&amp;T</vt:lpstr>
      <vt:lpstr>Mitigation Effectiveness Using Verisign</vt:lpstr>
      <vt:lpstr>Mitigation Handoff to Verisign Using BGP </vt:lpstr>
      <vt:lpstr>Thanks! valerio@thousandeyes.com</vt:lpstr>
    </vt:vector>
  </TitlesOfParts>
  <Company>ThousandEyes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Dissecting Significant Outages  from 2014</dc:title>
  <dc:creator>Nick Kephart</dc:creator>
  <cp:lastModifiedBy>Valerio Plessi</cp:lastModifiedBy>
  <cp:revision>66</cp:revision>
  <dcterms:created xsi:type="dcterms:W3CDTF">2015-01-15T21:24:19Z</dcterms:created>
  <dcterms:modified xsi:type="dcterms:W3CDTF">2015-01-21T20:42:45Z</dcterms:modified>
</cp:coreProperties>
</file>