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9"/>
  </p:notesMasterIdLst>
  <p:sldIdLst>
    <p:sldId id="402" r:id="rId2"/>
    <p:sldId id="506" r:id="rId3"/>
    <p:sldId id="507" r:id="rId4"/>
    <p:sldId id="508" r:id="rId5"/>
    <p:sldId id="513" r:id="rId6"/>
    <p:sldId id="514" r:id="rId7"/>
    <p:sldId id="518" r:id="rId8"/>
    <p:sldId id="520" r:id="rId9"/>
    <p:sldId id="521" r:id="rId10"/>
    <p:sldId id="522" r:id="rId11"/>
    <p:sldId id="526" r:id="rId12"/>
    <p:sldId id="527" r:id="rId13"/>
    <p:sldId id="546" r:id="rId14"/>
    <p:sldId id="547" r:id="rId15"/>
    <p:sldId id="548" r:id="rId16"/>
    <p:sldId id="549" r:id="rId17"/>
    <p:sldId id="529" r:id="rId18"/>
    <p:sldId id="550" r:id="rId19"/>
    <p:sldId id="552" r:id="rId20"/>
    <p:sldId id="532" r:id="rId21"/>
    <p:sldId id="533" r:id="rId22"/>
    <p:sldId id="542" r:id="rId23"/>
    <p:sldId id="536" r:id="rId24"/>
    <p:sldId id="537" r:id="rId25"/>
    <p:sldId id="538" r:id="rId26"/>
    <p:sldId id="543" r:id="rId27"/>
    <p:sldId id="494" r:id="rId28"/>
  </p:sldIdLst>
  <p:sldSz cx="14630400" cy="8229600"/>
  <p:notesSz cx="6858000" cy="9144000"/>
  <p:defaultTextStyle>
    <a:defPPr>
      <a:defRPr lang="en-US"/>
    </a:defPPr>
    <a:lvl1pPr marL="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2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2147">
          <p15:clr>
            <a:srgbClr val="A4A3A4"/>
          </p15:clr>
        </p15:guide>
        <p15:guide id="4" orient="horz" pos="1189">
          <p15:clr>
            <a:srgbClr val="A4A3A4"/>
          </p15:clr>
        </p15:guide>
        <p15:guide id="5" pos="568">
          <p15:clr>
            <a:srgbClr val="A4A3A4"/>
          </p15:clr>
        </p15:guide>
        <p15:guide id="6" pos="761">
          <p15:clr>
            <a:srgbClr val="A4A3A4"/>
          </p15:clr>
        </p15:guide>
        <p15:guide id="7" orient="horz" pos="3675">
          <p15:clr>
            <a:srgbClr val="A4A3A4"/>
          </p15:clr>
        </p15:guide>
        <p15:guide id="8" orient="horz" pos="2720">
          <p15:clr>
            <a:srgbClr val="A4A3A4"/>
          </p15:clr>
        </p15:guide>
        <p15:guide id="9" orient="horz" pos="1403">
          <p15:clr>
            <a:srgbClr val="A4A3A4"/>
          </p15:clr>
        </p15:guide>
        <p15:guide id="10" pos="4708">
          <p15:clr>
            <a:srgbClr val="A4A3A4"/>
          </p15:clr>
        </p15:guide>
        <p15:guide id="11" pos="992">
          <p15:clr>
            <a:srgbClr val="A4A3A4"/>
          </p15:clr>
        </p15:guide>
        <p15:guide id="12" pos="62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C5C"/>
    <a:srgbClr val="ABE1F7"/>
    <a:srgbClr val="0078C3"/>
    <a:srgbClr val="E4E4E4"/>
    <a:srgbClr val="E2A700"/>
    <a:srgbClr val="F2B300"/>
    <a:srgbClr val="000000"/>
    <a:srgbClr val="0062BC"/>
    <a:srgbClr val="0069C8"/>
    <a:srgbClr val="004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8" autoAdjust="0"/>
    <p:restoredTop sz="94016" autoAdjust="0"/>
  </p:normalViewPr>
  <p:slideViewPr>
    <p:cSldViewPr snapToGrid="0" snapToObjects="1">
      <p:cViewPr varScale="1">
        <p:scale>
          <a:sx n="79" d="100"/>
          <a:sy n="79" d="100"/>
        </p:scale>
        <p:origin x="-544" y="-96"/>
      </p:cViewPr>
      <p:guideLst>
        <p:guide orient="horz" pos="2592"/>
        <p:guide orient="horz" pos="3043"/>
        <p:guide orient="horz" pos="1221"/>
        <p:guide orient="horz" pos="3910"/>
        <p:guide orient="horz" pos="2821"/>
        <p:guide orient="horz" pos="1403"/>
        <p:guide pos="3926"/>
        <p:guide pos="1507"/>
        <p:guide pos="345"/>
        <p:guide pos="4708"/>
        <p:guide pos="566"/>
        <p:guide pos="6259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50.emf"/><Relationship Id="rId2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C56EF2E-C020-43B4-9C7D-D86EC5BEC128}" type="datetimeFigureOut">
              <a:rPr lang="en-US" smtClean="0"/>
              <a:pPr/>
              <a:t>19/04/15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529CFC5E-5338-4F01-B9E1-06270F57A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53110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306221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959331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612442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3265550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6E61-B6E4-AC48-9C1D-E866CD95A4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1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Botnet ( Robot Network)</a:t>
            </a:r>
          </a:p>
          <a:p>
            <a:r>
              <a:rPr lang="en-US" dirty="0" smtClean="0"/>
              <a:t>C&amp;C Servers – Command and Control servers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r>
              <a:rPr lang="en-US" baseline="0" dirty="0" smtClean="0"/>
              <a:t> – Is you detection and mitigation able to handle todays large attacks.</a:t>
            </a:r>
            <a:br>
              <a:rPr lang="en-US" baseline="0" dirty="0" smtClean="0"/>
            </a:br>
            <a:r>
              <a:rPr lang="en-US" baseline="0" dirty="0" smtClean="0"/>
              <a:t>Flexibility – Do you have the resources to understand the threat landscape.</a:t>
            </a:r>
          </a:p>
          <a:p>
            <a:r>
              <a:rPr lang="en-US" baseline="0" dirty="0" smtClean="0"/>
              <a:t>Cost – cost !</a:t>
            </a:r>
          </a:p>
          <a:p>
            <a:r>
              <a:rPr lang="en-US" baseline="0" dirty="0" smtClean="0"/>
              <a:t>Post forensics, storage, </a:t>
            </a:r>
          </a:p>
          <a:p>
            <a:r>
              <a:rPr lang="en-US" baseline="0" dirty="0" smtClean="0"/>
              <a:t>Do I have the right tools, do I have too many…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4648688" cy="7456035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5FAA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algn="ctr" defTabSz="1306221" rtl="0" eaLnBrk="1" latinLnBrk="0" hangingPunct="1"/>
            <a:endParaRPr lang="en-US" sz="2600" kern="1200" dirty="0">
              <a:solidFill>
                <a:schemeClr val="lt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b="9770"/>
          <a:stretch/>
        </p:blipFill>
        <p:spPr bwMode="ltGray">
          <a:xfrm>
            <a:off x="0" y="324280"/>
            <a:ext cx="14630400" cy="712154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625383" y="7801680"/>
            <a:ext cx="3379638" cy="27429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3062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A10 Networks, Inc.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7376491"/>
            <a:ext cx="14648688" cy="2743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855810" y="1889911"/>
            <a:ext cx="7873026" cy="176403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855810" y="3961182"/>
            <a:ext cx="7834621" cy="576075"/>
          </a:xfrm>
        </p:spPr>
        <p:txBody>
          <a:bodyPr/>
          <a:lstStyle>
            <a:lvl1pPr marL="0" indent="0" algn="l">
              <a:spcBef>
                <a:spcPts val="200"/>
              </a:spcBef>
              <a:spcAft>
                <a:spcPts val="0"/>
              </a:spcAft>
              <a:buNone/>
              <a:defRPr sz="29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 bwMode="gray">
          <a:xfrm>
            <a:off x="2106374" y="2252725"/>
            <a:ext cx="2648392" cy="1401216"/>
            <a:chOff x="11078890" y="2628173"/>
            <a:chExt cx="4530726" cy="2397125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gray">
            <a:xfrm>
              <a:off x="12263165" y="4204560"/>
              <a:ext cx="3033713" cy="820738"/>
            </a:xfrm>
            <a:custGeom>
              <a:avLst/>
              <a:gdLst/>
              <a:ahLst/>
              <a:cxnLst>
                <a:cxn ang="0">
                  <a:pos x="800" y="101"/>
                </a:cxn>
                <a:cxn ang="0">
                  <a:pos x="376" y="5"/>
                </a:cxn>
                <a:cxn ang="0">
                  <a:pos x="5" y="79"/>
                </a:cxn>
                <a:cxn ang="0">
                  <a:pos x="0" y="99"/>
                </a:cxn>
                <a:cxn ang="0">
                  <a:pos x="362" y="17"/>
                </a:cxn>
                <a:cxn ang="0">
                  <a:pos x="754" y="102"/>
                </a:cxn>
                <a:cxn ang="0">
                  <a:pos x="387" y="203"/>
                </a:cxn>
                <a:cxn ang="0">
                  <a:pos x="84" y="175"/>
                </a:cxn>
                <a:cxn ang="0">
                  <a:pos x="69" y="175"/>
                </a:cxn>
                <a:cxn ang="0">
                  <a:pos x="69" y="175"/>
                </a:cxn>
                <a:cxn ang="0">
                  <a:pos x="53" y="174"/>
                </a:cxn>
                <a:cxn ang="0">
                  <a:pos x="404" y="215"/>
                </a:cxn>
                <a:cxn ang="0">
                  <a:pos x="800" y="101"/>
                </a:cxn>
              </a:cxnLst>
              <a:rect l="0" t="0" r="r" b="b"/>
              <a:pathLst>
                <a:path w="807" h="218">
                  <a:moveTo>
                    <a:pt x="800" y="101"/>
                  </a:moveTo>
                  <a:cubicBezTo>
                    <a:pt x="792" y="43"/>
                    <a:pt x="603" y="0"/>
                    <a:pt x="376" y="5"/>
                  </a:cubicBezTo>
                  <a:cubicBezTo>
                    <a:pt x="205" y="9"/>
                    <a:pt x="62" y="39"/>
                    <a:pt x="5" y="79"/>
                  </a:cubicBezTo>
                  <a:cubicBezTo>
                    <a:pt x="3" y="86"/>
                    <a:pt x="1" y="93"/>
                    <a:pt x="0" y="99"/>
                  </a:cubicBezTo>
                  <a:cubicBezTo>
                    <a:pt x="32" y="56"/>
                    <a:pt x="180" y="21"/>
                    <a:pt x="362" y="17"/>
                  </a:cubicBezTo>
                  <a:cubicBezTo>
                    <a:pt x="572" y="13"/>
                    <a:pt x="748" y="50"/>
                    <a:pt x="754" y="102"/>
                  </a:cubicBezTo>
                  <a:cubicBezTo>
                    <a:pt x="761" y="153"/>
                    <a:pt x="597" y="199"/>
                    <a:pt x="387" y="203"/>
                  </a:cubicBezTo>
                  <a:cubicBezTo>
                    <a:pt x="266" y="206"/>
                    <a:pt x="156" y="195"/>
                    <a:pt x="84" y="175"/>
                  </a:cubicBezTo>
                  <a:cubicBezTo>
                    <a:pt x="79" y="175"/>
                    <a:pt x="74" y="175"/>
                    <a:pt x="69" y="175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3" y="175"/>
                    <a:pt x="58" y="175"/>
                    <a:pt x="53" y="174"/>
                  </a:cubicBezTo>
                  <a:cubicBezTo>
                    <a:pt x="130" y="202"/>
                    <a:pt x="259" y="218"/>
                    <a:pt x="404" y="215"/>
                  </a:cubicBezTo>
                  <a:cubicBezTo>
                    <a:pt x="630" y="210"/>
                    <a:pt x="807" y="159"/>
                    <a:pt x="800" y="101"/>
                  </a:cubicBezTo>
                </a:path>
              </a:pathLst>
            </a:custGeom>
            <a:solidFill>
              <a:srgbClr val="FDB9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gray">
            <a:xfrm>
              <a:off x="11078890" y="3231423"/>
              <a:ext cx="2316163" cy="1514475"/>
            </a:xfrm>
            <a:custGeom>
              <a:avLst/>
              <a:gdLst/>
              <a:ahLst/>
              <a:cxnLst>
                <a:cxn ang="0">
                  <a:pos x="385" y="402"/>
                </a:cxn>
                <a:cxn ang="0">
                  <a:pos x="616" y="402"/>
                </a:cxn>
                <a:cxn ang="0">
                  <a:pos x="576" y="347"/>
                </a:cxn>
                <a:cxn ang="0">
                  <a:pos x="411" y="0"/>
                </a:cxn>
                <a:cxn ang="0">
                  <a:pos x="201" y="0"/>
                </a:cxn>
                <a:cxn ang="0">
                  <a:pos x="221" y="21"/>
                </a:cxn>
                <a:cxn ang="0">
                  <a:pos x="47" y="339"/>
                </a:cxn>
                <a:cxn ang="0">
                  <a:pos x="0" y="402"/>
                </a:cxn>
                <a:cxn ang="0">
                  <a:pos x="130" y="402"/>
                </a:cxn>
                <a:cxn ang="0">
                  <a:pos x="120" y="369"/>
                </a:cxn>
                <a:cxn ang="0">
                  <a:pos x="158" y="294"/>
                </a:cxn>
                <a:cxn ang="0">
                  <a:pos x="269" y="294"/>
                </a:cxn>
                <a:cxn ang="0">
                  <a:pos x="269" y="294"/>
                </a:cxn>
                <a:cxn ang="0">
                  <a:pos x="361" y="294"/>
                </a:cxn>
                <a:cxn ang="0">
                  <a:pos x="391" y="353"/>
                </a:cxn>
                <a:cxn ang="0">
                  <a:pos x="394" y="383"/>
                </a:cxn>
                <a:cxn ang="0">
                  <a:pos x="385" y="402"/>
                </a:cxn>
                <a:cxn ang="0">
                  <a:pos x="265" y="93"/>
                </a:cxn>
                <a:cxn ang="0">
                  <a:pos x="329" y="225"/>
                </a:cxn>
                <a:cxn ang="0">
                  <a:pos x="330" y="226"/>
                </a:cxn>
                <a:cxn ang="0">
                  <a:pos x="330" y="226"/>
                </a:cxn>
                <a:cxn ang="0">
                  <a:pos x="330" y="227"/>
                </a:cxn>
                <a:cxn ang="0">
                  <a:pos x="195" y="227"/>
                </a:cxn>
                <a:cxn ang="0">
                  <a:pos x="199" y="219"/>
                </a:cxn>
                <a:cxn ang="0">
                  <a:pos x="265" y="93"/>
                </a:cxn>
              </a:cxnLst>
              <a:rect l="0" t="0" r="r" b="b"/>
              <a:pathLst>
                <a:path w="616" h="402">
                  <a:moveTo>
                    <a:pt x="385" y="402"/>
                  </a:moveTo>
                  <a:cubicBezTo>
                    <a:pt x="616" y="402"/>
                    <a:pt x="616" y="402"/>
                    <a:pt x="616" y="402"/>
                  </a:cubicBezTo>
                  <a:cubicBezTo>
                    <a:pt x="599" y="387"/>
                    <a:pt x="587" y="368"/>
                    <a:pt x="576" y="347"/>
                  </a:cubicBezTo>
                  <a:cubicBezTo>
                    <a:pt x="551" y="300"/>
                    <a:pt x="443" y="69"/>
                    <a:pt x="41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165" y="128"/>
                    <a:pt x="107" y="231"/>
                    <a:pt x="47" y="339"/>
                  </a:cubicBezTo>
                  <a:cubicBezTo>
                    <a:pt x="34" y="363"/>
                    <a:pt x="19" y="383"/>
                    <a:pt x="0" y="402"/>
                  </a:cubicBezTo>
                  <a:cubicBezTo>
                    <a:pt x="130" y="402"/>
                    <a:pt x="130" y="402"/>
                    <a:pt x="130" y="402"/>
                  </a:cubicBezTo>
                  <a:cubicBezTo>
                    <a:pt x="122" y="393"/>
                    <a:pt x="118" y="382"/>
                    <a:pt x="120" y="369"/>
                  </a:cubicBezTo>
                  <a:cubicBezTo>
                    <a:pt x="126" y="341"/>
                    <a:pt x="145" y="320"/>
                    <a:pt x="158" y="294"/>
                  </a:cubicBezTo>
                  <a:cubicBezTo>
                    <a:pt x="269" y="294"/>
                    <a:pt x="269" y="294"/>
                    <a:pt x="269" y="294"/>
                  </a:cubicBezTo>
                  <a:cubicBezTo>
                    <a:pt x="269" y="294"/>
                    <a:pt x="269" y="294"/>
                    <a:pt x="269" y="294"/>
                  </a:cubicBezTo>
                  <a:cubicBezTo>
                    <a:pt x="361" y="294"/>
                    <a:pt x="361" y="294"/>
                    <a:pt x="361" y="294"/>
                  </a:cubicBezTo>
                  <a:cubicBezTo>
                    <a:pt x="372" y="313"/>
                    <a:pt x="383" y="333"/>
                    <a:pt x="391" y="353"/>
                  </a:cubicBezTo>
                  <a:cubicBezTo>
                    <a:pt x="395" y="363"/>
                    <a:pt x="396" y="372"/>
                    <a:pt x="394" y="383"/>
                  </a:cubicBezTo>
                  <a:cubicBezTo>
                    <a:pt x="392" y="390"/>
                    <a:pt x="389" y="396"/>
                    <a:pt x="385" y="402"/>
                  </a:cubicBezTo>
                  <a:moveTo>
                    <a:pt x="265" y="93"/>
                  </a:moveTo>
                  <a:cubicBezTo>
                    <a:pt x="329" y="225"/>
                    <a:pt x="329" y="225"/>
                    <a:pt x="329" y="225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30" y="226"/>
                    <a:pt x="330" y="226"/>
                    <a:pt x="330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6" y="224"/>
                    <a:pt x="197" y="222"/>
                    <a:pt x="199" y="219"/>
                  </a:cubicBezTo>
                  <a:cubicBezTo>
                    <a:pt x="222" y="177"/>
                    <a:pt x="242" y="135"/>
                    <a:pt x="265" y="9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gray">
            <a:xfrm>
              <a:off x="13887178" y="3423510"/>
              <a:ext cx="1082675" cy="1322388"/>
            </a:xfrm>
            <a:custGeom>
              <a:avLst/>
              <a:gdLst/>
              <a:ahLst/>
              <a:cxnLst>
                <a:cxn ang="0">
                  <a:pos x="272" y="44"/>
                </a:cxn>
                <a:cxn ang="0">
                  <a:pos x="209" y="5"/>
                </a:cxn>
                <a:cxn ang="0">
                  <a:pos x="79" y="5"/>
                </a:cxn>
                <a:cxn ang="0">
                  <a:pos x="16" y="44"/>
                </a:cxn>
                <a:cxn ang="0">
                  <a:pos x="16" y="310"/>
                </a:cxn>
                <a:cxn ang="0">
                  <a:pos x="78" y="351"/>
                </a:cxn>
                <a:cxn ang="0">
                  <a:pos x="149" y="351"/>
                </a:cxn>
                <a:cxn ang="0">
                  <a:pos x="210" y="351"/>
                </a:cxn>
                <a:cxn ang="0">
                  <a:pos x="272" y="310"/>
                </a:cxn>
                <a:cxn ang="0">
                  <a:pos x="272" y="44"/>
                </a:cxn>
                <a:cxn ang="0">
                  <a:pos x="182" y="275"/>
                </a:cxn>
                <a:cxn ang="0">
                  <a:pos x="163" y="295"/>
                </a:cxn>
                <a:cxn ang="0">
                  <a:pos x="126" y="295"/>
                </a:cxn>
                <a:cxn ang="0">
                  <a:pos x="106" y="275"/>
                </a:cxn>
                <a:cxn ang="0">
                  <a:pos x="106" y="82"/>
                </a:cxn>
                <a:cxn ang="0">
                  <a:pos x="126" y="62"/>
                </a:cxn>
                <a:cxn ang="0">
                  <a:pos x="163" y="62"/>
                </a:cxn>
                <a:cxn ang="0">
                  <a:pos x="182" y="82"/>
                </a:cxn>
                <a:cxn ang="0">
                  <a:pos x="182" y="275"/>
                </a:cxn>
              </a:cxnLst>
              <a:rect l="0" t="0" r="r" b="b"/>
              <a:pathLst>
                <a:path w="288" h="351">
                  <a:moveTo>
                    <a:pt x="272" y="44"/>
                  </a:moveTo>
                  <a:cubicBezTo>
                    <a:pt x="256" y="0"/>
                    <a:pt x="209" y="5"/>
                    <a:pt x="20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32" y="0"/>
                    <a:pt x="16" y="44"/>
                  </a:cubicBezTo>
                  <a:cubicBezTo>
                    <a:pt x="0" y="89"/>
                    <a:pt x="5" y="289"/>
                    <a:pt x="16" y="310"/>
                  </a:cubicBezTo>
                  <a:cubicBezTo>
                    <a:pt x="27" y="331"/>
                    <a:pt x="39" y="351"/>
                    <a:pt x="78" y="351"/>
                  </a:cubicBezTo>
                  <a:cubicBezTo>
                    <a:pt x="149" y="351"/>
                    <a:pt x="149" y="351"/>
                    <a:pt x="149" y="351"/>
                  </a:cubicBezTo>
                  <a:cubicBezTo>
                    <a:pt x="210" y="351"/>
                    <a:pt x="210" y="351"/>
                    <a:pt x="210" y="351"/>
                  </a:cubicBezTo>
                  <a:cubicBezTo>
                    <a:pt x="250" y="351"/>
                    <a:pt x="261" y="331"/>
                    <a:pt x="272" y="310"/>
                  </a:cubicBezTo>
                  <a:cubicBezTo>
                    <a:pt x="283" y="289"/>
                    <a:pt x="288" y="89"/>
                    <a:pt x="272" y="44"/>
                  </a:cubicBezTo>
                  <a:moveTo>
                    <a:pt x="182" y="275"/>
                  </a:moveTo>
                  <a:cubicBezTo>
                    <a:pt x="182" y="286"/>
                    <a:pt x="173" y="295"/>
                    <a:pt x="163" y="295"/>
                  </a:cubicBezTo>
                  <a:cubicBezTo>
                    <a:pt x="126" y="295"/>
                    <a:pt x="126" y="295"/>
                    <a:pt x="126" y="295"/>
                  </a:cubicBezTo>
                  <a:cubicBezTo>
                    <a:pt x="115" y="295"/>
                    <a:pt x="106" y="286"/>
                    <a:pt x="106" y="27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6" y="71"/>
                    <a:pt x="115" y="62"/>
                    <a:pt x="126" y="62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73" y="62"/>
                    <a:pt x="182" y="71"/>
                    <a:pt x="182" y="82"/>
                  </a:cubicBezTo>
                  <a:lnTo>
                    <a:pt x="182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13307740" y="3445735"/>
              <a:ext cx="519113" cy="1300163"/>
            </a:xfrm>
            <a:custGeom>
              <a:avLst/>
              <a:gdLst/>
              <a:ahLst/>
              <a:cxnLst>
                <a:cxn ang="0">
                  <a:pos x="131" y="326"/>
                </a:cxn>
                <a:cxn ang="0">
                  <a:pos x="138" y="345"/>
                </a:cxn>
                <a:cxn ang="0">
                  <a:pos x="27" y="345"/>
                </a:cxn>
                <a:cxn ang="0">
                  <a:pos x="33" y="327"/>
                </a:cxn>
                <a:cxn ang="0">
                  <a:pos x="33" y="118"/>
                </a:cxn>
                <a:cxn ang="0">
                  <a:pos x="0" y="118"/>
                </a:cxn>
                <a:cxn ang="0">
                  <a:pos x="0" y="57"/>
                </a:cxn>
                <a:cxn ang="0">
                  <a:pos x="105" y="0"/>
                </a:cxn>
                <a:cxn ang="0">
                  <a:pos x="131" y="0"/>
                </a:cxn>
                <a:cxn ang="0">
                  <a:pos x="131" y="326"/>
                </a:cxn>
              </a:cxnLst>
              <a:rect l="0" t="0" r="r" b="b"/>
              <a:pathLst>
                <a:path w="138" h="345">
                  <a:moveTo>
                    <a:pt x="131" y="326"/>
                  </a:moveTo>
                  <a:cubicBezTo>
                    <a:pt x="131" y="337"/>
                    <a:pt x="133" y="338"/>
                    <a:pt x="138" y="345"/>
                  </a:cubicBezTo>
                  <a:cubicBezTo>
                    <a:pt x="138" y="345"/>
                    <a:pt x="27" y="345"/>
                    <a:pt x="27" y="345"/>
                  </a:cubicBezTo>
                  <a:cubicBezTo>
                    <a:pt x="31" y="340"/>
                    <a:pt x="34" y="334"/>
                    <a:pt x="33" y="327"/>
                  </a:cubicBezTo>
                  <a:cubicBezTo>
                    <a:pt x="34" y="327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9"/>
                    <a:pt x="0" y="57"/>
                    <a:pt x="0" y="5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gray">
            <a:xfrm>
              <a:off x="12153628" y="2628173"/>
              <a:ext cx="3455988" cy="2347913"/>
            </a:xfrm>
            <a:custGeom>
              <a:avLst/>
              <a:gdLst/>
              <a:ahLst/>
              <a:cxnLst>
                <a:cxn ang="0">
                  <a:pos x="888" y="77"/>
                </a:cxn>
                <a:cxn ang="0">
                  <a:pos x="393" y="172"/>
                </a:cxn>
                <a:cxn ang="0">
                  <a:pos x="202" y="292"/>
                </a:cxn>
                <a:cxn ang="0">
                  <a:pos x="209" y="304"/>
                </a:cxn>
                <a:cxn ang="0">
                  <a:pos x="382" y="197"/>
                </a:cxn>
                <a:cxn ang="0">
                  <a:pos x="839" y="103"/>
                </a:cxn>
                <a:cxn ang="0">
                  <a:pos x="481" y="445"/>
                </a:cxn>
                <a:cxn ang="0">
                  <a:pos x="24" y="538"/>
                </a:cxn>
                <a:cxn ang="0">
                  <a:pos x="40" y="468"/>
                </a:cxn>
                <a:cxn ang="0">
                  <a:pos x="25" y="468"/>
                </a:cxn>
                <a:cxn ang="0">
                  <a:pos x="9" y="546"/>
                </a:cxn>
                <a:cxn ang="0">
                  <a:pos x="504" y="451"/>
                </a:cxn>
                <a:cxn ang="0">
                  <a:pos x="888" y="77"/>
                </a:cxn>
              </a:cxnLst>
              <a:rect l="0" t="0" r="r" b="b"/>
              <a:pathLst>
                <a:path w="919" h="623">
                  <a:moveTo>
                    <a:pt x="888" y="77"/>
                  </a:moveTo>
                  <a:cubicBezTo>
                    <a:pt x="857" y="0"/>
                    <a:pt x="636" y="43"/>
                    <a:pt x="393" y="172"/>
                  </a:cubicBezTo>
                  <a:cubicBezTo>
                    <a:pt x="322" y="210"/>
                    <a:pt x="258" y="251"/>
                    <a:pt x="202" y="292"/>
                  </a:cubicBezTo>
                  <a:cubicBezTo>
                    <a:pt x="209" y="304"/>
                    <a:pt x="209" y="304"/>
                    <a:pt x="209" y="304"/>
                  </a:cubicBezTo>
                  <a:cubicBezTo>
                    <a:pt x="260" y="268"/>
                    <a:pt x="318" y="231"/>
                    <a:pt x="382" y="197"/>
                  </a:cubicBezTo>
                  <a:cubicBezTo>
                    <a:pt x="608" y="76"/>
                    <a:pt x="812" y="35"/>
                    <a:pt x="839" y="103"/>
                  </a:cubicBezTo>
                  <a:cubicBezTo>
                    <a:pt x="866" y="172"/>
                    <a:pt x="706" y="324"/>
                    <a:pt x="481" y="445"/>
                  </a:cubicBezTo>
                  <a:cubicBezTo>
                    <a:pt x="256" y="565"/>
                    <a:pt x="51" y="607"/>
                    <a:pt x="24" y="538"/>
                  </a:cubicBezTo>
                  <a:cubicBezTo>
                    <a:pt x="17" y="520"/>
                    <a:pt x="23" y="496"/>
                    <a:pt x="40" y="468"/>
                  </a:cubicBezTo>
                  <a:cubicBezTo>
                    <a:pt x="25" y="468"/>
                    <a:pt x="25" y="468"/>
                    <a:pt x="25" y="468"/>
                  </a:cubicBezTo>
                  <a:cubicBezTo>
                    <a:pt x="7" y="499"/>
                    <a:pt x="0" y="526"/>
                    <a:pt x="9" y="546"/>
                  </a:cubicBezTo>
                  <a:cubicBezTo>
                    <a:pt x="39" y="623"/>
                    <a:pt x="261" y="581"/>
                    <a:pt x="504" y="451"/>
                  </a:cubicBezTo>
                  <a:cubicBezTo>
                    <a:pt x="746" y="322"/>
                    <a:pt x="919" y="154"/>
                    <a:pt x="888" y="77"/>
                  </a:cubicBezTo>
                </a:path>
              </a:pathLst>
            </a:custGeom>
            <a:solidFill>
              <a:srgbClr val="FDB9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75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4648688" cy="8247888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5FAA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algn="ctr" defTabSz="1306221" rtl="0" eaLnBrk="1" latinLnBrk="0" hangingPunct="1"/>
            <a:endParaRPr lang="en-US" sz="2600" kern="1200" dirty="0">
              <a:solidFill>
                <a:schemeClr val="lt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165305" y="1426449"/>
            <a:ext cx="8222296" cy="1634490"/>
          </a:xfrm>
          <a:prstGeom prst="rect">
            <a:avLst/>
          </a:prstGeom>
        </p:spPr>
        <p:txBody>
          <a:bodyPr anchor="b" anchorCtr="0"/>
          <a:lstStyle>
            <a:lvl1pPr algn="l">
              <a:def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3062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165305" y="3444990"/>
            <a:ext cx="8222296" cy="943050"/>
          </a:xfrm>
        </p:spPr>
        <p:txBody>
          <a:bodyPr anchor="t" anchorCtr="0"/>
          <a:lstStyle>
            <a:lvl1pPr marL="0" indent="0" algn="l" defTabSz="130622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lang="en-US" sz="2900" b="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12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655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" b="12574"/>
          <a:stretch/>
        </p:blipFill>
        <p:spPr>
          <a:xfrm>
            <a:off x="5497770" y="4037992"/>
            <a:ext cx="9132630" cy="41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4648688" cy="8247888"/>
          </a:xfrm>
          <a:prstGeom prst="rect">
            <a:avLst/>
          </a:prstGeom>
          <a:gradFill>
            <a:gsLst>
              <a:gs pos="0">
                <a:schemeClr val="accent4"/>
              </a:gs>
              <a:gs pos="70000">
                <a:schemeClr val="accent4">
                  <a:lumMod val="88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165305" y="1426449"/>
            <a:ext cx="8222296" cy="1634490"/>
          </a:xfrm>
          <a:prstGeom prst="rect">
            <a:avLst/>
          </a:prstGeom>
        </p:spPr>
        <p:txBody>
          <a:bodyPr anchor="b" anchorCtr="0"/>
          <a:lstStyle>
            <a:lvl1pPr algn="l">
              <a:def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3062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165305" y="3444990"/>
            <a:ext cx="8222296" cy="943050"/>
          </a:xfrm>
        </p:spPr>
        <p:txBody>
          <a:bodyPr anchor="t" anchorCtr="0"/>
          <a:lstStyle>
            <a:lvl1pPr marL="0" indent="0" algn="l" defTabSz="130622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lang="en-US" sz="2900" b="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12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655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" b="12511"/>
          <a:stretch/>
        </p:blipFill>
        <p:spPr>
          <a:xfrm>
            <a:off x="5497770" y="4037990"/>
            <a:ext cx="9132630" cy="41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4648688" cy="8247888"/>
          </a:xfrm>
          <a:prstGeom prst="rect">
            <a:avLst/>
          </a:prstGeom>
          <a:gradFill>
            <a:gsLst>
              <a:gs pos="0">
                <a:schemeClr val="accent2"/>
              </a:gs>
              <a:gs pos="7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algn="ctr" defTabSz="1306221" rtl="0" eaLnBrk="1" latinLnBrk="0" hangingPunct="1"/>
            <a:endParaRPr lang="en-US" sz="2600" kern="1200" dirty="0">
              <a:solidFill>
                <a:schemeClr val="lt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165305" y="1426449"/>
            <a:ext cx="8222296" cy="1634490"/>
          </a:xfrm>
          <a:prstGeom prst="rect">
            <a:avLst/>
          </a:prstGeom>
        </p:spPr>
        <p:txBody>
          <a:bodyPr anchor="b" anchorCtr="0"/>
          <a:lstStyle>
            <a:lvl1pPr algn="l">
              <a:def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3062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165305" y="3444990"/>
            <a:ext cx="8222296" cy="943050"/>
          </a:xfrm>
        </p:spPr>
        <p:txBody>
          <a:bodyPr anchor="t" anchorCtr="0"/>
          <a:lstStyle>
            <a:lvl1pPr marL="0" indent="0" algn="l" defTabSz="130622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lang="en-US" sz="2900" b="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12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655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" b="12574"/>
          <a:stretch/>
        </p:blipFill>
        <p:spPr>
          <a:xfrm>
            <a:off x="5497770" y="4037992"/>
            <a:ext cx="9132630" cy="41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2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-1"/>
            <a:ext cx="14644038" cy="8229602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5FAA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2089952"/>
            <a:endParaRPr lang="en-US" sz="4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21505" r="21228" b="14350"/>
          <a:stretch/>
        </p:blipFill>
        <p:spPr>
          <a:xfrm>
            <a:off x="0" y="2"/>
            <a:ext cx="14644038" cy="8229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4793064"/>
            <a:ext cx="14630400" cy="309489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7785072"/>
            <a:ext cx="14630400" cy="466344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7721971"/>
            <a:ext cx="14644038" cy="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2"/>
            <a:ext cx="14630400" cy="18268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52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 bwMode="gray">
          <a:xfrm>
            <a:off x="1523118" y="1826839"/>
            <a:ext cx="2559253" cy="1354054"/>
            <a:chOff x="11078890" y="2628173"/>
            <a:chExt cx="4530726" cy="2397125"/>
          </a:xfrm>
        </p:grpSpPr>
        <p:sp>
          <p:nvSpPr>
            <p:cNvPr id="33" name="Freeform 7"/>
            <p:cNvSpPr>
              <a:spLocks/>
            </p:cNvSpPr>
            <p:nvPr/>
          </p:nvSpPr>
          <p:spPr bwMode="gray">
            <a:xfrm>
              <a:off x="12263165" y="4204560"/>
              <a:ext cx="3033713" cy="820738"/>
            </a:xfrm>
            <a:custGeom>
              <a:avLst/>
              <a:gdLst/>
              <a:ahLst/>
              <a:cxnLst>
                <a:cxn ang="0">
                  <a:pos x="800" y="101"/>
                </a:cxn>
                <a:cxn ang="0">
                  <a:pos x="376" y="5"/>
                </a:cxn>
                <a:cxn ang="0">
                  <a:pos x="5" y="79"/>
                </a:cxn>
                <a:cxn ang="0">
                  <a:pos x="0" y="99"/>
                </a:cxn>
                <a:cxn ang="0">
                  <a:pos x="362" y="17"/>
                </a:cxn>
                <a:cxn ang="0">
                  <a:pos x="754" y="102"/>
                </a:cxn>
                <a:cxn ang="0">
                  <a:pos x="387" y="203"/>
                </a:cxn>
                <a:cxn ang="0">
                  <a:pos x="84" y="175"/>
                </a:cxn>
                <a:cxn ang="0">
                  <a:pos x="69" y="175"/>
                </a:cxn>
                <a:cxn ang="0">
                  <a:pos x="69" y="175"/>
                </a:cxn>
                <a:cxn ang="0">
                  <a:pos x="53" y="174"/>
                </a:cxn>
                <a:cxn ang="0">
                  <a:pos x="404" y="215"/>
                </a:cxn>
                <a:cxn ang="0">
                  <a:pos x="800" y="101"/>
                </a:cxn>
              </a:cxnLst>
              <a:rect l="0" t="0" r="r" b="b"/>
              <a:pathLst>
                <a:path w="807" h="218">
                  <a:moveTo>
                    <a:pt x="800" y="101"/>
                  </a:moveTo>
                  <a:cubicBezTo>
                    <a:pt x="792" y="43"/>
                    <a:pt x="603" y="0"/>
                    <a:pt x="376" y="5"/>
                  </a:cubicBezTo>
                  <a:cubicBezTo>
                    <a:pt x="205" y="9"/>
                    <a:pt x="62" y="39"/>
                    <a:pt x="5" y="79"/>
                  </a:cubicBezTo>
                  <a:cubicBezTo>
                    <a:pt x="3" y="86"/>
                    <a:pt x="1" y="93"/>
                    <a:pt x="0" y="99"/>
                  </a:cubicBezTo>
                  <a:cubicBezTo>
                    <a:pt x="32" y="56"/>
                    <a:pt x="180" y="21"/>
                    <a:pt x="362" y="17"/>
                  </a:cubicBezTo>
                  <a:cubicBezTo>
                    <a:pt x="572" y="13"/>
                    <a:pt x="748" y="50"/>
                    <a:pt x="754" y="102"/>
                  </a:cubicBezTo>
                  <a:cubicBezTo>
                    <a:pt x="761" y="153"/>
                    <a:pt x="597" y="199"/>
                    <a:pt x="387" y="203"/>
                  </a:cubicBezTo>
                  <a:cubicBezTo>
                    <a:pt x="266" y="206"/>
                    <a:pt x="156" y="195"/>
                    <a:pt x="84" y="175"/>
                  </a:cubicBezTo>
                  <a:cubicBezTo>
                    <a:pt x="79" y="175"/>
                    <a:pt x="74" y="175"/>
                    <a:pt x="69" y="175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3" y="175"/>
                    <a:pt x="58" y="175"/>
                    <a:pt x="53" y="174"/>
                  </a:cubicBezTo>
                  <a:cubicBezTo>
                    <a:pt x="130" y="202"/>
                    <a:pt x="259" y="218"/>
                    <a:pt x="404" y="215"/>
                  </a:cubicBezTo>
                  <a:cubicBezTo>
                    <a:pt x="630" y="210"/>
                    <a:pt x="807" y="159"/>
                    <a:pt x="800" y="101"/>
                  </a:cubicBezTo>
                </a:path>
              </a:pathLst>
            </a:custGeom>
            <a:solidFill>
              <a:srgbClr val="FDB9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gray">
            <a:xfrm>
              <a:off x="11078890" y="3231423"/>
              <a:ext cx="2316163" cy="1514475"/>
            </a:xfrm>
            <a:custGeom>
              <a:avLst/>
              <a:gdLst/>
              <a:ahLst/>
              <a:cxnLst>
                <a:cxn ang="0">
                  <a:pos x="385" y="402"/>
                </a:cxn>
                <a:cxn ang="0">
                  <a:pos x="616" y="402"/>
                </a:cxn>
                <a:cxn ang="0">
                  <a:pos x="576" y="347"/>
                </a:cxn>
                <a:cxn ang="0">
                  <a:pos x="411" y="0"/>
                </a:cxn>
                <a:cxn ang="0">
                  <a:pos x="201" y="0"/>
                </a:cxn>
                <a:cxn ang="0">
                  <a:pos x="221" y="21"/>
                </a:cxn>
                <a:cxn ang="0">
                  <a:pos x="47" y="339"/>
                </a:cxn>
                <a:cxn ang="0">
                  <a:pos x="0" y="402"/>
                </a:cxn>
                <a:cxn ang="0">
                  <a:pos x="130" y="402"/>
                </a:cxn>
                <a:cxn ang="0">
                  <a:pos x="120" y="369"/>
                </a:cxn>
                <a:cxn ang="0">
                  <a:pos x="158" y="294"/>
                </a:cxn>
                <a:cxn ang="0">
                  <a:pos x="269" y="294"/>
                </a:cxn>
                <a:cxn ang="0">
                  <a:pos x="269" y="294"/>
                </a:cxn>
                <a:cxn ang="0">
                  <a:pos x="361" y="294"/>
                </a:cxn>
                <a:cxn ang="0">
                  <a:pos x="391" y="353"/>
                </a:cxn>
                <a:cxn ang="0">
                  <a:pos x="394" y="383"/>
                </a:cxn>
                <a:cxn ang="0">
                  <a:pos x="385" y="402"/>
                </a:cxn>
                <a:cxn ang="0">
                  <a:pos x="265" y="93"/>
                </a:cxn>
                <a:cxn ang="0">
                  <a:pos x="329" y="225"/>
                </a:cxn>
                <a:cxn ang="0">
                  <a:pos x="330" y="226"/>
                </a:cxn>
                <a:cxn ang="0">
                  <a:pos x="330" y="226"/>
                </a:cxn>
                <a:cxn ang="0">
                  <a:pos x="330" y="227"/>
                </a:cxn>
                <a:cxn ang="0">
                  <a:pos x="195" y="227"/>
                </a:cxn>
                <a:cxn ang="0">
                  <a:pos x="199" y="219"/>
                </a:cxn>
                <a:cxn ang="0">
                  <a:pos x="265" y="93"/>
                </a:cxn>
              </a:cxnLst>
              <a:rect l="0" t="0" r="r" b="b"/>
              <a:pathLst>
                <a:path w="616" h="402">
                  <a:moveTo>
                    <a:pt x="385" y="402"/>
                  </a:moveTo>
                  <a:cubicBezTo>
                    <a:pt x="616" y="402"/>
                    <a:pt x="616" y="402"/>
                    <a:pt x="616" y="402"/>
                  </a:cubicBezTo>
                  <a:cubicBezTo>
                    <a:pt x="599" y="387"/>
                    <a:pt x="587" y="368"/>
                    <a:pt x="576" y="347"/>
                  </a:cubicBezTo>
                  <a:cubicBezTo>
                    <a:pt x="551" y="300"/>
                    <a:pt x="443" y="69"/>
                    <a:pt x="41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165" y="128"/>
                    <a:pt x="107" y="231"/>
                    <a:pt x="47" y="339"/>
                  </a:cubicBezTo>
                  <a:cubicBezTo>
                    <a:pt x="34" y="363"/>
                    <a:pt x="19" y="383"/>
                    <a:pt x="0" y="402"/>
                  </a:cubicBezTo>
                  <a:cubicBezTo>
                    <a:pt x="130" y="402"/>
                    <a:pt x="130" y="402"/>
                    <a:pt x="130" y="402"/>
                  </a:cubicBezTo>
                  <a:cubicBezTo>
                    <a:pt x="122" y="393"/>
                    <a:pt x="118" y="382"/>
                    <a:pt x="120" y="369"/>
                  </a:cubicBezTo>
                  <a:cubicBezTo>
                    <a:pt x="126" y="341"/>
                    <a:pt x="145" y="320"/>
                    <a:pt x="158" y="294"/>
                  </a:cubicBezTo>
                  <a:cubicBezTo>
                    <a:pt x="269" y="294"/>
                    <a:pt x="269" y="294"/>
                    <a:pt x="269" y="294"/>
                  </a:cubicBezTo>
                  <a:cubicBezTo>
                    <a:pt x="269" y="294"/>
                    <a:pt x="269" y="294"/>
                    <a:pt x="269" y="294"/>
                  </a:cubicBezTo>
                  <a:cubicBezTo>
                    <a:pt x="361" y="294"/>
                    <a:pt x="361" y="294"/>
                    <a:pt x="361" y="294"/>
                  </a:cubicBezTo>
                  <a:cubicBezTo>
                    <a:pt x="372" y="313"/>
                    <a:pt x="383" y="333"/>
                    <a:pt x="391" y="353"/>
                  </a:cubicBezTo>
                  <a:cubicBezTo>
                    <a:pt x="395" y="363"/>
                    <a:pt x="396" y="372"/>
                    <a:pt x="394" y="383"/>
                  </a:cubicBezTo>
                  <a:cubicBezTo>
                    <a:pt x="392" y="390"/>
                    <a:pt x="389" y="396"/>
                    <a:pt x="385" y="402"/>
                  </a:cubicBezTo>
                  <a:moveTo>
                    <a:pt x="265" y="93"/>
                  </a:moveTo>
                  <a:cubicBezTo>
                    <a:pt x="329" y="225"/>
                    <a:pt x="329" y="225"/>
                    <a:pt x="329" y="225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30" y="226"/>
                    <a:pt x="330" y="226"/>
                    <a:pt x="330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6" y="224"/>
                    <a:pt x="197" y="222"/>
                    <a:pt x="199" y="219"/>
                  </a:cubicBezTo>
                  <a:cubicBezTo>
                    <a:pt x="222" y="177"/>
                    <a:pt x="242" y="135"/>
                    <a:pt x="265" y="9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gray">
            <a:xfrm>
              <a:off x="13887178" y="3423510"/>
              <a:ext cx="1082675" cy="1322388"/>
            </a:xfrm>
            <a:custGeom>
              <a:avLst/>
              <a:gdLst/>
              <a:ahLst/>
              <a:cxnLst>
                <a:cxn ang="0">
                  <a:pos x="272" y="44"/>
                </a:cxn>
                <a:cxn ang="0">
                  <a:pos x="209" y="5"/>
                </a:cxn>
                <a:cxn ang="0">
                  <a:pos x="79" y="5"/>
                </a:cxn>
                <a:cxn ang="0">
                  <a:pos x="16" y="44"/>
                </a:cxn>
                <a:cxn ang="0">
                  <a:pos x="16" y="310"/>
                </a:cxn>
                <a:cxn ang="0">
                  <a:pos x="78" y="351"/>
                </a:cxn>
                <a:cxn ang="0">
                  <a:pos x="149" y="351"/>
                </a:cxn>
                <a:cxn ang="0">
                  <a:pos x="210" y="351"/>
                </a:cxn>
                <a:cxn ang="0">
                  <a:pos x="272" y="310"/>
                </a:cxn>
                <a:cxn ang="0">
                  <a:pos x="272" y="44"/>
                </a:cxn>
                <a:cxn ang="0">
                  <a:pos x="182" y="275"/>
                </a:cxn>
                <a:cxn ang="0">
                  <a:pos x="163" y="295"/>
                </a:cxn>
                <a:cxn ang="0">
                  <a:pos x="126" y="295"/>
                </a:cxn>
                <a:cxn ang="0">
                  <a:pos x="106" y="275"/>
                </a:cxn>
                <a:cxn ang="0">
                  <a:pos x="106" y="82"/>
                </a:cxn>
                <a:cxn ang="0">
                  <a:pos x="126" y="62"/>
                </a:cxn>
                <a:cxn ang="0">
                  <a:pos x="163" y="62"/>
                </a:cxn>
                <a:cxn ang="0">
                  <a:pos x="182" y="82"/>
                </a:cxn>
                <a:cxn ang="0">
                  <a:pos x="182" y="275"/>
                </a:cxn>
              </a:cxnLst>
              <a:rect l="0" t="0" r="r" b="b"/>
              <a:pathLst>
                <a:path w="288" h="351">
                  <a:moveTo>
                    <a:pt x="272" y="44"/>
                  </a:moveTo>
                  <a:cubicBezTo>
                    <a:pt x="256" y="0"/>
                    <a:pt x="209" y="5"/>
                    <a:pt x="20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32" y="0"/>
                    <a:pt x="16" y="44"/>
                  </a:cubicBezTo>
                  <a:cubicBezTo>
                    <a:pt x="0" y="89"/>
                    <a:pt x="5" y="289"/>
                    <a:pt x="16" y="310"/>
                  </a:cubicBezTo>
                  <a:cubicBezTo>
                    <a:pt x="27" y="331"/>
                    <a:pt x="39" y="351"/>
                    <a:pt x="78" y="351"/>
                  </a:cubicBezTo>
                  <a:cubicBezTo>
                    <a:pt x="149" y="351"/>
                    <a:pt x="149" y="351"/>
                    <a:pt x="149" y="351"/>
                  </a:cubicBezTo>
                  <a:cubicBezTo>
                    <a:pt x="210" y="351"/>
                    <a:pt x="210" y="351"/>
                    <a:pt x="210" y="351"/>
                  </a:cubicBezTo>
                  <a:cubicBezTo>
                    <a:pt x="250" y="351"/>
                    <a:pt x="261" y="331"/>
                    <a:pt x="272" y="310"/>
                  </a:cubicBezTo>
                  <a:cubicBezTo>
                    <a:pt x="283" y="289"/>
                    <a:pt x="288" y="89"/>
                    <a:pt x="272" y="44"/>
                  </a:cubicBezTo>
                  <a:moveTo>
                    <a:pt x="182" y="275"/>
                  </a:moveTo>
                  <a:cubicBezTo>
                    <a:pt x="182" y="286"/>
                    <a:pt x="173" y="295"/>
                    <a:pt x="163" y="295"/>
                  </a:cubicBezTo>
                  <a:cubicBezTo>
                    <a:pt x="126" y="295"/>
                    <a:pt x="126" y="295"/>
                    <a:pt x="126" y="295"/>
                  </a:cubicBezTo>
                  <a:cubicBezTo>
                    <a:pt x="115" y="295"/>
                    <a:pt x="106" y="286"/>
                    <a:pt x="106" y="27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06" y="71"/>
                    <a:pt x="115" y="62"/>
                    <a:pt x="126" y="62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73" y="62"/>
                    <a:pt x="182" y="71"/>
                    <a:pt x="182" y="82"/>
                  </a:cubicBezTo>
                  <a:lnTo>
                    <a:pt x="182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gray">
            <a:xfrm>
              <a:off x="13307740" y="3445735"/>
              <a:ext cx="519113" cy="1300163"/>
            </a:xfrm>
            <a:custGeom>
              <a:avLst/>
              <a:gdLst/>
              <a:ahLst/>
              <a:cxnLst>
                <a:cxn ang="0">
                  <a:pos x="131" y="326"/>
                </a:cxn>
                <a:cxn ang="0">
                  <a:pos x="138" y="345"/>
                </a:cxn>
                <a:cxn ang="0">
                  <a:pos x="27" y="345"/>
                </a:cxn>
                <a:cxn ang="0">
                  <a:pos x="33" y="327"/>
                </a:cxn>
                <a:cxn ang="0">
                  <a:pos x="33" y="118"/>
                </a:cxn>
                <a:cxn ang="0">
                  <a:pos x="0" y="118"/>
                </a:cxn>
                <a:cxn ang="0">
                  <a:pos x="0" y="57"/>
                </a:cxn>
                <a:cxn ang="0">
                  <a:pos x="105" y="0"/>
                </a:cxn>
                <a:cxn ang="0">
                  <a:pos x="131" y="0"/>
                </a:cxn>
                <a:cxn ang="0">
                  <a:pos x="131" y="326"/>
                </a:cxn>
              </a:cxnLst>
              <a:rect l="0" t="0" r="r" b="b"/>
              <a:pathLst>
                <a:path w="138" h="345">
                  <a:moveTo>
                    <a:pt x="131" y="326"/>
                  </a:moveTo>
                  <a:cubicBezTo>
                    <a:pt x="131" y="337"/>
                    <a:pt x="133" y="338"/>
                    <a:pt x="138" y="345"/>
                  </a:cubicBezTo>
                  <a:cubicBezTo>
                    <a:pt x="138" y="345"/>
                    <a:pt x="27" y="345"/>
                    <a:pt x="27" y="345"/>
                  </a:cubicBezTo>
                  <a:cubicBezTo>
                    <a:pt x="31" y="340"/>
                    <a:pt x="34" y="334"/>
                    <a:pt x="33" y="327"/>
                  </a:cubicBezTo>
                  <a:cubicBezTo>
                    <a:pt x="34" y="327"/>
                    <a:pt x="33" y="118"/>
                    <a:pt x="33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9"/>
                    <a:pt x="0" y="57"/>
                    <a:pt x="0" y="5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gray">
            <a:xfrm>
              <a:off x="12153628" y="2628173"/>
              <a:ext cx="3455988" cy="2347913"/>
            </a:xfrm>
            <a:custGeom>
              <a:avLst/>
              <a:gdLst/>
              <a:ahLst/>
              <a:cxnLst>
                <a:cxn ang="0">
                  <a:pos x="888" y="77"/>
                </a:cxn>
                <a:cxn ang="0">
                  <a:pos x="393" y="172"/>
                </a:cxn>
                <a:cxn ang="0">
                  <a:pos x="202" y="292"/>
                </a:cxn>
                <a:cxn ang="0">
                  <a:pos x="209" y="304"/>
                </a:cxn>
                <a:cxn ang="0">
                  <a:pos x="382" y="197"/>
                </a:cxn>
                <a:cxn ang="0">
                  <a:pos x="839" y="103"/>
                </a:cxn>
                <a:cxn ang="0">
                  <a:pos x="481" y="445"/>
                </a:cxn>
                <a:cxn ang="0">
                  <a:pos x="24" y="538"/>
                </a:cxn>
                <a:cxn ang="0">
                  <a:pos x="40" y="468"/>
                </a:cxn>
                <a:cxn ang="0">
                  <a:pos x="25" y="468"/>
                </a:cxn>
                <a:cxn ang="0">
                  <a:pos x="9" y="546"/>
                </a:cxn>
                <a:cxn ang="0">
                  <a:pos x="504" y="451"/>
                </a:cxn>
                <a:cxn ang="0">
                  <a:pos x="888" y="77"/>
                </a:cxn>
              </a:cxnLst>
              <a:rect l="0" t="0" r="r" b="b"/>
              <a:pathLst>
                <a:path w="919" h="623">
                  <a:moveTo>
                    <a:pt x="888" y="77"/>
                  </a:moveTo>
                  <a:cubicBezTo>
                    <a:pt x="857" y="0"/>
                    <a:pt x="636" y="43"/>
                    <a:pt x="393" y="172"/>
                  </a:cubicBezTo>
                  <a:cubicBezTo>
                    <a:pt x="322" y="210"/>
                    <a:pt x="258" y="251"/>
                    <a:pt x="202" y="292"/>
                  </a:cubicBezTo>
                  <a:cubicBezTo>
                    <a:pt x="209" y="304"/>
                    <a:pt x="209" y="304"/>
                    <a:pt x="209" y="304"/>
                  </a:cubicBezTo>
                  <a:cubicBezTo>
                    <a:pt x="260" y="268"/>
                    <a:pt x="318" y="231"/>
                    <a:pt x="382" y="197"/>
                  </a:cubicBezTo>
                  <a:cubicBezTo>
                    <a:pt x="608" y="76"/>
                    <a:pt x="812" y="35"/>
                    <a:pt x="839" y="103"/>
                  </a:cubicBezTo>
                  <a:cubicBezTo>
                    <a:pt x="866" y="172"/>
                    <a:pt x="706" y="324"/>
                    <a:pt x="481" y="445"/>
                  </a:cubicBezTo>
                  <a:cubicBezTo>
                    <a:pt x="256" y="565"/>
                    <a:pt x="51" y="607"/>
                    <a:pt x="24" y="538"/>
                  </a:cubicBezTo>
                  <a:cubicBezTo>
                    <a:pt x="17" y="520"/>
                    <a:pt x="23" y="496"/>
                    <a:pt x="40" y="468"/>
                  </a:cubicBezTo>
                  <a:cubicBezTo>
                    <a:pt x="25" y="468"/>
                    <a:pt x="25" y="468"/>
                    <a:pt x="25" y="468"/>
                  </a:cubicBezTo>
                  <a:cubicBezTo>
                    <a:pt x="7" y="499"/>
                    <a:pt x="0" y="526"/>
                    <a:pt x="9" y="546"/>
                  </a:cubicBezTo>
                  <a:cubicBezTo>
                    <a:pt x="39" y="623"/>
                    <a:pt x="261" y="581"/>
                    <a:pt x="504" y="451"/>
                  </a:cubicBezTo>
                  <a:cubicBezTo>
                    <a:pt x="746" y="322"/>
                    <a:pt x="919" y="154"/>
                    <a:pt x="888" y="77"/>
                  </a:cubicBezTo>
                </a:path>
              </a:pathLst>
            </a:custGeom>
            <a:solidFill>
              <a:srgbClr val="FDB9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460700" y="4887386"/>
            <a:ext cx="5683941" cy="1288845"/>
          </a:xfrm>
          <a:prstGeom prst="rect">
            <a:avLst/>
          </a:prstGeom>
        </p:spPr>
        <p:txBody>
          <a:bodyPr anchor="t" anchorCtr="0"/>
          <a:lstStyle>
            <a:lvl1pPr algn="l">
              <a:defRPr kumimoji="0" lang="en-US" sz="6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3062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6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 bwMode="auto">
          <a:xfrm>
            <a:off x="0" y="6522723"/>
            <a:ext cx="14630400" cy="1706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6304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2" name="Round Same Side Corner Rectangle 51"/>
          <p:cNvSpPr/>
          <p:nvPr userDrawn="1"/>
        </p:nvSpPr>
        <p:spPr bwMode="auto">
          <a:xfrm rot="10800000">
            <a:off x="-14" y="1844041"/>
            <a:ext cx="14630402" cy="467868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3000">
                <a:srgbClr val="375786"/>
              </a:gs>
              <a:gs pos="0">
                <a:srgbClr val="3F5C81"/>
              </a:gs>
              <a:gs pos="87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88900" dir="16200000">
              <a:srgbClr val="000000">
                <a:alpha val="43000"/>
              </a:srgbClr>
            </a:outerShdw>
          </a:effectLst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6304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4" name="Rectangle 63"/>
          <p:cNvSpPr/>
          <p:nvPr userDrawn="1"/>
        </p:nvSpPr>
        <p:spPr bwMode="auto">
          <a:xfrm>
            <a:off x="0" y="1432562"/>
            <a:ext cx="14630400" cy="411480"/>
          </a:xfrm>
          <a:prstGeom prst="rect">
            <a:avLst/>
          </a:prstGeom>
          <a:solidFill>
            <a:srgbClr val="0121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6304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6621" y="3689035"/>
            <a:ext cx="12778739" cy="965835"/>
          </a:xfrm>
        </p:spPr>
        <p:txBody>
          <a:bodyPr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935722"/>
            <a:ext cx="12760960" cy="901064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buFont typeface="Wingdings 3" pitchFamily="29" charset="2"/>
              <a:buNone/>
              <a:defRPr sz="26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7" name="Rectangle 16"/>
          <p:cNvSpPr>
            <a:spLocks noChangeArrowheads="1"/>
          </p:cNvSpPr>
          <p:nvPr userDrawn="1"/>
        </p:nvSpPr>
        <p:spPr bwMode="gray">
          <a:xfrm>
            <a:off x="13567411" y="7616190"/>
            <a:ext cx="627379" cy="2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304" tIns="73152" rIns="146304" bIns="73152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8362942" y="984760"/>
            <a:ext cx="5204472" cy="547842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</a:rPr>
              <a:t>Customer Driven Innovation</a:t>
            </a:r>
            <a:endParaRPr lang="en-US" b="1" i="1" dirty="0">
              <a:solidFill>
                <a:srgbClr val="FFFFFF"/>
              </a:solidFill>
            </a:endParaRPr>
          </a:p>
        </p:txBody>
      </p:sp>
      <p:sp>
        <p:nvSpPr>
          <p:cNvPr id="55" name="Rectangle 16"/>
          <p:cNvSpPr>
            <a:spLocks noChangeArrowheads="1"/>
          </p:cNvSpPr>
          <p:nvPr userDrawn="1"/>
        </p:nvSpPr>
        <p:spPr bwMode="gray">
          <a:xfrm>
            <a:off x="13567411" y="7616190"/>
            <a:ext cx="627379" cy="2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304" tIns="73152" rIns="146304" bIns="73152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 userDrawn="1"/>
        </p:nvCxnSpPr>
        <p:spPr bwMode="auto">
          <a:xfrm>
            <a:off x="914400" y="4794204"/>
            <a:ext cx="12760960" cy="1906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25400" dir="2700000">
              <a:srgbClr val="000000">
                <a:alpha val="43000"/>
              </a:srgbClr>
            </a:outerShdw>
          </a:effectLst>
        </p:spPr>
      </p:cxnSp>
      <p:sp>
        <p:nvSpPr>
          <p:cNvPr id="57" name="TextBox 56"/>
          <p:cNvSpPr txBox="1"/>
          <p:nvPr userDrawn="1"/>
        </p:nvSpPr>
        <p:spPr>
          <a:xfrm>
            <a:off x="772160" y="7004114"/>
            <a:ext cx="6055360" cy="738664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1900" dirty="0" smtClean="0"/>
              <a:t>Do not distribute/edit/copy without the </a:t>
            </a:r>
            <a:br>
              <a:rPr lang="en-US" sz="1900" dirty="0" smtClean="0"/>
            </a:br>
            <a:r>
              <a:rPr lang="en-US" sz="1900" dirty="0" smtClean="0"/>
              <a:t>written consent of A10 Networks</a:t>
            </a:r>
            <a:endParaRPr lang="en-US" sz="1900" dirty="0"/>
          </a:p>
        </p:txBody>
      </p:sp>
      <p:pic>
        <p:nvPicPr>
          <p:cNvPr id="59" name="Picture 58" descr="A10_PPT template_2012_award-1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189" y="6885091"/>
            <a:ext cx="787370" cy="67302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23" y="6885091"/>
            <a:ext cx="787370" cy="673021"/>
          </a:xfrm>
          <a:prstGeom prst="rect">
            <a:avLst/>
          </a:prstGeom>
        </p:spPr>
      </p:pic>
      <p:pic>
        <p:nvPicPr>
          <p:cNvPr id="62" name="Picture 61" descr="A10_PPT template_2012_award-07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3433" y="6885091"/>
            <a:ext cx="787370" cy="673021"/>
          </a:xfrm>
          <a:prstGeom prst="rect">
            <a:avLst/>
          </a:prstGeom>
        </p:spPr>
      </p:pic>
      <p:pic>
        <p:nvPicPr>
          <p:cNvPr id="20" name="Picture 19" descr="image01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944698" y="6885090"/>
            <a:ext cx="2043877" cy="6749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78" y="6885091"/>
            <a:ext cx="787370" cy="6730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68" y="6885091"/>
            <a:ext cx="787370" cy="673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13" y="6885091"/>
            <a:ext cx="787370" cy="673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8" y="417262"/>
            <a:ext cx="1513224" cy="996512"/>
          </a:xfrm>
          <a:prstGeom prst="rect">
            <a:avLst/>
          </a:prstGeom>
        </p:spPr>
      </p:pic>
      <p:pic>
        <p:nvPicPr>
          <p:cNvPr id="23" name="Picture 22" descr="A10_PPT-template_2012_confidential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976894" y="524653"/>
            <a:ext cx="2011680" cy="5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9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 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-22" y="1248561"/>
            <a:ext cx="14630400" cy="6367630"/>
          </a:xfrm>
          <a:prstGeom prst="rect">
            <a:avLst/>
          </a:prstGeom>
          <a:gradFill flip="none" rotWithShape="1">
            <a:gsLst>
              <a:gs pos="88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  <a:gs pos="10000">
                <a:schemeClr val="accent5">
                  <a:lumMod val="60000"/>
                  <a:lumOff val="40000"/>
                </a:schemeClr>
              </a:gs>
              <a:gs pos="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6304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" name="Round Same Side Corner Rectangle 6"/>
          <p:cNvSpPr/>
          <p:nvPr userDrawn="1"/>
        </p:nvSpPr>
        <p:spPr bwMode="auto">
          <a:xfrm rot="10800000">
            <a:off x="-22" y="2469976"/>
            <a:ext cx="14630402" cy="4110445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3000">
                <a:srgbClr val="375786"/>
              </a:gs>
              <a:gs pos="0">
                <a:srgbClr val="3F5C81"/>
              </a:gs>
              <a:gs pos="87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88900" dir="16200000">
              <a:srgbClr val="000000">
                <a:alpha val="43000"/>
              </a:srgbClr>
            </a:outerShdw>
          </a:effectLst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6304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4698" y="3613385"/>
            <a:ext cx="12560662" cy="965835"/>
          </a:xfrm>
        </p:spPr>
        <p:txBody>
          <a:bodyPr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gray">
          <a:xfrm>
            <a:off x="13567411" y="7616190"/>
            <a:ext cx="627379" cy="2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304" tIns="73152" rIns="146304" bIns="73152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Tx/>
              <a:buNone/>
            </a:pPr>
            <a:fld id="{87D76800-0758-884B-97BF-557B8695EEE8}" type="slidenum">
              <a:rPr 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buFontTx/>
                <a:buNone/>
              </a:p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2058495"/>
            <a:ext cx="14630400" cy="411480"/>
          </a:xfrm>
          <a:prstGeom prst="rect">
            <a:avLst/>
          </a:prstGeom>
          <a:solidFill>
            <a:srgbClr val="0121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46304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5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8" y="657955"/>
            <a:ext cx="1793694" cy="1181211"/>
          </a:xfrm>
          <a:prstGeom prst="rect">
            <a:avLst/>
          </a:prstGeom>
        </p:spPr>
      </p:pic>
      <p:pic>
        <p:nvPicPr>
          <p:cNvPr id="8" name="Picture 7" descr="A10_PPT-template_2012_confidenti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63680" y="7387797"/>
            <a:ext cx="2011680" cy="5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8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44906"/>
            <a:ext cx="13167361" cy="1371600"/>
          </a:xfrm>
        </p:spPr>
        <p:txBody>
          <a:bodyPr tIns="54873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226298"/>
            <a:ext cx="6464300" cy="791222"/>
          </a:xfrm>
          <a:prstGeom prst="rect">
            <a:avLst/>
          </a:prstGeom>
        </p:spPr>
        <p:txBody>
          <a:bodyPr lIns="54873" tIns="0" rIns="54873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0" y="2231710"/>
            <a:ext cx="6466840" cy="785812"/>
          </a:xfrm>
          <a:prstGeom prst="rect">
            <a:avLst/>
          </a:prstGeom>
        </p:spPr>
        <p:txBody>
          <a:bodyPr lIns="54873" tIns="0" rIns="54873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3017520"/>
            <a:ext cx="6464300" cy="4614864"/>
          </a:xfrm>
          <a:prstGeom prst="rect">
            <a:avLst/>
          </a:prstGeo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3017520"/>
            <a:ext cx="6466840" cy="4614864"/>
          </a:xfrm>
          <a:prstGeom prst="rect">
            <a:avLst/>
          </a:prstGeo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lIns="109746" tIns="54873" rIns="109746" bIns="54873"/>
          <a:lstStyle/>
          <a:p>
            <a:fld id="{08BCEDD8-E206-4333-ABA3-6DDFD5CE3CEE}" type="datetimeFigureOut">
              <a:rPr lang="en-US" smtClean="0"/>
              <a:pPr/>
              <a:t>19/04/15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67200" y="7627622"/>
            <a:ext cx="5364480" cy="438150"/>
          </a:xfrm>
          <a:prstGeom prst="rect">
            <a:avLst/>
          </a:prstGeom>
        </p:spPr>
        <p:txBody>
          <a:bodyPr lIns="109746" tIns="54873" rIns="109746" bIns="5487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679682" y="7627622"/>
            <a:ext cx="1219199" cy="438150"/>
          </a:xfrm>
          <a:prstGeom prst="rect">
            <a:avLst/>
          </a:prstGeom>
        </p:spPr>
        <p:txBody>
          <a:bodyPr lIns="109746" tIns="54873" rIns="109746" bIns="54873"/>
          <a:lstStyle/>
          <a:p>
            <a:fld id="{1B2CE621-1A2A-459A-9190-8A4A41304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691478" y="1636520"/>
            <a:ext cx="13406202" cy="568652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600"/>
            </a:lvl6pPr>
            <a:lvl7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4011" y="241231"/>
            <a:ext cx="13426710" cy="72969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7366" y="1887538"/>
            <a:ext cx="13953035" cy="634144"/>
          </a:xfrm>
          <a:solidFill>
            <a:schemeClr val="accent2">
              <a:lumMod val="20000"/>
              <a:lumOff val="80000"/>
            </a:schemeClr>
          </a:solidFill>
        </p:spPr>
        <p:txBody>
          <a:bodyPr lIns="91440" tIns="182880" rIns="91440" bIns="182880" anchor="ctr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7366" y="2779330"/>
            <a:ext cx="13953035" cy="634144"/>
          </a:xfrm>
          <a:solidFill>
            <a:schemeClr val="accent2">
              <a:lumMod val="20000"/>
              <a:lumOff val="80000"/>
            </a:schemeClr>
          </a:solidFill>
        </p:spPr>
        <p:txBody>
          <a:bodyPr lIns="91440" tIns="182880" rIns="91440" bIns="182880" anchor="ctr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77366" y="3671120"/>
            <a:ext cx="13953035" cy="634144"/>
          </a:xfrm>
          <a:solidFill>
            <a:schemeClr val="accent2">
              <a:lumMod val="20000"/>
              <a:lumOff val="80000"/>
            </a:schemeClr>
          </a:solidFill>
        </p:spPr>
        <p:txBody>
          <a:bodyPr lIns="91440" tIns="182880" rIns="91440" bIns="182880" anchor="ctr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7366" y="4562910"/>
            <a:ext cx="13953035" cy="634144"/>
          </a:xfrm>
          <a:solidFill>
            <a:schemeClr val="accent2">
              <a:lumMod val="20000"/>
              <a:lumOff val="80000"/>
            </a:schemeClr>
          </a:solidFill>
        </p:spPr>
        <p:txBody>
          <a:bodyPr lIns="91440" tIns="182880" rIns="91440" bIns="182880" anchor="ctr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7366" y="5454702"/>
            <a:ext cx="13953035" cy="634144"/>
          </a:xfrm>
          <a:solidFill>
            <a:schemeClr val="accent2">
              <a:lumMod val="20000"/>
              <a:lumOff val="80000"/>
            </a:schemeClr>
          </a:solidFill>
        </p:spPr>
        <p:txBody>
          <a:bodyPr lIns="91440" tIns="182880" rIns="91440" bIns="182880" anchor="ctr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7" y="1636519"/>
            <a:ext cx="6106394" cy="60043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600"/>
            </a:lvl6pPr>
            <a:lvl7pPr>
              <a:defRPr sz="14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0201" y="1628052"/>
            <a:ext cx="6106395" cy="60043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600"/>
            </a:lvl4pPr>
            <a:lvl5pPr>
              <a:defRPr sz="1400"/>
            </a:lvl5pPr>
            <a:lvl6pPr>
              <a:defRPr sz="2600"/>
            </a:lvl6pPr>
            <a:lvl7pPr>
              <a:defRPr sz="14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8467351" y="1848904"/>
            <a:ext cx="6158790" cy="4685411"/>
          </a:xfrm>
          <a:noFill/>
          <a:ln w="254000">
            <a:noFill/>
          </a:ln>
          <a:effectLst/>
        </p:spPr>
        <p:txBody>
          <a:bodyPr anchor="ctr" anchorCtr="0"/>
          <a:lstStyle>
            <a:lvl1pPr algn="ctr">
              <a:buNone/>
              <a:defRPr sz="6100"/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76277" y="1636519"/>
            <a:ext cx="6732414" cy="60043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600"/>
            </a:lvl6pPr>
            <a:lvl7pPr>
              <a:defRPr sz="14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89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1427107" y="1631092"/>
            <a:ext cx="11776190" cy="5389870"/>
          </a:xfrm>
          <a:noFill/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GB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77366" y="1940013"/>
            <a:ext cx="13420314" cy="4541602"/>
          </a:xfrm>
        </p:spPr>
        <p:txBody>
          <a:bodyPr anchor="ctr" anchorCtr="0"/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4630400" cy="82478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1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674011" y="241231"/>
            <a:ext cx="13312616" cy="7296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970" y="1637567"/>
            <a:ext cx="13298020" cy="543115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7801680"/>
            <a:ext cx="14647111" cy="460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white-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2169" y="7856546"/>
            <a:ext cx="652197" cy="329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59266" y="7921043"/>
            <a:ext cx="365800" cy="200189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algn="ctr" defTabSz="1306221" rtl="0" eaLnBrk="1" latinLnBrk="0" hangingPunct="1"/>
            <a:fld id="{90EA6BE2-2F8B-4418-AB18-8F536561E78D}" type="slidenum">
              <a:rPr lang="en-US" sz="13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pPr marL="0" algn="ctr" defTabSz="1306221" rtl="0" eaLnBrk="1" latinLnBrk="0" hangingPunct="1"/>
              <a:t>‹#›</a:t>
            </a:fld>
            <a:endParaRPr lang="en-US" sz="1300" kern="1200" dirty="0" smtClean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5383" y="7883989"/>
            <a:ext cx="3379638" cy="27429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13062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A10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321778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1" r:id="rId2"/>
    <p:sldLayoutId id="2147483755" r:id="rId3"/>
    <p:sldLayoutId id="2147483741" r:id="rId4"/>
    <p:sldLayoutId id="2147483754" r:id="rId5"/>
    <p:sldLayoutId id="2147483744" r:id="rId6"/>
    <p:sldLayoutId id="2147483746" r:id="rId7"/>
    <p:sldLayoutId id="2147483760" r:id="rId8"/>
    <p:sldLayoutId id="2147483740" r:id="rId9"/>
    <p:sldLayoutId id="2147483749" r:id="rId10"/>
    <p:sldLayoutId id="2147483750" r:id="rId11"/>
    <p:sldLayoutId id="2147483751" r:id="rId12"/>
    <p:sldLayoutId id="2147483756" r:id="rId13"/>
    <p:sldLayoutId id="2147483762" r:id="rId14"/>
    <p:sldLayoutId id="2147483763" r:id="rId15"/>
    <p:sldLayoutId id="2147483765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306221" rtl="0" eaLnBrk="1" latinLnBrk="0" hangingPunct="1">
        <a:lnSpc>
          <a:spcPct val="95000"/>
        </a:lnSpc>
        <a:spcBef>
          <a:spcPct val="0"/>
        </a:spcBef>
        <a:spcAft>
          <a:spcPts val="200"/>
        </a:spcAft>
        <a:buNone/>
        <a:defRPr kumimoji="0" lang="en-US" sz="3700" b="0" i="0" u="none" strike="noStrike" kern="1200" cap="none" spc="0" normalizeH="0" baseline="0" noProof="0" dirty="0" smtClean="0">
          <a:ln>
            <a:noFill/>
          </a:ln>
          <a:solidFill>
            <a:schemeClr val="accent1"/>
          </a:solidFill>
          <a:effectLst/>
          <a:uLnTx/>
          <a:uFillTx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5750" indent="-285750" algn="l" defTabSz="1306221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85750" algn="l" defTabSz="1306221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Font typeface="Lucida Grande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2pPr>
      <a:lvl3pPr marL="1085850" indent="-285750" algn="l" defTabSz="1306221" rtl="0" eaLnBrk="1" latinLnBrk="0" hangingPunct="1">
        <a:lnSpc>
          <a:spcPct val="95000"/>
        </a:lnSpc>
        <a:spcBef>
          <a:spcPts val="301"/>
        </a:spcBef>
        <a:spcAft>
          <a:spcPts val="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3pPr>
      <a:lvl4pPr marL="1492250" indent="-285750" algn="l" defTabSz="1306221" rtl="0" eaLnBrk="1" latinLnBrk="0" hangingPunct="1">
        <a:spcBef>
          <a:spcPct val="20000"/>
        </a:spcBef>
        <a:buClr>
          <a:schemeClr val="accent1"/>
        </a:buClr>
        <a:buFont typeface="Lucida Grande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4pPr>
      <a:lvl5pPr marL="1828800" indent="-228600" algn="l" defTabSz="1306221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5pPr>
      <a:lvl6pPr marL="1828800" indent="-228600" algn="l" defTabSz="1306221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400" kern="1200" baseline="0">
          <a:solidFill>
            <a:srgbClr val="737373"/>
          </a:solidFill>
          <a:latin typeface="Century Gothic"/>
          <a:ea typeface="+mn-ea"/>
          <a:cs typeface="Century Gothic"/>
        </a:defRPr>
      </a:lvl6pPr>
      <a:lvl7pPr marL="2116138" indent="-228600" algn="l" defTabSz="1306221" rtl="0" eaLnBrk="1" latinLnBrk="0" hangingPunct="1">
        <a:spcBef>
          <a:spcPct val="20000"/>
        </a:spcBef>
        <a:buClr>
          <a:schemeClr val="accent1"/>
        </a:buClr>
        <a:buFont typeface="Lucida Grande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7pPr>
      <a:lvl8pPr marL="4898326" indent="-326555" algn="l" defTabSz="130622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2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0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file:///C:\Users\krassi\Desktop\UE2014\scratch-pad.vsdx\Drawing\~Page-1\Dynamic%20connector.44" TargetMode="External"/><Relationship Id="rId20" Type="http://schemas.openxmlformats.org/officeDocument/2006/relationships/image" Target="../media/image40.png"/><Relationship Id="rId21" Type="http://schemas.openxmlformats.org/officeDocument/2006/relationships/oleObject" Target="file:///C:\Users\krassi\Desktop\UE2014\scratch-pad.vsdx\Drawing\~Page-1\Dynamic%20connector.45" TargetMode="External"/><Relationship Id="rId22" Type="http://schemas.openxmlformats.org/officeDocument/2006/relationships/image" Target="../media/image34.emf"/><Relationship Id="rId10" Type="http://schemas.openxmlformats.org/officeDocument/2006/relationships/image" Target="../media/image30.emf"/><Relationship Id="rId11" Type="http://schemas.openxmlformats.org/officeDocument/2006/relationships/image" Target="../media/image37.png"/><Relationship Id="rId12" Type="http://schemas.openxmlformats.org/officeDocument/2006/relationships/oleObject" Target="file:///C:\Users\krassi\Desktop\UE2014\scratch-pad.vsdx\Drawing\~Page-1\Dynamic%20connector.64" TargetMode="External"/><Relationship Id="rId13" Type="http://schemas.openxmlformats.org/officeDocument/2006/relationships/image" Target="../media/image31.emf"/><Relationship Id="rId14" Type="http://schemas.openxmlformats.org/officeDocument/2006/relationships/image" Target="../media/image38.png"/><Relationship Id="rId15" Type="http://schemas.openxmlformats.org/officeDocument/2006/relationships/oleObject" Target="file:///C:\Users\krassi\Desktop\UE2014\scratch-pad.vsdx\Drawing\~Page-1\Dynamic%20connector.65" TargetMode="External"/><Relationship Id="rId16" Type="http://schemas.openxmlformats.org/officeDocument/2006/relationships/image" Target="../media/image32.emf"/><Relationship Id="rId17" Type="http://schemas.openxmlformats.org/officeDocument/2006/relationships/image" Target="../media/image39.png"/><Relationship Id="rId18" Type="http://schemas.openxmlformats.org/officeDocument/2006/relationships/oleObject" Target="file:///C:\Users\krassi\Desktop\UE2014\scratch-pad.vsdx\Drawing\~Page-1\Dynamic%20connector.66" TargetMode="External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4" Type="http://schemas.openxmlformats.org/officeDocument/2006/relationships/oleObject" Target="file:///C:\Users\krassi\Desktop\Drawing1\Drawing\~Page-1\Dynamic%20connector.44" TargetMode="External"/><Relationship Id="rId5" Type="http://schemas.openxmlformats.org/officeDocument/2006/relationships/image" Target="../media/image28.emf"/><Relationship Id="rId6" Type="http://schemas.openxmlformats.org/officeDocument/2006/relationships/oleObject" Target="file:///C:\Users\krassi\Desktop\Drawing1\Drawing\~Page-1\Dynamic%20connector.45" TargetMode="External"/><Relationship Id="rId7" Type="http://schemas.openxmlformats.org/officeDocument/2006/relationships/image" Target="../media/image29.emf"/><Relationship Id="rId8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file:///C:\Users\krassi\Desktop\UE2014\scratch-pad.vsdx\Drawing\~Page-1\Dynamic%20connector.102" TargetMode="External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4" Type="http://schemas.openxmlformats.org/officeDocument/2006/relationships/oleObject" Target="file:///C:\Users\krassi\Desktop\UE2014\scratch-pad.vsdx\Drawing\~Page-1\Dynamic%20connector.75" TargetMode="External"/><Relationship Id="rId5" Type="http://schemas.openxmlformats.org/officeDocument/2006/relationships/image" Target="../media/image41.emf"/><Relationship Id="rId6" Type="http://schemas.openxmlformats.org/officeDocument/2006/relationships/image" Target="../media/image37.png"/><Relationship Id="rId7" Type="http://schemas.openxmlformats.org/officeDocument/2006/relationships/oleObject" Target="file:///C:\Users\krassi\Desktop\UE2014\scratch-pad.vsdx\Drawing\~Page-1\Dynamic%20connector.76" TargetMode="External"/><Relationship Id="rId8" Type="http://schemas.openxmlformats.org/officeDocument/2006/relationships/image" Target="../media/image42.emf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image" Target="../media/image44.emf"/><Relationship Id="rId13" Type="http://schemas.openxmlformats.org/officeDocument/2006/relationships/image" Target="../media/image4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4" Type="http://schemas.openxmlformats.org/officeDocument/2006/relationships/oleObject" Target="file:///C:\Users\krassi\Desktop\UE2014\scratch-pad.vsdx\Drawing\~Page-2\Dynamic%20connector.32" TargetMode="External"/><Relationship Id="rId5" Type="http://schemas.openxmlformats.org/officeDocument/2006/relationships/image" Target="../media/image50.emf"/><Relationship Id="rId6" Type="http://schemas.openxmlformats.org/officeDocument/2006/relationships/image" Target="../media/image37.png"/><Relationship Id="rId7" Type="http://schemas.openxmlformats.org/officeDocument/2006/relationships/image" Target="../media/image51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oleObject" Target="file:///C:\Users\krassi\Desktop\UE2014\scratch-pad.vsdx\Drawing\~Page-1\Dynamic%20connector.10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6.png"/><Relationship Id="rId6" Type="http://schemas.openxmlformats.org/officeDocument/2006/relationships/oleObject" Target="file:///C:\Users\krassi\Desktop\UE2014\scratch-pad.vsdx\Drawing\~Page-1\Dynamic%20connector.75" TargetMode="External"/><Relationship Id="rId7" Type="http://schemas.openxmlformats.org/officeDocument/2006/relationships/image" Target="../media/image41.emf"/><Relationship Id="rId8" Type="http://schemas.openxmlformats.org/officeDocument/2006/relationships/oleObject" Target="file:///C:\Users\krassi\Desktop\UE2014\scratch-pad.vsdx\Drawing\~Page-1\Dynamic%20connector.76" TargetMode="External"/><Relationship Id="rId9" Type="http://schemas.openxmlformats.org/officeDocument/2006/relationships/image" Target="../media/image4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Prevention of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Collaboration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0970" y="1637567"/>
            <a:ext cx="13426710" cy="54311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ones that are of interest and provide </a:t>
            </a:r>
            <a:r>
              <a:rPr lang="en-US" dirty="0" smtClean="0"/>
              <a:t>reflections are</a:t>
            </a:r>
            <a:r>
              <a:rPr lang="en-US" dirty="0"/>
              <a:t>: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DNS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NTP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SNMP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 smtClean="0">
                <a:latin typeface="Century Gothic" panose="020B0502020202020204" pitchFamily="34" charset="0"/>
                <a:cs typeface="+mn-cs"/>
              </a:rPr>
              <a:t>SSDP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 smtClean="0">
                <a:latin typeface="Century Gothic" panose="020B0502020202020204" pitchFamily="34" charset="0"/>
                <a:cs typeface="+mn-cs"/>
              </a:rPr>
              <a:t>Other UDP???</a:t>
            </a:r>
            <a:endParaRPr lang="en-US" sz="2600" dirty="0">
              <a:latin typeface="Century Gothic" panose="020B0502020202020204" pitchFamily="34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1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DNS resolution?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0560" y="1617182"/>
            <a:ext cx="13167361" cy="1024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process of mapping:</a:t>
            </a:r>
            <a:br>
              <a:rPr lang="en-US" dirty="0"/>
            </a:br>
            <a:r>
              <a:rPr lang="en-US" dirty="0"/>
              <a:t>www.a10networks. com =&gt; 191.236.103.221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52" y="3467012"/>
            <a:ext cx="5086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8129"/>
              </p:ext>
            </p:extLst>
          </p:nvPr>
        </p:nvGraphicFramePr>
        <p:xfrm>
          <a:off x="2812502" y="2798127"/>
          <a:ext cx="27622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Visio" r:id="rId4" imgW="2762379" imgH="1009785" progId="Visio.Drawing.15">
                  <p:link updateAutomatic="1"/>
                </p:oleObj>
              </mc:Choice>
              <mc:Fallback>
                <p:oleObj name="Visio" r:id="rId4" imgW="2762379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2502" y="2798127"/>
                        <a:ext cx="27622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28480"/>
              </p:ext>
            </p:extLst>
          </p:nvPr>
        </p:nvGraphicFramePr>
        <p:xfrm>
          <a:off x="2812502" y="3800387"/>
          <a:ext cx="27622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Visio" r:id="rId6" imgW="2762379" imgH="1009785" progId="Visio.Drawing.15">
                  <p:link updateAutomatic="1"/>
                </p:oleObj>
              </mc:Choice>
              <mc:Fallback>
                <p:oleObj name="Visio" r:id="rId6" imgW="2762379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2502" y="3800387"/>
                        <a:ext cx="27622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153400" y="3468754"/>
            <a:ext cx="3850639" cy="102441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85750" indent="-285750" algn="l" defTabSz="1306221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85750" algn="l" defTabSz="1306221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Lucida Grande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1085850" indent="-285750" algn="l" defTabSz="1306221" rtl="0" eaLnBrk="1" latinLnBrk="0" hangingPunct="1">
              <a:lnSpc>
                <a:spcPct val="95000"/>
              </a:lnSpc>
              <a:spcBef>
                <a:spcPts val="301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492250" indent="-28575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1828800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400" kern="1200" baseline="0">
                <a:solidFill>
                  <a:srgbClr val="737373"/>
                </a:solidFill>
                <a:latin typeface="Century Gothic"/>
                <a:ea typeface="+mn-ea"/>
                <a:cs typeface="Century Gothic"/>
              </a:defRPr>
            </a:lvl6pPr>
            <a:lvl7pPr marL="2116138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dirty="0" smtClean="0">
                <a:solidFill>
                  <a:schemeClr val="tx2"/>
                </a:solidFill>
                <a:cs typeface="CiscoSans ExtraLight"/>
              </a:rPr>
              <a:t>…if the answer</a:t>
            </a:r>
            <a:br>
              <a:rPr lang="en-US" sz="3200" dirty="0" smtClean="0">
                <a:solidFill>
                  <a:schemeClr val="tx2"/>
                </a:solidFill>
                <a:cs typeface="CiscoSans ExtraLight"/>
              </a:rPr>
            </a:br>
            <a:r>
              <a:rPr lang="en-US" sz="3200" dirty="0" smtClean="0">
                <a:solidFill>
                  <a:schemeClr val="tx2"/>
                </a:solidFill>
                <a:cs typeface="CiscoSans ExtraLight"/>
              </a:rPr>
              <a:t>was cached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52" y="5883910"/>
            <a:ext cx="1095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786383"/>
              </p:ext>
            </p:extLst>
          </p:nvPr>
        </p:nvGraphicFramePr>
        <p:xfrm>
          <a:off x="2872827" y="5174615"/>
          <a:ext cx="27622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Visio" r:id="rId9" imgW="2762379" imgH="1009785" progId="Visio.Drawing.15">
                  <p:link updateAutomatic="1"/>
                </p:oleObj>
              </mc:Choice>
              <mc:Fallback>
                <p:oleObj name="Visio" r:id="rId9" imgW="2762379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72827" y="5174615"/>
                        <a:ext cx="27622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52" y="5658168"/>
            <a:ext cx="857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40186"/>
              </p:ext>
            </p:extLst>
          </p:nvPr>
        </p:nvGraphicFramePr>
        <p:xfrm>
          <a:off x="6736802" y="5160875"/>
          <a:ext cx="29908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Visio" r:id="rId12" imgW="2990912" imgH="580957" progId="Visio.Drawing.15">
                  <p:link updateAutomatic="1"/>
                </p:oleObj>
              </mc:Choice>
              <mc:Fallback>
                <p:oleObj name="Visio" r:id="rId12" imgW="2990912" imgH="5809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36802" y="5160875"/>
                        <a:ext cx="29908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06" y="5229860"/>
            <a:ext cx="65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46861"/>
              </p:ext>
            </p:extLst>
          </p:nvPr>
        </p:nvGraphicFramePr>
        <p:xfrm>
          <a:off x="6759256" y="5866042"/>
          <a:ext cx="29908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Visio" r:id="rId15" imgW="2990912" imgH="790643" progId="Visio.Drawing.15">
                  <p:link updateAutomatic="1"/>
                </p:oleObj>
              </mc:Choice>
              <mc:Fallback>
                <p:oleObj name="Visio" r:id="rId15" imgW="2990912" imgH="790643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59256" y="5866042"/>
                        <a:ext cx="29908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86" y="6068060"/>
            <a:ext cx="704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224134"/>
              </p:ext>
            </p:extLst>
          </p:nvPr>
        </p:nvGraphicFramePr>
        <p:xfrm>
          <a:off x="6736802" y="6605905"/>
          <a:ext cx="29908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Visio" r:id="rId18" imgW="2990912" imgH="790643" progId="Visio.Drawing.15">
                  <p:link updateAutomatic="1"/>
                </p:oleObj>
              </mc:Choice>
              <mc:Fallback>
                <p:oleObj name="Visio" r:id="rId18" imgW="2990912" imgH="790643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36802" y="6605905"/>
                        <a:ext cx="29908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46" y="6665277"/>
            <a:ext cx="8096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756690"/>
              </p:ext>
            </p:extLst>
          </p:nvPr>
        </p:nvGraphicFramePr>
        <p:xfrm>
          <a:off x="2812502" y="6410960"/>
          <a:ext cx="27622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Visio" r:id="rId21" imgW="2762379" imgH="1009785" progId="Visio.Drawing.15">
                  <p:link updateAutomatic="1"/>
                </p:oleObj>
              </mc:Choice>
              <mc:Fallback>
                <p:oleObj name="Visio" r:id="rId21" imgW="2762379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12502" y="6410960"/>
                        <a:ext cx="27622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43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DNS reflection?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5842" y="1648532"/>
            <a:ext cx="13167361" cy="12165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happens if an attacker forges the victim address as its source?</a:t>
            </a:r>
          </a:p>
          <a:p>
            <a:pPr lvl="4"/>
            <a:endParaRPr lang="en-US" sz="2000" dirty="0">
              <a:solidFill>
                <a:schemeClr val="tx2"/>
              </a:solidFill>
              <a:cs typeface="CiscoSans Extra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93" y="3262630"/>
            <a:ext cx="1095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23269"/>
              </p:ext>
            </p:extLst>
          </p:nvPr>
        </p:nvGraphicFramePr>
        <p:xfrm>
          <a:off x="4338955" y="3510280"/>
          <a:ext cx="36766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Visio" r:id="rId4" imgW="3676779" imgH="1009785" progId="Visio.Drawing.15">
                  <p:link updateAutomatic="1"/>
                </p:oleObj>
              </mc:Choice>
              <mc:Fallback>
                <p:oleObj name="Visio" r:id="rId4" imgW="3676779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8955" y="3510280"/>
                        <a:ext cx="36766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15" y="3911600"/>
            <a:ext cx="857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348641"/>
              </p:ext>
            </p:extLst>
          </p:nvPr>
        </p:nvGraphicFramePr>
        <p:xfrm>
          <a:off x="4367530" y="4449762"/>
          <a:ext cx="3619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Visio" r:id="rId7" imgW="3619511" imgH="1009785" progId="Visio.Drawing.15">
                  <p:link updateAutomatic="1"/>
                </p:oleObj>
              </mc:Choice>
              <mc:Fallback>
                <p:oleObj name="Visio" r:id="rId7" imgW="3619511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7530" y="4449762"/>
                        <a:ext cx="36195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30" y="4786313"/>
            <a:ext cx="1790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788723" y="3789081"/>
            <a:ext cx="4089838" cy="146169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85750" indent="-285750" algn="l" defTabSz="1306221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85750" algn="l" defTabSz="1306221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Lucida Grande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1085850" indent="-285750" algn="l" defTabSz="1306221" rtl="0" eaLnBrk="1" latinLnBrk="0" hangingPunct="1">
              <a:lnSpc>
                <a:spcPct val="95000"/>
              </a:lnSpc>
              <a:spcBef>
                <a:spcPts val="301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492250" indent="-28575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1828800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400" kern="1200" baseline="0">
                <a:solidFill>
                  <a:srgbClr val="737373"/>
                </a:solidFill>
                <a:latin typeface="Century Gothic"/>
                <a:ea typeface="+mn-ea"/>
                <a:cs typeface="Century Gothic"/>
              </a:defRPr>
            </a:lvl6pPr>
            <a:lvl7pPr marL="2116138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cs typeface="CiscoSans ExtraLight"/>
              </a:rPr>
              <a:t>…the reflected traffic goes to the target server</a:t>
            </a:r>
            <a:endParaRPr lang="en-US" sz="2000" dirty="0">
              <a:solidFill>
                <a:schemeClr val="tx2"/>
              </a:solidFill>
              <a:cs typeface="CiscoSans Extra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2163" y="6402250"/>
            <a:ext cx="9068238" cy="86098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85750" indent="-285750" algn="l" defTabSz="1306221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85750" algn="l" defTabSz="1306221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Lucida Grande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1085850" indent="-285750" algn="l" defTabSz="1306221" rtl="0" eaLnBrk="1" latinLnBrk="0" hangingPunct="1">
              <a:lnSpc>
                <a:spcPct val="95000"/>
              </a:lnSpc>
              <a:spcBef>
                <a:spcPts val="301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492250" indent="-28575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1828800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400" kern="1200" baseline="0">
                <a:solidFill>
                  <a:srgbClr val="737373"/>
                </a:solidFill>
                <a:latin typeface="Century Gothic"/>
                <a:ea typeface="+mn-ea"/>
                <a:cs typeface="Century Gothic"/>
              </a:defRPr>
            </a:lvl6pPr>
            <a:lvl7pPr marL="2116138" indent="-228600" algn="l" defTabSz="1306221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and what if hundreds of </a:t>
            </a:r>
            <a:br>
              <a:rPr lang="en-US" dirty="0"/>
            </a:br>
            <a:r>
              <a:rPr lang="en-US" dirty="0"/>
              <a:t>misconfigured open DNS resolvers are used?</a:t>
            </a:r>
          </a:p>
          <a:p>
            <a:pPr lvl="4"/>
            <a:endParaRPr lang="en-US" sz="2000" dirty="0">
              <a:solidFill>
                <a:schemeClr val="tx2"/>
              </a:solidFill>
              <a:cs typeface="CiscoSans ExtraLigh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15" y="4064000"/>
            <a:ext cx="857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42" y="5582603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7" y="5377815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7" y="5855515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414" y="5660887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783386"/>
              </p:ext>
            </p:extLst>
          </p:nvPr>
        </p:nvGraphicFramePr>
        <p:xfrm>
          <a:off x="4306570" y="5451475"/>
          <a:ext cx="3619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Visio" r:id="rId11" imgW="3619511" imgH="466657" progId="Visio.Drawing.15">
                  <p:link updateAutomatic="1"/>
                </p:oleObj>
              </mc:Choice>
              <mc:Fallback>
                <p:oleObj name="Visio" r:id="rId11" imgW="3619511" imgH="4666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06570" y="5451475"/>
                        <a:ext cx="3619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39590"/>
              </p:ext>
            </p:extLst>
          </p:nvPr>
        </p:nvGraphicFramePr>
        <p:xfrm>
          <a:off x="4428490" y="5662613"/>
          <a:ext cx="3619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Visio" r:id="rId11" imgW="3619511" imgH="466657" progId="Visio.Drawing.15">
                  <p:link updateAutomatic="1"/>
                </p:oleObj>
              </mc:Choice>
              <mc:Fallback>
                <p:oleObj name="Visio" r:id="rId11" imgW="3619511" imgH="4666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28490" y="5662613"/>
                        <a:ext cx="3619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55149"/>
              </p:ext>
            </p:extLst>
          </p:nvPr>
        </p:nvGraphicFramePr>
        <p:xfrm>
          <a:off x="4550410" y="5868215"/>
          <a:ext cx="3619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Visio" r:id="rId11" imgW="3619511" imgH="466657" progId="Visio.Drawing.15">
                  <p:link updateAutomatic="1"/>
                </p:oleObj>
              </mc:Choice>
              <mc:Fallback>
                <p:oleObj name="Visio" r:id="rId11" imgW="3619511" imgH="4666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50410" y="5868215"/>
                        <a:ext cx="3619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84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amplification attack?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395113"/>
            <a:ext cx="13167361" cy="6194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Asymmetric attack </a:t>
            </a:r>
            <a:r>
              <a:rPr lang="en-US" dirty="0" smtClean="0"/>
              <a:t>where the </a:t>
            </a:r>
            <a:r>
              <a:rPr lang="en-US" dirty="0"/>
              <a:t>response is much larger than the </a:t>
            </a:r>
            <a:br>
              <a:rPr lang="en-US" dirty="0"/>
            </a:br>
            <a:r>
              <a:rPr lang="en-US" dirty="0"/>
              <a:t>original query</a:t>
            </a:r>
          </a:p>
          <a:p>
            <a:endParaRPr lang="en-US" sz="3200" dirty="0">
              <a:solidFill>
                <a:schemeClr val="tx2"/>
              </a:solidFill>
              <a:cs typeface="CiscoSans Extra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3362044"/>
            <a:ext cx="1095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02" y="4011014"/>
            <a:ext cx="857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7" y="4885727"/>
            <a:ext cx="1790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2370"/>
            <a:ext cx="365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885726"/>
            <a:ext cx="36004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5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Amplification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881052"/>
            <a:ext cx="13167361" cy="57084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ones that are of interest and provide reflections are: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 smtClean="0">
                <a:latin typeface="Century Gothic" panose="020B0502020202020204" pitchFamily="34" charset="0"/>
                <a:cs typeface="+mn-cs"/>
              </a:rPr>
              <a:t>DNS</a:t>
            </a:r>
            <a:endParaRPr lang="en-US" sz="2600" dirty="0">
              <a:latin typeface="Century Gothic" panose="020B0502020202020204" pitchFamily="34" charset="0"/>
              <a:cs typeface="+mn-cs"/>
            </a:endParaRP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NTP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SNMP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SSDP</a:t>
            </a:r>
          </a:p>
          <a:p>
            <a:pPr marL="285750" lvl="1"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3966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0970" y="1637567"/>
            <a:ext cx="13426710" cy="5431155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73" y="2023110"/>
            <a:ext cx="1095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66343"/>
              </p:ext>
            </p:extLst>
          </p:nvPr>
        </p:nvGraphicFramePr>
        <p:xfrm>
          <a:off x="4664075" y="2280285"/>
          <a:ext cx="36766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4" imgW="3676779" imgH="743085" progId="Visio.Drawing.15">
                  <p:link updateAutomatic="1"/>
                </p:oleObj>
              </mc:Choice>
              <mc:Fallback>
                <p:oleObj name="Visio" r:id="rId4" imgW="3676779" imgH="7430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4075" y="2280285"/>
                        <a:ext cx="36766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15" y="2608897"/>
            <a:ext cx="857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95" y="2944494"/>
            <a:ext cx="360045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10" y="3280409"/>
            <a:ext cx="1790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42" y="5582603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7" y="5377815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7" y="5855515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414" y="5660887"/>
            <a:ext cx="257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0753"/>
              </p:ext>
            </p:extLst>
          </p:nvPr>
        </p:nvGraphicFramePr>
        <p:xfrm>
          <a:off x="4306570" y="5451475"/>
          <a:ext cx="3619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10" imgW="3619511" imgH="466657" progId="Visio.Drawing.15">
                  <p:link updateAutomatic="1"/>
                </p:oleObj>
              </mc:Choice>
              <mc:Fallback>
                <p:oleObj name="Visio" r:id="rId10" imgW="3619511" imgH="4666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06570" y="5451475"/>
                        <a:ext cx="3619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100476"/>
              </p:ext>
            </p:extLst>
          </p:nvPr>
        </p:nvGraphicFramePr>
        <p:xfrm>
          <a:off x="4428490" y="5662613"/>
          <a:ext cx="3619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10" imgW="3619511" imgH="466657" progId="Visio.Drawing.15">
                  <p:link updateAutomatic="1"/>
                </p:oleObj>
              </mc:Choice>
              <mc:Fallback>
                <p:oleObj name="Visio" r:id="rId10" imgW="3619511" imgH="4666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8490" y="5662613"/>
                        <a:ext cx="3619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89594"/>
              </p:ext>
            </p:extLst>
          </p:nvPr>
        </p:nvGraphicFramePr>
        <p:xfrm>
          <a:off x="4550410" y="5868215"/>
          <a:ext cx="3619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10" imgW="3619511" imgH="466657" progId="Visio.Drawing.15">
                  <p:link updateAutomatic="1"/>
                </p:oleObj>
              </mc:Choice>
              <mc:Fallback>
                <p:oleObj name="Visio" r:id="rId10" imgW="3619511" imgH="4666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50410" y="5868215"/>
                        <a:ext cx="36195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789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subdomain attack?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395113"/>
            <a:ext cx="13167361" cy="61944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 or Reflection attack where the intermediary and victim spend cycles on nonsense</a:t>
            </a:r>
            <a:endParaRPr lang="en-US" dirty="0"/>
          </a:p>
          <a:p>
            <a:endParaRPr lang="en-US" sz="3200" dirty="0">
              <a:solidFill>
                <a:schemeClr val="tx2"/>
              </a:solidFill>
              <a:cs typeface="CiscoSans Extra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3362044"/>
            <a:ext cx="1095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02" y="4011014"/>
            <a:ext cx="857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7" y="4885727"/>
            <a:ext cx="1790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14176"/>
              </p:ext>
            </p:extLst>
          </p:nvPr>
        </p:nvGraphicFramePr>
        <p:xfrm>
          <a:off x="4933950" y="3563337"/>
          <a:ext cx="36766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6" imgW="3676779" imgH="1009785" progId="Visio.Drawing.15">
                  <p:link updateAutomatic="1"/>
                </p:oleObj>
              </mc:Choice>
              <mc:Fallback>
                <p:oleObj name="Visio" r:id="rId6" imgW="3676779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3950" y="3563337"/>
                        <a:ext cx="36766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01252" y="3595515"/>
            <a:ext cx="290005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S: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191.236.103.221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D: 3.3.3.3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is the IP for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Xyz1234.www.cisco.com?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3570"/>
              </p:ext>
            </p:extLst>
          </p:nvPr>
        </p:nvGraphicFramePr>
        <p:xfrm>
          <a:off x="4991100" y="4849214"/>
          <a:ext cx="3619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Visio" r:id="rId8" imgW="3619511" imgH="1009785" progId="Visio.Drawing.15">
                  <p:link updateAutomatic="1"/>
                </p:oleObj>
              </mc:Choice>
              <mc:Fallback>
                <p:oleObj name="Visio" r:id="rId8" imgW="3619511" imgH="10097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1100" y="4849214"/>
                        <a:ext cx="36195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01252" y="4965189"/>
            <a:ext cx="398248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3.3.3.3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D: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91.236.103.221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NXDOMAIN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Response to legitimate protocol query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19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NTP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363764"/>
            <a:ext cx="13167361" cy="6225757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Stratum servers</a:t>
            </a:r>
          </a:p>
          <a:p>
            <a:r>
              <a:rPr lang="en-US" dirty="0"/>
              <a:t>NTP queries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MONLIST </a:t>
            </a:r>
            <a:r>
              <a:rPr lang="en-US" dirty="0" smtClean="0"/>
              <a:t>command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list of clients that have </a:t>
            </a:r>
            <a:br>
              <a:rPr lang="en-US" dirty="0"/>
            </a:br>
            <a:r>
              <a:rPr lang="en-US" dirty="0"/>
              <a:t>time readings</a:t>
            </a:r>
          </a:p>
          <a:p>
            <a:endParaRPr lang="en-US" sz="3200" dirty="0" smtClean="0">
              <a:solidFill>
                <a:schemeClr val="tx2"/>
              </a:solidFill>
              <a:cs typeface="CiscoSans ExtraLight"/>
            </a:endParaRPr>
          </a:p>
          <a:p>
            <a:r>
              <a:rPr lang="en-US" sz="3200" dirty="0" smtClean="0">
                <a:solidFill>
                  <a:schemeClr val="tx2"/>
                </a:solidFill>
                <a:cs typeface="CiscoSans ExtraLight"/>
              </a:rPr>
              <a:t>What’s next?</a:t>
            </a:r>
            <a:endParaRPr lang="en-US" sz="3200" dirty="0">
              <a:solidFill>
                <a:schemeClr val="tx2"/>
              </a:solidFill>
              <a:cs typeface="CiscoSans ExtraLigh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5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5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4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3" y="618683"/>
            <a:ext cx="7953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2" y="618683"/>
            <a:ext cx="7953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1" y="618683"/>
            <a:ext cx="7953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0" y="618683"/>
            <a:ext cx="7953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39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38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37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36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5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35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45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34" y="618683"/>
            <a:ext cx="795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3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691478" y="1475750"/>
            <a:ext cx="13406202" cy="5686520"/>
          </a:xfrm>
        </p:spPr>
        <p:txBody>
          <a:bodyPr/>
          <a:lstStyle/>
          <a:p>
            <a:r>
              <a:rPr lang="en-US" b="1" dirty="0"/>
              <a:t>DNS “Any” Request Filtering </a:t>
            </a:r>
            <a:endParaRPr lang="en-US" b="1" dirty="0" smtClean="0"/>
          </a:p>
          <a:p>
            <a:pPr lvl="1"/>
            <a:r>
              <a:rPr lang="en-US" dirty="0"/>
              <a:t>DNS “Any” requests can be used for a DDoS attack, since they occupy DNS server resources as the target server sends its many records to the requesters. </a:t>
            </a:r>
          </a:p>
          <a:p>
            <a:endParaRPr lang="en-US" dirty="0"/>
          </a:p>
          <a:p>
            <a:r>
              <a:rPr lang="en-US" b="1" dirty="0"/>
              <a:t>DNS Request Rate Limiting—by </a:t>
            </a:r>
            <a:r>
              <a:rPr lang="en-US" b="1" dirty="0" smtClean="0"/>
              <a:t>FQDN</a:t>
            </a:r>
          </a:p>
          <a:p>
            <a:pPr lvl="1"/>
            <a:r>
              <a:rPr lang="en-US" sz="1800" dirty="0" smtClean="0"/>
              <a:t>IP address – Limits the rate of queries from a given source. </a:t>
            </a:r>
            <a:endParaRPr lang="en-US" sz="1800" b="1" dirty="0"/>
          </a:p>
          <a:p>
            <a:pPr lvl="1"/>
            <a:r>
              <a:rPr lang="en-US" sz="1800" dirty="0" smtClean="0"/>
              <a:t>Requested domain name – Limits the rate of requests for the same domain name, from any sender, i.e. DNS Birthday attack</a:t>
            </a:r>
            <a:endParaRPr lang="en-US" sz="1800" b="1" dirty="0"/>
          </a:p>
          <a:p>
            <a:pPr lvl="1"/>
            <a:r>
              <a:rPr lang="en-US" sz="1800" dirty="0" smtClean="0"/>
              <a:t>Scope for FQDN rate limiting– Specify how many labels of the FQDN to consider together when applying the rate limit </a:t>
            </a:r>
            <a:endParaRPr lang="en-US" sz="1800" b="1" dirty="0"/>
          </a:p>
          <a:p>
            <a:pPr lvl="1"/>
            <a:r>
              <a:rPr lang="en-US" sz="1800" dirty="0" smtClean="0"/>
              <a:t>Maximum label length – Specify the maximum length for a given label within the FQDN, either at any suffix position or beginning at </a:t>
            </a:r>
            <a:r>
              <a:rPr lang="en-US" sz="1800" dirty="0"/>
              <a:t>a specific suffix position.</a:t>
            </a:r>
            <a:br>
              <a:rPr lang="en-US" sz="1800" dirty="0"/>
            </a:br>
            <a:endParaRPr lang="en-US" sz="1800" dirty="0" smtClean="0"/>
          </a:p>
          <a:p>
            <a:r>
              <a:rPr lang="en-US" b="1" dirty="0" smtClean="0"/>
              <a:t>DNS </a:t>
            </a:r>
            <a:r>
              <a:rPr lang="en-US" b="1" dirty="0"/>
              <a:t>Request Rate Limiting—by Record Type </a:t>
            </a:r>
            <a:endParaRPr lang="en-US" dirty="0"/>
          </a:p>
          <a:p>
            <a:r>
              <a:rPr lang="en-US" b="1" dirty="0" err="1"/>
              <a:t>NXDomain</a:t>
            </a:r>
            <a:r>
              <a:rPr lang="en-US" b="1" dirty="0"/>
              <a:t> Inspection and Rate Limiting </a:t>
            </a:r>
            <a:endParaRPr lang="en-US" dirty="0"/>
          </a:p>
          <a:p>
            <a:pPr lvl="1"/>
            <a:endParaRPr lang="en-US" sz="2000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2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b="1" dirty="0" smtClean="0"/>
              <a:t>Label Inspection </a:t>
            </a:r>
            <a:r>
              <a:rPr lang="en-US" b="1" dirty="0"/>
              <a:t>and </a:t>
            </a:r>
            <a:r>
              <a:rPr lang="en-US" b="1" dirty="0" smtClean="0"/>
              <a:t>Label Length Limiting </a:t>
            </a:r>
            <a:endParaRPr lang="en-US" dirty="0"/>
          </a:p>
          <a:p>
            <a:pPr lvl="1"/>
            <a:r>
              <a:rPr lang="en-US" dirty="0" smtClean="0"/>
              <a:t>Limit the label length of the FQDN after a number of suffixes</a:t>
            </a:r>
          </a:p>
          <a:p>
            <a:pPr lvl="2"/>
            <a:r>
              <a:rPr lang="en-US" dirty="0" smtClean="0"/>
              <a:t>Anything greater than suffix x will be limited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Ddos</a:t>
            </a:r>
            <a:r>
              <a:rPr lang="en-US" sz="1800" dirty="0" smtClean="0"/>
              <a:t> template </a:t>
            </a:r>
            <a:r>
              <a:rPr lang="en-US" sz="1800" dirty="0" err="1" smtClean="0"/>
              <a:t>dns</a:t>
            </a:r>
            <a:r>
              <a:rPr lang="en-US" sz="1800" dirty="0" smtClean="0"/>
              <a:t> </a:t>
            </a:r>
            <a:r>
              <a:rPr lang="en-US" sz="1800" dirty="0" err="1" smtClean="0"/>
              <a:t>tp-dns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fqdn</a:t>
            </a:r>
            <a:r>
              <a:rPr lang="en-US" sz="1800" dirty="0" smtClean="0"/>
              <a:t>-label-length 15 suffix 2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fqdn</a:t>
            </a:r>
            <a:r>
              <a:rPr lang="en-US" sz="1800" dirty="0" smtClean="0"/>
              <a:t>-label-length 10 suffix 3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www.googlegooglegoogle.com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test.www.google.com</a:t>
            </a:r>
          </a:p>
          <a:p>
            <a:pPr marL="0" indent="0">
              <a:buNone/>
            </a:pPr>
            <a:r>
              <a:rPr lang="en-US" sz="1800" dirty="0" smtClean="0"/>
              <a:t>randominvalidstring.google.com	Does not pass label length 15 after suffix 2 check</a:t>
            </a:r>
          </a:p>
          <a:p>
            <a:pPr marL="0" indent="0">
              <a:buNone/>
            </a:pPr>
            <a:r>
              <a:rPr lang="en-US" sz="1800" dirty="0"/>
              <a:t>a</a:t>
            </a:r>
            <a:r>
              <a:rPr lang="en-US" sz="1800" dirty="0" smtClean="0"/>
              <a:t>longstring.www.google.com	Passes label length 15 after suffix 2 check,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but does not pass label length 10 after suffix 3 check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2027" y="5365177"/>
            <a:ext cx="10936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2027" y="4966859"/>
            <a:ext cx="6364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2027" y="5798131"/>
            <a:ext cx="22054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7663" y="3719949"/>
            <a:ext cx="19310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7663" y="4149439"/>
            <a:ext cx="193101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2027" y="5455230"/>
            <a:ext cx="4598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027" y="6199913"/>
            <a:ext cx="20080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2027" y="6293430"/>
            <a:ext cx="128068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&quot;No&quot; Symbol 22"/>
          <p:cNvSpPr/>
          <p:nvPr/>
        </p:nvSpPr>
        <p:spPr>
          <a:xfrm>
            <a:off x="423427" y="5538358"/>
            <a:ext cx="228600" cy="228600"/>
          </a:xfrm>
          <a:prstGeom prst="noSmoking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423427" y="5947068"/>
            <a:ext cx="228600" cy="228600"/>
          </a:xfrm>
          <a:prstGeom prst="noSmoking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3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0" y="1409700"/>
            <a:ext cx="1299725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4950" indent="-234950">
              <a:spcBef>
                <a:spcPct val="20000"/>
              </a:spcBef>
              <a:buClr>
                <a:schemeClr val="folHlink"/>
              </a:buClr>
            </a:pPr>
            <a:r>
              <a:rPr lang="en-US" sz="3200" b="1" i="1" dirty="0"/>
              <a:t>What is a Denial of Service attack?</a:t>
            </a:r>
          </a:p>
          <a:p>
            <a:pPr marL="234950" indent="-23495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An attempt to consume finite resources, exploit weaknesses in software design or implementation, or exploit lack of infrastructure </a:t>
            </a:r>
            <a:r>
              <a:rPr lang="en-US" sz="2800" dirty="0" smtClean="0">
                <a:solidFill>
                  <a:srgbClr val="333333"/>
                </a:solidFill>
              </a:rPr>
              <a:t>capacity</a:t>
            </a:r>
            <a:br>
              <a:rPr lang="en-US" sz="2800" dirty="0" smtClean="0">
                <a:solidFill>
                  <a:srgbClr val="333333"/>
                </a:solidFill>
              </a:rPr>
            </a:br>
            <a:endParaRPr lang="en-US" sz="2800" dirty="0">
              <a:solidFill>
                <a:srgbClr val="333333"/>
              </a:solidFill>
            </a:endParaRPr>
          </a:p>
          <a:p>
            <a:pPr marL="234950" indent="-23495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Effects the availability and utility of computing and network </a:t>
            </a:r>
            <a:r>
              <a:rPr lang="en-US" sz="2800" dirty="0" smtClean="0">
                <a:solidFill>
                  <a:srgbClr val="333333"/>
                </a:solidFill>
              </a:rPr>
              <a:t>resources</a:t>
            </a:r>
            <a:br>
              <a:rPr lang="en-US" sz="2800" dirty="0" smtClean="0">
                <a:solidFill>
                  <a:srgbClr val="333333"/>
                </a:solidFill>
              </a:rPr>
            </a:br>
            <a:endParaRPr lang="en-US" sz="2800" dirty="0">
              <a:solidFill>
                <a:srgbClr val="333333"/>
              </a:solidFill>
            </a:endParaRPr>
          </a:p>
          <a:p>
            <a:pPr marL="234950" indent="-23495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Attacks can be </a:t>
            </a:r>
            <a:r>
              <a:rPr lang="en-US" sz="2800" i="1" dirty="0">
                <a:solidFill>
                  <a:srgbClr val="333333"/>
                </a:solidFill>
              </a:rPr>
              <a:t>distributed</a:t>
            </a:r>
            <a:r>
              <a:rPr lang="en-US" sz="2800" dirty="0">
                <a:solidFill>
                  <a:srgbClr val="333333"/>
                </a:solidFill>
              </a:rPr>
              <a:t> for even more significant </a:t>
            </a:r>
            <a:r>
              <a:rPr lang="en-US" sz="2800" dirty="0" smtClean="0">
                <a:solidFill>
                  <a:srgbClr val="333333"/>
                </a:solidFill>
              </a:rPr>
              <a:t>effect</a:t>
            </a:r>
          </a:p>
          <a:p>
            <a:pPr marL="888060" lvl="1" indent="-23495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L7 attacks can be time consuming and involve high levels of manual </a:t>
            </a:r>
            <a:r>
              <a:rPr lang="en-US" sz="2800" dirty="0" smtClean="0">
                <a:solidFill>
                  <a:srgbClr val="333333"/>
                </a:solidFill>
              </a:rPr>
              <a:t>process to ensure live users remain enabled</a:t>
            </a:r>
            <a:endParaRPr lang="en-US" sz="2800" dirty="0">
              <a:solidFill>
                <a:srgbClr val="333333"/>
              </a:solidFill>
            </a:endParaRPr>
          </a:p>
          <a:p>
            <a:pPr marL="888060" lvl="1" indent="-23495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endParaRPr lang="en-US" sz="2800" dirty="0">
              <a:solidFill>
                <a:srgbClr val="333333"/>
              </a:solidFill>
            </a:endParaRPr>
          </a:p>
          <a:p>
            <a:pPr marL="234950" indent="-23495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The </a:t>
            </a:r>
            <a:r>
              <a:rPr lang="en-US" sz="2800" i="1" dirty="0">
                <a:solidFill>
                  <a:srgbClr val="333333"/>
                </a:solidFill>
              </a:rPr>
              <a:t>collateral damage</a:t>
            </a:r>
            <a:r>
              <a:rPr lang="en-US" sz="2800" dirty="0">
                <a:solidFill>
                  <a:srgbClr val="333333"/>
                </a:solidFill>
              </a:rPr>
              <a:t> caused by an attack can be as bad, if not worse, than the attack </a:t>
            </a:r>
            <a:r>
              <a:rPr lang="en-US" sz="2800" dirty="0" smtClean="0">
                <a:solidFill>
                  <a:srgbClr val="333333"/>
                </a:solidFill>
              </a:rPr>
              <a:t>itself</a:t>
            </a:r>
          </a:p>
          <a:p>
            <a:pPr marL="234950" indent="-23495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 smtClean="0">
                <a:solidFill>
                  <a:srgbClr val="333333"/>
                </a:solidFill>
              </a:rPr>
              <a:t>Attacks can be sustained for months</a:t>
            </a:r>
            <a:endParaRPr lang="en-US" sz="2800" dirty="0">
              <a:solidFill>
                <a:srgbClr val="333333"/>
              </a:solidFill>
            </a:endParaRPr>
          </a:p>
          <a:p>
            <a:pPr marL="234950" indent="-234950">
              <a:spcBef>
                <a:spcPct val="20000"/>
              </a:spcBef>
              <a:buClr>
                <a:schemeClr val="folHlink"/>
              </a:buClr>
            </a:pPr>
            <a:endParaRPr lang="en-US" sz="22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849701"/>
            <a:ext cx="13167361" cy="573982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What is backscatter and why do I care</a:t>
            </a:r>
            <a:r>
              <a:rPr lang="en-US" dirty="0" smtClean="0"/>
              <a:t>?</a:t>
            </a:r>
            <a:endParaRPr lang="en-US" dirty="0"/>
          </a:p>
          <a:p>
            <a:pPr marL="91440" indent="0">
              <a:buNone/>
            </a:pPr>
            <a:endParaRPr lang="en-US" dirty="0"/>
          </a:p>
          <a:p>
            <a:r>
              <a:rPr lang="en-US" dirty="0"/>
              <a:t>Traffic that is a </a:t>
            </a:r>
            <a:r>
              <a:rPr lang="en-US" dirty="0" smtClean="0"/>
              <a:t>by-product </a:t>
            </a:r>
            <a:r>
              <a:rPr lang="en-US" dirty="0"/>
              <a:t>of the attack</a:t>
            </a:r>
          </a:p>
          <a:p>
            <a:endParaRPr lang="en-US" dirty="0"/>
          </a:p>
          <a:p>
            <a:r>
              <a:rPr lang="en-US" dirty="0"/>
              <a:t>Why is that interesting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It is important to distinguish between the actual attack traffic and unintended traffic sent by the victim</a:t>
            </a:r>
          </a:p>
          <a:p>
            <a:pPr lvl="1"/>
            <a:r>
              <a:rPr lang="en-US" dirty="0" smtClean="0"/>
              <a:t>Classify the attacker and victim differently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0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0970" y="1637567"/>
            <a:ext cx="13269882" cy="543115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Bandwidth (Kbps, </a:t>
            </a:r>
            <a:r>
              <a:rPr lang="en-US" dirty="0" err="1"/>
              <a:t>Gbps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PPS</a:t>
            </a:r>
          </a:p>
          <a:p>
            <a:pPr lvl="1"/>
            <a:r>
              <a:rPr lang="en-US" dirty="0"/>
              <a:t>QPS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Application specific – usually </a:t>
            </a:r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Bad actors</a:t>
            </a:r>
          </a:p>
          <a:p>
            <a:pPr lvl="1"/>
            <a:r>
              <a:rPr lang="en-US" dirty="0" smtClean="0"/>
              <a:t>Victims</a:t>
            </a:r>
          </a:p>
          <a:p>
            <a:pPr lvl="1"/>
            <a:r>
              <a:rPr lang="en-US" dirty="0" smtClean="0"/>
              <a:t>Geo-temporal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4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Internet citizenship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 (Assumption – preaching to the converted)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403132"/>
            <a:ext cx="13167361" cy="61863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/>
              <a:t>Defend yourself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Anycast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Some form of IPS/DDoS mitigation </a:t>
            </a:r>
            <a:r>
              <a:rPr lang="en-US" sz="2800" dirty="0" smtClean="0">
                <a:latin typeface="Century Gothic" panose="020B0502020202020204" pitchFamily="34" charset="0"/>
                <a:cs typeface="+mn-cs"/>
              </a:rPr>
              <a:t>gear – inline or asymmetric (service dependent or independent?)</a:t>
            </a:r>
            <a:endParaRPr lang="en-US" sz="2800" dirty="0">
              <a:latin typeface="Century Gothic" panose="020B0502020202020204" pitchFamily="34" charset="0"/>
              <a:cs typeface="+mn-cs"/>
            </a:endParaRP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Overall network architecture</a:t>
            </a:r>
          </a:p>
          <a:p>
            <a:r>
              <a:rPr lang="en-US" sz="2800" dirty="0"/>
              <a:t>Defend the Internet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Rate-limiting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BCP38/140 (outbound filtering) source address validation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Securely configured DNS, NTP and SNMP servers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No open resolvers</a:t>
            </a:r>
          </a:p>
          <a:p>
            <a:r>
              <a:rPr lang="en-US" sz="2800" dirty="0"/>
              <a:t>Talk to </a:t>
            </a:r>
            <a:r>
              <a:rPr lang="en-US" sz="2800" dirty="0" smtClean="0"/>
              <a:t>other security professionals like yourself </a:t>
            </a:r>
          </a:p>
          <a:p>
            <a:r>
              <a:rPr lang="en-US" sz="2800" dirty="0" smtClean="0"/>
              <a:t>Talk to vendors like A10 Networks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44906"/>
            <a:ext cx="13167361" cy="1075334"/>
          </a:xfrm>
        </p:spPr>
        <p:txBody>
          <a:bodyPr>
            <a:normAutofit/>
          </a:bodyPr>
          <a:lstStyle/>
          <a:p>
            <a:r>
              <a:rPr lang="en-US" dirty="0" smtClean="0"/>
              <a:t>Are you noticing the imbalance?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Defend </a:t>
            </a:r>
            <a:r>
              <a:rPr lang="en-US" dirty="0" smtClean="0"/>
              <a:t>yourself/your consumers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Defend the Internet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731520" y="3017520"/>
            <a:ext cx="6464300" cy="30175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Anycast (DNS)</a:t>
            </a:r>
          </a:p>
          <a:p>
            <a:pPr lvl="1"/>
            <a:r>
              <a:rPr lang="en-US" dirty="0" smtClean="0"/>
              <a:t>Some form of IPS/DDoS mitigation gear</a:t>
            </a:r>
          </a:p>
          <a:p>
            <a:pPr marL="471909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3017520"/>
            <a:ext cx="6466840" cy="3017520"/>
          </a:xfrm>
        </p:spPr>
        <p:txBody>
          <a:bodyPr/>
          <a:lstStyle/>
          <a:p>
            <a:pPr lvl="1"/>
            <a:r>
              <a:rPr lang="en-US" dirty="0" smtClean="0"/>
              <a:t>Rate-limiting</a:t>
            </a:r>
            <a:endParaRPr lang="en-US" dirty="0"/>
          </a:p>
          <a:p>
            <a:pPr lvl="1"/>
            <a:r>
              <a:rPr lang="en-US" dirty="0"/>
              <a:t>BCP38/140 (outbound filtering) source address validation</a:t>
            </a:r>
          </a:p>
          <a:p>
            <a:pPr lvl="1"/>
            <a:r>
              <a:rPr lang="en-US" dirty="0"/>
              <a:t>Securely configured authoritative DNS servers</a:t>
            </a:r>
          </a:p>
          <a:p>
            <a:pPr lvl="1"/>
            <a:r>
              <a:rPr lang="en-US" dirty="0"/>
              <a:t>No open </a:t>
            </a:r>
            <a:r>
              <a:rPr lang="en-US" dirty="0" smtClean="0"/>
              <a:t>resolvers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1520" y="6217920"/>
            <a:ext cx="6464300" cy="731520"/>
          </a:xfrm>
          <a:prstGeom prst="rect">
            <a:avLst/>
          </a:prstGeom>
        </p:spPr>
        <p:txBody>
          <a:bodyPr vert="horz" lIns="109746" tIns="0" rIns="109746" bIns="54873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Lots of money</a:t>
            </a:r>
          </a:p>
          <a:p>
            <a:pPr lvl="1"/>
            <a:r>
              <a:rPr lang="en-US" b="1" dirty="0" smtClean="0"/>
              <a:t>Effective, scalable, faster to rollout</a:t>
            </a:r>
          </a:p>
          <a:p>
            <a:pPr lvl="1"/>
            <a:endParaRPr lang="en-US" dirty="0" smtClean="0"/>
          </a:p>
          <a:p>
            <a:pPr lvl="6"/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403085" y="6217920"/>
            <a:ext cx="6464300" cy="731520"/>
          </a:xfrm>
          <a:prstGeom prst="rect">
            <a:avLst/>
          </a:prstGeom>
        </p:spPr>
        <p:txBody>
          <a:bodyPr vert="horz" lIns="109746" tIns="0" rIns="109746" bIns="54873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Somewhat </a:t>
            </a:r>
            <a:r>
              <a:rPr lang="en-US" b="1" dirty="0" smtClean="0"/>
              <a:t>cheap</a:t>
            </a:r>
          </a:p>
          <a:p>
            <a:pPr lvl="1"/>
            <a:r>
              <a:rPr lang="en-US" b="1" dirty="0" smtClean="0"/>
              <a:t>More touch points,</a:t>
            </a:r>
            <a:r>
              <a:rPr lang="en-US" b="1" dirty="0"/>
              <a:t> </a:t>
            </a:r>
            <a:r>
              <a:rPr lang="en-US" b="1" dirty="0" smtClean="0"/>
              <a:t>slower to rollout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3" grpId="0" build="p"/>
      <p:bldP spid="6" grpId="0" build="p"/>
      <p:bldP spid="8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844906"/>
            <a:ext cx="13655040" cy="873535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point I’m trying to make?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31520" y="2288613"/>
            <a:ext cx="13167361" cy="5300908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It’s not feasible to mitigate those attacks single </a:t>
            </a:r>
            <a:r>
              <a:rPr lang="en-US" sz="2800" dirty="0" smtClean="0"/>
              <a:t>handedly all of the time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Companies need to start including “defending the Internet from </a:t>
            </a:r>
            <a:r>
              <a:rPr lang="en-US" sz="2800" dirty="0" smtClean="0"/>
              <a:t>themselves</a:t>
            </a:r>
            <a:r>
              <a:rPr lang="en-US" sz="2800" dirty="0"/>
              <a:t>” as a part of their budget – not only “defending themselves from the Internet</a:t>
            </a:r>
            <a:r>
              <a:rPr lang="en-US" sz="2800" dirty="0" smtClean="0"/>
              <a:t>”</a:t>
            </a:r>
          </a:p>
          <a:p>
            <a:r>
              <a:rPr lang="en-US" sz="2800" dirty="0"/>
              <a:t>We need cooperation amongst Service Providers </a:t>
            </a:r>
            <a:r>
              <a:rPr lang="en-US" sz="2800" b="1" dirty="0"/>
              <a:t>and Security Vendors</a:t>
            </a:r>
          </a:p>
          <a:p>
            <a:pPr lvl="1"/>
            <a:r>
              <a:rPr lang="en-US" sz="2400" dirty="0"/>
              <a:t>More can always be done, the war </a:t>
            </a:r>
            <a:r>
              <a:rPr lang="en-US" sz="2400" dirty="0" smtClean="0"/>
              <a:t>continues</a:t>
            </a:r>
          </a:p>
          <a:p>
            <a:pPr lvl="1"/>
            <a:r>
              <a:rPr lang="en-US" sz="2400" dirty="0" smtClean="0"/>
              <a:t>Shared intelligence is key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828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691478" y="1636520"/>
            <a:ext cx="13406202" cy="6132422"/>
          </a:xfrm>
        </p:spPr>
        <p:txBody>
          <a:bodyPr/>
          <a:lstStyle/>
          <a:p>
            <a:r>
              <a:rPr lang="en-US" dirty="0" smtClean="0"/>
              <a:t>Evaluate </a:t>
            </a:r>
            <a:r>
              <a:rPr lang="en-US" dirty="0" smtClean="0"/>
              <a:t>the quick wins in your own network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RFC 2827/BCP 38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If possible filter all outgoing traffic and use </a:t>
            </a:r>
            <a:r>
              <a:rPr lang="en-US" sz="2400" dirty="0" smtClean="0">
                <a:latin typeface="Century Gothic" panose="020B0502020202020204" pitchFamily="34" charset="0"/>
              </a:rPr>
              <a:t>proxy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BCP 140: “Preventing Use of Recursive </a:t>
            </a:r>
            <a:r>
              <a:rPr lang="en-US" sz="2400" dirty="0" err="1" smtClean="0">
                <a:latin typeface="Century Gothic" panose="020B0502020202020204" pitchFamily="34" charset="0"/>
              </a:rPr>
              <a:t>Nameservers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in Reflector Attacks</a:t>
            </a:r>
            <a:r>
              <a:rPr lang="en-US" sz="2400" dirty="0" smtClean="0">
                <a:latin typeface="Century Gothic" panose="020B0502020202020204" pitchFamily="34" charset="0"/>
              </a:rPr>
              <a:t>”</a:t>
            </a:r>
            <a:endParaRPr lang="en-US" dirty="0" smtClean="0"/>
          </a:p>
          <a:p>
            <a:r>
              <a:rPr lang="en-US" dirty="0" smtClean="0"/>
              <a:t>Collaborate with your peers to raise the bar collectively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high-scale, high performance mitigation infrastructure that defends your network and gives your consumers and peers levels of protection </a:t>
            </a:r>
            <a:r>
              <a:rPr lang="en-US" dirty="0" smtClean="0"/>
              <a:t>that keep pace and exceed the pace </a:t>
            </a:r>
            <a:r>
              <a:rPr lang="en-US" smtClean="0"/>
              <a:t>of change</a:t>
            </a:r>
            <a:endParaRPr lang="en-US" dirty="0" smtClean="0"/>
          </a:p>
          <a:p>
            <a:r>
              <a:rPr lang="en-US" dirty="0" smtClean="0"/>
              <a:t>Use dedicated DDoS platforms that understand the in-the-wild attacks</a:t>
            </a:r>
          </a:p>
          <a:p>
            <a:pPr lvl="1"/>
            <a:r>
              <a:rPr lang="en-US" dirty="0" smtClean="0"/>
              <a:t>Don’t exacerbate the situation, reduce the </a:t>
            </a:r>
            <a:r>
              <a:rPr lang="en-US" dirty="0" smtClean="0"/>
              <a:t>backscatter</a:t>
            </a:r>
          </a:p>
          <a:p>
            <a:r>
              <a:rPr lang="en-US" dirty="0"/>
              <a:t>Share the key metrics, KPIs and mitigation techniques (public forum?)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011" y="434155"/>
            <a:ext cx="13426710" cy="729694"/>
          </a:xfrm>
        </p:spPr>
        <p:txBody>
          <a:bodyPr/>
          <a:lstStyle/>
          <a:p>
            <a:r>
              <a:rPr lang="en-US" dirty="0" smtClean="0"/>
              <a:t>In Summary (Assumption – this is part of your strategy already)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6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696" y="5982125"/>
            <a:ext cx="4227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www.a10networks.com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82650" y="1637567"/>
            <a:ext cx="12366410" cy="54311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The main point:</a:t>
            </a:r>
          </a:p>
          <a:p>
            <a:pPr marL="91440" indent="0" algn="ctr">
              <a:buNone/>
            </a:pPr>
            <a:endParaRPr lang="en-US" dirty="0"/>
          </a:p>
          <a:p>
            <a:pPr marL="91440" indent="0" algn="ctr">
              <a:buNone/>
            </a:pPr>
            <a:r>
              <a:rPr lang="en-US" sz="5400" b="1" dirty="0" err="1"/>
              <a:t>DoS</a:t>
            </a:r>
            <a:r>
              <a:rPr lang="en-US" sz="5400" b="1" dirty="0"/>
              <a:t> is an Outage!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Slow starvation or volumetric (simple attacks are still hitting the headlines)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Denial of Service?</a:t>
            </a:r>
          </a:p>
        </p:txBody>
      </p:sp>
    </p:spTree>
    <p:extLst>
      <p:ext uri="{BB962C8B-B14F-4D97-AF65-F5344CB8AC3E}">
        <p14:creationId xmlns:p14="http://schemas.microsoft.com/office/powerpoint/2010/main" val="16999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82650" y="1637567"/>
            <a:ext cx="12366410" cy="54311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One system is sending the traffic vs </a:t>
            </a:r>
            <a:r>
              <a:rPr lang="en-US" dirty="0" smtClean="0"/>
              <a:t>many systems are sending the traffic</a:t>
            </a:r>
            <a:endParaRPr lang="en-US" dirty="0"/>
          </a:p>
          <a:p>
            <a:endParaRPr lang="en-US" dirty="0"/>
          </a:p>
          <a:p>
            <a:r>
              <a:rPr lang="en-US" dirty="0"/>
              <a:t>Does it really matter?</a:t>
            </a:r>
          </a:p>
          <a:p>
            <a:r>
              <a:rPr lang="en-US" dirty="0"/>
              <a:t>…in what cases?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DoS</a:t>
            </a:r>
            <a:r>
              <a:rPr lang="en-US" dirty="0"/>
              <a:t> vs. </a:t>
            </a:r>
            <a:r>
              <a:rPr lang="en-US" dirty="0" err="1"/>
              <a:t>DDoS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00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endParaRPr lang="en-US" dirty="0"/>
          </a:p>
        </p:txBody>
      </p:sp>
      <p:pic>
        <p:nvPicPr>
          <p:cNvPr id="6" name="Picture 5" descr="Screenshot 2015-04-17 13.1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0" y="1248745"/>
            <a:ext cx="8813800" cy="1714500"/>
          </a:xfrm>
          <a:prstGeom prst="rect">
            <a:avLst/>
          </a:prstGeom>
        </p:spPr>
      </p:pic>
      <p:pic>
        <p:nvPicPr>
          <p:cNvPr id="7" name="Picture 6" descr="Screenshot 2015-04-17 13.12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61" y="2337893"/>
            <a:ext cx="8699500" cy="1600200"/>
          </a:xfrm>
          <a:prstGeom prst="rect">
            <a:avLst/>
          </a:prstGeom>
        </p:spPr>
      </p:pic>
      <p:pic>
        <p:nvPicPr>
          <p:cNvPr id="5" name="Picture 4" descr="Screenshot 2015-04-17 13.12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63" y="3414001"/>
            <a:ext cx="8572500" cy="1727200"/>
          </a:xfrm>
          <a:prstGeom prst="rect">
            <a:avLst/>
          </a:prstGeom>
        </p:spPr>
      </p:pic>
      <p:pic>
        <p:nvPicPr>
          <p:cNvPr id="4" name="Picture 3" descr="Screenshot 2015-04-17 13.12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83" y="4683851"/>
            <a:ext cx="8991600" cy="1727200"/>
          </a:xfrm>
          <a:prstGeom prst="rect">
            <a:avLst/>
          </a:prstGeom>
        </p:spPr>
      </p:pic>
      <p:pic>
        <p:nvPicPr>
          <p:cNvPr id="3" name="Picture 2" descr="Screenshot 2015-04-17 13.12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72" y="5803598"/>
            <a:ext cx="9182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Arrow 48"/>
          <p:cNvSpPr/>
          <p:nvPr/>
        </p:nvSpPr>
        <p:spPr>
          <a:xfrm>
            <a:off x="7578037" y="5751611"/>
            <a:ext cx="1165852" cy="82296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Botnets &amp; C&amp;C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0970" y="1318164"/>
            <a:ext cx="13426710" cy="39008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Botnet</a:t>
            </a:r>
            <a:r>
              <a:rPr lang="en-US" dirty="0" smtClean="0"/>
              <a:t> – (Zombie Army) A </a:t>
            </a:r>
            <a:r>
              <a:rPr lang="en-US" dirty="0"/>
              <a:t>collection </a:t>
            </a:r>
            <a:r>
              <a:rPr lang="en-US" dirty="0" smtClean="0"/>
              <a:t>of internet connected </a:t>
            </a:r>
            <a:br>
              <a:rPr lang="en-US" dirty="0" smtClean="0"/>
            </a:br>
            <a:r>
              <a:rPr lang="en-US" dirty="0" smtClean="0"/>
              <a:t>programs to perform certain tasks. The can be used to send spam or launch </a:t>
            </a:r>
            <a:r>
              <a:rPr lang="en-US" dirty="0" err="1" smtClean="0"/>
              <a:t>Ddos</a:t>
            </a:r>
            <a:r>
              <a:rPr lang="en-US" dirty="0" smtClean="0"/>
              <a:t> attacks.</a:t>
            </a:r>
          </a:p>
          <a:p>
            <a:endParaRPr lang="en-US" u="sng" dirty="0"/>
          </a:p>
          <a:p>
            <a:r>
              <a:rPr lang="en-US" b="1" dirty="0" smtClean="0"/>
              <a:t>C&amp;C Servers </a:t>
            </a:r>
            <a:r>
              <a:rPr lang="en-US" dirty="0" smtClean="0"/>
              <a:t>- </a:t>
            </a:r>
            <a:r>
              <a:rPr lang="en-US" dirty="0"/>
              <a:t>A botnet's originator (known as </a:t>
            </a:r>
            <a:r>
              <a:rPr lang="en-US" dirty="0" smtClean="0"/>
              <a:t>a bot herder or bot master) can control all these compromise programs to</a:t>
            </a:r>
            <a:r>
              <a:rPr lang="en-US" dirty="0"/>
              <a:t> </a:t>
            </a:r>
            <a:r>
              <a:rPr lang="en-US" dirty="0" smtClean="0"/>
              <a:t>basically  send bad traffic to a destination machine.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u="sng" dirty="0" smtClean="0"/>
          </a:p>
        </p:txBody>
      </p:sp>
      <p:pic>
        <p:nvPicPr>
          <p:cNvPr id="4" name="Picture 3" descr="Zombies+Walk+Streets+Sydn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536" y="291497"/>
            <a:ext cx="2917676" cy="1941581"/>
          </a:xfrm>
          <a:prstGeom prst="rect">
            <a:avLst/>
          </a:prstGeom>
        </p:spPr>
      </p:pic>
      <p:pic>
        <p:nvPicPr>
          <p:cNvPr id="5" name="Picture 4" descr="Desk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7" y="6339486"/>
            <a:ext cx="783284" cy="604988"/>
          </a:xfrm>
          <a:prstGeom prst="rect">
            <a:avLst/>
          </a:prstGeom>
        </p:spPr>
      </p:pic>
      <p:pic>
        <p:nvPicPr>
          <p:cNvPr id="6" name="Picture 5" descr="Smart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87" y="5276705"/>
            <a:ext cx="275652" cy="481856"/>
          </a:xfrm>
          <a:prstGeom prst="rect">
            <a:avLst/>
          </a:prstGeom>
        </p:spPr>
      </p:pic>
      <p:pic>
        <p:nvPicPr>
          <p:cNvPr id="7" name="Picture 6" descr="Ro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12" y="5870712"/>
            <a:ext cx="543117" cy="543117"/>
          </a:xfrm>
          <a:prstGeom prst="rect">
            <a:avLst/>
          </a:prstGeom>
        </p:spPr>
      </p:pic>
      <p:pic>
        <p:nvPicPr>
          <p:cNvPr id="8" name="Picture 7" descr="Switc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46" y="5865986"/>
            <a:ext cx="552566" cy="552566"/>
          </a:xfrm>
          <a:prstGeom prst="rect">
            <a:avLst/>
          </a:prstGeom>
        </p:spPr>
      </p:pic>
      <p:pic>
        <p:nvPicPr>
          <p:cNvPr id="9" name="Picture 8" descr="Firewa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89" y="5888083"/>
            <a:ext cx="603464" cy="508373"/>
          </a:xfrm>
          <a:prstGeom prst="rect">
            <a:avLst/>
          </a:prstGeom>
        </p:spPr>
      </p:pic>
      <p:pic>
        <p:nvPicPr>
          <p:cNvPr id="10" name="Picture 9" descr="Cloud_Interne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63" y="5559308"/>
            <a:ext cx="1979939" cy="1290886"/>
          </a:xfrm>
          <a:prstGeom prst="rect">
            <a:avLst/>
          </a:prstGeom>
        </p:spPr>
      </p:pic>
      <p:pic>
        <p:nvPicPr>
          <p:cNvPr id="11" name="Picture 10" descr="Attack_BadUs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9" y="5117858"/>
            <a:ext cx="619922" cy="841192"/>
          </a:xfrm>
          <a:prstGeom prst="rect">
            <a:avLst/>
          </a:prstGeom>
        </p:spPr>
      </p:pic>
      <p:pic>
        <p:nvPicPr>
          <p:cNvPr id="13" name="Picture 12" descr="Desk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39" y="6471065"/>
            <a:ext cx="783284" cy="604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7434" y="7386531"/>
            <a:ext cx="3356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2000 compromised hosts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 descr="Cloud_Interne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51" y="5441031"/>
            <a:ext cx="1979939" cy="1290886"/>
          </a:xfrm>
          <a:prstGeom prst="rect">
            <a:avLst/>
          </a:prstGeom>
        </p:spPr>
      </p:pic>
      <p:pic>
        <p:nvPicPr>
          <p:cNvPr id="16" name="Picture 15" descr="online_serv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25" y="5304501"/>
            <a:ext cx="1317840" cy="489423"/>
          </a:xfrm>
          <a:prstGeom prst="rect">
            <a:avLst/>
          </a:prstGeom>
        </p:spPr>
      </p:pic>
      <p:pic>
        <p:nvPicPr>
          <p:cNvPr id="17" name="Picture 16" descr="online_serv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893" y="5873326"/>
            <a:ext cx="1317840" cy="489423"/>
          </a:xfrm>
          <a:prstGeom prst="rect">
            <a:avLst/>
          </a:prstGeom>
        </p:spPr>
      </p:pic>
      <p:pic>
        <p:nvPicPr>
          <p:cNvPr id="18" name="Picture 17" descr="online_serv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562" y="6462971"/>
            <a:ext cx="1317840" cy="489423"/>
          </a:xfrm>
          <a:prstGeom prst="rect">
            <a:avLst/>
          </a:prstGeom>
        </p:spPr>
      </p:pic>
      <p:cxnSp>
        <p:nvCxnSpPr>
          <p:cNvPr id="20" name="Curved Connector 19"/>
          <p:cNvCxnSpPr>
            <a:endCxn id="13" idx="1"/>
          </p:cNvCxnSpPr>
          <p:nvPr/>
        </p:nvCxnSpPr>
        <p:spPr>
          <a:xfrm>
            <a:off x="1186671" y="6392124"/>
            <a:ext cx="3320768" cy="381435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1145033" y="5517632"/>
            <a:ext cx="3476737" cy="874492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mart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87" y="5429105"/>
            <a:ext cx="275652" cy="481856"/>
          </a:xfrm>
          <a:prstGeom prst="rect">
            <a:avLst/>
          </a:prstGeom>
        </p:spPr>
      </p:pic>
      <p:pic>
        <p:nvPicPr>
          <p:cNvPr id="29" name="Picture 28" descr="Smartpho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87" y="5581505"/>
            <a:ext cx="275652" cy="481856"/>
          </a:xfrm>
          <a:prstGeom prst="rect">
            <a:avLst/>
          </a:prstGeom>
        </p:spPr>
      </p:pic>
      <p:pic>
        <p:nvPicPr>
          <p:cNvPr id="30" name="Picture 29" descr="Desk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39" y="6623465"/>
            <a:ext cx="783284" cy="604988"/>
          </a:xfrm>
          <a:prstGeom prst="rect">
            <a:avLst/>
          </a:prstGeom>
        </p:spPr>
      </p:pic>
      <p:pic>
        <p:nvPicPr>
          <p:cNvPr id="31" name="Picture 30" descr="Desk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39" y="6775865"/>
            <a:ext cx="783284" cy="6049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5557" y="5996521"/>
            <a:ext cx="1369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signal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Curved Connector 32"/>
          <p:cNvCxnSpPr/>
          <p:nvPr/>
        </p:nvCxnSpPr>
        <p:spPr>
          <a:xfrm>
            <a:off x="5569634" y="5736906"/>
            <a:ext cx="2966067" cy="384542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5568950" y="5899150"/>
            <a:ext cx="2904295" cy="243119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5581650" y="6051550"/>
            <a:ext cx="2891595" cy="132362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5581650" y="6142270"/>
            <a:ext cx="2787501" cy="633180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flipV="1">
            <a:off x="5581650" y="6163092"/>
            <a:ext cx="2829138" cy="764758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1" idx="3"/>
          </p:cNvCxnSpPr>
          <p:nvPr/>
        </p:nvCxnSpPr>
        <p:spPr>
          <a:xfrm flipV="1">
            <a:off x="5595523" y="6121451"/>
            <a:ext cx="2856906" cy="956908"/>
          </a:xfrm>
          <a:prstGeom prst="curvedConnector3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8915334" y="5709968"/>
            <a:ext cx="1077681" cy="91119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Multiply 53"/>
          <p:cNvSpPr/>
          <p:nvPr/>
        </p:nvSpPr>
        <p:spPr>
          <a:xfrm>
            <a:off x="12044820" y="5097596"/>
            <a:ext cx="1077681" cy="91119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Multiply 54"/>
          <p:cNvSpPr/>
          <p:nvPr/>
        </p:nvSpPr>
        <p:spPr>
          <a:xfrm>
            <a:off x="9865517" y="5681628"/>
            <a:ext cx="1077681" cy="91119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Multiply 55"/>
          <p:cNvSpPr/>
          <p:nvPr/>
        </p:nvSpPr>
        <p:spPr>
          <a:xfrm>
            <a:off x="12044819" y="6430157"/>
            <a:ext cx="1077681" cy="91119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12030670" y="5770528"/>
            <a:ext cx="1077681" cy="91119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>
            <a:endCxn id="16" idx="1"/>
          </p:cNvCxnSpPr>
          <p:nvPr/>
        </p:nvCxnSpPr>
        <p:spPr>
          <a:xfrm flipV="1">
            <a:off x="11106150" y="5549213"/>
            <a:ext cx="892075" cy="565837"/>
          </a:xfrm>
          <a:prstGeom prst="line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085800" y="6128792"/>
            <a:ext cx="877600" cy="13775"/>
          </a:xfrm>
          <a:prstGeom prst="line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18" idx="1"/>
          </p:cNvCxnSpPr>
          <p:nvPr/>
        </p:nvCxnSpPr>
        <p:spPr>
          <a:xfrm>
            <a:off x="11112500" y="6134100"/>
            <a:ext cx="899062" cy="573583"/>
          </a:xfrm>
          <a:prstGeom prst="line">
            <a:avLst/>
          </a:prstGeom>
          <a:ln>
            <a:solidFill>
              <a:schemeClr val="accent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8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 For DDoS 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70970" y="1637567"/>
            <a:ext cx="13426710" cy="54311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Scalability - How many resources may be brought to bear?</a:t>
            </a:r>
            <a:endParaRPr lang="en-US" dirty="0"/>
          </a:p>
          <a:p>
            <a:pPr lvl="1"/>
            <a:r>
              <a:rPr lang="en-US" dirty="0" smtClean="0"/>
              <a:t>Different levels of scale depending on positioning</a:t>
            </a:r>
          </a:p>
          <a:p>
            <a:r>
              <a:rPr lang="en-US" dirty="0" smtClean="0"/>
              <a:t>Flexibility - What types of attacks may be mitigated &amp; what techniques may be used?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Specialized Resources, Expertise &amp; Focus - Who or what is analyzing the attacks, what resources are available, and who has the responsibility to coordinate the defense?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full breadth of tools at your disposal?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Cost, not just monetary, but collateral damage (Brand damage)</a:t>
            </a:r>
          </a:p>
          <a:p>
            <a:r>
              <a:rPr lang="en-US" dirty="0" smtClean="0"/>
              <a:t>Insurance or Loss?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7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factors (what can you influence?)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8804" y="1786999"/>
            <a:ext cx="13167361" cy="580252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 patched Content Management Systems (</a:t>
            </a:r>
            <a:r>
              <a:rPr lang="en-US" dirty="0" err="1"/>
              <a:t>CMSes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Available reflectors (DNS, NTP, SSDP)</a:t>
            </a:r>
          </a:p>
          <a:p>
            <a:r>
              <a:rPr lang="en-US" dirty="0"/>
              <a:t>…with ability to amplify</a:t>
            </a:r>
          </a:p>
          <a:p>
            <a:endParaRPr lang="en-US" dirty="0"/>
          </a:p>
          <a:p>
            <a:r>
              <a:rPr lang="en-US" dirty="0"/>
              <a:t>More bandwidth available</a:t>
            </a:r>
          </a:p>
          <a:p>
            <a:endParaRPr lang="en-US" dirty="0"/>
          </a:p>
          <a:p>
            <a:r>
              <a:rPr lang="en-US" dirty="0"/>
              <a:t>Unpatched embedded </a:t>
            </a:r>
            <a:r>
              <a:rPr lang="en-US" dirty="0" smtClean="0"/>
              <a:t>devices – version control awareness</a:t>
            </a:r>
          </a:p>
          <a:p>
            <a:r>
              <a:rPr lang="en-US" dirty="0" smtClean="0"/>
              <a:t>Misconfigured nodes</a:t>
            </a:r>
          </a:p>
          <a:p>
            <a:r>
              <a:rPr lang="en-US" dirty="0" smtClean="0"/>
              <a:t>Vulnerable network elements i.e. CPEs</a:t>
            </a:r>
          </a:p>
          <a:p>
            <a:r>
              <a:rPr lang="en-US" dirty="0" smtClean="0"/>
              <a:t>Weak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6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630245"/>
            <a:ext cx="13167361" cy="59592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Attacks where the an unwilling intermediary is used to deliver the attack </a:t>
            </a:r>
            <a:r>
              <a:rPr lang="en-US" dirty="0" smtClean="0"/>
              <a:t>traffic</a:t>
            </a:r>
          </a:p>
          <a:p>
            <a:endParaRPr lang="en-US" dirty="0"/>
          </a:p>
          <a:p>
            <a:r>
              <a:rPr lang="en-US" dirty="0"/>
              <a:t>The attacker would normally send a packet with a </a:t>
            </a:r>
            <a:r>
              <a:rPr lang="en-US" dirty="0" smtClean="0"/>
              <a:t>forged/spoofed </a:t>
            </a:r>
            <a:r>
              <a:rPr lang="en-US" dirty="0"/>
              <a:t>source IP address to the intermediary. The </a:t>
            </a:r>
            <a:r>
              <a:rPr lang="en-US" dirty="0" smtClean="0"/>
              <a:t>forged </a:t>
            </a:r>
            <a:r>
              <a:rPr lang="en-US" dirty="0"/>
              <a:t>address is going to be the one of the target. The intermediary will deliver a response which will go to the target instead of the attacker</a:t>
            </a:r>
          </a:p>
          <a:p>
            <a:endParaRPr lang="en-US" dirty="0"/>
          </a:p>
          <a:p>
            <a:pPr marL="285750" lvl="3">
              <a:lnSpc>
                <a:spcPct val="95000"/>
              </a:lnSpc>
              <a:spcBef>
                <a:spcPts val="1200"/>
              </a:spcBef>
              <a:buSzPct val="100000"/>
              <a:buFont typeface="Wingdings" charset="2"/>
              <a:buChar char="§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Note to audience: think what protocols we can use for that?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  <a:cs typeface="CiscoSan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10_TDM_template_2014">
  <a:themeElements>
    <a:clrScheme name="A10Networks Color Palette">
      <a:dk1>
        <a:sysClr val="windowText" lastClr="000000"/>
      </a:dk1>
      <a:lt1>
        <a:sysClr val="window" lastClr="FFFFFF"/>
      </a:lt1>
      <a:dk2>
        <a:srgbClr val="004B8C"/>
      </a:dk2>
      <a:lt2>
        <a:srgbClr val="2DB4EB"/>
      </a:lt2>
      <a:accent1>
        <a:srgbClr val="0078C3"/>
      </a:accent1>
      <a:accent2>
        <a:srgbClr val="737373"/>
      </a:accent2>
      <a:accent3>
        <a:srgbClr val="C8C8C8"/>
      </a:accent3>
      <a:accent4>
        <a:srgbClr val="FAB900"/>
      </a:accent4>
      <a:accent5>
        <a:srgbClr val="F08700"/>
      </a:accent5>
      <a:accent6>
        <a:srgbClr val="55AF32"/>
      </a:accent6>
      <a:hlink>
        <a:srgbClr val="005FAA"/>
      </a:hlink>
      <a:folHlink>
        <a:srgbClr val="2DB4E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A10_TDM_template_2014.potm</Template>
  <TotalTime>8629</TotalTime>
  <Words>1054</Words>
  <Application>Microsoft Macintosh PowerPoint</Application>
  <PresentationFormat>Custom</PresentationFormat>
  <Paragraphs>210</Paragraphs>
  <Slides>27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18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A10_TDM_template_2014</vt:lpstr>
      <vt:lpstr>C:\Users\krassi\Desktop\Drawing1\Drawing\~Page-1\Dynamic connector.44</vt:lpstr>
      <vt:lpstr>C:\Users\krassi\Desktop\Drawing1\Drawing\~Page-1\Dynamic connector.45</vt:lpstr>
      <vt:lpstr>C:\Users\krassi\Desktop\UE2014\scratch-pad.vsdx\Drawing\~Page-1\Dynamic connector.44</vt:lpstr>
      <vt:lpstr>C:\Users\krassi\Desktop\UE2014\scratch-pad.vsdx\Drawing\~Page-1\Dynamic connector.64</vt:lpstr>
      <vt:lpstr>C:\Users\krassi\Desktop\UE2014\scratch-pad.vsdx\Drawing\~Page-1\Dynamic connector.65</vt:lpstr>
      <vt:lpstr>C:\Users\krassi\Desktop\UE2014\scratch-pad.vsdx\Drawing\~Page-1\Dynamic connector.66</vt:lpstr>
      <vt:lpstr>C:\Users\krassi\Desktop\UE2014\scratch-pad.vsdx\Drawing\~Page-1\Dynamic connector.45</vt:lpstr>
      <vt:lpstr>C:\Users\krassi\Desktop\UE2014\scratch-pad.vsdx\Drawing\~Page-1\Dynamic connector.75</vt:lpstr>
      <vt:lpstr>C:\Users\krassi\Desktop\UE2014\scratch-pad.vsdx\Drawing\~Page-1\Dynamic connector.76</vt:lpstr>
      <vt:lpstr>C:\Users\krassi\Desktop\UE2014\scratch-pad.vsdx\Drawing\~Page-1\Dynamic connector.102</vt:lpstr>
      <vt:lpstr>C:\Users\krassi\Desktop\UE2014\scratch-pad.vsdx\Drawing\~Page-1\Dynamic connector.102</vt:lpstr>
      <vt:lpstr>C:\Users\krassi\Desktop\UE2014\scratch-pad.vsdx\Drawing\~Page-1\Dynamic connector.102</vt:lpstr>
      <vt:lpstr>C:\Users\krassi\Desktop\UE2014\scratch-pad.vsdx\Drawing\~Page-2\Dynamic connector.32</vt:lpstr>
      <vt:lpstr>C:\Users\krassi\Desktop\UE2014\scratch-pad.vsdx\Drawing\~Page-1\Dynamic connector.102</vt:lpstr>
      <vt:lpstr>C:\Users\krassi\Desktop\UE2014\scratch-pad.vsdx\Drawing\~Page-1\Dynamic connector.102</vt:lpstr>
      <vt:lpstr>C:\Users\krassi\Desktop\UE2014\scratch-pad.vsdx\Drawing\~Page-1\Dynamic connector.102</vt:lpstr>
      <vt:lpstr>C:\Users\krassi\Desktop\UE2014\scratch-pad.vsdx\Drawing\~Page-1\Dynamic connector.75</vt:lpstr>
      <vt:lpstr>C:\Users\krassi\Desktop\UE2014\scratch-pad.vsdx\Drawing\~Page-1\Dynamic connector.76</vt:lpstr>
      <vt:lpstr>Distributed Prevention of DoS</vt:lpstr>
      <vt:lpstr>DoS Background</vt:lpstr>
      <vt:lpstr>What is Denial of Service?</vt:lpstr>
      <vt:lpstr>DoS vs. DDoS?</vt:lpstr>
      <vt:lpstr>Youtube</vt:lpstr>
      <vt:lpstr>Botnets &amp; C&amp;C Servers</vt:lpstr>
      <vt:lpstr>Key Considerations For DDoS Protection</vt:lpstr>
      <vt:lpstr>Contributing factors (what can you influence?)</vt:lpstr>
      <vt:lpstr>Reflective attacks</vt:lpstr>
      <vt:lpstr>Reflector types</vt:lpstr>
      <vt:lpstr>What is DNS resolution?</vt:lpstr>
      <vt:lpstr>What is DNS reflection?</vt:lpstr>
      <vt:lpstr>What is an amplification attack?</vt:lpstr>
      <vt:lpstr>Amplification types</vt:lpstr>
      <vt:lpstr>Reflection and Amplification</vt:lpstr>
      <vt:lpstr>What is a subdomain attack?</vt:lpstr>
      <vt:lpstr>NTP servers</vt:lpstr>
      <vt:lpstr>Solution?</vt:lpstr>
      <vt:lpstr>Solution?</vt:lpstr>
      <vt:lpstr>Backscatter</vt:lpstr>
      <vt:lpstr>Metrics</vt:lpstr>
      <vt:lpstr>Good Internet citizenship</vt:lpstr>
      <vt:lpstr>Mitigations (Assumption – preaching to the converted)</vt:lpstr>
      <vt:lpstr>Are you noticing the imbalance?</vt:lpstr>
      <vt:lpstr>What’s the point I’m trying to make?</vt:lpstr>
      <vt:lpstr>In Summary (Assumption – this is part of your strategy already)</vt:lpstr>
      <vt:lpstr>THANK YOU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morganhaire</dc:creator>
  <cp:lastModifiedBy>Andrew Bays</cp:lastModifiedBy>
  <cp:revision>798</cp:revision>
  <cp:lastPrinted>2014-03-31T21:50:41Z</cp:lastPrinted>
  <dcterms:created xsi:type="dcterms:W3CDTF">2013-12-19T17:02:17Z</dcterms:created>
  <dcterms:modified xsi:type="dcterms:W3CDTF">2015-04-19T21:17:21Z</dcterms:modified>
</cp:coreProperties>
</file>