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319" r:id="rId3"/>
    <p:sldId id="315" r:id="rId4"/>
    <p:sldId id="316" r:id="rId5"/>
    <p:sldId id="317" r:id="rId6"/>
    <p:sldId id="321" r:id="rId7"/>
    <p:sldId id="318" r:id="rId8"/>
    <p:sldId id="322" r:id="rId9"/>
    <p:sldId id="320" r:id="rId10"/>
    <p:sldId id="324" r:id="rId11"/>
    <p:sldId id="325" r:id="rId12"/>
    <p:sldId id="332" r:id="rId13"/>
    <p:sldId id="330" r:id="rId14"/>
    <p:sldId id="333" r:id="rId15"/>
    <p:sldId id="329" r:id="rId16"/>
    <p:sldId id="331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34" r:id="rId25"/>
    <p:sldId id="342" r:id="rId26"/>
    <p:sldId id="343" r:id="rId27"/>
    <p:sldId id="344" r:id="rId28"/>
    <p:sldId id="345" r:id="rId29"/>
    <p:sldId id="346" r:id="rId30"/>
    <p:sldId id="294" r:id="rId31"/>
    <p:sldId id="308" r:id="rId32"/>
    <p:sldId id="302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AD44"/>
    <a:srgbClr val="457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3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67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5D368-0BFC-044B-9370-99651BE63972}" type="datetimeFigureOut">
              <a:rPr lang="en-US" smtClean="0"/>
              <a:t>18/04/2015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F9828-9724-C049-AD07-0F8872CB3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16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3990"/>
            <a:ext cx="6400800" cy="409057"/>
          </a:xfrm>
        </p:spPr>
        <p:txBody>
          <a:bodyPr anchor="t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37590"/>
            <a:ext cx="6400800" cy="45191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960065" cy="8572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936692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695163" cy="8572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7" r:id="rId5"/>
    <p:sldLayoutId id="214748365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1800" kern="1200">
          <a:solidFill>
            <a:srgbClr val="457B4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72AD44"/>
        </a:buClr>
        <a:buSzPct val="90000"/>
        <a:buFont typeface="Lucida Grande"/>
        <a:buChar char="❯"/>
        <a:defRPr sz="3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2AD44"/>
        </a:buClr>
        <a:buSzPct val="90000"/>
        <a:buFont typeface="Lucida Grande"/>
        <a:buChar char="❯"/>
        <a:defRPr sz="2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2AD44"/>
        </a:buClr>
        <a:buSzPct val="90000"/>
        <a:buFont typeface="Lucida Grande"/>
        <a:buChar char="❯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2AD44"/>
        </a:buClr>
        <a:buSzPct val="90000"/>
        <a:buFont typeface="Lucida Grande"/>
        <a:buChar char="❯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2AD44"/>
        </a:buClr>
        <a:buSzPct val="90000"/>
        <a:buFont typeface="Lucida Grande"/>
        <a:buChar char="❯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816" y="493796"/>
            <a:ext cx="6400800" cy="409057"/>
          </a:xfrm>
        </p:spPr>
        <p:txBody>
          <a:bodyPr>
            <a:noAutofit/>
          </a:bodyPr>
          <a:lstStyle/>
          <a:p>
            <a:r>
              <a:rPr lang="en-GB" sz="3200" dirty="0" smtClean="0"/>
              <a:t>Some thoughts on Automation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13" y="3626469"/>
            <a:ext cx="5324000" cy="1256827"/>
          </a:xfrm>
        </p:spPr>
        <p:txBody>
          <a:bodyPr>
            <a:normAutofit/>
          </a:bodyPr>
          <a:lstStyle/>
          <a:p>
            <a:r>
              <a:rPr lang="en-US" dirty="0" smtClean="0"/>
              <a:t>________________________________________</a:t>
            </a:r>
          </a:p>
          <a:p>
            <a:r>
              <a:rPr lang="en-US" sz="1400" b="1" dirty="0" smtClean="0"/>
              <a:t>Andy Davidson                        </a:t>
            </a:r>
            <a:r>
              <a:rPr lang="en-US" sz="1400" dirty="0" smtClean="0"/>
              <a:t>Allegro Networks </a:t>
            </a:r>
            <a:r>
              <a:rPr lang="en-US" sz="1200" dirty="0" smtClean="0"/>
              <a:t>(an IIX Company)</a:t>
            </a:r>
            <a:br>
              <a:rPr lang="en-US" sz="1200" dirty="0" smtClean="0"/>
            </a:br>
            <a:r>
              <a:rPr lang="en-US" sz="1400" dirty="0" smtClean="0"/>
              <a:t>@</a:t>
            </a:r>
            <a:r>
              <a:rPr lang="en-US" sz="1400" dirty="0" err="1" smtClean="0"/>
              <a:t>andyd</a:t>
            </a:r>
            <a:r>
              <a:rPr lang="en-US" sz="1400" dirty="0" smtClean="0"/>
              <a:t> on twitter                                     Monday 20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April 2015</a:t>
            </a:r>
            <a:br>
              <a:rPr lang="en-US" sz="1400" dirty="0" smtClean="0"/>
            </a:br>
            <a:r>
              <a:rPr lang="en-US" sz="1050" dirty="0" smtClean="0"/>
              <a:t>UKNOF31                                                                                              Manchester, UK</a:t>
            </a:r>
            <a:endParaRPr lang="en-US" sz="1050" dirty="0"/>
          </a:p>
        </p:txBody>
      </p:sp>
      <p:pic>
        <p:nvPicPr>
          <p:cNvPr id="5" name="Picture 4" descr="allegro logo-RGB_PO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313" y="1034703"/>
            <a:ext cx="1318874" cy="495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313" y="1589508"/>
            <a:ext cx="1390293" cy="764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this a good example of a first step?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Experience </a:t>
            </a:r>
            <a:r>
              <a:rPr lang="en-US" i="1" dirty="0" smtClean="0"/>
              <a:t>reading</a:t>
            </a:r>
            <a:r>
              <a:rPr lang="en-US" dirty="0" smtClean="0"/>
              <a:t> from the network</a:t>
            </a:r>
          </a:p>
          <a:p>
            <a:pPr lvl="1"/>
            <a:r>
              <a:rPr lang="en-US" dirty="0" smtClean="0"/>
              <a:t>(If you start by </a:t>
            </a:r>
            <a:r>
              <a:rPr lang="en-US" i="1" dirty="0" smtClean="0"/>
              <a:t>writing</a:t>
            </a:r>
            <a:r>
              <a:rPr lang="en-US" dirty="0" smtClean="0"/>
              <a:t> then you’re writing all your mistakes to production </a:t>
            </a:r>
            <a:r>
              <a:rPr lang="en-US" dirty="0" err="1" smtClean="0"/>
              <a:t>config</a:t>
            </a:r>
            <a:r>
              <a:rPr lang="en-US" dirty="0"/>
              <a:t>!</a:t>
            </a:r>
            <a:r>
              <a:rPr lang="en-US" dirty="0" smtClean="0"/>
              <a:t>)</a:t>
            </a:r>
          </a:p>
          <a:p>
            <a:r>
              <a:rPr lang="en-US" dirty="0" smtClean="0"/>
              <a:t>It solves a real life problem/question so it has a feedback loop attached to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86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to start with </a:t>
            </a:r>
            <a:r>
              <a:rPr lang="en-GB" dirty="0" err="1" smtClean="0"/>
              <a:t>Netconf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84" y="1608911"/>
            <a:ext cx="7886700" cy="1614011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API to configure network devices</a:t>
            </a:r>
          </a:p>
          <a:p>
            <a:r>
              <a:rPr lang="en-GB" dirty="0" smtClean="0"/>
              <a:t>Manage configuration and state</a:t>
            </a:r>
          </a:p>
          <a:p>
            <a:r>
              <a:rPr lang="en-GB" dirty="0" smtClean="0"/>
              <a:t>XML RPC using SSH as transport</a:t>
            </a:r>
          </a:p>
          <a:p>
            <a:r>
              <a:rPr lang="en-GB" dirty="0" smtClean="0"/>
              <a:t>Mirrors device configuration, capabilities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335" y="3797618"/>
            <a:ext cx="3509086" cy="4847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en-GB" sz="2700" dirty="0"/>
              <a:t>Candidate configuration</a:t>
            </a:r>
            <a:endParaRPr lang="en-GB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5271048" y="3797617"/>
            <a:ext cx="3244302" cy="4847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en-GB" sz="2700" dirty="0"/>
              <a:t>Running configuration</a:t>
            </a:r>
            <a:endParaRPr lang="en-GB" sz="27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085743" y="4031418"/>
            <a:ext cx="1002983" cy="17145"/>
          </a:xfrm>
          <a:prstGeom prst="straightConnector1">
            <a:avLst/>
          </a:prstGeom>
          <a:ln w="984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17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19 at 19.16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7" y="1800807"/>
            <a:ext cx="7794022" cy="217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87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19 at 11.52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60" y="173152"/>
            <a:ext cx="4251029" cy="486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62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5024"/>
            <a:ext cx="8229600" cy="33944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800" b="1" dirty="0" smtClean="0"/>
              <a:t>WTF IS XML?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2324196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actually look like in your code ?</a:t>
            </a:r>
            <a:endParaRPr lang="en-US" dirty="0"/>
          </a:p>
        </p:txBody>
      </p:sp>
      <p:pic>
        <p:nvPicPr>
          <p:cNvPr id="4" name="Picture 3" descr="Screen Shot 2015-04-19 at 11.36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7" y="2145819"/>
            <a:ext cx="8485694" cy="7795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0229" y="4723439"/>
            <a:ext cx="2291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(using </a:t>
            </a:r>
            <a:r>
              <a:rPr lang="en-US" sz="1200" dirty="0" err="1" smtClean="0"/>
              <a:t>PyEZ</a:t>
            </a:r>
            <a:r>
              <a:rPr lang="en-US" sz="1200" dirty="0" smtClean="0"/>
              <a:t> – will explain shortly.)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00079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Analyse</a:t>
            </a:r>
            <a:r>
              <a:rPr lang="en-US" dirty="0" smtClean="0"/>
              <a:t> it</a:t>
            </a:r>
            <a:endParaRPr lang="en-US" dirty="0"/>
          </a:p>
        </p:txBody>
      </p:sp>
      <p:pic>
        <p:nvPicPr>
          <p:cNvPr id="4" name="Picture 3" descr="Screen Shot 2015-04-19 at 11.40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7" y="1561000"/>
            <a:ext cx="8513600" cy="939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7930" y="3299172"/>
            <a:ext cx="6040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“Make a list of peering session </a:t>
            </a:r>
            <a:r>
              <a:rPr lang="en-US" dirty="0" err="1" smtClean="0"/>
              <a:t>linknet</a:t>
            </a:r>
            <a:r>
              <a:rPr lang="en-US" dirty="0" smtClean="0"/>
              <a:t> IPs adjacent to </a:t>
            </a:r>
            <a:r>
              <a:rPr lang="en-US" dirty="0" err="1" smtClean="0"/>
              <a:t>Asxxxxx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279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PyEZ</a:t>
            </a:r>
            <a:r>
              <a:rPr lang="en-US" dirty="0" smtClean="0"/>
              <a:t> ?  Abstraction ?</a:t>
            </a:r>
            <a:endParaRPr lang="en-US" dirty="0"/>
          </a:p>
        </p:txBody>
      </p:sp>
      <p:pic>
        <p:nvPicPr>
          <p:cNvPr id="5" name="Picture 4" descr="Screen Shot 2015-04-19 at 19.48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96" y="1063229"/>
            <a:ext cx="5485680" cy="387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80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PyPeer</a:t>
            </a:r>
            <a:r>
              <a:rPr lang="en-US" dirty="0" smtClean="0"/>
              <a:t>, aiming to go a stage further</a:t>
            </a:r>
            <a:endParaRPr lang="en-US" dirty="0"/>
          </a:p>
        </p:txBody>
      </p:sp>
      <p:pic>
        <p:nvPicPr>
          <p:cNvPr id="4" name="Picture 3" descr="Screen Shot 2015-04-19 at 19.48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19" y="1063229"/>
            <a:ext cx="5949246" cy="402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73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19 at 19.53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44" y="1872383"/>
            <a:ext cx="7239000" cy="8636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7302652">
            <a:off x="6673519" y="3108671"/>
            <a:ext cx="1073646" cy="4998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46792" y="3964104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Zero effort extensions for </a:t>
            </a:r>
            <a:r>
              <a:rPr lang="en-US" dirty="0" err="1" smtClean="0"/>
              <a:t>PyEZ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3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213" y="1200151"/>
            <a:ext cx="8654640" cy="33944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Somewhat wooly slides re: </a:t>
            </a:r>
            <a:r>
              <a:rPr lang="en-US" dirty="0" err="1" smtClean="0"/>
              <a:t>NetDevOps</a:t>
            </a:r>
            <a:r>
              <a:rPr lang="en-US" dirty="0" smtClean="0"/>
              <a:t> mindset</a:t>
            </a:r>
          </a:p>
          <a:p>
            <a:r>
              <a:rPr lang="en-US" b="1" dirty="0" smtClean="0"/>
              <a:t>Potentially useful information about </a:t>
            </a:r>
            <a:r>
              <a:rPr lang="en-US" b="1" dirty="0" err="1" smtClean="0"/>
              <a:t>Netconf</a:t>
            </a:r>
            <a:endParaRPr lang="en-US" b="1" dirty="0" smtClean="0"/>
          </a:p>
          <a:p>
            <a:r>
              <a:rPr lang="en-US" b="1" dirty="0" smtClean="0"/>
              <a:t>Free Software you can run today!</a:t>
            </a:r>
          </a:p>
          <a:p>
            <a:r>
              <a:rPr lang="en-US" b="1" dirty="0" smtClean="0"/>
              <a:t>Other automation frameworks to think about</a:t>
            </a:r>
          </a:p>
          <a:p>
            <a:r>
              <a:rPr lang="en-US" dirty="0" smtClean="0"/>
              <a:t>An invitation to buy various circuits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07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kit gets real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Consuming data from the real world as well as your routers.</a:t>
            </a:r>
          </a:p>
          <a:p>
            <a:r>
              <a:rPr lang="en-US" dirty="0" smtClean="0"/>
              <a:t>Comparing your router’s view with the one in RIPE, Euro-IX DB, </a:t>
            </a:r>
            <a:r>
              <a:rPr lang="en-US" dirty="0" err="1" smtClean="0"/>
              <a:t>PeeringDB</a:t>
            </a:r>
            <a:r>
              <a:rPr lang="en-US" dirty="0" smtClean="0"/>
              <a:t>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03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kit gets real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Consuming data from the real world as well as your routers.</a:t>
            </a:r>
          </a:p>
          <a:p>
            <a:r>
              <a:rPr lang="en-US" dirty="0" smtClean="0"/>
              <a:t>Comparing your router’s view with the one in RIPE, Euro-IX DB, </a:t>
            </a:r>
            <a:r>
              <a:rPr lang="en-US" dirty="0" err="1" smtClean="0"/>
              <a:t>PeeringDB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I believe the youths call this a ‘</a:t>
            </a:r>
            <a:r>
              <a:rPr lang="en-US" dirty="0" err="1" smtClean="0"/>
              <a:t>mashup</a:t>
            </a:r>
            <a:r>
              <a:rPr lang="en-US" dirty="0" smtClean="0"/>
              <a:t>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04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19 at 20.10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7" y="2140886"/>
            <a:ext cx="8508578" cy="666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35990" y="4414745"/>
            <a:ext cx="264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in </a:t>
            </a:r>
            <a:r>
              <a:rPr lang="en-US" dirty="0" err="1" smtClean="0"/>
              <a:t>PyPeer</a:t>
            </a:r>
            <a:r>
              <a:rPr lang="en-US" dirty="0" smtClean="0"/>
              <a:t> right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97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am I doing with my example need for </a:t>
            </a:r>
            <a:r>
              <a:rPr lang="en-US" dirty="0" err="1" smtClean="0"/>
              <a:t>sofware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 descr="Screen Shot 2015-04-19 at 20.52.5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4"/>
          <a:stretch/>
        </p:blipFill>
        <p:spPr>
          <a:xfrm>
            <a:off x="1518449" y="1285752"/>
            <a:ext cx="6717207" cy="276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35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other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521" y="1200151"/>
            <a:ext cx="8686800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Version one of a network engineer’s </a:t>
            </a:r>
            <a:r>
              <a:rPr lang="en-US" dirty="0" err="1" smtClean="0"/>
              <a:t>script^H^H^H^H^Hoftware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Hack and stack</a:t>
            </a:r>
          </a:p>
          <a:p>
            <a:pPr lvl="1"/>
            <a:r>
              <a:rPr lang="en-US" dirty="0" smtClean="0"/>
              <a:t>Copy and paste</a:t>
            </a:r>
          </a:p>
          <a:p>
            <a:pPr lvl="1"/>
            <a:r>
              <a:rPr lang="en-US" dirty="0" smtClean="0"/>
              <a:t>Hemi-code stolen from </a:t>
            </a:r>
            <a:r>
              <a:rPr lang="en-US" dirty="0" err="1" smtClean="0"/>
              <a:t>stackoverflow.com</a:t>
            </a:r>
            <a:endParaRPr lang="en-US" dirty="0" smtClean="0"/>
          </a:p>
          <a:p>
            <a:pPr lvl="1"/>
            <a:r>
              <a:rPr lang="en-US" dirty="0" smtClean="0"/>
              <a:t>Iterate and improve with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61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Iterate, iterate, iterate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48" y="2194199"/>
            <a:ext cx="2946400" cy="139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511" y="2839389"/>
            <a:ext cx="41021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34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Netconf</a:t>
            </a:r>
            <a:r>
              <a:rPr lang="en-US" dirty="0" smtClean="0"/>
              <a:t> downsides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a “standard” quite vendor specific implementations</a:t>
            </a:r>
          </a:p>
          <a:p>
            <a:r>
              <a:rPr lang="en-US" dirty="0" smtClean="0"/>
              <a:t>Requires entry level programming skill</a:t>
            </a:r>
          </a:p>
          <a:p>
            <a:r>
              <a:rPr lang="en-US" dirty="0" smtClean="0"/>
              <a:t>Knowledge ends up living in scripts, not that portable.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34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SSH + Python based orchestration</a:t>
            </a:r>
          </a:p>
          <a:p>
            <a:r>
              <a:rPr lang="en-US" dirty="0" smtClean="0"/>
              <a:t>“Playbooks” written for tasks</a:t>
            </a:r>
          </a:p>
          <a:p>
            <a:r>
              <a:rPr lang="en-US" dirty="0" smtClean="0"/>
              <a:t>Can be implemented across vendors</a:t>
            </a:r>
          </a:p>
          <a:p>
            <a:r>
              <a:rPr lang="en-US" dirty="0" smtClean="0"/>
              <a:t>Designed for servers</a:t>
            </a:r>
          </a:p>
          <a:p>
            <a:pPr marL="457200" lvl="1" indent="0">
              <a:buNone/>
            </a:pPr>
            <a:r>
              <a:rPr lang="en-US" dirty="0" smtClean="0"/>
              <a:t>Mixed </a:t>
            </a:r>
            <a:r>
              <a:rPr lang="en-US" dirty="0" err="1" smtClean="0"/>
              <a:t>unix</a:t>
            </a:r>
            <a:r>
              <a:rPr lang="en-US" dirty="0" smtClean="0"/>
              <a:t>/network environments will love this!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8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Modeling language for network configuration and state</a:t>
            </a:r>
          </a:p>
          <a:p>
            <a:pPr lvl="1"/>
            <a:r>
              <a:rPr lang="en-US" dirty="0" smtClean="0"/>
              <a:t>Think of it as </a:t>
            </a:r>
            <a:r>
              <a:rPr lang="en-US" dirty="0" err="1" smtClean="0"/>
              <a:t>config</a:t>
            </a:r>
            <a:r>
              <a:rPr lang="en-US" dirty="0" smtClean="0"/>
              <a:t> as code … as </a:t>
            </a:r>
            <a:r>
              <a:rPr lang="en-US" dirty="0" err="1" smtClean="0"/>
              <a:t>config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</a:t>
            </a:r>
          </a:p>
          <a:p>
            <a:pPr lvl="1"/>
            <a:r>
              <a:rPr lang="en-US" dirty="0" smtClean="0">
                <a:sym typeface="Wingdings"/>
              </a:rPr>
              <a:t>YANG -&gt; XML -&gt; Device</a:t>
            </a:r>
          </a:p>
          <a:p>
            <a:pPr lvl="1"/>
            <a:r>
              <a:rPr lang="en-US" dirty="0" smtClean="0">
                <a:sym typeface="Wingdings"/>
              </a:rPr>
              <a:t>More Cross Platform</a:t>
            </a:r>
            <a:br>
              <a:rPr lang="en-US" dirty="0" smtClean="0">
                <a:sym typeface="Wingdings"/>
              </a:rPr>
            </a:br>
            <a:endParaRPr lang="en-US" dirty="0" smtClean="0">
              <a:sym typeface="Wingdings"/>
            </a:endParaRPr>
          </a:p>
          <a:p>
            <a:pPr lvl="1"/>
            <a:r>
              <a:rPr lang="en-US" sz="1800" dirty="0">
                <a:sym typeface="Wingdings"/>
              </a:rPr>
              <a:t>Example draft-shaikh-idr-bgp-model-00</a:t>
            </a:r>
            <a:endParaRPr lang="en-US" sz="1800" dirty="0" smtClean="0">
              <a:sym typeface="Wingdings"/>
            </a:endParaRPr>
          </a:p>
          <a:p>
            <a:endParaRPr lang="en-US" dirty="0"/>
          </a:p>
        </p:txBody>
      </p:sp>
      <p:pic>
        <p:nvPicPr>
          <p:cNvPr id="4" name="Picture 3" descr="Screen Shot 2015-04-19 at 21.40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30" y="2888920"/>
            <a:ext cx="3046573" cy="225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82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19" y="1200151"/>
            <a:ext cx="8882135" cy="3394472"/>
          </a:xfrm>
        </p:spPr>
        <p:txBody>
          <a:bodyPr/>
          <a:lstStyle/>
          <a:p>
            <a:r>
              <a:rPr lang="en-US" dirty="0" smtClean="0"/>
              <a:t>“Holistic” network orchestration/management</a:t>
            </a:r>
          </a:p>
          <a:p>
            <a:pPr lvl="1"/>
            <a:r>
              <a:rPr lang="en-US" dirty="0" smtClean="0"/>
              <a:t>Arguably more scalable than scripts</a:t>
            </a:r>
          </a:p>
          <a:p>
            <a:pPr lvl="1"/>
            <a:r>
              <a:rPr lang="en-US" dirty="0" smtClean="0"/>
              <a:t>Arguably more likely to get cross-vendor support?</a:t>
            </a:r>
          </a:p>
          <a:p>
            <a:pPr lvl="1"/>
            <a:r>
              <a:rPr lang="en-US" dirty="0" err="1" smtClean="0"/>
              <a:t>Config</a:t>
            </a:r>
            <a:r>
              <a:rPr lang="en-US" dirty="0" smtClean="0"/>
              <a:t> as “apps”.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60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may be a little unstructured, sorry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a </a:t>
            </a:r>
            <a:r>
              <a:rPr lang="en-US" b="1" dirty="0" smtClean="0"/>
              <a:t>believer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7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27 at 18.56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2" y="271497"/>
            <a:ext cx="6997678" cy="460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85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el 1"/>
          <p:cNvSpPr>
            <a:spLocks noGrp="1"/>
          </p:cNvSpPr>
          <p:nvPr>
            <p:ph type="ctrTitle"/>
          </p:nvPr>
        </p:nvSpPr>
        <p:spPr>
          <a:xfrm>
            <a:off x="685711" y="1597819"/>
            <a:ext cx="7772579" cy="1102519"/>
          </a:xfrm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422" y="2914650"/>
            <a:ext cx="6401157" cy="1314450"/>
          </a:xfrm>
        </p:spPr>
        <p:txBody>
          <a:bodyPr rtlCol="0">
            <a:normAutofit/>
          </a:bodyPr>
          <a:lstStyle/>
          <a:p>
            <a:pPr defTabSz="408131">
              <a:defRPr/>
            </a:pPr>
            <a:endParaRPr lang="de-DE" smtClean="0">
              <a:ea typeface="+mn-ea"/>
              <a:cs typeface="+mn-cs"/>
            </a:endParaRPr>
          </a:p>
        </p:txBody>
      </p:sp>
      <p:pic>
        <p:nvPicPr>
          <p:cNvPr id="2051" name="Bild 4" descr="Day Time Slide - 02.06.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81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7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44034"/>
            <a:ext cx="6960065" cy="6523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457B4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600" b="1" dirty="0" smtClean="0"/>
              <a:t>More information</a:t>
            </a:r>
            <a:endParaRPr lang="en-US" sz="26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78371" y="1400678"/>
            <a:ext cx="4696155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2AD44"/>
              </a:buClr>
              <a:buSzPct val="90000"/>
              <a:buFont typeface="Lucida Grande"/>
              <a:buChar char="❯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2AD44"/>
              </a:buClr>
              <a:buSzPct val="90000"/>
              <a:buFont typeface="Lucida Grande"/>
              <a:buChar char="❯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2AD44"/>
              </a:buClr>
              <a:buSzPct val="90000"/>
              <a:buFont typeface="Lucida Grande"/>
              <a:buChar char="❯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2AD44"/>
              </a:buClr>
              <a:buSzPct val="90000"/>
              <a:buFont typeface="Lucida Grande"/>
              <a:buChar char="❯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2AD44"/>
              </a:buClr>
              <a:buSzPct val="90000"/>
              <a:buFont typeface="Lucida Grande"/>
              <a:buChar char="❯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err="1" smtClean="0">
                <a:solidFill>
                  <a:schemeClr val="bg1"/>
                </a:solidFill>
              </a:rPr>
              <a:t>www.ixreach.com</a:t>
            </a:r>
            <a:endParaRPr lang="en-US" sz="3000" dirty="0" smtClean="0">
              <a:solidFill>
                <a:schemeClr val="bg1"/>
              </a:solidFill>
            </a:endParaRPr>
          </a:p>
          <a:p>
            <a:r>
              <a:rPr lang="en-US" sz="3000" dirty="0" err="1" smtClean="0">
                <a:solidFill>
                  <a:schemeClr val="bg1"/>
                </a:solidFill>
              </a:rPr>
              <a:t>enquiries@ixreach.com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</a:p>
          <a:p>
            <a:endParaRPr lang="en-US" sz="3000" dirty="0">
              <a:solidFill>
                <a:schemeClr val="bg1"/>
              </a:solidFill>
            </a:endParaRPr>
          </a:p>
          <a:p>
            <a:endParaRPr lang="en-US" sz="3000" dirty="0" smtClean="0">
              <a:solidFill>
                <a:schemeClr val="bg1"/>
              </a:solidFill>
            </a:endParaRPr>
          </a:p>
          <a:p>
            <a:r>
              <a:rPr lang="en-US" sz="3000" dirty="0" smtClean="0">
                <a:solidFill>
                  <a:schemeClr val="bg1"/>
                </a:solidFill>
              </a:rPr>
              <a:t>T: @</a:t>
            </a:r>
            <a:r>
              <a:rPr lang="en-US" sz="3000" dirty="0" err="1" smtClean="0">
                <a:solidFill>
                  <a:schemeClr val="bg1"/>
                </a:solidFill>
              </a:rPr>
              <a:t>andyd</a:t>
            </a:r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 err="1" smtClean="0">
                <a:solidFill>
                  <a:schemeClr val="bg1"/>
                </a:solidFill>
              </a:rPr>
              <a:t>adavidson@iix.net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0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may be a little unstructured, sorry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a believer in software.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71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may be a little unstructured, sorry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a believer in software.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nevitable future of network orchestration</a:t>
            </a:r>
          </a:p>
          <a:p>
            <a:r>
              <a:rPr lang="en-US" dirty="0" smtClean="0"/>
              <a:t>A few days work to build tools that help:</a:t>
            </a:r>
          </a:p>
          <a:p>
            <a:pPr lvl="1"/>
            <a:r>
              <a:rPr lang="en-US" dirty="0" smtClean="0"/>
              <a:t>Consistent decision making</a:t>
            </a:r>
          </a:p>
          <a:p>
            <a:pPr lvl="1"/>
            <a:r>
              <a:rPr lang="en-US" dirty="0" smtClean="0"/>
              <a:t>Consistent provisioning</a:t>
            </a:r>
          </a:p>
          <a:p>
            <a:pPr lvl="1"/>
            <a:r>
              <a:rPr lang="en-US" dirty="0" smtClean="0"/>
              <a:t>Consistent troubleshooting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678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2583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878870" y="1089543"/>
            <a:ext cx="3090823" cy="39472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GB" dirty="0" smtClean="0">
                <a:solidFill>
                  <a:srgbClr val="FF0000"/>
                </a:solidFill>
              </a:rPr>
              <a:t>Automation is not the product</a:t>
            </a:r>
          </a:p>
          <a:p>
            <a:pPr algn="r"/>
            <a:r>
              <a:rPr lang="en-GB" dirty="0" smtClean="0">
                <a:solidFill>
                  <a:srgbClr val="FF0000"/>
                </a:solidFill>
              </a:rPr>
              <a:t>Automation is the </a:t>
            </a:r>
            <a:r>
              <a:rPr lang="en-GB" b="1" dirty="0" smtClean="0">
                <a:solidFill>
                  <a:srgbClr val="FF0000"/>
                </a:solidFill>
              </a:rPr>
              <a:t>enabler</a:t>
            </a:r>
          </a:p>
          <a:p>
            <a:pPr algn="r"/>
            <a:endParaRPr lang="en-GB" dirty="0" smtClean="0"/>
          </a:p>
          <a:p>
            <a:pPr algn="r"/>
            <a:r>
              <a:rPr lang="en-GB" dirty="0" smtClean="0"/>
              <a:t>Consistency</a:t>
            </a:r>
          </a:p>
          <a:p>
            <a:pPr algn="r"/>
            <a:r>
              <a:rPr lang="en-GB" dirty="0" smtClean="0"/>
              <a:t>Speed of Delivery</a:t>
            </a:r>
          </a:p>
          <a:p>
            <a:pPr algn="r"/>
            <a:r>
              <a:rPr lang="en-GB" dirty="0" smtClean="0"/>
              <a:t>Ease of Support</a:t>
            </a:r>
          </a:p>
          <a:p>
            <a:pPr algn="r"/>
            <a:r>
              <a:rPr lang="en-GB" dirty="0" smtClean="0"/>
              <a:t>Speed to integrate</a:t>
            </a:r>
          </a:p>
          <a:p>
            <a:pPr algn="r"/>
            <a:r>
              <a:rPr lang="en-GB" dirty="0" smtClean="0"/>
              <a:t>Compliance</a:t>
            </a:r>
            <a:endParaRPr lang="en-GB" dirty="0"/>
          </a:p>
          <a:p>
            <a:pPr algn="r"/>
            <a:r>
              <a:rPr lang="en-GB" dirty="0" smtClean="0"/>
              <a:t>Integrated OSS/BSS</a:t>
            </a:r>
          </a:p>
          <a:p>
            <a:pPr algn="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Confidence</a:t>
            </a:r>
          </a:p>
          <a:p>
            <a:pPr algn="r"/>
            <a:r>
              <a:rPr lang="en-GB" dirty="0" smtClean="0"/>
              <a:t>Commodity</a:t>
            </a:r>
          </a:p>
          <a:p>
            <a:pPr algn="r"/>
            <a:r>
              <a:rPr lang="en-GB" dirty="0" smtClean="0"/>
              <a:t>Devolved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28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“Software first” mindset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Writing simple software will be a network engineer’s job tomorrow, as much as writing configuration is the job today</a:t>
            </a:r>
          </a:p>
        </p:txBody>
      </p:sp>
    </p:spTree>
    <p:extLst>
      <p:ext uri="{BB962C8B-B14F-4D97-AF65-F5344CB8AC3E}">
        <p14:creationId xmlns:p14="http://schemas.microsoft.com/office/powerpoint/2010/main" val="2726714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" b="14943"/>
          <a:stretch/>
        </p:blipFill>
        <p:spPr>
          <a:xfrm>
            <a:off x="0" y="0"/>
            <a:ext cx="9144000" cy="5184000"/>
          </a:xfrm>
          <a:blipFill dpi="0" rotWithShape="1">
            <a:blip r:embed="rId4"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So where on earth can you start ?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91" y="3452599"/>
            <a:ext cx="864108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Take one </a:t>
            </a:r>
            <a:r>
              <a:rPr lang="en-GB" sz="2400" b="1" dirty="0">
                <a:solidFill>
                  <a:srgbClr val="FF0000"/>
                </a:solidFill>
              </a:rPr>
              <a:t>single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(boring?) process </a:t>
            </a:r>
            <a:r>
              <a:rPr lang="en-GB" sz="2400" dirty="0">
                <a:solidFill>
                  <a:srgbClr val="FF0000"/>
                </a:solidFill>
              </a:rPr>
              <a:t>and automate it out of existence</a:t>
            </a:r>
            <a:endParaRPr lang="en-GB" sz="24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391" y="3966255"/>
            <a:ext cx="8897307" cy="117724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on’t </a:t>
            </a:r>
            <a:r>
              <a:rPr lang="en-GB" dirty="0" smtClean="0"/>
              <a:t>worry too much about your </a:t>
            </a:r>
            <a:r>
              <a:rPr lang="en-GB" dirty="0" smtClean="0"/>
              <a:t>software quality on day one of the project</a:t>
            </a:r>
            <a:br>
              <a:rPr lang="en-GB" dirty="0" smtClean="0"/>
            </a:br>
            <a:r>
              <a:rPr lang="en-GB" dirty="0" smtClean="0"/>
              <a:t>If </a:t>
            </a:r>
            <a:r>
              <a:rPr lang="en-GB" dirty="0" smtClean="0"/>
              <a:t>your tool </a:t>
            </a:r>
            <a:r>
              <a:rPr lang="en-GB" dirty="0" smtClean="0"/>
              <a:t>catches </a:t>
            </a:r>
            <a:r>
              <a:rPr lang="en-GB" dirty="0" smtClean="0"/>
              <a:t>on, you’re binning </a:t>
            </a:r>
            <a:r>
              <a:rPr lang="en-GB" dirty="0" smtClean="0"/>
              <a:t>the first iteration (so make it simple to bin!)</a:t>
            </a:r>
            <a:endParaRPr lang="en-GB" dirty="0" smtClean="0"/>
          </a:p>
          <a:p>
            <a:pPr algn="r"/>
            <a:r>
              <a:rPr lang="en-GB" dirty="0" smtClean="0"/>
              <a:t>You are exclusively focussed on delivery, saving money, saving effort, removing pain, </a:t>
            </a:r>
            <a:r>
              <a:rPr lang="en-GB" dirty="0" smtClean="0"/>
              <a:t>learning</a:t>
            </a:r>
          </a:p>
          <a:p>
            <a:pPr algn="r"/>
            <a:r>
              <a:rPr lang="en-GB" dirty="0" smtClean="0"/>
              <a:t>Driven by a feedback loop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03043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675066"/>
          </a:xfrm>
        </p:spPr>
        <p:txBody>
          <a:bodyPr>
            <a:normAutofit/>
          </a:bodyPr>
          <a:lstStyle/>
          <a:p>
            <a:r>
              <a:rPr lang="en-US" dirty="0" smtClean="0"/>
              <a:t>Over 30 IXPs (and growing)</a:t>
            </a:r>
          </a:p>
          <a:p>
            <a:r>
              <a:rPr lang="en-US" dirty="0"/>
              <a:t>T</a:t>
            </a:r>
            <a:r>
              <a:rPr lang="en-US" dirty="0" smtClean="0"/>
              <a:t>housands of willing peers</a:t>
            </a:r>
          </a:p>
          <a:p>
            <a:r>
              <a:rPr lang="en-US" b="1" dirty="0"/>
              <a:t>W</a:t>
            </a:r>
            <a:r>
              <a:rPr lang="en-US" b="1" dirty="0" smtClean="0"/>
              <a:t>here do we have traffic and missing adjacencies?</a:t>
            </a:r>
          </a:p>
        </p:txBody>
      </p:sp>
      <p:pic>
        <p:nvPicPr>
          <p:cNvPr id="4" name="Picture 3" descr="Screen Shot 2015-03-27 at 18.55.2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7"/>
          <a:stretch/>
        </p:blipFill>
        <p:spPr>
          <a:xfrm>
            <a:off x="4085093" y="3486469"/>
            <a:ext cx="4770855" cy="131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3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7928</TotalTime>
  <Words>623</Words>
  <Application>Microsoft Macintosh PowerPoint</Application>
  <PresentationFormat>On-screen Show (16:9)</PresentationFormat>
  <Paragraphs>106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Some thoughts on Automation</vt:lpstr>
      <vt:lpstr>Agenda</vt:lpstr>
      <vt:lpstr>This may be a little unstructured, sorry</vt:lpstr>
      <vt:lpstr>This may be a little unstructured, sorry</vt:lpstr>
      <vt:lpstr>This may be a little unstructured, sorry</vt:lpstr>
      <vt:lpstr>PowerPoint Presentation</vt:lpstr>
      <vt:lpstr>“Software first” mindset</vt:lpstr>
      <vt:lpstr>So where on earth can you start ?</vt:lpstr>
      <vt:lpstr>An example!</vt:lpstr>
      <vt:lpstr>What makes this a good example of a first step?</vt:lpstr>
      <vt:lpstr>Where to start with Netconf?</vt:lpstr>
      <vt:lpstr>PowerPoint Presentation</vt:lpstr>
      <vt:lpstr>PowerPoint Presentation</vt:lpstr>
      <vt:lpstr>PowerPoint Presentation</vt:lpstr>
      <vt:lpstr>What does it actually look like in your code ?</vt:lpstr>
      <vt:lpstr>Analyse it</vt:lpstr>
      <vt:lpstr>PyEZ ?  Abstraction ?</vt:lpstr>
      <vt:lpstr>PyPeer, aiming to go a stage further</vt:lpstr>
      <vt:lpstr>PowerPoint Presentation</vt:lpstr>
      <vt:lpstr>When kit gets real</vt:lpstr>
      <vt:lpstr>When kit gets real</vt:lpstr>
      <vt:lpstr>PowerPoint Presentation</vt:lpstr>
      <vt:lpstr>So how am I doing with my example need for sofware?</vt:lpstr>
      <vt:lpstr>In other words</vt:lpstr>
      <vt:lpstr>Iterate, iterate, iterate</vt:lpstr>
      <vt:lpstr>Netconf downsides</vt:lpstr>
      <vt:lpstr>Ansible</vt:lpstr>
      <vt:lpstr>YANG</vt:lpstr>
      <vt:lpstr>OpenFlow</vt:lpstr>
      <vt:lpstr>PowerPoint Presentation</vt:lpstr>
      <vt:lpstr>PowerPoint Presentation</vt:lpstr>
      <vt:lpstr>PowerPoint Presentation</vt:lpstr>
    </vt:vector>
  </TitlesOfParts>
  <Company>BEYOND DESIGN UK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Warm Red</dc:creator>
  <cp:lastModifiedBy>Andy Davidson</cp:lastModifiedBy>
  <cp:revision>101</cp:revision>
  <dcterms:created xsi:type="dcterms:W3CDTF">2013-11-07T17:02:49Z</dcterms:created>
  <dcterms:modified xsi:type="dcterms:W3CDTF">2015-04-19T20:54:09Z</dcterms:modified>
</cp:coreProperties>
</file>