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46" r:id="rId4"/>
    <p:sldId id="328" r:id="rId5"/>
    <p:sldId id="349" r:id="rId6"/>
    <p:sldId id="366" r:id="rId7"/>
    <p:sldId id="358" r:id="rId8"/>
    <p:sldId id="364" r:id="rId9"/>
    <p:sldId id="365" r:id="rId10"/>
    <p:sldId id="367" r:id="rId11"/>
    <p:sldId id="357" r:id="rId12"/>
    <p:sldId id="360" r:id="rId13"/>
    <p:sldId id="348" r:id="rId14"/>
    <p:sldId id="356" r:id="rId15"/>
    <p:sldId id="368" r:id="rId16"/>
    <p:sldId id="369" r:id="rId17"/>
    <p:sldId id="359" r:id="rId18"/>
    <p:sldId id="339" r:id="rId19"/>
    <p:sldId id="363" r:id="rId20"/>
    <p:sldId id="375" r:id="rId21"/>
    <p:sldId id="376" r:id="rId22"/>
    <p:sldId id="361" r:id="rId23"/>
    <p:sldId id="371" r:id="rId24"/>
    <p:sldId id="373" r:id="rId25"/>
    <p:sldId id="34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prosts" initials="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357" autoAdjust="0"/>
  </p:normalViewPr>
  <p:slideViewPr>
    <p:cSldViewPr snapToGrid="0" snapToObjects="1">
      <p:cViewPr varScale="1">
        <p:scale>
          <a:sx n="62" d="100"/>
          <a:sy n="62" d="100"/>
        </p:scale>
        <p:origin x="8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vannice\Documents\Work\Corporate%20Marketing\DDoS%20Open%20Home%20Gateway%20Bot%20Cache%20Poisoning%20data\Query%20data%20APAC%20Provider%20209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vannice\Documents\Work\Corporate%20Marketing\DDoS%20Open%20Home%20Gateway%20Bot%20Cache%20Poisoning%20data\Query%20data%20APAC%20Provider%20209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vannice\AppData\Local\Microsoft\Windows\Temporary%20Internet%20Files\Content.Outlook\0HNI650Q\prsd_star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vannice\AppData\Local\Microsoft\Windows\Temporary%20Internet%20Files\Content.Outlook\0HNI650Q\cattelecom_per_ip_query_cn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471381685282171"/>
                  <c:y val="-0.367864040809274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8600326457651"/>
                  <c:y val="0.115608968357500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Sheet1!$B$7:$C$7</c:f>
              <c:strCache>
                <c:ptCount val="2"/>
                <c:pt idx="0">
                  <c:v>Benign Queries</c:v>
                </c:pt>
                <c:pt idx="1">
                  <c:v>DDoS Queries</c:v>
                </c:pt>
              </c:strCache>
            </c:strRef>
          </c:cat>
          <c:val>
            <c:numRef>
              <c:f>Sheet1!$B$8:$C$8</c:f>
              <c:numCache>
                <c:formatCode>_(* #,##0_);_(* \(#,##0\);_(* "-"??_);_(@_)</c:formatCode>
                <c:ptCount val="2"/>
                <c:pt idx="0">
                  <c:v>1125382524</c:v>
                </c:pt>
                <c:pt idx="1">
                  <c:v>140253043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8.8037225238155797E-2"/>
                  <c:y val="-0.381921190037299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Sheet1!$B$51:$C$51</c:f>
              <c:strCache>
                <c:ptCount val="2"/>
                <c:pt idx="0">
                  <c:v>Amp</c:v>
                </c:pt>
                <c:pt idx="1">
                  <c:v>RSD</c:v>
                </c:pt>
              </c:strCache>
            </c:strRef>
          </c:cat>
          <c:val>
            <c:numRef>
              <c:f>Sheet1!$B$52:$C$52</c:f>
              <c:numCache>
                <c:formatCode>_(* #,##0_);_(* \(#,##0\);_(* "-"??_);_(@_)</c:formatCode>
                <c:ptCount val="2"/>
                <c:pt idx="0">
                  <c:v>21287004</c:v>
                </c:pt>
                <c:pt idx="1">
                  <c:v>117891305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127309052447"/>
          <c:y val="4.0276903713027098E-2"/>
          <c:w val="0.833018667213824"/>
          <c:h val="0.76074305781955198"/>
        </c:manualLayout>
      </c:layout>
      <c:areaChart>
        <c:grouping val="stacked"/>
        <c:varyColors val="0"/>
        <c:ser>
          <c:idx val="1"/>
          <c:order val="0"/>
          <c:tx>
            <c:strRef>
              <c:f>prsd_data.txt!$B$1</c:f>
              <c:strCache>
                <c:ptCount val="1"/>
                <c:pt idx="0">
                  <c:v>888fy.com.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prsd_data.txt!$B$2:$B$25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39132846</c:v>
                </c:pt>
                <c:pt idx="3">
                  <c:v>42064818</c:v>
                </c:pt>
                <c:pt idx="4">
                  <c:v>40513322</c:v>
                </c:pt>
                <c:pt idx="5">
                  <c:v>34880063</c:v>
                </c:pt>
                <c:pt idx="6">
                  <c:v>30748596</c:v>
                </c:pt>
                <c:pt idx="7">
                  <c:v>25023294</c:v>
                </c:pt>
                <c:pt idx="8">
                  <c:v>780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21487561</c:v>
                </c:pt>
                <c:pt idx="17">
                  <c:v>23843233</c:v>
                </c:pt>
                <c:pt idx="18">
                  <c:v>23879473</c:v>
                </c:pt>
                <c:pt idx="19">
                  <c:v>23943154</c:v>
                </c:pt>
                <c:pt idx="20">
                  <c:v>25479007</c:v>
                </c:pt>
                <c:pt idx="21">
                  <c:v>30142836</c:v>
                </c:pt>
                <c:pt idx="22">
                  <c:v>35539547</c:v>
                </c:pt>
                <c:pt idx="23">
                  <c:v>39139477</c:v>
                </c:pt>
              </c:numCache>
            </c:numRef>
          </c:val>
        </c:ser>
        <c:ser>
          <c:idx val="2"/>
          <c:order val="1"/>
          <c:tx>
            <c:strRef>
              <c:f>prsd_data.txt!$C$1</c:f>
              <c:strCache>
                <c:ptCount val="1"/>
                <c:pt idx="0">
                  <c:v>www.bet16.com.</c:v>
                </c:pt>
              </c:strCache>
            </c:strRef>
          </c:tx>
          <c:spPr>
            <a:solidFill>
              <a:srgbClr val="00B050"/>
            </a:solidFill>
          </c:spPr>
          <c:val>
            <c:numRef>
              <c:f>prsd_data.txt!$C$2:$C$25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3704006</c:v>
                </c:pt>
                <c:pt idx="11">
                  <c:v>29354190</c:v>
                </c:pt>
                <c:pt idx="12">
                  <c:v>29314515</c:v>
                </c:pt>
                <c:pt idx="13">
                  <c:v>28913214</c:v>
                </c:pt>
                <c:pt idx="14">
                  <c:v>27716368</c:v>
                </c:pt>
                <c:pt idx="15">
                  <c:v>22729197</c:v>
                </c:pt>
                <c:pt idx="16">
                  <c:v>299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457584"/>
        <c:axId val="151458144"/>
      </c:areaChart>
      <c:catAx>
        <c:axId val="15145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1458144"/>
        <c:crosses val="autoZero"/>
        <c:auto val="1"/>
        <c:lblAlgn val="ctr"/>
        <c:lblOffset val="100"/>
        <c:noMultiLvlLbl val="0"/>
      </c:catAx>
      <c:valAx>
        <c:axId val="15145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51457584"/>
        <c:crosses val="autoZero"/>
        <c:crossBetween val="midCat"/>
        <c:dispUnits>
          <c:builtInUnit val="millions"/>
          <c:dispUnitsLbl>
            <c:layout/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</c:dispUnitsLbl>
        </c:dispUnits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none"/>
          </c:marker>
          <c:cat>
            <c:numRef>
              <c:f>PRSD!$B$3203:$B$3600</c:f>
              <c:numCache>
                <c:formatCode>General</c:formatCode>
                <c:ptCount val="398"/>
                <c:pt idx="0">
                  <c:v>3202</c:v>
                </c:pt>
                <c:pt idx="1">
                  <c:v>3203</c:v>
                </c:pt>
                <c:pt idx="2">
                  <c:v>3204</c:v>
                </c:pt>
                <c:pt idx="3">
                  <c:v>3205</c:v>
                </c:pt>
                <c:pt idx="4">
                  <c:v>3206</c:v>
                </c:pt>
                <c:pt idx="5">
                  <c:v>3207</c:v>
                </c:pt>
                <c:pt idx="6">
                  <c:v>3208</c:v>
                </c:pt>
                <c:pt idx="7">
                  <c:v>3209</c:v>
                </c:pt>
                <c:pt idx="8">
                  <c:v>3210</c:v>
                </c:pt>
                <c:pt idx="9">
                  <c:v>3211</c:v>
                </c:pt>
                <c:pt idx="10">
                  <c:v>3212</c:v>
                </c:pt>
                <c:pt idx="11">
                  <c:v>3213</c:v>
                </c:pt>
                <c:pt idx="12">
                  <c:v>3214</c:v>
                </c:pt>
                <c:pt idx="13">
                  <c:v>3215</c:v>
                </c:pt>
                <c:pt idx="14">
                  <c:v>3216</c:v>
                </c:pt>
                <c:pt idx="15">
                  <c:v>3217</c:v>
                </c:pt>
                <c:pt idx="16">
                  <c:v>3218</c:v>
                </c:pt>
                <c:pt idx="17">
                  <c:v>3219</c:v>
                </c:pt>
                <c:pt idx="18">
                  <c:v>3220</c:v>
                </c:pt>
                <c:pt idx="19">
                  <c:v>3221</c:v>
                </c:pt>
                <c:pt idx="20">
                  <c:v>3222</c:v>
                </c:pt>
                <c:pt idx="21">
                  <c:v>3223</c:v>
                </c:pt>
                <c:pt idx="22">
                  <c:v>3224</c:v>
                </c:pt>
                <c:pt idx="23">
                  <c:v>3225</c:v>
                </c:pt>
                <c:pt idx="24">
                  <c:v>3226</c:v>
                </c:pt>
                <c:pt idx="25">
                  <c:v>3227</c:v>
                </c:pt>
                <c:pt idx="26">
                  <c:v>3228</c:v>
                </c:pt>
                <c:pt idx="27">
                  <c:v>3229</c:v>
                </c:pt>
                <c:pt idx="28">
                  <c:v>3230</c:v>
                </c:pt>
                <c:pt idx="29">
                  <c:v>3231</c:v>
                </c:pt>
                <c:pt idx="30">
                  <c:v>3232</c:v>
                </c:pt>
                <c:pt idx="31">
                  <c:v>3233</c:v>
                </c:pt>
                <c:pt idx="32">
                  <c:v>3234</c:v>
                </c:pt>
                <c:pt idx="33">
                  <c:v>3235</c:v>
                </c:pt>
                <c:pt idx="34">
                  <c:v>3236</c:v>
                </c:pt>
                <c:pt idx="35">
                  <c:v>3237</c:v>
                </c:pt>
                <c:pt idx="36">
                  <c:v>3238</c:v>
                </c:pt>
                <c:pt idx="37">
                  <c:v>3239</c:v>
                </c:pt>
                <c:pt idx="38">
                  <c:v>3240</c:v>
                </c:pt>
                <c:pt idx="39">
                  <c:v>3241</c:v>
                </c:pt>
                <c:pt idx="40">
                  <c:v>3242</c:v>
                </c:pt>
                <c:pt idx="41">
                  <c:v>3243</c:v>
                </c:pt>
                <c:pt idx="42">
                  <c:v>3244</c:v>
                </c:pt>
                <c:pt idx="43">
                  <c:v>3245</c:v>
                </c:pt>
                <c:pt idx="44">
                  <c:v>3246</c:v>
                </c:pt>
                <c:pt idx="45">
                  <c:v>3247</c:v>
                </c:pt>
                <c:pt idx="46">
                  <c:v>3248</c:v>
                </c:pt>
                <c:pt idx="47">
                  <c:v>3249</c:v>
                </c:pt>
                <c:pt idx="48">
                  <c:v>3250</c:v>
                </c:pt>
                <c:pt idx="49">
                  <c:v>3251</c:v>
                </c:pt>
                <c:pt idx="50">
                  <c:v>3252</c:v>
                </c:pt>
                <c:pt idx="51">
                  <c:v>3253</c:v>
                </c:pt>
                <c:pt idx="52">
                  <c:v>3254</c:v>
                </c:pt>
                <c:pt idx="53">
                  <c:v>3255</c:v>
                </c:pt>
                <c:pt idx="54">
                  <c:v>3256</c:v>
                </c:pt>
                <c:pt idx="55">
                  <c:v>3257</c:v>
                </c:pt>
                <c:pt idx="56">
                  <c:v>3258</c:v>
                </c:pt>
                <c:pt idx="57">
                  <c:v>3259</c:v>
                </c:pt>
                <c:pt idx="58">
                  <c:v>3260</c:v>
                </c:pt>
                <c:pt idx="59">
                  <c:v>3261</c:v>
                </c:pt>
                <c:pt idx="60">
                  <c:v>3262</c:v>
                </c:pt>
                <c:pt idx="61">
                  <c:v>3263</c:v>
                </c:pt>
                <c:pt idx="62">
                  <c:v>3264</c:v>
                </c:pt>
                <c:pt idx="63">
                  <c:v>3265</c:v>
                </c:pt>
                <c:pt idx="64">
                  <c:v>3266</c:v>
                </c:pt>
                <c:pt idx="65">
                  <c:v>3267</c:v>
                </c:pt>
                <c:pt idx="66">
                  <c:v>3268</c:v>
                </c:pt>
                <c:pt idx="67">
                  <c:v>3269</c:v>
                </c:pt>
                <c:pt idx="68">
                  <c:v>3270</c:v>
                </c:pt>
                <c:pt idx="69">
                  <c:v>3271</c:v>
                </c:pt>
                <c:pt idx="70">
                  <c:v>3272</c:v>
                </c:pt>
                <c:pt idx="71">
                  <c:v>3273</c:v>
                </c:pt>
                <c:pt idx="72">
                  <c:v>3274</c:v>
                </c:pt>
                <c:pt idx="73">
                  <c:v>3275</c:v>
                </c:pt>
                <c:pt idx="74">
                  <c:v>3276</c:v>
                </c:pt>
                <c:pt idx="75">
                  <c:v>3277</c:v>
                </c:pt>
                <c:pt idx="76">
                  <c:v>3278</c:v>
                </c:pt>
                <c:pt idx="77">
                  <c:v>3279</c:v>
                </c:pt>
                <c:pt idx="78">
                  <c:v>3280</c:v>
                </c:pt>
                <c:pt idx="79">
                  <c:v>3281</c:v>
                </c:pt>
                <c:pt idx="80">
                  <c:v>3282</c:v>
                </c:pt>
                <c:pt idx="81">
                  <c:v>3283</c:v>
                </c:pt>
                <c:pt idx="82">
                  <c:v>3284</c:v>
                </c:pt>
                <c:pt idx="83">
                  <c:v>3285</c:v>
                </c:pt>
                <c:pt idx="84">
                  <c:v>3286</c:v>
                </c:pt>
                <c:pt idx="85">
                  <c:v>3287</c:v>
                </c:pt>
                <c:pt idx="86">
                  <c:v>3288</c:v>
                </c:pt>
                <c:pt idx="87">
                  <c:v>3289</c:v>
                </c:pt>
                <c:pt idx="88">
                  <c:v>3290</c:v>
                </c:pt>
                <c:pt idx="89">
                  <c:v>3291</c:v>
                </c:pt>
                <c:pt idx="90">
                  <c:v>3292</c:v>
                </c:pt>
                <c:pt idx="91">
                  <c:v>3293</c:v>
                </c:pt>
                <c:pt idx="92">
                  <c:v>3294</c:v>
                </c:pt>
                <c:pt idx="93">
                  <c:v>3295</c:v>
                </c:pt>
                <c:pt idx="94">
                  <c:v>3296</c:v>
                </c:pt>
                <c:pt idx="95">
                  <c:v>3297</c:v>
                </c:pt>
                <c:pt idx="96">
                  <c:v>3298</c:v>
                </c:pt>
                <c:pt idx="97">
                  <c:v>3299</c:v>
                </c:pt>
                <c:pt idx="98">
                  <c:v>3300</c:v>
                </c:pt>
                <c:pt idx="99">
                  <c:v>3301</c:v>
                </c:pt>
                <c:pt idx="100">
                  <c:v>3302</c:v>
                </c:pt>
                <c:pt idx="101">
                  <c:v>3303</c:v>
                </c:pt>
                <c:pt idx="102">
                  <c:v>3304</c:v>
                </c:pt>
                <c:pt idx="103">
                  <c:v>3305</c:v>
                </c:pt>
                <c:pt idx="104">
                  <c:v>3306</c:v>
                </c:pt>
                <c:pt idx="105">
                  <c:v>3307</c:v>
                </c:pt>
                <c:pt idx="106">
                  <c:v>3308</c:v>
                </c:pt>
                <c:pt idx="107">
                  <c:v>3309</c:v>
                </c:pt>
                <c:pt idx="108">
                  <c:v>3310</c:v>
                </c:pt>
                <c:pt idx="109">
                  <c:v>3311</c:v>
                </c:pt>
                <c:pt idx="110">
                  <c:v>3312</c:v>
                </c:pt>
                <c:pt idx="111">
                  <c:v>3313</c:v>
                </c:pt>
                <c:pt idx="112">
                  <c:v>3314</c:v>
                </c:pt>
                <c:pt idx="113">
                  <c:v>3315</c:v>
                </c:pt>
                <c:pt idx="114">
                  <c:v>3316</c:v>
                </c:pt>
                <c:pt idx="115">
                  <c:v>3317</c:v>
                </c:pt>
                <c:pt idx="116">
                  <c:v>3318</c:v>
                </c:pt>
                <c:pt idx="117">
                  <c:v>3319</c:v>
                </c:pt>
                <c:pt idx="118">
                  <c:v>3320</c:v>
                </c:pt>
                <c:pt idx="119">
                  <c:v>3321</c:v>
                </c:pt>
                <c:pt idx="120">
                  <c:v>3322</c:v>
                </c:pt>
                <c:pt idx="121">
                  <c:v>3323</c:v>
                </c:pt>
                <c:pt idx="122">
                  <c:v>3324</c:v>
                </c:pt>
                <c:pt idx="123">
                  <c:v>3325</c:v>
                </c:pt>
                <c:pt idx="124">
                  <c:v>3326</c:v>
                </c:pt>
                <c:pt idx="125">
                  <c:v>3327</c:v>
                </c:pt>
                <c:pt idx="126">
                  <c:v>3328</c:v>
                </c:pt>
                <c:pt idx="127">
                  <c:v>3329</c:v>
                </c:pt>
                <c:pt idx="128">
                  <c:v>3330</c:v>
                </c:pt>
                <c:pt idx="129">
                  <c:v>3331</c:v>
                </c:pt>
                <c:pt idx="130">
                  <c:v>3332</c:v>
                </c:pt>
                <c:pt idx="131">
                  <c:v>3333</c:v>
                </c:pt>
                <c:pt idx="132">
                  <c:v>3334</c:v>
                </c:pt>
                <c:pt idx="133">
                  <c:v>3335</c:v>
                </c:pt>
                <c:pt idx="134">
                  <c:v>3336</c:v>
                </c:pt>
                <c:pt idx="135">
                  <c:v>3337</c:v>
                </c:pt>
                <c:pt idx="136">
                  <c:v>3338</c:v>
                </c:pt>
                <c:pt idx="137">
                  <c:v>3339</c:v>
                </c:pt>
                <c:pt idx="138">
                  <c:v>3340</c:v>
                </c:pt>
                <c:pt idx="139">
                  <c:v>3341</c:v>
                </c:pt>
                <c:pt idx="140">
                  <c:v>3342</c:v>
                </c:pt>
                <c:pt idx="141">
                  <c:v>3343</c:v>
                </c:pt>
                <c:pt idx="142">
                  <c:v>3344</c:v>
                </c:pt>
                <c:pt idx="143">
                  <c:v>3345</c:v>
                </c:pt>
                <c:pt idx="144">
                  <c:v>3346</c:v>
                </c:pt>
                <c:pt idx="145">
                  <c:v>3347</c:v>
                </c:pt>
                <c:pt idx="146">
                  <c:v>3348</c:v>
                </c:pt>
                <c:pt idx="147">
                  <c:v>3349</c:v>
                </c:pt>
                <c:pt idx="148">
                  <c:v>3350</c:v>
                </c:pt>
                <c:pt idx="149">
                  <c:v>3351</c:v>
                </c:pt>
                <c:pt idx="150">
                  <c:v>3352</c:v>
                </c:pt>
                <c:pt idx="151">
                  <c:v>3353</c:v>
                </c:pt>
                <c:pt idx="152">
                  <c:v>3354</c:v>
                </c:pt>
                <c:pt idx="153">
                  <c:v>3355</c:v>
                </c:pt>
                <c:pt idx="154">
                  <c:v>3356</c:v>
                </c:pt>
                <c:pt idx="155">
                  <c:v>3357</c:v>
                </c:pt>
                <c:pt idx="156">
                  <c:v>3358</c:v>
                </c:pt>
                <c:pt idx="157">
                  <c:v>3359</c:v>
                </c:pt>
                <c:pt idx="158">
                  <c:v>3360</c:v>
                </c:pt>
                <c:pt idx="159">
                  <c:v>3361</c:v>
                </c:pt>
                <c:pt idx="160">
                  <c:v>3362</c:v>
                </c:pt>
                <c:pt idx="161">
                  <c:v>3363</c:v>
                </c:pt>
                <c:pt idx="162">
                  <c:v>3364</c:v>
                </c:pt>
                <c:pt idx="163">
                  <c:v>3365</c:v>
                </c:pt>
                <c:pt idx="164">
                  <c:v>3366</c:v>
                </c:pt>
                <c:pt idx="165">
                  <c:v>3367</c:v>
                </c:pt>
                <c:pt idx="166">
                  <c:v>3368</c:v>
                </c:pt>
                <c:pt idx="167">
                  <c:v>3369</c:v>
                </c:pt>
                <c:pt idx="168">
                  <c:v>3370</c:v>
                </c:pt>
                <c:pt idx="169">
                  <c:v>3371</c:v>
                </c:pt>
                <c:pt idx="170">
                  <c:v>3372</c:v>
                </c:pt>
                <c:pt idx="171">
                  <c:v>3373</c:v>
                </c:pt>
                <c:pt idx="172">
                  <c:v>3374</c:v>
                </c:pt>
                <c:pt idx="173">
                  <c:v>3375</c:v>
                </c:pt>
                <c:pt idx="174">
                  <c:v>3376</c:v>
                </c:pt>
                <c:pt idx="175">
                  <c:v>3377</c:v>
                </c:pt>
                <c:pt idx="176">
                  <c:v>3378</c:v>
                </c:pt>
                <c:pt idx="177">
                  <c:v>3379</c:v>
                </c:pt>
                <c:pt idx="178">
                  <c:v>3380</c:v>
                </c:pt>
                <c:pt idx="179">
                  <c:v>3381</c:v>
                </c:pt>
                <c:pt idx="180">
                  <c:v>3382</c:v>
                </c:pt>
                <c:pt idx="181">
                  <c:v>3383</c:v>
                </c:pt>
                <c:pt idx="182">
                  <c:v>3384</c:v>
                </c:pt>
                <c:pt idx="183">
                  <c:v>3385</c:v>
                </c:pt>
                <c:pt idx="184">
                  <c:v>3386</c:v>
                </c:pt>
                <c:pt idx="185">
                  <c:v>3387</c:v>
                </c:pt>
                <c:pt idx="186">
                  <c:v>3388</c:v>
                </c:pt>
                <c:pt idx="187">
                  <c:v>3389</c:v>
                </c:pt>
                <c:pt idx="188">
                  <c:v>3390</c:v>
                </c:pt>
                <c:pt idx="189">
                  <c:v>3391</c:v>
                </c:pt>
                <c:pt idx="190">
                  <c:v>3392</c:v>
                </c:pt>
                <c:pt idx="191">
                  <c:v>3393</c:v>
                </c:pt>
                <c:pt idx="192">
                  <c:v>3394</c:v>
                </c:pt>
                <c:pt idx="193">
                  <c:v>3395</c:v>
                </c:pt>
                <c:pt idx="194">
                  <c:v>3396</c:v>
                </c:pt>
                <c:pt idx="195">
                  <c:v>3397</c:v>
                </c:pt>
                <c:pt idx="196">
                  <c:v>3398</c:v>
                </c:pt>
                <c:pt idx="197">
                  <c:v>3399</c:v>
                </c:pt>
                <c:pt idx="198">
                  <c:v>3400</c:v>
                </c:pt>
                <c:pt idx="199">
                  <c:v>3401</c:v>
                </c:pt>
                <c:pt idx="200">
                  <c:v>3402</c:v>
                </c:pt>
                <c:pt idx="201">
                  <c:v>3403</c:v>
                </c:pt>
                <c:pt idx="202">
                  <c:v>3404</c:v>
                </c:pt>
                <c:pt idx="203">
                  <c:v>3405</c:v>
                </c:pt>
                <c:pt idx="204">
                  <c:v>3406</c:v>
                </c:pt>
                <c:pt idx="205">
                  <c:v>3407</c:v>
                </c:pt>
                <c:pt idx="206">
                  <c:v>3408</c:v>
                </c:pt>
                <c:pt idx="207">
                  <c:v>3409</c:v>
                </c:pt>
                <c:pt idx="208">
                  <c:v>3410</c:v>
                </c:pt>
                <c:pt idx="209">
                  <c:v>3411</c:v>
                </c:pt>
                <c:pt idx="210">
                  <c:v>3412</c:v>
                </c:pt>
                <c:pt idx="211">
                  <c:v>3413</c:v>
                </c:pt>
                <c:pt idx="212">
                  <c:v>3414</c:v>
                </c:pt>
                <c:pt idx="213">
                  <c:v>3415</c:v>
                </c:pt>
                <c:pt idx="214">
                  <c:v>3416</c:v>
                </c:pt>
                <c:pt idx="215">
                  <c:v>3417</c:v>
                </c:pt>
                <c:pt idx="216">
                  <c:v>3418</c:v>
                </c:pt>
                <c:pt idx="217">
                  <c:v>3419</c:v>
                </c:pt>
                <c:pt idx="218">
                  <c:v>3420</c:v>
                </c:pt>
                <c:pt idx="219">
                  <c:v>3421</c:v>
                </c:pt>
                <c:pt idx="220">
                  <c:v>3422</c:v>
                </c:pt>
                <c:pt idx="221">
                  <c:v>3423</c:v>
                </c:pt>
                <c:pt idx="222">
                  <c:v>3424</c:v>
                </c:pt>
                <c:pt idx="223">
                  <c:v>3425</c:v>
                </c:pt>
                <c:pt idx="224">
                  <c:v>3426</c:v>
                </c:pt>
                <c:pt idx="225">
                  <c:v>3427</c:v>
                </c:pt>
                <c:pt idx="226">
                  <c:v>3428</c:v>
                </c:pt>
                <c:pt idx="227">
                  <c:v>3429</c:v>
                </c:pt>
                <c:pt idx="228">
                  <c:v>3430</c:v>
                </c:pt>
                <c:pt idx="229">
                  <c:v>3431</c:v>
                </c:pt>
                <c:pt idx="230">
                  <c:v>3432</c:v>
                </c:pt>
                <c:pt idx="231">
                  <c:v>3433</c:v>
                </c:pt>
                <c:pt idx="232">
                  <c:v>3434</c:v>
                </c:pt>
                <c:pt idx="233">
                  <c:v>3435</c:v>
                </c:pt>
                <c:pt idx="234">
                  <c:v>3436</c:v>
                </c:pt>
                <c:pt idx="235">
                  <c:v>3437</c:v>
                </c:pt>
                <c:pt idx="236">
                  <c:v>3438</c:v>
                </c:pt>
                <c:pt idx="237">
                  <c:v>3439</c:v>
                </c:pt>
                <c:pt idx="238">
                  <c:v>3440</c:v>
                </c:pt>
                <c:pt idx="239">
                  <c:v>3441</c:v>
                </c:pt>
                <c:pt idx="240">
                  <c:v>3442</c:v>
                </c:pt>
                <c:pt idx="241">
                  <c:v>3443</c:v>
                </c:pt>
                <c:pt idx="242">
                  <c:v>3444</c:v>
                </c:pt>
                <c:pt idx="243">
                  <c:v>3445</c:v>
                </c:pt>
                <c:pt idx="244">
                  <c:v>3446</c:v>
                </c:pt>
                <c:pt idx="245">
                  <c:v>3447</c:v>
                </c:pt>
                <c:pt idx="246">
                  <c:v>3448</c:v>
                </c:pt>
                <c:pt idx="247">
                  <c:v>3449</c:v>
                </c:pt>
                <c:pt idx="248">
                  <c:v>3450</c:v>
                </c:pt>
                <c:pt idx="249">
                  <c:v>3451</c:v>
                </c:pt>
                <c:pt idx="250">
                  <c:v>3452</c:v>
                </c:pt>
                <c:pt idx="251">
                  <c:v>3453</c:v>
                </c:pt>
                <c:pt idx="252">
                  <c:v>3454</c:v>
                </c:pt>
                <c:pt idx="253">
                  <c:v>3455</c:v>
                </c:pt>
                <c:pt idx="254">
                  <c:v>3456</c:v>
                </c:pt>
                <c:pt idx="255">
                  <c:v>3457</c:v>
                </c:pt>
                <c:pt idx="256">
                  <c:v>3458</c:v>
                </c:pt>
                <c:pt idx="257">
                  <c:v>3459</c:v>
                </c:pt>
                <c:pt idx="258">
                  <c:v>3460</c:v>
                </c:pt>
                <c:pt idx="259">
                  <c:v>3461</c:v>
                </c:pt>
                <c:pt idx="260">
                  <c:v>3462</c:v>
                </c:pt>
                <c:pt idx="261">
                  <c:v>3463</c:v>
                </c:pt>
                <c:pt idx="262">
                  <c:v>3464</c:v>
                </c:pt>
                <c:pt idx="263">
                  <c:v>3465</c:v>
                </c:pt>
                <c:pt idx="264">
                  <c:v>3466</c:v>
                </c:pt>
                <c:pt idx="265">
                  <c:v>3467</c:v>
                </c:pt>
                <c:pt idx="266">
                  <c:v>3468</c:v>
                </c:pt>
                <c:pt idx="267">
                  <c:v>3469</c:v>
                </c:pt>
                <c:pt idx="268">
                  <c:v>3470</c:v>
                </c:pt>
                <c:pt idx="269">
                  <c:v>3471</c:v>
                </c:pt>
                <c:pt idx="270">
                  <c:v>3472</c:v>
                </c:pt>
                <c:pt idx="271">
                  <c:v>3473</c:v>
                </c:pt>
                <c:pt idx="272">
                  <c:v>3474</c:v>
                </c:pt>
                <c:pt idx="273">
                  <c:v>3475</c:v>
                </c:pt>
                <c:pt idx="274">
                  <c:v>3476</c:v>
                </c:pt>
                <c:pt idx="275">
                  <c:v>3477</c:v>
                </c:pt>
                <c:pt idx="276">
                  <c:v>3478</c:v>
                </c:pt>
                <c:pt idx="277">
                  <c:v>3479</c:v>
                </c:pt>
                <c:pt idx="278">
                  <c:v>3480</c:v>
                </c:pt>
                <c:pt idx="279">
                  <c:v>3481</c:v>
                </c:pt>
                <c:pt idx="280">
                  <c:v>3482</c:v>
                </c:pt>
                <c:pt idx="281">
                  <c:v>3483</c:v>
                </c:pt>
                <c:pt idx="282">
                  <c:v>3484</c:v>
                </c:pt>
                <c:pt idx="283">
                  <c:v>3485</c:v>
                </c:pt>
                <c:pt idx="284">
                  <c:v>3486</c:v>
                </c:pt>
                <c:pt idx="285">
                  <c:v>3487</c:v>
                </c:pt>
                <c:pt idx="286">
                  <c:v>3488</c:v>
                </c:pt>
                <c:pt idx="287">
                  <c:v>3489</c:v>
                </c:pt>
                <c:pt idx="288">
                  <c:v>3490</c:v>
                </c:pt>
                <c:pt idx="289">
                  <c:v>3491</c:v>
                </c:pt>
                <c:pt idx="290">
                  <c:v>3492</c:v>
                </c:pt>
                <c:pt idx="291">
                  <c:v>3493</c:v>
                </c:pt>
                <c:pt idx="292">
                  <c:v>3494</c:v>
                </c:pt>
                <c:pt idx="293">
                  <c:v>3495</c:v>
                </c:pt>
                <c:pt idx="294">
                  <c:v>3496</c:v>
                </c:pt>
                <c:pt idx="295">
                  <c:v>3497</c:v>
                </c:pt>
                <c:pt idx="296">
                  <c:v>3498</c:v>
                </c:pt>
                <c:pt idx="297">
                  <c:v>3499</c:v>
                </c:pt>
                <c:pt idx="298">
                  <c:v>3500</c:v>
                </c:pt>
                <c:pt idx="299">
                  <c:v>3501</c:v>
                </c:pt>
                <c:pt idx="300">
                  <c:v>3502</c:v>
                </c:pt>
                <c:pt idx="301">
                  <c:v>3503</c:v>
                </c:pt>
                <c:pt idx="302">
                  <c:v>3504</c:v>
                </c:pt>
                <c:pt idx="303">
                  <c:v>3505</c:v>
                </c:pt>
                <c:pt idx="304">
                  <c:v>3506</c:v>
                </c:pt>
                <c:pt idx="305">
                  <c:v>3507</c:v>
                </c:pt>
                <c:pt idx="306">
                  <c:v>3508</c:v>
                </c:pt>
                <c:pt idx="307">
                  <c:v>3509</c:v>
                </c:pt>
                <c:pt idx="308">
                  <c:v>3510</c:v>
                </c:pt>
                <c:pt idx="309">
                  <c:v>3511</c:v>
                </c:pt>
                <c:pt idx="310">
                  <c:v>3512</c:v>
                </c:pt>
                <c:pt idx="311">
                  <c:v>3513</c:v>
                </c:pt>
                <c:pt idx="312">
                  <c:v>3514</c:v>
                </c:pt>
                <c:pt idx="313">
                  <c:v>3515</c:v>
                </c:pt>
                <c:pt idx="314">
                  <c:v>3516</c:v>
                </c:pt>
                <c:pt idx="315">
                  <c:v>3517</c:v>
                </c:pt>
                <c:pt idx="316">
                  <c:v>3518</c:v>
                </c:pt>
                <c:pt idx="317">
                  <c:v>3519</c:v>
                </c:pt>
                <c:pt idx="318">
                  <c:v>3520</c:v>
                </c:pt>
                <c:pt idx="319">
                  <c:v>3521</c:v>
                </c:pt>
                <c:pt idx="320">
                  <c:v>3522</c:v>
                </c:pt>
                <c:pt idx="321">
                  <c:v>3523</c:v>
                </c:pt>
                <c:pt idx="322">
                  <c:v>3524</c:v>
                </c:pt>
                <c:pt idx="323">
                  <c:v>3525</c:v>
                </c:pt>
                <c:pt idx="324">
                  <c:v>3526</c:v>
                </c:pt>
                <c:pt idx="325">
                  <c:v>3527</c:v>
                </c:pt>
                <c:pt idx="326">
                  <c:v>3528</c:v>
                </c:pt>
                <c:pt idx="327">
                  <c:v>3529</c:v>
                </c:pt>
                <c:pt idx="328">
                  <c:v>3530</c:v>
                </c:pt>
                <c:pt idx="329">
                  <c:v>3531</c:v>
                </c:pt>
                <c:pt idx="330">
                  <c:v>3532</c:v>
                </c:pt>
                <c:pt idx="331">
                  <c:v>3533</c:v>
                </c:pt>
                <c:pt idx="332">
                  <c:v>3534</c:v>
                </c:pt>
                <c:pt idx="333">
                  <c:v>3535</c:v>
                </c:pt>
                <c:pt idx="334">
                  <c:v>3536</c:v>
                </c:pt>
                <c:pt idx="335">
                  <c:v>3537</c:v>
                </c:pt>
                <c:pt idx="336">
                  <c:v>3538</c:v>
                </c:pt>
                <c:pt idx="337">
                  <c:v>3539</c:v>
                </c:pt>
                <c:pt idx="338">
                  <c:v>3540</c:v>
                </c:pt>
                <c:pt idx="339">
                  <c:v>3541</c:v>
                </c:pt>
                <c:pt idx="340">
                  <c:v>3542</c:v>
                </c:pt>
                <c:pt idx="341">
                  <c:v>3543</c:v>
                </c:pt>
                <c:pt idx="342">
                  <c:v>3544</c:v>
                </c:pt>
                <c:pt idx="343">
                  <c:v>3545</c:v>
                </c:pt>
                <c:pt idx="344">
                  <c:v>3546</c:v>
                </c:pt>
                <c:pt idx="345">
                  <c:v>3547</c:v>
                </c:pt>
                <c:pt idx="346">
                  <c:v>3548</c:v>
                </c:pt>
                <c:pt idx="347">
                  <c:v>3549</c:v>
                </c:pt>
                <c:pt idx="348">
                  <c:v>3550</c:v>
                </c:pt>
                <c:pt idx="349">
                  <c:v>3551</c:v>
                </c:pt>
                <c:pt idx="350">
                  <c:v>3552</c:v>
                </c:pt>
                <c:pt idx="351">
                  <c:v>3553</c:v>
                </c:pt>
                <c:pt idx="352">
                  <c:v>3554</c:v>
                </c:pt>
                <c:pt idx="353">
                  <c:v>3555</c:v>
                </c:pt>
                <c:pt idx="354">
                  <c:v>3556</c:v>
                </c:pt>
                <c:pt idx="355">
                  <c:v>3557</c:v>
                </c:pt>
                <c:pt idx="356">
                  <c:v>3558</c:v>
                </c:pt>
                <c:pt idx="357">
                  <c:v>3559</c:v>
                </c:pt>
                <c:pt idx="358">
                  <c:v>3560</c:v>
                </c:pt>
                <c:pt idx="359">
                  <c:v>3561</c:v>
                </c:pt>
                <c:pt idx="360">
                  <c:v>3562</c:v>
                </c:pt>
                <c:pt idx="361">
                  <c:v>3563</c:v>
                </c:pt>
                <c:pt idx="362">
                  <c:v>3564</c:v>
                </c:pt>
                <c:pt idx="363">
                  <c:v>3565</c:v>
                </c:pt>
                <c:pt idx="364">
                  <c:v>3566</c:v>
                </c:pt>
                <c:pt idx="365">
                  <c:v>3567</c:v>
                </c:pt>
                <c:pt idx="366">
                  <c:v>3568</c:v>
                </c:pt>
                <c:pt idx="367">
                  <c:v>3569</c:v>
                </c:pt>
                <c:pt idx="368">
                  <c:v>3570</c:v>
                </c:pt>
                <c:pt idx="369">
                  <c:v>3571</c:v>
                </c:pt>
                <c:pt idx="370">
                  <c:v>3572</c:v>
                </c:pt>
                <c:pt idx="371">
                  <c:v>3573</c:v>
                </c:pt>
                <c:pt idx="372">
                  <c:v>3574</c:v>
                </c:pt>
                <c:pt idx="373">
                  <c:v>3575</c:v>
                </c:pt>
                <c:pt idx="374">
                  <c:v>3576</c:v>
                </c:pt>
                <c:pt idx="375">
                  <c:v>3577</c:v>
                </c:pt>
                <c:pt idx="376">
                  <c:v>3578</c:v>
                </c:pt>
                <c:pt idx="377">
                  <c:v>3579</c:v>
                </c:pt>
                <c:pt idx="378">
                  <c:v>3580</c:v>
                </c:pt>
                <c:pt idx="379">
                  <c:v>3581</c:v>
                </c:pt>
                <c:pt idx="380">
                  <c:v>3582</c:v>
                </c:pt>
                <c:pt idx="381">
                  <c:v>3583</c:v>
                </c:pt>
                <c:pt idx="382">
                  <c:v>3584</c:v>
                </c:pt>
                <c:pt idx="383">
                  <c:v>3585</c:v>
                </c:pt>
                <c:pt idx="384">
                  <c:v>3586</c:v>
                </c:pt>
                <c:pt idx="385">
                  <c:v>3587</c:v>
                </c:pt>
                <c:pt idx="386">
                  <c:v>3588</c:v>
                </c:pt>
                <c:pt idx="387">
                  <c:v>3589</c:v>
                </c:pt>
                <c:pt idx="388">
                  <c:v>3590</c:v>
                </c:pt>
                <c:pt idx="389">
                  <c:v>3591</c:v>
                </c:pt>
                <c:pt idx="390">
                  <c:v>3592</c:v>
                </c:pt>
                <c:pt idx="391">
                  <c:v>3593</c:v>
                </c:pt>
                <c:pt idx="392">
                  <c:v>3594</c:v>
                </c:pt>
                <c:pt idx="393">
                  <c:v>3595</c:v>
                </c:pt>
                <c:pt idx="394">
                  <c:v>3596</c:v>
                </c:pt>
                <c:pt idx="395">
                  <c:v>3597</c:v>
                </c:pt>
                <c:pt idx="396">
                  <c:v>3598</c:v>
                </c:pt>
                <c:pt idx="397">
                  <c:v>3599</c:v>
                </c:pt>
              </c:numCache>
            </c:numRef>
          </c:cat>
          <c:val>
            <c:numRef>
              <c:f>PRSD!$C$3203:$C$3600</c:f>
              <c:numCache>
                <c:formatCode>General</c:formatCode>
                <c:ptCount val="3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4</c:v>
                </c:pt>
                <c:pt idx="63">
                  <c:v>4062</c:v>
                </c:pt>
                <c:pt idx="64">
                  <c:v>14458</c:v>
                </c:pt>
                <c:pt idx="65">
                  <c:v>24162</c:v>
                </c:pt>
                <c:pt idx="66">
                  <c:v>32537</c:v>
                </c:pt>
                <c:pt idx="67">
                  <c:v>12037</c:v>
                </c:pt>
                <c:pt idx="68">
                  <c:v>9652</c:v>
                </c:pt>
                <c:pt idx="69">
                  <c:v>11251</c:v>
                </c:pt>
                <c:pt idx="70">
                  <c:v>15489</c:v>
                </c:pt>
                <c:pt idx="71">
                  <c:v>11190</c:v>
                </c:pt>
                <c:pt idx="72">
                  <c:v>13702</c:v>
                </c:pt>
                <c:pt idx="73">
                  <c:v>11463</c:v>
                </c:pt>
                <c:pt idx="74">
                  <c:v>8389</c:v>
                </c:pt>
                <c:pt idx="75">
                  <c:v>10604</c:v>
                </c:pt>
                <c:pt idx="76">
                  <c:v>7181</c:v>
                </c:pt>
                <c:pt idx="77">
                  <c:v>9257</c:v>
                </c:pt>
                <c:pt idx="78">
                  <c:v>10059</c:v>
                </c:pt>
                <c:pt idx="79">
                  <c:v>9550</c:v>
                </c:pt>
                <c:pt idx="80">
                  <c:v>10428</c:v>
                </c:pt>
                <c:pt idx="81">
                  <c:v>10081</c:v>
                </c:pt>
                <c:pt idx="82">
                  <c:v>12864</c:v>
                </c:pt>
                <c:pt idx="83">
                  <c:v>12794</c:v>
                </c:pt>
                <c:pt idx="84">
                  <c:v>7675</c:v>
                </c:pt>
                <c:pt idx="85">
                  <c:v>11792</c:v>
                </c:pt>
                <c:pt idx="86">
                  <c:v>6753</c:v>
                </c:pt>
                <c:pt idx="87">
                  <c:v>11870</c:v>
                </c:pt>
                <c:pt idx="88">
                  <c:v>12672</c:v>
                </c:pt>
                <c:pt idx="89">
                  <c:v>6955</c:v>
                </c:pt>
                <c:pt idx="90">
                  <c:v>9321</c:v>
                </c:pt>
                <c:pt idx="91">
                  <c:v>11463</c:v>
                </c:pt>
                <c:pt idx="92">
                  <c:v>8887</c:v>
                </c:pt>
                <c:pt idx="93">
                  <c:v>9040</c:v>
                </c:pt>
                <c:pt idx="94">
                  <c:v>9492</c:v>
                </c:pt>
                <c:pt idx="95">
                  <c:v>5970</c:v>
                </c:pt>
                <c:pt idx="96">
                  <c:v>11091</c:v>
                </c:pt>
                <c:pt idx="97">
                  <c:v>6559</c:v>
                </c:pt>
                <c:pt idx="98">
                  <c:v>9320</c:v>
                </c:pt>
                <c:pt idx="99">
                  <c:v>8256</c:v>
                </c:pt>
                <c:pt idx="100">
                  <c:v>9906</c:v>
                </c:pt>
                <c:pt idx="101">
                  <c:v>12447</c:v>
                </c:pt>
                <c:pt idx="102">
                  <c:v>8135</c:v>
                </c:pt>
                <c:pt idx="103">
                  <c:v>11431</c:v>
                </c:pt>
                <c:pt idx="104">
                  <c:v>5257</c:v>
                </c:pt>
                <c:pt idx="105">
                  <c:v>13815</c:v>
                </c:pt>
                <c:pt idx="106">
                  <c:v>15624</c:v>
                </c:pt>
                <c:pt idx="107">
                  <c:v>11568</c:v>
                </c:pt>
                <c:pt idx="108">
                  <c:v>11142</c:v>
                </c:pt>
                <c:pt idx="109">
                  <c:v>9547</c:v>
                </c:pt>
                <c:pt idx="110">
                  <c:v>8068</c:v>
                </c:pt>
                <c:pt idx="111">
                  <c:v>14264</c:v>
                </c:pt>
                <c:pt idx="112">
                  <c:v>15766</c:v>
                </c:pt>
                <c:pt idx="113">
                  <c:v>7378</c:v>
                </c:pt>
                <c:pt idx="114">
                  <c:v>8661</c:v>
                </c:pt>
                <c:pt idx="115">
                  <c:v>14354</c:v>
                </c:pt>
                <c:pt idx="116">
                  <c:v>5071</c:v>
                </c:pt>
                <c:pt idx="117">
                  <c:v>13203</c:v>
                </c:pt>
                <c:pt idx="118">
                  <c:v>9184</c:v>
                </c:pt>
                <c:pt idx="119">
                  <c:v>8409</c:v>
                </c:pt>
                <c:pt idx="120">
                  <c:v>16616</c:v>
                </c:pt>
                <c:pt idx="121">
                  <c:v>11897</c:v>
                </c:pt>
                <c:pt idx="122">
                  <c:v>12287</c:v>
                </c:pt>
                <c:pt idx="123">
                  <c:v>7233</c:v>
                </c:pt>
                <c:pt idx="124">
                  <c:v>10850</c:v>
                </c:pt>
                <c:pt idx="125">
                  <c:v>12889</c:v>
                </c:pt>
                <c:pt idx="126">
                  <c:v>8613</c:v>
                </c:pt>
                <c:pt idx="127">
                  <c:v>11612</c:v>
                </c:pt>
                <c:pt idx="128">
                  <c:v>9156</c:v>
                </c:pt>
                <c:pt idx="129">
                  <c:v>7844</c:v>
                </c:pt>
                <c:pt idx="130">
                  <c:v>13620</c:v>
                </c:pt>
                <c:pt idx="131">
                  <c:v>10527</c:v>
                </c:pt>
                <c:pt idx="132">
                  <c:v>6201</c:v>
                </c:pt>
                <c:pt idx="133">
                  <c:v>4858</c:v>
                </c:pt>
                <c:pt idx="134">
                  <c:v>10222</c:v>
                </c:pt>
                <c:pt idx="135">
                  <c:v>17256</c:v>
                </c:pt>
                <c:pt idx="136">
                  <c:v>5949</c:v>
                </c:pt>
                <c:pt idx="137">
                  <c:v>9911</c:v>
                </c:pt>
                <c:pt idx="138">
                  <c:v>9977</c:v>
                </c:pt>
                <c:pt idx="139">
                  <c:v>9970</c:v>
                </c:pt>
                <c:pt idx="140">
                  <c:v>13493</c:v>
                </c:pt>
                <c:pt idx="141">
                  <c:v>15088</c:v>
                </c:pt>
                <c:pt idx="142">
                  <c:v>9841</c:v>
                </c:pt>
                <c:pt idx="143">
                  <c:v>9155</c:v>
                </c:pt>
                <c:pt idx="144">
                  <c:v>11842</c:v>
                </c:pt>
                <c:pt idx="145">
                  <c:v>10728</c:v>
                </c:pt>
                <c:pt idx="146">
                  <c:v>12578</c:v>
                </c:pt>
                <c:pt idx="147">
                  <c:v>5088</c:v>
                </c:pt>
                <c:pt idx="148">
                  <c:v>10342</c:v>
                </c:pt>
                <c:pt idx="149">
                  <c:v>15398</c:v>
                </c:pt>
                <c:pt idx="150">
                  <c:v>9795</c:v>
                </c:pt>
                <c:pt idx="151">
                  <c:v>14081</c:v>
                </c:pt>
                <c:pt idx="152">
                  <c:v>9800</c:v>
                </c:pt>
                <c:pt idx="153">
                  <c:v>9028</c:v>
                </c:pt>
                <c:pt idx="154">
                  <c:v>15044</c:v>
                </c:pt>
                <c:pt idx="155">
                  <c:v>9766</c:v>
                </c:pt>
                <c:pt idx="156">
                  <c:v>17414</c:v>
                </c:pt>
                <c:pt idx="157">
                  <c:v>15131</c:v>
                </c:pt>
                <c:pt idx="158">
                  <c:v>11753</c:v>
                </c:pt>
                <c:pt idx="159">
                  <c:v>6611</c:v>
                </c:pt>
                <c:pt idx="160">
                  <c:v>6980</c:v>
                </c:pt>
                <c:pt idx="161">
                  <c:v>10913</c:v>
                </c:pt>
                <c:pt idx="162">
                  <c:v>13748</c:v>
                </c:pt>
                <c:pt idx="163">
                  <c:v>8669</c:v>
                </c:pt>
                <c:pt idx="164">
                  <c:v>14835</c:v>
                </c:pt>
                <c:pt idx="165">
                  <c:v>10668</c:v>
                </c:pt>
                <c:pt idx="166">
                  <c:v>11141</c:v>
                </c:pt>
                <c:pt idx="167">
                  <c:v>15351</c:v>
                </c:pt>
                <c:pt idx="168">
                  <c:v>10529</c:v>
                </c:pt>
                <c:pt idx="169">
                  <c:v>6586</c:v>
                </c:pt>
                <c:pt idx="170">
                  <c:v>9168</c:v>
                </c:pt>
                <c:pt idx="171">
                  <c:v>12016</c:v>
                </c:pt>
                <c:pt idx="172">
                  <c:v>11793</c:v>
                </c:pt>
                <c:pt idx="173">
                  <c:v>12035</c:v>
                </c:pt>
                <c:pt idx="174">
                  <c:v>17971</c:v>
                </c:pt>
                <c:pt idx="175">
                  <c:v>14720</c:v>
                </c:pt>
                <c:pt idx="176">
                  <c:v>9468</c:v>
                </c:pt>
                <c:pt idx="177">
                  <c:v>8167</c:v>
                </c:pt>
                <c:pt idx="178">
                  <c:v>11580</c:v>
                </c:pt>
                <c:pt idx="179">
                  <c:v>12527</c:v>
                </c:pt>
                <c:pt idx="180">
                  <c:v>13439</c:v>
                </c:pt>
                <c:pt idx="181">
                  <c:v>9357</c:v>
                </c:pt>
                <c:pt idx="182">
                  <c:v>12725</c:v>
                </c:pt>
                <c:pt idx="183">
                  <c:v>12734</c:v>
                </c:pt>
                <c:pt idx="184">
                  <c:v>14137</c:v>
                </c:pt>
                <c:pt idx="185">
                  <c:v>13589</c:v>
                </c:pt>
                <c:pt idx="186">
                  <c:v>13246</c:v>
                </c:pt>
                <c:pt idx="187">
                  <c:v>12069</c:v>
                </c:pt>
                <c:pt idx="188">
                  <c:v>12845</c:v>
                </c:pt>
                <c:pt idx="189">
                  <c:v>13809</c:v>
                </c:pt>
                <c:pt idx="190">
                  <c:v>10278</c:v>
                </c:pt>
                <c:pt idx="191">
                  <c:v>11960</c:v>
                </c:pt>
                <c:pt idx="192">
                  <c:v>11220</c:v>
                </c:pt>
                <c:pt idx="193">
                  <c:v>12911</c:v>
                </c:pt>
                <c:pt idx="194">
                  <c:v>15674</c:v>
                </c:pt>
                <c:pt idx="195">
                  <c:v>13398</c:v>
                </c:pt>
                <c:pt idx="196">
                  <c:v>11285</c:v>
                </c:pt>
                <c:pt idx="197">
                  <c:v>14290</c:v>
                </c:pt>
                <c:pt idx="198">
                  <c:v>7547</c:v>
                </c:pt>
                <c:pt idx="199">
                  <c:v>11111</c:v>
                </c:pt>
                <c:pt idx="200">
                  <c:v>12332</c:v>
                </c:pt>
                <c:pt idx="201">
                  <c:v>13113</c:v>
                </c:pt>
                <c:pt idx="202">
                  <c:v>13343</c:v>
                </c:pt>
                <c:pt idx="203">
                  <c:v>11992</c:v>
                </c:pt>
                <c:pt idx="204">
                  <c:v>9527</c:v>
                </c:pt>
                <c:pt idx="205">
                  <c:v>9275</c:v>
                </c:pt>
                <c:pt idx="206">
                  <c:v>15554</c:v>
                </c:pt>
                <c:pt idx="207">
                  <c:v>10898</c:v>
                </c:pt>
                <c:pt idx="208">
                  <c:v>9808</c:v>
                </c:pt>
                <c:pt idx="209">
                  <c:v>13305</c:v>
                </c:pt>
                <c:pt idx="210">
                  <c:v>10675</c:v>
                </c:pt>
                <c:pt idx="211">
                  <c:v>16299</c:v>
                </c:pt>
                <c:pt idx="212">
                  <c:v>5277</c:v>
                </c:pt>
                <c:pt idx="213">
                  <c:v>14160</c:v>
                </c:pt>
                <c:pt idx="214">
                  <c:v>11545</c:v>
                </c:pt>
                <c:pt idx="215">
                  <c:v>10134</c:v>
                </c:pt>
                <c:pt idx="216">
                  <c:v>10807</c:v>
                </c:pt>
                <c:pt idx="217">
                  <c:v>5466</c:v>
                </c:pt>
                <c:pt idx="218">
                  <c:v>11903</c:v>
                </c:pt>
                <c:pt idx="219">
                  <c:v>9079</c:v>
                </c:pt>
                <c:pt idx="220">
                  <c:v>10709</c:v>
                </c:pt>
                <c:pt idx="221">
                  <c:v>10967</c:v>
                </c:pt>
                <c:pt idx="222">
                  <c:v>14145</c:v>
                </c:pt>
                <c:pt idx="223">
                  <c:v>11662</c:v>
                </c:pt>
                <c:pt idx="224">
                  <c:v>10996</c:v>
                </c:pt>
                <c:pt idx="225">
                  <c:v>10964</c:v>
                </c:pt>
                <c:pt idx="226">
                  <c:v>15369</c:v>
                </c:pt>
                <c:pt idx="227">
                  <c:v>11224</c:v>
                </c:pt>
                <c:pt idx="228">
                  <c:v>11594</c:v>
                </c:pt>
                <c:pt idx="229">
                  <c:v>15724</c:v>
                </c:pt>
                <c:pt idx="230">
                  <c:v>12887</c:v>
                </c:pt>
                <c:pt idx="231">
                  <c:v>13064</c:v>
                </c:pt>
                <c:pt idx="232">
                  <c:v>9849</c:v>
                </c:pt>
                <c:pt idx="233">
                  <c:v>13993</c:v>
                </c:pt>
                <c:pt idx="234">
                  <c:v>11180</c:v>
                </c:pt>
                <c:pt idx="235">
                  <c:v>10282</c:v>
                </c:pt>
                <c:pt idx="236">
                  <c:v>9750</c:v>
                </c:pt>
                <c:pt idx="237">
                  <c:v>12184</c:v>
                </c:pt>
                <c:pt idx="238">
                  <c:v>11090</c:v>
                </c:pt>
                <c:pt idx="239">
                  <c:v>12039</c:v>
                </c:pt>
                <c:pt idx="240">
                  <c:v>12645</c:v>
                </c:pt>
                <c:pt idx="241">
                  <c:v>12262</c:v>
                </c:pt>
                <c:pt idx="242">
                  <c:v>9253</c:v>
                </c:pt>
                <c:pt idx="243">
                  <c:v>14084</c:v>
                </c:pt>
                <c:pt idx="244">
                  <c:v>14554</c:v>
                </c:pt>
                <c:pt idx="245">
                  <c:v>13110</c:v>
                </c:pt>
                <c:pt idx="246">
                  <c:v>12168</c:v>
                </c:pt>
                <c:pt idx="247">
                  <c:v>10307</c:v>
                </c:pt>
                <c:pt idx="248">
                  <c:v>12127</c:v>
                </c:pt>
                <c:pt idx="249">
                  <c:v>15426</c:v>
                </c:pt>
                <c:pt idx="250">
                  <c:v>8459</c:v>
                </c:pt>
                <c:pt idx="251">
                  <c:v>2804</c:v>
                </c:pt>
                <c:pt idx="252">
                  <c:v>9623</c:v>
                </c:pt>
                <c:pt idx="253">
                  <c:v>10545</c:v>
                </c:pt>
                <c:pt idx="254">
                  <c:v>14161</c:v>
                </c:pt>
                <c:pt idx="255">
                  <c:v>12089</c:v>
                </c:pt>
                <c:pt idx="256">
                  <c:v>9454</c:v>
                </c:pt>
                <c:pt idx="257">
                  <c:v>11619</c:v>
                </c:pt>
                <c:pt idx="258">
                  <c:v>8319</c:v>
                </c:pt>
                <c:pt idx="259">
                  <c:v>10860</c:v>
                </c:pt>
                <c:pt idx="260">
                  <c:v>12369</c:v>
                </c:pt>
                <c:pt idx="261">
                  <c:v>11365</c:v>
                </c:pt>
                <c:pt idx="262">
                  <c:v>10270</c:v>
                </c:pt>
                <c:pt idx="263">
                  <c:v>9379</c:v>
                </c:pt>
                <c:pt idx="264">
                  <c:v>10431</c:v>
                </c:pt>
                <c:pt idx="265">
                  <c:v>13663</c:v>
                </c:pt>
                <c:pt idx="266">
                  <c:v>11838</c:v>
                </c:pt>
                <c:pt idx="267">
                  <c:v>13628</c:v>
                </c:pt>
                <c:pt idx="268">
                  <c:v>12066</c:v>
                </c:pt>
                <c:pt idx="269">
                  <c:v>10149</c:v>
                </c:pt>
                <c:pt idx="270">
                  <c:v>10763</c:v>
                </c:pt>
                <c:pt idx="271">
                  <c:v>10205</c:v>
                </c:pt>
                <c:pt idx="272">
                  <c:v>11008</c:v>
                </c:pt>
                <c:pt idx="273">
                  <c:v>9940</c:v>
                </c:pt>
                <c:pt idx="274">
                  <c:v>12733</c:v>
                </c:pt>
                <c:pt idx="275">
                  <c:v>12051</c:v>
                </c:pt>
                <c:pt idx="276">
                  <c:v>10814</c:v>
                </c:pt>
                <c:pt idx="277">
                  <c:v>10063</c:v>
                </c:pt>
                <c:pt idx="278">
                  <c:v>8534</c:v>
                </c:pt>
                <c:pt idx="279">
                  <c:v>10904</c:v>
                </c:pt>
                <c:pt idx="280">
                  <c:v>11231</c:v>
                </c:pt>
                <c:pt idx="281">
                  <c:v>9949</c:v>
                </c:pt>
                <c:pt idx="282">
                  <c:v>11294</c:v>
                </c:pt>
                <c:pt idx="283">
                  <c:v>10325</c:v>
                </c:pt>
                <c:pt idx="284">
                  <c:v>11950</c:v>
                </c:pt>
                <c:pt idx="285">
                  <c:v>10572</c:v>
                </c:pt>
                <c:pt idx="286">
                  <c:v>9277</c:v>
                </c:pt>
                <c:pt idx="287">
                  <c:v>12534</c:v>
                </c:pt>
                <c:pt idx="288">
                  <c:v>13583</c:v>
                </c:pt>
                <c:pt idx="289">
                  <c:v>8672</c:v>
                </c:pt>
                <c:pt idx="290">
                  <c:v>7876</c:v>
                </c:pt>
                <c:pt idx="291">
                  <c:v>9205</c:v>
                </c:pt>
                <c:pt idx="292">
                  <c:v>6766</c:v>
                </c:pt>
                <c:pt idx="293">
                  <c:v>7322</c:v>
                </c:pt>
                <c:pt idx="294">
                  <c:v>14693</c:v>
                </c:pt>
                <c:pt idx="295">
                  <c:v>15339</c:v>
                </c:pt>
                <c:pt idx="296">
                  <c:v>8850</c:v>
                </c:pt>
                <c:pt idx="297">
                  <c:v>12528</c:v>
                </c:pt>
                <c:pt idx="298">
                  <c:v>9555</c:v>
                </c:pt>
                <c:pt idx="299">
                  <c:v>10906</c:v>
                </c:pt>
                <c:pt idx="300">
                  <c:v>11000</c:v>
                </c:pt>
                <c:pt idx="301">
                  <c:v>12279</c:v>
                </c:pt>
                <c:pt idx="302">
                  <c:v>10830</c:v>
                </c:pt>
                <c:pt idx="303">
                  <c:v>11038</c:v>
                </c:pt>
                <c:pt idx="304">
                  <c:v>10103</c:v>
                </c:pt>
                <c:pt idx="305">
                  <c:v>11034</c:v>
                </c:pt>
                <c:pt idx="306">
                  <c:v>10091</c:v>
                </c:pt>
                <c:pt idx="307">
                  <c:v>10692</c:v>
                </c:pt>
                <c:pt idx="308">
                  <c:v>11691</c:v>
                </c:pt>
                <c:pt idx="309">
                  <c:v>9924</c:v>
                </c:pt>
                <c:pt idx="310">
                  <c:v>10910</c:v>
                </c:pt>
                <c:pt idx="311">
                  <c:v>11703</c:v>
                </c:pt>
                <c:pt idx="312">
                  <c:v>10387</c:v>
                </c:pt>
                <c:pt idx="313">
                  <c:v>10354</c:v>
                </c:pt>
                <c:pt idx="314">
                  <c:v>8906</c:v>
                </c:pt>
                <c:pt idx="315">
                  <c:v>5935</c:v>
                </c:pt>
                <c:pt idx="316">
                  <c:v>14784</c:v>
                </c:pt>
                <c:pt idx="317">
                  <c:v>12529</c:v>
                </c:pt>
                <c:pt idx="318">
                  <c:v>9736</c:v>
                </c:pt>
                <c:pt idx="319">
                  <c:v>11765</c:v>
                </c:pt>
                <c:pt idx="320">
                  <c:v>10742</c:v>
                </c:pt>
                <c:pt idx="321">
                  <c:v>9736</c:v>
                </c:pt>
                <c:pt idx="322">
                  <c:v>13096</c:v>
                </c:pt>
                <c:pt idx="323">
                  <c:v>10683</c:v>
                </c:pt>
                <c:pt idx="324">
                  <c:v>12617</c:v>
                </c:pt>
                <c:pt idx="325">
                  <c:v>6848</c:v>
                </c:pt>
                <c:pt idx="326">
                  <c:v>12577</c:v>
                </c:pt>
                <c:pt idx="327">
                  <c:v>14855</c:v>
                </c:pt>
                <c:pt idx="328">
                  <c:v>10295</c:v>
                </c:pt>
                <c:pt idx="329">
                  <c:v>9241</c:v>
                </c:pt>
                <c:pt idx="330">
                  <c:v>7453</c:v>
                </c:pt>
                <c:pt idx="331">
                  <c:v>6921</c:v>
                </c:pt>
                <c:pt idx="332">
                  <c:v>11644</c:v>
                </c:pt>
                <c:pt idx="333">
                  <c:v>10330</c:v>
                </c:pt>
                <c:pt idx="334">
                  <c:v>10002</c:v>
                </c:pt>
                <c:pt idx="335">
                  <c:v>9941</c:v>
                </c:pt>
                <c:pt idx="336">
                  <c:v>10777</c:v>
                </c:pt>
                <c:pt idx="337">
                  <c:v>10667</c:v>
                </c:pt>
                <c:pt idx="338">
                  <c:v>12913</c:v>
                </c:pt>
                <c:pt idx="339">
                  <c:v>9814</c:v>
                </c:pt>
                <c:pt idx="340">
                  <c:v>8448</c:v>
                </c:pt>
                <c:pt idx="341">
                  <c:v>9950</c:v>
                </c:pt>
                <c:pt idx="342">
                  <c:v>7992</c:v>
                </c:pt>
                <c:pt idx="343">
                  <c:v>12374</c:v>
                </c:pt>
                <c:pt idx="344">
                  <c:v>11396</c:v>
                </c:pt>
                <c:pt idx="345">
                  <c:v>7656</c:v>
                </c:pt>
                <c:pt idx="346">
                  <c:v>9790</c:v>
                </c:pt>
                <c:pt idx="347">
                  <c:v>10957</c:v>
                </c:pt>
                <c:pt idx="348">
                  <c:v>10616</c:v>
                </c:pt>
                <c:pt idx="349">
                  <c:v>12628</c:v>
                </c:pt>
                <c:pt idx="350">
                  <c:v>11425</c:v>
                </c:pt>
                <c:pt idx="351">
                  <c:v>13448</c:v>
                </c:pt>
                <c:pt idx="352">
                  <c:v>11705</c:v>
                </c:pt>
                <c:pt idx="353">
                  <c:v>9612</c:v>
                </c:pt>
                <c:pt idx="354">
                  <c:v>11251</c:v>
                </c:pt>
                <c:pt idx="355">
                  <c:v>11000</c:v>
                </c:pt>
                <c:pt idx="356">
                  <c:v>12470</c:v>
                </c:pt>
                <c:pt idx="357">
                  <c:v>11118</c:v>
                </c:pt>
                <c:pt idx="358">
                  <c:v>12366</c:v>
                </c:pt>
                <c:pt idx="359">
                  <c:v>13328</c:v>
                </c:pt>
                <c:pt idx="360">
                  <c:v>7742</c:v>
                </c:pt>
                <c:pt idx="361">
                  <c:v>9802</c:v>
                </c:pt>
                <c:pt idx="362">
                  <c:v>12154</c:v>
                </c:pt>
                <c:pt idx="363">
                  <c:v>12675</c:v>
                </c:pt>
                <c:pt idx="364">
                  <c:v>9920</c:v>
                </c:pt>
                <c:pt idx="365">
                  <c:v>12278</c:v>
                </c:pt>
                <c:pt idx="366">
                  <c:v>13089</c:v>
                </c:pt>
                <c:pt idx="367">
                  <c:v>7042</c:v>
                </c:pt>
                <c:pt idx="368">
                  <c:v>9164</c:v>
                </c:pt>
                <c:pt idx="369">
                  <c:v>13326</c:v>
                </c:pt>
                <c:pt idx="370">
                  <c:v>5122</c:v>
                </c:pt>
                <c:pt idx="371">
                  <c:v>8079</c:v>
                </c:pt>
                <c:pt idx="372">
                  <c:v>12827</c:v>
                </c:pt>
                <c:pt idx="373">
                  <c:v>10184</c:v>
                </c:pt>
                <c:pt idx="374">
                  <c:v>10192</c:v>
                </c:pt>
                <c:pt idx="375">
                  <c:v>9303</c:v>
                </c:pt>
                <c:pt idx="376">
                  <c:v>12216</c:v>
                </c:pt>
                <c:pt idx="377">
                  <c:v>9769</c:v>
                </c:pt>
                <c:pt idx="378">
                  <c:v>10816</c:v>
                </c:pt>
                <c:pt idx="379">
                  <c:v>9912</c:v>
                </c:pt>
                <c:pt idx="380">
                  <c:v>11231</c:v>
                </c:pt>
                <c:pt idx="381">
                  <c:v>11545</c:v>
                </c:pt>
                <c:pt idx="382">
                  <c:v>11186</c:v>
                </c:pt>
                <c:pt idx="383">
                  <c:v>9918</c:v>
                </c:pt>
                <c:pt idx="384">
                  <c:v>10308</c:v>
                </c:pt>
                <c:pt idx="385">
                  <c:v>11925</c:v>
                </c:pt>
                <c:pt idx="386">
                  <c:v>11119</c:v>
                </c:pt>
                <c:pt idx="387">
                  <c:v>10271</c:v>
                </c:pt>
                <c:pt idx="388">
                  <c:v>7657</c:v>
                </c:pt>
                <c:pt idx="389">
                  <c:v>11630</c:v>
                </c:pt>
                <c:pt idx="390">
                  <c:v>9487</c:v>
                </c:pt>
                <c:pt idx="391">
                  <c:v>9580</c:v>
                </c:pt>
                <c:pt idx="392">
                  <c:v>10304</c:v>
                </c:pt>
                <c:pt idx="393">
                  <c:v>11832</c:v>
                </c:pt>
                <c:pt idx="394">
                  <c:v>11510</c:v>
                </c:pt>
                <c:pt idx="395">
                  <c:v>10147</c:v>
                </c:pt>
                <c:pt idx="396">
                  <c:v>10477</c:v>
                </c:pt>
                <c:pt idx="397">
                  <c:v>11748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92160"/>
        <c:axId val="156292720"/>
      </c:lineChart>
      <c:catAx>
        <c:axId val="1562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292720"/>
        <c:crosses val="autoZero"/>
        <c:auto val="1"/>
        <c:lblAlgn val="ctr"/>
        <c:lblOffset val="100"/>
        <c:noMultiLvlLbl val="0"/>
      </c:catAx>
      <c:valAx>
        <c:axId val="15629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5629216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8623058892633192E-3"/>
                <c:y val="6.5965097407252399E-2"/>
              </c:manualLayout>
            </c:layout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Query Counts from</a:t>
            </a:r>
            <a:r>
              <a:rPr lang="en-US" sz="2000" b="1" baseline="0" dirty="0" smtClean="0"/>
              <a:t> Attacking IPs</a:t>
            </a:r>
          </a:p>
          <a:p>
            <a:pPr>
              <a:defRPr sz="2000" b="1"/>
            </a:pPr>
            <a:r>
              <a:rPr lang="en-US" sz="2000" b="1" baseline="0" dirty="0" smtClean="0"/>
              <a:t>One hours data – APAC provider network</a:t>
            </a:r>
            <a:endParaRPr lang="en-US" sz="2000" b="1" dirty="0"/>
          </a:p>
        </c:rich>
      </c:tx>
      <c:layout>
        <c:manualLayout>
          <c:xMode val="edge"/>
          <c:yMode val="edge"/>
          <c:x val="0.238245654250588"/>
          <c:y val="2.5765497901904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cattelecom_per_ip_query_cnt!$C$1</c:f>
              <c:strCache>
                <c:ptCount val="1"/>
                <c:pt idx="0">
                  <c:v>QUERY_CNT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cattelecom_per_ip_query_cnt!$C$2:$C$207</c:f>
              <c:numCache>
                <c:formatCode>General</c:formatCode>
                <c:ptCount val="206"/>
                <c:pt idx="0">
                  <c:v>9014758</c:v>
                </c:pt>
                <c:pt idx="1">
                  <c:v>6770070</c:v>
                </c:pt>
                <c:pt idx="2">
                  <c:v>6421869</c:v>
                </c:pt>
                <c:pt idx="3">
                  <c:v>4118640</c:v>
                </c:pt>
                <c:pt idx="4">
                  <c:v>4083914</c:v>
                </c:pt>
                <c:pt idx="5">
                  <c:v>4063300</c:v>
                </c:pt>
                <c:pt idx="6">
                  <c:v>4055396</c:v>
                </c:pt>
                <c:pt idx="7">
                  <c:v>3943438</c:v>
                </c:pt>
                <c:pt idx="8">
                  <c:v>3928958</c:v>
                </c:pt>
                <c:pt idx="9">
                  <c:v>3816978</c:v>
                </c:pt>
                <c:pt idx="10">
                  <c:v>3392300</c:v>
                </c:pt>
                <c:pt idx="11">
                  <c:v>2871896</c:v>
                </c:pt>
                <c:pt idx="12">
                  <c:v>2833029</c:v>
                </c:pt>
                <c:pt idx="13">
                  <c:v>2076435</c:v>
                </c:pt>
                <c:pt idx="14">
                  <c:v>1226122</c:v>
                </c:pt>
                <c:pt idx="15">
                  <c:v>983996</c:v>
                </c:pt>
                <c:pt idx="16">
                  <c:v>841846</c:v>
                </c:pt>
                <c:pt idx="17">
                  <c:v>767491</c:v>
                </c:pt>
                <c:pt idx="18">
                  <c:v>700564</c:v>
                </c:pt>
                <c:pt idx="19">
                  <c:v>683540</c:v>
                </c:pt>
                <c:pt idx="20">
                  <c:v>662479</c:v>
                </c:pt>
                <c:pt idx="21">
                  <c:v>646922</c:v>
                </c:pt>
                <c:pt idx="22">
                  <c:v>640641</c:v>
                </c:pt>
                <c:pt idx="23">
                  <c:v>631620</c:v>
                </c:pt>
                <c:pt idx="24">
                  <c:v>608444</c:v>
                </c:pt>
                <c:pt idx="25">
                  <c:v>485575</c:v>
                </c:pt>
                <c:pt idx="26">
                  <c:v>483629</c:v>
                </c:pt>
                <c:pt idx="27">
                  <c:v>452931</c:v>
                </c:pt>
                <c:pt idx="28">
                  <c:v>391379</c:v>
                </c:pt>
                <c:pt idx="29">
                  <c:v>388700</c:v>
                </c:pt>
                <c:pt idx="30">
                  <c:v>345340</c:v>
                </c:pt>
                <c:pt idx="31">
                  <c:v>339348</c:v>
                </c:pt>
                <c:pt idx="32">
                  <c:v>297256</c:v>
                </c:pt>
                <c:pt idx="33">
                  <c:v>292644</c:v>
                </c:pt>
                <c:pt idx="34">
                  <c:v>287163</c:v>
                </c:pt>
                <c:pt idx="35">
                  <c:v>286704</c:v>
                </c:pt>
                <c:pt idx="36">
                  <c:v>268484</c:v>
                </c:pt>
                <c:pt idx="37">
                  <c:v>265832</c:v>
                </c:pt>
                <c:pt idx="38">
                  <c:v>254377</c:v>
                </c:pt>
                <c:pt idx="39">
                  <c:v>225556</c:v>
                </c:pt>
                <c:pt idx="40">
                  <c:v>225470</c:v>
                </c:pt>
                <c:pt idx="41">
                  <c:v>199514</c:v>
                </c:pt>
                <c:pt idx="42">
                  <c:v>196346</c:v>
                </c:pt>
                <c:pt idx="43">
                  <c:v>189923</c:v>
                </c:pt>
                <c:pt idx="44">
                  <c:v>189892</c:v>
                </c:pt>
                <c:pt idx="45">
                  <c:v>186388</c:v>
                </c:pt>
                <c:pt idx="46">
                  <c:v>177083</c:v>
                </c:pt>
                <c:pt idx="47">
                  <c:v>176894</c:v>
                </c:pt>
                <c:pt idx="48">
                  <c:v>176315</c:v>
                </c:pt>
                <c:pt idx="49">
                  <c:v>174533</c:v>
                </c:pt>
                <c:pt idx="50">
                  <c:v>171945</c:v>
                </c:pt>
                <c:pt idx="51">
                  <c:v>169530</c:v>
                </c:pt>
                <c:pt idx="52">
                  <c:v>167890</c:v>
                </c:pt>
                <c:pt idx="53">
                  <c:v>151005</c:v>
                </c:pt>
                <c:pt idx="54">
                  <c:v>150791</c:v>
                </c:pt>
                <c:pt idx="55">
                  <c:v>149737</c:v>
                </c:pt>
                <c:pt idx="56">
                  <c:v>145398</c:v>
                </c:pt>
                <c:pt idx="57">
                  <c:v>139516</c:v>
                </c:pt>
                <c:pt idx="58">
                  <c:v>137230</c:v>
                </c:pt>
                <c:pt idx="59">
                  <c:v>136259</c:v>
                </c:pt>
                <c:pt idx="60">
                  <c:v>133297</c:v>
                </c:pt>
                <c:pt idx="61">
                  <c:v>131365</c:v>
                </c:pt>
                <c:pt idx="62">
                  <c:v>128621</c:v>
                </c:pt>
                <c:pt idx="63">
                  <c:v>128538</c:v>
                </c:pt>
                <c:pt idx="64">
                  <c:v>123264</c:v>
                </c:pt>
                <c:pt idx="65">
                  <c:v>121516</c:v>
                </c:pt>
                <c:pt idx="66">
                  <c:v>115672</c:v>
                </c:pt>
                <c:pt idx="67">
                  <c:v>115406</c:v>
                </c:pt>
                <c:pt idx="68">
                  <c:v>113322</c:v>
                </c:pt>
                <c:pt idx="69">
                  <c:v>112034</c:v>
                </c:pt>
                <c:pt idx="70">
                  <c:v>104021</c:v>
                </c:pt>
                <c:pt idx="71">
                  <c:v>101264</c:v>
                </c:pt>
                <c:pt idx="72">
                  <c:v>99647</c:v>
                </c:pt>
                <c:pt idx="73">
                  <c:v>99171</c:v>
                </c:pt>
                <c:pt idx="74">
                  <c:v>96437</c:v>
                </c:pt>
                <c:pt idx="75">
                  <c:v>94839</c:v>
                </c:pt>
                <c:pt idx="76">
                  <c:v>93042</c:v>
                </c:pt>
                <c:pt idx="77">
                  <c:v>92982</c:v>
                </c:pt>
                <c:pt idx="78">
                  <c:v>91868</c:v>
                </c:pt>
                <c:pt idx="79">
                  <c:v>90918</c:v>
                </c:pt>
                <c:pt idx="80">
                  <c:v>88131</c:v>
                </c:pt>
                <c:pt idx="81">
                  <c:v>87985</c:v>
                </c:pt>
                <c:pt idx="82">
                  <c:v>84665</c:v>
                </c:pt>
                <c:pt idx="83">
                  <c:v>79594</c:v>
                </c:pt>
                <c:pt idx="84">
                  <c:v>76184</c:v>
                </c:pt>
                <c:pt idx="85">
                  <c:v>75957</c:v>
                </c:pt>
                <c:pt idx="86">
                  <c:v>73532</c:v>
                </c:pt>
                <c:pt idx="87">
                  <c:v>73487</c:v>
                </c:pt>
                <c:pt idx="88">
                  <c:v>72720</c:v>
                </c:pt>
                <c:pt idx="89">
                  <c:v>72627</c:v>
                </c:pt>
                <c:pt idx="90">
                  <c:v>70008</c:v>
                </c:pt>
                <c:pt idx="91">
                  <c:v>69584</c:v>
                </c:pt>
                <c:pt idx="92">
                  <c:v>69221</c:v>
                </c:pt>
                <c:pt idx="93">
                  <c:v>68429</c:v>
                </c:pt>
                <c:pt idx="94">
                  <c:v>68250</c:v>
                </c:pt>
                <c:pt idx="95">
                  <c:v>66277</c:v>
                </c:pt>
                <c:pt idx="96">
                  <c:v>65078</c:v>
                </c:pt>
                <c:pt idx="97">
                  <c:v>64959</c:v>
                </c:pt>
                <c:pt idx="98">
                  <c:v>62973</c:v>
                </c:pt>
                <c:pt idx="99">
                  <c:v>61809</c:v>
                </c:pt>
                <c:pt idx="100">
                  <c:v>59064</c:v>
                </c:pt>
                <c:pt idx="101">
                  <c:v>58942</c:v>
                </c:pt>
                <c:pt idx="102">
                  <c:v>58323</c:v>
                </c:pt>
                <c:pt idx="103">
                  <c:v>57636</c:v>
                </c:pt>
                <c:pt idx="104">
                  <c:v>56607</c:v>
                </c:pt>
                <c:pt idx="105">
                  <c:v>55722</c:v>
                </c:pt>
                <c:pt idx="106">
                  <c:v>54236</c:v>
                </c:pt>
                <c:pt idx="107">
                  <c:v>54183</c:v>
                </c:pt>
                <c:pt idx="108">
                  <c:v>53729</c:v>
                </c:pt>
                <c:pt idx="109">
                  <c:v>53182</c:v>
                </c:pt>
                <c:pt idx="110">
                  <c:v>52530</c:v>
                </c:pt>
                <c:pt idx="111">
                  <c:v>52322</c:v>
                </c:pt>
                <c:pt idx="112">
                  <c:v>50548</c:v>
                </c:pt>
                <c:pt idx="113">
                  <c:v>47801</c:v>
                </c:pt>
                <c:pt idx="114">
                  <c:v>45249</c:v>
                </c:pt>
                <c:pt idx="115">
                  <c:v>43126</c:v>
                </c:pt>
                <c:pt idx="116">
                  <c:v>42442</c:v>
                </c:pt>
                <c:pt idx="117">
                  <c:v>41907</c:v>
                </c:pt>
                <c:pt idx="118">
                  <c:v>41617</c:v>
                </c:pt>
                <c:pt idx="119">
                  <c:v>40700</c:v>
                </c:pt>
                <c:pt idx="120">
                  <c:v>40489</c:v>
                </c:pt>
                <c:pt idx="121">
                  <c:v>39967</c:v>
                </c:pt>
                <c:pt idx="122">
                  <c:v>39478</c:v>
                </c:pt>
                <c:pt idx="123">
                  <c:v>37936</c:v>
                </c:pt>
                <c:pt idx="124">
                  <c:v>37590</c:v>
                </c:pt>
                <c:pt idx="125">
                  <c:v>37280</c:v>
                </c:pt>
                <c:pt idx="126">
                  <c:v>36693</c:v>
                </c:pt>
                <c:pt idx="127">
                  <c:v>35578</c:v>
                </c:pt>
                <c:pt idx="128">
                  <c:v>35323</c:v>
                </c:pt>
                <c:pt idx="129">
                  <c:v>34455</c:v>
                </c:pt>
                <c:pt idx="130">
                  <c:v>32424</c:v>
                </c:pt>
                <c:pt idx="131">
                  <c:v>32040</c:v>
                </c:pt>
                <c:pt idx="132">
                  <c:v>31223</c:v>
                </c:pt>
                <c:pt idx="133">
                  <c:v>29713</c:v>
                </c:pt>
                <c:pt idx="134">
                  <c:v>29368</c:v>
                </c:pt>
                <c:pt idx="135">
                  <c:v>27749</c:v>
                </c:pt>
                <c:pt idx="136">
                  <c:v>27418</c:v>
                </c:pt>
                <c:pt idx="137">
                  <c:v>27113</c:v>
                </c:pt>
                <c:pt idx="138">
                  <c:v>26721</c:v>
                </c:pt>
                <c:pt idx="139">
                  <c:v>26278</c:v>
                </c:pt>
                <c:pt idx="140">
                  <c:v>25993</c:v>
                </c:pt>
                <c:pt idx="141">
                  <c:v>25480</c:v>
                </c:pt>
                <c:pt idx="142">
                  <c:v>23137</c:v>
                </c:pt>
                <c:pt idx="143">
                  <c:v>21915</c:v>
                </c:pt>
                <c:pt idx="144">
                  <c:v>15712</c:v>
                </c:pt>
                <c:pt idx="145">
                  <c:v>12907</c:v>
                </c:pt>
                <c:pt idx="146">
                  <c:v>11553</c:v>
                </c:pt>
                <c:pt idx="147">
                  <c:v>10157</c:v>
                </c:pt>
                <c:pt idx="148">
                  <c:v>7979</c:v>
                </c:pt>
                <c:pt idx="149">
                  <c:v>7859</c:v>
                </c:pt>
                <c:pt idx="150">
                  <c:v>7235</c:v>
                </c:pt>
                <c:pt idx="151">
                  <c:v>6796</c:v>
                </c:pt>
                <c:pt idx="152">
                  <c:v>6453</c:v>
                </c:pt>
                <c:pt idx="153">
                  <c:v>6420</c:v>
                </c:pt>
                <c:pt idx="154">
                  <c:v>5931</c:v>
                </c:pt>
                <c:pt idx="155">
                  <c:v>5800</c:v>
                </c:pt>
                <c:pt idx="156">
                  <c:v>5518</c:v>
                </c:pt>
                <c:pt idx="157">
                  <c:v>5377</c:v>
                </c:pt>
                <c:pt idx="158">
                  <c:v>5340</c:v>
                </c:pt>
                <c:pt idx="159">
                  <c:v>5186</c:v>
                </c:pt>
                <c:pt idx="160">
                  <c:v>4994</c:v>
                </c:pt>
                <c:pt idx="161">
                  <c:v>4913</c:v>
                </c:pt>
                <c:pt idx="162">
                  <c:v>4902</c:v>
                </c:pt>
                <c:pt idx="163">
                  <c:v>4872</c:v>
                </c:pt>
                <c:pt idx="164">
                  <c:v>4863</c:v>
                </c:pt>
                <c:pt idx="165">
                  <c:v>4796</c:v>
                </c:pt>
                <c:pt idx="166">
                  <c:v>4553</c:v>
                </c:pt>
                <c:pt idx="167">
                  <c:v>4250</c:v>
                </c:pt>
                <c:pt idx="168">
                  <c:v>4231</c:v>
                </c:pt>
                <c:pt idx="169">
                  <c:v>4074</c:v>
                </c:pt>
                <c:pt idx="170">
                  <c:v>3724</c:v>
                </c:pt>
                <c:pt idx="171">
                  <c:v>3441</c:v>
                </c:pt>
                <c:pt idx="172">
                  <c:v>3248</c:v>
                </c:pt>
                <c:pt idx="173">
                  <c:v>3222</c:v>
                </c:pt>
                <c:pt idx="174">
                  <c:v>3114</c:v>
                </c:pt>
                <c:pt idx="175">
                  <c:v>3081</c:v>
                </c:pt>
                <c:pt idx="176">
                  <c:v>2947</c:v>
                </c:pt>
                <c:pt idx="177">
                  <c:v>2912</c:v>
                </c:pt>
                <c:pt idx="178">
                  <c:v>2845</c:v>
                </c:pt>
                <c:pt idx="179">
                  <c:v>2668</c:v>
                </c:pt>
                <c:pt idx="180">
                  <c:v>2406</c:v>
                </c:pt>
                <c:pt idx="181">
                  <c:v>2210</c:v>
                </c:pt>
                <c:pt idx="182">
                  <c:v>2092</c:v>
                </c:pt>
                <c:pt idx="183">
                  <c:v>1943</c:v>
                </c:pt>
                <c:pt idx="184">
                  <c:v>1745</c:v>
                </c:pt>
                <c:pt idx="185">
                  <c:v>925</c:v>
                </c:pt>
                <c:pt idx="186">
                  <c:v>838</c:v>
                </c:pt>
                <c:pt idx="187">
                  <c:v>763</c:v>
                </c:pt>
                <c:pt idx="188">
                  <c:v>744</c:v>
                </c:pt>
                <c:pt idx="189">
                  <c:v>723</c:v>
                </c:pt>
                <c:pt idx="190">
                  <c:v>692</c:v>
                </c:pt>
                <c:pt idx="191">
                  <c:v>674</c:v>
                </c:pt>
                <c:pt idx="192">
                  <c:v>666</c:v>
                </c:pt>
                <c:pt idx="193">
                  <c:v>588</c:v>
                </c:pt>
                <c:pt idx="194">
                  <c:v>569</c:v>
                </c:pt>
                <c:pt idx="195">
                  <c:v>567</c:v>
                </c:pt>
                <c:pt idx="196">
                  <c:v>421</c:v>
                </c:pt>
                <c:pt idx="197">
                  <c:v>408</c:v>
                </c:pt>
                <c:pt idx="198">
                  <c:v>211</c:v>
                </c:pt>
                <c:pt idx="199">
                  <c:v>204</c:v>
                </c:pt>
                <c:pt idx="200">
                  <c:v>177</c:v>
                </c:pt>
                <c:pt idx="201">
                  <c:v>171</c:v>
                </c:pt>
                <c:pt idx="202">
                  <c:v>160</c:v>
                </c:pt>
                <c:pt idx="203">
                  <c:v>150</c:v>
                </c:pt>
                <c:pt idx="204">
                  <c:v>110</c:v>
                </c:pt>
                <c:pt idx="20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294960"/>
        <c:axId val="156295520"/>
      </c:barChart>
      <c:catAx>
        <c:axId val="1562949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6295520"/>
        <c:crosses val="autoZero"/>
        <c:auto val="1"/>
        <c:lblAlgn val="ctr"/>
        <c:lblOffset val="100"/>
        <c:noMultiLvlLbl val="0"/>
      </c:catAx>
      <c:valAx>
        <c:axId val="15629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9496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F03F-5115-1540-9799-E1FAF1ABF70A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94F-F0A6-FD4C-8D71-2269CE37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46A7-A0FE-C944-8BC0-6D0585BEE4C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623-EF2E-784A-A649-5035CDB3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™_nominum_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9" y="2634364"/>
            <a:ext cx="3348036" cy="93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228598" y="2827671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28598" y="4530447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  <p:pic>
        <p:nvPicPr>
          <p:cNvPr id="8" name="Picture 7" descr="Full_CMYK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2614632"/>
            <a:ext cx="3256774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2402283"/>
            <a:ext cx="8686799" cy="693708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 b="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758" y="6327122"/>
            <a:ext cx="6649042" cy="371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7" y="3095991"/>
            <a:ext cx="8686799" cy="76166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781799" y="6319875"/>
            <a:ext cx="2133597" cy="3714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16164"/>
            <a:ext cx="8686801" cy="692497"/>
          </a:xfrm>
          <a:prstGeom prst="rect">
            <a:avLst/>
          </a:prstGeom>
        </p:spPr>
        <p:txBody>
          <a:bodyPr vert="horz" anchor="t"/>
          <a:lstStyle>
            <a:lvl1pPr algn="l"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055296"/>
            <a:ext cx="8686800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30947"/>
            <a:ext cx="9144000" cy="1804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07572"/>
            <a:ext cx="8686801" cy="692497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minum_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741332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 Light"/>
                <a:cs typeface="Helvetic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24400" y="1143000"/>
            <a:ext cx="4191000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2734733" cy="4953000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3200400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6180666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6781800" y="244475"/>
            <a:ext cx="2133600" cy="365125"/>
          </a:xfrm>
          <a:prstGeom prst="rect">
            <a:avLst/>
          </a:prstGeom>
        </p:spPr>
        <p:txBody>
          <a:bodyPr vert="horz" lIns="0" tIns="0" rIns="0" bIns="228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799" y="6264275"/>
            <a:ext cx="2133600" cy="365125"/>
          </a:xfrm>
          <a:prstGeom prst="rect">
            <a:avLst/>
          </a:prstGeom>
        </p:spPr>
        <p:txBody>
          <a:bodyPr vert="horz" lIns="0" tIns="22860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world.idg.se/2.2524/1.608986/50-000-attacker-per-dyg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Hour in The Life</a:t>
            </a:r>
            <a:br>
              <a:rPr lang="en-US" dirty="0" smtClean="0"/>
            </a:br>
            <a:r>
              <a:rPr lang="en-US" dirty="0" smtClean="0"/>
              <a:t>Random Subdomain Queries Seen at a Resolver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4281"/>
              </p:ext>
            </p:extLst>
          </p:nvPr>
        </p:nvGraphicFramePr>
        <p:xfrm>
          <a:off x="228598" y="1487901"/>
          <a:ext cx="8076511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5542" y="2736278"/>
            <a:ext cx="271189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www.bet16.com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0867" y="1803299"/>
            <a:ext cx="359072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Queries per second</a:t>
            </a:r>
          </a:p>
        </p:txBody>
      </p:sp>
    </p:spTree>
    <p:extLst>
      <p:ext uri="{BB962C8B-B14F-4D97-AF65-F5344CB8AC3E}">
        <p14:creationId xmlns:p14="http://schemas.microsoft.com/office/powerpoint/2010/main" val="16785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“Things” Generate Intense Attack Traffic</a:t>
            </a:r>
            <a:endParaRPr lang="en-US" dirty="0"/>
          </a:p>
        </p:txBody>
      </p:sp>
      <p:sp>
        <p:nvSpPr>
          <p:cNvPr id="5" name="AutoShape 2" descr="https://cdn2.iconfinder.com/data/icons/windows-8-metro-style/256/voip_gatew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cdn2.iconfinder.com/data/icons/windows-8-metro-style/256/voip_gatewa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059987"/>
              </p:ext>
            </p:extLst>
          </p:nvPr>
        </p:nvGraphicFramePr>
        <p:xfrm>
          <a:off x="0" y="1265581"/>
          <a:ext cx="8759824" cy="443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0679" y="5833388"/>
            <a:ext cx="36756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# IPs involved in attack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365" y="5554901"/>
            <a:ext cx="2003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4272" y="5554900"/>
            <a:ext cx="6011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206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4769" y="4984769"/>
            <a:ext cx="488915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200 IPs sourced ~83M queries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0565" y="4345016"/>
            <a:ext cx="46887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15</a:t>
            </a:r>
            <a:r>
              <a:rPr lang="en-US" sz="28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 IPs sourced ~61M queries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0553" y="2452364"/>
            <a:ext cx="420140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1</a:t>
            </a:r>
            <a:r>
              <a:rPr lang="en-US" sz="28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 IP sourced ~ 9M queries</a:t>
            </a:r>
          </a:p>
        </p:txBody>
      </p:sp>
    </p:spTree>
    <p:extLst>
      <p:ext uri="{BB962C8B-B14F-4D97-AF65-F5344CB8AC3E}">
        <p14:creationId xmlns:p14="http://schemas.microsoft.com/office/powerpoint/2010/main" val="385685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4" y="1429160"/>
            <a:ext cx="8678333" cy="4091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4 major kinds of attacks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Early attacks used open </a:t>
            </a:r>
            <a:r>
              <a:rPr lang="en-US" dirty="0">
                <a:solidFill>
                  <a:schemeClr val="accent1"/>
                </a:solidFill>
              </a:rPr>
              <a:t>DNS proxies in home </a:t>
            </a:r>
            <a:r>
              <a:rPr lang="en-US" dirty="0" smtClean="0">
                <a:solidFill>
                  <a:schemeClr val="accent1"/>
                </a:solidFill>
              </a:rPr>
              <a:t>gateways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Latest attacks use bot malware in home gateways and other “Things” 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LOTS of other attack activity out in the long tail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Attacks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272" y="5289936"/>
            <a:ext cx="881991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Different Random Label Patterns = Different Attacks</a:t>
            </a:r>
          </a:p>
        </p:txBody>
      </p:sp>
    </p:spTree>
    <p:extLst>
      <p:ext uri="{BB962C8B-B14F-4D97-AF65-F5344CB8AC3E}">
        <p14:creationId xmlns:p14="http://schemas.microsoft.com/office/powerpoint/2010/main" val="185921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8" y="3611942"/>
            <a:ext cx="5355347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Attacks Using Bots</a:t>
            </a:r>
          </a:p>
        </p:txBody>
      </p:sp>
      <p:pic>
        <p:nvPicPr>
          <p:cNvPr id="6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3" y="2148861"/>
            <a:ext cx="6124619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Explosion 1 103"/>
          <p:cNvSpPr/>
          <p:nvPr/>
        </p:nvSpPr>
        <p:spPr>
          <a:xfrm>
            <a:off x="6525126" y="2391034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110"/>
          <p:cNvSpPr txBox="1">
            <a:spLocks noChangeArrowheads="1"/>
          </p:cNvSpPr>
          <p:nvPr/>
        </p:nvSpPr>
        <p:spPr bwMode="auto">
          <a:xfrm>
            <a:off x="3481331" y="2599542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Internet</a:t>
            </a:r>
          </a:p>
        </p:txBody>
      </p:sp>
      <p:cxnSp>
        <p:nvCxnSpPr>
          <p:cNvPr id="11" name="Straight Connector 10"/>
          <p:cNvCxnSpPr>
            <a:stCxn id="42" idx="3"/>
            <a:endCxn id="83" idx="1"/>
          </p:cNvCxnSpPr>
          <p:nvPr/>
        </p:nvCxnSpPr>
        <p:spPr>
          <a:xfrm>
            <a:off x="1450798" y="4863828"/>
            <a:ext cx="484167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11"/>
          <p:cNvSpPr txBox="1">
            <a:spLocks noChangeArrowheads="1"/>
          </p:cNvSpPr>
          <p:nvPr/>
        </p:nvSpPr>
        <p:spPr bwMode="auto">
          <a:xfrm>
            <a:off x="6913122" y="373521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Connector 19"/>
          <p:cNvCxnSpPr>
            <a:endCxn id="73" idx="2"/>
          </p:cNvCxnSpPr>
          <p:nvPr/>
        </p:nvCxnSpPr>
        <p:spPr>
          <a:xfrm flipV="1">
            <a:off x="6605121" y="3192569"/>
            <a:ext cx="392248" cy="15239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11530" y="1757913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TextBox 110"/>
          <p:cNvSpPr txBox="1">
            <a:spLocks noChangeArrowheads="1"/>
          </p:cNvSpPr>
          <p:nvPr/>
        </p:nvSpPr>
        <p:spPr bwMode="auto">
          <a:xfrm>
            <a:off x="7310017" y="3779744"/>
            <a:ext cx="1287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Recursive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queries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1617520" y="3620383"/>
            <a:ext cx="1582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Bot infected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devices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7318066" y="2444231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TextBox 110"/>
          <p:cNvSpPr txBox="1">
            <a:spLocks noChangeArrowheads="1"/>
          </p:cNvSpPr>
          <p:nvPr/>
        </p:nvSpPr>
        <p:spPr bwMode="auto">
          <a:xfrm>
            <a:off x="7668155" y="2461017"/>
            <a:ext cx="1338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NXD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responses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4438595" y="3676367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ISP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3571217" y="1400509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3792558" y="1670923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95" name="TextBox 110"/>
          <p:cNvSpPr txBox="1">
            <a:spLocks noChangeArrowheads="1"/>
          </p:cNvSpPr>
          <p:nvPr/>
        </p:nvSpPr>
        <p:spPr bwMode="auto">
          <a:xfrm>
            <a:off x="4714676" y="1709304"/>
            <a:ext cx="1155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Target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Web Site</a:t>
            </a:r>
          </a:p>
        </p:txBody>
      </p: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25" y="2597082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Explosion 1 104"/>
          <p:cNvSpPr/>
          <p:nvPr/>
        </p:nvSpPr>
        <p:spPr>
          <a:xfrm>
            <a:off x="6096196" y="4464471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73" y="4656981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95"/>
          <p:cNvSpPr/>
          <p:nvPr/>
        </p:nvSpPr>
        <p:spPr>
          <a:xfrm>
            <a:off x="5170532" y="4716488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66902" y="3401133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045241" y="4640741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1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39" y="4264344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lapto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923" y="4581253"/>
            <a:ext cx="7778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TextBox 110"/>
          <p:cNvSpPr txBox="1">
            <a:spLocks noChangeArrowheads="1"/>
          </p:cNvSpPr>
          <p:nvPr/>
        </p:nvSpPr>
        <p:spPr bwMode="auto">
          <a:xfrm>
            <a:off x="4334393" y="4957259"/>
            <a:ext cx="2069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tx1"/>
                </a:solidFill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</a:rPr>
              <a:t>ith randomized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subdomains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6" name="TextBox 111"/>
          <p:cNvSpPr txBox="1">
            <a:spLocks noChangeArrowheads="1"/>
          </p:cNvSpPr>
          <p:nvPr/>
        </p:nvSpPr>
        <p:spPr bwMode="auto">
          <a:xfrm>
            <a:off x="5050778" y="4031571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TextBox 110"/>
          <p:cNvSpPr txBox="1">
            <a:spLocks noChangeArrowheads="1"/>
          </p:cNvSpPr>
          <p:nvPr/>
        </p:nvSpPr>
        <p:spPr bwMode="auto">
          <a:xfrm>
            <a:off x="1779978" y="5118063"/>
            <a:ext cx="1261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Gateways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28598" y="1484712"/>
            <a:ext cx="6553201" cy="360322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Network scans for vulnerable devices: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Home gateways or other “Things”</a:t>
            </a:r>
            <a:endParaRPr lang="en-US" sz="2400" i="1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i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Attempts login with default passwords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i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Most consumer devices use </a:t>
            </a:r>
            <a:r>
              <a:rPr lang="en-US" sz="2400" i="1" dirty="0" err="1" smtClean="0">
                <a:solidFill>
                  <a:schemeClr val="accent1"/>
                </a:solidFill>
              </a:rPr>
              <a:t>Busybox</a:t>
            </a:r>
            <a:r>
              <a:rPr lang="en-US" sz="2400" i="1" dirty="0" smtClean="0">
                <a:solidFill>
                  <a:schemeClr val="accent1"/>
                </a:solidFill>
              </a:rPr>
              <a:t>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Many utilities at the attackers disposal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Load and run malware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Happening?</a:t>
            </a:r>
            <a:endParaRPr lang="en-US" dirty="0"/>
          </a:p>
        </p:txBody>
      </p:sp>
      <p:pic>
        <p:nvPicPr>
          <p:cNvPr id="1026" name="Picture 2" descr="https://encrypted-tbn3.gstatic.com/images?q=tbn:ANd9GcTMeZUjYCUvFirIeZkJ_0CaEB2IYn0z_-XHgWeXQ8gikgEnvgbFQ0yb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1" y="1207524"/>
            <a:ext cx="1496850" cy="149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65" t="30214" r="4307" b="22599"/>
          <a:stretch/>
        </p:blipFill>
        <p:spPr>
          <a:xfrm>
            <a:off x="6642975" y="2831187"/>
            <a:ext cx="2272424" cy="255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8" y="5594368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  <a:latin typeface="Helvetica Light"/>
                <a:cs typeface="Helvetica Light"/>
              </a:rPr>
              <a:t>Other vectors </a:t>
            </a:r>
            <a:r>
              <a:rPr lang="en-US" sz="280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possible: Bots </a:t>
            </a:r>
            <a:r>
              <a:rPr lang="en-US" sz="2800" i="1" dirty="0">
                <a:solidFill>
                  <a:schemeClr val="accent1"/>
                </a:solidFill>
                <a:latin typeface="Helvetica Light"/>
                <a:cs typeface="Helvetica Light"/>
              </a:rPr>
              <a:t>with </a:t>
            </a:r>
            <a:r>
              <a:rPr lang="en-US" sz="280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loaders, </a:t>
            </a:r>
            <a:r>
              <a:rPr lang="en-US" sz="2800" i="1" dirty="0" err="1" smtClean="0">
                <a:solidFill>
                  <a:schemeClr val="accent1"/>
                </a:solidFill>
                <a:latin typeface="Helvetica Light"/>
                <a:cs typeface="Helvetica Light"/>
              </a:rPr>
              <a:t>Rompager</a:t>
            </a:r>
            <a:endParaRPr lang="en-US" sz="2800" i="1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21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Scanning Activity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9" t="17678" r="25770" b="34784"/>
          <a:stretch/>
        </p:blipFill>
        <p:spPr>
          <a:xfrm>
            <a:off x="4231" y="2157967"/>
            <a:ext cx="9144000" cy="3371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" y="1199287"/>
            <a:ext cx="437780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err="1" smtClean="0">
                <a:solidFill>
                  <a:schemeClr val="accent1"/>
                </a:solidFill>
                <a:latin typeface="Helvetica Light"/>
                <a:cs typeface="Helvetica Light"/>
              </a:rPr>
              <a:t>TechWorld</a:t>
            </a:r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 Feb 25, 2015 </a:t>
            </a:r>
          </a:p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(translated from Swedish)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81" y="5894943"/>
            <a:ext cx="721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techworld.idg.se/2.2524/1.608986/50-000-attacker-per-dygn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598" y="4261335"/>
            <a:ext cx="363400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Note: “Attack” is scan</a:t>
            </a:r>
          </a:p>
        </p:txBody>
      </p:sp>
    </p:spTree>
    <p:extLst>
      <p:ext uri="{BB962C8B-B14F-4D97-AF65-F5344CB8AC3E}">
        <p14:creationId xmlns:p14="http://schemas.microsoft.com/office/powerpoint/2010/main" val="81106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Source of Home Gateway Malware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440" t="21083" r="14313" b="21343"/>
          <a:stretch/>
        </p:blipFill>
        <p:spPr>
          <a:xfrm>
            <a:off x="303673" y="2123151"/>
            <a:ext cx="805038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66" y="5850319"/>
            <a:ext cx="4204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http://vms.drweb.com/virus/?i=4242198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" y="1130254"/>
            <a:ext cx="807112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Description of malware translated from Russian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Shows how </a:t>
            </a:r>
            <a:r>
              <a:rPr lang="en-US" sz="3000" dirty="0" err="1" smtClean="0">
                <a:solidFill>
                  <a:schemeClr val="accent1"/>
                </a:solidFill>
                <a:latin typeface="Helvetica Light"/>
                <a:cs typeface="Helvetica Light"/>
              </a:rPr>
              <a:t>busybox</a:t>
            </a:r>
            <a:r>
              <a:rPr lang="en-US" sz="300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 is used </a:t>
            </a:r>
            <a:endParaRPr lang="en-US" sz="3000" b="0" i="0" dirty="0" smtClean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830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Bots Can also Load DDoS Malware</a:t>
            </a:r>
            <a:br>
              <a:rPr lang="en-US" dirty="0" smtClean="0"/>
            </a:br>
            <a:r>
              <a:rPr lang="en-US" dirty="0" smtClean="0"/>
              <a:t>And They’re Everywhere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41174"/>
              </p:ext>
            </p:extLst>
          </p:nvPr>
        </p:nvGraphicFramePr>
        <p:xfrm>
          <a:off x="956917" y="1522929"/>
          <a:ext cx="3057081" cy="3457575"/>
        </p:xfrm>
        <a:graphic>
          <a:graphicData uri="http://schemas.openxmlformats.org/drawingml/2006/table">
            <a:tbl>
              <a:tblPr/>
              <a:tblGrid>
                <a:gridCol w="1382268"/>
                <a:gridCol w="167481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Threat Type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Spybot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1,679,616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Vobfus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925,323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Nitol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           883,376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Gamarue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878,672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VBInject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864,944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Spambot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613,449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418,984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Bladabindi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90,486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60,324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Sdbot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59,314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24503"/>
              </p:ext>
            </p:extLst>
          </p:nvPr>
        </p:nvGraphicFramePr>
        <p:xfrm>
          <a:off x="4859406" y="1522929"/>
          <a:ext cx="3118403" cy="3457575"/>
        </p:xfrm>
        <a:graphic>
          <a:graphicData uri="http://schemas.openxmlformats.org/drawingml/2006/table">
            <a:tbl>
              <a:tblPr/>
              <a:tblGrid>
                <a:gridCol w="1382268"/>
                <a:gridCol w="173613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Threat Type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Dorkbot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52,935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Morto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35,912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Sality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35,711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Virut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           32,027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SMSsend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Jeefo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14,645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11,853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9,407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Phorpiex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5,875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Buzus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5,123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01079" y="5374837"/>
            <a:ext cx="441787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Helvetica Light"/>
                <a:cs typeface="Helvetica Light"/>
              </a:rPr>
              <a:t>Bot queries on a typical day</a:t>
            </a:r>
          </a:p>
          <a:p>
            <a:r>
              <a:rPr lang="en-US" sz="2800" b="0" i="1" dirty="0" smtClean="0">
                <a:solidFill>
                  <a:srgbClr val="FF0000"/>
                </a:solidFill>
                <a:latin typeface="Helvetica Light"/>
                <a:cs typeface="Helvetica Light"/>
              </a:rPr>
              <a:t>Bots with loaders in RED</a:t>
            </a:r>
          </a:p>
        </p:txBody>
      </p:sp>
    </p:spTree>
    <p:extLst>
      <p:ext uri="{BB962C8B-B14F-4D97-AF65-F5344CB8AC3E}">
        <p14:creationId xmlns:p14="http://schemas.microsoft.com/office/powerpoint/2010/main" val="302888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22580" y="1269451"/>
            <a:ext cx="8678333" cy="4953000"/>
          </a:xfrm>
        </p:spPr>
        <p:txBody>
          <a:bodyPr/>
          <a:lstStyle/>
          <a:p>
            <a:r>
              <a:rPr lang="en-US" sz="2400" dirty="0" smtClean="0"/>
              <a:t>Attacks on popular domains complicate filtering</a:t>
            </a:r>
          </a:p>
          <a:p>
            <a:r>
              <a:rPr lang="en-US" sz="2400" dirty="0" smtClean="0"/>
              <a:t>Home </a:t>
            </a:r>
            <a:r>
              <a:rPr lang="en-US" sz="2400" dirty="0"/>
              <a:t>Gateways mask </a:t>
            </a:r>
            <a:r>
              <a:rPr lang="en-US" sz="2400" dirty="0" smtClean="0"/>
              <a:t>spoofed source IP</a:t>
            </a:r>
            <a:endParaRPr lang="en-US" sz="2000" dirty="0" smtClean="0"/>
          </a:p>
          <a:p>
            <a:r>
              <a:rPr lang="en-US" sz="2400" dirty="0" smtClean="0"/>
              <a:t>Bots operate wholly within provider networks</a:t>
            </a:r>
          </a:p>
          <a:p>
            <a:pPr lvl="1"/>
            <a:r>
              <a:rPr lang="en-US" sz="2000" dirty="0" smtClean="0"/>
              <a:t>Filtering DNS at borders won’t work</a:t>
            </a:r>
          </a:p>
          <a:p>
            <a:r>
              <a:rPr lang="en-US" sz="2400" dirty="0" smtClean="0"/>
              <a:t>Observed </a:t>
            </a:r>
            <a:r>
              <a:rPr lang="en-US" sz="2400" dirty="0"/>
              <a:t>tendency for cascading failures</a:t>
            </a:r>
          </a:p>
          <a:p>
            <a:r>
              <a:rPr lang="en-US" sz="2400" dirty="0" smtClean="0"/>
              <a:t>RRL by </a:t>
            </a:r>
            <a:r>
              <a:rPr lang="en-US" sz="2400" dirty="0"/>
              <a:t>authorities increases work for resolvers &amp; </a:t>
            </a:r>
            <a:r>
              <a:rPr lang="en-US" sz="2400" dirty="0" smtClean="0"/>
              <a:t>authorities</a:t>
            </a:r>
          </a:p>
          <a:p>
            <a:pPr lvl="1"/>
            <a:r>
              <a:rPr lang="en-US" sz="2000" dirty="0"/>
              <a:t>This seems to have gone </a:t>
            </a:r>
            <a:r>
              <a:rPr lang="en-US" sz="2000" dirty="0" smtClean="0"/>
              <a:t>away for now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Cause </a:t>
            </a:r>
            <a:r>
              <a:rPr lang="en-US" i="1" dirty="0" smtClean="0"/>
              <a:t>Many</a:t>
            </a:r>
            <a:r>
              <a:rPr lang="en-US" dirty="0" smtClean="0"/>
              <a:t>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4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raditional approaches are ineffective</a:t>
            </a:r>
          </a:p>
          <a:p>
            <a:r>
              <a:rPr lang="en-US" dirty="0" smtClean="0"/>
              <a:t>Filtering DNS (port 53) at borders</a:t>
            </a:r>
          </a:p>
          <a:p>
            <a:r>
              <a:rPr lang="en-US" dirty="0" smtClean="0"/>
              <a:t>In-place DDoS equipment</a:t>
            </a:r>
          </a:p>
          <a:p>
            <a:r>
              <a:rPr lang="en-US" dirty="0" smtClean="0"/>
              <a:t>Scripts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DNS defenses</a:t>
            </a:r>
            <a:endParaRPr lang="en-US" dirty="0"/>
          </a:p>
          <a:p>
            <a:r>
              <a:rPr lang="en-US" dirty="0" smtClean="0"/>
              <a:t>Ingress filtering at resolvers</a:t>
            </a:r>
          </a:p>
          <a:p>
            <a:r>
              <a:rPr lang="en-US" dirty="0"/>
              <a:t>R</a:t>
            </a:r>
            <a:r>
              <a:rPr lang="en-US" dirty="0" smtClean="0"/>
              <a:t>ate limiting queries to authoritative servers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7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6" y="1846556"/>
            <a:ext cx="8686799" cy="1141931"/>
          </a:xfrm>
        </p:spPr>
        <p:txBody>
          <a:bodyPr/>
          <a:lstStyle/>
          <a:p>
            <a:r>
              <a:rPr lang="en-US" dirty="0" smtClean="0"/>
              <a:t>DNS-Based DDoS</a:t>
            </a:r>
            <a:br>
              <a:rPr lang="en-US" dirty="0" smtClean="0"/>
            </a:br>
            <a:r>
              <a:rPr lang="en-US" dirty="0" smtClean="0"/>
              <a:t>Evolving Threat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UKNOF Sept 2015</a:t>
            </a:r>
            <a:br>
              <a:rPr lang="en-US" dirty="0" smtClean="0"/>
            </a:br>
            <a:r>
              <a:rPr lang="en-US" dirty="0" smtClean="0"/>
              <a:t>Manchester, UK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596" y="6327122"/>
            <a:ext cx="6553203" cy="371475"/>
          </a:xfrm>
        </p:spPr>
        <p:txBody>
          <a:bodyPr/>
          <a:lstStyle/>
          <a:p>
            <a:r>
              <a:rPr lang="en-US" sz="3600" dirty="0" smtClean="0"/>
              <a:t>Ralf Weber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>
            <a:off x="1238250" y="5656658"/>
            <a:ext cx="4643938" cy="0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13" y="2200967"/>
            <a:ext cx="3490128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/>
              <a:t>Testing efficiency of rate limiting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2" idx="3"/>
            <a:endCxn id="83" idx="1"/>
          </p:cNvCxnSpPr>
          <p:nvPr/>
        </p:nvCxnSpPr>
        <p:spPr>
          <a:xfrm>
            <a:off x="1450798" y="5374083"/>
            <a:ext cx="4431390" cy="30468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3" idx="0"/>
            <a:endCxn id="73" idx="2"/>
          </p:cNvCxnSpPr>
          <p:nvPr/>
        </p:nvCxnSpPr>
        <p:spPr>
          <a:xfrm flipH="1" flipV="1">
            <a:off x="5775296" y="1906827"/>
            <a:ext cx="404636" cy="3199980"/>
          </a:xfrm>
          <a:prstGeom prst="line">
            <a:avLst/>
          </a:prstGeom>
          <a:ln w="63500">
            <a:solidFill>
              <a:schemeClr val="accent6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79932" y="1260496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1585218" y="3620383"/>
            <a:ext cx="1647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Attack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4462016" y="3042972"/>
            <a:ext cx="1313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Internet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1699286" y="2341190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1951456" y="2533746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52" y="1311340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8" y="5106807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045241" y="4640741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1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39" y="4901347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laptop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923" y="5091508"/>
            <a:ext cx="7778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110"/>
          <p:cNvSpPr txBox="1">
            <a:spLocks noChangeArrowheads="1"/>
          </p:cNvSpPr>
          <p:nvPr/>
        </p:nvSpPr>
        <p:spPr bwMode="auto">
          <a:xfrm>
            <a:off x="1651654" y="5869479"/>
            <a:ext cx="140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User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587989" y="3170279"/>
            <a:ext cx="3294199" cy="1947784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 smtClean="0"/>
              <a:t>Auth</a:t>
            </a:r>
            <a:r>
              <a:rPr lang="en-US" dirty="0" smtClean="0"/>
              <a:t> Server only</a:t>
            </a:r>
            <a:r>
              <a:rPr lang="en-US" baseline="0" dirty="0" smtClean="0"/>
              <a:t> answer a certain rate 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100qps)</a:t>
            </a:r>
          </a:p>
          <a:p>
            <a:r>
              <a:rPr lang="en-US" baseline="0" dirty="0" smtClean="0"/>
              <a:t>Normal User traffic gets 100% replies</a:t>
            </a:r>
          </a:p>
          <a:p>
            <a:r>
              <a:rPr lang="en-US" baseline="0" dirty="0" smtClean="0"/>
              <a:t>Insert Attack Traffic</a:t>
            </a:r>
          </a:p>
          <a:p>
            <a:r>
              <a:rPr lang="en-US" baseline="0" dirty="0" smtClean="0"/>
              <a:t>This will overflow the </a:t>
            </a:r>
            <a:r>
              <a:rPr lang="en-US" baseline="0" dirty="0" err="1" smtClean="0"/>
              <a:t>auth</a:t>
            </a:r>
            <a:r>
              <a:rPr lang="en-US" baseline="0" dirty="0" smtClean="0"/>
              <a:t> server rate</a:t>
            </a:r>
          </a:p>
          <a:p>
            <a:r>
              <a:rPr lang="en-US" baseline="0" dirty="0" smtClean="0"/>
              <a:t>Measure </a:t>
            </a:r>
            <a:r>
              <a:rPr lang="en-US" baseline="0" smtClean="0"/>
              <a:t>good replies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testing</a:t>
            </a:r>
            <a:r>
              <a:rPr lang="en-US" baseline="0" dirty="0" smtClean="0"/>
              <a:t>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6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/>
              <a:t>Example: Recent attack on Amazon.co.uk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/>
              <a:t>Blocking amazon.co.uk queries won’t work! 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err="1" smtClean="0"/>
              <a:t>Blocklists</a:t>
            </a:r>
            <a:r>
              <a:rPr lang="en-US" dirty="0" smtClean="0"/>
              <a:t> and whitelists are needed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Protecting Good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8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7" y="1275520"/>
            <a:ext cx="8678333" cy="5486400"/>
          </a:xfrm>
        </p:spPr>
        <p:txBody>
          <a:bodyPr/>
          <a:lstStyle/>
          <a:p>
            <a:r>
              <a:rPr lang="en-US" dirty="0" smtClean="0"/>
              <a:t>Whitelist to protect legitimate queries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Blocklist</a:t>
            </a:r>
            <a:r>
              <a:rPr lang="en-US" dirty="0" smtClean="0"/>
              <a:t> to eliminate malicious traffic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Good Traffic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65326" y="1852129"/>
          <a:ext cx="4018725" cy="1565404"/>
        </p:xfrm>
        <a:graphic>
          <a:graphicData uri="http://schemas.openxmlformats.org/drawingml/2006/table">
            <a:tbl>
              <a:tblPr firstRow="1" firstCol="1" bandRow="1"/>
              <a:tblGrid>
                <a:gridCol w="40187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www.appledaily.com.tw.</a:t>
                      </a:r>
                      <a:endParaRPr lang="en-US" sz="24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liebiao.800fy.com.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www.23us.com.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wuyangairsoft.com.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21614" y="3972474"/>
          <a:ext cx="4460185" cy="1565404"/>
        </p:xfrm>
        <a:graphic>
          <a:graphicData uri="http://schemas.openxmlformats.org/drawingml/2006/table">
            <a:tbl>
              <a:tblPr firstRow="1" firstCol="1" bandRow="1"/>
              <a:tblGrid>
                <a:gridCol w="44601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www.appledaily.com.tw.</a:t>
                      </a:r>
                      <a:endParaRPr lang="en-US" sz="24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liebiao.800fy.com</a:t>
                      </a: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www.23us.com</a:t>
                      </a: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*. </a:t>
                      </a:r>
                      <a:r>
                        <a:rPr lang="en-US" sz="24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wuyangairsoft.com</a:t>
                      </a:r>
                      <a:r>
                        <a:rPr lang="en-US" sz="2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0619" y="3972473"/>
            <a:ext cx="338758" cy="150591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28598" y="1497150"/>
            <a:ext cx="8678333" cy="41615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Query:  	</a:t>
            </a:r>
            <a:r>
              <a:rPr lang="en-US" dirty="0" smtClean="0">
                <a:solidFill>
                  <a:srgbClr val="00B0F0"/>
                </a:solidFill>
              </a:rPr>
              <a:t>www.appledaily.com.tw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	Answered, protected by whitelist</a:t>
            </a:r>
          </a:p>
          <a:p>
            <a:endParaRPr lang="en-US" dirty="0"/>
          </a:p>
          <a:p>
            <a:pPr marL="0" indent="0" fontAlgn="t">
              <a:buNone/>
            </a:pPr>
            <a:r>
              <a:rPr lang="en-US" dirty="0" smtClean="0"/>
              <a:t>	Query: 	</a:t>
            </a:r>
            <a:r>
              <a:rPr lang="en-US" dirty="0" smtClean="0">
                <a:solidFill>
                  <a:srgbClr val="7030A0"/>
                </a:solidFill>
              </a:rPr>
              <a:t>avytafkjad.</a:t>
            </a:r>
            <a:r>
              <a:rPr lang="en-US" dirty="0" smtClean="0">
                <a:solidFill>
                  <a:srgbClr val="00B0F0"/>
                </a:solidFill>
              </a:rPr>
              <a:t>www.appledaily.com.tw.</a:t>
            </a:r>
          </a:p>
          <a:p>
            <a:pPr marL="0" indent="0" fontAlgn="t">
              <a:buNone/>
            </a:pPr>
            <a:r>
              <a:rPr lang="en-US" dirty="0" smtClean="0">
                <a:solidFill>
                  <a:srgbClr val="00B0F0"/>
                </a:solidFill>
              </a:rPr>
              <a:t>	Blocked by </a:t>
            </a:r>
            <a:r>
              <a:rPr lang="en-US" dirty="0" err="1" smtClean="0">
                <a:solidFill>
                  <a:srgbClr val="00B0F0"/>
                </a:solidFill>
              </a:rPr>
              <a:t>blocklist</a:t>
            </a:r>
            <a:endParaRPr lang="en-US" dirty="0" smtClean="0">
              <a:solidFill>
                <a:srgbClr val="00B0F0"/>
              </a:solidFill>
            </a:endParaRPr>
          </a:p>
          <a:p>
            <a:pPr fontAlgn="t"/>
            <a:endParaRPr lang="en-US" dirty="0">
              <a:solidFill>
                <a:srgbClr val="00B0F0"/>
              </a:solidFill>
            </a:endParaRPr>
          </a:p>
          <a:p>
            <a:pPr marL="0" indent="0" fontAlgn="t">
              <a:buNone/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/>
              <a:t>Query:</a:t>
            </a:r>
            <a:r>
              <a:rPr lang="en-US" dirty="0" smtClean="0">
                <a:solidFill>
                  <a:srgbClr val="00B0F0"/>
                </a:solidFill>
              </a:rPr>
              <a:t> www2.appledaily.com.tw.</a:t>
            </a:r>
          </a:p>
          <a:p>
            <a:pPr marL="0" indent="0" fontAlgn="t">
              <a:buNone/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/>
              <a:t>Answered through normal resolution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45532" y="1493837"/>
            <a:ext cx="8678333" cy="4953000"/>
          </a:xfrm>
        </p:spPr>
        <p:txBody>
          <a:bodyPr/>
          <a:lstStyle/>
          <a:p>
            <a:r>
              <a:rPr lang="en-US" dirty="0" smtClean="0"/>
              <a:t>Constant DNS Based DDoS evolution</a:t>
            </a:r>
          </a:p>
          <a:p>
            <a:r>
              <a:rPr lang="en-US" dirty="0" smtClean="0"/>
              <a:t>Open Home Gateways remain a problem</a:t>
            </a:r>
          </a:p>
          <a:p>
            <a:r>
              <a:rPr lang="en-US" dirty="0" smtClean="0"/>
              <a:t>Malware-based exploits create broad exposure</a:t>
            </a:r>
          </a:p>
          <a:p>
            <a:endParaRPr lang="en-US" dirty="0"/>
          </a:p>
          <a:p>
            <a:r>
              <a:rPr lang="en-US" dirty="0" smtClean="0"/>
              <a:t>Not clear where attacks are headed</a:t>
            </a:r>
          </a:p>
          <a:p>
            <a:r>
              <a:rPr lang="en-US" dirty="0" smtClean="0"/>
              <a:t>Evidence attackers refining </a:t>
            </a:r>
            <a:r>
              <a:rPr lang="en-US" dirty="0" err="1" smtClean="0"/>
              <a:t>techniues</a:t>
            </a:r>
            <a:endParaRPr lang="en-US" dirty="0"/>
          </a:p>
          <a:p>
            <a:r>
              <a:rPr lang="en-US" dirty="0" smtClean="0"/>
              <a:t>Remediation needs to be undertaken with care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5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2 Terabytes of data analyzed per day</a:t>
            </a:r>
          </a:p>
          <a:p>
            <a:pPr lvl="1"/>
            <a:r>
              <a:rPr lang="en-US" dirty="0" smtClean="0"/>
              <a:t>Anonymized from ISPs worldwide</a:t>
            </a:r>
          </a:p>
          <a:p>
            <a:pPr lvl="1"/>
            <a:r>
              <a:rPr lang="en-US" dirty="0" smtClean="0"/>
              <a:t>Estimate about 3% of ISP DNS resolver traffic</a:t>
            </a:r>
          </a:p>
          <a:p>
            <a:r>
              <a:rPr lang="en-US" dirty="0" smtClean="0"/>
              <a:t>Team of data scientists</a:t>
            </a:r>
          </a:p>
          <a:p>
            <a:r>
              <a:rPr lang="en-US" dirty="0" smtClean="0"/>
              <a:t>Algorithms searching for:</a:t>
            </a:r>
          </a:p>
          <a:p>
            <a:pPr lvl="1"/>
            <a:r>
              <a:rPr lang="en-US" dirty="0" smtClean="0"/>
              <a:t>DDoS</a:t>
            </a:r>
          </a:p>
          <a:p>
            <a:pPr lvl="1"/>
            <a:r>
              <a:rPr lang="en-US" dirty="0" smtClean="0"/>
              <a:t>Bots</a:t>
            </a: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Machine generated traffic</a:t>
            </a:r>
          </a:p>
          <a:p>
            <a:pPr lvl="1"/>
            <a:r>
              <a:rPr lang="en-US" dirty="0" smtClean="0"/>
              <a:t>Many other trends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Nominum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0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085414" y="1228513"/>
            <a:ext cx="6399509" cy="461665"/>
          </a:xfrm>
        </p:spPr>
        <p:txBody>
          <a:bodyPr wrap="none">
            <a:spAutoFit/>
          </a:bodyPr>
          <a:lstStyle/>
          <a:p>
            <a:pPr marL="457200" lvl="1" indent="0">
              <a:buNone/>
            </a:pPr>
            <a:r>
              <a:rPr lang="en-US" dirty="0" smtClean="0"/>
              <a:t>Authorities see surge in DNS amplification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DDoS: Rapid Evolution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256" y="1182346"/>
            <a:ext cx="1025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256" y="2381923"/>
            <a:ext cx="1025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256" y="4131929"/>
            <a:ext cx="1025922" cy="5539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36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256" y="5398166"/>
            <a:ext cx="1025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2015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085414" y="1796634"/>
            <a:ext cx="7749237" cy="2234458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800">
                <a:latin typeface="Helvetica Light"/>
                <a:cs typeface="Helvetica Light"/>
              </a:defRPr>
            </a:lvl1pPr>
            <a:lvl2pPr lvl="1" indent="0">
              <a:spcBef>
                <a:spcPct val="20000"/>
              </a:spcBef>
              <a:buFont typeface="Arial"/>
              <a:buNone/>
              <a:defRPr sz="2400">
                <a:latin typeface="Helvetica Light"/>
                <a:cs typeface="Helvetica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 Light"/>
                <a:cs typeface="Helvetica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</a:lvl4pPr>
            <a:lvl5pPr marL="2057400" indent="-228600">
              <a:spcBef>
                <a:spcPct val="20000"/>
              </a:spcBef>
              <a:buFont typeface="Arial"/>
              <a:buChar char="»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Resolvers see spikes in amplification </a:t>
            </a:r>
          </a:p>
          <a:p>
            <a:pPr lvl="1"/>
            <a:r>
              <a:rPr lang="en-US" dirty="0"/>
              <a:t>Open Resolver Project reports 30 </a:t>
            </a:r>
            <a:r>
              <a:rPr lang="en-US" dirty="0" smtClean="0"/>
              <a:t>M open </a:t>
            </a:r>
            <a:r>
              <a:rPr lang="en-US" dirty="0"/>
              <a:t>resolvers </a:t>
            </a:r>
          </a:p>
          <a:p>
            <a:pPr lvl="1"/>
            <a:r>
              <a:rPr lang="en-US" dirty="0"/>
              <a:t>Open DNS </a:t>
            </a:r>
            <a:r>
              <a:rPr lang="en-US" dirty="0" smtClean="0"/>
              <a:t>proxies </a:t>
            </a:r>
            <a:r>
              <a:rPr lang="en-US" dirty="0"/>
              <a:t>in home gateways discovered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Purpose built” amplification domains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085414" y="3734897"/>
            <a:ext cx="7580921" cy="1348061"/>
          </a:xfrm>
          <a:prstGeom prst="rect">
            <a:avLst/>
          </a:prstGeom>
        </p:spPr>
        <p:txBody>
          <a:bodyPr vert="horz" wrap="none" anchor="ctr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2800">
                <a:latin typeface="Helvetica Light"/>
                <a:cs typeface="Helvetica Light"/>
              </a:defRPr>
            </a:lvl1pPr>
            <a:lvl2pPr lvl="1" indent="0">
              <a:spcBef>
                <a:spcPct val="20000"/>
              </a:spcBef>
              <a:buFont typeface="Arial"/>
              <a:buNone/>
              <a:defRPr sz="2400">
                <a:latin typeface="Helvetica Light"/>
                <a:cs typeface="Helvetica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 Light"/>
                <a:cs typeface="Helvetica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</a:lvl4pPr>
            <a:lvl5pPr marL="2057400" indent="-228600">
              <a:spcBef>
                <a:spcPct val="20000"/>
              </a:spcBef>
              <a:buFont typeface="Arial"/>
              <a:buChar char="»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 smtClean="0"/>
              <a:t>Random </a:t>
            </a:r>
            <a:r>
              <a:rPr lang="en-US" dirty="0"/>
              <a:t>subdomain attacks generate huge </a:t>
            </a:r>
            <a:r>
              <a:rPr lang="en-US" dirty="0" smtClean="0"/>
              <a:t>spikes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ttacks targeting </a:t>
            </a:r>
            <a:r>
              <a:rPr lang="en-US" dirty="0"/>
              <a:t>popular domains (Alexa 1000). </a:t>
            </a:r>
          </a:p>
          <a:p>
            <a:pPr lvl="1"/>
            <a:r>
              <a:rPr lang="en-US" dirty="0"/>
              <a:t>Bot-based DNS DDoS </a:t>
            </a:r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085414" y="5222734"/>
            <a:ext cx="7853432" cy="904863"/>
          </a:xfrm>
          <a:prstGeom prst="rect">
            <a:avLst/>
          </a:prstGeom>
        </p:spPr>
        <p:txBody>
          <a:bodyPr vert="horz" wrap="none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2800">
                <a:latin typeface="Helvetica Light"/>
                <a:cs typeface="Helvetica Light"/>
              </a:defRPr>
            </a:lvl1pPr>
            <a:lvl2pPr lvl="1" indent="0">
              <a:spcBef>
                <a:spcPct val="20000"/>
              </a:spcBef>
              <a:buFont typeface="Arial"/>
              <a:buNone/>
              <a:defRPr sz="2400">
                <a:latin typeface="Helvetica Light"/>
                <a:cs typeface="Helvetica Light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 Light"/>
                <a:cs typeface="Helvetica Light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</a:lvl4pPr>
            <a:lvl5pPr marL="2057400" indent="-228600">
              <a:spcBef>
                <a:spcPct val="20000"/>
              </a:spcBef>
              <a:buFont typeface="Arial"/>
              <a:buChar char="»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dirty="0"/>
              <a:t>Attackers refine their </a:t>
            </a:r>
            <a:r>
              <a:rPr lang="en-US" dirty="0" smtClean="0"/>
              <a:t>exploits - stealth</a:t>
            </a:r>
            <a:endParaRPr lang="en-US" dirty="0"/>
          </a:p>
          <a:p>
            <a:pPr lvl="1"/>
            <a:r>
              <a:rPr lang="en-US" dirty="0"/>
              <a:t>New attacks </a:t>
            </a:r>
            <a:r>
              <a:rPr lang="en-US" dirty="0" smtClean="0"/>
              <a:t>combine </a:t>
            </a:r>
            <a:r>
              <a:rPr lang="en-US" dirty="0"/>
              <a:t>randomization </a:t>
            </a:r>
            <a:r>
              <a:rPr lang="en-US" dirty="0" smtClean="0"/>
              <a:t>&amp; amplification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Random Subdomain Attacks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994326"/>
            <a:ext cx="8582025" cy="565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0122" y="2618384"/>
            <a:ext cx="177131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2014 Data</a:t>
            </a:r>
          </a:p>
        </p:txBody>
      </p:sp>
    </p:spTree>
    <p:extLst>
      <p:ext uri="{BB962C8B-B14F-4D97-AF65-F5344CB8AC3E}">
        <p14:creationId xmlns:p14="http://schemas.microsoft.com/office/powerpoint/2010/main" val="210296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No big spikes</a:t>
            </a:r>
          </a:p>
          <a:p>
            <a:r>
              <a:rPr lang="en-US" dirty="0" smtClean="0"/>
              <a:t>Concentrated attacks – observed as much as 8000QPS from a single IP</a:t>
            </a:r>
          </a:p>
          <a:p>
            <a:pPr lvl="1"/>
            <a:r>
              <a:rPr lang="en-US" dirty="0" smtClean="0"/>
              <a:t>Identified as a surveillance camera! </a:t>
            </a:r>
          </a:p>
          <a:p>
            <a:r>
              <a:rPr lang="en-US" dirty="0" smtClean="0"/>
              <a:t>Small number of IPs – 100-200 per attack</a:t>
            </a:r>
          </a:p>
          <a:p>
            <a:pPr lvl="1"/>
            <a:r>
              <a:rPr lang="en-US" dirty="0" smtClean="0"/>
              <a:t>~100 IPs took down large network</a:t>
            </a:r>
          </a:p>
          <a:p>
            <a:endParaRPr lang="en-US" dirty="0"/>
          </a:p>
          <a:p>
            <a:r>
              <a:rPr lang="en-US" dirty="0" smtClean="0"/>
              <a:t>Attacks seem to be stealthier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Random Subdomain Attack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1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“Day in the Life”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DNS Queries Seen at a Resolver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113902"/>
              </p:ext>
            </p:extLst>
          </p:nvPr>
        </p:nvGraphicFramePr>
        <p:xfrm>
          <a:off x="3423611" y="1153971"/>
          <a:ext cx="5500254" cy="483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7527" y="1836610"/>
            <a:ext cx="205344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b="0" i="0" dirty="0" smtClean="0">
                <a:solidFill>
                  <a:srgbClr val="FF0000"/>
                </a:solidFill>
                <a:latin typeface="Helvetica Light"/>
                <a:cs typeface="Helvetica Light"/>
              </a:rPr>
              <a:t>DDoS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527" y="3825859"/>
            <a:ext cx="213680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354867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Day in The Life</a:t>
            </a:r>
            <a:br>
              <a:rPr lang="en-US" dirty="0" smtClean="0"/>
            </a:br>
            <a:r>
              <a:rPr lang="en-US" dirty="0" smtClean="0"/>
              <a:t>DDoS Queries Seen at a Resolver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023984"/>
              </p:ext>
            </p:extLst>
          </p:nvPr>
        </p:nvGraphicFramePr>
        <p:xfrm>
          <a:off x="3841376" y="1416001"/>
          <a:ext cx="5410201" cy="440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035" y="1836610"/>
            <a:ext cx="392415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b="0" i="0" dirty="0" smtClean="0">
                <a:solidFill>
                  <a:srgbClr val="00B050"/>
                </a:solidFill>
                <a:latin typeface="Helvetica Light"/>
                <a:cs typeface="Helvetica Light"/>
              </a:rPr>
              <a:t>Amplification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491" y="3825859"/>
            <a:ext cx="3893695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b="0" i="0" dirty="0" smtClean="0">
                <a:solidFill>
                  <a:srgbClr val="FFC000"/>
                </a:solidFill>
                <a:latin typeface="Helvetica Light"/>
                <a:cs typeface="Helvetica Light"/>
              </a:rPr>
              <a:t>Random</a:t>
            </a:r>
          </a:p>
          <a:p>
            <a:r>
              <a:rPr lang="en-US" sz="6000" dirty="0" smtClean="0">
                <a:solidFill>
                  <a:srgbClr val="FFC000"/>
                </a:solidFill>
                <a:latin typeface="Helvetica Light"/>
                <a:cs typeface="Helvetica Light"/>
              </a:rPr>
              <a:t>Subdomain</a:t>
            </a:r>
            <a:endParaRPr lang="en-US" sz="6000" b="0" i="0" dirty="0" smtClean="0">
              <a:solidFill>
                <a:srgbClr val="FFC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249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782334"/>
              </p:ext>
            </p:extLst>
          </p:nvPr>
        </p:nvGraphicFramePr>
        <p:xfrm>
          <a:off x="228598" y="1215308"/>
          <a:ext cx="8587409" cy="504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</p:spPr>
        <p:txBody>
          <a:bodyPr/>
          <a:lstStyle/>
          <a:p>
            <a:r>
              <a:rPr lang="en-US" dirty="0" smtClean="0"/>
              <a:t>Typical Day in The Life</a:t>
            </a:r>
            <a:br>
              <a:rPr lang="en-US" dirty="0" smtClean="0"/>
            </a:br>
            <a:r>
              <a:rPr lang="en-US" dirty="0" smtClean="0"/>
              <a:t>Random Subdomain Queries Seen at a Resolver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2" y="4876800"/>
            <a:ext cx="174438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888fy.com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211" y="4876800"/>
            <a:ext cx="174438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888fy.com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4351" y="2235655"/>
            <a:ext cx="271189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www.bet16.com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6127" y="1349601"/>
            <a:ext cx="310020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Queries per hour</a:t>
            </a:r>
          </a:p>
        </p:txBody>
      </p:sp>
    </p:spTree>
    <p:extLst>
      <p:ext uri="{BB962C8B-B14F-4D97-AF65-F5344CB8AC3E}">
        <p14:creationId xmlns:p14="http://schemas.microsoft.com/office/powerpoint/2010/main" val="40897018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Nominum Theme Colors">
      <a:dk1>
        <a:srgbClr val="525157"/>
      </a:dk1>
      <a:lt1>
        <a:srgbClr val="FFFFFF"/>
      </a:lt1>
      <a:dk2>
        <a:srgbClr val="525157"/>
      </a:dk2>
      <a:lt2>
        <a:srgbClr val="FFFFFF"/>
      </a:lt2>
      <a:accent1>
        <a:srgbClr val="1FA5DA"/>
      </a:accent1>
      <a:accent2>
        <a:srgbClr val="F94330"/>
      </a:accent2>
      <a:accent3>
        <a:srgbClr val="BD0B9E"/>
      </a:accent3>
      <a:accent4>
        <a:srgbClr val="08228B"/>
      </a:accent4>
      <a:accent5>
        <a:srgbClr val="22B9A5"/>
      </a:accent5>
      <a:accent6>
        <a:srgbClr val="FB9221"/>
      </a:accent6>
      <a:hlink>
        <a:srgbClr val="A5A3A1"/>
      </a:hlink>
      <a:folHlink>
        <a:srgbClr val="D4CF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000" b="0" i="0" dirty="0" smtClean="0"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Corporate_Powerpoint_Template_white</Template>
  <TotalTime>7156</TotalTime>
  <Words>742</Words>
  <Application>Microsoft Office PowerPoint</Application>
  <PresentationFormat>On-screen Show (4:3)</PresentationFormat>
  <Paragraphs>247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MS PGothic</vt:lpstr>
      <vt:lpstr>Arial</vt:lpstr>
      <vt:lpstr>Calibri</vt:lpstr>
      <vt:lpstr>Helvetica</vt:lpstr>
      <vt:lpstr>Helvetica Light</vt:lpstr>
      <vt:lpstr>Default Theme</vt:lpstr>
      <vt:lpstr>PowerPoint Presentation</vt:lpstr>
      <vt:lpstr>DNS-Based DDoS Evolving Threat  UKNOF Sept 2015 Manchester, UK</vt:lpstr>
      <vt:lpstr>Nominum Research</vt:lpstr>
      <vt:lpstr>DNS DDoS: Rapid Evolution</vt:lpstr>
      <vt:lpstr>2014 Random Subdomain Attacks</vt:lpstr>
      <vt:lpstr>2015 Random Subdomain Attack Activity </vt:lpstr>
      <vt:lpstr>Typical “Day in the Life”  DNS Queries Seen at a Resolver</vt:lpstr>
      <vt:lpstr>Typical Day in The Life DDoS Queries Seen at a Resolver</vt:lpstr>
      <vt:lpstr>Typical Day in The Life Random Subdomain Queries Seen at a Resolver</vt:lpstr>
      <vt:lpstr>An Hour in The Life Random Subdomain Queries Seen at a Resolver</vt:lpstr>
      <vt:lpstr>A Few “Things” Generate Intense Attack Traffic</vt:lpstr>
      <vt:lpstr>Diverse Attacks</vt:lpstr>
      <vt:lpstr>Attacks Using Bots</vt:lpstr>
      <vt:lpstr>What’s Happening?</vt:lpstr>
      <vt:lpstr>Lots of Scanning Activity</vt:lpstr>
      <vt:lpstr>Likely Source of Home Gateway Malware</vt:lpstr>
      <vt:lpstr>Bots Can also Load DDoS Malware And They’re Everywhere </vt:lpstr>
      <vt:lpstr>Attacks Cause Many Problems</vt:lpstr>
      <vt:lpstr>Remediation</vt:lpstr>
      <vt:lpstr>Testing efficiency of rate limiting</vt:lpstr>
      <vt:lpstr>Setup for testing efficiency</vt:lpstr>
      <vt:lpstr>Challenge: Protecting Good Traffic</vt:lpstr>
      <vt:lpstr>Protecting Good Traffic</vt:lpstr>
      <vt:lpstr>Examples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Van Nice</dc:creator>
  <cp:lastModifiedBy>Bruce Van Nice</cp:lastModifiedBy>
  <cp:revision>296</cp:revision>
  <dcterms:created xsi:type="dcterms:W3CDTF">2014-04-21T18:28:58Z</dcterms:created>
  <dcterms:modified xsi:type="dcterms:W3CDTF">2015-04-18T02:26:28Z</dcterms:modified>
</cp:coreProperties>
</file>