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329" r:id="rId3"/>
    <p:sldId id="342" r:id="rId4"/>
    <p:sldId id="331" r:id="rId5"/>
    <p:sldId id="343" r:id="rId6"/>
    <p:sldId id="314" r:id="rId7"/>
    <p:sldId id="330" r:id="rId8"/>
    <p:sldId id="319" r:id="rId9"/>
    <p:sldId id="34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966"/>
    <a:srgbClr val="8B8788"/>
    <a:srgbClr val="636058"/>
    <a:srgbClr val="6C6B66"/>
    <a:srgbClr val="B0B6BB"/>
    <a:srgbClr val="B2B6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677" autoAdjust="0"/>
  </p:normalViewPr>
  <p:slideViewPr>
    <p:cSldViewPr>
      <p:cViewPr varScale="1">
        <p:scale>
          <a:sx n="102" d="100"/>
          <a:sy n="102" d="100"/>
        </p:scale>
        <p:origin x="2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1BDAD-621E-446B-A55E-C7268AA74680}" type="datetimeFigureOut">
              <a:rPr lang="en-GB" smtClean="0"/>
              <a:t>14/09/2015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A91D3E-244F-449B-A127-53C6C66070A6}" type="slidenum">
              <a:rPr lang="en-GB" smtClean="0"/>
              <a:t>‹#›</a:t>
            </a:fld>
            <a:endParaRPr lang="en-GB"/>
          </a:p>
        </p:txBody>
      </p:sp>
    </p:spTree>
    <p:extLst>
      <p:ext uri="{BB962C8B-B14F-4D97-AF65-F5344CB8AC3E}">
        <p14:creationId xmlns:p14="http://schemas.microsoft.com/office/powerpoint/2010/main" val="417370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Volumes/share/Live%20jobs/OR_8211_Brand%20guidelines%20updates:Powerpoint%20templates/Powerpoint%20templates/Design/Images/Image_Title_green_engineer.jpg"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file://localhost/Volumes/share/Clients/Print%20projects/Openreach/Logo/Openreach_RGB.jpg" TargetMode="External"/><Relationship Id="rId4"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3" Type="http://schemas.openxmlformats.org/officeDocument/2006/relationships/image" Target="file://localhost/Volumes/share/Live%20jobs/OR_8211_Brand%20guidelines%20updates:Powerpoint%20templates/Powerpoint%20templates/Design/Images/Content_header_green_thin.jpg" TargetMode="External"/><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file://localhost/Volumes/share/Clients/Print%20projects/Openreach/Logo/Openreach_RGB.jpg" TargetMode="Externa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In Commercial Confidence</a:t>
            </a:r>
            <a:endParaRPr lang="en-GB"/>
          </a:p>
        </p:txBody>
      </p:sp>
      <p:sp>
        <p:nvSpPr>
          <p:cNvPr id="6" name="Slide Number Placeholder 5"/>
          <p:cNvSpPr>
            <a:spLocks noGrp="1"/>
          </p:cNvSpPr>
          <p:nvPr>
            <p:ph type="sldNum" sz="quarter" idx="12"/>
          </p:nvPr>
        </p:nvSpPr>
        <p:spPr/>
        <p:txBody>
          <a:bodyPr/>
          <a:lstStyle/>
          <a:p>
            <a:fld id="{3F2290BA-D1D0-4F6B-926B-6A0B89325397}" type="slidenum">
              <a:rPr lang="en-GB" smtClean="0"/>
              <a:t>‹#›</a:t>
            </a:fld>
            <a:endParaRPr lang="en-GB"/>
          </a:p>
        </p:txBody>
      </p:sp>
    </p:spTree>
    <p:extLst>
      <p:ext uri="{BB962C8B-B14F-4D97-AF65-F5344CB8AC3E}">
        <p14:creationId xmlns:p14="http://schemas.microsoft.com/office/powerpoint/2010/main" val="329778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In Commercial Confidence</a:t>
            </a:r>
            <a:endParaRPr lang="en-GB"/>
          </a:p>
        </p:txBody>
      </p:sp>
      <p:sp>
        <p:nvSpPr>
          <p:cNvPr id="6" name="Slide Number Placeholder 5"/>
          <p:cNvSpPr>
            <a:spLocks noGrp="1"/>
          </p:cNvSpPr>
          <p:nvPr>
            <p:ph type="sldNum" sz="quarter" idx="12"/>
          </p:nvPr>
        </p:nvSpPr>
        <p:spPr/>
        <p:txBody>
          <a:bodyPr/>
          <a:lstStyle/>
          <a:p>
            <a:fld id="{3F2290BA-D1D0-4F6B-926B-6A0B89325397}" type="slidenum">
              <a:rPr lang="en-GB" smtClean="0"/>
              <a:t>‹#›</a:t>
            </a:fld>
            <a:endParaRPr lang="en-GB"/>
          </a:p>
        </p:txBody>
      </p:sp>
    </p:spTree>
    <p:extLst>
      <p:ext uri="{BB962C8B-B14F-4D97-AF65-F5344CB8AC3E}">
        <p14:creationId xmlns:p14="http://schemas.microsoft.com/office/powerpoint/2010/main" val="199972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In Commercial Confidence</a:t>
            </a:r>
            <a:endParaRPr lang="en-GB"/>
          </a:p>
        </p:txBody>
      </p:sp>
      <p:sp>
        <p:nvSpPr>
          <p:cNvPr id="6" name="Slide Number Placeholder 5"/>
          <p:cNvSpPr>
            <a:spLocks noGrp="1"/>
          </p:cNvSpPr>
          <p:nvPr>
            <p:ph type="sldNum" sz="quarter" idx="12"/>
          </p:nvPr>
        </p:nvSpPr>
        <p:spPr/>
        <p:txBody>
          <a:bodyPr/>
          <a:lstStyle/>
          <a:p>
            <a:fld id="{3F2290BA-D1D0-4F6B-926B-6A0B89325397}" type="slidenum">
              <a:rPr lang="en-GB" smtClean="0"/>
              <a:t>‹#›</a:t>
            </a:fld>
            <a:endParaRPr lang="en-GB"/>
          </a:p>
        </p:txBody>
      </p:sp>
    </p:spTree>
    <p:extLst>
      <p:ext uri="{BB962C8B-B14F-4D97-AF65-F5344CB8AC3E}">
        <p14:creationId xmlns:p14="http://schemas.microsoft.com/office/powerpoint/2010/main" val="3741090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Green_Title slide">
    <p:spTree>
      <p:nvGrpSpPr>
        <p:cNvPr id="1" name=""/>
        <p:cNvGrpSpPr/>
        <p:nvPr/>
      </p:nvGrpSpPr>
      <p:grpSpPr>
        <a:xfrm>
          <a:off x="0" y="0"/>
          <a:ext cx="0" cy="0"/>
          <a:chOff x="0" y="0"/>
          <a:chExt cx="0" cy="0"/>
        </a:xfrm>
      </p:grpSpPr>
      <p:pic>
        <p:nvPicPr>
          <p:cNvPr id="2" name="Image_Title_green_engineer.jpg" descr="/Volumes/share/Live jobs/OR_8211_Brand guidelines updates:Powerpoint templates/Powerpoint templates/Design/Images/Image_Title_green_engineer.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38721" cy="6858000"/>
          </a:xfrm>
          <a:prstGeom prst="rect">
            <a:avLst/>
          </a:prstGeom>
        </p:spPr>
      </p:pic>
      <p:sp>
        <p:nvSpPr>
          <p:cNvPr id="6" name="Text Placeholder 5"/>
          <p:cNvSpPr>
            <a:spLocks noGrp="1"/>
          </p:cNvSpPr>
          <p:nvPr>
            <p:ph type="body" sz="quarter" idx="10" hasCustomPrompt="1"/>
          </p:nvPr>
        </p:nvSpPr>
        <p:spPr>
          <a:xfrm>
            <a:off x="457201" y="1763280"/>
            <a:ext cx="6089860" cy="2872420"/>
          </a:xfrm>
          <a:prstGeom prst="rect">
            <a:avLst/>
          </a:prstGeom>
          <a:ln>
            <a:noFill/>
          </a:ln>
        </p:spPr>
        <p:txBody>
          <a:bodyPr vert="horz" lIns="0" tIns="0" rIns="0" bIns="0" anchor="ctr"/>
          <a:lstStyle>
            <a:lvl1pPr marL="0" indent="0">
              <a:lnSpc>
                <a:spcPct val="100000"/>
              </a:lnSpc>
              <a:buNone/>
              <a:defRPr sz="4400" baseline="0">
                <a:solidFill>
                  <a:schemeClr val="bg1"/>
                </a:solidFill>
                <a:latin typeface="Arial"/>
                <a:cs typeface="Arial"/>
              </a:defRPr>
            </a:lvl1pPr>
          </a:lstStyle>
          <a:p>
            <a:pPr lvl="0"/>
            <a:r>
              <a:rPr lang="en-GB" dirty="0" smtClean="0"/>
              <a:t>Click to edit title</a:t>
            </a:r>
            <a:endParaRPr lang="en-US" dirty="0"/>
          </a:p>
        </p:txBody>
      </p:sp>
      <p:pic>
        <p:nvPicPr>
          <p:cNvPr id="5" name="Openreach_RGB.jpg" descr="/Volumes/share/Clients/Print projects/Openreach/Logo/Openreach_RGB.jp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6293608" y="233064"/>
            <a:ext cx="2544417" cy="684538"/>
          </a:xfrm>
          <a:prstGeom prst="rect">
            <a:avLst/>
          </a:prstGeom>
        </p:spPr>
      </p:pic>
    </p:spTree>
    <p:extLst>
      <p:ext uri="{BB962C8B-B14F-4D97-AF65-F5344CB8AC3E}">
        <p14:creationId xmlns:p14="http://schemas.microsoft.com/office/powerpoint/2010/main" val="23188132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Green_Content slide">
    <p:spTree>
      <p:nvGrpSpPr>
        <p:cNvPr id="1" name=""/>
        <p:cNvGrpSpPr/>
        <p:nvPr/>
      </p:nvGrpSpPr>
      <p:grpSpPr>
        <a:xfrm>
          <a:off x="0" y="0"/>
          <a:ext cx="0" cy="0"/>
          <a:chOff x="0" y="0"/>
          <a:chExt cx="0" cy="0"/>
        </a:xfrm>
      </p:grpSpPr>
      <p:pic>
        <p:nvPicPr>
          <p:cNvPr id="2" name="Content_header_green_thin.jpg" descr="/Volumes/share/Live jobs/OR_8211_Brand guidelines updates:Powerpoint templates/Powerpoint templates/Design/Images/Content_header_green_thin.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619124"/>
            <a:ext cx="9144000" cy="499196"/>
          </a:xfrm>
          <a:prstGeom prst="rect">
            <a:avLst/>
          </a:prstGeom>
        </p:spPr>
      </p:pic>
      <p:pic>
        <p:nvPicPr>
          <p:cNvPr id="6" name="Openreach_RGB.jpg" descr="/Volumes/share/Clients/Print projects/Openreach/Logo/Openreach_RGB.jpg"/>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7432373" y="137570"/>
            <a:ext cx="1405652" cy="378170"/>
          </a:xfrm>
          <a:prstGeom prst="rect">
            <a:avLst/>
          </a:prstGeom>
        </p:spPr>
      </p:pic>
      <p:sp>
        <p:nvSpPr>
          <p:cNvPr id="7" name="Text Placeholder 5"/>
          <p:cNvSpPr>
            <a:spLocks noGrp="1"/>
          </p:cNvSpPr>
          <p:nvPr>
            <p:ph type="body" sz="quarter" idx="10" hasCustomPrompt="1"/>
          </p:nvPr>
        </p:nvSpPr>
        <p:spPr>
          <a:xfrm>
            <a:off x="539552" y="619124"/>
            <a:ext cx="8112323" cy="499196"/>
          </a:xfrm>
          <a:prstGeom prst="rect">
            <a:avLst/>
          </a:prstGeom>
        </p:spPr>
        <p:txBody>
          <a:bodyPr vert="horz" lIns="0" tIns="0" rIns="0" bIns="0" anchor="ctr"/>
          <a:lstStyle>
            <a:lvl1pPr marL="0" indent="0">
              <a:lnSpc>
                <a:spcPct val="70000"/>
              </a:lnSpc>
              <a:buNone/>
              <a:defRPr sz="2200">
                <a:solidFill>
                  <a:schemeClr val="bg1"/>
                </a:solidFill>
                <a:latin typeface="Arial"/>
                <a:cs typeface="Arial"/>
              </a:defRPr>
            </a:lvl1pPr>
          </a:lstStyle>
          <a:p>
            <a:pPr lvl="0"/>
            <a:r>
              <a:rPr lang="en-GB" dirty="0" smtClean="0"/>
              <a:t>Click to edit page title</a:t>
            </a:r>
            <a:endParaRPr lang="en-US" dirty="0"/>
          </a:p>
        </p:txBody>
      </p:sp>
      <p:sp>
        <p:nvSpPr>
          <p:cNvPr id="9" name="Text Placeholder 3"/>
          <p:cNvSpPr>
            <a:spLocks noGrp="1"/>
          </p:cNvSpPr>
          <p:nvPr>
            <p:ph type="body" sz="quarter" idx="11"/>
          </p:nvPr>
        </p:nvSpPr>
        <p:spPr>
          <a:xfrm>
            <a:off x="457200" y="1418547"/>
            <a:ext cx="8194675" cy="5093260"/>
          </a:xfrm>
          <a:prstGeom prst="rect">
            <a:avLst/>
          </a:prstGeom>
        </p:spPr>
        <p:txBody>
          <a:bodyPr vert="horz" tIns="0" rIns="0" bIns="0"/>
          <a:lstStyle>
            <a:lvl1pPr marL="269875" indent="-269875">
              <a:buClr>
                <a:srgbClr val="7A649F"/>
              </a:buClr>
              <a:buFont typeface="Wingdings" charset="2"/>
              <a:buChar char="§"/>
              <a:defRPr sz="2200">
                <a:latin typeface=""/>
                <a:cs typeface="Arial"/>
              </a:defRPr>
            </a:lvl1pPr>
            <a:lvl2pPr marL="539750" indent="-269875">
              <a:buClr>
                <a:srgbClr val="7A649F"/>
              </a:buClr>
              <a:buFont typeface="Lucida Grande"/>
              <a:buChar char="–"/>
              <a:defRPr sz="2200">
                <a:solidFill>
                  <a:srgbClr val="7A649F"/>
                </a:solidFill>
                <a:latin typeface=""/>
              </a:defRPr>
            </a:lvl2pPr>
            <a:lvl3pPr marL="811213" indent="-271463">
              <a:buClr>
                <a:srgbClr val="7A649F"/>
              </a:buClr>
              <a:buFont typeface="Lucida Grande"/>
              <a:buChar char="–"/>
              <a:defRPr sz="2200">
                <a:solidFill>
                  <a:srgbClr val="7A649F"/>
                </a:solidFill>
                <a:latin typeface=""/>
              </a:defRPr>
            </a:lvl3pPr>
            <a:lvl4pPr marL="1081088" indent="-269875">
              <a:buClr>
                <a:srgbClr val="7A649F"/>
              </a:buClr>
              <a:buFont typeface="Lucida Grande"/>
              <a:buChar char="–"/>
              <a:defRPr sz="2200">
                <a:solidFill>
                  <a:srgbClr val="7A649F"/>
                </a:solidFill>
                <a:latin typeface=""/>
              </a:defRPr>
            </a:lvl4pPr>
            <a:lvl5pPr marL="1350963" indent="-269875">
              <a:buClr>
                <a:srgbClr val="7A649F"/>
              </a:buClr>
              <a:buFont typeface="Lucida Grande"/>
              <a:buChar char="–"/>
              <a:defRPr sz="2200">
                <a:solidFill>
                  <a:srgbClr val="7A649F"/>
                </a:solidFill>
                <a:latin typefac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80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In Commercial Confidence</a:t>
            </a:r>
            <a:endParaRPr lang="en-GB"/>
          </a:p>
        </p:txBody>
      </p:sp>
      <p:sp>
        <p:nvSpPr>
          <p:cNvPr id="6" name="Slide Number Placeholder 5"/>
          <p:cNvSpPr>
            <a:spLocks noGrp="1"/>
          </p:cNvSpPr>
          <p:nvPr>
            <p:ph type="sldNum" sz="quarter" idx="12"/>
          </p:nvPr>
        </p:nvSpPr>
        <p:spPr/>
        <p:txBody>
          <a:bodyPr/>
          <a:lstStyle/>
          <a:p>
            <a:fld id="{3F2290BA-D1D0-4F6B-926B-6A0B89325397}" type="slidenum">
              <a:rPr lang="en-GB" smtClean="0"/>
              <a:t>‹#›</a:t>
            </a:fld>
            <a:endParaRPr lang="en-GB"/>
          </a:p>
        </p:txBody>
      </p:sp>
    </p:spTree>
    <p:extLst>
      <p:ext uri="{BB962C8B-B14F-4D97-AF65-F5344CB8AC3E}">
        <p14:creationId xmlns:p14="http://schemas.microsoft.com/office/powerpoint/2010/main" val="402628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In Commercial Confidence</a:t>
            </a:r>
            <a:endParaRPr lang="en-GB"/>
          </a:p>
        </p:txBody>
      </p:sp>
      <p:sp>
        <p:nvSpPr>
          <p:cNvPr id="6" name="Slide Number Placeholder 5"/>
          <p:cNvSpPr>
            <a:spLocks noGrp="1"/>
          </p:cNvSpPr>
          <p:nvPr>
            <p:ph type="sldNum" sz="quarter" idx="12"/>
          </p:nvPr>
        </p:nvSpPr>
        <p:spPr/>
        <p:txBody>
          <a:bodyPr/>
          <a:lstStyle/>
          <a:p>
            <a:fld id="{3F2290BA-D1D0-4F6B-926B-6A0B89325397}" type="slidenum">
              <a:rPr lang="en-GB" smtClean="0"/>
              <a:t>‹#›</a:t>
            </a:fld>
            <a:endParaRPr lang="en-GB"/>
          </a:p>
        </p:txBody>
      </p:sp>
    </p:spTree>
    <p:extLst>
      <p:ext uri="{BB962C8B-B14F-4D97-AF65-F5344CB8AC3E}">
        <p14:creationId xmlns:p14="http://schemas.microsoft.com/office/powerpoint/2010/main" val="174145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In Commercial Confidence</a:t>
            </a:r>
            <a:endParaRPr lang="en-GB"/>
          </a:p>
        </p:txBody>
      </p:sp>
      <p:sp>
        <p:nvSpPr>
          <p:cNvPr id="7" name="Slide Number Placeholder 6"/>
          <p:cNvSpPr>
            <a:spLocks noGrp="1"/>
          </p:cNvSpPr>
          <p:nvPr>
            <p:ph type="sldNum" sz="quarter" idx="12"/>
          </p:nvPr>
        </p:nvSpPr>
        <p:spPr/>
        <p:txBody>
          <a:bodyPr/>
          <a:lstStyle/>
          <a:p>
            <a:fld id="{3F2290BA-D1D0-4F6B-926B-6A0B89325397}" type="slidenum">
              <a:rPr lang="en-GB" smtClean="0"/>
              <a:t>‹#›</a:t>
            </a:fld>
            <a:endParaRPr lang="en-GB"/>
          </a:p>
        </p:txBody>
      </p:sp>
    </p:spTree>
    <p:extLst>
      <p:ext uri="{BB962C8B-B14F-4D97-AF65-F5344CB8AC3E}">
        <p14:creationId xmlns:p14="http://schemas.microsoft.com/office/powerpoint/2010/main" val="310472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In Commercial Confidence</a:t>
            </a:r>
            <a:endParaRPr lang="en-GB"/>
          </a:p>
        </p:txBody>
      </p:sp>
      <p:sp>
        <p:nvSpPr>
          <p:cNvPr id="9" name="Slide Number Placeholder 8"/>
          <p:cNvSpPr>
            <a:spLocks noGrp="1"/>
          </p:cNvSpPr>
          <p:nvPr>
            <p:ph type="sldNum" sz="quarter" idx="12"/>
          </p:nvPr>
        </p:nvSpPr>
        <p:spPr/>
        <p:txBody>
          <a:bodyPr/>
          <a:lstStyle/>
          <a:p>
            <a:fld id="{3F2290BA-D1D0-4F6B-926B-6A0B89325397}" type="slidenum">
              <a:rPr lang="en-GB" smtClean="0"/>
              <a:t>‹#›</a:t>
            </a:fld>
            <a:endParaRPr lang="en-GB"/>
          </a:p>
        </p:txBody>
      </p:sp>
    </p:spTree>
    <p:extLst>
      <p:ext uri="{BB962C8B-B14F-4D97-AF65-F5344CB8AC3E}">
        <p14:creationId xmlns:p14="http://schemas.microsoft.com/office/powerpoint/2010/main" val="353795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In Commercial Confidence</a:t>
            </a:r>
            <a:endParaRPr lang="en-GB"/>
          </a:p>
        </p:txBody>
      </p:sp>
      <p:sp>
        <p:nvSpPr>
          <p:cNvPr id="5" name="Slide Number Placeholder 4"/>
          <p:cNvSpPr>
            <a:spLocks noGrp="1"/>
          </p:cNvSpPr>
          <p:nvPr>
            <p:ph type="sldNum" sz="quarter" idx="12"/>
          </p:nvPr>
        </p:nvSpPr>
        <p:spPr/>
        <p:txBody>
          <a:bodyPr/>
          <a:lstStyle/>
          <a:p>
            <a:fld id="{3F2290BA-D1D0-4F6B-926B-6A0B89325397}" type="slidenum">
              <a:rPr lang="en-GB" smtClean="0"/>
              <a:t>‹#›</a:t>
            </a:fld>
            <a:endParaRPr lang="en-GB"/>
          </a:p>
        </p:txBody>
      </p:sp>
    </p:spTree>
    <p:extLst>
      <p:ext uri="{BB962C8B-B14F-4D97-AF65-F5344CB8AC3E}">
        <p14:creationId xmlns:p14="http://schemas.microsoft.com/office/powerpoint/2010/main" val="410330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In Commercial Confidence</a:t>
            </a:r>
            <a:endParaRPr lang="en-GB"/>
          </a:p>
        </p:txBody>
      </p:sp>
      <p:sp>
        <p:nvSpPr>
          <p:cNvPr id="4" name="Slide Number Placeholder 3"/>
          <p:cNvSpPr>
            <a:spLocks noGrp="1"/>
          </p:cNvSpPr>
          <p:nvPr>
            <p:ph type="sldNum" sz="quarter" idx="12"/>
          </p:nvPr>
        </p:nvSpPr>
        <p:spPr/>
        <p:txBody>
          <a:bodyPr/>
          <a:lstStyle/>
          <a:p>
            <a:fld id="{3F2290BA-D1D0-4F6B-926B-6A0B89325397}" type="slidenum">
              <a:rPr lang="en-GB" smtClean="0"/>
              <a:t>‹#›</a:t>
            </a:fld>
            <a:endParaRPr lang="en-GB"/>
          </a:p>
        </p:txBody>
      </p:sp>
    </p:spTree>
    <p:extLst>
      <p:ext uri="{BB962C8B-B14F-4D97-AF65-F5344CB8AC3E}">
        <p14:creationId xmlns:p14="http://schemas.microsoft.com/office/powerpoint/2010/main" val="3722175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In Commercial Confidence</a:t>
            </a:r>
            <a:endParaRPr lang="en-GB"/>
          </a:p>
        </p:txBody>
      </p:sp>
      <p:sp>
        <p:nvSpPr>
          <p:cNvPr id="7" name="Slide Number Placeholder 6"/>
          <p:cNvSpPr>
            <a:spLocks noGrp="1"/>
          </p:cNvSpPr>
          <p:nvPr>
            <p:ph type="sldNum" sz="quarter" idx="12"/>
          </p:nvPr>
        </p:nvSpPr>
        <p:spPr/>
        <p:txBody>
          <a:bodyPr/>
          <a:lstStyle/>
          <a:p>
            <a:fld id="{3F2290BA-D1D0-4F6B-926B-6A0B89325397}" type="slidenum">
              <a:rPr lang="en-GB" smtClean="0"/>
              <a:t>‹#›</a:t>
            </a:fld>
            <a:endParaRPr lang="en-GB"/>
          </a:p>
        </p:txBody>
      </p:sp>
    </p:spTree>
    <p:extLst>
      <p:ext uri="{BB962C8B-B14F-4D97-AF65-F5344CB8AC3E}">
        <p14:creationId xmlns:p14="http://schemas.microsoft.com/office/powerpoint/2010/main" val="293119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In Commercial Confidence</a:t>
            </a:r>
            <a:endParaRPr lang="en-GB"/>
          </a:p>
        </p:txBody>
      </p:sp>
      <p:sp>
        <p:nvSpPr>
          <p:cNvPr id="7" name="Slide Number Placeholder 6"/>
          <p:cNvSpPr>
            <a:spLocks noGrp="1"/>
          </p:cNvSpPr>
          <p:nvPr>
            <p:ph type="sldNum" sz="quarter" idx="12"/>
          </p:nvPr>
        </p:nvSpPr>
        <p:spPr/>
        <p:txBody>
          <a:bodyPr/>
          <a:lstStyle/>
          <a:p>
            <a:fld id="{3F2290BA-D1D0-4F6B-926B-6A0B89325397}" type="slidenum">
              <a:rPr lang="en-GB" smtClean="0"/>
              <a:t>‹#›</a:t>
            </a:fld>
            <a:endParaRPr lang="en-GB"/>
          </a:p>
        </p:txBody>
      </p:sp>
    </p:spTree>
    <p:extLst>
      <p:ext uri="{BB962C8B-B14F-4D97-AF65-F5344CB8AC3E}">
        <p14:creationId xmlns:p14="http://schemas.microsoft.com/office/powerpoint/2010/main" val="77646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In Commercial Confidence</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290BA-D1D0-4F6B-926B-6A0B89325397}" type="slidenum">
              <a:rPr lang="en-GB" smtClean="0"/>
              <a:t>‹#›</a:t>
            </a:fld>
            <a:endParaRPr lang="en-GB"/>
          </a:p>
        </p:txBody>
      </p:sp>
    </p:spTree>
    <p:extLst>
      <p:ext uri="{BB962C8B-B14F-4D97-AF65-F5344CB8AC3E}">
        <p14:creationId xmlns:p14="http://schemas.microsoft.com/office/powerpoint/2010/main" val="159169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ultrafast-openreach.co.uk/" TargetMode="Externa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800" dirty="0" smtClean="0">
                <a:latin typeface="+mn-lt"/>
              </a:rPr>
              <a:t>UKNOF</a:t>
            </a:r>
          </a:p>
          <a:p>
            <a:r>
              <a:rPr lang="en-GB" sz="2800" dirty="0" smtClean="0">
                <a:latin typeface="+mn-lt"/>
              </a:rPr>
              <a:t>September 2015</a:t>
            </a:r>
          </a:p>
        </p:txBody>
      </p:sp>
    </p:spTree>
    <p:extLst>
      <p:ext uri="{BB962C8B-B14F-4D97-AF65-F5344CB8AC3E}">
        <p14:creationId xmlns:p14="http://schemas.microsoft.com/office/powerpoint/2010/main" val="16791370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Ultrafast </a:t>
            </a:r>
            <a:r>
              <a:rPr lang="en-GB" dirty="0" smtClean="0"/>
              <a:t>Broadband - recap</a:t>
            </a:r>
            <a:endParaRPr lang="en-GB" dirty="0"/>
          </a:p>
        </p:txBody>
      </p:sp>
      <p:pic>
        <p:nvPicPr>
          <p:cNvPr id="6" name="Picture 5"/>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15455" y="1274906"/>
            <a:ext cx="4047196" cy="39851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ounded Rectangle 6"/>
          <p:cNvSpPr/>
          <p:nvPr/>
        </p:nvSpPr>
        <p:spPr>
          <a:xfrm>
            <a:off x="4543805" y="1274905"/>
            <a:ext cx="4236054" cy="3985163"/>
          </a:xfrm>
          <a:prstGeom prst="roundRect">
            <a:avLst>
              <a:gd name="adj" fmla="val 6123"/>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dirty="0">
              <a:solidFill>
                <a:schemeClr val="bg1"/>
              </a:solidFill>
            </a:endParaRPr>
          </a:p>
        </p:txBody>
      </p:sp>
      <p:sp>
        <p:nvSpPr>
          <p:cNvPr id="8" name="Content Placeholder 2"/>
          <p:cNvSpPr txBox="1">
            <a:spLocks/>
          </p:cNvSpPr>
          <p:nvPr/>
        </p:nvSpPr>
        <p:spPr>
          <a:xfrm>
            <a:off x="107504" y="1254824"/>
            <a:ext cx="4100131" cy="548654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300"/>
              </a:spcAft>
              <a:buFont typeface="Wingdings" panose="05000000000000000000" pitchFamily="2" charset="2"/>
              <a:buChar char="§"/>
            </a:pPr>
            <a:r>
              <a:rPr lang="en-GB" sz="2000" dirty="0" smtClean="0"/>
              <a:t>On 30th January 2015, Gavin Patterson announced our </a:t>
            </a:r>
            <a:r>
              <a:rPr lang="en-GB" sz="2000" b="1" dirty="0" smtClean="0"/>
              <a:t>Ultrafast broadband vision</a:t>
            </a:r>
          </a:p>
          <a:p>
            <a:pPr>
              <a:spcBef>
                <a:spcPts val="0"/>
              </a:spcBef>
              <a:spcAft>
                <a:spcPts val="300"/>
              </a:spcAft>
              <a:buFont typeface="Wingdings" panose="05000000000000000000" pitchFamily="2" charset="2"/>
              <a:buChar char="§"/>
            </a:pPr>
            <a:endParaRPr lang="en-GB" sz="2000" dirty="0" smtClean="0"/>
          </a:p>
          <a:p>
            <a:pPr>
              <a:spcBef>
                <a:spcPts val="0"/>
              </a:spcBef>
              <a:spcAft>
                <a:spcPts val="300"/>
              </a:spcAft>
              <a:buFont typeface="Wingdings" panose="05000000000000000000" pitchFamily="2" charset="2"/>
              <a:buChar char="§"/>
            </a:pPr>
            <a:r>
              <a:rPr lang="en-GB" sz="2000" dirty="0" smtClean="0"/>
              <a:t>A </a:t>
            </a:r>
            <a:r>
              <a:rPr lang="en-GB" sz="2000" b="1" dirty="0" smtClean="0"/>
              <a:t>Ten year vision of 500Mbps </a:t>
            </a:r>
            <a:r>
              <a:rPr lang="en-GB" sz="2000" dirty="0" smtClean="0"/>
              <a:t>available across most of the UK </a:t>
            </a:r>
          </a:p>
          <a:p>
            <a:pPr>
              <a:spcBef>
                <a:spcPts val="0"/>
              </a:spcBef>
              <a:spcAft>
                <a:spcPts val="300"/>
              </a:spcAft>
              <a:buFont typeface="Wingdings" panose="05000000000000000000" pitchFamily="2" charset="2"/>
              <a:buChar char="§"/>
            </a:pPr>
            <a:endParaRPr lang="en-GB" sz="2000" dirty="0" smtClean="0"/>
          </a:p>
          <a:p>
            <a:pPr>
              <a:spcBef>
                <a:spcPts val="0"/>
              </a:spcBef>
              <a:spcAft>
                <a:spcPts val="300"/>
              </a:spcAft>
              <a:buFont typeface="Wingdings" panose="05000000000000000000" pitchFamily="2" charset="2"/>
              <a:buChar char="§"/>
            </a:pPr>
            <a:r>
              <a:rPr lang="en-GB" sz="2000" dirty="0"/>
              <a:t>Supplemented by </a:t>
            </a:r>
            <a:r>
              <a:rPr lang="en-GB" sz="2000" b="1" dirty="0"/>
              <a:t>premium 1Gbps fibre </a:t>
            </a:r>
            <a:r>
              <a:rPr lang="en-GB" sz="2000" dirty="0"/>
              <a:t>broadband services for high-demand customers</a:t>
            </a:r>
            <a:endParaRPr lang="en-GB" sz="2000" dirty="0" smtClean="0"/>
          </a:p>
        </p:txBody>
      </p:sp>
      <p:grpSp>
        <p:nvGrpSpPr>
          <p:cNvPr id="9" name="Group 8"/>
          <p:cNvGrpSpPr/>
          <p:nvPr/>
        </p:nvGrpSpPr>
        <p:grpSpPr>
          <a:xfrm>
            <a:off x="248246" y="4768322"/>
            <a:ext cx="4017993" cy="2089678"/>
            <a:chOff x="4603564" y="4005064"/>
            <a:chExt cx="4017993" cy="2089678"/>
          </a:xfrm>
        </p:grpSpPr>
        <p:pic>
          <p:nvPicPr>
            <p:cNvPr id="10" name="Picture 2" descr="http://images.tmcnet.com/tmc/misc/articles/Image/TV.JPG"/>
            <p:cNvPicPr>
              <a:picLocks noChangeAspect="1" noChangeArrowheads="1"/>
            </p:cNvPicPr>
            <p:nvPr/>
          </p:nvPicPr>
          <p:blipFill>
            <a:blip r:embed="rId3" cstate="print"/>
            <a:srcRect/>
            <a:stretch>
              <a:fillRect/>
            </a:stretch>
          </p:blipFill>
          <p:spPr bwMode="auto">
            <a:xfrm>
              <a:off x="4603564" y="4005064"/>
              <a:ext cx="4017993" cy="2089678"/>
            </a:xfrm>
            <a:prstGeom prst="rect">
              <a:avLst/>
            </a:prstGeom>
            <a:noFill/>
            <a:ln w="9525">
              <a:noFill/>
              <a:miter lim="800000"/>
              <a:headEnd/>
              <a:tailEnd/>
            </a:ln>
          </p:spPr>
        </p:pic>
        <p:pic>
          <p:nvPicPr>
            <p:cNvPr id="11" name="Content Placeholder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005065"/>
              <a:ext cx="1192572" cy="671742"/>
            </a:xfrm>
            <a:prstGeom prst="rect">
              <a:avLst/>
            </a:prstGeom>
          </p:spPr>
        </p:pic>
      </p:grpSp>
      <p:sp>
        <p:nvSpPr>
          <p:cNvPr id="12" name="Rectangle 11"/>
          <p:cNvSpPr/>
          <p:nvPr/>
        </p:nvSpPr>
        <p:spPr>
          <a:xfrm>
            <a:off x="6753220" y="6596390"/>
            <a:ext cx="2467342" cy="261610"/>
          </a:xfrm>
          <a:prstGeom prst="rect">
            <a:avLst/>
          </a:prstGeom>
        </p:spPr>
        <p:txBody>
          <a:bodyPr wrap="none">
            <a:spAutoFit/>
          </a:bodyPr>
          <a:lstStyle/>
          <a:p>
            <a:r>
              <a:rPr lang="en-GB" sz="1100" dirty="0"/>
              <a:t>© British Telecommunications plc 2015 </a:t>
            </a:r>
          </a:p>
        </p:txBody>
      </p:sp>
    </p:spTree>
    <p:extLst>
      <p:ext uri="{BB962C8B-B14F-4D97-AF65-F5344CB8AC3E}">
        <p14:creationId xmlns:p14="http://schemas.microsoft.com/office/powerpoint/2010/main" val="40506986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err="1"/>
              <a:t>G.Fast</a:t>
            </a:r>
            <a:r>
              <a:rPr lang="en-GB" dirty="0"/>
              <a:t> – New technology delivering Ultrafast speeds</a:t>
            </a:r>
          </a:p>
        </p:txBody>
      </p:sp>
      <p:sp>
        <p:nvSpPr>
          <p:cNvPr id="4" name="Rectangle 3"/>
          <p:cNvSpPr txBox="1">
            <a:spLocks noChangeArrowheads="1"/>
          </p:cNvSpPr>
          <p:nvPr/>
        </p:nvSpPr>
        <p:spPr>
          <a:xfrm>
            <a:off x="251520" y="1326901"/>
            <a:ext cx="3670176" cy="4953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300"/>
              </a:spcAft>
              <a:buFont typeface="Wingdings" panose="05000000000000000000" pitchFamily="2" charset="2"/>
              <a:buChar char="§"/>
            </a:pPr>
            <a:r>
              <a:rPr lang="en-GB" sz="2000" dirty="0" smtClean="0"/>
              <a:t>BT has been working to define international standards for a cutting-edge new technology - </a:t>
            </a:r>
            <a:r>
              <a:rPr lang="en-GB" sz="2000" b="1" dirty="0" smtClean="0"/>
              <a:t>G.fast</a:t>
            </a:r>
            <a:r>
              <a:rPr lang="en-GB" sz="2000" dirty="0" smtClean="0"/>
              <a:t> – for several years. </a:t>
            </a:r>
          </a:p>
          <a:p>
            <a:pPr>
              <a:spcBef>
                <a:spcPts val="0"/>
              </a:spcBef>
              <a:spcAft>
                <a:spcPts val="300"/>
              </a:spcAft>
              <a:buFont typeface="Wingdings" panose="05000000000000000000" pitchFamily="2" charset="2"/>
              <a:buChar char="§"/>
            </a:pPr>
            <a:endParaRPr lang="en-GB" sz="2000" dirty="0" smtClean="0"/>
          </a:p>
          <a:p>
            <a:pPr>
              <a:spcBef>
                <a:spcPts val="0"/>
              </a:spcBef>
              <a:spcAft>
                <a:spcPts val="300"/>
              </a:spcAft>
              <a:buFont typeface="Wingdings" panose="05000000000000000000" pitchFamily="2" charset="2"/>
              <a:buChar char="§"/>
            </a:pPr>
            <a:r>
              <a:rPr lang="en-GB" sz="2000" dirty="0" smtClean="0"/>
              <a:t>Our lab trials at </a:t>
            </a:r>
            <a:r>
              <a:rPr lang="en-GB" sz="2000" dirty="0" err="1" smtClean="0"/>
              <a:t>Adastral</a:t>
            </a:r>
            <a:r>
              <a:rPr lang="en-GB" sz="2000" dirty="0" smtClean="0"/>
              <a:t> Park in Suffolk have shown that G.fast is capable of delivering ultrafast speeds of </a:t>
            </a:r>
            <a:r>
              <a:rPr lang="en-GB" sz="2000" b="1" dirty="0" smtClean="0"/>
              <a:t>several hundred megabits per second</a:t>
            </a:r>
            <a:r>
              <a:rPr lang="en-GB" sz="2000" dirty="0" smtClean="0"/>
              <a:t>.</a:t>
            </a:r>
          </a:p>
          <a:p>
            <a:pPr>
              <a:spcBef>
                <a:spcPts val="0"/>
              </a:spcBef>
              <a:spcAft>
                <a:spcPts val="300"/>
              </a:spcAft>
              <a:buFont typeface="Wingdings" panose="05000000000000000000" pitchFamily="2" charset="2"/>
              <a:buChar char="§"/>
            </a:pPr>
            <a:endParaRPr lang="en-GB" sz="2000" dirty="0" smtClean="0"/>
          </a:p>
          <a:p>
            <a:pPr>
              <a:spcBef>
                <a:spcPts val="0"/>
              </a:spcBef>
              <a:spcAft>
                <a:spcPts val="300"/>
              </a:spcAft>
              <a:buFont typeface="Wingdings" panose="05000000000000000000" pitchFamily="2" charset="2"/>
              <a:buChar char="§"/>
            </a:pPr>
            <a:r>
              <a:rPr lang="en-GB" sz="2000" dirty="0" smtClean="0"/>
              <a:t>G.fast is therefore at the heart of BT’s ambitious plans to </a:t>
            </a:r>
            <a:r>
              <a:rPr lang="en-GB" sz="2000" b="1" dirty="0" smtClean="0"/>
              <a:t>increase the speed </a:t>
            </a:r>
            <a:r>
              <a:rPr lang="en-GB" sz="2000" dirty="0" smtClean="0"/>
              <a:t>of our access network. </a:t>
            </a:r>
          </a:p>
          <a:p>
            <a:pPr>
              <a:buFont typeface="Wingdings" panose="05000000000000000000" pitchFamily="2" charset="2"/>
              <a:buChar char="§"/>
            </a:pPr>
            <a:endParaRPr lang="en-US" sz="3600" dirty="0"/>
          </a:p>
        </p:txBody>
      </p:sp>
      <p:grpSp>
        <p:nvGrpSpPr>
          <p:cNvPr id="5" name="Group 4"/>
          <p:cNvGrpSpPr/>
          <p:nvPr/>
        </p:nvGrpSpPr>
        <p:grpSpPr>
          <a:xfrm>
            <a:off x="4845894" y="1268760"/>
            <a:ext cx="3465070" cy="2362368"/>
            <a:chOff x="5580112" y="340007"/>
            <a:chExt cx="3344169" cy="3039922"/>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80112" y="457200"/>
              <a:ext cx="3219954" cy="2922727"/>
            </a:xfrm>
            <a:prstGeom prst="rect">
              <a:avLst/>
            </a:prstGeom>
          </p:spPr>
        </p:pic>
        <p:sp>
          <p:nvSpPr>
            <p:cNvPr id="7" name="Rounded Rectangle 6"/>
            <p:cNvSpPr/>
            <p:nvPr/>
          </p:nvSpPr>
          <p:spPr>
            <a:xfrm>
              <a:off x="5580112" y="340007"/>
              <a:ext cx="3344169" cy="3039922"/>
            </a:xfrm>
            <a:prstGeom prst="roundRect">
              <a:avLst>
                <a:gd name="adj" fmla="val 6123"/>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GB" sz="1350" dirty="0">
                <a:solidFill>
                  <a:srgbClr val="FFFFFF"/>
                </a:solidFill>
              </a:endParaRPr>
            </a:p>
          </p:txBody>
        </p:sp>
      </p:grpSp>
      <p:pic>
        <p:nvPicPr>
          <p:cNvPr id="8" name="Picture 7"/>
          <p:cNvPicPr/>
          <p:nvPr/>
        </p:nvPicPr>
        <p:blipFill>
          <a:blip r:embed="rId3" cstate="screen">
            <a:extLst>
              <a:ext uri="{28A0092B-C50C-407E-A947-70E740481C1C}">
                <a14:useLocalDpi xmlns:a14="http://schemas.microsoft.com/office/drawing/2010/main"/>
              </a:ext>
            </a:extLst>
          </a:blip>
          <a:stretch>
            <a:fillRect/>
          </a:stretch>
        </p:blipFill>
        <p:spPr>
          <a:xfrm>
            <a:off x="4845894" y="3717032"/>
            <a:ext cx="3465070" cy="2250157"/>
          </a:xfrm>
          <a:prstGeom prst="rect">
            <a:avLst/>
          </a:prstGeom>
        </p:spPr>
      </p:pic>
      <p:sp>
        <p:nvSpPr>
          <p:cNvPr id="9" name="Rectangle 8"/>
          <p:cNvSpPr/>
          <p:nvPr/>
        </p:nvSpPr>
        <p:spPr>
          <a:xfrm>
            <a:off x="6753220" y="6596390"/>
            <a:ext cx="2467342" cy="261610"/>
          </a:xfrm>
          <a:prstGeom prst="rect">
            <a:avLst/>
          </a:prstGeom>
        </p:spPr>
        <p:txBody>
          <a:bodyPr wrap="none">
            <a:spAutoFit/>
          </a:bodyPr>
          <a:lstStyle/>
          <a:p>
            <a:r>
              <a:rPr lang="en-GB" sz="1100" dirty="0"/>
              <a:t>© British Telecommunications plc 2015 </a:t>
            </a:r>
          </a:p>
        </p:txBody>
      </p:sp>
    </p:spTree>
    <p:extLst>
      <p:ext uri="{BB962C8B-B14F-4D97-AF65-F5344CB8AC3E}">
        <p14:creationId xmlns:p14="http://schemas.microsoft.com/office/powerpoint/2010/main" val="723563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NGA2 Trials – proposal and update</a:t>
            </a:r>
            <a:endParaRPr lang="en-GB" dirty="0"/>
          </a:p>
        </p:txBody>
      </p:sp>
      <p:sp>
        <p:nvSpPr>
          <p:cNvPr id="4" name="Content Placeholder 2"/>
          <p:cNvSpPr txBox="1">
            <a:spLocks/>
          </p:cNvSpPr>
          <p:nvPr/>
        </p:nvSpPr>
        <p:spPr>
          <a:xfrm>
            <a:off x="13164" y="1196752"/>
            <a:ext cx="5893645" cy="554461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
            </a:pPr>
            <a:r>
              <a:rPr lang="en-GB" sz="1600" dirty="0" smtClean="0"/>
              <a:t>Openreach have just started the trials of G.fast technology and </a:t>
            </a:r>
            <a:r>
              <a:rPr lang="en-GB" sz="1600" dirty="0" smtClean="0"/>
              <a:t>NGA2 Fibre </a:t>
            </a:r>
            <a:r>
              <a:rPr lang="en-GB" sz="1600" dirty="0" smtClean="0"/>
              <a:t>on </a:t>
            </a:r>
            <a:r>
              <a:rPr lang="en-GB" sz="1600" dirty="0" smtClean="0"/>
              <a:t>Demand </a:t>
            </a:r>
            <a:r>
              <a:rPr lang="en-GB" sz="1600" dirty="0" smtClean="0"/>
              <a:t>from August 2015</a:t>
            </a:r>
            <a:br>
              <a:rPr lang="en-GB" sz="1600" dirty="0" smtClean="0"/>
            </a:br>
            <a:endParaRPr lang="en-GB" sz="1600" dirty="0" smtClean="0"/>
          </a:p>
          <a:p>
            <a:pPr>
              <a:spcBef>
                <a:spcPts val="1200"/>
              </a:spcBef>
              <a:buFont typeface="Wingdings" panose="05000000000000000000" pitchFamily="2" charset="2"/>
              <a:buChar char="§"/>
            </a:pPr>
            <a:r>
              <a:rPr lang="en-GB" sz="1600" dirty="0" smtClean="0"/>
              <a:t>The trials are in Huntingdon, Cambridgeshire and Gosforth, Newcastle-upon-Tyne</a:t>
            </a:r>
            <a:br>
              <a:rPr lang="en-GB" sz="1600" dirty="0" smtClean="0"/>
            </a:br>
            <a:endParaRPr lang="en-GB" sz="1600" dirty="0" smtClean="0"/>
          </a:p>
          <a:p>
            <a:pPr>
              <a:spcBef>
                <a:spcPts val="1200"/>
              </a:spcBef>
              <a:buFont typeface="Wingdings" panose="05000000000000000000" pitchFamily="2" charset="2"/>
              <a:buChar char="§"/>
            </a:pPr>
            <a:r>
              <a:rPr lang="en-GB" sz="1600" dirty="0" smtClean="0"/>
              <a:t>Around 2000 premises will be covered in each trial area</a:t>
            </a:r>
            <a:br>
              <a:rPr lang="en-GB" sz="1600" dirty="0" smtClean="0"/>
            </a:br>
            <a:endParaRPr lang="en-GB" sz="1600" dirty="0" smtClean="0"/>
          </a:p>
          <a:p>
            <a:pPr lvl="0">
              <a:spcBef>
                <a:spcPts val="1200"/>
              </a:spcBef>
              <a:spcAft>
                <a:spcPts val="600"/>
              </a:spcAft>
              <a:buFont typeface="Wingdings" panose="05000000000000000000" pitchFamily="2" charset="2"/>
              <a:buChar char="§"/>
            </a:pPr>
            <a:r>
              <a:rPr lang="en-GB" sz="1600" dirty="0"/>
              <a:t>Both services </a:t>
            </a:r>
            <a:r>
              <a:rPr lang="en-GB" sz="1600" dirty="0" smtClean="0"/>
              <a:t>are being provided </a:t>
            </a:r>
            <a:r>
              <a:rPr lang="en-GB" sz="1600" dirty="0"/>
              <a:t>over dedicated paths to the customer premises, with an engineer install required for both NGA2 G.fast and NGA2 FOD. </a:t>
            </a:r>
            <a:br>
              <a:rPr lang="en-GB" sz="1600" dirty="0"/>
            </a:br>
            <a:endParaRPr lang="en-GB" sz="1600" dirty="0"/>
          </a:p>
          <a:p>
            <a:pPr lvl="0">
              <a:spcBef>
                <a:spcPts val="1200"/>
              </a:spcBef>
              <a:spcAft>
                <a:spcPts val="600"/>
              </a:spcAft>
              <a:buFont typeface="Wingdings" panose="05000000000000000000" pitchFamily="2" charset="2"/>
              <a:buChar char="§"/>
            </a:pPr>
            <a:r>
              <a:rPr lang="en-GB" sz="1600" dirty="0"/>
              <a:t>The services will terminate on an Openreach supplied CPE, with CPs providing their own routers.</a:t>
            </a:r>
            <a:br>
              <a:rPr lang="en-GB" sz="1600" dirty="0"/>
            </a:br>
            <a:endParaRPr lang="en-GB" sz="1600" dirty="0"/>
          </a:p>
          <a:p>
            <a:pPr lvl="0">
              <a:spcBef>
                <a:spcPts val="1200"/>
              </a:spcBef>
              <a:spcAft>
                <a:spcPts val="600"/>
              </a:spcAft>
              <a:buFont typeface="Wingdings" panose="05000000000000000000" pitchFamily="2" charset="2"/>
              <a:buChar char="§"/>
            </a:pPr>
            <a:r>
              <a:rPr lang="en-GB" sz="1600" dirty="0"/>
              <a:t>The service is delivered over dedicated infrastructure, with dedicated head ends, and </a:t>
            </a:r>
            <a:r>
              <a:rPr lang="en-GB" sz="1600" dirty="0" err="1"/>
              <a:t>cablelinks</a:t>
            </a:r>
            <a:r>
              <a:rPr lang="en-GB" sz="1600" dirty="0"/>
              <a:t> in the local exchange. </a:t>
            </a:r>
          </a:p>
          <a:p>
            <a:pPr lvl="0">
              <a:spcBef>
                <a:spcPts val="1200"/>
              </a:spcBef>
              <a:spcAft>
                <a:spcPts val="600"/>
              </a:spcAft>
              <a:buFont typeface="Wingdings" panose="05000000000000000000" pitchFamily="2" charset="2"/>
              <a:buChar char="§"/>
            </a:pPr>
            <a:r>
              <a:rPr lang="en-GB" sz="1600" dirty="0" smtClean="0"/>
              <a:t>There is </a:t>
            </a:r>
            <a:r>
              <a:rPr lang="en-GB" sz="1600" dirty="0"/>
              <a:t>no impact on the customers existing </a:t>
            </a:r>
            <a:r>
              <a:rPr lang="en-GB" sz="1600" dirty="0" smtClean="0"/>
              <a:t>services</a:t>
            </a:r>
            <a:endParaRPr lang="en-GB" sz="16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84168" y="1424171"/>
            <a:ext cx="2709805" cy="199011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32925" y="4293096"/>
            <a:ext cx="2761048" cy="1971675"/>
          </a:xfrm>
          <a:prstGeom prst="rect">
            <a:avLst/>
          </a:prstGeom>
        </p:spPr>
      </p:pic>
      <p:sp>
        <p:nvSpPr>
          <p:cNvPr id="7" name="TextBox 6"/>
          <p:cNvSpPr txBox="1"/>
          <p:nvPr/>
        </p:nvSpPr>
        <p:spPr>
          <a:xfrm>
            <a:off x="6685072" y="3394013"/>
            <a:ext cx="1507995" cy="220672"/>
          </a:xfrm>
          <a:prstGeom prst="rect">
            <a:avLst/>
          </a:prstGeom>
          <a:noFill/>
        </p:spPr>
        <p:txBody>
          <a:bodyPr wrap="square" lIns="81380" tIns="40689" rIns="81380" bIns="40689">
            <a:spAutoFit/>
          </a:bodyPr>
          <a:lstStyle/>
          <a:p>
            <a:pPr algn="ctr">
              <a:defRPr/>
            </a:pPr>
            <a:r>
              <a:rPr lang="en-GB" sz="900" b="1" dirty="0"/>
              <a:t>Huntingdon</a:t>
            </a:r>
          </a:p>
        </p:txBody>
      </p:sp>
      <p:sp>
        <p:nvSpPr>
          <p:cNvPr id="8" name="TextBox 7"/>
          <p:cNvSpPr txBox="1"/>
          <p:nvPr/>
        </p:nvSpPr>
        <p:spPr>
          <a:xfrm>
            <a:off x="6674283" y="6232685"/>
            <a:ext cx="1507995" cy="220672"/>
          </a:xfrm>
          <a:prstGeom prst="rect">
            <a:avLst/>
          </a:prstGeom>
          <a:noFill/>
        </p:spPr>
        <p:txBody>
          <a:bodyPr wrap="square" lIns="81380" tIns="40689" rIns="81380" bIns="40689">
            <a:spAutoFit/>
          </a:bodyPr>
          <a:lstStyle/>
          <a:p>
            <a:pPr algn="ctr">
              <a:defRPr/>
            </a:pPr>
            <a:r>
              <a:rPr lang="en-GB" sz="900" b="1" dirty="0"/>
              <a:t>Gosforth</a:t>
            </a:r>
          </a:p>
        </p:txBody>
      </p:sp>
      <p:sp>
        <p:nvSpPr>
          <p:cNvPr id="9" name="Rounded Rectangle 8"/>
          <p:cNvSpPr/>
          <p:nvPr/>
        </p:nvSpPr>
        <p:spPr>
          <a:xfrm>
            <a:off x="5885229" y="1370190"/>
            <a:ext cx="3086100" cy="2197862"/>
          </a:xfrm>
          <a:prstGeom prst="roundRect">
            <a:avLst>
              <a:gd name="adj" fmla="val 6123"/>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dirty="0">
              <a:solidFill>
                <a:schemeClr val="bg1"/>
              </a:solidFill>
            </a:endParaRPr>
          </a:p>
        </p:txBody>
      </p:sp>
      <p:sp>
        <p:nvSpPr>
          <p:cNvPr id="10" name="Rounded Rectangle 9"/>
          <p:cNvSpPr/>
          <p:nvPr/>
        </p:nvSpPr>
        <p:spPr>
          <a:xfrm>
            <a:off x="5885230" y="4236445"/>
            <a:ext cx="3086100" cy="2197862"/>
          </a:xfrm>
          <a:prstGeom prst="roundRect">
            <a:avLst>
              <a:gd name="adj" fmla="val 6123"/>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dirty="0">
              <a:solidFill>
                <a:schemeClr val="bg1"/>
              </a:solidFill>
            </a:endParaRPr>
          </a:p>
        </p:txBody>
      </p:sp>
      <p:sp>
        <p:nvSpPr>
          <p:cNvPr id="11" name="Rectangle 10"/>
          <p:cNvSpPr/>
          <p:nvPr/>
        </p:nvSpPr>
        <p:spPr>
          <a:xfrm>
            <a:off x="6753220" y="6596390"/>
            <a:ext cx="2467342" cy="261610"/>
          </a:xfrm>
          <a:prstGeom prst="rect">
            <a:avLst/>
          </a:prstGeom>
        </p:spPr>
        <p:txBody>
          <a:bodyPr wrap="none">
            <a:spAutoFit/>
          </a:bodyPr>
          <a:lstStyle/>
          <a:p>
            <a:r>
              <a:rPr lang="en-GB" sz="1100" dirty="0"/>
              <a:t>© British Telecommunications plc 2015 </a:t>
            </a:r>
          </a:p>
        </p:txBody>
      </p:sp>
    </p:spTree>
    <p:extLst>
      <p:ext uri="{BB962C8B-B14F-4D97-AF65-F5344CB8AC3E}">
        <p14:creationId xmlns:p14="http://schemas.microsoft.com/office/powerpoint/2010/main" val="27263156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Trialling Ultrafast Broadband – </a:t>
            </a:r>
            <a:r>
              <a:rPr lang="en-GB" dirty="0" smtClean="0"/>
              <a:t>a close up on Huntingdon’s </a:t>
            </a:r>
            <a:r>
              <a:rPr lang="en-GB" dirty="0"/>
              <a:t>role</a:t>
            </a:r>
          </a:p>
        </p:txBody>
      </p:sp>
      <p:pic>
        <p:nvPicPr>
          <p:cNvPr id="4" name="Picture 3"/>
          <p:cNvPicPr>
            <a:picLocks noChangeAspect="1"/>
          </p:cNvPicPr>
          <p:nvPr/>
        </p:nvPicPr>
        <p:blipFill rotWithShape="1">
          <a:blip r:embed="rId2"/>
          <a:srcRect l="9666" t="11278" r="7986" b="6114"/>
          <a:stretch/>
        </p:blipFill>
        <p:spPr>
          <a:xfrm>
            <a:off x="3779912" y="1556792"/>
            <a:ext cx="5208597" cy="3919622"/>
          </a:xfrm>
          <a:prstGeom prst="rect">
            <a:avLst/>
          </a:prstGeom>
        </p:spPr>
      </p:pic>
      <p:sp>
        <p:nvSpPr>
          <p:cNvPr id="5" name="Rectangle 3"/>
          <p:cNvSpPr txBox="1">
            <a:spLocks noChangeArrowheads="1"/>
          </p:cNvSpPr>
          <p:nvPr/>
        </p:nvSpPr>
        <p:spPr>
          <a:xfrm>
            <a:off x="323528" y="1340768"/>
            <a:ext cx="3744416" cy="532859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300"/>
              </a:spcAft>
              <a:buFont typeface="Wingdings" panose="05000000000000000000" pitchFamily="2" charset="2"/>
              <a:buChar char="§"/>
            </a:pPr>
            <a:r>
              <a:rPr lang="en-GB" sz="2000" dirty="0" smtClean="0"/>
              <a:t>Huntingdon has been chosen as the location for the </a:t>
            </a:r>
            <a:r>
              <a:rPr lang="en-GB" sz="2000" b="1" dirty="0" smtClean="0"/>
              <a:t>first large-scale customer trial</a:t>
            </a:r>
            <a:r>
              <a:rPr lang="en-GB" sz="2000" dirty="0" smtClean="0"/>
              <a:t> of </a:t>
            </a:r>
            <a:r>
              <a:rPr lang="en-GB" sz="2000" b="1" dirty="0" smtClean="0"/>
              <a:t>Ultrafast Broadband</a:t>
            </a:r>
            <a:r>
              <a:rPr lang="en-GB" sz="2000" dirty="0" smtClean="0"/>
              <a:t> technologies.</a:t>
            </a:r>
            <a:br>
              <a:rPr lang="en-GB" sz="2000" dirty="0" smtClean="0"/>
            </a:br>
            <a:endParaRPr lang="en-GB" sz="2000" dirty="0" smtClean="0"/>
          </a:p>
          <a:p>
            <a:pPr>
              <a:spcBef>
                <a:spcPts val="0"/>
              </a:spcBef>
              <a:spcAft>
                <a:spcPts val="300"/>
              </a:spcAft>
              <a:buFont typeface="Wingdings" panose="05000000000000000000" pitchFamily="2" charset="2"/>
              <a:buChar char="§"/>
            </a:pPr>
            <a:r>
              <a:rPr lang="en-GB" sz="2000" dirty="0" smtClean="0"/>
              <a:t>Openreach, BT’s local access network business, will pass </a:t>
            </a:r>
            <a:r>
              <a:rPr lang="en-GB" sz="2000" b="1" dirty="0" smtClean="0"/>
              <a:t>2000 homes and businesses</a:t>
            </a:r>
            <a:r>
              <a:rPr lang="en-GB" sz="2000" dirty="0" smtClean="0"/>
              <a:t> with </a:t>
            </a:r>
            <a:r>
              <a:rPr lang="en-GB" sz="2000" b="1" dirty="0" smtClean="0"/>
              <a:t>G.fast</a:t>
            </a:r>
            <a:r>
              <a:rPr lang="en-GB" sz="2000" dirty="0" smtClean="0"/>
              <a:t> &amp; </a:t>
            </a:r>
            <a:r>
              <a:rPr lang="en-GB" sz="2000" b="1" dirty="0" smtClean="0"/>
              <a:t>NGA2</a:t>
            </a:r>
            <a:r>
              <a:rPr lang="en-GB" sz="2000" dirty="0" smtClean="0"/>
              <a:t> </a:t>
            </a:r>
            <a:r>
              <a:rPr lang="en-GB" sz="2000" b="1" dirty="0" smtClean="0"/>
              <a:t>Fibre-to-the-Premises </a:t>
            </a:r>
            <a:r>
              <a:rPr lang="en-GB" sz="2000" b="1" dirty="0" smtClean="0"/>
              <a:t>on Demand</a:t>
            </a:r>
            <a:r>
              <a:rPr lang="en-GB" sz="2000" dirty="0" smtClean="0"/>
              <a:t> (</a:t>
            </a:r>
            <a:r>
              <a:rPr lang="en-GB" sz="2000" dirty="0" err="1" smtClean="0"/>
              <a:t>FoD</a:t>
            </a:r>
            <a:r>
              <a:rPr lang="en-GB" sz="2000" dirty="0" smtClean="0"/>
              <a:t>).</a:t>
            </a:r>
            <a:br>
              <a:rPr lang="en-GB" sz="2000" dirty="0" smtClean="0"/>
            </a:br>
            <a:endParaRPr lang="en-GB" sz="2000" dirty="0" smtClean="0"/>
          </a:p>
          <a:p>
            <a:pPr>
              <a:spcBef>
                <a:spcPts val="0"/>
              </a:spcBef>
              <a:spcAft>
                <a:spcPts val="300"/>
              </a:spcAft>
              <a:buFont typeface="Wingdings" panose="05000000000000000000" pitchFamily="2" charset="2"/>
              <a:buChar char="§"/>
            </a:pPr>
            <a:r>
              <a:rPr lang="en-GB" sz="2000" dirty="0" smtClean="0"/>
              <a:t>Because Openreach serves all communications providers equally, customers will have a </a:t>
            </a:r>
            <a:r>
              <a:rPr lang="en-GB" sz="2000" b="1" dirty="0" smtClean="0"/>
              <a:t>choice of service provider</a:t>
            </a:r>
            <a:r>
              <a:rPr lang="en-GB" sz="2000" dirty="0" smtClean="0"/>
              <a:t>.</a:t>
            </a:r>
            <a:endParaRPr lang="en-US" sz="3600" dirty="0"/>
          </a:p>
        </p:txBody>
      </p:sp>
      <p:sp>
        <p:nvSpPr>
          <p:cNvPr id="6" name="Rectangle 5"/>
          <p:cNvSpPr/>
          <p:nvPr/>
        </p:nvSpPr>
        <p:spPr>
          <a:xfrm>
            <a:off x="6753220" y="6596390"/>
            <a:ext cx="2467342" cy="261610"/>
          </a:xfrm>
          <a:prstGeom prst="rect">
            <a:avLst/>
          </a:prstGeom>
        </p:spPr>
        <p:txBody>
          <a:bodyPr wrap="none">
            <a:spAutoFit/>
          </a:bodyPr>
          <a:lstStyle/>
          <a:p>
            <a:r>
              <a:rPr lang="en-GB" sz="1100" dirty="0"/>
              <a:t>© British Telecommunications plc 2015 </a:t>
            </a:r>
          </a:p>
        </p:txBody>
      </p:sp>
    </p:spTree>
    <p:extLst>
      <p:ext uri="{BB962C8B-B14F-4D97-AF65-F5344CB8AC3E}">
        <p14:creationId xmlns:p14="http://schemas.microsoft.com/office/powerpoint/2010/main" val="211032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1925" y="619124"/>
            <a:ext cx="8112323" cy="499196"/>
          </a:xfrm>
        </p:spPr>
        <p:txBody>
          <a:bodyPr/>
          <a:lstStyle/>
          <a:p>
            <a:r>
              <a:rPr lang="en-GB" dirty="0" smtClean="0"/>
              <a:t>The 2 NGA2 Technology types being trialled</a:t>
            </a:r>
            <a:endParaRPr lang="en-GB" dirty="0"/>
          </a:p>
        </p:txBody>
      </p:sp>
      <p:sp>
        <p:nvSpPr>
          <p:cNvPr id="4" name="Rectangle 3"/>
          <p:cNvSpPr/>
          <p:nvPr/>
        </p:nvSpPr>
        <p:spPr>
          <a:xfrm>
            <a:off x="6753220" y="6596390"/>
            <a:ext cx="2467342" cy="261610"/>
          </a:xfrm>
          <a:prstGeom prst="rect">
            <a:avLst/>
          </a:prstGeom>
        </p:spPr>
        <p:txBody>
          <a:bodyPr wrap="none">
            <a:spAutoFit/>
          </a:bodyPr>
          <a:lstStyle/>
          <a:p>
            <a:r>
              <a:rPr lang="en-GB" sz="1100" dirty="0"/>
              <a:t>© British Telecommunications plc 2015 </a:t>
            </a:r>
          </a:p>
        </p:txBody>
      </p:sp>
      <p:sp>
        <p:nvSpPr>
          <p:cNvPr id="6" name="Slide Number Placeholder 5"/>
          <p:cNvSpPr>
            <a:spLocks noGrp="1"/>
          </p:cNvSpPr>
          <p:nvPr>
            <p:ph type="sldNum" sz="quarter" idx="4294967295"/>
          </p:nvPr>
        </p:nvSpPr>
        <p:spPr>
          <a:xfrm>
            <a:off x="114300" y="6421509"/>
            <a:ext cx="2133600" cy="365125"/>
          </a:xfrm>
          <a:prstGeom prst="rect">
            <a:avLst/>
          </a:prstGeom>
        </p:spPr>
        <p:txBody>
          <a:bodyPr/>
          <a:lstStyle/>
          <a:p>
            <a:fld id="{2B8E4EAF-95BF-7843-8ACE-DF08343E3112}" type="slidenum">
              <a:rPr lang="en-US" smtClean="0"/>
              <a:pPr/>
              <a:t>6</a:t>
            </a:fld>
            <a:endParaRPr lang="en-US" dirty="0"/>
          </a:p>
        </p:txBody>
      </p:sp>
      <p:sp>
        <p:nvSpPr>
          <p:cNvPr id="7" name="Rectangle 3"/>
          <p:cNvSpPr txBox="1">
            <a:spLocks noChangeArrowheads="1"/>
          </p:cNvSpPr>
          <p:nvPr/>
        </p:nvSpPr>
        <p:spPr>
          <a:xfrm>
            <a:off x="323528" y="1124744"/>
            <a:ext cx="4032448" cy="17609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t>(1) NGA2 </a:t>
            </a:r>
            <a:r>
              <a:rPr lang="en-GB" sz="2000" dirty="0" err="1" smtClean="0"/>
              <a:t>G.Fast</a:t>
            </a:r>
            <a:endParaRPr lang="en-GB" sz="2000" dirty="0" smtClean="0"/>
          </a:p>
          <a:p>
            <a:pPr>
              <a:buFont typeface="Wingdings" panose="05000000000000000000" pitchFamily="2" charset="2"/>
              <a:buChar char="§"/>
            </a:pPr>
            <a:r>
              <a:rPr lang="en-GB" sz="2000" dirty="0" smtClean="0"/>
              <a:t>Up to 330 Mbit/s downstream</a:t>
            </a:r>
          </a:p>
          <a:p>
            <a:pPr>
              <a:buFont typeface="Wingdings" panose="05000000000000000000" pitchFamily="2" charset="2"/>
              <a:buChar char="§"/>
            </a:pPr>
            <a:r>
              <a:rPr lang="en-GB" sz="2000" dirty="0" smtClean="0"/>
              <a:t>Up to 30 to 50 Mbit/s upstream </a:t>
            </a:r>
          </a:p>
          <a:p>
            <a:pPr>
              <a:buFont typeface="Wingdings" panose="05000000000000000000" pitchFamily="2" charset="2"/>
              <a:buChar char="§"/>
            </a:pPr>
            <a:r>
              <a:rPr lang="en-GB" sz="2000" dirty="0" smtClean="0"/>
              <a:t>Downstream prioritised rate 80Mbit/s</a:t>
            </a:r>
          </a:p>
          <a:p>
            <a:pPr>
              <a:buFont typeface="Wingdings" panose="05000000000000000000" pitchFamily="2" charset="2"/>
              <a:buChar char="§"/>
            </a:pPr>
            <a:r>
              <a:rPr lang="en-GB" sz="2000" dirty="0" smtClean="0"/>
              <a:t>Multicast enabled</a:t>
            </a:r>
          </a:p>
          <a:p>
            <a:pPr marL="0" indent="0">
              <a:buFont typeface="Arial" panose="020B0604020202020204" pitchFamily="34" charset="0"/>
              <a:buNone/>
            </a:pPr>
            <a:endParaRPr lang="en-GB" sz="2000" dirty="0"/>
          </a:p>
        </p:txBody>
      </p:sp>
      <p:sp>
        <p:nvSpPr>
          <p:cNvPr id="8" name="Rectangle 3"/>
          <p:cNvSpPr txBox="1">
            <a:spLocks noChangeArrowheads="1"/>
          </p:cNvSpPr>
          <p:nvPr/>
        </p:nvSpPr>
        <p:spPr bwMode="auto">
          <a:xfrm>
            <a:off x="323528" y="4077072"/>
            <a:ext cx="4032448" cy="1782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0" i="0">
                <a:solidFill>
                  <a:schemeClr val="tx2"/>
                </a:solidFill>
                <a:latin typeface="Calibri"/>
                <a:ea typeface="+mn-ea"/>
                <a:cs typeface="Calibri"/>
              </a:defRPr>
            </a:lvl1pPr>
            <a:lvl2pPr marL="742950" indent="-285750" algn="l" rtl="0" eaLnBrk="1" fontAlgn="base" hangingPunct="1">
              <a:spcBef>
                <a:spcPct val="20000"/>
              </a:spcBef>
              <a:spcAft>
                <a:spcPct val="0"/>
              </a:spcAft>
              <a:buChar char="–"/>
              <a:defRPr sz="2100" b="0" i="0">
                <a:solidFill>
                  <a:schemeClr val="tx2"/>
                </a:solidFill>
                <a:latin typeface="Calibri"/>
                <a:ea typeface="+mn-ea"/>
                <a:cs typeface="Calibri"/>
              </a:defRPr>
            </a:lvl2pPr>
            <a:lvl3pPr marL="1143000" indent="-228600" algn="l" rtl="0" eaLnBrk="1" fontAlgn="base" hangingPunct="1">
              <a:spcBef>
                <a:spcPct val="20000"/>
              </a:spcBef>
              <a:spcAft>
                <a:spcPct val="0"/>
              </a:spcAft>
              <a:buChar char="•"/>
              <a:defRPr sz="2000" b="0" i="0">
                <a:solidFill>
                  <a:schemeClr val="tx2"/>
                </a:solidFill>
                <a:latin typeface="Calibri"/>
                <a:ea typeface="+mn-ea"/>
                <a:cs typeface="Calibri"/>
              </a:defRPr>
            </a:lvl3pPr>
            <a:lvl4pPr marL="1600200" indent="-228600" algn="l" rtl="0" eaLnBrk="1" fontAlgn="base" hangingPunct="1">
              <a:spcBef>
                <a:spcPct val="20000"/>
              </a:spcBef>
              <a:spcAft>
                <a:spcPct val="0"/>
              </a:spcAft>
              <a:buChar char="–"/>
              <a:defRPr sz="2000" b="0" i="0">
                <a:solidFill>
                  <a:schemeClr val="tx2"/>
                </a:solidFill>
                <a:latin typeface="Calibri"/>
                <a:ea typeface="+mn-ea"/>
                <a:cs typeface="Calibri"/>
              </a:defRPr>
            </a:lvl4pPr>
            <a:lvl5pPr marL="2057400" indent="-228600" algn="l" rtl="0" eaLnBrk="1" fontAlgn="base" hangingPunct="1">
              <a:spcBef>
                <a:spcPct val="20000"/>
              </a:spcBef>
              <a:spcAft>
                <a:spcPct val="0"/>
              </a:spcAft>
              <a:buChar char="»"/>
              <a:defRPr sz="1700" b="0" i="0">
                <a:solidFill>
                  <a:schemeClr val="tx2"/>
                </a:solidFill>
                <a:latin typeface="Calibri"/>
                <a:ea typeface="+mn-ea"/>
                <a:cs typeface="Calibri"/>
              </a:defRPr>
            </a:lvl5pPr>
            <a:lvl6pPr marL="2514600" indent="-228600" algn="l" rtl="0" eaLnBrk="1" fontAlgn="base" hangingPunct="1">
              <a:spcBef>
                <a:spcPct val="20000"/>
              </a:spcBef>
              <a:spcAft>
                <a:spcPct val="0"/>
              </a:spcAft>
              <a:buChar char="»"/>
              <a:defRPr sz="1700">
                <a:solidFill>
                  <a:schemeClr val="tx1"/>
                </a:solidFill>
                <a:latin typeface="+mn-lt"/>
                <a:ea typeface="+mn-ea"/>
              </a:defRPr>
            </a:lvl6pPr>
            <a:lvl7pPr marL="2971800" indent="-228600" algn="l" rtl="0" eaLnBrk="1" fontAlgn="base" hangingPunct="1">
              <a:spcBef>
                <a:spcPct val="20000"/>
              </a:spcBef>
              <a:spcAft>
                <a:spcPct val="0"/>
              </a:spcAft>
              <a:buChar char="»"/>
              <a:defRPr sz="1700">
                <a:solidFill>
                  <a:schemeClr val="tx1"/>
                </a:solidFill>
                <a:latin typeface="+mn-lt"/>
                <a:ea typeface="+mn-ea"/>
              </a:defRPr>
            </a:lvl7pPr>
            <a:lvl8pPr marL="3429000" indent="-228600" algn="l" rtl="0" eaLnBrk="1" fontAlgn="base" hangingPunct="1">
              <a:spcBef>
                <a:spcPct val="20000"/>
              </a:spcBef>
              <a:spcAft>
                <a:spcPct val="0"/>
              </a:spcAft>
              <a:buChar char="»"/>
              <a:defRPr sz="1700">
                <a:solidFill>
                  <a:schemeClr val="tx1"/>
                </a:solidFill>
                <a:latin typeface="+mn-lt"/>
                <a:ea typeface="+mn-ea"/>
              </a:defRPr>
            </a:lvl8pPr>
            <a:lvl9pPr marL="3886200" indent="-228600" algn="l" rtl="0" eaLnBrk="1" fontAlgn="base" hangingPunct="1">
              <a:spcBef>
                <a:spcPct val="20000"/>
              </a:spcBef>
              <a:spcAft>
                <a:spcPct val="0"/>
              </a:spcAft>
              <a:buChar char="»"/>
              <a:defRPr sz="1700">
                <a:solidFill>
                  <a:schemeClr val="tx1"/>
                </a:solidFill>
                <a:latin typeface="+mn-lt"/>
                <a:ea typeface="+mn-ea"/>
              </a:defRPr>
            </a:lvl9pPr>
          </a:lstStyle>
          <a:p>
            <a:pPr marL="0" indent="0">
              <a:buFontTx/>
              <a:buNone/>
            </a:pPr>
            <a:r>
              <a:rPr lang="en-GB" sz="2000" kern="0" dirty="0" smtClean="0">
                <a:solidFill>
                  <a:schemeClr val="tx1"/>
                </a:solidFill>
                <a:latin typeface="+mn-lt"/>
              </a:rPr>
              <a:t>(2) NGA2 Fibre on Demand (FOD)</a:t>
            </a:r>
          </a:p>
          <a:p>
            <a:pPr>
              <a:buFont typeface="Wingdings" panose="05000000000000000000" pitchFamily="2" charset="2"/>
              <a:buChar char="§"/>
            </a:pPr>
            <a:r>
              <a:rPr lang="en-GB" sz="2000" kern="0" dirty="0" smtClean="0">
                <a:solidFill>
                  <a:schemeClr val="tx1"/>
                </a:solidFill>
                <a:latin typeface="+mn-lt"/>
              </a:rPr>
              <a:t>Up to 1Gbit/s downstream</a:t>
            </a:r>
          </a:p>
          <a:p>
            <a:pPr>
              <a:buFont typeface="Wingdings" panose="05000000000000000000" pitchFamily="2" charset="2"/>
              <a:buChar char="§"/>
            </a:pPr>
            <a:r>
              <a:rPr lang="en-GB" sz="2000" kern="0" dirty="0" smtClean="0">
                <a:solidFill>
                  <a:schemeClr val="tx1"/>
                </a:solidFill>
                <a:latin typeface="+mn-lt"/>
              </a:rPr>
              <a:t>Up to 100 </a:t>
            </a:r>
            <a:r>
              <a:rPr lang="en-GB" sz="2000" kern="0" dirty="0" err="1" smtClean="0">
                <a:solidFill>
                  <a:schemeClr val="tx1"/>
                </a:solidFill>
                <a:latin typeface="+mn-lt"/>
              </a:rPr>
              <a:t>Mbits</a:t>
            </a:r>
            <a:r>
              <a:rPr lang="en-GB" sz="2000" kern="0" dirty="0" smtClean="0">
                <a:solidFill>
                  <a:schemeClr val="tx1"/>
                </a:solidFill>
                <a:latin typeface="+mn-lt"/>
              </a:rPr>
              <a:t>/s upstream</a:t>
            </a:r>
          </a:p>
          <a:p>
            <a:pPr>
              <a:buFont typeface="Wingdings" panose="05000000000000000000" pitchFamily="2" charset="2"/>
              <a:buChar char="§"/>
            </a:pPr>
            <a:r>
              <a:rPr lang="en-GB" sz="2000" dirty="0">
                <a:solidFill>
                  <a:schemeClr val="tx1"/>
                </a:solidFill>
                <a:latin typeface="+mn-lt"/>
              </a:rPr>
              <a:t>Downstream prioritised rate 100Mbit/s</a:t>
            </a:r>
          </a:p>
          <a:p>
            <a:pPr>
              <a:buFont typeface="Wingdings" panose="05000000000000000000" pitchFamily="2" charset="2"/>
              <a:buChar char="§"/>
            </a:pPr>
            <a:r>
              <a:rPr lang="en-GB" sz="2000" dirty="0">
                <a:solidFill>
                  <a:schemeClr val="tx1"/>
                </a:solidFill>
                <a:latin typeface="+mn-lt"/>
              </a:rPr>
              <a:t>Multicast enabled</a:t>
            </a:r>
          </a:p>
          <a:p>
            <a:pPr marL="0" indent="0">
              <a:buNone/>
            </a:pPr>
            <a:r>
              <a:rPr lang="en-GB" sz="2000" kern="0" dirty="0" smtClean="0">
                <a:solidFill>
                  <a:srgbClr val="321E5A"/>
                </a:solidFill>
                <a:latin typeface="+mn-lt"/>
              </a:rPr>
              <a:t>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6843" y="1345124"/>
            <a:ext cx="1872208" cy="3155787"/>
          </a:xfrm>
          <a:prstGeom prst="rect">
            <a:avLst/>
          </a:prstGeom>
        </p:spPr>
      </p:pic>
      <p:pic>
        <p:nvPicPr>
          <p:cNvPr id="10" name="Picture 2" descr="C:\Users\608172901\Documents\My Pictures\BTC in playpen 18.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277" b="13939"/>
          <a:stretch/>
        </p:blipFill>
        <p:spPr bwMode="auto">
          <a:xfrm>
            <a:off x="6012160" y="4725144"/>
            <a:ext cx="3026840"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4645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New technology delivering ultrafast </a:t>
            </a:r>
            <a:r>
              <a:rPr lang="en-GB" dirty="0"/>
              <a:t>fibre speeds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68462" y="1380324"/>
            <a:ext cx="3219954" cy="2922728"/>
          </a:xfrm>
          <a:prstGeom prst="rect">
            <a:avLst/>
          </a:prstGeom>
        </p:spPr>
      </p:pic>
      <p:sp>
        <p:nvSpPr>
          <p:cNvPr id="5" name="Content Placeholder 2"/>
          <p:cNvSpPr txBox="1">
            <a:spLocks/>
          </p:cNvSpPr>
          <p:nvPr/>
        </p:nvSpPr>
        <p:spPr>
          <a:xfrm>
            <a:off x="33294" y="4640156"/>
            <a:ext cx="9116810" cy="221784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300"/>
              </a:spcAft>
              <a:buFont typeface="Wingdings" panose="05000000000000000000" pitchFamily="2" charset="2"/>
              <a:buChar char="§"/>
            </a:pPr>
            <a:r>
              <a:rPr lang="en-GB" sz="1800" dirty="0" smtClean="0"/>
              <a:t>Openreach are seeking to verify the results of the G.fast laboratory tests from the Gosforth and Huntingdon </a:t>
            </a:r>
            <a:r>
              <a:rPr lang="en-GB" sz="1800" dirty="0"/>
              <a:t>trials </a:t>
            </a:r>
            <a:r>
              <a:rPr lang="en-GB" sz="1800" dirty="0" smtClean="0"/>
              <a:t>, and understand the interplay between G.fast and </a:t>
            </a:r>
            <a:r>
              <a:rPr lang="en-GB" sz="1800" dirty="0" smtClean="0"/>
              <a:t>NGA2 </a:t>
            </a:r>
            <a:r>
              <a:rPr lang="en-GB" sz="1800" dirty="0" err="1" smtClean="0"/>
              <a:t>FoD</a:t>
            </a:r>
            <a:r>
              <a:rPr lang="en-GB" sz="1800" dirty="0" smtClean="0"/>
              <a:t> </a:t>
            </a:r>
            <a:r>
              <a:rPr lang="en-GB" sz="1800" dirty="0" smtClean="0"/>
              <a:t>in terms of G.fast unit locations.</a:t>
            </a:r>
          </a:p>
          <a:p>
            <a:pPr>
              <a:spcBef>
                <a:spcPts val="0"/>
              </a:spcBef>
              <a:spcAft>
                <a:spcPts val="300"/>
              </a:spcAft>
              <a:buFont typeface="Wingdings" panose="05000000000000000000" pitchFamily="2" charset="2"/>
              <a:buChar char="§"/>
            </a:pPr>
            <a:endParaRPr lang="en-GB" sz="1800" dirty="0" smtClean="0"/>
          </a:p>
          <a:p>
            <a:pPr>
              <a:spcBef>
                <a:spcPts val="0"/>
              </a:spcBef>
              <a:spcAft>
                <a:spcPts val="300"/>
              </a:spcAft>
              <a:buFont typeface="Wingdings" panose="05000000000000000000" pitchFamily="2" charset="2"/>
              <a:buChar char="§"/>
            </a:pPr>
            <a:r>
              <a:rPr lang="en-GB" sz="1800" dirty="0" smtClean="0"/>
              <a:t>G.fast can be deployed in a variety of locations depending on the network in a given area</a:t>
            </a:r>
          </a:p>
          <a:p>
            <a:pPr>
              <a:spcBef>
                <a:spcPts val="0"/>
              </a:spcBef>
              <a:spcAft>
                <a:spcPts val="300"/>
              </a:spcAft>
              <a:buFont typeface="Wingdings" panose="05000000000000000000" pitchFamily="2" charset="2"/>
              <a:buChar char="§"/>
            </a:pPr>
            <a:endParaRPr lang="en-GB" sz="1800" dirty="0"/>
          </a:p>
          <a:p>
            <a:pPr>
              <a:spcBef>
                <a:spcPts val="0"/>
              </a:spcBef>
              <a:spcAft>
                <a:spcPts val="300"/>
              </a:spcAft>
              <a:buFont typeface="Wingdings" panose="05000000000000000000" pitchFamily="2" charset="2"/>
              <a:buChar char="§"/>
            </a:pPr>
            <a:r>
              <a:rPr lang="en-GB" sz="1800" dirty="0" smtClean="0"/>
              <a:t>Our </a:t>
            </a:r>
            <a:r>
              <a:rPr lang="en-GB" sz="1800" dirty="0" smtClean="0"/>
              <a:t>NGA2 </a:t>
            </a:r>
            <a:r>
              <a:rPr lang="en-GB" sz="1800" dirty="0" err="1" smtClean="0"/>
              <a:t>FoD</a:t>
            </a:r>
            <a:r>
              <a:rPr lang="en-GB" sz="1800" dirty="0" smtClean="0"/>
              <a:t> </a:t>
            </a:r>
            <a:r>
              <a:rPr lang="en-GB" sz="1800" dirty="0" smtClean="0"/>
              <a:t>trials will also further explore the use of different types of fibre deployment.</a:t>
            </a:r>
            <a:endParaRPr lang="en-GB" sz="1800" dirty="0"/>
          </a:p>
        </p:txBody>
      </p:sp>
      <p:sp>
        <p:nvSpPr>
          <p:cNvPr id="6" name="Rounded Rectangle 5"/>
          <p:cNvSpPr/>
          <p:nvPr/>
        </p:nvSpPr>
        <p:spPr>
          <a:xfrm>
            <a:off x="5568462" y="1263131"/>
            <a:ext cx="3344169" cy="3039922"/>
          </a:xfrm>
          <a:prstGeom prst="roundRect">
            <a:avLst>
              <a:gd name="adj" fmla="val 6123"/>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dirty="0">
              <a:solidFill>
                <a:schemeClr val="bg1"/>
              </a:solidFill>
            </a:endParaRPr>
          </a:p>
        </p:txBody>
      </p:sp>
      <p:pic>
        <p:nvPicPr>
          <p:cNvPr id="8" name="Content Placeholder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 y="1183616"/>
            <a:ext cx="5984547" cy="337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04248" y="6658176"/>
            <a:ext cx="2467342" cy="261610"/>
          </a:xfrm>
          <a:prstGeom prst="rect">
            <a:avLst/>
          </a:prstGeom>
        </p:spPr>
        <p:txBody>
          <a:bodyPr wrap="none">
            <a:spAutoFit/>
          </a:bodyPr>
          <a:lstStyle/>
          <a:p>
            <a:r>
              <a:rPr lang="en-GB" sz="1100" dirty="0"/>
              <a:t>© British Telecommunications plc 2015 </a:t>
            </a:r>
          </a:p>
        </p:txBody>
      </p:sp>
    </p:spTree>
    <p:extLst>
      <p:ext uri="{BB962C8B-B14F-4D97-AF65-F5344CB8AC3E}">
        <p14:creationId xmlns:p14="http://schemas.microsoft.com/office/powerpoint/2010/main" val="16964056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9552" y="619124"/>
            <a:ext cx="8280920" cy="499196"/>
          </a:xfrm>
        </p:spPr>
        <p:txBody>
          <a:bodyPr/>
          <a:lstStyle/>
          <a:p>
            <a:r>
              <a:rPr lang="en-GB" dirty="0" smtClean="0"/>
              <a:t>One of our early objectives was to engage with industry on the trial</a:t>
            </a:r>
            <a:endParaRPr lang="en-GB" dirty="0"/>
          </a:p>
        </p:txBody>
      </p:sp>
      <p:sp>
        <p:nvSpPr>
          <p:cNvPr id="3" name="Text Placeholder 2"/>
          <p:cNvSpPr>
            <a:spLocks noGrp="1"/>
          </p:cNvSpPr>
          <p:nvPr>
            <p:ph type="body" sz="quarter" idx="11"/>
          </p:nvPr>
        </p:nvSpPr>
        <p:spPr>
          <a:xfrm>
            <a:off x="179512" y="1418547"/>
            <a:ext cx="8472363" cy="5093260"/>
          </a:xfrm>
        </p:spPr>
        <p:txBody>
          <a:bodyPr>
            <a:normAutofit/>
          </a:bodyPr>
          <a:lstStyle/>
          <a:p>
            <a:r>
              <a:rPr lang="en-GB" sz="2000" dirty="0" smtClean="0">
                <a:solidFill>
                  <a:schemeClr val="tx1">
                    <a:lumMod val="95000"/>
                    <a:lumOff val="5000"/>
                  </a:schemeClr>
                </a:solidFill>
                <a:latin typeface="+mn-lt"/>
              </a:rPr>
              <a:t>Openreach have been keen to encourage CPs to partake in the trial, and we are pleased that Talk </a:t>
            </a:r>
            <a:r>
              <a:rPr lang="en-GB" sz="2000" dirty="0" err="1" smtClean="0">
                <a:solidFill>
                  <a:schemeClr val="tx1">
                    <a:lumMod val="95000"/>
                    <a:lumOff val="5000"/>
                  </a:schemeClr>
                </a:solidFill>
                <a:latin typeface="+mn-lt"/>
              </a:rPr>
              <a:t>Talk</a:t>
            </a:r>
            <a:r>
              <a:rPr lang="en-GB" sz="2000" dirty="0" smtClean="0">
                <a:solidFill>
                  <a:schemeClr val="tx1">
                    <a:lumMod val="95000"/>
                    <a:lumOff val="5000"/>
                  </a:schemeClr>
                </a:solidFill>
                <a:latin typeface="+mn-lt"/>
              </a:rPr>
              <a:t> group and BTW have been really engaged with us, upfront and early in the trial</a:t>
            </a:r>
          </a:p>
          <a:p>
            <a:endParaRPr lang="en-GB" sz="2000" dirty="0">
              <a:solidFill>
                <a:schemeClr val="tx1">
                  <a:lumMod val="95000"/>
                  <a:lumOff val="5000"/>
                </a:schemeClr>
              </a:solidFill>
              <a:latin typeface="+mn-lt"/>
            </a:endParaRPr>
          </a:p>
          <a:p>
            <a:r>
              <a:rPr lang="en-GB" sz="2000" dirty="0" smtClean="0">
                <a:solidFill>
                  <a:schemeClr val="tx1">
                    <a:lumMod val="95000"/>
                    <a:lumOff val="5000"/>
                  </a:schemeClr>
                </a:solidFill>
                <a:latin typeface="+mn-lt"/>
              </a:rPr>
              <a:t>Both Talk </a:t>
            </a:r>
            <a:r>
              <a:rPr lang="en-GB" sz="2000" dirty="0" err="1" smtClean="0">
                <a:solidFill>
                  <a:schemeClr val="tx1">
                    <a:lumMod val="95000"/>
                    <a:lumOff val="5000"/>
                  </a:schemeClr>
                </a:solidFill>
                <a:latin typeface="+mn-lt"/>
              </a:rPr>
              <a:t>Talk</a:t>
            </a:r>
            <a:r>
              <a:rPr lang="en-GB" sz="2000" dirty="0" smtClean="0">
                <a:solidFill>
                  <a:schemeClr val="tx1">
                    <a:lumMod val="95000"/>
                    <a:lumOff val="5000"/>
                  </a:schemeClr>
                </a:solidFill>
                <a:latin typeface="+mn-lt"/>
              </a:rPr>
              <a:t> group and BTW have drawn on their experience with customers to help us refine the trial, and offer early suggestions, including the use of spare pairs within our existing customer lead ins to help us better understand how G.fast works across our network.</a:t>
            </a:r>
          </a:p>
          <a:p>
            <a:endParaRPr lang="en-GB" sz="2000" dirty="0">
              <a:solidFill>
                <a:schemeClr val="tx1">
                  <a:lumMod val="95000"/>
                  <a:lumOff val="5000"/>
                </a:schemeClr>
              </a:solidFill>
              <a:latin typeface="+mn-lt"/>
            </a:endParaRPr>
          </a:p>
          <a:p>
            <a:r>
              <a:rPr lang="en-GB" sz="2000" dirty="0" smtClean="0">
                <a:solidFill>
                  <a:schemeClr val="tx1">
                    <a:lumMod val="95000"/>
                    <a:lumOff val="5000"/>
                  </a:schemeClr>
                </a:solidFill>
                <a:latin typeface="+mn-lt"/>
              </a:rPr>
              <a:t>Both CPs have helped us improve our interaction with them, understand their requirements from the technology, and work with us to improve our order journeys and fault identification.</a:t>
            </a:r>
          </a:p>
          <a:p>
            <a:endParaRPr lang="en-GB" sz="2000" dirty="0">
              <a:solidFill>
                <a:schemeClr val="tx1">
                  <a:lumMod val="95000"/>
                  <a:lumOff val="5000"/>
                </a:schemeClr>
              </a:solidFill>
              <a:latin typeface="+mn-lt"/>
            </a:endParaRPr>
          </a:p>
          <a:p>
            <a:r>
              <a:rPr lang="en-GB" sz="2000" dirty="0" smtClean="0">
                <a:solidFill>
                  <a:schemeClr val="tx1">
                    <a:lumMod val="95000"/>
                    <a:lumOff val="5000"/>
                  </a:schemeClr>
                </a:solidFill>
                <a:latin typeface="+mn-lt"/>
              </a:rPr>
              <a:t>BTW have also encouraged take up of their trial with their own customers, further increasing the potential take up and learning.</a:t>
            </a:r>
            <a:endParaRPr lang="en-GB" sz="2000" dirty="0">
              <a:solidFill>
                <a:schemeClr val="tx1">
                  <a:lumMod val="95000"/>
                  <a:lumOff val="5000"/>
                </a:schemeClr>
              </a:solidFill>
              <a:latin typeface="+mn-lt"/>
            </a:endParaRPr>
          </a:p>
        </p:txBody>
      </p:sp>
      <p:sp>
        <p:nvSpPr>
          <p:cNvPr id="4" name="Rectangle 3"/>
          <p:cNvSpPr/>
          <p:nvPr/>
        </p:nvSpPr>
        <p:spPr>
          <a:xfrm>
            <a:off x="6753220" y="6596390"/>
            <a:ext cx="2467342" cy="261610"/>
          </a:xfrm>
          <a:prstGeom prst="rect">
            <a:avLst/>
          </a:prstGeom>
        </p:spPr>
        <p:txBody>
          <a:bodyPr wrap="none">
            <a:spAutoFit/>
          </a:bodyPr>
          <a:lstStyle/>
          <a:p>
            <a:r>
              <a:rPr lang="en-GB" sz="1100" dirty="0"/>
              <a:t>© British Telecommunications plc 2015 </a:t>
            </a:r>
          </a:p>
        </p:txBody>
      </p:sp>
    </p:spTree>
    <p:extLst>
      <p:ext uri="{BB962C8B-B14F-4D97-AF65-F5344CB8AC3E}">
        <p14:creationId xmlns:p14="http://schemas.microsoft.com/office/powerpoint/2010/main" val="12207808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Progress to date and initial </a:t>
            </a:r>
            <a:r>
              <a:rPr lang="en-GB" dirty="0"/>
              <a:t>results from the trial</a:t>
            </a:r>
          </a:p>
        </p:txBody>
      </p:sp>
      <p:sp>
        <p:nvSpPr>
          <p:cNvPr id="4" name="Rectangle 3"/>
          <p:cNvSpPr txBox="1">
            <a:spLocks noChangeArrowheads="1"/>
          </p:cNvSpPr>
          <p:nvPr/>
        </p:nvSpPr>
        <p:spPr>
          <a:xfrm>
            <a:off x="0" y="1194573"/>
            <a:ext cx="6224694" cy="55892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GB" sz="1900" b="1" dirty="0" smtClean="0"/>
              <a:t>First customers connected </a:t>
            </a:r>
            <a:r>
              <a:rPr lang="en-GB" sz="1900" dirty="0" smtClean="0"/>
              <a:t>on the 25</a:t>
            </a:r>
            <a:r>
              <a:rPr lang="en-GB" sz="1900" baseline="30000" dirty="0" smtClean="0"/>
              <a:t>th</a:t>
            </a:r>
            <a:r>
              <a:rPr lang="en-GB" sz="1900" dirty="0" smtClean="0"/>
              <a:t> August. </a:t>
            </a:r>
          </a:p>
          <a:p>
            <a:pPr>
              <a:buFont typeface="Wingdings" panose="05000000000000000000" pitchFamily="2" charset="2"/>
              <a:buChar char="§"/>
            </a:pPr>
            <a:r>
              <a:rPr lang="en-GB" sz="1900" dirty="0" smtClean="0"/>
              <a:t>Initial results </a:t>
            </a:r>
            <a:r>
              <a:rPr lang="en-GB" sz="1900" b="1" dirty="0" smtClean="0"/>
              <a:t>very promising</a:t>
            </a:r>
            <a:r>
              <a:rPr lang="en-GB" sz="1900" dirty="0" smtClean="0"/>
              <a:t>, and completely in line with our lab modelling. </a:t>
            </a:r>
          </a:p>
          <a:p>
            <a:pPr>
              <a:buFont typeface="Wingdings" panose="05000000000000000000" pitchFamily="2" charset="2"/>
              <a:buChar char="§"/>
            </a:pPr>
            <a:r>
              <a:rPr lang="en-GB" sz="1900" dirty="0" smtClean="0"/>
              <a:t>Almost all customers connected so far are receiving </a:t>
            </a:r>
            <a:r>
              <a:rPr lang="en-GB" sz="1900" b="1" dirty="0" smtClean="0"/>
              <a:t>300Mbps +</a:t>
            </a:r>
            <a:r>
              <a:rPr lang="en-GB" sz="1900" dirty="0" smtClean="0"/>
              <a:t>, and are capable of receiving higher speeds. </a:t>
            </a:r>
          </a:p>
          <a:p>
            <a:pPr>
              <a:buFont typeface="Wingdings" panose="05000000000000000000" pitchFamily="2" charset="2"/>
              <a:buChar char="§"/>
            </a:pPr>
            <a:r>
              <a:rPr lang="en-GB" sz="1900" dirty="0" smtClean="0"/>
              <a:t>This is more than enough to watch </a:t>
            </a:r>
            <a:r>
              <a:rPr lang="en-GB" sz="1900" b="1" dirty="0" smtClean="0"/>
              <a:t>multiple streams of 4k UHD TV</a:t>
            </a:r>
            <a:r>
              <a:rPr lang="en-GB" sz="1900" dirty="0" smtClean="0"/>
              <a:t>, browse the internet and play games online, all at the same time.  </a:t>
            </a:r>
          </a:p>
          <a:p>
            <a:pPr>
              <a:buFont typeface="Wingdings" panose="05000000000000000000" pitchFamily="2" charset="2"/>
              <a:buChar char="§"/>
            </a:pPr>
            <a:r>
              <a:rPr lang="en-GB" sz="1900" dirty="0" smtClean="0"/>
              <a:t>Most customers connected so far are fairly close to the distribution point. We’ll be</a:t>
            </a:r>
            <a:r>
              <a:rPr lang="en-GB" sz="1900" b="1" dirty="0" smtClean="0"/>
              <a:t> trialling G.fast over longer distances</a:t>
            </a:r>
            <a:r>
              <a:rPr lang="en-GB" sz="1900" dirty="0" smtClean="0"/>
              <a:t> and from different points in the network as the trials progress.</a:t>
            </a:r>
          </a:p>
          <a:p>
            <a:pPr>
              <a:buFont typeface="Wingdings" panose="05000000000000000000" pitchFamily="2" charset="2"/>
              <a:buChar char="§"/>
            </a:pPr>
            <a:r>
              <a:rPr lang="en-GB" sz="1900" dirty="0" smtClean="0"/>
              <a:t>We’ll also start to trial </a:t>
            </a:r>
            <a:r>
              <a:rPr lang="en-GB" sz="1900" b="1" dirty="0" smtClean="0"/>
              <a:t>NGA2</a:t>
            </a:r>
            <a:r>
              <a:rPr lang="en-GB" sz="1900" dirty="0" smtClean="0"/>
              <a:t> </a:t>
            </a:r>
            <a:r>
              <a:rPr lang="en-GB" sz="1900" b="1" dirty="0" err="1" smtClean="0"/>
              <a:t>FoD</a:t>
            </a:r>
            <a:r>
              <a:rPr lang="en-GB" sz="1900" b="1" dirty="0" smtClean="0"/>
              <a:t> </a:t>
            </a:r>
            <a:r>
              <a:rPr lang="en-GB" sz="1900" b="1" dirty="0" smtClean="0"/>
              <a:t>later in the year</a:t>
            </a:r>
            <a:r>
              <a:rPr lang="en-GB" sz="1900" dirty="0" smtClean="0"/>
              <a:t>.</a:t>
            </a:r>
          </a:p>
          <a:p>
            <a:pPr>
              <a:buFont typeface="Wingdings" panose="05000000000000000000" pitchFamily="2" charset="2"/>
              <a:buChar char="§"/>
            </a:pPr>
            <a:r>
              <a:rPr lang="en-GB" sz="1900" dirty="0" smtClean="0"/>
              <a:t>These results </a:t>
            </a:r>
            <a:r>
              <a:rPr lang="en-GB" sz="1900" b="1" dirty="0" smtClean="0"/>
              <a:t>give us confidence </a:t>
            </a:r>
            <a:r>
              <a:rPr lang="en-GB" sz="1900" dirty="0" smtClean="0"/>
              <a:t>that G.fast is an </a:t>
            </a:r>
            <a:r>
              <a:rPr lang="en-GB" sz="1900" b="1" dirty="0" smtClean="0"/>
              <a:t>excellent technical solution </a:t>
            </a:r>
            <a:r>
              <a:rPr lang="en-GB" sz="1900" dirty="0" smtClean="0"/>
              <a:t>to deliver ultrafast speeds to most homes.</a:t>
            </a:r>
          </a:p>
          <a:p>
            <a:pPr>
              <a:buFont typeface="Wingdings" panose="05000000000000000000" pitchFamily="2" charset="2"/>
              <a:buChar char="§"/>
            </a:pPr>
            <a:r>
              <a:rPr lang="en-GB" sz="1900" dirty="0">
                <a:cs typeface="Arial" panose="020B0604020202020204" pitchFamily="34" charset="0"/>
              </a:rPr>
              <a:t>Ultrafast website launched</a:t>
            </a:r>
            <a:r>
              <a:rPr lang="en-GB" sz="1900" dirty="0" smtClean="0">
                <a:cs typeface="Arial" panose="020B0604020202020204" pitchFamily="34" charset="0"/>
              </a:rPr>
              <a:t>:</a:t>
            </a:r>
            <a:br>
              <a:rPr lang="en-GB" sz="1900" dirty="0" smtClean="0">
                <a:cs typeface="Arial" panose="020B0604020202020204" pitchFamily="34" charset="0"/>
              </a:rPr>
            </a:br>
            <a:r>
              <a:rPr lang="en-GB" sz="1900" dirty="0" smtClean="0">
                <a:cs typeface="Arial" panose="020B0604020202020204" pitchFamily="34" charset="0"/>
              </a:rPr>
              <a:t> </a:t>
            </a:r>
            <a:r>
              <a:rPr lang="en-GB" sz="1900" dirty="0">
                <a:cs typeface="Arial" panose="020B0604020202020204" pitchFamily="34" charset="0"/>
                <a:hlinkClick r:id="rId2"/>
              </a:rPr>
              <a:t>http://www.ultrafast-openreach.co.uk</a:t>
            </a:r>
            <a:r>
              <a:rPr lang="en-GB" sz="1900" dirty="0" smtClean="0">
                <a:cs typeface="Arial" panose="020B0604020202020204" pitchFamily="34" charset="0"/>
                <a:hlinkClick r:id="rId2"/>
              </a:rPr>
              <a:t>/</a:t>
            </a:r>
            <a:endParaRPr lang="en-GB" sz="1900" dirty="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694" y="3409925"/>
            <a:ext cx="2571750" cy="1990725"/>
          </a:xfrm>
          <a:prstGeom prst="rect">
            <a:avLst/>
          </a:prstGeom>
        </p:spPr>
      </p:pic>
      <p:pic>
        <p:nvPicPr>
          <p:cNvPr id="6" name="Picture 2" descr="Huntingdon installation te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694" y="1268760"/>
            <a:ext cx="257175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392" t="24581" r="27973" b="28405"/>
          <a:stretch/>
        </p:blipFill>
        <p:spPr bwMode="auto">
          <a:xfrm>
            <a:off x="6224694" y="5407164"/>
            <a:ext cx="2232248" cy="1352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753220" y="6596390"/>
            <a:ext cx="2467342" cy="261610"/>
          </a:xfrm>
          <a:prstGeom prst="rect">
            <a:avLst/>
          </a:prstGeom>
        </p:spPr>
        <p:txBody>
          <a:bodyPr wrap="none">
            <a:spAutoFit/>
          </a:bodyPr>
          <a:lstStyle/>
          <a:p>
            <a:r>
              <a:rPr lang="en-GB" sz="1100" dirty="0"/>
              <a:t>© British Telecommunications plc 2015 </a:t>
            </a:r>
          </a:p>
        </p:txBody>
      </p:sp>
    </p:spTree>
    <p:extLst>
      <p:ext uri="{BB962C8B-B14F-4D97-AF65-F5344CB8AC3E}">
        <p14:creationId xmlns:p14="http://schemas.microsoft.com/office/powerpoint/2010/main" val="41178875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2731</TotalTime>
  <Words>634</Words>
  <Application>Microsoft Office PowerPoint</Application>
  <PresentationFormat>On-screen Show (4:3)</PresentationFormat>
  <Paragraphs>72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Lucida Grande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BT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Claire Sibbick</dc:creator>
  <cp:lastModifiedBy>Boothman,IM,Ian,BPF6 R</cp:lastModifiedBy>
  <cp:revision>124</cp:revision>
  <dcterms:created xsi:type="dcterms:W3CDTF">2015-03-26T09:28:23Z</dcterms:created>
  <dcterms:modified xsi:type="dcterms:W3CDTF">2015-09-14T09:08:34Z</dcterms:modified>
</cp:coreProperties>
</file>