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22"/>
  </p:notesMasterIdLst>
  <p:handoutMasterIdLst>
    <p:handoutMasterId r:id="rId23"/>
  </p:handoutMasterIdLst>
  <p:sldIdLst>
    <p:sldId id="279" r:id="rId2"/>
    <p:sldId id="338" r:id="rId3"/>
    <p:sldId id="337" r:id="rId4"/>
    <p:sldId id="354" r:id="rId5"/>
    <p:sldId id="347" r:id="rId6"/>
    <p:sldId id="348" r:id="rId7"/>
    <p:sldId id="349" r:id="rId8"/>
    <p:sldId id="350" r:id="rId9"/>
    <p:sldId id="351" r:id="rId10"/>
    <p:sldId id="352" r:id="rId11"/>
    <p:sldId id="353" r:id="rId12"/>
    <p:sldId id="355" r:id="rId13"/>
    <p:sldId id="346" r:id="rId14"/>
    <p:sldId id="340" r:id="rId15"/>
    <p:sldId id="341" r:id="rId16"/>
    <p:sldId id="342" r:id="rId17"/>
    <p:sldId id="343" r:id="rId18"/>
    <p:sldId id="344" r:id="rId19"/>
    <p:sldId id="345" r:id="rId20"/>
    <p:sldId id="259" r:id="rId21"/>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07">
          <p15:clr>
            <a:srgbClr val="A4A3A4"/>
          </p15:clr>
        </p15:guide>
        <p15:guide id="2" orient="horz" pos="3053">
          <p15:clr>
            <a:srgbClr val="A4A3A4"/>
          </p15:clr>
        </p15:guide>
        <p15:guide id="3" pos="2741">
          <p15:clr>
            <a:srgbClr val="A4A3A4"/>
          </p15:clr>
        </p15:guide>
        <p15:guide id="4" pos="2453">
          <p15:clr>
            <a:srgbClr val="A4A3A4"/>
          </p15:clr>
        </p15:guide>
        <p15:guide id="5" pos="5558">
          <p15:clr>
            <a:srgbClr val="A4A3A4"/>
          </p15:clr>
        </p15:guide>
        <p15:guide id="6" pos="399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34EAC"/>
    <a:srgbClr val="D37E9E"/>
    <a:srgbClr val="C95C6B"/>
    <a:srgbClr val="CC7AB0"/>
    <a:srgbClr val="B169CC"/>
    <a:srgbClr val="AF62C5"/>
    <a:srgbClr val="CB4757"/>
    <a:srgbClr val="0D0A56"/>
    <a:srgbClr val="C576B6"/>
    <a:srgbClr val="120B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37"/>
    <p:restoredTop sz="94613"/>
  </p:normalViewPr>
  <p:slideViewPr>
    <p:cSldViewPr snapToGrid="0" snapToObjects="1" showGuides="1">
      <p:cViewPr varScale="1">
        <p:scale>
          <a:sx n="156" d="100"/>
          <a:sy n="156" d="100"/>
        </p:scale>
        <p:origin x="192" y="216"/>
      </p:cViewPr>
      <p:guideLst>
        <p:guide orient="horz" pos="307"/>
        <p:guide orient="horz" pos="3053"/>
        <p:guide pos="2741"/>
        <p:guide pos="2453"/>
        <p:guide pos="5558"/>
        <p:guide pos="3998"/>
      </p:guideLst>
    </p:cSldViewPr>
  </p:slideViewPr>
  <p:notesTextViewPr>
    <p:cViewPr>
      <p:scale>
        <a:sx n="100" d="100"/>
        <a:sy n="100"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commentAuthors" Target="commentAuthors.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pPr>
                <a:defRPr/>
              </a:pPr>
              <a:t>1/18/17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pPr>
                <a:defRPr/>
              </a:pPr>
              <a:t>‹#›</a:t>
            </a:fld>
            <a:endParaRPr lang="en-US"/>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A637A29-4E7E-A24B-BAB1-D48C888F91E4}" type="datetimeFigureOut">
              <a:rPr lang="en-US"/>
              <a:pPr>
                <a:defRPr/>
              </a:pPr>
              <a:t>1/18/17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97A1FA6-25DE-9E4E-A34D-CF67DE7DBDC7}" type="slidenum">
              <a:rPr lang="en-US"/>
              <a:pPr>
                <a:defRPr/>
              </a:pPr>
              <a:t>‹#›</a:t>
            </a:fld>
            <a:endParaRPr lang="en-US"/>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a:t>
            </a:fld>
            <a:endParaRPr lang="en-US"/>
          </a:p>
        </p:txBody>
      </p:sp>
    </p:spTree>
    <p:extLst>
      <p:ext uri="{BB962C8B-B14F-4D97-AF65-F5344CB8AC3E}">
        <p14:creationId xmlns:p14="http://schemas.microsoft.com/office/powerpoint/2010/main" val="91476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11</a:t>
            </a:fld>
            <a:endParaRPr lang="en-US"/>
          </a:p>
        </p:txBody>
      </p:sp>
    </p:spTree>
    <p:extLst>
      <p:ext uri="{BB962C8B-B14F-4D97-AF65-F5344CB8AC3E}">
        <p14:creationId xmlns:p14="http://schemas.microsoft.com/office/powerpoint/2010/main" val="1694293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OpenBMP</a:t>
            </a:r>
            <a:r>
              <a:rPr lang="en-US" sz="1200" b="0" i="0" kern="1200" dirty="0" smtClean="0">
                <a:solidFill>
                  <a:schemeClr val="tx1"/>
                </a:solidFill>
                <a:effectLst/>
                <a:latin typeface="+mn-lt"/>
                <a:ea typeface="+mn-ea"/>
                <a:cs typeface="+mn-cs"/>
              </a:rPr>
              <a:t> UI uses Angular. The widgets use angular-nvd3, which uses nvd3, which uses d3. D3 uses SVG for rendering</a:t>
            </a:r>
            <a:endParaRPr lang="en-US" dirty="0"/>
          </a:p>
        </p:txBody>
      </p:sp>
      <p:sp>
        <p:nvSpPr>
          <p:cNvPr id="4" name="Slide Number Placeholder 3"/>
          <p:cNvSpPr>
            <a:spLocks noGrp="1"/>
          </p:cNvSpPr>
          <p:nvPr>
            <p:ph type="sldNum" sz="quarter" idx="10"/>
          </p:nvPr>
        </p:nvSpPr>
        <p:spPr/>
        <p:txBody>
          <a:bodyPr/>
          <a:lstStyle/>
          <a:p>
            <a:fld id="{CED75DAA-49C7-1942-AE7A-049D677A681E}" type="slidenum">
              <a:rPr lang="en-US" smtClean="0"/>
              <a:t>15</a:t>
            </a:fld>
            <a:endParaRPr lang="en-US"/>
          </a:p>
        </p:txBody>
      </p:sp>
    </p:spTree>
    <p:extLst>
      <p:ext uri="{BB962C8B-B14F-4D97-AF65-F5344CB8AC3E}">
        <p14:creationId xmlns:p14="http://schemas.microsoft.com/office/powerpoint/2010/main" val="1597643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smtClean="0">
                <a:solidFill>
                  <a:schemeClr val="tx1"/>
                </a:solidFill>
                <a:effectLst/>
                <a:latin typeface="+mn-lt"/>
                <a:ea typeface="+mn-ea"/>
                <a:cs typeface="+mn-cs"/>
              </a:rPr>
              <a:t>OpenBMP</a:t>
            </a:r>
            <a:r>
              <a:rPr lang="en-US" sz="1200" b="0" i="0" kern="1200" dirty="0" smtClean="0">
                <a:solidFill>
                  <a:schemeClr val="tx1"/>
                </a:solidFill>
                <a:effectLst/>
                <a:latin typeface="+mn-lt"/>
                <a:ea typeface="+mn-ea"/>
                <a:cs typeface="+mn-cs"/>
              </a:rPr>
              <a:t> UI uses Angular. The widgets use angular-nvd3, which uses nvd3, which uses d3. </a:t>
            </a:r>
            <a:r>
              <a:rPr lang="en-US" sz="1200" b="0" i="0" kern="1200" smtClean="0">
                <a:solidFill>
                  <a:schemeClr val="tx1"/>
                </a:solidFill>
                <a:effectLst/>
                <a:latin typeface="+mn-lt"/>
                <a:ea typeface="+mn-ea"/>
                <a:cs typeface="+mn-cs"/>
              </a:rPr>
              <a:t>D3 uses SVG for rendering</a:t>
            </a:r>
            <a:endParaRPr lang="en-US"/>
          </a:p>
        </p:txBody>
      </p:sp>
      <p:sp>
        <p:nvSpPr>
          <p:cNvPr id="4" name="Slide Number Placeholder 3"/>
          <p:cNvSpPr>
            <a:spLocks noGrp="1"/>
          </p:cNvSpPr>
          <p:nvPr>
            <p:ph type="sldNum" sz="quarter" idx="10"/>
          </p:nvPr>
        </p:nvSpPr>
        <p:spPr/>
        <p:txBody>
          <a:bodyPr/>
          <a:lstStyle/>
          <a:p>
            <a:fld id="{CED75DAA-49C7-1942-AE7A-049D677A681E}" type="slidenum">
              <a:rPr lang="en-US" smtClean="0"/>
              <a:t>16</a:t>
            </a:fld>
            <a:endParaRPr lang="en-US"/>
          </a:p>
        </p:txBody>
      </p:sp>
    </p:spTree>
    <p:extLst>
      <p:ext uri="{BB962C8B-B14F-4D97-AF65-F5344CB8AC3E}">
        <p14:creationId xmlns:p14="http://schemas.microsoft.com/office/powerpoint/2010/main" val="9217497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spTree>
      <p:nvGrpSpPr>
        <p:cNvPr id="1" name=""/>
        <p:cNvGrpSpPr/>
        <p:nvPr/>
      </p:nvGrpSpPr>
      <p:grpSpPr>
        <a:xfrm>
          <a:off x="0" y="0"/>
          <a:ext cx="0" cy="0"/>
          <a:chOff x="0" y="0"/>
          <a:chExt cx="0" cy="0"/>
        </a:xfrm>
      </p:grpSpPr>
      <p:sp>
        <p:nvSpPr>
          <p:cNvPr id="6" name="Rectangle 5"/>
          <p:cNvSpPr/>
          <p:nvPr userDrawn="1"/>
        </p:nvSpPr>
        <p:spPr>
          <a:xfrm>
            <a:off x="0" y="0"/>
            <a:ext cx="9143999" cy="4273192"/>
          </a:xfrm>
          <a:prstGeom prst="rect">
            <a:avLst/>
          </a:prstGeom>
          <a:solidFill>
            <a:srgbClr val="CC1C1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3904"/>
            <a:ext cx="9144000" cy="3990975"/>
          </a:xfrm>
          <a:prstGeom prst="rect">
            <a:avLst/>
          </a:prstGeom>
        </p:spPr>
      </p:pic>
      <p:sp>
        <p:nvSpPr>
          <p:cNvPr id="16" name="Subtitle 2"/>
          <p:cNvSpPr>
            <a:spLocks noGrp="1"/>
          </p:cNvSpPr>
          <p:nvPr>
            <p:ph type="subTitle" idx="1" hasCustomPrompt="1"/>
          </p:nvPr>
        </p:nvSpPr>
        <p:spPr>
          <a:xfrm>
            <a:off x="469496" y="3385812"/>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smtClean="0"/>
              <a:t>Speaker Name</a:t>
            </a:r>
            <a:endParaRPr lang="en-US" dirty="0"/>
          </a:p>
        </p:txBody>
      </p:sp>
      <p:sp>
        <p:nvSpPr>
          <p:cNvPr id="17" name="Text Placeholder 38"/>
          <p:cNvSpPr>
            <a:spLocks noGrp="1"/>
          </p:cNvSpPr>
          <p:nvPr>
            <p:ph type="body" sz="quarter" idx="11" hasCustomPrompt="1"/>
          </p:nvPr>
        </p:nvSpPr>
        <p:spPr>
          <a:xfrm>
            <a:off x="469496" y="3625809"/>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Speaker Title</a:t>
            </a:r>
          </a:p>
        </p:txBody>
      </p:sp>
      <p:sp>
        <p:nvSpPr>
          <p:cNvPr id="18" name="Text Placeholder 40"/>
          <p:cNvSpPr>
            <a:spLocks noGrp="1"/>
          </p:cNvSpPr>
          <p:nvPr>
            <p:ph type="body" sz="quarter" idx="12" hasCustomPrompt="1"/>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smtClean="0"/>
              <a:t>Date</a:t>
            </a:r>
          </a:p>
        </p:txBody>
      </p:sp>
      <p:sp>
        <p:nvSpPr>
          <p:cNvPr id="19" name="Text Placeholder 2"/>
          <p:cNvSpPr>
            <a:spLocks noGrp="1"/>
          </p:cNvSpPr>
          <p:nvPr>
            <p:ph type="body" sz="quarter" idx="13" hasCustomPrompt="1"/>
          </p:nvPr>
        </p:nvSpPr>
        <p:spPr>
          <a:xfrm>
            <a:off x="463292" y="2804077"/>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GB" dirty="0" smtClean="0"/>
              <a:t>Subtitle Goes Here</a:t>
            </a:r>
          </a:p>
        </p:txBody>
      </p:sp>
      <p:sp>
        <p:nvSpPr>
          <p:cNvPr id="20" name="Title 1"/>
          <p:cNvSpPr>
            <a:spLocks noGrp="1"/>
          </p:cNvSpPr>
          <p:nvPr>
            <p:ph type="ctrTitle" hasCustomPrompt="1"/>
          </p:nvPr>
        </p:nvSpPr>
        <p:spPr>
          <a:xfrm>
            <a:off x="425765" y="2232591"/>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effectLst>
                  <a:outerShdw blurRad="38100" dist="38100" dir="2700000" algn="tl">
                    <a:srgbClr val="000000">
                      <a:alpha val="43137"/>
                    </a:srgbClr>
                  </a:outerShdw>
                </a:effectLst>
                <a:latin typeface="+mj-lt"/>
                <a:cs typeface="CiscoSans Thin"/>
              </a:defRPr>
            </a:lvl1pPr>
          </a:lstStyle>
          <a:p>
            <a:r>
              <a:rPr lang="en-GB" dirty="0" smtClean="0"/>
              <a:t>Title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180156"/>
            <a:ext cx="9144000" cy="963344"/>
          </a:xfrm>
          <a:prstGeom prst="rect">
            <a:avLst/>
          </a:prstGeom>
        </p:spPr>
      </p:pic>
      <p:pic>
        <p:nvPicPr>
          <p:cNvPr id="12" name="Picture 11" descr="pnda2w-trans.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8474" y="362034"/>
            <a:ext cx="1847858" cy="970820"/>
          </a:xfrm>
          <a:prstGeom prst="rect">
            <a:avLst/>
          </a:prstGeom>
        </p:spPr>
      </p:pic>
    </p:spTree>
    <p:extLst>
      <p:ext uri="{BB962C8B-B14F-4D97-AF65-F5344CB8AC3E}">
        <p14:creationId xmlns:p14="http://schemas.microsoft.com/office/powerpoint/2010/main" val="2122942396"/>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Slide With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224293" cy="5143500"/>
          </a:xfrm>
          <a:prstGeom prst="rect">
            <a:avLst/>
          </a:prstGeom>
        </p:spPr>
      </p:pic>
      <p:sp>
        <p:nvSpPr>
          <p:cNvPr id="4" name="Text Placeholder 3"/>
          <p:cNvSpPr>
            <a:spLocks noGrp="1"/>
          </p:cNvSpPr>
          <p:nvPr>
            <p:ph type="body" sz="quarter" idx="10" hasCustomPrompt="1"/>
          </p:nvPr>
        </p:nvSpPr>
        <p:spPr>
          <a:xfrm>
            <a:off x="437766" y="1347788"/>
            <a:ext cx="8345488" cy="3168210"/>
          </a:xfrm>
          <a:prstGeom prst="rect">
            <a:avLst/>
          </a:prstGeom>
        </p:spPr>
        <p:txBody>
          <a:bodyPr lIns="91420" tIns="45710" rIns="91420" bIns="45710">
            <a:normAutofit/>
          </a:bodyPr>
          <a:lstStyle>
            <a:lvl1pPr marL="280928" indent="-223792">
              <a:lnSpc>
                <a:spcPct val="95000"/>
              </a:lnSpc>
              <a:spcBef>
                <a:spcPts val="1110"/>
              </a:spcBef>
              <a:buClr>
                <a:schemeClr val="tx1"/>
              </a:buClr>
              <a:buSzPct val="80000"/>
              <a:buFont typeface="Arial"/>
              <a:buChar char="•"/>
              <a:defRPr sz="3700" b="0" i="0">
                <a:solidFill>
                  <a:schemeClr val="bg1"/>
                </a:solidFill>
                <a:latin typeface="+mn-lt"/>
                <a:cs typeface="CiscoSans ExtraLight"/>
              </a:defRPr>
            </a:lvl1pPr>
            <a:lvl2pPr marL="507895" indent="-215855">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58" indent="-171415">
              <a:buClr>
                <a:schemeClr val="tx1"/>
              </a:buClr>
              <a:buSzPct val="80000"/>
              <a:buFont typeface="Arial"/>
              <a:buChar char="•"/>
              <a:defRPr sz="1600" b="0" i="0">
                <a:solidFill>
                  <a:srgbClr val="676767"/>
                </a:solidFill>
                <a:latin typeface="+mn-lt"/>
                <a:cs typeface="CiscoSans ExtraLight"/>
              </a:defRPr>
            </a:lvl3pPr>
            <a:lvl4pPr marL="911035" indent="-171415">
              <a:buClr>
                <a:schemeClr val="tx1"/>
              </a:buClr>
              <a:buSzPct val="80000"/>
              <a:buFont typeface="Arial"/>
              <a:buChar char="•"/>
              <a:defRPr sz="1400" b="0" i="0">
                <a:solidFill>
                  <a:srgbClr val="676767"/>
                </a:solidFill>
                <a:latin typeface="+mn-lt"/>
                <a:cs typeface="CiscoSans ExtraLight"/>
              </a:defRPr>
            </a:lvl4pPr>
            <a:lvl5pPr marL="1082450" indent="-168240">
              <a:buClr>
                <a:schemeClr val="tx1"/>
              </a:buClr>
              <a:buSzPct val="80000"/>
              <a:buFont typeface="Arial"/>
              <a:buChar char="•"/>
              <a:defRPr sz="1200" b="0" i="0">
                <a:solidFill>
                  <a:srgbClr val="676767"/>
                </a:solidFill>
                <a:latin typeface="+mn-lt"/>
                <a:cs typeface="CiscoSans ExtraLight"/>
              </a:defRPr>
            </a:lvl5pPr>
          </a:lstStyle>
          <a:p>
            <a:pPr lvl="0"/>
            <a:r>
              <a:rPr lang="en-GB" dirty="0" smtClean="0"/>
              <a:t>Click to edit text</a:t>
            </a:r>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a:solidFill>
                  <a:schemeClr val="bg1"/>
                </a:solidFill>
              </a:defRPr>
            </a:lvl1pPr>
          </a:lstStyle>
          <a:p>
            <a:pPr lvl="0"/>
            <a:r>
              <a:rPr lang="en-US" smtClean="0"/>
              <a:t>Click to edit Master title style</a:t>
            </a:r>
            <a:endParaRPr lang="en-GB" dirty="0"/>
          </a:p>
        </p:txBody>
      </p:sp>
      <p:sp>
        <p:nvSpPr>
          <p:cNvPr id="7" name="Rectangle 6"/>
          <p:cNvSpPr>
            <a:spLocks noChangeArrowheads="1"/>
          </p:cNvSpPr>
          <p:nvPr userDrawn="1"/>
        </p:nvSpPr>
        <p:spPr bwMode="ltGray">
          <a:xfrm>
            <a:off x="5762171" y="4742907"/>
            <a:ext cx="276335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kern="1200" dirty="0">
                <a:solidFill>
                  <a:schemeClr val="bg1">
                    <a:alpha val="60000"/>
                  </a:schemeClr>
                </a:solidFill>
                <a:latin typeface="+mn-lt"/>
                <a:ea typeface="+mn-ea"/>
                <a:cs typeface="CiscoSans Thin"/>
              </a:rPr>
              <a:t>© </a:t>
            </a:r>
            <a:r>
              <a:rPr lang="en-US" sz="600" kern="1200" dirty="0" smtClean="0">
                <a:solidFill>
                  <a:schemeClr val="bg1">
                    <a:alpha val="60000"/>
                  </a:schemeClr>
                </a:solidFill>
                <a:latin typeface="+mn-lt"/>
                <a:ea typeface="+mn-ea"/>
                <a:cs typeface="CiscoSans Thin"/>
              </a:rPr>
              <a:t>2016  PNDA a Linux Foundation Collaborative Project. </a:t>
            </a:r>
            <a:r>
              <a:rPr lang="en-US" sz="600" kern="1200" dirty="0">
                <a:solidFill>
                  <a:schemeClr val="bg1">
                    <a:alpha val="60000"/>
                  </a:schemeClr>
                </a:solidFill>
                <a:latin typeface="+mn-lt"/>
                <a:ea typeface="+mn-ea"/>
                <a:cs typeface="CiscoSans Thin"/>
              </a:rPr>
              <a:t>All rights reserved</a:t>
            </a:r>
            <a:r>
              <a:rPr lang="en-US" sz="600" kern="1200" dirty="0" smtClean="0">
                <a:solidFill>
                  <a:schemeClr val="bg1">
                    <a:alpha val="60000"/>
                  </a:schemeClr>
                </a:solidFill>
                <a:latin typeface="+mn-lt"/>
                <a:ea typeface="+mn-ea"/>
                <a:cs typeface="CiscoSans Thin"/>
              </a:rPr>
              <a:t>.</a:t>
            </a:r>
            <a:endParaRPr lang="en-US" sz="600" kern="1200" dirty="0">
              <a:solidFill>
                <a:schemeClr val="bg1">
                  <a:alpha val="60000"/>
                </a:schemeClr>
              </a:solidFill>
              <a:latin typeface="+mn-lt"/>
              <a:ea typeface="+mn-ea"/>
              <a:cs typeface="CiscoSans Thin"/>
            </a:endParaRPr>
          </a:p>
        </p:txBody>
      </p:sp>
    </p:spTree>
    <p:extLst>
      <p:ext uri="{BB962C8B-B14F-4D97-AF65-F5344CB8AC3E}">
        <p14:creationId xmlns:p14="http://schemas.microsoft.com/office/powerpoint/2010/main" val="78301120"/>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ullet_Heavy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224293" cy="5143500"/>
          </a:xfrm>
          <a:prstGeom prst="rect">
            <a:avLst/>
          </a:prstGeom>
        </p:spPr>
      </p:pic>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bg1"/>
                </a:solidFill>
                <a:effectLst>
                  <a:outerShdw blurRad="38100" dist="38100" dir="2700000" algn="tl">
                    <a:srgbClr val="000000">
                      <a:alpha val="43137"/>
                    </a:srgbClr>
                  </a:outerShdw>
                </a:effectLst>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bg1"/>
                </a:solidFill>
                <a:effectLst>
                  <a:outerShdw blurRad="38100" dist="38100" dir="2700000" algn="tl">
                    <a:srgbClr val="000000">
                      <a:alpha val="43137"/>
                    </a:srgbClr>
                  </a:outerShdw>
                </a:effectLst>
                <a:latin typeface="+mn-lt"/>
                <a:cs typeface="CiscoSans ExtraLight"/>
              </a:defRPr>
            </a:lvl2pPr>
            <a:lvl3pPr marL="628520" indent="-171415">
              <a:buClr>
                <a:schemeClr val="tx1"/>
              </a:buClr>
              <a:buSzPct val="80000"/>
              <a:buFont typeface="Arial"/>
              <a:buChar char="•"/>
              <a:defRPr sz="1600" b="0" i="0">
                <a:solidFill>
                  <a:schemeClr val="bg1"/>
                </a:solidFill>
                <a:effectLst>
                  <a:outerShdw blurRad="38100" dist="38100" dir="2700000" algn="tl">
                    <a:srgbClr val="000000">
                      <a:alpha val="43137"/>
                    </a:srgbClr>
                  </a:outerShdw>
                </a:effectLst>
                <a:latin typeface="+mn-lt"/>
                <a:cs typeface="CiscoSans ExtraLight"/>
              </a:defRPr>
            </a:lvl3pPr>
            <a:lvl4pPr marL="799934" indent="-171415">
              <a:buClr>
                <a:schemeClr val="tx1"/>
              </a:buClr>
              <a:buSzPct val="80000"/>
              <a:buFont typeface="Arial"/>
              <a:buChar char="•"/>
              <a:defRPr sz="1400" b="0" i="0">
                <a:solidFill>
                  <a:schemeClr val="bg1"/>
                </a:solidFill>
                <a:effectLst>
                  <a:outerShdw blurRad="38100" dist="38100" dir="2700000" algn="tl">
                    <a:srgbClr val="000000">
                      <a:alpha val="43137"/>
                    </a:srgbClr>
                  </a:outerShdw>
                </a:effectLst>
                <a:latin typeface="+mn-lt"/>
                <a:cs typeface="CiscoSans ExtraLight"/>
              </a:defRPr>
            </a:lvl4pPr>
            <a:lvl5pPr marL="971347" indent="-171415">
              <a:buClr>
                <a:schemeClr val="tx1"/>
              </a:buClr>
              <a:buSzPct val="80000"/>
              <a:buFont typeface="Arial"/>
              <a:buChar char="•"/>
              <a:defRPr sz="1200" b="0" i="0">
                <a:solidFill>
                  <a:schemeClr val="bg1"/>
                </a:solidFill>
                <a:effectLst>
                  <a:outerShdw blurRad="38100" dist="38100" dir="2700000" algn="tl">
                    <a:srgbClr val="000000">
                      <a:alpha val="43137"/>
                    </a:srgbClr>
                  </a:outerShdw>
                </a:effectLst>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bg1"/>
                </a:solidFill>
                <a:effectLst>
                  <a:outerShdw blurRad="38100" dist="38100" dir="2700000" algn="tl">
                    <a:srgbClr val="000000">
                      <a:alpha val="43137"/>
                    </a:srgbClr>
                  </a:outerShdw>
                </a:effectLst>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bg1"/>
                </a:solidFill>
                <a:effectLst>
                  <a:outerShdw blurRad="38100" dist="38100" dir="2700000" algn="tl">
                    <a:srgbClr val="000000">
                      <a:alpha val="43137"/>
                    </a:srgbClr>
                  </a:outerShdw>
                </a:effectLst>
                <a:latin typeface="+mn-lt"/>
                <a:cs typeface="CiscoSans ExtraLight"/>
              </a:defRPr>
            </a:lvl2pPr>
            <a:lvl3pPr marL="628520" indent="-171415">
              <a:buClr>
                <a:schemeClr val="tx1"/>
              </a:buClr>
              <a:buSzPct val="80000"/>
              <a:buFont typeface="Arial"/>
              <a:buChar char="•"/>
              <a:defRPr sz="1600" b="0" i="0">
                <a:solidFill>
                  <a:schemeClr val="bg1"/>
                </a:solidFill>
                <a:effectLst>
                  <a:outerShdw blurRad="38100" dist="38100" dir="2700000" algn="tl">
                    <a:srgbClr val="000000">
                      <a:alpha val="43137"/>
                    </a:srgbClr>
                  </a:outerShdw>
                </a:effectLst>
                <a:latin typeface="+mn-lt"/>
                <a:cs typeface="CiscoSans ExtraLight"/>
              </a:defRPr>
            </a:lvl3pPr>
            <a:lvl4pPr marL="799934" indent="-171415">
              <a:buClr>
                <a:schemeClr val="tx1"/>
              </a:buClr>
              <a:buSzPct val="80000"/>
              <a:buFont typeface="Arial"/>
              <a:buChar char="•"/>
              <a:defRPr sz="1400" b="0" i="0">
                <a:solidFill>
                  <a:schemeClr val="bg1"/>
                </a:solidFill>
                <a:effectLst>
                  <a:outerShdw blurRad="38100" dist="38100" dir="2700000" algn="tl">
                    <a:srgbClr val="000000">
                      <a:alpha val="43137"/>
                    </a:srgbClr>
                  </a:outerShdw>
                </a:effectLst>
                <a:latin typeface="+mn-lt"/>
                <a:cs typeface="CiscoSans ExtraLight"/>
              </a:defRPr>
            </a:lvl4pPr>
            <a:lvl5pPr marL="971347" indent="-171415">
              <a:buClr>
                <a:schemeClr val="tx1"/>
              </a:buClr>
              <a:buSzPct val="80000"/>
              <a:buFont typeface="Arial"/>
              <a:buChar char="•"/>
              <a:defRPr sz="1200" b="0" i="0">
                <a:solidFill>
                  <a:schemeClr val="bg1"/>
                </a:solidFill>
                <a:effectLst>
                  <a:outerShdw blurRad="38100" dist="38100" dir="2700000" algn="tl">
                    <a:srgbClr val="000000">
                      <a:alpha val="43137"/>
                    </a:srgbClr>
                  </a:outerShdw>
                </a:effectLst>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a:solidFill>
                  <a:schemeClr val="bg1"/>
                </a:solidFill>
                <a:effectLst>
                  <a:outerShdw blurRad="38100" dist="38100" dir="2700000" algn="tl">
                    <a:srgbClr val="000000">
                      <a:alpha val="43137"/>
                    </a:srgbClr>
                  </a:outerShdw>
                </a:effectLst>
              </a:defRPr>
            </a:lvl1pPr>
          </a:lstStyle>
          <a:p>
            <a:pPr lvl="0"/>
            <a:r>
              <a:rPr lang="en-US" smtClean="0"/>
              <a:t>Click to edit Master title style</a:t>
            </a:r>
            <a:endParaRPr lang="en-GB" dirty="0"/>
          </a:p>
        </p:txBody>
      </p:sp>
      <p:sp>
        <p:nvSpPr>
          <p:cNvPr id="10" name="Rectangle 9"/>
          <p:cNvSpPr>
            <a:spLocks noChangeArrowheads="1"/>
          </p:cNvSpPr>
          <p:nvPr userDrawn="1"/>
        </p:nvSpPr>
        <p:spPr bwMode="ltGray">
          <a:xfrm>
            <a:off x="5762171" y="4742907"/>
            <a:ext cx="276335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kern="1200" dirty="0">
                <a:solidFill>
                  <a:schemeClr val="bg1">
                    <a:alpha val="60000"/>
                  </a:schemeClr>
                </a:solidFill>
                <a:latin typeface="+mn-lt"/>
                <a:ea typeface="+mn-ea"/>
                <a:cs typeface="CiscoSans Thin"/>
              </a:rPr>
              <a:t>© </a:t>
            </a:r>
            <a:r>
              <a:rPr lang="en-US" sz="600" kern="1200" dirty="0" smtClean="0">
                <a:solidFill>
                  <a:schemeClr val="bg1">
                    <a:alpha val="60000"/>
                  </a:schemeClr>
                </a:solidFill>
                <a:latin typeface="+mn-lt"/>
                <a:ea typeface="+mn-ea"/>
                <a:cs typeface="CiscoSans Thin"/>
              </a:rPr>
              <a:t>2016  PNDA a Linux Foundation Collaborative Project. </a:t>
            </a:r>
            <a:r>
              <a:rPr lang="en-US" sz="600" kern="1200" dirty="0">
                <a:solidFill>
                  <a:schemeClr val="bg1">
                    <a:alpha val="60000"/>
                  </a:schemeClr>
                </a:solidFill>
                <a:latin typeface="+mn-lt"/>
                <a:ea typeface="+mn-ea"/>
                <a:cs typeface="CiscoSans Thin"/>
              </a:rPr>
              <a:t>All rights reserved</a:t>
            </a:r>
            <a:r>
              <a:rPr lang="en-US" sz="600" kern="1200" dirty="0" smtClean="0">
                <a:solidFill>
                  <a:schemeClr val="bg1">
                    <a:alpha val="60000"/>
                  </a:schemeClr>
                </a:solidFill>
                <a:latin typeface="+mn-lt"/>
                <a:ea typeface="+mn-ea"/>
                <a:cs typeface="CiscoSans Thin"/>
              </a:rPr>
              <a:t>.</a:t>
            </a:r>
            <a:endParaRPr lang="en-US" sz="600" kern="1200" dirty="0">
              <a:solidFill>
                <a:schemeClr val="bg1">
                  <a:alpha val="60000"/>
                </a:schemeClr>
              </a:solidFill>
              <a:latin typeface="+mn-lt"/>
              <a:ea typeface="+mn-ea"/>
              <a:cs typeface="CiscoSans Thin"/>
            </a:endParaRPr>
          </a:p>
        </p:txBody>
      </p:sp>
    </p:spTree>
    <p:extLst>
      <p:ext uri="{BB962C8B-B14F-4D97-AF65-F5344CB8AC3E}">
        <p14:creationId xmlns:p14="http://schemas.microsoft.com/office/powerpoint/2010/main" val="1028356600"/>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ullet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224293" cy="5143500"/>
          </a:xfrm>
          <a:prstGeom prst="rect">
            <a:avLst/>
          </a:prstGeom>
        </p:spPr>
      </p:pic>
      <p:sp>
        <p:nvSpPr>
          <p:cNvPr id="3"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lvl1pPr>
              <a:defRPr>
                <a:solidFill>
                  <a:schemeClr val="bg1"/>
                </a:solidFill>
                <a:effectLst>
                  <a:outerShdw blurRad="38100" dist="38100" dir="2700000" algn="tl">
                    <a:srgbClr val="000000">
                      <a:alpha val="43137"/>
                    </a:srgbClr>
                  </a:outerShdw>
                </a:effectLst>
              </a:defRPr>
            </a:lvl1pPr>
          </a:lstStyle>
          <a:p>
            <a:pPr lvl="0"/>
            <a:r>
              <a:rPr lang="en-US" smtClean="0"/>
              <a:t>Click to edit Master title style</a:t>
            </a:r>
            <a:endParaRPr lang="en-GB" dirty="0"/>
          </a:p>
        </p:txBody>
      </p:sp>
      <p:sp>
        <p:nvSpPr>
          <p:cNvPr id="6" name="Rectangle 5"/>
          <p:cNvSpPr>
            <a:spLocks noChangeArrowheads="1"/>
          </p:cNvSpPr>
          <p:nvPr userDrawn="1"/>
        </p:nvSpPr>
        <p:spPr bwMode="ltGray">
          <a:xfrm>
            <a:off x="5762171" y="4742907"/>
            <a:ext cx="276335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kern="1200" dirty="0">
                <a:solidFill>
                  <a:schemeClr val="bg1">
                    <a:alpha val="60000"/>
                  </a:schemeClr>
                </a:solidFill>
                <a:latin typeface="+mn-lt"/>
                <a:ea typeface="+mn-ea"/>
                <a:cs typeface="CiscoSans Thin"/>
              </a:rPr>
              <a:t>© </a:t>
            </a:r>
            <a:r>
              <a:rPr lang="en-US" sz="600" kern="1200" dirty="0" smtClean="0">
                <a:solidFill>
                  <a:schemeClr val="bg1">
                    <a:alpha val="60000"/>
                  </a:schemeClr>
                </a:solidFill>
                <a:latin typeface="+mn-lt"/>
                <a:ea typeface="+mn-ea"/>
                <a:cs typeface="CiscoSans Thin"/>
              </a:rPr>
              <a:t>2016  PNDA a Linux Foundation Collaborative Project. </a:t>
            </a:r>
            <a:r>
              <a:rPr lang="en-US" sz="600" kern="1200" dirty="0">
                <a:solidFill>
                  <a:schemeClr val="bg1">
                    <a:alpha val="60000"/>
                  </a:schemeClr>
                </a:solidFill>
                <a:latin typeface="+mn-lt"/>
                <a:ea typeface="+mn-ea"/>
                <a:cs typeface="CiscoSans Thin"/>
              </a:rPr>
              <a:t>All rights reserved</a:t>
            </a:r>
            <a:r>
              <a:rPr lang="en-US" sz="600" kern="1200" dirty="0" smtClean="0">
                <a:solidFill>
                  <a:schemeClr val="bg1">
                    <a:alpha val="60000"/>
                  </a:schemeClr>
                </a:solidFill>
                <a:latin typeface="+mn-lt"/>
                <a:ea typeface="+mn-ea"/>
                <a:cs typeface="CiscoSans Thin"/>
              </a:rPr>
              <a:t>.</a:t>
            </a:r>
            <a:endParaRPr lang="en-US" sz="600" kern="1200" dirty="0">
              <a:solidFill>
                <a:schemeClr val="bg1">
                  <a:alpha val="60000"/>
                </a:schemeClr>
              </a:solidFill>
              <a:latin typeface="+mn-lt"/>
              <a:ea typeface="+mn-ea"/>
              <a:cs typeface="CiscoSans Thin"/>
            </a:endParaRPr>
          </a:p>
        </p:txBody>
      </p:sp>
    </p:spTree>
    <p:extLst>
      <p:ext uri="{BB962C8B-B14F-4D97-AF65-F5344CB8AC3E}">
        <p14:creationId xmlns:p14="http://schemas.microsoft.com/office/powerpoint/2010/main" val="1839472512"/>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Segue">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224293" cy="5143500"/>
          </a:xfrm>
          <a:prstGeom prst="rect">
            <a:avLst/>
          </a:prstGeom>
        </p:spPr>
      </p:pic>
      <p:sp>
        <p:nvSpPr>
          <p:cNvPr id="6" name="Title 1"/>
          <p:cNvSpPr>
            <a:spLocks noGrp="1"/>
          </p:cNvSpPr>
          <p:nvPr>
            <p:ph type="ctrTitle" hasCustomPrompt="1"/>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bg1"/>
                </a:solidFill>
                <a:effectLst>
                  <a:outerShdw blurRad="38100" dist="38100" dir="2700000" algn="tl">
                    <a:srgbClr val="000000">
                      <a:alpha val="43137"/>
                    </a:srgbClr>
                  </a:outerShdw>
                </a:effectLst>
                <a:latin typeface="+mj-lt"/>
                <a:cs typeface="CiscoSans Thin"/>
              </a:defRPr>
            </a:lvl1pPr>
          </a:lstStyle>
          <a:p>
            <a:r>
              <a:rPr lang="en-GB" dirty="0" smtClean="0"/>
              <a:t>Section Title Goes Here</a:t>
            </a:r>
            <a:endParaRPr lang="en-US" dirty="0"/>
          </a:p>
        </p:txBody>
      </p:sp>
      <p:sp>
        <p:nvSpPr>
          <p:cNvPr id="7"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11" name="Rectangle 10"/>
          <p:cNvSpPr>
            <a:spLocks noChangeArrowheads="1"/>
          </p:cNvSpPr>
          <p:nvPr userDrawn="1"/>
        </p:nvSpPr>
        <p:spPr bwMode="ltGray">
          <a:xfrm>
            <a:off x="5762171" y="4742907"/>
            <a:ext cx="2763355"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kern="1200" dirty="0">
                <a:solidFill>
                  <a:schemeClr val="bg1">
                    <a:alpha val="60000"/>
                  </a:schemeClr>
                </a:solidFill>
                <a:latin typeface="+mn-lt"/>
                <a:ea typeface="+mn-ea"/>
                <a:cs typeface="CiscoSans Thin"/>
              </a:rPr>
              <a:t>© </a:t>
            </a:r>
            <a:r>
              <a:rPr lang="en-US" sz="600" kern="1200" dirty="0" smtClean="0">
                <a:solidFill>
                  <a:schemeClr val="bg1">
                    <a:alpha val="60000"/>
                  </a:schemeClr>
                </a:solidFill>
                <a:latin typeface="+mn-lt"/>
                <a:ea typeface="+mn-ea"/>
                <a:cs typeface="CiscoSans Thin"/>
              </a:rPr>
              <a:t>2016  PNDA a Linux Foundation Collaborative Project. </a:t>
            </a:r>
            <a:r>
              <a:rPr lang="en-US" sz="600" kern="1200" dirty="0">
                <a:solidFill>
                  <a:schemeClr val="bg1">
                    <a:alpha val="60000"/>
                  </a:schemeClr>
                </a:solidFill>
                <a:latin typeface="+mn-lt"/>
                <a:ea typeface="+mn-ea"/>
                <a:cs typeface="CiscoSans Thin"/>
              </a:rPr>
              <a:t>All rights reserved</a:t>
            </a:r>
            <a:r>
              <a:rPr lang="en-US" sz="600" kern="1200" dirty="0" smtClean="0">
                <a:solidFill>
                  <a:schemeClr val="bg1">
                    <a:alpha val="60000"/>
                  </a:schemeClr>
                </a:solidFill>
                <a:latin typeface="+mn-lt"/>
                <a:ea typeface="+mn-ea"/>
                <a:cs typeface="CiscoSans Thin"/>
              </a:rPr>
              <a:t>.</a:t>
            </a:r>
            <a:endParaRPr lang="en-US" sz="600" kern="1200" dirty="0">
              <a:solidFill>
                <a:schemeClr val="bg1">
                  <a:alpha val="60000"/>
                </a:schemeClr>
              </a:solidFill>
              <a:latin typeface="+mn-lt"/>
              <a:ea typeface="+mn-ea"/>
              <a:cs typeface="CiscoSans Thin"/>
            </a:endParaRPr>
          </a:p>
        </p:txBody>
      </p:sp>
    </p:spTree>
    <p:extLst>
      <p:ext uri="{BB962C8B-B14F-4D97-AF65-F5344CB8AC3E}">
        <p14:creationId xmlns:p14="http://schemas.microsoft.com/office/powerpoint/2010/main" val="2431059221"/>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71060"/>
            <a:ext cx="9144000" cy="6096000"/>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180156"/>
            <a:ext cx="9144000" cy="963344"/>
          </a:xfrm>
          <a:prstGeom prst="rect">
            <a:avLst/>
          </a:prstGeom>
        </p:spPr>
      </p:pic>
      <p:sp>
        <p:nvSpPr>
          <p:cNvPr id="12" name="Rectangle 11"/>
          <p:cNvSpPr/>
          <p:nvPr userDrawn="1"/>
        </p:nvSpPr>
        <p:spPr>
          <a:xfrm>
            <a:off x="1" y="0"/>
            <a:ext cx="9143999" cy="106647"/>
          </a:xfrm>
          <a:prstGeom prst="rect">
            <a:avLst/>
          </a:prstGeom>
          <a:solidFill>
            <a:srgbClr val="CC1C1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 name="Rectangle 12"/>
          <p:cNvSpPr/>
          <p:nvPr userDrawn="1"/>
        </p:nvSpPr>
        <p:spPr>
          <a:xfrm>
            <a:off x="1" y="4073509"/>
            <a:ext cx="9143999" cy="106647"/>
          </a:xfrm>
          <a:prstGeom prst="rect">
            <a:avLst/>
          </a:prstGeom>
          <a:solidFill>
            <a:srgbClr val="CC1C1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1084129738"/>
      </p:ext>
    </p:extLst>
  </p:cSld>
  <p:clrMapOvr>
    <a:masterClrMapping/>
  </p:clrMapOvr>
  <p:transition spd="slow">
    <p:wip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178497322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_Heavy Text">
    <p:spTree>
      <p:nvGrpSpPr>
        <p:cNvPr id="1" name=""/>
        <p:cNvGrpSpPr/>
        <p:nvPr/>
      </p:nvGrpSpPr>
      <p:grpSpPr>
        <a:xfrm>
          <a:off x="0" y="0"/>
          <a:ext cx="0" cy="0"/>
          <a:chOff x="0" y="0"/>
          <a:chExt cx="0" cy="0"/>
        </a:xfrm>
      </p:grpSpPr>
      <p:sp>
        <p:nvSpPr>
          <p:cNvPr id="7" name="Text Placeholder 3"/>
          <p:cNvSpPr>
            <a:spLocks noGrp="1"/>
          </p:cNvSpPr>
          <p:nvPr>
            <p:ph type="body" sz="quarter" idx="10" hasCustomPrompt="1"/>
          </p:nvPr>
        </p:nvSpPr>
        <p:spPr>
          <a:xfrm>
            <a:off x="437766" y="1347788"/>
            <a:ext cx="3901123"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Placeholder 3"/>
          <p:cNvSpPr>
            <a:spLocks noGrp="1"/>
          </p:cNvSpPr>
          <p:nvPr>
            <p:ph type="body" sz="quarter" idx="11" hasCustomPrompt="1"/>
          </p:nvPr>
        </p:nvSpPr>
        <p:spPr>
          <a:xfrm>
            <a:off x="4564794" y="1347788"/>
            <a:ext cx="4218460" cy="3083094"/>
          </a:xfrm>
          <a:prstGeom prst="rect">
            <a:avLst/>
          </a:prstGeom>
        </p:spPr>
        <p:txBody>
          <a:bodyPr lIns="91420" tIns="45710" rIns="91420" bIns="45710">
            <a:noAutofit/>
          </a:bodyPr>
          <a:lstStyle>
            <a:lvl1pPr marL="228555" indent="-171415">
              <a:lnSpc>
                <a:spcPct val="95000"/>
              </a:lnSpc>
              <a:spcBef>
                <a:spcPts val="1110"/>
              </a:spcBef>
              <a:buClr>
                <a:schemeClr val="tx1"/>
              </a:buClr>
              <a:buSzPct val="80000"/>
              <a:buFont typeface="Arial"/>
              <a:buChar char="•"/>
              <a:defRPr sz="2000" b="0" i="0" baseline="0">
                <a:solidFill>
                  <a:schemeClr val="tx1"/>
                </a:solidFill>
                <a:latin typeface="+mn-lt"/>
                <a:cs typeface="CiscoSans ExtraLight"/>
              </a:defRPr>
            </a:lvl1pPr>
            <a:lvl2pPr marL="457105" indent="-215855">
              <a:lnSpc>
                <a:spcPct val="95000"/>
              </a:lnSpc>
              <a:spcBef>
                <a:spcPts val="450"/>
              </a:spcBef>
              <a:buClr>
                <a:schemeClr val="tx1"/>
              </a:buClr>
              <a:buSzPct val="80000"/>
              <a:buFont typeface="Arial"/>
              <a:buChar char="•"/>
              <a:defRPr sz="1800" b="0" i="0">
                <a:solidFill>
                  <a:schemeClr val="tx1"/>
                </a:solidFill>
                <a:latin typeface="+mn-lt"/>
                <a:cs typeface="CiscoSans ExtraLight"/>
              </a:defRPr>
            </a:lvl2pPr>
            <a:lvl3pPr marL="628520" indent="-171415">
              <a:buClr>
                <a:schemeClr val="tx1"/>
              </a:buClr>
              <a:buSzPct val="80000"/>
              <a:buFont typeface="Arial"/>
              <a:buChar char="•"/>
              <a:defRPr sz="1600" b="0" i="0">
                <a:solidFill>
                  <a:schemeClr val="tx1"/>
                </a:solidFill>
                <a:latin typeface="+mn-lt"/>
                <a:cs typeface="CiscoSans ExtraLight"/>
              </a:defRPr>
            </a:lvl3pPr>
            <a:lvl4pPr marL="799934" indent="-171415">
              <a:buClr>
                <a:schemeClr val="tx1"/>
              </a:buClr>
              <a:buSzPct val="80000"/>
              <a:buFont typeface="Arial"/>
              <a:buChar char="•"/>
              <a:defRPr sz="1400" b="0" i="0">
                <a:solidFill>
                  <a:schemeClr val="tx1"/>
                </a:solidFill>
                <a:latin typeface="+mn-lt"/>
                <a:cs typeface="CiscoSans ExtraLight"/>
              </a:defRPr>
            </a:lvl4pPr>
            <a:lvl5pPr marL="971347" indent="-171415">
              <a:buClr>
                <a:schemeClr val="tx1"/>
              </a:buClr>
              <a:buSzPct val="80000"/>
              <a:buFont typeface="Arial"/>
              <a:buChar char="•"/>
              <a:defRPr sz="1200" b="0" i="0">
                <a:solidFill>
                  <a:schemeClr val="tx1"/>
                </a:solidFill>
                <a:latin typeface="+mn-lt"/>
                <a:cs typeface="CiscoSans ExtraLight"/>
              </a:defRPr>
            </a:lvl5pPr>
          </a:lstStyle>
          <a:p>
            <a:pPr lvl="0"/>
            <a:r>
              <a:rPr lang="en-GB" dirty="0" smtClean="0"/>
              <a:t>First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US" smtClean="0"/>
              <a:t>Click to edit Master title style</a:t>
            </a:r>
            <a:endParaRPr lang="en-GB" dirty="0"/>
          </a:p>
        </p:txBody>
      </p:sp>
    </p:spTree>
    <p:extLst>
      <p:ext uri="{BB962C8B-B14F-4D97-AF65-F5344CB8AC3E}">
        <p14:creationId xmlns:p14="http://schemas.microsoft.com/office/powerpoint/2010/main" val="205791127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87856014-08E7-C34A-B979-8FD8B229147C}" type="datetimeFigureOut">
              <a:rPr lang="en-US" smtClean="0"/>
              <a:t>1/18/17</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5A81D2F6-136F-3841-82DA-02DB67A8F838}" type="slidenum">
              <a:rPr lang="en-US" smtClean="0"/>
              <a:t>‹#›</a:t>
            </a:fld>
            <a:endParaRPr lang="en-US"/>
          </a:p>
        </p:txBody>
      </p:sp>
    </p:spTree>
    <p:extLst>
      <p:ext uri="{BB962C8B-B14F-4D97-AF65-F5344CB8AC3E}">
        <p14:creationId xmlns:p14="http://schemas.microsoft.com/office/powerpoint/2010/main" val="14267203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dirty="0" smtClean="0"/>
              <a:t>Title Goes Here</a:t>
            </a:r>
            <a:endParaRPr lang="en-GB" dirty="0"/>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4ABDCABE-3F10-B64C-92F1-862014417034}"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userDrawn="1"/>
        </p:nvSpPr>
        <p:spPr bwMode="ltGray">
          <a:xfrm>
            <a:off x="5762171" y="4741653"/>
            <a:ext cx="2763355" cy="155772"/>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2016  PNDA a Linux Foundation Collaborative Project. </a:t>
            </a:r>
            <a:r>
              <a:rPr lang="en-US" sz="600" dirty="0">
                <a:solidFill>
                  <a:srgbClr val="000000">
                    <a:alpha val="25000"/>
                  </a:srgbClr>
                </a:solidFill>
                <a:latin typeface="+mn-lt"/>
                <a:ea typeface="+mn-ea"/>
                <a:cs typeface="CiscoSans Thin"/>
              </a:rPr>
              <a:t>All rights reserved</a:t>
            </a:r>
            <a:r>
              <a:rPr lang="en-US" sz="600" dirty="0" smtClean="0">
                <a:solidFill>
                  <a:srgbClr val="000000">
                    <a:alpha val="25000"/>
                  </a:srgbClr>
                </a:solidFill>
                <a:latin typeface="+mn-lt"/>
                <a:ea typeface="+mn-ea"/>
                <a:cs typeface="CiscoSans Thin"/>
              </a:rPr>
              <a:t>.</a:t>
            </a:r>
            <a:endParaRPr lang="en-US" sz="600" dirty="0">
              <a:solidFill>
                <a:srgbClr val="000000">
                  <a:alpha val="25000"/>
                </a:srgbClr>
              </a:solidFill>
              <a:latin typeface="+mn-lt"/>
              <a:ea typeface="+mn-ea"/>
              <a:cs typeface="CiscoSans Thin"/>
            </a:endParaRPr>
          </a:p>
        </p:txBody>
      </p:sp>
    </p:spTree>
  </p:cSld>
  <p:clrMap bg1="lt1" tx1="dk1" bg2="lt2" tx2="dk2" accent1="accent1" accent2="accent2" accent3="accent3" accent4="accent4" accent5="accent5" accent6="accent6" hlink="hlink" folHlink="folHlink"/>
  <p:sldLayoutIdLst>
    <p:sldLayoutId id="2147483874" r:id="rId1"/>
    <p:sldLayoutId id="2147483881" r:id="rId2"/>
    <p:sldLayoutId id="2147483937" r:id="rId3"/>
    <p:sldLayoutId id="2147483938" r:id="rId4"/>
    <p:sldLayoutId id="2147483877" r:id="rId5"/>
    <p:sldLayoutId id="2147483936" r:id="rId6"/>
    <p:sldLayoutId id="2147483942" r:id="rId7"/>
    <p:sldLayoutId id="2147483943" r:id="rId8"/>
    <p:sldLayoutId id="2147483945" r:id="rId9"/>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rgbClr val="676767"/>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0.tiff"/><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tiff"/><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image" Target="../media/image14.png"/><Relationship Id="rId1" Type="http://schemas.microsoft.com/office/2007/relationships/media" Target="../media/media1.mp4"/><Relationship Id="rId2" Type="http://schemas.openxmlformats.org/officeDocument/2006/relationships/video" Target="../media/media1.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25765" y="1918138"/>
            <a:ext cx="8340152" cy="1423390"/>
          </a:xfrm>
        </p:spPr>
        <p:txBody>
          <a:bodyPr/>
          <a:lstStyle/>
          <a:p>
            <a:r>
              <a:rPr lang="en-US" dirty="0" err="1"/>
              <a:t>PNDA.io</a:t>
            </a:r>
            <a:r>
              <a:rPr lang="en-US" dirty="0"/>
              <a:t>: when big data and OSS collide</a:t>
            </a:r>
            <a:endParaRPr lang="en-US" dirty="0"/>
          </a:p>
        </p:txBody>
      </p:sp>
    </p:spTree>
    <p:extLst>
      <p:ext uri="{BB962C8B-B14F-4D97-AF65-F5344CB8AC3E}">
        <p14:creationId xmlns:p14="http://schemas.microsoft.com/office/powerpoint/2010/main" val="293320373"/>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416425" y="1266210"/>
            <a:ext cx="7598042" cy="2569946"/>
          </a:xfrm>
        </p:spPr>
        <p:txBody>
          <a:bodyPr/>
          <a:lstStyle/>
          <a:p>
            <a:r>
              <a:rPr lang="en-US" dirty="0" smtClean="0">
                <a:effectLst>
                  <a:outerShdw blurRad="50800" dist="38100" dir="2700000" algn="tl" rotWithShape="0">
                    <a:prstClr val="black">
                      <a:alpha val="40000"/>
                    </a:prstClr>
                  </a:outerShdw>
                </a:effectLst>
              </a:rPr>
              <a:t>Why PNDA?</a:t>
            </a:r>
            <a:br>
              <a:rPr lang="en-US" dirty="0" smtClean="0">
                <a:effectLst>
                  <a:outerShdw blurRad="50800" dist="38100" dir="2700000" algn="tl" rotWithShape="0">
                    <a:prstClr val="black">
                      <a:alpha val="40000"/>
                    </a:prstClr>
                  </a:outerShdw>
                </a:effectLst>
              </a:rPr>
            </a:br>
            <a:r>
              <a:rPr lang="en-US" sz="2000" dirty="0" smtClean="0">
                <a:effectLst>
                  <a:outerShdw blurRad="50800" dist="38100" dir="2700000" algn="tl" rotWithShape="0">
                    <a:prstClr val="black">
                      <a:alpha val="40000"/>
                    </a:prstClr>
                  </a:outerShdw>
                </a:effectLst>
              </a:rPr>
              <a:t/>
            </a:r>
            <a:br>
              <a:rPr lang="en-US" sz="2000" dirty="0" smtClean="0">
                <a:effectLst>
                  <a:outerShdw blurRad="50800" dist="38100" dir="2700000" algn="tl" rotWithShape="0">
                    <a:prstClr val="black">
                      <a:alpha val="40000"/>
                    </a:prstClr>
                  </a:outerShdw>
                </a:effectLst>
              </a:rPr>
            </a:br>
            <a:r>
              <a:rPr lang="en-US" sz="2000" dirty="0" smtClean="0">
                <a:effectLst>
                  <a:outerShdw blurRad="50800" dist="38100" dir="2700000" algn="tl" rotWithShape="0">
                    <a:prstClr val="black">
                      <a:alpha val="40000"/>
                    </a:prstClr>
                  </a:outerShdw>
                </a:effectLst>
              </a:rPr>
              <a:t>Innovation </a:t>
            </a:r>
            <a:r>
              <a:rPr lang="en-US" sz="2000" dirty="0">
                <a:effectLst>
                  <a:outerShdw blurRad="50800" dist="38100" dir="2700000" algn="tl" rotWithShape="0">
                    <a:prstClr val="black">
                      <a:alpha val="40000"/>
                    </a:prstClr>
                  </a:outerShdw>
                </a:effectLst>
              </a:rPr>
              <a:t>in the big data space is extremely rapid, but combining multiple technologies into an end-to-end solution can be extremely complex and time-consuming</a:t>
            </a:r>
            <a:br>
              <a:rPr lang="en-US" sz="2000" dirty="0">
                <a:effectLst>
                  <a:outerShdw blurRad="50800" dist="38100" dir="2700000" algn="tl" rotWithShape="0">
                    <a:prstClr val="black">
                      <a:alpha val="40000"/>
                    </a:prstClr>
                  </a:outerShdw>
                </a:effectLst>
              </a:rPr>
            </a:br>
            <a:r>
              <a:rPr lang="en-US" sz="2000" dirty="0">
                <a:effectLst>
                  <a:outerShdw blurRad="50800" dist="38100" dir="2700000" algn="tl" rotWithShape="0">
                    <a:prstClr val="black">
                      <a:alpha val="40000"/>
                    </a:prstClr>
                  </a:outerShdw>
                </a:effectLst>
              </a:rPr>
              <a:t/>
            </a:r>
            <a:br>
              <a:rPr lang="en-US" sz="2000" dirty="0">
                <a:effectLst>
                  <a:outerShdw blurRad="50800" dist="38100" dir="2700000" algn="tl" rotWithShape="0">
                    <a:prstClr val="black">
                      <a:alpha val="40000"/>
                    </a:prstClr>
                  </a:outerShdw>
                </a:effectLst>
              </a:rPr>
            </a:br>
            <a:r>
              <a:rPr lang="en-US" sz="2000" dirty="0">
                <a:effectLst>
                  <a:outerShdw blurRad="50800" dist="38100" dir="2700000" algn="tl" rotWithShape="0">
                    <a:prstClr val="black">
                      <a:alpha val="40000"/>
                    </a:prstClr>
                  </a:outerShdw>
                </a:effectLst>
              </a:rPr>
              <a:t>PNDA removes this complexity and </a:t>
            </a:r>
            <a:r>
              <a:rPr lang="en-US" sz="2000" dirty="0" smtClean="0">
                <a:effectLst>
                  <a:outerShdw blurRad="50800" dist="38100" dir="2700000" algn="tl" rotWithShape="0">
                    <a:prstClr val="black">
                      <a:alpha val="40000"/>
                    </a:prstClr>
                  </a:outerShdw>
                </a:effectLst>
              </a:rPr>
              <a:t>allows </a:t>
            </a:r>
            <a:r>
              <a:rPr lang="en-US" sz="2000" dirty="0">
                <a:effectLst>
                  <a:outerShdw blurRad="50800" dist="38100" dir="2700000" algn="tl" rotWithShape="0">
                    <a:prstClr val="black">
                      <a:alpha val="40000"/>
                    </a:prstClr>
                  </a:outerShdw>
                </a:effectLst>
              </a:rPr>
              <a:t>you to focus </a:t>
            </a:r>
            <a:r>
              <a:rPr lang="en-US" sz="2000" dirty="0" smtClean="0">
                <a:effectLst>
                  <a:outerShdw blurRad="50800" dist="38100" dir="2700000" algn="tl" rotWithShape="0">
                    <a:prstClr val="black">
                      <a:alpha val="40000"/>
                    </a:prstClr>
                  </a:outerShdw>
                </a:effectLst>
              </a:rPr>
              <a:t>on </a:t>
            </a:r>
            <a:r>
              <a:rPr lang="en-US" sz="2000" dirty="0">
                <a:effectLst>
                  <a:outerShdw blurRad="50800" dist="38100" dir="2700000" algn="tl" rotWithShape="0">
                    <a:prstClr val="black">
                      <a:alpha val="40000"/>
                    </a:prstClr>
                  </a:outerShdw>
                </a:effectLst>
              </a:rPr>
              <a:t>developing the analytics applications, not on developing the </a:t>
            </a:r>
            <a:r>
              <a:rPr lang="en-US" sz="2000" dirty="0" smtClean="0">
                <a:effectLst>
                  <a:outerShdw blurRad="50800" dist="38100" dir="2700000" algn="tl" rotWithShape="0">
                    <a:prstClr val="black">
                      <a:alpha val="40000"/>
                    </a:prstClr>
                  </a:outerShdw>
                </a:effectLst>
              </a:rPr>
              <a:t>pipeline</a:t>
            </a:r>
            <a:r>
              <a:rPr lang="en-US" sz="2000" dirty="0">
                <a:effectLst>
                  <a:outerShdw blurRad="50800" dist="38100" dir="2700000" algn="tl" rotWithShape="0">
                    <a:prstClr val="black">
                      <a:alpha val="40000"/>
                    </a:prstClr>
                  </a:outerShdw>
                </a:effectLst>
              </a:rPr>
              <a:t> </a:t>
            </a:r>
            <a:r>
              <a:rPr lang="mr-IN" sz="2000" dirty="0" smtClean="0">
                <a:effectLst>
                  <a:outerShdw blurRad="50800" dist="38100" dir="2700000" algn="tl" rotWithShape="0">
                    <a:prstClr val="black">
                      <a:alpha val="40000"/>
                    </a:prstClr>
                  </a:outerShdw>
                </a:effectLst>
              </a:rPr>
              <a:t>–</a:t>
            </a:r>
            <a:r>
              <a:rPr lang="en-US" sz="2000" dirty="0" smtClean="0">
                <a:effectLst>
                  <a:outerShdw blurRad="50800" dist="38100" dir="2700000" algn="tl" rotWithShape="0">
                    <a:prstClr val="black">
                      <a:alpha val="40000"/>
                    </a:prstClr>
                  </a:outerShdw>
                </a:effectLst>
              </a:rPr>
              <a:t> significantly reducing the effort required and time-to-value</a:t>
            </a:r>
            <a:endParaRPr lang="en-US" sz="2000" dirty="0">
              <a:effectLst>
                <a:outerShdw blurRad="50800" dist="38100" dir="2700000" algn="tl" rotWithShape="0">
                  <a:prstClr val="black">
                    <a:alpha val="40000"/>
                  </a:prstClr>
                </a:outerShdw>
              </a:effectLs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8248" y="286544"/>
            <a:ext cx="872710" cy="615950"/>
          </a:xfrm>
          <a:prstGeom prst="rect">
            <a:avLst/>
          </a:prstGeom>
        </p:spPr>
      </p:pic>
    </p:spTree>
    <p:extLst>
      <p:ext uri="{BB962C8B-B14F-4D97-AF65-F5344CB8AC3E}">
        <p14:creationId xmlns:p14="http://schemas.microsoft.com/office/powerpoint/2010/main" val="1379194872"/>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PNDA Software Components</a:t>
            </a:r>
            <a:br>
              <a:rPr lang="en-US" dirty="0" smtClean="0"/>
            </a:b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0715" y="800750"/>
            <a:ext cx="6119589" cy="4024933"/>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8248" y="286544"/>
            <a:ext cx="872710" cy="615950"/>
          </a:xfrm>
          <a:prstGeom prst="rect">
            <a:avLst/>
          </a:prstGeom>
        </p:spPr>
      </p:pic>
    </p:spTree>
    <p:extLst>
      <p:ext uri="{BB962C8B-B14F-4D97-AF65-F5344CB8AC3E}">
        <p14:creationId xmlns:p14="http://schemas.microsoft.com/office/powerpoint/2010/main" val="1450326274"/>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time vs. runtime</a:t>
            </a:r>
            <a:endParaRPr lang="en-US" dirty="0"/>
          </a:p>
        </p:txBody>
      </p:sp>
      <p:pic>
        <p:nvPicPr>
          <p:cNvPr id="3" name="Picture 4" descr="http://41.media.tumblr.com/0655f9dbc10731a6c5c593e7d31aae1d/tumblr_inline_nv1o4uaOgE1rmpjcz_5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3394" y="1101725"/>
            <a:ext cx="2980765" cy="2987967"/>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1802" y="4136273"/>
            <a:ext cx="872710" cy="615950"/>
          </a:xfrm>
          <a:prstGeom prst="rect">
            <a:avLst/>
          </a:prstGeom>
        </p:spPr>
      </p:pic>
      <p:sp>
        <p:nvSpPr>
          <p:cNvPr id="7" name="Rectangle 6"/>
          <p:cNvSpPr/>
          <p:nvPr/>
        </p:nvSpPr>
        <p:spPr>
          <a:xfrm>
            <a:off x="4564175" y="4321336"/>
            <a:ext cx="702436" cy="430887"/>
          </a:xfrm>
          <a:prstGeom prst="rect">
            <a:avLst/>
          </a:prstGeom>
        </p:spPr>
        <p:txBody>
          <a:bodyPr wrap="none">
            <a:spAutoFit/>
          </a:bodyPr>
          <a:lstStyle/>
          <a:p>
            <a:r>
              <a:rPr lang="en-US" sz="2200" dirty="0" err="1" smtClean="0">
                <a:solidFill>
                  <a:schemeClr val="bg1"/>
                </a:solidFill>
                <a:effectLst>
                  <a:outerShdw blurRad="50800" dist="38100" dir="2700000" algn="tl" rotWithShape="0">
                    <a:prstClr val="black">
                      <a:alpha val="40000"/>
                    </a:prstClr>
                  </a:outerShdw>
                </a:effectLst>
              </a:rPr>
              <a:t>pico</a:t>
            </a:r>
            <a:endParaRPr lang="en-US" sz="2200"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796" y="2265744"/>
            <a:ext cx="872710" cy="615950"/>
          </a:xfrm>
          <a:prstGeom prst="rect">
            <a:avLst/>
          </a:prstGeom>
        </p:spPr>
      </p:pic>
      <p:sp>
        <p:nvSpPr>
          <p:cNvPr id="9" name="Rectangle 8"/>
          <p:cNvSpPr/>
          <p:nvPr/>
        </p:nvSpPr>
        <p:spPr>
          <a:xfrm>
            <a:off x="1268169" y="2450807"/>
            <a:ext cx="1284326" cy="430887"/>
          </a:xfrm>
          <a:prstGeom prst="rect">
            <a:avLst/>
          </a:prstGeom>
        </p:spPr>
        <p:txBody>
          <a:bodyPr wrap="none">
            <a:spAutoFit/>
          </a:bodyPr>
          <a:lstStyle/>
          <a:p>
            <a:r>
              <a:rPr lang="en-US" sz="2200" dirty="0" smtClean="0">
                <a:solidFill>
                  <a:schemeClr val="bg1"/>
                </a:solidFill>
                <a:effectLst>
                  <a:outerShdw blurRad="50800" dist="38100" dir="2700000" algn="tl" rotWithShape="0">
                    <a:prstClr val="black">
                      <a:alpha val="40000"/>
                    </a:prstClr>
                  </a:outerShdw>
                </a:effectLst>
              </a:rPr>
              <a:t>standard</a:t>
            </a:r>
            <a:endParaRPr lang="en-US" sz="2200" dirty="0">
              <a:solidFill>
                <a:schemeClr val="bg1"/>
              </a:solidFill>
            </a:endParaRPr>
          </a:p>
        </p:txBody>
      </p:sp>
      <p:pic>
        <p:nvPicPr>
          <p:cNvPr id="10" name="Picture 9"/>
          <p:cNvPicPr>
            <a:picLocks noChangeAspect="1"/>
          </p:cNvPicPr>
          <p:nvPr/>
        </p:nvPicPr>
        <p:blipFill>
          <a:blip r:embed="rId4"/>
          <a:stretch>
            <a:fillRect/>
          </a:stretch>
        </p:blipFill>
        <p:spPr>
          <a:xfrm>
            <a:off x="5846431" y="2356062"/>
            <a:ext cx="1947929" cy="525632"/>
          </a:xfrm>
          <a:prstGeom prst="rect">
            <a:avLst/>
          </a:prstGeom>
        </p:spPr>
      </p:pic>
      <p:sp>
        <p:nvSpPr>
          <p:cNvPr id="12" name="Oval 11"/>
          <p:cNvSpPr/>
          <p:nvPr/>
        </p:nvSpPr>
        <p:spPr>
          <a:xfrm>
            <a:off x="2732911" y="1169203"/>
            <a:ext cx="2826968" cy="2824843"/>
          </a:xfrm>
          <a:prstGeom prst="ellipse">
            <a:avLst/>
          </a:prstGeom>
          <a:noFill/>
          <a:ln w="762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3" name="Triangle 12"/>
          <p:cNvSpPr/>
          <p:nvPr/>
        </p:nvSpPr>
        <p:spPr>
          <a:xfrm>
            <a:off x="2626775" y="2533438"/>
            <a:ext cx="212272" cy="17145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4" name="Triangle 13"/>
          <p:cNvSpPr/>
          <p:nvPr/>
        </p:nvSpPr>
        <p:spPr>
          <a:xfrm flipV="1">
            <a:off x="5448506" y="2494801"/>
            <a:ext cx="212272" cy="17145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5" name="Triangle 14"/>
          <p:cNvSpPr/>
          <p:nvPr/>
        </p:nvSpPr>
        <p:spPr>
          <a:xfrm rot="5400000" flipV="1">
            <a:off x="4056296" y="3926406"/>
            <a:ext cx="212272" cy="17145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Triangle 15"/>
          <p:cNvSpPr/>
          <p:nvPr/>
        </p:nvSpPr>
        <p:spPr>
          <a:xfrm rot="16200000" flipH="1" flipV="1">
            <a:off x="4026997" y="1093561"/>
            <a:ext cx="212272" cy="171450"/>
          </a:xfrm>
          <a:prstGeom prst="triangl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49503252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BGP meets ’Big-data’</a:t>
            </a:r>
          </a:p>
        </p:txBody>
      </p:sp>
      <p:pic>
        <p:nvPicPr>
          <p:cNvPr id="3" name="Picture 2"/>
          <p:cNvPicPr>
            <a:picLocks noChangeAspect="1"/>
          </p:cNvPicPr>
          <p:nvPr/>
        </p:nvPicPr>
        <p:blipFill>
          <a:blip r:embed="rId2"/>
          <a:stretch>
            <a:fillRect/>
          </a:stretch>
        </p:blipFill>
        <p:spPr>
          <a:xfrm>
            <a:off x="416425" y="348117"/>
            <a:ext cx="1130928" cy="55437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8248" y="286544"/>
            <a:ext cx="872710" cy="615950"/>
          </a:xfrm>
          <a:prstGeom prst="rect">
            <a:avLst/>
          </a:prstGeom>
        </p:spPr>
      </p:pic>
    </p:spTree>
    <p:extLst>
      <p:ext uri="{BB962C8B-B14F-4D97-AF65-F5344CB8AC3E}">
        <p14:creationId xmlns:p14="http://schemas.microsoft.com/office/powerpoint/2010/main" val="890165599"/>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a:bodyPr>
          <a:lstStyle/>
          <a:p>
            <a:pPr marL="214313" indent="-214313" defTabSz="457200">
              <a:spcBef>
                <a:spcPct val="0"/>
              </a:spcBef>
              <a:buClr>
                <a:schemeClr val="bg1"/>
              </a:buClr>
              <a:buFont typeface="Arial" charset="0"/>
              <a:buChar char="•"/>
            </a:pPr>
            <a:r>
              <a:rPr lang="en-US" sz="2400" dirty="0">
                <a:latin typeface="Arial" charset="0"/>
                <a:cs typeface="ＭＳ Ｐゴシック" charset="0"/>
              </a:rPr>
              <a:t>Domain expertise</a:t>
            </a:r>
          </a:p>
          <a:p>
            <a:pPr marL="214313" indent="-214313" defTabSz="457200">
              <a:spcBef>
                <a:spcPct val="0"/>
              </a:spcBef>
              <a:buClr>
                <a:schemeClr val="bg1"/>
              </a:buClr>
              <a:buFont typeface="Arial" charset="0"/>
              <a:buChar char="•"/>
            </a:pPr>
            <a:r>
              <a:rPr lang="en-US" sz="2400" dirty="0">
                <a:latin typeface="Arial" charset="0"/>
                <a:cs typeface="ＭＳ Ｐゴシック" charset="0"/>
              </a:rPr>
              <a:t>Data science specialist</a:t>
            </a:r>
          </a:p>
          <a:p>
            <a:pPr marL="214313" indent="-214313" defTabSz="457200">
              <a:spcBef>
                <a:spcPct val="0"/>
              </a:spcBef>
              <a:buClr>
                <a:schemeClr val="bg1"/>
              </a:buClr>
              <a:buFont typeface="Arial" charset="0"/>
              <a:buChar char="•"/>
            </a:pPr>
            <a:r>
              <a:rPr lang="en-US" sz="2400" dirty="0">
                <a:latin typeface="Arial" charset="0"/>
                <a:cs typeface="ＭＳ Ｐゴシック" charset="0"/>
              </a:rPr>
              <a:t>Web ‘full stack’ specialist</a:t>
            </a:r>
            <a:endParaRPr lang="en-US" sz="2400" dirty="0">
              <a:latin typeface="Arial" charset="0"/>
              <a:cs typeface="ＭＳ Ｐゴシック" charset="0"/>
            </a:endParaRPr>
          </a:p>
        </p:txBody>
      </p:sp>
      <p:sp>
        <p:nvSpPr>
          <p:cNvPr id="2" name="Title 1"/>
          <p:cNvSpPr>
            <a:spLocks noGrp="1"/>
          </p:cNvSpPr>
          <p:nvPr>
            <p:ph type="title"/>
          </p:nvPr>
        </p:nvSpPr>
        <p:spPr/>
        <p:txBody>
          <a:bodyPr/>
          <a:lstStyle/>
          <a:p>
            <a:r>
              <a:rPr lang="en-US" smtClean="0"/>
              <a:t>Building the application</a:t>
            </a:r>
            <a:endParaRPr lang="en-US" dirty="0"/>
          </a:p>
        </p:txBody>
      </p:sp>
    </p:spTree>
    <p:extLst>
      <p:ext uri="{BB962C8B-B14F-4D97-AF65-F5344CB8AC3E}">
        <p14:creationId xmlns:p14="http://schemas.microsoft.com/office/powerpoint/2010/main" val="86520048"/>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Architecture</a:t>
            </a:r>
            <a:endParaRPr lang="en-US" sz="3600" dirty="0"/>
          </a:p>
        </p:txBody>
      </p:sp>
      <p:pic>
        <p:nvPicPr>
          <p:cNvPr id="1026" name="Picture 2" descr="penBMP High Level F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174004"/>
            <a:ext cx="4000500" cy="3486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80893" y="1723292"/>
            <a:ext cx="3134457" cy="2354491"/>
          </a:xfrm>
          <a:prstGeom prst="rect">
            <a:avLst/>
          </a:prstGeom>
          <a:noFill/>
        </p:spPr>
        <p:txBody>
          <a:bodyPr wrap="square" rtlCol="0">
            <a:spAutoFit/>
          </a:bodyPr>
          <a:lstStyle/>
          <a:p>
            <a:pPr marL="214313" indent="-214313">
              <a:buFont typeface="Arial" charset="0"/>
              <a:buChar char="•"/>
            </a:pPr>
            <a:r>
              <a:rPr lang="en-US" sz="2100" dirty="0">
                <a:solidFill>
                  <a:schemeClr val="bg1"/>
                </a:solidFill>
              </a:rPr>
              <a:t>Needs BGP Speakers with BMP protocol support</a:t>
            </a:r>
          </a:p>
          <a:p>
            <a:pPr marL="214313" indent="-214313">
              <a:buFont typeface="Arial" charset="0"/>
              <a:buChar char="•"/>
            </a:pPr>
            <a:r>
              <a:rPr lang="en-US" sz="2100" dirty="0">
                <a:solidFill>
                  <a:schemeClr val="bg1"/>
                </a:solidFill>
              </a:rPr>
              <a:t>BMP session established between BGP Speakers and OBMP</a:t>
            </a:r>
            <a:endParaRPr lang="en-US" sz="2100" dirty="0">
              <a:solidFill>
                <a:schemeClr val="bg1"/>
              </a:solidFill>
            </a:endParaRPr>
          </a:p>
        </p:txBody>
      </p:sp>
    </p:spTree>
    <p:extLst>
      <p:ext uri="{BB962C8B-B14F-4D97-AF65-F5344CB8AC3E}">
        <p14:creationId xmlns:p14="http://schemas.microsoft.com/office/powerpoint/2010/main" val="296017717"/>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Architecture</a:t>
            </a:r>
            <a:endParaRPr lang="en-US" sz="3600" dirty="0"/>
          </a:p>
        </p:txBody>
      </p:sp>
      <p:pic>
        <p:nvPicPr>
          <p:cNvPr id="5" name="Picture 4"/>
          <p:cNvPicPr>
            <a:picLocks noChangeAspect="1"/>
          </p:cNvPicPr>
          <p:nvPr/>
        </p:nvPicPr>
        <p:blipFill>
          <a:blip r:embed="rId3"/>
          <a:stretch>
            <a:fillRect/>
          </a:stretch>
        </p:blipFill>
        <p:spPr>
          <a:xfrm>
            <a:off x="4291816" y="430824"/>
            <a:ext cx="4452134" cy="4540734"/>
          </a:xfrm>
          <a:prstGeom prst="rect">
            <a:avLst/>
          </a:prstGeom>
        </p:spPr>
      </p:pic>
      <p:sp>
        <p:nvSpPr>
          <p:cNvPr id="6" name="TextBox 5"/>
          <p:cNvSpPr txBox="1"/>
          <p:nvPr/>
        </p:nvSpPr>
        <p:spPr>
          <a:xfrm>
            <a:off x="553916" y="1688123"/>
            <a:ext cx="3134457" cy="2031325"/>
          </a:xfrm>
          <a:prstGeom prst="rect">
            <a:avLst/>
          </a:prstGeom>
          <a:noFill/>
        </p:spPr>
        <p:txBody>
          <a:bodyPr wrap="square" rtlCol="0">
            <a:spAutoFit/>
          </a:bodyPr>
          <a:lstStyle/>
          <a:p>
            <a:pPr marL="214313" indent="-214313">
              <a:buFont typeface="Arial" charset="0"/>
              <a:buChar char="•"/>
            </a:pPr>
            <a:r>
              <a:rPr lang="en-US" sz="2100" dirty="0" err="1">
                <a:solidFill>
                  <a:schemeClr val="bg1"/>
                </a:solidFill>
              </a:rPr>
              <a:t>Logstash</a:t>
            </a:r>
            <a:r>
              <a:rPr lang="en-US" sz="2100" dirty="0">
                <a:solidFill>
                  <a:schemeClr val="bg1"/>
                </a:solidFill>
              </a:rPr>
              <a:t> required to perform ‘</a:t>
            </a:r>
            <a:r>
              <a:rPr lang="en-US" sz="2100" dirty="0" err="1">
                <a:solidFill>
                  <a:schemeClr val="bg1"/>
                </a:solidFill>
              </a:rPr>
              <a:t>avro</a:t>
            </a:r>
            <a:r>
              <a:rPr lang="en-US" sz="2100" dirty="0">
                <a:solidFill>
                  <a:schemeClr val="bg1"/>
                </a:solidFill>
              </a:rPr>
              <a:t>’ encoding of BMP data</a:t>
            </a:r>
          </a:p>
          <a:p>
            <a:pPr marL="214313" indent="-214313">
              <a:buFont typeface="Arial" charset="0"/>
              <a:buChar char="•"/>
            </a:pPr>
            <a:r>
              <a:rPr lang="en-US" sz="2100" dirty="0">
                <a:solidFill>
                  <a:schemeClr val="bg1"/>
                </a:solidFill>
              </a:rPr>
              <a:t>BGP App runs as Batch job, running periodically</a:t>
            </a:r>
            <a:endParaRPr lang="en-US" sz="2100" dirty="0">
              <a:solidFill>
                <a:schemeClr val="bg1"/>
              </a:solidFill>
            </a:endParaRPr>
          </a:p>
        </p:txBody>
      </p:sp>
    </p:spTree>
    <p:extLst>
      <p:ext uri="{BB962C8B-B14F-4D97-AF65-F5344CB8AC3E}">
        <p14:creationId xmlns:p14="http://schemas.microsoft.com/office/powerpoint/2010/main" val="160066932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a:bodyPr>
          <a:lstStyle/>
          <a:p>
            <a:pPr marL="214313" indent="-214313" defTabSz="457200">
              <a:spcBef>
                <a:spcPct val="0"/>
              </a:spcBef>
              <a:buClr>
                <a:schemeClr val="bg1"/>
              </a:buClr>
              <a:buFont typeface="Arial" charset="0"/>
              <a:buChar char="•"/>
            </a:pPr>
            <a:r>
              <a:rPr lang="en-US" sz="2400" dirty="0">
                <a:latin typeface="Arial" charset="0"/>
                <a:cs typeface="ＭＳ Ｐゴシック" charset="0"/>
              </a:rPr>
              <a:t>OBMP gives us the ability to record the dynamics of the Internet</a:t>
            </a:r>
          </a:p>
          <a:p>
            <a:pPr marL="214313" indent="-214313" defTabSz="457200">
              <a:spcBef>
                <a:spcPct val="0"/>
              </a:spcBef>
              <a:buClr>
                <a:schemeClr val="bg1"/>
              </a:buClr>
              <a:buFont typeface="Arial" charset="0"/>
              <a:buChar char="•"/>
            </a:pPr>
            <a:r>
              <a:rPr lang="en-US" sz="2400" dirty="0">
                <a:latin typeface="Arial" charset="0"/>
                <a:cs typeface="ＭＳ Ｐゴシック" charset="0"/>
              </a:rPr>
              <a:t>PNDA platform enables</a:t>
            </a:r>
          </a:p>
          <a:p>
            <a:pPr marL="453976" lvl="2" indent="-214313" defTabSz="457200">
              <a:spcBef>
                <a:spcPct val="0"/>
              </a:spcBef>
              <a:buClr>
                <a:schemeClr val="bg1"/>
              </a:buClr>
              <a:buFont typeface="Arial" charset="0"/>
              <a:buChar char="•"/>
            </a:pPr>
            <a:r>
              <a:rPr lang="en-US" sz="2000" dirty="0">
                <a:solidFill>
                  <a:schemeClr val="bg1"/>
                </a:solidFill>
                <a:latin typeface="Arial" charset="0"/>
                <a:cs typeface="ＭＳ Ｐゴシック" charset="0"/>
              </a:rPr>
              <a:t>‘Raw’ event recording capability, with horizontal scaling (HDFS)</a:t>
            </a:r>
          </a:p>
          <a:p>
            <a:pPr marL="453976" lvl="2" indent="-214313" defTabSz="457200">
              <a:spcBef>
                <a:spcPct val="0"/>
              </a:spcBef>
              <a:buClr>
                <a:schemeClr val="bg1"/>
              </a:buClr>
              <a:buFont typeface="Arial" charset="0"/>
              <a:buChar char="•"/>
            </a:pPr>
            <a:r>
              <a:rPr lang="en-US" sz="2000" dirty="0">
                <a:solidFill>
                  <a:schemeClr val="bg1"/>
                </a:solidFill>
                <a:latin typeface="Arial" charset="0"/>
                <a:cs typeface="ＭＳ Ｐゴシック" charset="0"/>
              </a:rPr>
              <a:t>Run analysis over large data-sets with parallelism</a:t>
            </a:r>
          </a:p>
          <a:p>
            <a:pPr marL="453976" lvl="2" indent="-214313" defTabSz="457200">
              <a:spcBef>
                <a:spcPct val="0"/>
              </a:spcBef>
              <a:buClr>
                <a:schemeClr val="bg1"/>
              </a:buClr>
              <a:buFont typeface="Arial" charset="0"/>
              <a:buChar char="•"/>
            </a:pPr>
            <a:r>
              <a:rPr lang="en-US" sz="2000" dirty="0">
                <a:solidFill>
                  <a:schemeClr val="bg1"/>
                </a:solidFill>
                <a:latin typeface="Arial" charset="0"/>
                <a:cs typeface="ＭＳ Ｐゴシック" charset="0"/>
              </a:rPr>
              <a:t>Ask questions of the aggregate data about the Internet</a:t>
            </a:r>
          </a:p>
          <a:p>
            <a:pPr marL="453976" lvl="2" indent="-214313" defTabSz="457200">
              <a:spcBef>
                <a:spcPct val="0"/>
              </a:spcBef>
              <a:buClr>
                <a:schemeClr val="bg1"/>
              </a:buClr>
              <a:buFont typeface="Arial" charset="0"/>
              <a:buChar char="•"/>
            </a:pPr>
            <a:r>
              <a:rPr lang="en-US" sz="2000" dirty="0">
                <a:solidFill>
                  <a:schemeClr val="bg1"/>
                </a:solidFill>
                <a:latin typeface="Arial" charset="0"/>
                <a:cs typeface="ＭＳ Ｐゴシック" charset="0"/>
              </a:rPr>
              <a:t>Drill down analysis</a:t>
            </a:r>
          </a:p>
          <a:p>
            <a:pPr marL="549205" lvl="4" indent="-214313" defTabSz="457200">
              <a:spcBef>
                <a:spcPct val="0"/>
              </a:spcBef>
              <a:buClr>
                <a:schemeClr val="bg1"/>
              </a:buClr>
              <a:buFont typeface="Arial" charset="0"/>
              <a:buChar char="•"/>
            </a:pPr>
            <a:r>
              <a:rPr lang="en-US" sz="1800" dirty="0">
                <a:solidFill>
                  <a:schemeClr val="bg1"/>
                </a:solidFill>
                <a:latin typeface="Arial" charset="0"/>
                <a:cs typeface="ＭＳ Ｐゴシック" charset="0"/>
              </a:rPr>
              <a:t>Per-prefix</a:t>
            </a:r>
          </a:p>
          <a:p>
            <a:pPr marL="549205" lvl="4" indent="-214313" defTabSz="457200">
              <a:spcBef>
                <a:spcPct val="0"/>
              </a:spcBef>
              <a:buClr>
                <a:schemeClr val="bg1"/>
              </a:buClr>
              <a:buFont typeface="Arial" charset="0"/>
              <a:buChar char="•"/>
            </a:pPr>
            <a:r>
              <a:rPr lang="en-US" sz="1800" dirty="0">
                <a:solidFill>
                  <a:schemeClr val="bg1"/>
                </a:solidFill>
                <a:latin typeface="Arial" charset="0"/>
                <a:cs typeface="ＭＳ Ｐゴシック" charset="0"/>
              </a:rPr>
              <a:t>Per-AS</a:t>
            </a:r>
          </a:p>
          <a:p>
            <a:pPr marL="549205" lvl="4" indent="-214313" defTabSz="457200">
              <a:spcBef>
                <a:spcPct val="0"/>
              </a:spcBef>
              <a:buClr>
                <a:schemeClr val="bg1"/>
              </a:buClr>
              <a:buFont typeface="Arial" charset="0"/>
              <a:buChar char="•"/>
            </a:pPr>
            <a:r>
              <a:rPr lang="en-US" sz="1800" dirty="0">
                <a:solidFill>
                  <a:schemeClr val="bg1"/>
                </a:solidFill>
                <a:latin typeface="Arial" charset="0"/>
                <a:cs typeface="ＭＳ Ｐゴシック" charset="0"/>
              </a:rPr>
              <a:t>Per AS-Path</a:t>
            </a:r>
            <a:endParaRPr lang="en-US" sz="1800" dirty="0">
              <a:solidFill>
                <a:schemeClr val="bg1"/>
              </a:solidFill>
              <a:latin typeface="Arial" charset="0"/>
              <a:cs typeface="ＭＳ Ｐゴシック" charset="0"/>
            </a:endParaRPr>
          </a:p>
        </p:txBody>
      </p:sp>
      <p:sp>
        <p:nvSpPr>
          <p:cNvPr id="2" name="Title 1"/>
          <p:cNvSpPr>
            <a:spLocks noGrp="1"/>
          </p:cNvSpPr>
          <p:nvPr>
            <p:ph type="title"/>
          </p:nvPr>
        </p:nvSpPr>
        <p:spPr/>
        <p:txBody>
          <a:bodyPr/>
          <a:lstStyle/>
          <a:p>
            <a:r>
              <a:rPr lang="en-US" sz="3600" smtClean="0"/>
              <a:t>What does this give us?</a:t>
            </a:r>
            <a:endParaRPr lang="en-US" sz="3600" dirty="0"/>
          </a:p>
        </p:txBody>
      </p:sp>
    </p:spTree>
    <p:extLst>
      <p:ext uri="{BB962C8B-B14F-4D97-AF65-F5344CB8AC3E}">
        <p14:creationId xmlns:p14="http://schemas.microsoft.com/office/powerpoint/2010/main" val="2048115878"/>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UKNOF_demo_ree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49469"/>
            <a:ext cx="9223338" cy="5292969"/>
          </a:xfrm>
        </p:spPr>
      </p:pic>
    </p:spTree>
    <p:extLst>
      <p:ext uri="{BB962C8B-B14F-4D97-AF65-F5344CB8AC3E}">
        <p14:creationId xmlns:p14="http://schemas.microsoft.com/office/powerpoint/2010/main" val="6681837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Autofit/>
          </a:bodyPr>
          <a:lstStyle/>
          <a:p>
            <a:pPr>
              <a:buClr>
                <a:schemeClr val="bg1"/>
              </a:buClr>
            </a:pPr>
            <a:r>
              <a:rPr lang="en-US" sz="2400" dirty="0" smtClean="0"/>
              <a:t>What can we do with large-scale collection of historical event information?</a:t>
            </a:r>
          </a:p>
          <a:p>
            <a:pPr>
              <a:buClr>
                <a:schemeClr val="bg1"/>
              </a:buClr>
            </a:pPr>
            <a:r>
              <a:rPr lang="en-US" sz="2400" dirty="0" smtClean="0"/>
              <a:t>Event impact analysis </a:t>
            </a:r>
            <a:r>
              <a:rPr lang="mr-IN" sz="2400" dirty="0" smtClean="0"/>
              <a:t>–</a:t>
            </a:r>
            <a:r>
              <a:rPr lang="en-US" sz="2400" dirty="0" smtClean="0"/>
              <a:t> </a:t>
            </a:r>
          </a:p>
          <a:p>
            <a:pPr lvl="1">
              <a:buClr>
                <a:schemeClr val="bg1"/>
              </a:buClr>
            </a:pPr>
            <a:r>
              <a:rPr lang="en-US" dirty="0" smtClean="0">
                <a:solidFill>
                  <a:schemeClr val="bg1"/>
                </a:solidFill>
              </a:rPr>
              <a:t>Stability</a:t>
            </a:r>
          </a:p>
          <a:p>
            <a:pPr lvl="1">
              <a:buClr>
                <a:schemeClr val="bg1"/>
              </a:buClr>
            </a:pPr>
            <a:r>
              <a:rPr lang="en-US" dirty="0" smtClean="0">
                <a:solidFill>
                  <a:schemeClr val="bg1"/>
                </a:solidFill>
              </a:rPr>
              <a:t>Security</a:t>
            </a:r>
          </a:p>
          <a:p>
            <a:pPr lvl="1">
              <a:buClr>
                <a:schemeClr val="bg1"/>
              </a:buClr>
            </a:pPr>
            <a:r>
              <a:rPr lang="en-US" dirty="0" smtClean="0">
                <a:solidFill>
                  <a:schemeClr val="bg1"/>
                </a:solidFill>
              </a:rPr>
              <a:t>Misconfiguration</a:t>
            </a:r>
          </a:p>
          <a:p>
            <a:pPr>
              <a:buClr>
                <a:schemeClr val="bg1"/>
              </a:buClr>
            </a:pPr>
            <a:r>
              <a:rPr lang="en-US" sz="2400" dirty="0" smtClean="0"/>
              <a:t>Application of ML/DL to data-set</a:t>
            </a:r>
          </a:p>
          <a:p>
            <a:pPr>
              <a:buClr>
                <a:schemeClr val="bg1"/>
              </a:buClr>
            </a:pPr>
            <a:r>
              <a:rPr lang="en-US" sz="2400" dirty="0" smtClean="0"/>
              <a:t>Pattern-detection and network ‘weather forecasting’</a:t>
            </a:r>
          </a:p>
          <a:p>
            <a:endParaRPr lang="en-US" sz="2400" dirty="0"/>
          </a:p>
        </p:txBody>
      </p:sp>
      <p:sp>
        <p:nvSpPr>
          <p:cNvPr id="2" name="Title 1"/>
          <p:cNvSpPr>
            <a:spLocks noGrp="1"/>
          </p:cNvSpPr>
          <p:nvPr>
            <p:ph type="title"/>
          </p:nvPr>
        </p:nvSpPr>
        <p:spPr/>
        <p:txBody>
          <a:bodyPr/>
          <a:lstStyle/>
          <a:p>
            <a:r>
              <a:rPr lang="en-US" smtClean="0"/>
              <a:t>Potential</a:t>
            </a:r>
            <a:endParaRPr lang="en-US" dirty="0"/>
          </a:p>
        </p:txBody>
      </p:sp>
    </p:spTree>
    <p:extLst>
      <p:ext uri="{BB962C8B-B14F-4D97-AF65-F5344CB8AC3E}">
        <p14:creationId xmlns:p14="http://schemas.microsoft.com/office/powerpoint/2010/main" val="972850718"/>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Simplified OSS / BSS Stack</a:t>
            </a:r>
            <a:br>
              <a:rPr lang="en-GB" dirty="0" smtClean="0"/>
            </a:br>
            <a:endParaRPr lang="en-GB" dirty="0"/>
          </a:p>
        </p:txBody>
      </p:sp>
      <p:sp>
        <p:nvSpPr>
          <p:cNvPr id="4" name="Rectangle 3"/>
          <p:cNvSpPr/>
          <p:nvPr/>
        </p:nvSpPr>
        <p:spPr>
          <a:xfrm>
            <a:off x="3046335" y="2913735"/>
            <a:ext cx="3087859" cy="775697"/>
          </a:xfrm>
          <a:prstGeom prst="rect">
            <a:avLst/>
          </a:prstGeom>
          <a:solidFill>
            <a:srgbClr val="7030A0">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OSS</a:t>
            </a:r>
          </a:p>
        </p:txBody>
      </p:sp>
      <p:sp>
        <p:nvSpPr>
          <p:cNvPr id="5" name="Rectangle 4"/>
          <p:cNvSpPr/>
          <p:nvPr/>
        </p:nvSpPr>
        <p:spPr>
          <a:xfrm>
            <a:off x="3046335" y="1849107"/>
            <a:ext cx="3087859" cy="810651"/>
          </a:xfrm>
          <a:prstGeom prst="rect">
            <a:avLst/>
          </a:prstGeom>
          <a:solidFill>
            <a:srgbClr val="7030A0">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BSS</a:t>
            </a:r>
          </a:p>
        </p:txBody>
      </p:sp>
      <p:sp>
        <p:nvSpPr>
          <p:cNvPr id="65" name="Rectangle 64"/>
          <p:cNvSpPr/>
          <p:nvPr/>
        </p:nvSpPr>
        <p:spPr>
          <a:xfrm>
            <a:off x="3046335" y="3943409"/>
            <a:ext cx="3087859" cy="775697"/>
          </a:xfrm>
          <a:prstGeom prst="rect">
            <a:avLst/>
          </a:prstGeom>
          <a:solidFill>
            <a:srgbClr val="7030A0">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Network and </a:t>
            </a:r>
            <a:br>
              <a:rPr lang="en-GB" dirty="0"/>
            </a:br>
            <a:r>
              <a:rPr lang="en-GB" dirty="0"/>
              <a:t>Services</a:t>
            </a:r>
          </a:p>
        </p:txBody>
      </p:sp>
      <p:sp>
        <p:nvSpPr>
          <p:cNvPr id="66" name="Rectangle 65"/>
          <p:cNvSpPr/>
          <p:nvPr/>
        </p:nvSpPr>
        <p:spPr>
          <a:xfrm>
            <a:off x="3045800" y="819855"/>
            <a:ext cx="3087859" cy="775697"/>
          </a:xfrm>
          <a:prstGeom prst="rect">
            <a:avLst/>
          </a:prstGeom>
          <a:solidFill>
            <a:srgbClr val="7030A0">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Customer</a:t>
            </a:r>
          </a:p>
        </p:txBody>
      </p:sp>
      <p:sp>
        <p:nvSpPr>
          <p:cNvPr id="67" name="Rectangle 66"/>
          <p:cNvSpPr/>
          <p:nvPr/>
        </p:nvSpPr>
        <p:spPr>
          <a:xfrm>
            <a:off x="3152481" y="968742"/>
            <a:ext cx="863259" cy="471734"/>
          </a:xfrm>
          <a:prstGeom prst="rect">
            <a:avLst/>
          </a:prstGeom>
          <a:solidFill>
            <a:srgbClr val="CC7AB0">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a:bodyPr>
          <a:lstStyle/>
          <a:p>
            <a:pPr algn="ctr"/>
            <a:r>
              <a:rPr lang="en-GB" dirty="0"/>
              <a:t>Order</a:t>
            </a:r>
          </a:p>
        </p:txBody>
      </p:sp>
      <p:grpSp>
        <p:nvGrpSpPr>
          <p:cNvPr id="13" name="Group 12"/>
          <p:cNvGrpSpPr/>
          <p:nvPr/>
        </p:nvGrpSpPr>
        <p:grpSpPr>
          <a:xfrm>
            <a:off x="3152480" y="1440476"/>
            <a:ext cx="863259" cy="1069937"/>
            <a:chOff x="3152480" y="1440476"/>
            <a:chExt cx="863259" cy="1069937"/>
          </a:xfrm>
        </p:grpSpPr>
        <p:cxnSp>
          <p:nvCxnSpPr>
            <p:cNvPr id="69" name="Straight Arrow Connector 68"/>
            <p:cNvCxnSpPr>
              <a:stCxn id="67" idx="2"/>
              <a:endCxn id="68" idx="0"/>
            </p:cNvCxnSpPr>
            <p:nvPr/>
          </p:nvCxnSpPr>
          <p:spPr>
            <a:xfrm flipH="1">
              <a:off x="3584110" y="1440476"/>
              <a:ext cx="1" cy="598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3152480" y="2038679"/>
              <a:ext cx="863259" cy="471734"/>
            </a:xfrm>
            <a:prstGeom prst="rect">
              <a:avLst/>
            </a:prstGeom>
            <a:solidFill>
              <a:srgbClr val="CC7AB0">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fontScale="70000" lnSpcReduction="20000"/>
            </a:bodyPr>
            <a:lstStyle/>
            <a:p>
              <a:pPr algn="ctr"/>
              <a:r>
                <a:rPr lang="en-GB" dirty="0" smtClean="0"/>
                <a:t>Order Mgmt</a:t>
              </a:r>
            </a:p>
          </p:txBody>
        </p:sp>
      </p:grpSp>
      <p:grpSp>
        <p:nvGrpSpPr>
          <p:cNvPr id="14" name="Group 13"/>
          <p:cNvGrpSpPr/>
          <p:nvPr/>
        </p:nvGrpSpPr>
        <p:grpSpPr>
          <a:xfrm>
            <a:off x="3152480" y="2510413"/>
            <a:ext cx="863259" cy="1027037"/>
            <a:chOff x="3152480" y="2510413"/>
            <a:chExt cx="863259" cy="1027037"/>
          </a:xfrm>
        </p:grpSpPr>
        <p:cxnSp>
          <p:nvCxnSpPr>
            <p:cNvPr id="72" name="Straight Arrow Connector 71"/>
            <p:cNvCxnSpPr>
              <a:stCxn id="68" idx="2"/>
              <a:endCxn id="70" idx="0"/>
            </p:cNvCxnSpPr>
            <p:nvPr/>
          </p:nvCxnSpPr>
          <p:spPr>
            <a:xfrm>
              <a:off x="3584110" y="2510413"/>
              <a:ext cx="0" cy="555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3152480" y="3065716"/>
              <a:ext cx="863259" cy="471734"/>
            </a:xfrm>
            <a:prstGeom prst="rect">
              <a:avLst/>
            </a:prstGeom>
            <a:solidFill>
              <a:srgbClr val="CC7AB0">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fontScale="55000" lnSpcReduction="20000"/>
            </a:bodyPr>
            <a:lstStyle/>
            <a:p>
              <a:pPr algn="ctr"/>
              <a:r>
                <a:rPr lang="en-GB" dirty="0" smtClean="0"/>
                <a:t>Provisioning &amp; Activation</a:t>
              </a:r>
            </a:p>
          </p:txBody>
        </p:sp>
      </p:grpSp>
      <p:grpSp>
        <p:nvGrpSpPr>
          <p:cNvPr id="15" name="Group 14"/>
          <p:cNvGrpSpPr/>
          <p:nvPr/>
        </p:nvGrpSpPr>
        <p:grpSpPr>
          <a:xfrm>
            <a:off x="3152480" y="3537450"/>
            <a:ext cx="863259" cy="1029674"/>
            <a:chOff x="3152480" y="3537450"/>
            <a:chExt cx="863259" cy="1029674"/>
          </a:xfrm>
        </p:grpSpPr>
        <p:sp>
          <p:nvSpPr>
            <p:cNvPr id="71" name="Rectangle 70"/>
            <p:cNvSpPr/>
            <p:nvPr/>
          </p:nvSpPr>
          <p:spPr>
            <a:xfrm>
              <a:off x="3152480" y="4095390"/>
              <a:ext cx="863259" cy="471734"/>
            </a:xfrm>
            <a:prstGeom prst="rect">
              <a:avLst/>
            </a:prstGeom>
            <a:solidFill>
              <a:srgbClr val="CC7AB0">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fontScale="85000" lnSpcReduction="10000"/>
            </a:bodyPr>
            <a:lstStyle/>
            <a:p>
              <a:pPr algn="ctr"/>
              <a:r>
                <a:rPr lang="en-GB" dirty="0" smtClean="0"/>
                <a:t>Service</a:t>
              </a:r>
            </a:p>
          </p:txBody>
        </p:sp>
        <p:cxnSp>
          <p:nvCxnSpPr>
            <p:cNvPr id="76" name="Straight Arrow Connector 75"/>
            <p:cNvCxnSpPr>
              <a:stCxn id="70" idx="2"/>
              <a:endCxn id="71" idx="0"/>
            </p:cNvCxnSpPr>
            <p:nvPr/>
          </p:nvCxnSpPr>
          <p:spPr>
            <a:xfrm>
              <a:off x="3584110" y="3537450"/>
              <a:ext cx="0" cy="557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4015739" y="4095390"/>
            <a:ext cx="2011680" cy="471734"/>
            <a:chOff x="4015739" y="4095390"/>
            <a:chExt cx="2011680" cy="471734"/>
          </a:xfrm>
        </p:grpSpPr>
        <p:sp>
          <p:nvSpPr>
            <p:cNvPr id="79" name="Rectangle 78"/>
            <p:cNvSpPr/>
            <p:nvPr/>
          </p:nvSpPr>
          <p:spPr>
            <a:xfrm>
              <a:off x="5164160" y="4095390"/>
              <a:ext cx="863259" cy="471734"/>
            </a:xfrm>
            <a:prstGeom prst="rect">
              <a:avLst/>
            </a:prstGeom>
            <a:solidFill>
              <a:srgbClr val="CC7AB0">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a:bodyPr>
            <a:lstStyle/>
            <a:p>
              <a:pPr algn="ctr"/>
              <a:r>
                <a:rPr lang="en-GB" dirty="0" smtClean="0"/>
                <a:t>Data</a:t>
              </a:r>
            </a:p>
          </p:txBody>
        </p:sp>
        <p:cxnSp>
          <p:nvCxnSpPr>
            <p:cNvPr id="80" name="Straight Arrow Connector 79"/>
            <p:cNvCxnSpPr>
              <a:stCxn id="71" idx="3"/>
              <a:endCxn id="79" idx="1"/>
            </p:cNvCxnSpPr>
            <p:nvPr/>
          </p:nvCxnSpPr>
          <p:spPr>
            <a:xfrm>
              <a:off x="4015739" y="4331257"/>
              <a:ext cx="114842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5164159" y="3067279"/>
            <a:ext cx="863259" cy="1028111"/>
            <a:chOff x="5164159" y="3067279"/>
            <a:chExt cx="863259" cy="1028111"/>
          </a:xfrm>
        </p:grpSpPr>
        <p:sp>
          <p:nvSpPr>
            <p:cNvPr id="83" name="Rectangle 82"/>
            <p:cNvSpPr/>
            <p:nvPr/>
          </p:nvSpPr>
          <p:spPr>
            <a:xfrm>
              <a:off x="5164159" y="3067279"/>
              <a:ext cx="863259" cy="471734"/>
            </a:xfrm>
            <a:prstGeom prst="rect">
              <a:avLst/>
            </a:prstGeom>
            <a:solidFill>
              <a:srgbClr val="CC7AB0">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fontScale="55000" lnSpcReduction="20000"/>
            </a:bodyPr>
            <a:lstStyle/>
            <a:p>
              <a:pPr algn="ctr"/>
              <a:r>
                <a:rPr lang="en-GB" dirty="0" smtClean="0"/>
                <a:t>Monitoring and analysis</a:t>
              </a:r>
            </a:p>
          </p:txBody>
        </p:sp>
        <p:cxnSp>
          <p:nvCxnSpPr>
            <p:cNvPr id="86" name="Straight Arrow Connector 85"/>
            <p:cNvCxnSpPr>
              <a:stCxn id="79" idx="0"/>
              <a:endCxn id="83" idx="2"/>
            </p:cNvCxnSpPr>
            <p:nvPr/>
          </p:nvCxnSpPr>
          <p:spPr>
            <a:xfrm flipH="1" flipV="1">
              <a:off x="5595789" y="3539013"/>
              <a:ext cx="1" cy="5563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5164158" y="2038679"/>
            <a:ext cx="863259" cy="1028600"/>
            <a:chOff x="5164158" y="2038679"/>
            <a:chExt cx="863259" cy="1028600"/>
          </a:xfrm>
        </p:grpSpPr>
        <p:sp>
          <p:nvSpPr>
            <p:cNvPr id="85" name="Rectangle 84"/>
            <p:cNvSpPr/>
            <p:nvPr/>
          </p:nvSpPr>
          <p:spPr>
            <a:xfrm>
              <a:off x="5164158" y="2038679"/>
              <a:ext cx="863259" cy="471734"/>
            </a:xfrm>
            <a:prstGeom prst="rect">
              <a:avLst/>
            </a:prstGeom>
            <a:solidFill>
              <a:srgbClr val="CC7AB0">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fontScale="62500" lnSpcReduction="20000"/>
            </a:bodyPr>
            <a:lstStyle/>
            <a:p>
              <a:pPr algn="ctr"/>
              <a:r>
                <a:rPr lang="en-GB" dirty="0" smtClean="0"/>
                <a:t>Billing and Reporting</a:t>
              </a:r>
            </a:p>
          </p:txBody>
        </p:sp>
        <p:cxnSp>
          <p:nvCxnSpPr>
            <p:cNvPr id="89" name="Straight Arrow Connector 88"/>
            <p:cNvCxnSpPr>
              <a:stCxn id="83" idx="0"/>
              <a:endCxn id="85" idx="2"/>
            </p:cNvCxnSpPr>
            <p:nvPr/>
          </p:nvCxnSpPr>
          <p:spPr>
            <a:xfrm flipH="1" flipV="1">
              <a:off x="5595788" y="2510413"/>
              <a:ext cx="1" cy="5568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164159" y="971182"/>
            <a:ext cx="863259" cy="1067497"/>
            <a:chOff x="5164159" y="971182"/>
            <a:chExt cx="863259" cy="1067497"/>
          </a:xfrm>
        </p:grpSpPr>
        <p:sp>
          <p:nvSpPr>
            <p:cNvPr id="84" name="Rectangle 83"/>
            <p:cNvSpPr/>
            <p:nvPr/>
          </p:nvSpPr>
          <p:spPr>
            <a:xfrm>
              <a:off x="5164159" y="971182"/>
              <a:ext cx="863259" cy="471734"/>
            </a:xfrm>
            <a:prstGeom prst="rect">
              <a:avLst/>
            </a:prstGeom>
            <a:solidFill>
              <a:srgbClr val="CC7AB0">
                <a:alpha val="50000"/>
              </a:srgbClr>
            </a:solidFill>
            <a:ln>
              <a:noFill/>
            </a:ln>
            <a:effectLst>
              <a:outerShdw blurRad="762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ormAutofit fontScale="70000" lnSpcReduction="20000"/>
            </a:bodyPr>
            <a:lstStyle/>
            <a:p>
              <a:pPr algn="ctr"/>
              <a:r>
                <a:rPr lang="en-GB" dirty="0" smtClean="0"/>
                <a:t>Bills and Reports</a:t>
              </a:r>
            </a:p>
          </p:txBody>
        </p:sp>
        <p:cxnSp>
          <p:nvCxnSpPr>
            <p:cNvPr id="92" name="Straight Arrow Connector 91"/>
            <p:cNvCxnSpPr>
              <a:stCxn id="85" idx="0"/>
              <a:endCxn id="84" idx="2"/>
            </p:cNvCxnSpPr>
            <p:nvPr/>
          </p:nvCxnSpPr>
          <p:spPr>
            <a:xfrm flipV="1">
              <a:off x="5595788" y="1442916"/>
              <a:ext cx="1" cy="5957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8211044" y="69932"/>
            <a:ext cx="861872" cy="246221"/>
          </a:xfrm>
          <a:prstGeom prst="rect">
            <a:avLst/>
          </a:prstGeom>
        </p:spPr>
        <p:txBody>
          <a:bodyPr wrap="none">
            <a:spAutoFit/>
          </a:bodyPr>
          <a:lstStyle/>
          <a:p>
            <a:r>
              <a:rPr lang="en-GB" sz="1000" dirty="0" smtClean="0"/>
              <a:t>[Build Slide]</a:t>
            </a:r>
            <a:endParaRPr lang="en-US" sz="1000" dirty="0"/>
          </a:p>
        </p:txBody>
      </p:sp>
      <p:sp>
        <p:nvSpPr>
          <p:cNvPr id="38" name="TextBox 37"/>
          <p:cNvSpPr txBox="1"/>
          <p:nvPr/>
        </p:nvSpPr>
        <p:spPr>
          <a:xfrm>
            <a:off x="464237" y="2710395"/>
            <a:ext cx="2142243" cy="1384995"/>
          </a:xfrm>
          <a:prstGeom prst="rect">
            <a:avLst/>
          </a:prstGeom>
          <a:noFill/>
        </p:spPr>
        <p:txBody>
          <a:bodyPr wrap="square" rtlCol="0">
            <a:spAutoFit/>
          </a:bodyPr>
          <a:lstStyle/>
          <a:p>
            <a:pPr lvl="0" defTabSz="914400"/>
            <a:r>
              <a:rPr lang="en-US" sz="1200" kern="0" dirty="0" smtClean="0">
                <a:solidFill>
                  <a:schemeClr val="bg1"/>
                </a:solidFill>
              </a:rPr>
              <a:t>Orchestration is responsible for service provisioning </a:t>
            </a:r>
            <a:r>
              <a:rPr lang="en-US" sz="1200" kern="0" dirty="0">
                <a:solidFill>
                  <a:schemeClr val="bg1"/>
                </a:solidFill>
              </a:rPr>
              <a:t>and pushes state to the infrastructure</a:t>
            </a:r>
          </a:p>
          <a:p>
            <a:pPr lvl="0" defTabSz="914400"/>
            <a:endParaRPr lang="en-US" sz="1200" kern="0" dirty="0">
              <a:solidFill>
                <a:schemeClr val="bg1"/>
              </a:solidFill>
            </a:endParaRPr>
          </a:p>
          <a:p>
            <a:pPr lvl="0" defTabSz="914400"/>
            <a:r>
              <a:rPr kumimoji="0" lang="en-US" sz="1200" i="0" u="none" strike="noStrike" kern="0" cap="none" spc="0" normalizeH="0" baseline="0" noProof="0" dirty="0" smtClean="0">
                <a:ln>
                  <a:noFill/>
                </a:ln>
                <a:solidFill>
                  <a:schemeClr val="bg1"/>
                </a:solidFill>
                <a:uLnTx/>
                <a:uFillTx/>
              </a:rPr>
              <a:t>The “C” in FCAPS</a:t>
            </a:r>
          </a:p>
          <a:p>
            <a:pPr lvl="0" defTabSz="914400"/>
            <a:endParaRPr lang="en-US" sz="1200" kern="0" dirty="0">
              <a:solidFill>
                <a:schemeClr val="bg1"/>
              </a:solidFill>
            </a:endParaRPr>
          </a:p>
        </p:txBody>
      </p:sp>
      <p:sp>
        <p:nvSpPr>
          <p:cNvPr id="39" name="TextBox 38"/>
          <p:cNvSpPr txBox="1"/>
          <p:nvPr/>
        </p:nvSpPr>
        <p:spPr>
          <a:xfrm>
            <a:off x="6519268" y="2668257"/>
            <a:ext cx="2389949" cy="830997"/>
          </a:xfrm>
          <a:prstGeom prst="rect">
            <a:avLst/>
          </a:prstGeom>
          <a:noFill/>
        </p:spPr>
        <p:txBody>
          <a:bodyPr wrap="square" rtlCol="0">
            <a:spAutoFit/>
          </a:bodyPr>
          <a:lstStyle/>
          <a:p>
            <a:pPr lvl="0" defTabSz="914400"/>
            <a:r>
              <a:rPr kumimoji="0" lang="en-US" sz="1200" i="0" u="none" strike="noStrike" kern="0" cap="none" spc="0" normalizeH="0" baseline="0" noProof="0" dirty="0" smtClean="0">
                <a:ln>
                  <a:noFill/>
                </a:ln>
                <a:solidFill>
                  <a:schemeClr val="bg1"/>
                </a:solidFill>
                <a:uLnTx/>
                <a:uFillTx/>
              </a:rPr>
              <a:t>OSS analytics </a:t>
            </a:r>
            <a:r>
              <a:rPr lang="en-US" sz="1200" kern="0" dirty="0" smtClean="0">
                <a:solidFill>
                  <a:schemeClr val="bg1"/>
                </a:solidFill>
              </a:rPr>
              <a:t>is responsible for collecting data from the infrastructure, monitoring and analysis</a:t>
            </a:r>
          </a:p>
        </p:txBody>
      </p:sp>
      <p:sp>
        <p:nvSpPr>
          <p:cNvPr id="40" name="TextBox 39"/>
          <p:cNvSpPr txBox="1"/>
          <p:nvPr/>
        </p:nvSpPr>
        <p:spPr>
          <a:xfrm>
            <a:off x="6532607" y="3550932"/>
            <a:ext cx="2389949" cy="276999"/>
          </a:xfrm>
          <a:prstGeom prst="rect">
            <a:avLst/>
          </a:prstGeom>
          <a:noFill/>
        </p:spPr>
        <p:txBody>
          <a:bodyPr wrap="square" rtlCol="0">
            <a:spAutoFit/>
          </a:bodyPr>
          <a:lstStyle/>
          <a:p>
            <a:pPr defTabSz="914400"/>
            <a:r>
              <a:rPr lang="en-US" sz="1200" kern="0" dirty="0">
                <a:solidFill>
                  <a:schemeClr val="bg1"/>
                </a:solidFill>
              </a:rPr>
              <a:t>The “F_APS” </a:t>
            </a:r>
            <a:r>
              <a:rPr lang="en-US" sz="1200" kern="0">
                <a:solidFill>
                  <a:schemeClr val="bg1"/>
                </a:solidFill>
              </a:rPr>
              <a:t>in </a:t>
            </a:r>
            <a:r>
              <a:rPr lang="en-US" sz="1200" kern="0" smtClean="0">
                <a:solidFill>
                  <a:schemeClr val="bg1"/>
                </a:solidFill>
              </a:rPr>
              <a:t>FCAPS</a:t>
            </a:r>
            <a:endParaRPr lang="en-US" sz="1200" kern="0" dirty="0">
              <a:solidFill>
                <a:schemeClr val="bg1"/>
              </a:solidFill>
            </a:endParaRPr>
          </a:p>
        </p:txBody>
      </p:sp>
      <p:sp>
        <p:nvSpPr>
          <p:cNvPr id="36" name="Rectangle 35"/>
          <p:cNvSpPr/>
          <p:nvPr/>
        </p:nvSpPr>
        <p:spPr>
          <a:xfrm>
            <a:off x="4835496" y="2816124"/>
            <a:ext cx="1472003" cy="962788"/>
          </a:xfrm>
          <a:prstGeom prst="rect">
            <a:avLst/>
          </a:prstGeom>
          <a:solidFill>
            <a:schemeClr val="accent1">
              <a:lumMod val="40000"/>
              <a:lumOff val="60000"/>
              <a:alpha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1400" dirty="0" smtClean="0"/>
              <a:t>OSS Analytics</a:t>
            </a:r>
          </a:p>
        </p:txBody>
      </p:sp>
      <p:sp>
        <p:nvSpPr>
          <p:cNvPr id="37" name="Rectangle 36"/>
          <p:cNvSpPr/>
          <p:nvPr/>
        </p:nvSpPr>
        <p:spPr>
          <a:xfrm>
            <a:off x="2932357" y="2828639"/>
            <a:ext cx="1472003" cy="962788"/>
          </a:xfrm>
          <a:prstGeom prst="rect">
            <a:avLst/>
          </a:prstGeom>
          <a:solidFill>
            <a:schemeClr val="accent1">
              <a:lumMod val="40000"/>
              <a:lumOff val="60000"/>
              <a:alpha val="80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GB" sz="1400" dirty="0" smtClean="0"/>
              <a:t>Orchestration</a:t>
            </a:r>
          </a:p>
        </p:txBody>
      </p:sp>
    </p:spTree>
    <p:extLst>
      <p:ext uri="{BB962C8B-B14F-4D97-AF65-F5344CB8AC3E}">
        <p14:creationId xmlns:p14="http://schemas.microsoft.com/office/powerpoint/2010/main" val="91189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left)">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up)">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left)">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left)">
                                      <p:cBhvr>
                                        <p:cTn id="63" dur="500"/>
                                        <p:tgtEl>
                                          <p:spTgt spid="37"/>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par>
                          <p:cTn id="67" fill="hold">
                            <p:stCondLst>
                              <p:cond delay="500"/>
                            </p:stCondLst>
                            <p:childTnLst>
                              <p:par>
                                <p:cTn id="68" presetID="1" presetClass="entr" presetSubtype="0" fill="hold" grpId="0" nodeType="afterEffect">
                                  <p:stCondLst>
                                    <p:cond delay="0"/>
                                  </p:stCondLst>
                                  <p:childTnLst>
                                    <p:set>
                                      <p:cBhvr>
                                        <p:cTn id="69" dur="1" fill="hold">
                                          <p:stCondLst>
                                            <p:cond delay="0"/>
                                          </p:stCondLst>
                                        </p:cTn>
                                        <p:tgtEl>
                                          <p:spTgt spid="4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wipe(left)">
                                      <p:cBhvr>
                                        <p:cTn id="74" dur="500"/>
                                        <p:tgtEl>
                                          <p:spTgt spid="36"/>
                                        </p:tgtEl>
                                      </p:cBhvr>
                                    </p:animEffect>
                                  </p:childTnLst>
                                </p:cTn>
                              </p:par>
                            </p:childTnLst>
                          </p:cTn>
                        </p:par>
                        <p:par>
                          <p:cTn id="75" fill="hold">
                            <p:stCondLst>
                              <p:cond delay="500"/>
                            </p:stCondLst>
                            <p:childTnLst>
                              <p:par>
                                <p:cTn id="76" presetID="1" presetClass="entr" presetSubtype="0" fill="hold" grpId="0" nodeType="afterEffect">
                                  <p:stCondLst>
                                    <p:cond delay="0"/>
                                  </p:stCondLst>
                                  <p:childTnLst>
                                    <p:set>
                                      <p:cBhvr>
                                        <p:cTn id="77"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5" grpId="0" animBg="1"/>
      <p:bldP spid="66" grpId="0" animBg="1"/>
      <p:bldP spid="67" grpId="0" animBg="1"/>
      <p:bldP spid="38" grpId="0"/>
      <p:bldP spid="39" grpId="0"/>
      <p:bldP spid="40" grpId="0"/>
      <p:bldP spid="36" grpId="0"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nda2w-tra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482" y="1005215"/>
            <a:ext cx="4046483" cy="2125925"/>
          </a:xfrm>
          <a:prstGeom prst="rect">
            <a:avLst/>
          </a:prstGeom>
        </p:spPr>
      </p:pic>
    </p:spTree>
    <p:extLst>
      <p:ext uri="{BB962C8B-B14F-4D97-AF65-F5344CB8AC3E}">
        <p14:creationId xmlns:p14="http://schemas.microsoft.com/office/powerpoint/2010/main" val="611310297"/>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sz="2800" dirty="0" smtClean="0"/>
              <a:t>OSS Analytics </a:t>
            </a:r>
            <a:r>
              <a:rPr lang="en-GB" sz="2800" smtClean="0"/>
              <a:t>is becoming a </a:t>
            </a:r>
            <a:r>
              <a:rPr lang="en-GB" sz="2800" dirty="0" smtClean="0"/>
              <a:t>big data problem!</a:t>
            </a:r>
            <a:r>
              <a:rPr lang="en-GB" sz="2800" dirty="0" smtClean="0"/>
              <a:t/>
            </a:r>
            <a:br>
              <a:rPr lang="en-GB" sz="2800" dirty="0" smtClean="0"/>
            </a:br>
            <a:endParaRPr lang="en-GB" sz="2800" dirty="0"/>
          </a:p>
        </p:txBody>
      </p:sp>
      <p:cxnSp>
        <p:nvCxnSpPr>
          <p:cNvPr id="7" name="Straight Arrow Connector 6"/>
          <p:cNvCxnSpPr/>
          <p:nvPr/>
        </p:nvCxnSpPr>
        <p:spPr>
          <a:xfrm flipV="1">
            <a:off x="852058" y="1138845"/>
            <a:ext cx="0" cy="3152841"/>
          </a:xfrm>
          <a:prstGeom prst="straightConnector1">
            <a:avLst/>
          </a:prstGeom>
          <a:ln w="28575">
            <a:tailEnd type="arrow"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52058" y="4291686"/>
            <a:ext cx="7078285" cy="0"/>
          </a:xfrm>
          <a:prstGeom prst="straightConnector1">
            <a:avLst/>
          </a:prstGeom>
          <a:ln w="28575">
            <a:tailEnd type="arrow" w="lg"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802610" y="4344077"/>
            <a:ext cx="2037802" cy="300082"/>
          </a:xfrm>
          <a:prstGeom prst="rect">
            <a:avLst/>
          </a:prstGeom>
        </p:spPr>
        <p:txBody>
          <a:bodyPr wrap="none">
            <a:spAutoFit/>
          </a:bodyPr>
          <a:lstStyle/>
          <a:p>
            <a:pPr algn="r"/>
            <a:r>
              <a:rPr lang="en-GB" sz="1350" dirty="0">
                <a:solidFill>
                  <a:schemeClr val="accent1"/>
                </a:solidFill>
              </a:rPr>
              <a:t>Engineering effort (time)</a:t>
            </a:r>
          </a:p>
        </p:txBody>
      </p:sp>
      <p:sp>
        <p:nvSpPr>
          <p:cNvPr id="14" name="Rectangle 13"/>
          <p:cNvSpPr/>
          <p:nvPr/>
        </p:nvSpPr>
        <p:spPr>
          <a:xfrm rot="16200000">
            <a:off x="49582" y="1675620"/>
            <a:ext cx="1175322" cy="300082"/>
          </a:xfrm>
          <a:prstGeom prst="rect">
            <a:avLst/>
          </a:prstGeom>
        </p:spPr>
        <p:txBody>
          <a:bodyPr wrap="none">
            <a:spAutoFit/>
          </a:bodyPr>
          <a:lstStyle/>
          <a:p>
            <a:r>
              <a:rPr lang="en-GB" sz="1350" dirty="0" smtClean="0">
                <a:solidFill>
                  <a:schemeClr val="accent1"/>
                </a:solidFill>
              </a:rPr>
              <a:t>Performance</a:t>
            </a:r>
            <a:endParaRPr lang="en-GB" sz="1350" dirty="0">
              <a:solidFill>
                <a:schemeClr val="accent1"/>
              </a:solidFill>
            </a:endParaRPr>
          </a:p>
        </p:txBody>
      </p:sp>
      <p:sp>
        <p:nvSpPr>
          <p:cNvPr id="9" name="Freeform 8"/>
          <p:cNvSpPr>
            <a:spLocks noChangeAspect="1"/>
          </p:cNvSpPr>
          <p:nvPr/>
        </p:nvSpPr>
        <p:spPr>
          <a:xfrm>
            <a:off x="1300555" y="2600696"/>
            <a:ext cx="3601189" cy="1492375"/>
          </a:xfrm>
          <a:custGeom>
            <a:avLst/>
            <a:gdLst>
              <a:gd name="connsiteX0" fmla="*/ 0 w 3777343"/>
              <a:gd name="connsiteY0" fmla="*/ 1946591 h 1946591"/>
              <a:gd name="connsiteX1" fmla="*/ 1338943 w 3777343"/>
              <a:gd name="connsiteY1" fmla="*/ 1620020 h 1946591"/>
              <a:gd name="connsiteX2" fmla="*/ 2188029 w 3777343"/>
              <a:gd name="connsiteY2" fmla="*/ 204877 h 1946591"/>
              <a:gd name="connsiteX3" fmla="*/ 3777343 w 3777343"/>
              <a:gd name="connsiteY3" fmla="*/ 8934 h 1946591"/>
            </a:gdLst>
            <a:ahLst/>
            <a:cxnLst>
              <a:cxn ang="0">
                <a:pos x="connsiteX0" y="connsiteY0"/>
              </a:cxn>
              <a:cxn ang="0">
                <a:pos x="connsiteX1" y="connsiteY1"/>
              </a:cxn>
              <a:cxn ang="0">
                <a:pos x="connsiteX2" y="connsiteY2"/>
              </a:cxn>
              <a:cxn ang="0">
                <a:pos x="connsiteX3" y="connsiteY3"/>
              </a:cxn>
            </a:cxnLst>
            <a:rect l="l" t="t" r="r" b="b"/>
            <a:pathLst>
              <a:path w="3777343" h="1946591">
                <a:moveTo>
                  <a:pt x="0" y="1946591"/>
                </a:moveTo>
                <a:cubicBezTo>
                  <a:pt x="487136" y="1928448"/>
                  <a:pt x="974272" y="1910306"/>
                  <a:pt x="1338943" y="1620020"/>
                </a:cubicBezTo>
                <a:cubicBezTo>
                  <a:pt x="1703614" y="1329734"/>
                  <a:pt x="1781629" y="473391"/>
                  <a:pt x="2188029" y="204877"/>
                </a:cubicBezTo>
                <a:cubicBezTo>
                  <a:pt x="2594429" y="-63637"/>
                  <a:pt x="3777343" y="8934"/>
                  <a:pt x="3777343" y="8934"/>
                </a:cubicBezTo>
              </a:path>
            </a:pathLst>
          </a:custGeom>
          <a:noFill/>
          <a:ln w="57150">
            <a:solidFill>
              <a:schemeClr val="accent2">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2" name="Freeform 21"/>
          <p:cNvSpPr>
            <a:spLocks noChangeAspect="1"/>
          </p:cNvSpPr>
          <p:nvPr/>
        </p:nvSpPr>
        <p:spPr>
          <a:xfrm>
            <a:off x="3880266" y="1504604"/>
            <a:ext cx="3601189" cy="1492375"/>
          </a:xfrm>
          <a:custGeom>
            <a:avLst/>
            <a:gdLst>
              <a:gd name="connsiteX0" fmla="*/ 0 w 3777343"/>
              <a:gd name="connsiteY0" fmla="*/ 1946591 h 1946591"/>
              <a:gd name="connsiteX1" fmla="*/ 1338943 w 3777343"/>
              <a:gd name="connsiteY1" fmla="*/ 1620020 h 1946591"/>
              <a:gd name="connsiteX2" fmla="*/ 2188029 w 3777343"/>
              <a:gd name="connsiteY2" fmla="*/ 204877 h 1946591"/>
              <a:gd name="connsiteX3" fmla="*/ 3777343 w 3777343"/>
              <a:gd name="connsiteY3" fmla="*/ 8934 h 1946591"/>
            </a:gdLst>
            <a:ahLst/>
            <a:cxnLst>
              <a:cxn ang="0">
                <a:pos x="connsiteX0" y="connsiteY0"/>
              </a:cxn>
              <a:cxn ang="0">
                <a:pos x="connsiteX1" y="connsiteY1"/>
              </a:cxn>
              <a:cxn ang="0">
                <a:pos x="connsiteX2" y="connsiteY2"/>
              </a:cxn>
              <a:cxn ang="0">
                <a:pos x="connsiteX3" y="connsiteY3"/>
              </a:cxn>
            </a:cxnLst>
            <a:rect l="l" t="t" r="r" b="b"/>
            <a:pathLst>
              <a:path w="3777343" h="1946591">
                <a:moveTo>
                  <a:pt x="0" y="1946591"/>
                </a:moveTo>
                <a:cubicBezTo>
                  <a:pt x="487136" y="1928448"/>
                  <a:pt x="974272" y="1910306"/>
                  <a:pt x="1338943" y="1620020"/>
                </a:cubicBezTo>
                <a:cubicBezTo>
                  <a:pt x="1703614" y="1329734"/>
                  <a:pt x="1781629" y="473391"/>
                  <a:pt x="2188029" y="204877"/>
                </a:cubicBezTo>
                <a:cubicBezTo>
                  <a:pt x="2594429" y="-63637"/>
                  <a:pt x="3777343" y="8934"/>
                  <a:pt x="3777343" y="8934"/>
                </a:cubicBezTo>
              </a:path>
            </a:pathLst>
          </a:custGeom>
          <a:noFill/>
          <a:ln w="57150">
            <a:solidFill>
              <a:schemeClr val="tx2">
                <a:lumMod val="60000"/>
                <a:lumOff val="40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Up Arrow 27"/>
          <p:cNvSpPr/>
          <p:nvPr/>
        </p:nvSpPr>
        <p:spPr>
          <a:xfrm>
            <a:off x="4097048" y="3083372"/>
            <a:ext cx="519404" cy="549652"/>
          </a:xfrm>
          <a:prstGeom prst="upArrow">
            <a:avLst/>
          </a:prstGeom>
          <a:solidFill>
            <a:srgbClr val="FFC00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20" name="Rectangle 19"/>
          <p:cNvSpPr/>
          <p:nvPr/>
        </p:nvSpPr>
        <p:spPr>
          <a:xfrm>
            <a:off x="5802610" y="1878100"/>
            <a:ext cx="2135586" cy="523220"/>
          </a:xfrm>
          <a:prstGeom prst="rect">
            <a:avLst/>
          </a:prstGeom>
        </p:spPr>
        <p:txBody>
          <a:bodyPr wrap="none">
            <a:spAutoFit/>
          </a:bodyPr>
          <a:lstStyle/>
          <a:p>
            <a:pPr algn="r"/>
            <a:r>
              <a:rPr lang="en-GB" sz="1400" dirty="0" smtClean="0">
                <a:solidFill>
                  <a:schemeClr val="tx2">
                    <a:lumMod val="60000"/>
                    <a:lumOff val="40000"/>
                  </a:schemeClr>
                </a:solidFill>
              </a:rPr>
              <a:t>Big </a:t>
            </a:r>
            <a:r>
              <a:rPr lang="en-GB" sz="1400" smtClean="0">
                <a:solidFill>
                  <a:schemeClr val="tx2">
                    <a:lumMod val="60000"/>
                    <a:lumOff val="40000"/>
                  </a:schemeClr>
                </a:solidFill>
              </a:rPr>
              <a:t>data analytics-based</a:t>
            </a:r>
            <a:r>
              <a:rPr lang="en-GB" sz="1400" dirty="0" smtClean="0">
                <a:solidFill>
                  <a:schemeClr val="tx2">
                    <a:lumMod val="60000"/>
                    <a:lumOff val="40000"/>
                  </a:schemeClr>
                </a:solidFill>
              </a:rPr>
              <a:t/>
            </a:r>
            <a:br>
              <a:rPr lang="en-GB" sz="1400" dirty="0" smtClean="0">
                <a:solidFill>
                  <a:schemeClr val="tx2">
                    <a:lumMod val="60000"/>
                    <a:lumOff val="40000"/>
                  </a:schemeClr>
                </a:solidFill>
              </a:rPr>
            </a:br>
            <a:endParaRPr lang="en-GB" sz="1400" dirty="0">
              <a:solidFill>
                <a:schemeClr val="tx2">
                  <a:lumMod val="60000"/>
                  <a:lumOff val="40000"/>
                </a:schemeClr>
              </a:solidFill>
            </a:endParaRPr>
          </a:p>
        </p:txBody>
      </p:sp>
      <p:sp>
        <p:nvSpPr>
          <p:cNvPr id="13" name="Rectangle 12"/>
          <p:cNvSpPr/>
          <p:nvPr/>
        </p:nvSpPr>
        <p:spPr>
          <a:xfrm>
            <a:off x="995818" y="3301140"/>
            <a:ext cx="1772387" cy="307777"/>
          </a:xfrm>
          <a:prstGeom prst="rect">
            <a:avLst/>
          </a:prstGeom>
        </p:spPr>
        <p:txBody>
          <a:bodyPr wrap="square">
            <a:spAutoFit/>
          </a:bodyPr>
          <a:lstStyle/>
          <a:p>
            <a:pPr algn="r"/>
            <a:r>
              <a:rPr lang="en-GB" sz="1400" dirty="0" smtClean="0">
                <a:solidFill>
                  <a:schemeClr val="tx2">
                    <a:lumMod val="40000"/>
                    <a:lumOff val="60000"/>
                  </a:schemeClr>
                </a:solidFill>
              </a:rPr>
              <a:t>Small data analysis</a:t>
            </a:r>
            <a:endParaRPr lang="en-GB" sz="1400" dirty="0">
              <a:solidFill>
                <a:schemeClr val="tx2">
                  <a:lumMod val="40000"/>
                  <a:lumOff val="60000"/>
                </a:schemeClr>
              </a:solidFill>
            </a:endParaRPr>
          </a:p>
        </p:txBody>
      </p:sp>
    </p:spTree>
    <p:extLst>
      <p:ext uri="{BB962C8B-B14F-4D97-AF65-F5344CB8AC3E}">
        <p14:creationId xmlns:p14="http://schemas.microsoft.com/office/powerpoint/2010/main" val="1921200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What changes?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947430366"/>
              </p:ext>
            </p:extLst>
          </p:nvPr>
        </p:nvGraphicFramePr>
        <p:xfrm>
          <a:off x="605169" y="1277257"/>
          <a:ext cx="7560000" cy="2890520"/>
        </p:xfrm>
        <a:graphic>
          <a:graphicData uri="http://schemas.openxmlformats.org/drawingml/2006/table">
            <a:tbl>
              <a:tblPr firstRow="1" bandRow="1">
                <a:tableStyleId>{72833802-FEF1-4C79-8D5D-14CF1EAF98D9}</a:tableStyleId>
              </a:tblPr>
              <a:tblGrid>
                <a:gridCol w="2520000"/>
                <a:gridCol w="2520000"/>
                <a:gridCol w="2520000"/>
              </a:tblGrid>
              <a:tr h="370840">
                <a:tc>
                  <a:txBody>
                    <a:bodyPr/>
                    <a:lstStyle/>
                    <a:p>
                      <a:endParaRPr lang="en-US" dirty="0"/>
                    </a:p>
                  </a:txBody>
                  <a:tcPr/>
                </a:tc>
                <a:tc>
                  <a:txBody>
                    <a:bodyPr/>
                    <a:lstStyle/>
                    <a:p>
                      <a:r>
                        <a:rPr lang="en-US" dirty="0" smtClean="0"/>
                        <a:t>PMO</a:t>
                      </a:r>
                      <a:endParaRPr lang="en-US" dirty="0"/>
                    </a:p>
                  </a:txBody>
                  <a:tcPr/>
                </a:tc>
                <a:tc>
                  <a:txBody>
                    <a:bodyPr/>
                    <a:lstStyle/>
                    <a:p>
                      <a:r>
                        <a:rPr lang="en-US" dirty="0" smtClean="0"/>
                        <a:t>FMO</a:t>
                      </a:r>
                      <a:endParaRPr lang="en-US" dirty="0"/>
                    </a:p>
                  </a:txBody>
                  <a:tcPr/>
                </a:tc>
              </a:tr>
              <a:tr h="370840">
                <a:tc>
                  <a:txBody>
                    <a:bodyPr/>
                    <a:lstStyle/>
                    <a:p>
                      <a:r>
                        <a:rPr lang="en-US" dirty="0" smtClean="0">
                          <a:solidFill>
                            <a:schemeClr val="bg1"/>
                          </a:solidFill>
                        </a:rPr>
                        <a:t>Orientation</a:t>
                      </a:r>
                      <a:endParaRPr lang="en-US" dirty="0">
                        <a:solidFill>
                          <a:schemeClr val="bg1"/>
                        </a:solidFill>
                      </a:endParaRPr>
                    </a:p>
                  </a:txBody>
                  <a:tcPr/>
                </a:tc>
                <a:tc>
                  <a:txBody>
                    <a:bodyPr/>
                    <a:lstStyle/>
                    <a:p>
                      <a:r>
                        <a:rPr lang="en-US" dirty="0" smtClean="0">
                          <a:solidFill>
                            <a:schemeClr val="bg1"/>
                          </a:solidFill>
                        </a:rPr>
                        <a:t>Single domain</a:t>
                      </a:r>
                      <a:endParaRPr lang="en-US" dirty="0">
                        <a:solidFill>
                          <a:schemeClr val="bg1"/>
                        </a:solidFill>
                      </a:endParaRPr>
                    </a:p>
                  </a:txBody>
                  <a:tcPr/>
                </a:tc>
                <a:tc>
                  <a:txBody>
                    <a:bodyPr/>
                    <a:lstStyle/>
                    <a:p>
                      <a:r>
                        <a:rPr lang="en-US" dirty="0" smtClean="0">
                          <a:solidFill>
                            <a:schemeClr val="bg1"/>
                          </a:solidFill>
                        </a:rPr>
                        <a:t>Cross domain</a:t>
                      </a:r>
                      <a:endParaRPr lang="en-US" dirty="0">
                        <a:solidFill>
                          <a:schemeClr val="bg1"/>
                        </a:solidFill>
                      </a:endParaRPr>
                    </a:p>
                  </a:txBody>
                  <a:tcPr/>
                </a:tc>
              </a:tr>
              <a:tr h="370840">
                <a:tc>
                  <a:txBody>
                    <a:bodyPr/>
                    <a:lstStyle/>
                    <a:p>
                      <a:r>
                        <a:rPr lang="en-US" dirty="0" err="1" smtClean="0">
                          <a:solidFill>
                            <a:schemeClr val="bg1"/>
                          </a:solidFill>
                        </a:rPr>
                        <a:t>Realisation</a:t>
                      </a:r>
                      <a:endParaRPr lang="en-US" dirty="0">
                        <a:solidFill>
                          <a:schemeClr val="bg1"/>
                        </a:solidFill>
                      </a:endParaRPr>
                    </a:p>
                  </a:txBody>
                  <a:tcPr/>
                </a:tc>
                <a:tc>
                  <a:txBody>
                    <a:bodyPr/>
                    <a:lstStyle/>
                    <a:p>
                      <a:r>
                        <a:rPr lang="en-US" dirty="0" smtClean="0">
                          <a:solidFill>
                            <a:schemeClr val="bg1"/>
                          </a:solidFill>
                        </a:rPr>
                        <a:t>Small data, tool driven</a:t>
                      </a:r>
                      <a:endParaRPr lang="en-US" dirty="0">
                        <a:solidFill>
                          <a:schemeClr val="bg1"/>
                        </a:solidFill>
                      </a:endParaRPr>
                    </a:p>
                  </a:txBody>
                  <a:tcPr/>
                </a:tc>
                <a:tc>
                  <a:txBody>
                    <a:bodyPr/>
                    <a:lstStyle/>
                    <a:p>
                      <a:r>
                        <a:rPr lang="en-US" dirty="0" smtClean="0">
                          <a:solidFill>
                            <a:schemeClr val="bg1"/>
                          </a:solidFill>
                        </a:rPr>
                        <a:t>Big data, data driven</a:t>
                      </a:r>
                      <a:endParaRPr lang="en-US" dirty="0">
                        <a:solidFill>
                          <a:schemeClr val="bg1"/>
                        </a:solidFill>
                      </a:endParaRPr>
                    </a:p>
                  </a:txBody>
                  <a:tcPr/>
                </a:tc>
              </a:tr>
              <a:tr h="370840">
                <a:tc>
                  <a:txBody>
                    <a:bodyPr/>
                    <a:lstStyle/>
                    <a:p>
                      <a:r>
                        <a:rPr lang="en-US" dirty="0" smtClean="0">
                          <a:solidFill>
                            <a:schemeClr val="bg1"/>
                          </a:solidFill>
                        </a:rPr>
                        <a:t>Data aggregation</a:t>
                      </a:r>
                      <a:r>
                        <a:rPr lang="en-US" baseline="0" dirty="0" smtClean="0">
                          <a:solidFill>
                            <a:schemeClr val="bg1"/>
                          </a:solidFill>
                        </a:rPr>
                        <a:t> and analysis</a:t>
                      </a:r>
                      <a:endParaRPr lang="en-US" dirty="0">
                        <a:solidFill>
                          <a:schemeClr val="bg1"/>
                        </a:solidFill>
                      </a:endParaRPr>
                    </a:p>
                  </a:txBody>
                  <a:tcPr/>
                </a:tc>
                <a:tc>
                  <a:txBody>
                    <a:bodyPr/>
                    <a:lstStyle/>
                    <a:p>
                      <a:r>
                        <a:rPr lang="en-US" dirty="0" smtClean="0">
                          <a:solidFill>
                            <a:schemeClr val="bg1"/>
                          </a:solidFill>
                        </a:rPr>
                        <a:t>Coupled</a:t>
                      </a:r>
                      <a:endParaRPr lang="en-US" dirty="0">
                        <a:solidFill>
                          <a:schemeClr val="bg1"/>
                        </a:solidFill>
                      </a:endParaRPr>
                    </a:p>
                  </a:txBody>
                  <a:tcPr/>
                </a:tc>
                <a:tc>
                  <a:txBody>
                    <a:bodyPr/>
                    <a:lstStyle/>
                    <a:p>
                      <a:r>
                        <a:rPr lang="en-US" dirty="0" smtClean="0">
                          <a:solidFill>
                            <a:schemeClr val="bg1"/>
                          </a:solidFill>
                        </a:rPr>
                        <a:t>Decoupled</a:t>
                      </a:r>
                      <a:endParaRPr lang="en-US" dirty="0">
                        <a:solidFill>
                          <a:schemeClr val="bg1"/>
                        </a:solidFill>
                      </a:endParaRPr>
                    </a:p>
                  </a:txBody>
                  <a:tcPr/>
                </a:tc>
              </a:tr>
              <a:tr h="370840">
                <a:tc>
                  <a:txBody>
                    <a:bodyPr/>
                    <a:lstStyle/>
                    <a:p>
                      <a:r>
                        <a:rPr lang="en-US" dirty="0" smtClean="0">
                          <a:solidFill>
                            <a:schemeClr val="bg1"/>
                          </a:solidFill>
                        </a:rPr>
                        <a:t>Domain Data</a:t>
                      </a:r>
                      <a:r>
                        <a:rPr lang="en-US" baseline="0" dirty="0" smtClean="0">
                          <a:solidFill>
                            <a:schemeClr val="bg1"/>
                          </a:solidFill>
                        </a:rPr>
                        <a:t> </a:t>
                      </a:r>
                      <a:r>
                        <a:rPr lang="en-US" dirty="0" smtClean="0">
                          <a:solidFill>
                            <a:schemeClr val="bg1"/>
                          </a:solidFill>
                        </a:rPr>
                        <a:t>Schema</a:t>
                      </a:r>
                      <a:endParaRPr lang="en-US" dirty="0">
                        <a:solidFill>
                          <a:schemeClr val="bg1"/>
                        </a:solidFill>
                      </a:endParaRPr>
                    </a:p>
                  </a:txBody>
                  <a:tcPr/>
                </a:tc>
                <a:tc>
                  <a:txBody>
                    <a:bodyPr/>
                    <a:lstStyle/>
                    <a:p>
                      <a:r>
                        <a:rPr lang="en-US" dirty="0" smtClean="0">
                          <a:solidFill>
                            <a:schemeClr val="bg1"/>
                          </a:solidFill>
                        </a:rPr>
                        <a:t>Scheme-on-write</a:t>
                      </a:r>
                      <a:endParaRPr lang="en-US" dirty="0">
                        <a:solidFill>
                          <a:schemeClr val="bg1"/>
                        </a:solidFill>
                      </a:endParaRPr>
                    </a:p>
                  </a:txBody>
                  <a:tcPr/>
                </a:tc>
                <a:tc>
                  <a:txBody>
                    <a:bodyPr/>
                    <a:lstStyle/>
                    <a:p>
                      <a:r>
                        <a:rPr lang="en-US" dirty="0" smtClean="0">
                          <a:solidFill>
                            <a:schemeClr val="bg1"/>
                          </a:solidFill>
                        </a:rPr>
                        <a:t>Schema-on-read</a:t>
                      </a:r>
                      <a:endParaRPr lang="en-US" dirty="0">
                        <a:solidFill>
                          <a:schemeClr val="bg1"/>
                        </a:solidFill>
                      </a:endParaRPr>
                    </a:p>
                  </a:txBody>
                  <a:tcPr/>
                </a:tc>
              </a:tr>
              <a:tr h="370840">
                <a:tc>
                  <a:txBody>
                    <a:bodyPr/>
                    <a:lstStyle/>
                    <a:p>
                      <a:r>
                        <a:rPr lang="en-US" dirty="0" smtClean="0">
                          <a:solidFill>
                            <a:schemeClr val="bg1"/>
                          </a:solidFill>
                        </a:rPr>
                        <a:t>Analysis</a:t>
                      </a:r>
                      <a:endParaRPr lang="en-US" dirty="0">
                        <a:solidFill>
                          <a:schemeClr val="bg1"/>
                        </a:solidFill>
                      </a:endParaRPr>
                    </a:p>
                  </a:txBody>
                  <a:tcPr/>
                </a:tc>
                <a:tc>
                  <a:txBody>
                    <a:bodyPr/>
                    <a:lstStyle/>
                    <a:p>
                      <a:r>
                        <a:rPr lang="en-US" dirty="0" smtClean="0">
                          <a:solidFill>
                            <a:schemeClr val="bg1"/>
                          </a:solidFill>
                        </a:rPr>
                        <a:t>Prescriptive</a:t>
                      </a:r>
                      <a:endParaRPr lang="en-US" dirty="0">
                        <a:solidFill>
                          <a:schemeClr val="bg1"/>
                        </a:solidFill>
                      </a:endParaRPr>
                    </a:p>
                  </a:txBody>
                  <a:tcPr/>
                </a:tc>
                <a:tc>
                  <a:txBody>
                    <a:bodyPr/>
                    <a:lstStyle/>
                    <a:p>
                      <a:r>
                        <a:rPr lang="en-US" dirty="0" smtClean="0">
                          <a:solidFill>
                            <a:schemeClr val="bg1"/>
                          </a:solidFill>
                        </a:rPr>
                        <a:t>Prescriptive </a:t>
                      </a:r>
                      <a:r>
                        <a:rPr lang="en-US" baseline="0" dirty="0" smtClean="0">
                          <a:solidFill>
                            <a:schemeClr val="bg1"/>
                          </a:solidFill>
                        </a:rPr>
                        <a:t>+ </a:t>
                      </a:r>
                      <a:r>
                        <a:rPr lang="en-US" dirty="0" smtClean="0">
                          <a:solidFill>
                            <a:schemeClr val="bg1"/>
                          </a:solidFill>
                        </a:rPr>
                        <a:t>Stochastic + ML</a:t>
                      </a:r>
                      <a:endParaRPr lang="en-US" dirty="0">
                        <a:solidFill>
                          <a:schemeClr val="bg1"/>
                        </a:solidFill>
                      </a:endParaRPr>
                    </a:p>
                  </a:txBody>
                  <a:tcPr/>
                </a:tc>
              </a:tr>
              <a:tr h="370840">
                <a:tc>
                  <a:txBody>
                    <a:bodyPr/>
                    <a:lstStyle/>
                    <a:p>
                      <a:r>
                        <a:rPr lang="en-US" dirty="0" err="1" smtClean="0">
                          <a:solidFill>
                            <a:schemeClr val="bg1"/>
                          </a:solidFill>
                        </a:rPr>
                        <a:t>Customisation</a:t>
                      </a:r>
                      <a:endParaRPr lang="en-US" dirty="0">
                        <a:solidFill>
                          <a:schemeClr val="bg1"/>
                        </a:solidFill>
                      </a:endParaRPr>
                    </a:p>
                  </a:txBody>
                  <a:tcPr/>
                </a:tc>
                <a:tc>
                  <a:txBody>
                    <a:bodyPr/>
                    <a:lstStyle/>
                    <a:p>
                      <a:r>
                        <a:rPr lang="en-US" dirty="0" smtClean="0">
                          <a:solidFill>
                            <a:schemeClr val="bg1"/>
                          </a:solidFill>
                        </a:rPr>
                        <a:t>Design time</a:t>
                      </a:r>
                      <a:endParaRPr lang="en-US" dirty="0">
                        <a:solidFill>
                          <a:schemeClr val="bg1"/>
                        </a:solidFill>
                      </a:endParaRPr>
                    </a:p>
                  </a:txBody>
                  <a:tcPr/>
                </a:tc>
                <a:tc>
                  <a:txBody>
                    <a:bodyPr/>
                    <a:lstStyle/>
                    <a:p>
                      <a:r>
                        <a:rPr lang="en-US" dirty="0" smtClean="0">
                          <a:solidFill>
                            <a:schemeClr val="bg1"/>
                          </a:solidFill>
                        </a:rPr>
                        <a:t>Run time</a:t>
                      </a:r>
                      <a:endParaRPr lang="en-US" dirty="0">
                        <a:solidFill>
                          <a:schemeClr val="bg1"/>
                        </a:solidFill>
                      </a:endParaRPr>
                    </a:p>
                  </a:txBody>
                  <a:tcPr/>
                </a:tc>
              </a:tr>
            </a:tbl>
          </a:graphicData>
        </a:graphic>
      </p:graphicFrame>
    </p:spTree>
    <p:extLst>
      <p:ext uri="{BB962C8B-B14F-4D97-AF65-F5344CB8AC3E}">
        <p14:creationId xmlns:p14="http://schemas.microsoft.com/office/powerpoint/2010/main" val="115816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1344599" y="3652699"/>
            <a:ext cx="4197225" cy="802485"/>
          </a:xfrm>
          <a:prstGeom prst="roundRect">
            <a:avLst/>
          </a:prstGeom>
          <a:solidFill>
            <a:schemeClr val="accent6">
              <a:alpha val="20000"/>
            </a:schemeClr>
          </a:solidFill>
          <a:ln>
            <a:noFill/>
            <a:prstDash val="sys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GB" sz="1200" dirty="0">
              <a:solidFill>
                <a:schemeClr val="bg1"/>
              </a:solidFill>
              <a:effectLst>
                <a:outerShdw blurRad="38100" dist="38100" dir="2700000" algn="tl">
                  <a:srgbClr val="000000">
                    <a:alpha val="43137"/>
                  </a:srgbClr>
                </a:outerShdw>
              </a:effectLst>
            </a:endParaRPr>
          </a:p>
        </p:txBody>
      </p:sp>
      <p:sp>
        <p:nvSpPr>
          <p:cNvPr id="44" name="Rounded Rectangle 43"/>
          <p:cNvSpPr/>
          <p:nvPr/>
        </p:nvSpPr>
        <p:spPr>
          <a:xfrm>
            <a:off x="1344599" y="2434944"/>
            <a:ext cx="4197225" cy="831318"/>
          </a:xfrm>
          <a:prstGeom prst="roundRect">
            <a:avLst/>
          </a:prstGeom>
          <a:solidFill>
            <a:schemeClr val="accent6">
              <a:alpha val="20000"/>
            </a:schemeClr>
          </a:solidFill>
          <a:ln>
            <a:noFill/>
            <a:prstDash val="sys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GB" sz="1200" dirty="0">
              <a:solidFill>
                <a:schemeClr val="bg1"/>
              </a:solidFill>
              <a:effectLst>
                <a:outerShdw blurRad="38100" dist="38100" dir="2700000" algn="tl">
                  <a:srgbClr val="000000">
                    <a:alpha val="43137"/>
                  </a:srgbClr>
                </a:outerShdw>
              </a:effectLst>
            </a:endParaRPr>
          </a:p>
        </p:txBody>
      </p:sp>
      <p:sp>
        <p:nvSpPr>
          <p:cNvPr id="43" name="Rounded Rectangle 42"/>
          <p:cNvSpPr/>
          <p:nvPr/>
        </p:nvSpPr>
        <p:spPr>
          <a:xfrm>
            <a:off x="1351520" y="1125734"/>
            <a:ext cx="4197225" cy="803563"/>
          </a:xfrm>
          <a:prstGeom prst="roundRect">
            <a:avLst/>
          </a:prstGeom>
          <a:solidFill>
            <a:schemeClr val="accent6">
              <a:alpha val="20000"/>
            </a:schemeClr>
          </a:solidFill>
          <a:ln>
            <a:noFill/>
            <a:prstDash val="sys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GB" sz="1200" dirty="0">
              <a:solidFill>
                <a:schemeClr val="bg1"/>
              </a:solidFill>
              <a:effectLst>
                <a:outerShdw blurRad="38100" dist="38100" dir="2700000" algn="tl">
                  <a:srgbClr val="000000">
                    <a:alpha val="43137"/>
                  </a:srgbClr>
                </a:outerShdw>
              </a:effectLst>
            </a:endParaRPr>
          </a:p>
        </p:txBody>
      </p:sp>
      <p:sp>
        <p:nvSpPr>
          <p:cNvPr id="2" name="Text Placeholder 1"/>
          <p:cNvSpPr>
            <a:spLocks noGrp="1"/>
          </p:cNvSpPr>
          <p:nvPr>
            <p:ph type="body" sz="quarter" idx="11"/>
          </p:nvPr>
        </p:nvSpPr>
        <p:spPr>
          <a:xfrm>
            <a:off x="5886310" y="456636"/>
            <a:ext cx="2896944" cy="3083094"/>
          </a:xfrm>
        </p:spPr>
        <p:txBody>
          <a:bodyPr/>
          <a:lstStyle/>
          <a:p>
            <a:r>
              <a:rPr lang="en-GB" sz="1800" dirty="0"/>
              <a:t>Tight coupling of data aggregation/store/</a:t>
            </a:r>
            <a:br>
              <a:rPr lang="en-GB" sz="1800" dirty="0"/>
            </a:br>
            <a:r>
              <a:rPr lang="en-GB" sz="1800" dirty="0"/>
              <a:t>analysis</a:t>
            </a:r>
          </a:p>
          <a:p>
            <a:r>
              <a:rPr lang="en-US" sz="1800" dirty="0"/>
              <a:t>Multiple analytics pipelines implemented from open source components</a:t>
            </a:r>
          </a:p>
          <a:p>
            <a:r>
              <a:rPr lang="en-US" sz="1800" dirty="0"/>
              <a:t>Common design patterns ~</a:t>
            </a:r>
            <a:r>
              <a:rPr lang="en-US" sz="1800" dirty="0" smtClean="0"/>
              <a:t>75</a:t>
            </a:r>
            <a:r>
              <a:rPr lang="en-US" sz="1800" dirty="0"/>
              <a:t>% of effort wasted / duplicated</a:t>
            </a:r>
          </a:p>
          <a:p>
            <a:r>
              <a:rPr lang="en-US" sz="1800" dirty="0"/>
              <a:t>Siloes limit the potential of big data analytics and lead to industry divergence</a:t>
            </a:r>
          </a:p>
          <a:p>
            <a:endParaRPr lang="en-US" sz="1800" dirty="0"/>
          </a:p>
        </p:txBody>
      </p:sp>
      <p:sp>
        <p:nvSpPr>
          <p:cNvPr id="7" name="Title 6"/>
          <p:cNvSpPr>
            <a:spLocks noGrp="1"/>
          </p:cNvSpPr>
          <p:nvPr>
            <p:ph type="title"/>
          </p:nvPr>
        </p:nvSpPr>
        <p:spPr/>
        <p:txBody>
          <a:bodyPr/>
          <a:lstStyle/>
          <a:p>
            <a:r>
              <a:rPr lang="en-GB" sz="2800" dirty="0" smtClean="0"/>
              <a:t>Today’s </a:t>
            </a:r>
            <a:r>
              <a:rPr lang="en-GB" sz="2800" dirty="0" err="1" smtClean="0"/>
              <a:t>siloed</a:t>
            </a:r>
            <a:r>
              <a:rPr lang="en-GB" sz="2800" dirty="0" smtClean="0"/>
              <a:t> analytics pipelines</a:t>
            </a:r>
            <a:endParaRPr lang="en-US" sz="2800" dirty="0"/>
          </a:p>
        </p:txBody>
      </p:sp>
      <p:cxnSp>
        <p:nvCxnSpPr>
          <p:cNvPr id="17" name="Elbow Connector 16"/>
          <p:cNvCxnSpPr>
            <a:stCxn id="9" idx="3"/>
            <a:endCxn id="101" idx="1"/>
          </p:cNvCxnSpPr>
          <p:nvPr/>
        </p:nvCxnSpPr>
        <p:spPr>
          <a:xfrm flipV="1">
            <a:off x="1033595" y="2770921"/>
            <a:ext cx="451649" cy="368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8" idx="4"/>
            <a:endCxn id="28" idx="1"/>
          </p:cNvCxnSpPr>
          <p:nvPr/>
        </p:nvCxnSpPr>
        <p:spPr>
          <a:xfrm>
            <a:off x="2996388" y="2774605"/>
            <a:ext cx="666249" cy="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Elbow Connector 62"/>
          <p:cNvCxnSpPr>
            <a:stCxn id="28" idx="3"/>
            <a:endCxn id="111" idx="1"/>
          </p:cNvCxnSpPr>
          <p:nvPr/>
        </p:nvCxnSpPr>
        <p:spPr>
          <a:xfrm>
            <a:off x="4271958" y="2774606"/>
            <a:ext cx="499499" cy="127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509998" y="969483"/>
            <a:ext cx="1" cy="3895351"/>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384693" y="976409"/>
            <a:ext cx="0" cy="3879006"/>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227395" y="976410"/>
            <a:ext cx="1" cy="3895351"/>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24274" y="3903603"/>
            <a:ext cx="609321" cy="308047"/>
          </a:xfrm>
          <a:prstGeom prst="rect">
            <a:avLst/>
          </a:prstGeom>
          <a:no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004" tIns="34295" rIns="27004" bIns="34295" rtlCol="0" anchor="ctr" anchorCtr="0">
            <a:normAutofit/>
          </a:bodyPr>
          <a:lstStyle/>
          <a:p>
            <a:pPr algn="ctr"/>
            <a:r>
              <a:rPr lang="en-GB" sz="800" dirty="0" smtClean="0">
                <a:solidFill>
                  <a:schemeClr val="bg1"/>
                </a:solidFill>
              </a:rPr>
              <a:t>Telemetry</a:t>
            </a:r>
            <a:endParaRPr lang="en-GB" sz="800" dirty="0">
              <a:solidFill>
                <a:schemeClr val="bg1"/>
              </a:solidFill>
            </a:endParaRPr>
          </a:p>
        </p:txBody>
      </p:sp>
      <p:sp>
        <p:nvSpPr>
          <p:cNvPr id="9" name="Rectangle 8"/>
          <p:cNvSpPr/>
          <p:nvPr/>
        </p:nvSpPr>
        <p:spPr>
          <a:xfrm>
            <a:off x="424274" y="2620582"/>
            <a:ext cx="609321" cy="308047"/>
          </a:xfrm>
          <a:prstGeom prst="rect">
            <a:avLst/>
          </a:prstGeom>
          <a:no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004" tIns="34295" rIns="27004" bIns="34295" rtlCol="0" anchor="ctr" anchorCtr="0">
            <a:normAutofit/>
          </a:bodyPr>
          <a:lstStyle/>
          <a:p>
            <a:pPr algn="ctr"/>
            <a:r>
              <a:rPr lang="en-GB" sz="800" dirty="0" smtClean="0">
                <a:solidFill>
                  <a:schemeClr val="bg1"/>
                </a:solidFill>
              </a:rPr>
              <a:t>Metrics</a:t>
            </a:r>
            <a:endParaRPr lang="en-GB" sz="800" dirty="0">
              <a:solidFill>
                <a:schemeClr val="bg1"/>
              </a:solidFill>
            </a:endParaRPr>
          </a:p>
        </p:txBody>
      </p:sp>
      <p:sp>
        <p:nvSpPr>
          <p:cNvPr id="23" name="Rectangle 22"/>
          <p:cNvSpPr/>
          <p:nvPr/>
        </p:nvSpPr>
        <p:spPr>
          <a:xfrm>
            <a:off x="348204" y="4336060"/>
            <a:ext cx="752468" cy="192370"/>
          </a:xfrm>
          <a:prstGeom prst="rect">
            <a:avLst/>
          </a:prstGeom>
        </p:spPr>
        <p:txBody>
          <a:bodyPr wrap="none" lIns="68589" tIns="34295" rIns="68589" bIns="34295">
            <a:spAutoFit/>
          </a:bodyPr>
          <a:lstStyle/>
          <a:p>
            <a:r>
              <a:rPr lang="en-GB" sz="800" dirty="0">
                <a:solidFill>
                  <a:schemeClr val="bg1"/>
                </a:solidFill>
              </a:rPr>
              <a:t>Data </a:t>
            </a:r>
            <a:r>
              <a:rPr lang="en-GB" sz="800" dirty="0" smtClean="0">
                <a:solidFill>
                  <a:schemeClr val="bg1"/>
                </a:solidFill>
              </a:rPr>
              <a:t>sources</a:t>
            </a:r>
          </a:p>
        </p:txBody>
      </p:sp>
      <p:sp>
        <p:nvSpPr>
          <p:cNvPr id="8" name="Flowchart: Magnetic Disk 7"/>
          <p:cNvSpPr/>
          <p:nvPr/>
        </p:nvSpPr>
        <p:spPr>
          <a:xfrm>
            <a:off x="2546215" y="2542000"/>
            <a:ext cx="450173" cy="465210"/>
          </a:xfrm>
          <a:prstGeom prst="flowChartMagneticDisk">
            <a:avLst/>
          </a:prstGeom>
          <a:solidFill>
            <a:srgbClr val="39BBB9"/>
          </a:solidFill>
          <a:ln w="12700">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004" tIns="34295" rIns="27004" bIns="34295" rtlCol="0" anchor="ctr" anchorCtr="0">
            <a:normAutofit/>
          </a:bodyPr>
          <a:lstStyle/>
          <a:p>
            <a:pPr algn="ctr"/>
            <a:r>
              <a:rPr lang="en-GB" sz="800" dirty="0" smtClean="0"/>
              <a:t>HDFS</a:t>
            </a:r>
            <a:endParaRPr lang="en-GB" sz="800" dirty="0"/>
          </a:p>
        </p:txBody>
      </p:sp>
      <p:sp>
        <p:nvSpPr>
          <p:cNvPr id="24" name="Rectangle 23"/>
          <p:cNvSpPr/>
          <p:nvPr/>
        </p:nvSpPr>
        <p:spPr>
          <a:xfrm>
            <a:off x="2513887" y="4337979"/>
            <a:ext cx="619419" cy="192370"/>
          </a:xfrm>
          <a:prstGeom prst="rect">
            <a:avLst/>
          </a:prstGeom>
        </p:spPr>
        <p:txBody>
          <a:bodyPr wrap="none" lIns="68589" tIns="34295" rIns="68589" bIns="34295">
            <a:spAutoFit/>
          </a:bodyPr>
          <a:lstStyle/>
          <a:p>
            <a:r>
              <a:rPr lang="en-GB" sz="800" dirty="0">
                <a:solidFill>
                  <a:schemeClr val="bg1"/>
                </a:solidFill>
              </a:rPr>
              <a:t>Data </a:t>
            </a:r>
            <a:r>
              <a:rPr lang="en-GB" sz="800" dirty="0" smtClean="0">
                <a:solidFill>
                  <a:schemeClr val="bg1"/>
                </a:solidFill>
              </a:rPr>
              <a:t>store</a:t>
            </a:r>
            <a:endParaRPr lang="en-GB" sz="800" dirty="0">
              <a:solidFill>
                <a:schemeClr val="bg1"/>
              </a:solidFill>
            </a:endParaRPr>
          </a:p>
        </p:txBody>
      </p:sp>
      <p:sp>
        <p:nvSpPr>
          <p:cNvPr id="27" name="Rectangle 26"/>
          <p:cNvSpPr/>
          <p:nvPr/>
        </p:nvSpPr>
        <p:spPr>
          <a:xfrm>
            <a:off x="2606583" y="1305392"/>
            <a:ext cx="609321" cy="308047"/>
          </a:xfrm>
          <a:prstGeom prst="rect">
            <a:avLst/>
          </a:prstGeom>
          <a:solidFill>
            <a:srgbClr val="39BBB9"/>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004" tIns="34295" rIns="27004" bIns="34295" rtlCol="0" anchor="ctr" anchorCtr="0">
            <a:normAutofit lnSpcReduction="10000"/>
          </a:bodyPr>
          <a:lstStyle/>
          <a:p>
            <a:pPr algn="ctr"/>
            <a:r>
              <a:rPr lang="en-GB" sz="800" dirty="0" smtClean="0"/>
              <a:t>Spark Streaming</a:t>
            </a:r>
            <a:endParaRPr lang="en-GB" sz="800" dirty="0"/>
          </a:p>
        </p:txBody>
      </p:sp>
      <p:sp>
        <p:nvSpPr>
          <p:cNvPr id="28" name="Rectangle 27"/>
          <p:cNvSpPr/>
          <p:nvPr/>
        </p:nvSpPr>
        <p:spPr>
          <a:xfrm>
            <a:off x="3662637" y="2620582"/>
            <a:ext cx="609321" cy="308047"/>
          </a:xfrm>
          <a:prstGeom prst="rect">
            <a:avLst/>
          </a:prstGeom>
          <a:solidFill>
            <a:srgbClr val="39BBB9"/>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004" tIns="34295" rIns="27004" bIns="34295" rtlCol="0" anchor="ctr" anchorCtr="0">
            <a:normAutofit/>
          </a:bodyPr>
          <a:lstStyle/>
          <a:p>
            <a:pPr algn="ctr"/>
            <a:r>
              <a:rPr lang="en-GB" sz="800" dirty="0" err="1" smtClean="0"/>
              <a:t>MapR</a:t>
            </a:r>
            <a:endParaRPr lang="en-GB" sz="800" dirty="0"/>
          </a:p>
        </p:txBody>
      </p:sp>
      <p:sp>
        <p:nvSpPr>
          <p:cNvPr id="78" name="Rectangle 77"/>
          <p:cNvSpPr/>
          <p:nvPr/>
        </p:nvSpPr>
        <p:spPr>
          <a:xfrm>
            <a:off x="3605110" y="4337979"/>
            <a:ext cx="757277" cy="192370"/>
          </a:xfrm>
          <a:prstGeom prst="rect">
            <a:avLst/>
          </a:prstGeom>
        </p:spPr>
        <p:txBody>
          <a:bodyPr wrap="none" lIns="68589" tIns="34295" rIns="68589" bIns="34295">
            <a:spAutoFit/>
          </a:bodyPr>
          <a:lstStyle/>
          <a:p>
            <a:r>
              <a:rPr lang="en-GB" sz="800" dirty="0">
                <a:solidFill>
                  <a:schemeClr val="bg1"/>
                </a:solidFill>
              </a:rPr>
              <a:t>Data analysis</a:t>
            </a:r>
          </a:p>
        </p:txBody>
      </p:sp>
      <p:sp>
        <p:nvSpPr>
          <p:cNvPr id="85" name="Flowchart: Magnetic Disk 84"/>
          <p:cNvSpPr/>
          <p:nvPr/>
        </p:nvSpPr>
        <p:spPr>
          <a:xfrm>
            <a:off x="3722259" y="1223636"/>
            <a:ext cx="450173" cy="465210"/>
          </a:xfrm>
          <a:prstGeom prst="flowChartMagneticDisk">
            <a:avLst/>
          </a:prstGeom>
          <a:solidFill>
            <a:srgbClr val="39BBB9"/>
          </a:solidFill>
          <a:ln w="12700">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004" tIns="34295" rIns="27004" bIns="34295" rtlCol="0" anchor="ctr" anchorCtr="0">
            <a:normAutofit/>
          </a:bodyPr>
          <a:lstStyle/>
          <a:p>
            <a:pPr algn="ctr"/>
            <a:r>
              <a:rPr lang="en-GB" sz="800" dirty="0" err="1" smtClean="0"/>
              <a:t>Hbase</a:t>
            </a:r>
            <a:endParaRPr lang="en-GB" sz="800" dirty="0"/>
          </a:p>
        </p:txBody>
      </p:sp>
      <p:cxnSp>
        <p:nvCxnSpPr>
          <p:cNvPr id="86" name="Elbow Connector 85"/>
          <p:cNvCxnSpPr/>
          <p:nvPr/>
        </p:nvCxnSpPr>
        <p:spPr>
          <a:xfrm flipV="1">
            <a:off x="1033595" y="1378783"/>
            <a:ext cx="418872" cy="368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a:off x="3662637" y="3903603"/>
            <a:ext cx="609321" cy="308047"/>
          </a:xfrm>
          <a:prstGeom prst="rect">
            <a:avLst/>
          </a:prstGeom>
          <a:solidFill>
            <a:srgbClr val="39BBB9"/>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004" tIns="34295" rIns="27004" bIns="34295" rtlCol="0" anchor="ctr" anchorCtr="0">
            <a:normAutofit/>
          </a:bodyPr>
          <a:lstStyle/>
          <a:p>
            <a:pPr algn="ctr"/>
            <a:r>
              <a:rPr lang="en-GB" sz="800" dirty="0" smtClean="0"/>
              <a:t>Storm</a:t>
            </a:r>
            <a:endParaRPr lang="en-GB" sz="800" dirty="0"/>
          </a:p>
        </p:txBody>
      </p:sp>
      <p:cxnSp>
        <p:nvCxnSpPr>
          <p:cNvPr id="100" name="Elbow Connector 99"/>
          <p:cNvCxnSpPr>
            <a:stCxn id="10" idx="3"/>
            <a:endCxn id="107" idx="1"/>
          </p:cNvCxnSpPr>
          <p:nvPr/>
        </p:nvCxnSpPr>
        <p:spPr>
          <a:xfrm flipV="1">
            <a:off x="1033595" y="4053942"/>
            <a:ext cx="451649" cy="368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6" name="Elbow Connector 95"/>
          <p:cNvCxnSpPr>
            <a:endCxn id="87" idx="1"/>
          </p:cNvCxnSpPr>
          <p:nvPr/>
        </p:nvCxnSpPr>
        <p:spPr>
          <a:xfrm>
            <a:off x="2996388" y="4053942"/>
            <a:ext cx="666249" cy="368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311824" y="972725"/>
            <a:ext cx="1" cy="3895351"/>
          </a:xfrm>
          <a:prstGeom prst="line">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99" name="Rectangle 98"/>
          <p:cNvSpPr/>
          <p:nvPr/>
        </p:nvSpPr>
        <p:spPr>
          <a:xfrm>
            <a:off x="1452467" y="1280175"/>
            <a:ext cx="609321" cy="308047"/>
          </a:xfrm>
          <a:prstGeom prst="rect">
            <a:avLst/>
          </a:prstGeom>
          <a:solidFill>
            <a:srgbClr val="39BBB9"/>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004" tIns="34295" rIns="27004" bIns="34295" rtlCol="0" anchor="ctr" anchorCtr="0">
            <a:normAutofit/>
          </a:bodyPr>
          <a:lstStyle/>
          <a:p>
            <a:pPr algn="ctr"/>
            <a:r>
              <a:rPr lang="en-GB" sz="800" dirty="0" smtClean="0"/>
              <a:t>Kafka</a:t>
            </a:r>
            <a:endParaRPr lang="en-GB" sz="800" dirty="0"/>
          </a:p>
        </p:txBody>
      </p:sp>
      <p:sp>
        <p:nvSpPr>
          <p:cNvPr id="101" name="Rectangle 100"/>
          <p:cNvSpPr/>
          <p:nvPr/>
        </p:nvSpPr>
        <p:spPr>
          <a:xfrm>
            <a:off x="1485244" y="2616897"/>
            <a:ext cx="609321" cy="308047"/>
          </a:xfrm>
          <a:prstGeom prst="rect">
            <a:avLst/>
          </a:prstGeom>
          <a:solidFill>
            <a:srgbClr val="39BBB9"/>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004" tIns="34295" rIns="27004" bIns="34295" rtlCol="0" anchor="ctr" anchorCtr="0">
            <a:normAutofit/>
          </a:bodyPr>
          <a:lstStyle/>
          <a:p>
            <a:pPr algn="ctr"/>
            <a:r>
              <a:rPr lang="en-GB" sz="800" dirty="0" err="1" smtClean="0"/>
              <a:t>Streamsets</a:t>
            </a:r>
            <a:endParaRPr lang="en-GB" sz="800" dirty="0"/>
          </a:p>
        </p:txBody>
      </p:sp>
      <p:sp>
        <p:nvSpPr>
          <p:cNvPr id="102" name="Rectangle 101"/>
          <p:cNvSpPr/>
          <p:nvPr/>
        </p:nvSpPr>
        <p:spPr>
          <a:xfrm>
            <a:off x="1351520" y="4337979"/>
            <a:ext cx="940019" cy="192370"/>
          </a:xfrm>
          <a:prstGeom prst="rect">
            <a:avLst/>
          </a:prstGeom>
        </p:spPr>
        <p:txBody>
          <a:bodyPr wrap="none" lIns="68589" tIns="34295" rIns="68589" bIns="34295">
            <a:spAutoFit/>
          </a:bodyPr>
          <a:lstStyle/>
          <a:p>
            <a:r>
              <a:rPr lang="en-GB" sz="800" dirty="0">
                <a:solidFill>
                  <a:schemeClr val="bg1"/>
                </a:solidFill>
              </a:rPr>
              <a:t>Data </a:t>
            </a:r>
            <a:r>
              <a:rPr lang="en-GB" sz="800" dirty="0" smtClean="0">
                <a:solidFill>
                  <a:schemeClr val="bg1"/>
                </a:solidFill>
              </a:rPr>
              <a:t>aggregation</a:t>
            </a:r>
            <a:endParaRPr lang="en-GB" sz="800" dirty="0">
              <a:solidFill>
                <a:schemeClr val="bg1"/>
              </a:solidFill>
            </a:endParaRPr>
          </a:p>
        </p:txBody>
      </p:sp>
      <p:sp>
        <p:nvSpPr>
          <p:cNvPr id="107" name="Rectangle 106"/>
          <p:cNvSpPr/>
          <p:nvPr/>
        </p:nvSpPr>
        <p:spPr>
          <a:xfrm>
            <a:off x="1485244" y="3899918"/>
            <a:ext cx="609321" cy="308047"/>
          </a:xfrm>
          <a:prstGeom prst="rect">
            <a:avLst/>
          </a:prstGeom>
          <a:solidFill>
            <a:srgbClr val="39BBB9"/>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004" tIns="34295" rIns="27004" bIns="34295" rtlCol="0" anchor="ctr" anchorCtr="0">
            <a:normAutofit/>
          </a:bodyPr>
          <a:lstStyle/>
          <a:p>
            <a:pPr algn="ctr"/>
            <a:r>
              <a:rPr lang="en-GB" sz="800" dirty="0" smtClean="0"/>
              <a:t>Kafka</a:t>
            </a:r>
            <a:endParaRPr lang="en-GB" sz="800" dirty="0"/>
          </a:p>
        </p:txBody>
      </p:sp>
      <p:cxnSp>
        <p:nvCxnSpPr>
          <p:cNvPr id="108" name="Elbow Connector 107"/>
          <p:cNvCxnSpPr>
            <a:stCxn id="107" idx="3"/>
          </p:cNvCxnSpPr>
          <p:nvPr/>
        </p:nvCxnSpPr>
        <p:spPr>
          <a:xfrm>
            <a:off x="2094565" y="4053942"/>
            <a:ext cx="451650" cy="127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4738680" y="1283860"/>
            <a:ext cx="609321" cy="308047"/>
          </a:xfrm>
          <a:prstGeom prst="rect">
            <a:avLst/>
          </a:prstGeom>
          <a:solidFill>
            <a:srgbClr val="39BBB9"/>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004" tIns="34295" rIns="27004" bIns="34295" rtlCol="0" anchor="ctr" anchorCtr="0">
            <a:normAutofit/>
          </a:bodyPr>
          <a:lstStyle/>
          <a:p>
            <a:pPr algn="ctr"/>
            <a:r>
              <a:rPr lang="en-GB" sz="700" dirty="0" smtClean="0"/>
              <a:t>Impala</a:t>
            </a:r>
            <a:endParaRPr lang="en-GB" sz="700" dirty="0"/>
          </a:p>
        </p:txBody>
      </p:sp>
      <p:sp>
        <p:nvSpPr>
          <p:cNvPr id="111" name="Rectangle 110"/>
          <p:cNvSpPr/>
          <p:nvPr/>
        </p:nvSpPr>
        <p:spPr>
          <a:xfrm>
            <a:off x="4771457" y="2620582"/>
            <a:ext cx="609321" cy="308047"/>
          </a:xfrm>
          <a:prstGeom prst="rect">
            <a:avLst/>
          </a:prstGeom>
          <a:solidFill>
            <a:srgbClr val="39BBB9"/>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004" tIns="34295" rIns="27004" bIns="34295" rtlCol="0" anchor="ctr" anchorCtr="0">
            <a:normAutofit/>
          </a:bodyPr>
          <a:lstStyle/>
          <a:p>
            <a:pPr algn="ctr"/>
            <a:r>
              <a:rPr lang="en-GB" sz="700" dirty="0"/>
              <a:t>Q</a:t>
            </a:r>
            <a:r>
              <a:rPr lang="en-GB" sz="700" dirty="0" smtClean="0"/>
              <a:t>uery</a:t>
            </a:r>
            <a:endParaRPr lang="en-GB" sz="700" dirty="0"/>
          </a:p>
        </p:txBody>
      </p:sp>
      <p:sp>
        <p:nvSpPr>
          <p:cNvPr id="113" name="Rectangle 112"/>
          <p:cNvSpPr/>
          <p:nvPr/>
        </p:nvSpPr>
        <p:spPr>
          <a:xfrm>
            <a:off x="4713930" y="4337979"/>
            <a:ext cx="508812" cy="192370"/>
          </a:xfrm>
          <a:prstGeom prst="rect">
            <a:avLst/>
          </a:prstGeom>
        </p:spPr>
        <p:txBody>
          <a:bodyPr wrap="none" lIns="68589" tIns="34295" rIns="68589" bIns="34295">
            <a:spAutoFit/>
          </a:bodyPr>
          <a:lstStyle/>
          <a:p>
            <a:r>
              <a:rPr lang="en-GB" sz="800" dirty="0">
                <a:solidFill>
                  <a:schemeClr val="bg1"/>
                </a:solidFill>
              </a:rPr>
              <a:t>Outputs</a:t>
            </a:r>
          </a:p>
        </p:txBody>
      </p:sp>
      <p:sp>
        <p:nvSpPr>
          <p:cNvPr id="114" name="Rectangle 113"/>
          <p:cNvSpPr/>
          <p:nvPr/>
        </p:nvSpPr>
        <p:spPr>
          <a:xfrm>
            <a:off x="4771457" y="3903603"/>
            <a:ext cx="609321" cy="308047"/>
          </a:xfrm>
          <a:prstGeom prst="rect">
            <a:avLst/>
          </a:prstGeom>
          <a:solidFill>
            <a:srgbClr val="39BBB9"/>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004" tIns="34295" rIns="27004" bIns="34295" rtlCol="0" anchor="ctr" anchorCtr="0">
            <a:normAutofit/>
          </a:bodyPr>
          <a:lstStyle/>
          <a:p>
            <a:pPr algn="ctr"/>
            <a:r>
              <a:rPr lang="en-GB" sz="700" dirty="0"/>
              <a:t>Dashboard &amp; Reporting</a:t>
            </a:r>
          </a:p>
        </p:txBody>
      </p:sp>
      <p:cxnSp>
        <p:nvCxnSpPr>
          <p:cNvPr id="115" name="Elbow Connector 114"/>
          <p:cNvCxnSpPr>
            <a:stCxn id="85" idx="4"/>
            <a:endCxn id="110" idx="1"/>
          </p:cNvCxnSpPr>
          <p:nvPr/>
        </p:nvCxnSpPr>
        <p:spPr>
          <a:xfrm flipV="1">
            <a:off x="4172432" y="1437884"/>
            <a:ext cx="566248" cy="1835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6" name="Elbow Connector 115"/>
          <p:cNvCxnSpPr>
            <a:stCxn id="87" idx="3"/>
            <a:endCxn id="114" idx="1"/>
          </p:cNvCxnSpPr>
          <p:nvPr/>
        </p:nvCxnSpPr>
        <p:spPr>
          <a:xfrm>
            <a:off x="4271958" y="4057627"/>
            <a:ext cx="499499" cy="127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8" name="Elbow Connector 117"/>
          <p:cNvCxnSpPr>
            <a:stCxn id="99" idx="3"/>
            <a:endCxn id="27" idx="1"/>
          </p:cNvCxnSpPr>
          <p:nvPr/>
        </p:nvCxnSpPr>
        <p:spPr>
          <a:xfrm>
            <a:off x="2061788" y="1434199"/>
            <a:ext cx="544795" cy="25217"/>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1" name="Elbow Connector 120"/>
          <p:cNvCxnSpPr>
            <a:stCxn id="101" idx="3"/>
            <a:endCxn id="8" idx="2"/>
          </p:cNvCxnSpPr>
          <p:nvPr/>
        </p:nvCxnSpPr>
        <p:spPr>
          <a:xfrm>
            <a:off x="2094565" y="2770921"/>
            <a:ext cx="451650" cy="368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6" name="Elbow Connector 125"/>
          <p:cNvCxnSpPr/>
          <p:nvPr/>
        </p:nvCxnSpPr>
        <p:spPr>
          <a:xfrm flipH="1" flipV="1">
            <a:off x="1026674" y="1489621"/>
            <a:ext cx="418872" cy="368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27" idx="3"/>
            <a:endCxn id="85" idx="2"/>
          </p:cNvCxnSpPr>
          <p:nvPr/>
        </p:nvCxnSpPr>
        <p:spPr>
          <a:xfrm flipV="1">
            <a:off x="3215904" y="1456241"/>
            <a:ext cx="506355" cy="3175"/>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2536151" y="3912618"/>
            <a:ext cx="609321" cy="308047"/>
          </a:xfrm>
          <a:prstGeom prst="rect">
            <a:avLst/>
          </a:prstGeom>
          <a:solidFill>
            <a:srgbClr val="39BBB9"/>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004" tIns="34295" rIns="27004" bIns="34295" rtlCol="0" anchor="ctr" anchorCtr="0">
            <a:normAutofit/>
          </a:bodyPr>
          <a:lstStyle/>
          <a:p>
            <a:pPr algn="ctr"/>
            <a:r>
              <a:rPr lang="en-GB" sz="800" dirty="0" err="1" smtClean="0"/>
              <a:t>NiFi</a:t>
            </a:r>
            <a:endParaRPr lang="en-GB" sz="800" dirty="0"/>
          </a:p>
        </p:txBody>
      </p:sp>
      <p:sp>
        <p:nvSpPr>
          <p:cNvPr id="45" name="Rectangle 44"/>
          <p:cNvSpPr/>
          <p:nvPr/>
        </p:nvSpPr>
        <p:spPr>
          <a:xfrm>
            <a:off x="437766" y="1302217"/>
            <a:ext cx="609321" cy="308047"/>
          </a:xfrm>
          <a:prstGeom prst="rect">
            <a:avLst/>
          </a:prstGeom>
          <a:no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004" tIns="34295" rIns="27004" bIns="34295" rtlCol="0" anchor="ctr" anchorCtr="0">
            <a:normAutofit/>
          </a:bodyPr>
          <a:lstStyle/>
          <a:p>
            <a:pPr algn="ctr"/>
            <a:r>
              <a:rPr lang="en-GB" sz="800" dirty="0" smtClean="0">
                <a:solidFill>
                  <a:schemeClr val="bg1"/>
                </a:solidFill>
              </a:rPr>
              <a:t>Logs</a:t>
            </a:r>
            <a:endParaRPr lang="en-GB" sz="800" dirty="0">
              <a:solidFill>
                <a:schemeClr val="bg1"/>
              </a:solidFill>
            </a:endParaRPr>
          </a:p>
        </p:txBody>
      </p:sp>
    </p:spTree>
    <p:extLst>
      <p:ext uri="{BB962C8B-B14F-4D97-AF65-F5344CB8AC3E}">
        <p14:creationId xmlns:p14="http://schemas.microsoft.com/office/powerpoint/2010/main" val="91672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416425" y="1227465"/>
            <a:ext cx="7598042" cy="2569946"/>
          </a:xfrm>
        </p:spPr>
        <p:txBody>
          <a:bodyPr/>
          <a:lstStyle/>
          <a:p>
            <a:r>
              <a:rPr lang="en-US" dirty="0"/>
              <a:t>What is PNDA?</a:t>
            </a:r>
            <a:r>
              <a:rPr lang="en-US" dirty="0" smtClean="0"/>
              <a:t/>
            </a:r>
            <a:br>
              <a:rPr lang="en-US" dirty="0" smtClean="0"/>
            </a:br>
            <a:r>
              <a:rPr lang="en-US" sz="2000" dirty="0"/>
              <a:t/>
            </a:r>
            <a:br>
              <a:rPr lang="en-US" sz="2000" dirty="0"/>
            </a:br>
            <a:r>
              <a:rPr lang="en-US" sz="2000" dirty="0"/>
              <a:t>PNDA brings together a number of open source technologies to provide a simple, scalable open big data analytics Platform for Network Data </a:t>
            </a:r>
            <a:r>
              <a:rPr lang="en-US" sz="2000" dirty="0" smtClean="0"/>
              <a:t>Analytics</a:t>
            </a:r>
            <a:br>
              <a:rPr lang="en-US" sz="2000" dirty="0" smtClean="0"/>
            </a:br>
            <a:r>
              <a:rPr lang="en-US" sz="2000" dirty="0"/>
              <a:t/>
            </a:r>
            <a:br>
              <a:rPr lang="en-US" sz="2000" dirty="0"/>
            </a:br>
            <a:r>
              <a:rPr lang="en-US" sz="2000" dirty="0"/>
              <a:t>Linux Foundation Collaborative Project based on the Apache ecosystem</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8248" y="286544"/>
            <a:ext cx="872710" cy="615950"/>
          </a:xfrm>
          <a:prstGeom prst="rect">
            <a:avLst/>
          </a:prstGeom>
        </p:spPr>
      </p:pic>
    </p:spTree>
    <p:extLst>
      <p:ext uri="{BB962C8B-B14F-4D97-AF65-F5344CB8AC3E}">
        <p14:creationId xmlns:p14="http://schemas.microsoft.com/office/powerpoint/2010/main" val="1321911977"/>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5454492" y="1138063"/>
            <a:ext cx="3328762" cy="3083094"/>
          </a:xfrm>
        </p:spPr>
        <p:txBody>
          <a:bodyPr/>
          <a:lstStyle/>
          <a:p>
            <a:r>
              <a:rPr lang="en-GB" sz="1600" dirty="0"/>
              <a:t>Simple, scalable open data platform</a:t>
            </a:r>
          </a:p>
          <a:p>
            <a:r>
              <a:rPr lang="en-GB" sz="1600" dirty="0"/>
              <a:t>Provides a common set of services for developing analytics applications</a:t>
            </a:r>
          </a:p>
          <a:p>
            <a:r>
              <a:rPr lang="en-US" sz="1600" dirty="0"/>
              <a:t>Accelerates the process of developing big data </a:t>
            </a:r>
            <a:r>
              <a:rPr lang="en-GB" sz="1600" dirty="0"/>
              <a:t>analytics applications whilst significantly reducing the TCO</a:t>
            </a:r>
          </a:p>
          <a:p>
            <a:r>
              <a:rPr lang="en-GB" sz="1600" dirty="0"/>
              <a:t>PNDA provides a platform for convergence of network data </a:t>
            </a:r>
            <a:r>
              <a:rPr lang="en-GB" sz="1600" dirty="0" smtClean="0"/>
              <a:t>analytics</a:t>
            </a:r>
            <a:endParaRPr lang="en-GB" sz="1600" dirty="0"/>
          </a:p>
        </p:txBody>
      </p:sp>
      <p:sp>
        <p:nvSpPr>
          <p:cNvPr id="2" name="Title 1"/>
          <p:cNvSpPr>
            <a:spLocks noGrp="1"/>
          </p:cNvSpPr>
          <p:nvPr>
            <p:ph type="title"/>
          </p:nvPr>
        </p:nvSpPr>
        <p:spPr/>
        <p:txBody>
          <a:bodyPr/>
          <a:lstStyle/>
          <a:p>
            <a:r>
              <a:rPr lang="en-GB" dirty="0"/>
              <a:t>PNDA</a:t>
            </a:r>
          </a:p>
        </p:txBody>
      </p:sp>
      <p:pic>
        <p:nvPicPr>
          <p:cNvPr id="80" name="Picture 79"/>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098248" y="286544"/>
            <a:ext cx="872710" cy="615950"/>
          </a:xfrm>
          <a:prstGeom prst="rect">
            <a:avLst/>
          </a:prstGeom>
        </p:spPr>
      </p:pic>
      <p:sp>
        <p:nvSpPr>
          <p:cNvPr id="78" name="Rounded Rectangle 77"/>
          <p:cNvSpPr/>
          <p:nvPr/>
        </p:nvSpPr>
        <p:spPr>
          <a:xfrm>
            <a:off x="4134982" y="1346468"/>
            <a:ext cx="1097764" cy="1304073"/>
          </a:xfrm>
          <a:prstGeom prst="roundRect">
            <a:avLst>
              <a:gd name="adj" fmla="val 7658"/>
            </a:avLst>
          </a:prstGeom>
          <a:solidFill>
            <a:schemeClr val="bg1">
              <a:alpha val="3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p:nvSpPr>
        <p:spPr>
          <a:xfrm>
            <a:off x="490005" y="1346469"/>
            <a:ext cx="727969" cy="3053918"/>
          </a:xfrm>
          <a:prstGeom prst="rect">
            <a:avLst/>
          </a:prstGeom>
          <a:solidFill>
            <a:schemeClr val="bg1">
              <a:alpha val="3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p:cNvSpPr/>
          <p:nvPr/>
        </p:nvSpPr>
        <p:spPr>
          <a:xfrm>
            <a:off x="638858" y="4015476"/>
            <a:ext cx="430264" cy="284703"/>
          </a:xfrm>
          <a:prstGeom prst="rect">
            <a:avLst/>
          </a:prstGeom>
        </p:spPr>
        <p:txBody>
          <a:bodyPr wrap="none" lIns="68589" tIns="34295" rIns="68589" bIns="34295">
            <a:spAutoFit/>
          </a:bodyPr>
          <a:lstStyle/>
          <a:p>
            <a:pPr algn="ctr"/>
            <a:r>
              <a:rPr lang="en-GB" sz="700" dirty="0" smtClean="0">
                <a:solidFill>
                  <a:srgbClr val="000000"/>
                </a:solidFill>
              </a:rPr>
              <a:t>PNDA</a:t>
            </a:r>
            <a:br>
              <a:rPr lang="en-GB" sz="700" dirty="0" smtClean="0">
                <a:solidFill>
                  <a:srgbClr val="000000"/>
                </a:solidFill>
              </a:rPr>
            </a:br>
            <a:r>
              <a:rPr lang="en-GB" sz="700" dirty="0" smtClean="0">
                <a:solidFill>
                  <a:srgbClr val="000000"/>
                </a:solidFill>
              </a:rPr>
              <a:t>Plugins</a:t>
            </a:r>
          </a:p>
        </p:txBody>
      </p:sp>
      <p:sp>
        <p:nvSpPr>
          <p:cNvPr id="94" name="Right Arrow 93"/>
          <p:cNvSpPr/>
          <p:nvPr/>
        </p:nvSpPr>
        <p:spPr>
          <a:xfrm>
            <a:off x="563161" y="1651521"/>
            <a:ext cx="700019" cy="383478"/>
          </a:xfrm>
          <a:prstGeom prst="rightArrow">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r>
              <a:rPr lang="en-GB" dirty="0">
                <a:solidFill>
                  <a:srgbClr val="FFFFFF"/>
                </a:solidFill>
              </a:rPr>
              <a:t>ODL</a:t>
            </a:r>
          </a:p>
        </p:txBody>
      </p:sp>
      <p:sp>
        <p:nvSpPr>
          <p:cNvPr id="95" name="Right Arrow 94"/>
          <p:cNvSpPr/>
          <p:nvPr/>
        </p:nvSpPr>
        <p:spPr>
          <a:xfrm>
            <a:off x="561186" y="2063287"/>
            <a:ext cx="700019" cy="383478"/>
          </a:xfrm>
          <a:prstGeom prst="rightArrow">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r>
              <a:rPr lang="en-GB">
                <a:solidFill>
                  <a:srgbClr val="FFFFFF"/>
                </a:solidFill>
              </a:rPr>
              <a:t>Logstash</a:t>
            </a:r>
            <a:endParaRPr lang="en-GB" dirty="0">
              <a:solidFill>
                <a:srgbClr val="FFFFFF"/>
              </a:solidFill>
            </a:endParaRPr>
          </a:p>
        </p:txBody>
      </p:sp>
      <p:sp>
        <p:nvSpPr>
          <p:cNvPr id="96" name="Right Arrow 95"/>
          <p:cNvSpPr/>
          <p:nvPr/>
        </p:nvSpPr>
        <p:spPr>
          <a:xfrm>
            <a:off x="561186" y="2507417"/>
            <a:ext cx="700019" cy="383478"/>
          </a:xfrm>
          <a:prstGeom prst="rightArrow">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r>
              <a:rPr lang="en-GB" dirty="0" err="1">
                <a:solidFill>
                  <a:srgbClr val="FFFFFF"/>
                </a:solidFill>
              </a:rPr>
              <a:t>OpenBPM</a:t>
            </a:r>
            <a:endParaRPr lang="en-GB" dirty="0">
              <a:solidFill>
                <a:srgbClr val="FFFFFF"/>
              </a:solidFill>
            </a:endParaRPr>
          </a:p>
        </p:txBody>
      </p:sp>
      <p:sp>
        <p:nvSpPr>
          <p:cNvPr id="97" name="Right Arrow 96"/>
          <p:cNvSpPr/>
          <p:nvPr/>
        </p:nvSpPr>
        <p:spPr>
          <a:xfrm>
            <a:off x="556629" y="2951547"/>
            <a:ext cx="700019" cy="383478"/>
          </a:xfrm>
          <a:prstGeom prst="rightArrow">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r>
              <a:rPr lang="en-GB">
                <a:solidFill>
                  <a:srgbClr val="FFFFFF"/>
                </a:solidFill>
              </a:rPr>
              <a:t>pmacct</a:t>
            </a:r>
            <a:endParaRPr lang="en-GB" dirty="0">
              <a:solidFill>
                <a:srgbClr val="FFFFFF"/>
              </a:solidFill>
            </a:endParaRPr>
          </a:p>
        </p:txBody>
      </p:sp>
      <p:sp>
        <p:nvSpPr>
          <p:cNvPr id="98" name="Right Arrow 97"/>
          <p:cNvSpPr/>
          <p:nvPr/>
        </p:nvSpPr>
        <p:spPr>
          <a:xfrm>
            <a:off x="563861" y="3389675"/>
            <a:ext cx="700019" cy="383478"/>
          </a:xfrm>
          <a:prstGeom prst="rightArrow">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r>
              <a:rPr lang="en-GB" dirty="0">
                <a:solidFill>
                  <a:srgbClr val="FFFFFF"/>
                </a:solidFill>
              </a:rPr>
              <a:t>XR Telemetry</a:t>
            </a:r>
          </a:p>
        </p:txBody>
      </p:sp>
      <p:sp>
        <p:nvSpPr>
          <p:cNvPr id="99" name="Rounded Rectangle 98"/>
          <p:cNvSpPr/>
          <p:nvPr/>
        </p:nvSpPr>
        <p:spPr>
          <a:xfrm>
            <a:off x="1356847" y="1349991"/>
            <a:ext cx="2780778" cy="3053918"/>
          </a:xfrm>
          <a:prstGeom prst="roundRect">
            <a:avLst>
              <a:gd name="adj" fmla="val 7658"/>
            </a:avLst>
          </a:prstGeom>
          <a:solidFill>
            <a:srgbClr val="F2F2F2">
              <a:alpha val="50196"/>
            </a:srgb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0" name="Rounded Rectangle 99"/>
          <p:cNvSpPr/>
          <p:nvPr/>
        </p:nvSpPr>
        <p:spPr>
          <a:xfrm>
            <a:off x="2011931" y="1688050"/>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r>
              <a:rPr lang="en-US" dirty="0">
                <a:solidFill>
                  <a:srgbClr val="FFFFFF"/>
                </a:solidFill>
              </a:rPr>
              <a:t>Real</a:t>
            </a:r>
          </a:p>
          <a:p>
            <a:pPr algn="ctr"/>
            <a:r>
              <a:rPr lang="en-US" dirty="0">
                <a:solidFill>
                  <a:srgbClr val="FFFFFF"/>
                </a:solidFill>
              </a:rPr>
              <a:t>-time</a:t>
            </a:r>
          </a:p>
        </p:txBody>
      </p:sp>
      <p:sp>
        <p:nvSpPr>
          <p:cNvPr id="101" name="Rounded Rectangle 100"/>
          <p:cNvSpPr/>
          <p:nvPr/>
        </p:nvSpPr>
        <p:spPr>
          <a:xfrm rot="5400000">
            <a:off x="527369" y="2452420"/>
            <a:ext cx="2285255" cy="363255"/>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algn="ctr"/>
            <a:r>
              <a:rPr lang="en-US" dirty="0">
                <a:solidFill>
                  <a:srgbClr val="FFFFFF"/>
                </a:solidFill>
              </a:rPr>
              <a:t>Data Distribution</a:t>
            </a:r>
          </a:p>
        </p:txBody>
      </p:sp>
      <p:sp>
        <p:nvSpPr>
          <p:cNvPr id="102" name="Can 101"/>
          <p:cNvSpPr/>
          <p:nvPr/>
        </p:nvSpPr>
        <p:spPr>
          <a:xfrm>
            <a:off x="2037014" y="3247866"/>
            <a:ext cx="475386" cy="426462"/>
          </a:xfrm>
          <a:prstGeom prst="can">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r>
              <a:rPr lang="en-US">
                <a:solidFill>
                  <a:srgbClr val="FFFFFF"/>
                </a:solidFill>
              </a:rPr>
              <a:t>File</a:t>
            </a:r>
            <a:br>
              <a:rPr lang="en-US">
                <a:solidFill>
                  <a:srgbClr val="FFFFFF"/>
                </a:solidFill>
              </a:rPr>
            </a:br>
            <a:r>
              <a:rPr lang="en-US">
                <a:solidFill>
                  <a:srgbClr val="FFFFFF"/>
                </a:solidFill>
              </a:rPr>
              <a:t>Store</a:t>
            </a:r>
            <a:endParaRPr lang="en-US" dirty="0">
              <a:solidFill>
                <a:srgbClr val="FFFFFF"/>
              </a:solidFill>
            </a:endParaRPr>
          </a:p>
        </p:txBody>
      </p:sp>
      <p:sp>
        <p:nvSpPr>
          <p:cNvPr id="103" name="Rounded Rectangle 102"/>
          <p:cNvSpPr/>
          <p:nvPr/>
        </p:nvSpPr>
        <p:spPr>
          <a:xfrm>
            <a:off x="1488370" y="3943394"/>
            <a:ext cx="2504930" cy="363255"/>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r>
              <a:rPr lang="en-US" dirty="0">
                <a:solidFill>
                  <a:srgbClr val="FFFFFF"/>
                </a:solidFill>
              </a:rPr>
              <a:t>Platform Services: Installation, </a:t>
            </a:r>
            <a:r>
              <a:rPr lang="en-US" dirty="0" err="1">
                <a:solidFill>
                  <a:srgbClr val="FFFFFF"/>
                </a:solidFill>
              </a:rPr>
              <a:t>Mgmt</a:t>
            </a:r>
            <a:r>
              <a:rPr lang="en-US" dirty="0">
                <a:solidFill>
                  <a:srgbClr val="FFFFFF"/>
                </a:solidFill>
              </a:rPr>
              <a:t>, </a:t>
            </a:r>
            <a:br>
              <a:rPr lang="en-US" dirty="0">
                <a:solidFill>
                  <a:srgbClr val="FFFFFF"/>
                </a:solidFill>
              </a:rPr>
            </a:br>
            <a:r>
              <a:rPr lang="en-US" dirty="0">
                <a:solidFill>
                  <a:srgbClr val="FFFFFF"/>
                </a:solidFill>
              </a:rPr>
              <a:t>Security, Data Privacy</a:t>
            </a:r>
          </a:p>
        </p:txBody>
      </p:sp>
      <p:sp>
        <p:nvSpPr>
          <p:cNvPr id="104" name="Rounded Rectangle 103"/>
          <p:cNvSpPr/>
          <p:nvPr/>
        </p:nvSpPr>
        <p:spPr>
          <a:xfrm>
            <a:off x="4142153" y="2655518"/>
            <a:ext cx="1097764" cy="1749296"/>
          </a:xfrm>
          <a:prstGeom prst="roundRect">
            <a:avLst>
              <a:gd name="adj" fmla="val 7658"/>
            </a:avLst>
          </a:prstGeom>
          <a:solidFill>
            <a:srgbClr val="F2F2F2">
              <a:alpha val="50196"/>
            </a:srgb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ounded Rectangle 104"/>
          <p:cNvSpPr/>
          <p:nvPr/>
        </p:nvSpPr>
        <p:spPr>
          <a:xfrm>
            <a:off x="4269148" y="3940446"/>
            <a:ext cx="829874" cy="363255"/>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47500" lnSpcReduction="20000"/>
          </a:bodyPr>
          <a:lstStyle/>
          <a:p>
            <a:pPr algn="ctr"/>
            <a:r>
              <a:rPr lang="en-US" dirty="0">
                <a:solidFill>
                  <a:srgbClr val="FFFFFF"/>
                </a:solidFill>
              </a:rPr>
              <a:t>App Packaging and </a:t>
            </a:r>
            <a:r>
              <a:rPr lang="en-US" dirty="0" err="1">
                <a:solidFill>
                  <a:srgbClr val="FFFFFF"/>
                </a:solidFill>
              </a:rPr>
              <a:t>Mgmt</a:t>
            </a:r>
            <a:endParaRPr lang="en-US" dirty="0">
              <a:solidFill>
                <a:srgbClr val="FFFFFF"/>
              </a:solidFill>
            </a:endParaRPr>
          </a:p>
        </p:txBody>
      </p:sp>
      <p:sp>
        <p:nvSpPr>
          <p:cNvPr id="106" name="Rounded Rectangle 105"/>
          <p:cNvSpPr/>
          <p:nvPr/>
        </p:nvSpPr>
        <p:spPr>
          <a:xfrm>
            <a:off x="2011931" y="2213780"/>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700" dirty="0">
                <a:solidFill>
                  <a:srgbClr val="FFFFFF"/>
                </a:solidFill>
              </a:rPr>
              <a:t>Stream</a:t>
            </a:r>
          </a:p>
        </p:txBody>
      </p:sp>
      <p:sp>
        <p:nvSpPr>
          <p:cNvPr id="108" name="Rounded Rectangle 107"/>
          <p:cNvSpPr/>
          <p:nvPr/>
        </p:nvSpPr>
        <p:spPr>
          <a:xfrm>
            <a:off x="2011931" y="2697657"/>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r>
              <a:rPr lang="en-US">
                <a:solidFill>
                  <a:srgbClr val="FFFFFF"/>
                </a:solidFill>
              </a:rPr>
              <a:t>Batch</a:t>
            </a:r>
            <a:endParaRPr lang="en-US" dirty="0">
              <a:solidFill>
                <a:srgbClr val="FFFFFF"/>
              </a:solidFill>
            </a:endParaRPr>
          </a:p>
        </p:txBody>
      </p:sp>
      <p:sp>
        <p:nvSpPr>
          <p:cNvPr id="109" name="Rectangle 108"/>
          <p:cNvSpPr/>
          <p:nvPr/>
        </p:nvSpPr>
        <p:spPr>
          <a:xfrm>
            <a:off x="2003940" y="1467240"/>
            <a:ext cx="580946" cy="176982"/>
          </a:xfrm>
          <a:prstGeom prst="rect">
            <a:avLst/>
          </a:prstGeom>
        </p:spPr>
        <p:txBody>
          <a:bodyPr wrap="none" lIns="68589" tIns="34295" rIns="68589" bIns="34295">
            <a:spAutoFit/>
          </a:bodyPr>
          <a:lstStyle/>
          <a:p>
            <a:pPr algn="ctr"/>
            <a:r>
              <a:rPr lang="en-GB" sz="700" smtClean="0">
                <a:solidFill>
                  <a:srgbClr val="000000"/>
                </a:solidFill>
              </a:rPr>
              <a:t>Processing</a:t>
            </a:r>
            <a:endParaRPr lang="en-GB" sz="700" dirty="0" smtClean="0">
              <a:solidFill>
                <a:srgbClr val="000000"/>
              </a:solidFill>
            </a:endParaRPr>
          </a:p>
        </p:txBody>
      </p:sp>
      <p:sp>
        <p:nvSpPr>
          <p:cNvPr id="110" name="Rounded Rectangle 109"/>
          <p:cNvSpPr/>
          <p:nvPr/>
        </p:nvSpPr>
        <p:spPr>
          <a:xfrm>
            <a:off x="2724619" y="1688050"/>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47500" lnSpcReduction="20000"/>
          </a:bodyPr>
          <a:lstStyle/>
          <a:p>
            <a:pPr algn="ctr"/>
            <a:r>
              <a:rPr lang="en-US" dirty="0">
                <a:solidFill>
                  <a:srgbClr val="FFFFFF"/>
                </a:solidFill>
              </a:rPr>
              <a:t>SQL Query</a:t>
            </a:r>
          </a:p>
        </p:txBody>
      </p:sp>
      <p:sp>
        <p:nvSpPr>
          <p:cNvPr id="111" name="Rounded Rectangle 110"/>
          <p:cNvSpPr/>
          <p:nvPr/>
        </p:nvSpPr>
        <p:spPr>
          <a:xfrm>
            <a:off x="2724619" y="2213780"/>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700" dirty="0">
                <a:solidFill>
                  <a:srgbClr val="FFFFFF"/>
                </a:solidFill>
              </a:rPr>
              <a:t>OLAP Cube</a:t>
            </a:r>
          </a:p>
        </p:txBody>
      </p:sp>
      <p:sp>
        <p:nvSpPr>
          <p:cNvPr id="112" name="Rounded Rectangle 111"/>
          <p:cNvSpPr/>
          <p:nvPr/>
        </p:nvSpPr>
        <p:spPr>
          <a:xfrm>
            <a:off x="2724619" y="2697657"/>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700" dirty="0">
                <a:solidFill>
                  <a:srgbClr val="FFFFFF"/>
                </a:solidFill>
              </a:rPr>
              <a:t>Search/</a:t>
            </a:r>
            <a:br>
              <a:rPr lang="en-US" sz="700" dirty="0">
                <a:solidFill>
                  <a:srgbClr val="FFFFFF"/>
                </a:solidFill>
              </a:rPr>
            </a:br>
            <a:r>
              <a:rPr lang="en-US" sz="700" dirty="0">
                <a:solidFill>
                  <a:srgbClr val="FFFFFF"/>
                </a:solidFill>
              </a:rPr>
              <a:t>Lucene</a:t>
            </a:r>
          </a:p>
        </p:txBody>
      </p:sp>
      <p:sp>
        <p:nvSpPr>
          <p:cNvPr id="113" name="Can 112"/>
          <p:cNvSpPr/>
          <p:nvPr/>
        </p:nvSpPr>
        <p:spPr>
          <a:xfrm>
            <a:off x="2749702" y="3247866"/>
            <a:ext cx="475386" cy="426462"/>
          </a:xfrm>
          <a:prstGeom prst="can">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r>
              <a:rPr lang="en-US">
                <a:solidFill>
                  <a:srgbClr val="FFFFFF"/>
                </a:solidFill>
              </a:rPr>
              <a:t>NoSQL</a:t>
            </a:r>
            <a:endParaRPr lang="en-US" dirty="0">
              <a:solidFill>
                <a:srgbClr val="FFFFFF"/>
              </a:solidFill>
            </a:endParaRPr>
          </a:p>
        </p:txBody>
      </p:sp>
      <p:sp>
        <p:nvSpPr>
          <p:cNvPr id="114" name="Can 113"/>
          <p:cNvSpPr/>
          <p:nvPr/>
        </p:nvSpPr>
        <p:spPr>
          <a:xfrm>
            <a:off x="3447466" y="3247866"/>
            <a:ext cx="475386" cy="426462"/>
          </a:xfrm>
          <a:prstGeom prst="can">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r>
              <a:rPr lang="en-US" dirty="0">
                <a:solidFill>
                  <a:srgbClr val="FFFFFF"/>
                </a:solidFill>
              </a:rPr>
              <a:t>Time</a:t>
            </a:r>
            <a:br>
              <a:rPr lang="en-US" dirty="0">
                <a:solidFill>
                  <a:srgbClr val="FFFFFF"/>
                </a:solidFill>
              </a:rPr>
            </a:br>
            <a:r>
              <a:rPr lang="en-US" dirty="0">
                <a:solidFill>
                  <a:srgbClr val="FFFFFF"/>
                </a:solidFill>
              </a:rPr>
              <a:t>Series</a:t>
            </a:r>
          </a:p>
        </p:txBody>
      </p:sp>
      <p:sp>
        <p:nvSpPr>
          <p:cNvPr id="115" name="Rounded Rectangle 114"/>
          <p:cNvSpPr/>
          <p:nvPr/>
        </p:nvSpPr>
        <p:spPr>
          <a:xfrm>
            <a:off x="3422383" y="1688050"/>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rmAutofit fontScale="32500" lnSpcReduction="20000"/>
          </a:bodyPr>
          <a:lstStyle/>
          <a:p>
            <a:pPr algn="ctr"/>
            <a:r>
              <a:rPr lang="en-US" dirty="0">
                <a:solidFill>
                  <a:srgbClr val="FFFFFF"/>
                </a:solidFill>
              </a:rPr>
              <a:t>Data</a:t>
            </a:r>
          </a:p>
          <a:p>
            <a:pPr algn="ctr"/>
            <a:r>
              <a:rPr lang="en-US" dirty="0">
                <a:solidFill>
                  <a:srgbClr val="FFFFFF"/>
                </a:solidFill>
              </a:rPr>
              <a:t>Exploration</a:t>
            </a:r>
          </a:p>
        </p:txBody>
      </p:sp>
      <p:sp>
        <p:nvSpPr>
          <p:cNvPr id="116" name="Rounded Rectangle 115"/>
          <p:cNvSpPr/>
          <p:nvPr/>
        </p:nvSpPr>
        <p:spPr>
          <a:xfrm>
            <a:off x="3422383" y="2213780"/>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32500" lnSpcReduction="20000"/>
          </a:bodyPr>
          <a:lstStyle/>
          <a:p>
            <a:pPr algn="ctr"/>
            <a:r>
              <a:rPr lang="en-US" dirty="0">
                <a:solidFill>
                  <a:srgbClr val="FFFFFF"/>
                </a:solidFill>
              </a:rPr>
              <a:t>Metric </a:t>
            </a:r>
            <a:r>
              <a:rPr lang="en-US" dirty="0" err="1">
                <a:solidFill>
                  <a:srgbClr val="FFFFFF"/>
                </a:solidFill>
              </a:rPr>
              <a:t>Visualisation</a:t>
            </a:r>
            <a:endParaRPr lang="en-US" dirty="0">
              <a:solidFill>
                <a:srgbClr val="FFFFFF"/>
              </a:solidFill>
            </a:endParaRPr>
          </a:p>
        </p:txBody>
      </p:sp>
      <p:sp>
        <p:nvSpPr>
          <p:cNvPr id="117" name="Rounded Rectangle 116"/>
          <p:cNvSpPr/>
          <p:nvPr/>
        </p:nvSpPr>
        <p:spPr>
          <a:xfrm>
            <a:off x="3422383" y="2697657"/>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32500" lnSpcReduction="20000"/>
          </a:bodyPr>
          <a:lstStyle/>
          <a:p>
            <a:pPr algn="ctr"/>
            <a:r>
              <a:rPr lang="en-US" dirty="0">
                <a:solidFill>
                  <a:srgbClr val="FFFFFF"/>
                </a:solidFill>
              </a:rPr>
              <a:t>Event </a:t>
            </a:r>
            <a:r>
              <a:rPr lang="en-US" dirty="0" err="1">
                <a:solidFill>
                  <a:srgbClr val="FFFFFF"/>
                </a:solidFill>
              </a:rPr>
              <a:t>Visualisation</a:t>
            </a:r>
            <a:endParaRPr lang="en-US" dirty="0">
              <a:solidFill>
                <a:srgbClr val="FFFFFF"/>
              </a:solidFill>
            </a:endParaRPr>
          </a:p>
        </p:txBody>
      </p:sp>
      <p:sp>
        <p:nvSpPr>
          <p:cNvPr id="118" name="Rounded Rectangle 117"/>
          <p:cNvSpPr/>
          <p:nvPr/>
        </p:nvSpPr>
        <p:spPr>
          <a:xfrm>
            <a:off x="4409084" y="2800089"/>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40000" lnSpcReduction="20000"/>
          </a:bodyPr>
          <a:lstStyle/>
          <a:p>
            <a:pPr algn="ctr"/>
            <a:r>
              <a:rPr lang="en-GB" dirty="0">
                <a:solidFill>
                  <a:srgbClr val="FFFFFF"/>
                </a:solidFill>
              </a:rPr>
              <a:t>PNDA </a:t>
            </a:r>
            <a:r>
              <a:rPr lang="en-GB" dirty="0" err="1">
                <a:solidFill>
                  <a:srgbClr val="FFFFFF"/>
                </a:solidFill>
              </a:rPr>
              <a:t>Mnged</a:t>
            </a:r>
            <a:r>
              <a:rPr lang="en-GB" dirty="0">
                <a:solidFill>
                  <a:srgbClr val="FFFFFF"/>
                </a:solidFill>
              </a:rPr>
              <a:t> App</a:t>
            </a:r>
          </a:p>
        </p:txBody>
      </p:sp>
      <p:sp>
        <p:nvSpPr>
          <p:cNvPr id="119" name="Rounded Rectangle 118"/>
          <p:cNvSpPr/>
          <p:nvPr/>
        </p:nvSpPr>
        <p:spPr>
          <a:xfrm>
            <a:off x="4409084" y="3255306"/>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40000" lnSpcReduction="20000"/>
          </a:bodyPr>
          <a:lstStyle/>
          <a:p>
            <a:pPr algn="ctr"/>
            <a:r>
              <a:rPr lang="en-GB" dirty="0">
                <a:solidFill>
                  <a:srgbClr val="FFFFFF"/>
                </a:solidFill>
              </a:rPr>
              <a:t>PNDA </a:t>
            </a:r>
            <a:r>
              <a:rPr lang="en-GB" dirty="0" err="1">
                <a:solidFill>
                  <a:srgbClr val="FFFFFF"/>
                </a:solidFill>
              </a:rPr>
              <a:t>Mnged</a:t>
            </a:r>
            <a:r>
              <a:rPr lang="en-GB" dirty="0">
                <a:solidFill>
                  <a:srgbClr val="FFFFFF"/>
                </a:solidFill>
              </a:rPr>
              <a:t> App</a:t>
            </a:r>
          </a:p>
        </p:txBody>
      </p:sp>
      <p:sp>
        <p:nvSpPr>
          <p:cNvPr id="120" name="Rounded Rectangle 119"/>
          <p:cNvSpPr/>
          <p:nvPr/>
        </p:nvSpPr>
        <p:spPr>
          <a:xfrm>
            <a:off x="4409084" y="1667730"/>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rmAutofit fontScale="40000" lnSpcReduction="20000"/>
          </a:bodyPr>
          <a:lstStyle/>
          <a:p>
            <a:pPr algn="ctr"/>
            <a:r>
              <a:rPr lang="en-GB" dirty="0" err="1">
                <a:solidFill>
                  <a:srgbClr val="FFFFFF"/>
                </a:solidFill>
              </a:rPr>
              <a:t>Unmnged</a:t>
            </a:r>
            <a:endParaRPr lang="en-GB" dirty="0">
              <a:solidFill>
                <a:srgbClr val="FFFFFF"/>
              </a:solidFill>
            </a:endParaRPr>
          </a:p>
          <a:p>
            <a:pPr algn="ctr"/>
            <a:r>
              <a:rPr lang="en-GB" dirty="0">
                <a:solidFill>
                  <a:srgbClr val="FFFFFF"/>
                </a:solidFill>
              </a:rPr>
              <a:t>App</a:t>
            </a:r>
          </a:p>
        </p:txBody>
      </p:sp>
      <p:sp>
        <p:nvSpPr>
          <p:cNvPr id="121" name="Rounded Rectangle 120"/>
          <p:cNvSpPr/>
          <p:nvPr/>
        </p:nvSpPr>
        <p:spPr>
          <a:xfrm>
            <a:off x="4409084" y="2149116"/>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rmAutofit fontScale="40000" lnSpcReduction="20000"/>
          </a:bodyPr>
          <a:lstStyle/>
          <a:p>
            <a:pPr algn="ctr"/>
            <a:r>
              <a:rPr lang="en-GB" dirty="0" err="1">
                <a:solidFill>
                  <a:srgbClr val="FFFFFF"/>
                </a:solidFill>
              </a:rPr>
              <a:t>Unmnged</a:t>
            </a:r>
            <a:endParaRPr lang="en-GB" dirty="0">
              <a:solidFill>
                <a:srgbClr val="FFFFFF"/>
              </a:solidFill>
            </a:endParaRPr>
          </a:p>
          <a:p>
            <a:pPr algn="ctr"/>
            <a:r>
              <a:rPr lang="en-GB" dirty="0">
                <a:solidFill>
                  <a:srgbClr val="FFFFFF"/>
                </a:solidFill>
              </a:rPr>
              <a:t>App</a:t>
            </a:r>
          </a:p>
        </p:txBody>
      </p:sp>
      <p:sp>
        <p:nvSpPr>
          <p:cNvPr id="122" name="Rectangle 121"/>
          <p:cNvSpPr/>
          <p:nvPr/>
        </p:nvSpPr>
        <p:spPr>
          <a:xfrm>
            <a:off x="2791996" y="1467240"/>
            <a:ext cx="383778" cy="176982"/>
          </a:xfrm>
          <a:prstGeom prst="rect">
            <a:avLst/>
          </a:prstGeom>
        </p:spPr>
        <p:txBody>
          <a:bodyPr wrap="none" lIns="68589" tIns="34295" rIns="68589" bIns="34295">
            <a:spAutoFit/>
          </a:bodyPr>
          <a:lstStyle/>
          <a:p>
            <a:pPr algn="ctr"/>
            <a:r>
              <a:rPr lang="en-GB" sz="700" dirty="0" smtClean="0">
                <a:solidFill>
                  <a:srgbClr val="000000"/>
                </a:solidFill>
              </a:rPr>
              <a:t>Query</a:t>
            </a:r>
          </a:p>
        </p:txBody>
      </p:sp>
      <p:sp>
        <p:nvSpPr>
          <p:cNvPr id="123" name="Rectangle 122"/>
          <p:cNvSpPr/>
          <p:nvPr/>
        </p:nvSpPr>
        <p:spPr>
          <a:xfrm>
            <a:off x="3292095" y="1417945"/>
            <a:ext cx="786131" cy="284703"/>
          </a:xfrm>
          <a:prstGeom prst="rect">
            <a:avLst/>
          </a:prstGeom>
        </p:spPr>
        <p:txBody>
          <a:bodyPr wrap="none" lIns="68589" tIns="34295" rIns="68589" bIns="34295">
            <a:spAutoFit/>
          </a:bodyPr>
          <a:lstStyle/>
          <a:p>
            <a:pPr algn="ctr"/>
            <a:r>
              <a:rPr lang="en-GB" sz="700" dirty="0" smtClean="0">
                <a:solidFill>
                  <a:srgbClr val="000000"/>
                </a:solidFill>
              </a:rPr>
              <a:t>Visualisation</a:t>
            </a:r>
            <a:br>
              <a:rPr lang="en-GB" sz="700" dirty="0" smtClean="0">
                <a:solidFill>
                  <a:srgbClr val="000000"/>
                </a:solidFill>
              </a:rPr>
            </a:br>
            <a:r>
              <a:rPr lang="en-GB" sz="700" dirty="0" smtClean="0">
                <a:solidFill>
                  <a:srgbClr val="000000"/>
                </a:solidFill>
              </a:rPr>
              <a:t>and Exploration</a:t>
            </a:r>
          </a:p>
        </p:txBody>
      </p:sp>
      <p:sp>
        <p:nvSpPr>
          <p:cNvPr id="136" name="Rectangle 135"/>
          <p:cNvSpPr/>
          <p:nvPr/>
        </p:nvSpPr>
        <p:spPr>
          <a:xfrm>
            <a:off x="4340978" y="1378050"/>
            <a:ext cx="619419" cy="284703"/>
          </a:xfrm>
          <a:prstGeom prst="rect">
            <a:avLst/>
          </a:prstGeom>
        </p:spPr>
        <p:txBody>
          <a:bodyPr wrap="none" lIns="68589" tIns="34295" rIns="68589" bIns="34295">
            <a:spAutoFit/>
          </a:bodyPr>
          <a:lstStyle/>
          <a:p>
            <a:pPr algn="ctr"/>
            <a:r>
              <a:rPr lang="en-GB" sz="700" smtClean="0">
                <a:solidFill>
                  <a:srgbClr val="000000"/>
                </a:solidFill>
              </a:rPr>
              <a:t>PNDA </a:t>
            </a:r>
            <a:br>
              <a:rPr lang="en-GB" sz="700" smtClean="0">
                <a:solidFill>
                  <a:srgbClr val="000000"/>
                </a:solidFill>
              </a:rPr>
            </a:br>
            <a:r>
              <a:rPr lang="en-GB" sz="700" smtClean="0">
                <a:solidFill>
                  <a:srgbClr val="000000"/>
                </a:solidFill>
              </a:rPr>
              <a:t>Applications</a:t>
            </a:r>
            <a:endParaRPr lang="en-GB" sz="700" dirty="0" smtClean="0">
              <a:solidFill>
                <a:srgbClr val="000000"/>
              </a:solidFill>
            </a:endParaRPr>
          </a:p>
        </p:txBody>
      </p:sp>
      <p:cxnSp>
        <p:nvCxnSpPr>
          <p:cNvPr id="137" name="Straight Connector 136"/>
          <p:cNvCxnSpPr/>
          <p:nvPr/>
        </p:nvCxnSpPr>
        <p:spPr>
          <a:xfrm>
            <a:off x="1278968" y="4165600"/>
            <a:ext cx="0" cy="341384"/>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38" name="Rectangle 137"/>
          <p:cNvSpPr/>
          <p:nvPr/>
        </p:nvSpPr>
        <p:spPr>
          <a:xfrm>
            <a:off x="936349" y="4523770"/>
            <a:ext cx="672317" cy="284703"/>
          </a:xfrm>
          <a:prstGeom prst="rect">
            <a:avLst/>
          </a:prstGeom>
        </p:spPr>
        <p:txBody>
          <a:bodyPr wrap="none" lIns="68589" tIns="34295" rIns="68589" bIns="34295">
            <a:spAutoFit/>
          </a:bodyPr>
          <a:lstStyle/>
          <a:p>
            <a:pPr algn="ctr"/>
            <a:r>
              <a:rPr lang="en-GB" sz="700" dirty="0" smtClean="0">
                <a:solidFill>
                  <a:srgbClr val="000000"/>
                </a:solidFill>
              </a:rPr>
              <a:t>PNDA</a:t>
            </a:r>
            <a:br>
              <a:rPr lang="en-GB" sz="700" dirty="0" smtClean="0">
                <a:solidFill>
                  <a:srgbClr val="000000"/>
                </a:solidFill>
              </a:rPr>
            </a:br>
            <a:r>
              <a:rPr lang="en-GB" sz="700" dirty="0" smtClean="0">
                <a:solidFill>
                  <a:srgbClr val="000000"/>
                </a:solidFill>
              </a:rPr>
              <a:t>Producer API</a:t>
            </a:r>
          </a:p>
        </p:txBody>
      </p:sp>
      <p:cxnSp>
        <p:nvCxnSpPr>
          <p:cNvPr id="139" name="Straight Connector 138"/>
          <p:cNvCxnSpPr/>
          <p:nvPr/>
        </p:nvCxnSpPr>
        <p:spPr>
          <a:xfrm flipH="1">
            <a:off x="4142821" y="1397625"/>
            <a:ext cx="2588" cy="3055411"/>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0" name="Rectangle 139"/>
          <p:cNvSpPr/>
          <p:nvPr/>
        </p:nvSpPr>
        <p:spPr>
          <a:xfrm>
            <a:off x="3755037" y="4523770"/>
            <a:ext cx="722011" cy="284703"/>
          </a:xfrm>
          <a:prstGeom prst="rect">
            <a:avLst/>
          </a:prstGeom>
        </p:spPr>
        <p:txBody>
          <a:bodyPr wrap="none" lIns="68589" tIns="34295" rIns="68589" bIns="34295">
            <a:spAutoFit/>
          </a:bodyPr>
          <a:lstStyle/>
          <a:p>
            <a:pPr algn="ctr"/>
            <a:r>
              <a:rPr lang="en-GB" sz="700" dirty="0" smtClean="0">
                <a:solidFill>
                  <a:srgbClr val="000000"/>
                </a:solidFill>
              </a:rPr>
              <a:t>PNDA</a:t>
            </a:r>
            <a:br>
              <a:rPr lang="en-GB" sz="700" dirty="0" smtClean="0">
                <a:solidFill>
                  <a:srgbClr val="000000"/>
                </a:solidFill>
              </a:rPr>
            </a:br>
            <a:r>
              <a:rPr lang="en-GB" sz="700" dirty="0" smtClean="0">
                <a:solidFill>
                  <a:srgbClr val="000000"/>
                </a:solidFill>
              </a:rPr>
              <a:t>Consumer API</a:t>
            </a:r>
          </a:p>
        </p:txBody>
      </p:sp>
    </p:spTree>
    <p:extLst>
      <p:ext uri="{BB962C8B-B14F-4D97-AF65-F5344CB8AC3E}">
        <p14:creationId xmlns:p14="http://schemas.microsoft.com/office/powerpoint/2010/main" val="165626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5454491" y="831176"/>
            <a:ext cx="3592437" cy="3083094"/>
          </a:xfrm>
        </p:spPr>
        <p:txBody>
          <a:bodyPr/>
          <a:lstStyle/>
          <a:p>
            <a:r>
              <a:rPr lang="en-GB" sz="1400" dirty="0"/>
              <a:t>Horizontally scalable platform for analytics and data </a:t>
            </a:r>
            <a:r>
              <a:rPr lang="en-GB" sz="1400" dirty="0" smtClean="0"/>
              <a:t>processing applications</a:t>
            </a:r>
            <a:endParaRPr lang="en-GB" sz="1400" dirty="0"/>
          </a:p>
          <a:p>
            <a:r>
              <a:rPr lang="en-GB" sz="1400" dirty="0"/>
              <a:t>Support for near-real-time stream processing and in-depth batch analysis on massive datasets</a:t>
            </a:r>
          </a:p>
          <a:p>
            <a:r>
              <a:rPr lang="en-GB" sz="1400" dirty="0"/>
              <a:t>PNDA decouples data aggregation from data analysis</a:t>
            </a:r>
          </a:p>
          <a:p>
            <a:pPr marL="228555" lvl="1" indent="-171415">
              <a:spcBef>
                <a:spcPts val="1110"/>
              </a:spcBef>
            </a:pPr>
            <a:r>
              <a:rPr lang="en-GB" sz="1400" dirty="0"/>
              <a:t>Consuming applications can be either platform apps developed for PNDA or client apps integrated with PNDA</a:t>
            </a:r>
          </a:p>
          <a:p>
            <a:pPr marL="228555" lvl="1" indent="-171415">
              <a:spcBef>
                <a:spcPts val="1110"/>
              </a:spcBef>
            </a:pPr>
            <a:r>
              <a:rPr lang="en-GB" sz="1400" dirty="0"/>
              <a:t>Client apps can use one of several structured query interfaces or consume streams directly. </a:t>
            </a:r>
          </a:p>
          <a:p>
            <a:r>
              <a:rPr lang="en-GB" sz="1400" dirty="0"/>
              <a:t>Leverages best current practise in big data analytics</a:t>
            </a:r>
          </a:p>
        </p:txBody>
      </p:sp>
      <p:sp>
        <p:nvSpPr>
          <p:cNvPr id="2" name="Title 1"/>
          <p:cNvSpPr>
            <a:spLocks noGrp="1"/>
          </p:cNvSpPr>
          <p:nvPr>
            <p:ph type="title"/>
          </p:nvPr>
        </p:nvSpPr>
        <p:spPr/>
        <p:txBody>
          <a:bodyPr/>
          <a:lstStyle/>
          <a:p>
            <a:r>
              <a:rPr lang="en-GB" dirty="0"/>
              <a:t>PNDA</a:t>
            </a:r>
          </a:p>
        </p:txBody>
      </p:sp>
      <p:pic>
        <p:nvPicPr>
          <p:cNvPr id="80" name="Picture 79"/>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098248" y="286544"/>
            <a:ext cx="872710" cy="615950"/>
          </a:xfrm>
          <a:prstGeom prst="rect">
            <a:avLst/>
          </a:prstGeom>
        </p:spPr>
      </p:pic>
      <p:sp>
        <p:nvSpPr>
          <p:cNvPr id="78" name="Rounded Rectangle 77"/>
          <p:cNvSpPr/>
          <p:nvPr/>
        </p:nvSpPr>
        <p:spPr>
          <a:xfrm>
            <a:off x="4134982" y="1346468"/>
            <a:ext cx="1097764" cy="1304073"/>
          </a:xfrm>
          <a:prstGeom prst="roundRect">
            <a:avLst>
              <a:gd name="adj" fmla="val 7658"/>
            </a:avLst>
          </a:prstGeom>
          <a:solidFill>
            <a:schemeClr val="bg1">
              <a:alpha val="3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p:cNvSpPr/>
          <p:nvPr/>
        </p:nvSpPr>
        <p:spPr>
          <a:xfrm>
            <a:off x="490005" y="1346469"/>
            <a:ext cx="727969" cy="3053918"/>
          </a:xfrm>
          <a:prstGeom prst="rect">
            <a:avLst/>
          </a:prstGeom>
          <a:solidFill>
            <a:schemeClr val="bg1">
              <a:alpha val="3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Rectangle 92"/>
          <p:cNvSpPr/>
          <p:nvPr/>
        </p:nvSpPr>
        <p:spPr>
          <a:xfrm>
            <a:off x="638858" y="4015476"/>
            <a:ext cx="430264" cy="284703"/>
          </a:xfrm>
          <a:prstGeom prst="rect">
            <a:avLst/>
          </a:prstGeom>
        </p:spPr>
        <p:txBody>
          <a:bodyPr wrap="none" lIns="68589" tIns="34295" rIns="68589" bIns="34295">
            <a:spAutoFit/>
          </a:bodyPr>
          <a:lstStyle/>
          <a:p>
            <a:pPr algn="ctr"/>
            <a:r>
              <a:rPr lang="en-GB" sz="700" dirty="0" smtClean="0">
                <a:solidFill>
                  <a:srgbClr val="000000"/>
                </a:solidFill>
              </a:rPr>
              <a:t>PNDA</a:t>
            </a:r>
            <a:br>
              <a:rPr lang="en-GB" sz="700" dirty="0" smtClean="0">
                <a:solidFill>
                  <a:srgbClr val="000000"/>
                </a:solidFill>
              </a:rPr>
            </a:br>
            <a:r>
              <a:rPr lang="en-GB" sz="700" dirty="0" smtClean="0">
                <a:solidFill>
                  <a:srgbClr val="000000"/>
                </a:solidFill>
              </a:rPr>
              <a:t>Plugins</a:t>
            </a:r>
          </a:p>
        </p:txBody>
      </p:sp>
      <p:sp>
        <p:nvSpPr>
          <p:cNvPr id="94" name="Right Arrow 93"/>
          <p:cNvSpPr/>
          <p:nvPr/>
        </p:nvSpPr>
        <p:spPr>
          <a:xfrm>
            <a:off x="563161" y="1651521"/>
            <a:ext cx="700019" cy="383478"/>
          </a:xfrm>
          <a:prstGeom prst="rightArrow">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r>
              <a:rPr lang="en-GB" dirty="0">
                <a:solidFill>
                  <a:srgbClr val="FFFFFF"/>
                </a:solidFill>
              </a:rPr>
              <a:t>ODL</a:t>
            </a:r>
          </a:p>
        </p:txBody>
      </p:sp>
      <p:sp>
        <p:nvSpPr>
          <p:cNvPr id="95" name="Right Arrow 94"/>
          <p:cNvSpPr/>
          <p:nvPr/>
        </p:nvSpPr>
        <p:spPr>
          <a:xfrm>
            <a:off x="561186" y="2063287"/>
            <a:ext cx="700019" cy="383478"/>
          </a:xfrm>
          <a:prstGeom prst="rightArrow">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r>
              <a:rPr lang="en-GB">
                <a:solidFill>
                  <a:srgbClr val="FFFFFF"/>
                </a:solidFill>
              </a:rPr>
              <a:t>Logstash</a:t>
            </a:r>
            <a:endParaRPr lang="en-GB" dirty="0">
              <a:solidFill>
                <a:srgbClr val="FFFFFF"/>
              </a:solidFill>
            </a:endParaRPr>
          </a:p>
        </p:txBody>
      </p:sp>
      <p:sp>
        <p:nvSpPr>
          <p:cNvPr id="96" name="Right Arrow 95"/>
          <p:cNvSpPr/>
          <p:nvPr/>
        </p:nvSpPr>
        <p:spPr>
          <a:xfrm>
            <a:off x="561186" y="2507417"/>
            <a:ext cx="700019" cy="383478"/>
          </a:xfrm>
          <a:prstGeom prst="rightArrow">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r>
              <a:rPr lang="en-GB" dirty="0" err="1">
                <a:solidFill>
                  <a:srgbClr val="FFFFFF"/>
                </a:solidFill>
              </a:rPr>
              <a:t>OpenBPM</a:t>
            </a:r>
            <a:endParaRPr lang="en-GB" dirty="0">
              <a:solidFill>
                <a:srgbClr val="FFFFFF"/>
              </a:solidFill>
            </a:endParaRPr>
          </a:p>
        </p:txBody>
      </p:sp>
      <p:sp>
        <p:nvSpPr>
          <p:cNvPr id="97" name="Right Arrow 96"/>
          <p:cNvSpPr/>
          <p:nvPr/>
        </p:nvSpPr>
        <p:spPr>
          <a:xfrm>
            <a:off x="556629" y="2951547"/>
            <a:ext cx="700019" cy="383478"/>
          </a:xfrm>
          <a:prstGeom prst="rightArrow">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r>
              <a:rPr lang="en-GB">
                <a:solidFill>
                  <a:srgbClr val="FFFFFF"/>
                </a:solidFill>
              </a:rPr>
              <a:t>pmacct</a:t>
            </a:r>
            <a:endParaRPr lang="en-GB" dirty="0">
              <a:solidFill>
                <a:srgbClr val="FFFFFF"/>
              </a:solidFill>
            </a:endParaRPr>
          </a:p>
        </p:txBody>
      </p:sp>
      <p:sp>
        <p:nvSpPr>
          <p:cNvPr id="98" name="Right Arrow 97"/>
          <p:cNvSpPr/>
          <p:nvPr/>
        </p:nvSpPr>
        <p:spPr>
          <a:xfrm>
            <a:off x="563861" y="3389675"/>
            <a:ext cx="700019" cy="383478"/>
          </a:xfrm>
          <a:prstGeom prst="rightArrow">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r>
              <a:rPr lang="en-GB" dirty="0">
                <a:solidFill>
                  <a:srgbClr val="FFFFFF"/>
                </a:solidFill>
              </a:rPr>
              <a:t>XR Telemetry</a:t>
            </a:r>
          </a:p>
        </p:txBody>
      </p:sp>
      <p:sp>
        <p:nvSpPr>
          <p:cNvPr id="99" name="Rounded Rectangle 98"/>
          <p:cNvSpPr/>
          <p:nvPr/>
        </p:nvSpPr>
        <p:spPr>
          <a:xfrm>
            <a:off x="1356847" y="1349991"/>
            <a:ext cx="2780778" cy="3053918"/>
          </a:xfrm>
          <a:prstGeom prst="roundRect">
            <a:avLst>
              <a:gd name="adj" fmla="val 7658"/>
            </a:avLst>
          </a:prstGeom>
          <a:solidFill>
            <a:srgbClr val="F2F2F2">
              <a:alpha val="50196"/>
            </a:srgb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0" name="Rounded Rectangle 99"/>
          <p:cNvSpPr/>
          <p:nvPr/>
        </p:nvSpPr>
        <p:spPr>
          <a:xfrm>
            <a:off x="2011931" y="1688050"/>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r>
              <a:rPr lang="en-US" dirty="0">
                <a:solidFill>
                  <a:srgbClr val="FFFFFF"/>
                </a:solidFill>
              </a:rPr>
              <a:t>Real</a:t>
            </a:r>
          </a:p>
          <a:p>
            <a:pPr algn="ctr"/>
            <a:r>
              <a:rPr lang="en-US" dirty="0">
                <a:solidFill>
                  <a:srgbClr val="FFFFFF"/>
                </a:solidFill>
              </a:rPr>
              <a:t>-time</a:t>
            </a:r>
          </a:p>
        </p:txBody>
      </p:sp>
      <p:sp>
        <p:nvSpPr>
          <p:cNvPr id="101" name="Rounded Rectangle 100"/>
          <p:cNvSpPr/>
          <p:nvPr/>
        </p:nvSpPr>
        <p:spPr>
          <a:xfrm rot="5400000">
            <a:off x="527369" y="2452420"/>
            <a:ext cx="2285255" cy="363255"/>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10000"/>
          </a:bodyPr>
          <a:lstStyle/>
          <a:p>
            <a:pPr algn="ctr"/>
            <a:r>
              <a:rPr lang="en-US" dirty="0">
                <a:solidFill>
                  <a:srgbClr val="FFFFFF"/>
                </a:solidFill>
              </a:rPr>
              <a:t>Data Distribution</a:t>
            </a:r>
          </a:p>
        </p:txBody>
      </p:sp>
      <p:sp>
        <p:nvSpPr>
          <p:cNvPr id="102" name="Can 101"/>
          <p:cNvSpPr/>
          <p:nvPr/>
        </p:nvSpPr>
        <p:spPr>
          <a:xfrm>
            <a:off x="2037014" y="3247866"/>
            <a:ext cx="475386" cy="426462"/>
          </a:xfrm>
          <a:prstGeom prst="can">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r>
              <a:rPr lang="en-US">
                <a:solidFill>
                  <a:srgbClr val="FFFFFF"/>
                </a:solidFill>
              </a:rPr>
              <a:t>File</a:t>
            </a:r>
            <a:br>
              <a:rPr lang="en-US">
                <a:solidFill>
                  <a:srgbClr val="FFFFFF"/>
                </a:solidFill>
              </a:rPr>
            </a:br>
            <a:r>
              <a:rPr lang="en-US">
                <a:solidFill>
                  <a:srgbClr val="FFFFFF"/>
                </a:solidFill>
              </a:rPr>
              <a:t>Store</a:t>
            </a:r>
            <a:endParaRPr lang="en-US" dirty="0">
              <a:solidFill>
                <a:srgbClr val="FFFFFF"/>
              </a:solidFill>
            </a:endParaRPr>
          </a:p>
        </p:txBody>
      </p:sp>
      <p:sp>
        <p:nvSpPr>
          <p:cNvPr id="103" name="Rounded Rectangle 102"/>
          <p:cNvSpPr/>
          <p:nvPr/>
        </p:nvSpPr>
        <p:spPr>
          <a:xfrm>
            <a:off x="1488370" y="3943394"/>
            <a:ext cx="2504930" cy="363255"/>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r>
              <a:rPr lang="en-US" dirty="0">
                <a:solidFill>
                  <a:srgbClr val="FFFFFF"/>
                </a:solidFill>
              </a:rPr>
              <a:t>Platform Services: Installation, </a:t>
            </a:r>
            <a:r>
              <a:rPr lang="en-US" dirty="0" err="1">
                <a:solidFill>
                  <a:srgbClr val="FFFFFF"/>
                </a:solidFill>
              </a:rPr>
              <a:t>Mgmt</a:t>
            </a:r>
            <a:r>
              <a:rPr lang="en-US" dirty="0">
                <a:solidFill>
                  <a:srgbClr val="FFFFFF"/>
                </a:solidFill>
              </a:rPr>
              <a:t>, </a:t>
            </a:r>
            <a:br>
              <a:rPr lang="en-US" dirty="0">
                <a:solidFill>
                  <a:srgbClr val="FFFFFF"/>
                </a:solidFill>
              </a:rPr>
            </a:br>
            <a:r>
              <a:rPr lang="en-US" dirty="0">
                <a:solidFill>
                  <a:srgbClr val="FFFFFF"/>
                </a:solidFill>
              </a:rPr>
              <a:t>Security, Data Privacy</a:t>
            </a:r>
          </a:p>
        </p:txBody>
      </p:sp>
      <p:sp>
        <p:nvSpPr>
          <p:cNvPr id="104" name="Rounded Rectangle 103"/>
          <p:cNvSpPr/>
          <p:nvPr/>
        </p:nvSpPr>
        <p:spPr>
          <a:xfrm>
            <a:off x="4142153" y="2655518"/>
            <a:ext cx="1097764" cy="1749296"/>
          </a:xfrm>
          <a:prstGeom prst="roundRect">
            <a:avLst>
              <a:gd name="adj" fmla="val 7658"/>
            </a:avLst>
          </a:prstGeom>
          <a:solidFill>
            <a:srgbClr val="F2F2F2">
              <a:alpha val="50196"/>
            </a:srgb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ounded Rectangle 104"/>
          <p:cNvSpPr/>
          <p:nvPr/>
        </p:nvSpPr>
        <p:spPr>
          <a:xfrm>
            <a:off x="4269148" y="3940446"/>
            <a:ext cx="829874" cy="363255"/>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47500" lnSpcReduction="20000"/>
          </a:bodyPr>
          <a:lstStyle/>
          <a:p>
            <a:pPr algn="ctr"/>
            <a:r>
              <a:rPr lang="en-US" dirty="0">
                <a:solidFill>
                  <a:srgbClr val="FFFFFF"/>
                </a:solidFill>
              </a:rPr>
              <a:t>App Packaging and </a:t>
            </a:r>
            <a:r>
              <a:rPr lang="en-US" dirty="0" err="1">
                <a:solidFill>
                  <a:srgbClr val="FFFFFF"/>
                </a:solidFill>
              </a:rPr>
              <a:t>Mgmt</a:t>
            </a:r>
            <a:endParaRPr lang="en-US" dirty="0">
              <a:solidFill>
                <a:srgbClr val="FFFFFF"/>
              </a:solidFill>
            </a:endParaRPr>
          </a:p>
        </p:txBody>
      </p:sp>
      <p:sp>
        <p:nvSpPr>
          <p:cNvPr id="106" name="Rounded Rectangle 105"/>
          <p:cNvSpPr/>
          <p:nvPr/>
        </p:nvSpPr>
        <p:spPr>
          <a:xfrm>
            <a:off x="2011931" y="2213780"/>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700" dirty="0">
                <a:solidFill>
                  <a:srgbClr val="FFFFFF"/>
                </a:solidFill>
              </a:rPr>
              <a:t>Stream</a:t>
            </a:r>
          </a:p>
        </p:txBody>
      </p:sp>
      <p:sp>
        <p:nvSpPr>
          <p:cNvPr id="108" name="Rounded Rectangle 107"/>
          <p:cNvSpPr/>
          <p:nvPr/>
        </p:nvSpPr>
        <p:spPr>
          <a:xfrm>
            <a:off x="2011931" y="2697657"/>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pPr algn="ctr"/>
            <a:r>
              <a:rPr lang="en-US">
                <a:solidFill>
                  <a:srgbClr val="FFFFFF"/>
                </a:solidFill>
              </a:rPr>
              <a:t>Batch</a:t>
            </a:r>
            <a:endParaRPr lang="en-US" dirty="0">
              <a:solidFill>
                <a:srgbClr val="FFFFFF"/>
              </a:solidFill>
            </a:endParaRPr>
          </a:p>
        </p:txBody>
      </p:sp>
      <p:sp>
        <p:nvSpPr>
          <p:cNvPr id="109" name="Rectangle 108"/>
          <p:cNvSpPr/>
          <p:nvPr/>
        </p:nvSpPr>
        <p:spPr>
          <a:xfrm>
            <a:off x="2003940" y="1467240"/>
            <a:ext cx="580946" cy="176982"/>
          </a:xfrm>
          <a:prstGeom prst="rect">
            <a:avLst/>
          </a:prstGeom>
        </p:spPr>
        <p:txBody>
          <a:bodyPr wrap="none" lIns="68589" tIns="34295" rIns="68589" bIns="34295">
            <a:spAutoFit/>
          </a:bodyPr>
          <a:lstStyle/>
          <a:p>
            <a:pPr algn="ctr"/>
            <a:r>
              <a:rPr lang="en-GB" sz="700" smtClean="0">
                <a:solidFill>
                  <a:srgbClr val="000000"/>
                </a:solidFill>
              </a:rPr>
              <a:t>Processing</a:t>
            </a:r>
            <a:endParaRPr lang="en-GB" sz="700" dirty="0" smtClean="0">
              <a:solidFill>
                <a:srgbClr val="000000"/>
              </a:solidFill>
            </a:endParaRPr>
          </a:p>
        </p:txBody>
      </p:sp>
      <p:sp>
        <p:nvSpPr>
          <p:cNvPr id="110" name="Rounded Rectangle 109"/>
          <p:cNvSpPr/>
          <p:nvPr/>
        </p:nvSpPr>
        <p:spPr>
          <a:xfrm>
            <a:off x="2724619" y="1688050"/>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47500" lnSpcReduction="20000"/>
          </a:bodyPr>
          <a:lstStyle/>
          <a:p>
            <a:pPr algn="ctr"/>
            <a:r>
              <a:rPr lang="en-US" dirty="0">
                <a:solidFill>
                  <a:srgbClr val="FFFFFF"/>
                </a:solidFill>
              </a:rPr>
              <a:t>SQL Query</a:t>
            </a:r>
          </a:p>
        </p:txBody>
      </p:sp>
      <p:sp>
        <p:nvSpPr>
          <p:cNvPr id="111" name="Rounded Rectangle 110"/>
          <p:cNvSpPr/>
          <p:nvPr/>
        </p:nvSpPr>
        <p:spPr>
          <a:xfrm>
            <a:off x="2724619" y="2213780"/>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700" dirty="0">
                <a:solidFill>
                  <a:srgbClr val="FFFFFF"/>
                </a:solidFill>
              </a:rPr>
              <a:t>OLAP Cube</a:t>
            </a:r>
          </a:p>
        </p:txBody>
      </p:sp>
      <p:sp>
        <p:nvSpPr>
          <p:cNvPr id="112" name="Rounded Rectangle 111"/>
          <p:cNvSpPr/>
          <p:nvPr/>
        </p:nvSpPr>
        <p:spPr>
          <a:xfrm>
            <a:off x="2724619" y="2697657"/>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700" dirty="0">
                <a:solidFill>
                  <a:srgbClr val="FFFFFF"/>
                </a:solidFill>
              </a:rPr>
              <a:t>Search/</a:t>
            </a:r>
            <a:br>
              <a:rPr lang="en-US" sz="700" dirty="0">
                <a:solidFill>
                  <a:srgbClr val="FFFFFF"/>
                </a:solidFill>
              </a:rPr>
            </a:br>
            <a:r>
              <a:rPr lang="en-US" sz="700" dirty="0">
                <a:solidFill>
                  <a:srgbClr val="FFFFFF"/>
                </a:solidFill>
              </a:rPr>
              <a:t>Lucene</a:t>
            </a:r>
          </a:p>
        </p:txBody>
      </p:sp>
      <p:sp>
        <p:nvSpPr>
          <p:cNvPr id="113" name="Can 112"/>
          <p:cNvSpPr/>
          <p:nvPr/>
        </p:nvSpPr>
        <p:spPr>
          <a:xfrm>
            <a:off x="2749702" y="3247866"/>
            <a:ext cx="475386" cy="426462"/>
          </a:xfrm>
          <a:prstGeom prst="can">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r>
              <a:rPr lang="en-US">
                <a:solidFill>
                  <a:srgbClr val="FFFFFF"/>
                </a:solidFill>
              </a:rPr>
              <a:t>NoSQL</a:t>
            </a:r>
            <a:endParaRPr lang="en-US" dirty="0">
              <a:solidFill>
                <a:srgbClr val="FFFFFF"/>
              </a:solidFill>
            </a:endParaRPr>
          </a:p>
        </p:txBody>
      </p:sp>
      <p:sp>
        <p:nvSpPr>
          <p:cNvPr id="114" name="Can 113"/>
          <p:cNvSpPr/>
          <p:nvPr/>
        </p:nvSpPr>
        <p:spPr>
          <a:xfrm>
            <a:off x="3447466" y="3247866"/>
            <a:ext cx="475386" cy="426462"/>
          </a:xfrm>
          <a:prstGeom prst="can">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algn="ctr"/>
            <a:r>
              <a:rPr lang="en-US" dirty="0">
                <a:solidFill>
                  <a:srgbClr val="FFFFFF"/>
                </a:solidFill>
              </a:rPr>
              <a:t>Time</a:t>
            </a:r>
            <a:br>
              <a:rPr lang="en-US" dirty="0">
                <a:solidFill>
                  <a:srgbClr val="FFFFFF"/>
                </a:solidFill>
              </a:rPr>
            </a:br>
            <a:r>
              <a:rPr lang="en-US" dirty="0">
                <a:solidFill>
                  <a:srgbClr val="FFFFFF"/>
                </a:solidFill>
              </a:rPr>
              <a:t>Series</a:t>
            </a:r>
          </a:p>
        </p:txBody>
      </p:sp>
      <p:sp>
        <p:nvSpPr>
          <p:cNvPr id="115" name="Rounded Rectangle 114"/>
          <p:cNvSpPr/>
          <p:nvPr/>
        </p:nvSpPr>
        <p:spPr>
          <a:xfrm>
            <a:off x="3422383" y="1688050"/>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rmAutofit fontScale="32500" lnSpcReduction="20000"/>
          </a:bodyPr>
          <a:lstStyle/>
          <a:p>
            <a:pPr algn="ctr"/>
            <a:r>
              <a:rPr lang="en-US" dirty="0">
                <a:solidFill>
                  <a:srgbClr val="FFFFFF"/>
                </a:solidFill>
              </a:rPr>
              <a:t>Data</a:t>
            </a:r>
          </a:p>
          <a:p>
            <a:pPr algn="ctr"/>
            <a:r>
              <a:rPr lang="en-US" dirty="0">
                <a:solidFill>
                  <a:srgbClr val="FFFFFF"/>
                </a:solidFill>
              </a:rPr>
              <a:t>Exploration</a:t>
            </a:r>
          </a:p>
        </p:txBody>
      </p:sp>
      <p:sp>
        <p:nvSpPr>
          <p:cNvPr id="116" name="Rounded Rectangle 115"/>
          <p:cNvSpPr/>
          <p:nvPr/>
        </p:nvSpPr>
        <p:spPr>
          <a:xfrm>
            <a:off x="3422383" y="2213780"/>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32500" lnSpcReduction="20000"/>
          </a:bodyPr>
          <a:lstStyle/>
          <a:p>
            <a:pPr algn="ctr"/>
            <a:r>
              <a:rPr lang="en-US" dirty="0">
                <a:solidFill>
                  <a:srgbClr val="FFFFFF"/>
                </a:solidFill>
              </a:rPr>
              <a:t>Metric </a:t>
            </a:r>
            <a:r>
              <a:rPr lang="en-US" dirty="0" err="1">
                <a:solidFill>
                  <a:srgbClr val="FFFFFF"/>
                </a:solidFill>
              </a:rPr>
              <a:t>Visualisation</a:t>
            </a:r>
            <a:endParaRPr lang="en-US" dirty="0">
              <a:solidFill>
                <a:srgbClr val="FFFFFF"/>
              </a:solidFill>
            </a:endParaRPr>
          </a:p>
        </p:txBody>
      </p:sp>
      <p:sp>
        <p:nvSpPr>
          <p:cNvPr id="117" name="Rounded Rectangle 116"/>
          <p:cNvSpPr/>
          <p:nvPr/>
        </p:nvSpPr>
        <p:spPr>
          <a:xfrm>
            <a:off x="3422383" y="2697657"/>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32500" lnSpcReduction="20000"/>
          </a:bodyPr>
          <a:lstStyle/>
          <a:p>
            <a:pPr algn="ctr"/>
            <a:r>
              <a:rPr lang="en-US" dirty="0">
                <a:solidFill>
                  <a:srgbClr val="FFFFFF"/>
                </a:solidFill>
              </a:rPr>
              <a:t>Event </a:t>
            </a:r>
            <a:r>
              <a:rPr lang="en-US" dirty="0" err="1">
                <a:solidFill>
                  <a:srgbClr val="FFFFFF"/>
                </a:solidFill>
              </a:rPr>
              <a:t>Visualisation</a:t>
            </a:r>
            <a:endParaRPr lang="en-US" dirty="0">
              <a:solidFill>
                <a:srgbClr val="FFFFFF"/>
              </a:solidFill>
            </a:endParaRPr>
          </a:p>
        </p:txBody>
      </p:sp>
      <p:sp>
        <p:nvSpPr>
          <p:cNvPr id="118" name="Rounded Rectangle 117"/>
          <p:cNvSpPr/>
          <p:nvPr/>
        </p:nvSpPr>
        <p:spPr>
          <a:xfrm>
            <a:off x="4409084" y="2800089"/>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40000" lnSpcReduction="20000"/>
          </a:bodyPr>
          <a:lstStyle/>
          <a:p>
            <a:pPr algn="ctr"/>
            <a:r>
              <a:rPr lang="en-GB" dirty="0">
                <a:solidFill>
                  <a:srgbClr val="FFFFFF"/>
                </a:solidFill>
              </a:rPr>
              <a:t>PNDA </a:t>
            </a:r>
            <a:r>
              <a:rPr lang="en-GB" dirty="0" err="1">
                <a:solidFill>
                  <a:srgbClr val="FFFFFF"/>
                </a:solidFill>
              </a:rPr>
              <a:t>Mnged</a:t>
            </a:r>
            <a:r>
              <a:rPr lang="en-GB" dirty="0">
                <a:solidFill>
                  <a:srgbClr val="FFFFFF"/>
                </a:solidFill>
              </a:rPr>
              <a:t> App</a:t>
            </a:r>
          </a:p>
        </p:txBody>
      </p:sp>
      <p:sp>
        <p:nvSpPr>
          <p:cNvPr id="119" name="Rounded Rectangle 118"/>
          <p:cNvSpPr/>
          <p:nvPr/>
        </p:nvSpPr>
        <p:spPr>
          <a:xfrm>
            <a:off x="4409084" y="3255306"/>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40000" lnSpcReduction="20000"/>
          </a:bodyPr>
          <a:lstStyle/>
          <a:p>
            <a:pPr algn="ctr"/>
            <a:r>
              <a:rPr lang="en-GB" dirty="0">
                <a:solidFill>
                  <a:srgbClr val="FFFFFF"/>
                </a:solidFill>
              </a:rPr>
              <a:t>PNDA </a:t>
            </a:r>
            <a:r>
              <a:rPr lang="en-GB" dirty="0" err="1">
                <a:solidFill>
                  <a:srgbClr val="FFFFFF"/>
                </a:solidFill>
              </a:rPr>
              <a:t>Mnged</a:t>
            </a:r>
            <a:r>
              <a:rPr lang="en-GB" dirty="0">
                <a:solidFill>
                  <a:srgbClr val="FFFFFF"/>
                </a:solidFill>
              </a:rPr>
              <a:t> App</a:t>
            </a:r>
          </a:p>
        </p:txBody>
      </p:sp>
      <p:sp>
        <p:nvSpPr>
          <p:cNvPr id="120" name="Rounded Rectangle 119"/>
          <p:cNvSpPr/>
          <p:nvPr/>
        </p:nvSpPr>
        <p:spPr>
          <a:xfrm>
            <a:off x="4409084" y="1667730"/>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rmAutofit fontScale="40000" lnSpcReduction="20000"/>
          </a:bodyPr>
          <a:lstStyle/>
          <a:p>
            <a:pPr algn="ctr"/>
            <a:r>
              <a:rPr lang="en-GB" dirty="0" err="1">
                <a:solidFill>
                  <a:srgbClr val="FFFFFF"/>
                </a:solidFill>
              </a:rPr>
              <a:t>Unmnged</a:t>
            </a:r>
            <a:endParaRPr lang="en-GB" dirty="0">
              <a:solidFill>
                <a:srgbClr val="FFFFFF"/>
              </a:solidFill>
            </a:endParaRPr>
          </a:p>
          <a:p>
            <a:pPr algn="ctr"/>
            <a:r>
              <a:rPr lang="en-GB" dirty="0">
                <a:solidFill>
                  <a:srgbClr val="FFFFFF"/>
                </a:solidFill>
              </a:rPr>
              <a:t>App</a:t>
            </a:r>
          </a:p>
        </p:txBody>
      </p:sp>
      <p:sp>
        <p:nvSpPr>
          <p:cNvPr id="121" name="Rounded Rectangle 120"/>
          <p:cNvSpPr/>
          <p:nvPr/>
        </p:nvSpPr>
        <p:spPr>
          <a:xfrm>
            <a:off x="4409084" y="2149116"/>
            <a:ext cx="525553" cy="370943"/>
          </a:xfrm>
          <a:prstGeom prst="roundRect">
            <a:avLst/>
          </a:prstGeom>
          <a:solidFill>
            <a:srgbClr val="120B5B">
              <a:alpha val="50000"/>
            </a:srgb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normAutofit fontScale="40000" lnSpcReduction="20000"/>
          </a:bodyPr>
          <a:lstStyle/>
          <a:p>
            <a:pPr algn="ctr"/>
            <a:r>
              <a:rPr lang="en-GB" dirty="0" err="1">
                <a:solidFill>
                  <a:srgbClr val="FFFFFF"/>
                </a:solidFill>
              </a:rPr>
              <a:t>Unmnged</a:t>
            </a:r>
            <a:endParaRPr lang="en-GB" dirty="0">
              <a:solidFill>
                <a:srgbClr val="FFFFFF"/>
              </a:solidFill>
            </a:endParaRPr>
          </a:p>
          <a:p>
            <a:pPr algn="ctr"/>
            <a:r>
              <a:rPr lang="en-GB" dirty="0">
                <a:solidFill>
                  <a:srgbClr val="FFFFFF"/>
                </a:solidFill>
              </a:rPr>
              <a:t>App</a:t>
            </a:r>
          </a:p>
        </p:txBody>
      </p:sp>
      <p:sp>
        <p:nvSpPr>
          <p:cNvPr id="122" name="Rectangle 121"/>
          <p:cNvSpPr/>
          <p:nvPr/>
        </p:nvSpPr>
        <p:spPr>
          <a:xfrm>
            <a:off x="2791996" y="1467240"/>
            <a:ext cx="383778" cy="176982"/>
          </a:xfrm>
          <a:prstGeom prst="rect">
            <a:avLst/>
          </a:prstGeom>
        </p:spPr>
        <p:txBody>
          <a:bodyPr wrap="none" lIns="68589" tIns="34295" rIns="68589" bIns="34295">
            <a:spAutoFit/>
          </a:bodyPr>
          <a:lstStyle/>
          <a:p>
            <a:pPr algn="ctr"/>
            <a:r>
              <a:rPr lang="en-GB" sz="700" dirty="0" smtClean="0">
                <a:solidFill>
                  <a:srgbClr val="000000"/>
                </a:solidFill>
              </a:rPr>
              <a:t>Query</a:t>
            </a:r>
          </a:p>
        </p:txBody>
      </p:sp>
      <p:sp>
        <p:nvSpPr>
          <p:cNvPr id="123" name="Rectangle 122"/>
          <p:cNvSpPr/>
          <p:nvPr/>
        </p:nvSpPr>
        <p:spPr>
          <a:xfrm>
            <a:off x="3292095" y="1417945"/>
            <a:ext cx="786131" cy="284703"/>
          </a:xfrm>
          <a:prstGeom prst="rect">
            <a:avLst/>
          </a:prstGeom>
        </p:spPr>
        <p:txBody>
          <a:bodyPr wrap="none" lIns="68589" tIns="34295" rIns="68589" bIns="34295">
            <a:spAutoFit/>
          </a:bodyPr>
          <a:lstStyle/>
          <a:p>
            <a:pPr algn="ctr"/>
            <a:r>
              <a:rPr lang="en-GB" sz="700" dirty="0" smtClean="0">
                <a:solidFill>
                  <a:srgbClr val="000000"/>
                </a:solidFill>
              </a:rPr>
              <a:t>Visualisation</a:t>
            </a:r>
            <a:br>
              <a:rPr lang="en-GB" sz="700" dirty="0" smtClean="0">
                <a:solidFill>
                  <a:srgbClr val="000000"/>
                </a:solidFill>
              </a:rPr>
            </a:br>
            <a:r>
              <a:rPr lang="en-GB" sz="700" dirty="0" smtClean="0">
                <a:solidFill>
                  <a:srgbClr val="000000"/>
                </a:solidFill>
              </a:rPr>
              <a:t>and Exploration</a:t>
            </a:r>
          </a:p>
        </p:txBody>
      </p:sp>
      <p:sp>
        <p:nvSpPr>
          <p:cNvPr id="136" name="Rectangle 135"/>
          <p:cNvSpPr/>
          <p:nvPr/>
        </p:nvSpPr>
        <p:spPr>
          <a:xfrm>
            <a:off x="4340978" y="1378050"/>
            <a:ext cx="619419" cy="284703"/>
          </a:xfrm>
          <a:prstGeom prst="rect">
            <a:avLst/>
          </a:prstGeom>
        </p:spPr>
        <p:txBody>
          <a:bodyPr wrap="none" lIns="68589" tIns="34295" rIns="68589" bIns="34295">
            <a:spAutoFit/>
          </a:bodyPr>
          <a:lstStyle/>
          <a:p>
            <a:pPr algn="ctr"/>
            <a:r>
              <a:rPr lang="en-GB" sz="700" smtClean="0">
                <a:solidFill>
                  <a:srgbClr val="000000"/>
                </a:solidFill>
              </a:rPr>
              <a:t>PNDA </a:t>
            </a:r>
            <a:br>
              <a:rPr lang="en-GB" sz="700" smtClean="0">
                <a:solidFill>
                  <a:srgbClr val="000000"/>
                </a:solidFill>
              </a:rPr>
            </a:br>
            <a:r>
              <a:rPr lang="en-GB" sz="700" smtClean="0">
                <a:solidFill>
                  <a:srgbClr val="000000"/>
                </a:solidFill>
              </a:rPr>
              <a:t>Applications</a:t>
            </a:r>
            <a:endParaRPr lang="en-GB" sz="700" dirty="0" smtClean="0">
              <a:solidFill>
                <a:srgbClr val="000000"/>
              </a:solidFill>
            </a:endParaRPr>
          </a:p>
        </p:txBody>
      </p:sp>
      <p:cxnSp>
        <p:nvCxnSpPr>
          <p:cNvPr id="137" name="Straight Connector 136"/>
          <p:cNvCxnSpPr/>
          <p:nvPr/>
        </p:nvCxnSpPr>
        <p:spPr>
          <a:xfrm>
            <a:off x="1278968" y="4165600"/>
            <a:ext cx="0" cy="341384"/>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38" name="Rectangle 137"/>
          <p:cNvSpPr/>
          <p:nvPr/>
        </p:nvSpPr>
        <p:spPr>
          <a:xfrm>
            <a:off x="936349" y="4523770"/>
            <a:ext cx="672317" cy="284703"/>
          </a:xfrm>
          <a:prstGeom prst="rect">
            <a:avLst/>
          </a:prstGeom>
        </p:spPr>
        <p:txBody>
          <a:bodyPr wrap="none" lIns="68589" tIns="34295" rIns="68589" bIns="34295">
            <a:spAutoFit/>
          </a:bodyPr>
          <a:lstStyle/>
          <a:p>
            <a:pPr algn="ctr"/>
            <a:r>
              <a:rPr lang="en-GB" sz="700" dirty="0" smtClean="0">
                <a:solidFill>
                  <a:srgbClr val="000000"/>
                </a:solidFill>
              </a:rPr>
              <a:t>PNDA</a:t>
            </a:r>
            <a:br>
              <a:rPr lang="en-GB" sz="700" dirty="0" smtClean="0">
                <a:solidFill>
                  <a:srgbClr val="000000"/>
                </a:solidFill>
              </a:rPr>
            </a:br>
            <a:r>
              <a:rPr lang="en-GB" sz="700" dirty="0" smtClean="0">
                <a:solidFill>
                  <a:srgbClr val="000000"/>
                </a:solidFill>
              </a:rPr>
              <a:t>Producer API</a:t>
            </a:r>
          </a:p>
        </p:txBody>
      </p:sp>
      <p:cxnSp>
        <p:nvCxnSpPr>
          <p:cNvPr id="139" name="Straight Connector 138"/>
          <p:cNvCxnSpPr/>
          <p:nvPr/>
        </p:nvCxnSpPr>
        <p:spPr>
          <a:xfrm flipH="1">
            <a:off x="4142821" y="1397625"/>
            <a:ext cx="2588" cy="3055411"/>
          </a:xfrm>
          <a:prstGeom prst="line">
            <a:avLst/>
          </a:prstGeom>
          <a:ln w="190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40" name="Rectangle 139"/>
          <p:cNvSpPr/>
          <p:nvPr/>
        </p:nvSpPr>
        <p:spPr>
          <a:xfrm>
            <a:off x="3755037" y="4523770"/>
            <a:ext cx="722011" cy="284703"/>
          </a:xfrm>
          <a:prstGeom prst="rect">
            <a:avLst/>
          </a:prstGeom>
        </p:spPr>
        <p:txBody>
          <a:bodyPr wrap="none" lIns="68589" tIns="34295" rIns="68589" bIns="34295">
            <a:spAutoFit/>
          </a:bodyPr>
          <a:lstStyle/>
          <a:p>
            <a:pPr algn="ctr"/>
            <a:r>
              <a:rPr lang="en-GB" sz="700" dirty="0" smtClean="0">
                <a:solidFill>
                  <a:srgbClr val="000000"/>
                </a:solidFill>
              </a:rPr>
              <a:t>PNDA</a:t>
            </a:r>
            <a:br>
              <a:rPr lang="en-GB" sz="700" dirty="0" smtClean="0">
                <a:solidFill>
                  <a:srgbClr val="000000"/>
                </a:solidFill>
              </a:rPr>
            </a:br>
            <a:r>
              <a:rPr lang="en-GB" sz="700" dirty="0" smtClean="0">
                <a:solidFill>
                  <a:srgbClr val="000000"/>
                </a:solidFill>
              </a:rPr>
              <a:t>Consumer API</a:t>
            </a:r>
          </a:p>
        </p:txBody>
      </p:sp>
    </p:spTree>
    <p:extLst>
      <p:ext uri="{BB962C8B-B14F-4D97-AF65-F5344CB8AC3E}">
        <p14:creationId xmlns:p14="http://schemas.microsoft.com/office/powerpoint/2010/main" val="123381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416425" y="1227465"/>
            <a:ext cx="7598042" cy="2569946"/>
          </a:xfrm>
        </p:spPr>
        <p:txBody>
          <a:bodyPr/>
          <a:lstStyle/>
          <a:p>
            <a:r>
              <a:rPr lang="en-US" dirty="0" smtClean="0"/>
              <a:t>Why PNDA?</a:t>
            </a:r>
            <a:br>
              <a:rPr lang="en-US" dirty="0" smtClean="0"/>
            </a:br>
            <a:r>
              <a:rPr lang="en-US" sz="2000" dirty="0"/>
              <a:t/>
            </a:r>
            <a:br>
              <a:rPr lang="en-US" sz="2000" dirty="0"/>
            </a:br>
            <a:r>
              <a:rPr lang="en-US" sz="2000" dirty="0"/>
              <a:t>There are a bewildering number of big data technologies out there, so how do you decide what to use?</a:t>
            </a:r>
            <a:br>
              <a:rPr lang="en-US" sz="2000" dirty="0"/>
            </a:br>
            <a:r>
              <a:rPr lang="en-US" sz="2000" dirty="0" smtClean="0"/>
              <a:t/>
            </a:r>
            <a:br>
              <a:rPr lang="en-US" sz="2000" dirty="0" smtClean="0"/>
            </a:br>
            <a:r>
              <a:rPr lang="en-US" sz="2000" dirty="0" smtClean="0"/>
              <a:t>We've </a:t>
            </a:r>
            <a:r>
              <a:rPr lang="en-US" sz="2000" dirty="0"/>
              <a:t>evaluated and chosen the best tools, based on technical capability and community support.</a:t>
            </a:r>
            <a:br>
              <a:rPr lang="en-US" sz="2000" dirty="0"/>
            </a:br>
            <a:r>
              <a:rPr lang="en-US" sz="2000" dirty="0" smtClean="0"/>
              <a:t/>
            </a:r>
            <a:br>
              <a:rPr lang="en-US" sz="2000" dirty="0" smtClean="0"/>
            </a:br>
            <a:r>
              <a:rPr lang="en-US" sz="2000" dirty="0" smtClean="0"/>
              <a:t>PNDA </a:t>
            </a:r>
            <a:r>
              <a:rPr lang="en-US" sz="2000" dirty="0"/>
              <a:t>combines them to streamline the process of developing data processing applications.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8248" y="286544"/>
            <a:ext cx="872710" cy="615950"/>
          </a:xfrm>
          <a:prstGeom prst="rect">
            <a:avLst/>
          </a:prstGeom>
        </p:spPr>
      </p:pic>
    </p:spTree>
    <p:extLst>
      <p:ext uri="{BB962C8B-B14F-4D97-AF65-F5344CB8AC3E}">
        <p14:creationId xmlns:p14="http://schemas.microsoft.com/office/powerpoint/2010/main" val="632559246"/>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Blue theme 2015 16x9">
  <a:themeElements>
    <a:clrScheme name="Cisco Blue">
      <a:dk1>
        <a:srgbClr val="676767"/>
      </a:dk1>
      <a:lt1>
        <a:srgbClr val="FFFFFF"/>
      </a:lt1>
      <a:dk2>
        <a:srgbClr val="2968AF"/>
      </a:dk2>
      <a:lt2>
        <a:srgbClr val="FFFFFF"/>
      </a:lt2>
      <a:accent1>
        <a:srgbClr val="214794"/>
      </a:accent1>
      <a:accent2>
        <a:srgbClr val="8EBCDC"/>
      </a:accent2>
      <a:accent3>
        <a:srgbClr val="676767"/>
      </a:accent3>
      <a:accent4>
        <a:srgbClr val="57B74E"/>
      </a:accent4>
      <a:accent5>
        <a:srgbClr val="32B2DF"/>
      </a:accent5>
      <a:accent6>
        <a:srgbClr val="0D868E"/>
      </a:accent6>
      <a:hlink>
        <a:srgbClr val="2BA2D7"/>
      </a:hlink>
      <a:folHlink>
        <a:srgbClr val="2968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FB889EA2-3659-2F40-AFF6-09C7FA634F0F}" vid="{0994A0D6-F766-6D4D-8661-43C503A25A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pnda</Template>
  <TotalTime>18515</TotalTime>
  <Words>617</Words>
  <Application>Microsoft Macintosh PowerPoint</Application>
  <PresentationFormat>On-screen Show (16:9)</PresentationFormat>
  <Paragraphs>197</Paragraphs>
  <Slides>20</Slides>
  <Notes>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Calibri</vt:lpstr>
      <vt:lpstr>CiscoSans</vt:lpstr>
      <vt:lpstr>CiscoSans ExtraLight</vt:lpstr>
      <vt:lpstr>CiscoSans Thin</vt:lpstr>
      <vt:lpstr>ＭＳ Ｐゴシック</vt:lpstr>
      <vt:lpstr>Arial</vt:lpstr>
      <vt:lpstr>Blue theme 2015 16x9</vt:lpstr>
      <vt:lpstr>PNDA.io: when big data and OSS collide</vt:lpstr>
      <vt:lpstr>Simplified OSS / BSS Stack </vt:lpstr>
      <vt:lpstr>OSS Analytics is becoming a big data problem! </vt:lpstr>
      <vt:lpstr>What changes?</vt:lpstr>
      <vt:lpstr>Today’s siloed analytics pipelines</vt:lpstr>
      <vt:lpstr>What is PNDA?  PNDA brings together a number of open source technologies to provide a simple, scalable open big data analytics Platform for Network Data Analytics  Linux Foundation Collaborative Project based on the Apache ecosystem</vt:lpstr>
      <vt:lpstr>PNDA</vt:lpstr>
      <vt:lpstr>PNDA</vt:lpstr>
      <vt:lpstr>Why PNDA?  There are a bewildering number of big data technologies out there, so how do you decide what to use?  We've evaluated and chosen the best tools, based on technical capability and community support.  PNDA combines them to streamline the process of developing data processing applications.</vt:lpstr>
      <vt:lpstr>Why PNDA?  Innovation in the big data space is extremely rapid, but combining multiple technologies into an end-to-end solution can be extremely complex and time-consuming  PNDA removes this complexity and allows you to focus on developing the analytics applications, not on developing the pipeline – significantly reducing the effort required and time-to-value</vt:lpstr>
      <vt:lpstr>PNDA Software Components </vt:lpstr>
      <vt:lpstr>Design time vs. runtime</vt:lpstr>
      <vt:lpstr>BGP meets ’Big-data’</vt:lpstr>
      <vt:lpstr>Building the application</vt:lpstr>
      <vt:lpstr>Architecture</vt:lpstr>
      <vt:lpstr>Architecture</vt:lpstr>
      <vt:lpstr>What does this give us?</vt:lpstr>
      <vt:lpstr>PowerPoint Presentation</vt:lpstr>
      <vt:lpstr>Potential</vt:lpstr>
      <vt:lpstr>PowerPoint Presentation</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Platform for Network Data Analytics</dc:title>
  <dc:creator>John Evans</dc:creator>
  <cp:lastModifiedBy>John Evans</cp:lastModifiedBy>
  <cp:revision>106</cp:revision>
  <cp:lastPrinted>2017-01-18T17:01:10Z</cp:lastPrinted>
  <dcterms:created xsi:type="dcterms:W3CDTF">2016-07-06T09:58:25Z</dcterms:created>
  <dcterms:modified xsi:type="dcterms:W3CDTF">2017-01-18T17:10:52Z</dcterms:modified>
</cp:coreProperties>
</file>