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6" r:id="rId1"/>
  </p:sldMasterIdLst>
  <p:notesMasterIdLst>
    <p:notesMasterId r:id="rId11"/>
  </p:notesMasterIdLst>
  <p:sldIdLst>
    <p:sldId id="256" r:id="rId2"/>
    <p:sldId id="257" r:id="rId3"/>
    <p:sldId id="266" r:id="rId4"/>
    <p:sldId id="268" r:id="rId5"/>
    <p:sldId id="276" r:id="rId6"/>
    <p:sldId id="281" r:id="rId7"/>
    <p:sldId id="279" r:id="rId8"/>
    <p:sldId id="269" r:id="rId9"/>
    <p:sldId id="274" r:id="rId1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/>
    <p:restoredTop sz="82184" autoAdjust="0"/>
  </p:normalViewPr>
  <p:slideViewPr>
    <p:cSldViewPr snapToGrid="0" snapToObjects="1">
      <p:cViewPr varScale="1">
        <p:scale>
          <a:sx n="115" d="100"/>
          <a:sy n="115" d="100"/>
        </p:scale>
        <p:origin x="456" y="184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7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1E431-2E49-4928-834C-EE68032B3777}" type="datetimeFigureOut">
              <a:rPr lang="en-US" smtClean="0"/>
              <a:pPr/>
              <a:t>1/17/17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C9E7A-86CE-49E8-88A4-CCF554F20C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6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C9E7A-86CE-49E8-88A4-CCF554F20C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9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Cisco IOS IPv6 propagation issue:</a:t>
            </a:r>
            <a:r>
              <a:rPr lang="en-US" baseline="0" dirty="0" smtClean="0"/>
              <a:t> </a:t>
            </a:r>
            <a:r>
              <a:rPr lang="en-US" dirty="0" smtClean="0"/>
              <a:t>https://mailarchive.ietf.org/arch/msg/idr/5S_zrTTJlfiPx-K1nxRqCGaM7us</a:t>
            </a:r>
          </a:p>
          <a:p>
            <a:r>
              <a:rPr lang="en-US" dirty="0" err="1" smtClean="0"/>
              <a:t>Huawei</a:t>
            </a:r>
            <a:r>
              <a:rPr lang="en-US" dirty="0" smtClean="0"/>
              <a:t> route propagation issue: https://mailarchive.ietf.org/arch/msg/idr/aLnjhPEJGmf6LDJtVpPAM80T6xM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C9E7A-86CE-49E8-88A4-CCF554F20C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5987"/>
            <a:ext cx="27432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5987"/>
            <a:ext cx="80772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4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5"/>
            <a:ext cx="54102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00155"/>
            <a:ext cx="54102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6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01C00-BFF2-1541-A6F8-8EE66E6A1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UKNOF36, London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rfc1997" TargetMode="External"/><Relationship Id="rId3" Type="http://schemas.openxmlformats.org/officeDocument/2006/relationships/hyperlink" Target="https://tools.ietf.org/rfc/rfc5668.tx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idr-wide-bgp-communities" TargetMode="External"/><Relationship Id="rId4" Type="http://schemas.openxmlformats.org/officeDocument/2006/relationships/hyperlink" Target="https://tools.ietf.org/html/draft-ietf-idr-large-community-12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draft-lange-flexible-bgp-communiti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juniper.net/us/en/products-services/nos/junos/" TargetMode="External"/><Relationship Id="rId20" Type="http://schemas.openxmlformats.org/officeDocument/2006/relationships/hyperlink" Target="https://www.ubnt.com/edgemax/edgerouter-lite/" TargetMode="External"/><Relationship Id="rId21" Type="http://schemas.openxmlformats.org/officeDocument/2006/relationships/hyperlink" Target="http://community.ubnt.com/t5/EdgeMAX/Support-for-BGP-Large-communities/m-p/1747809" TargetMode="External"/><Relationship Id="rId22" Type="http://schemas.openxmlformats.org/officeDocument/2006/relationships/hyperlink" Target="http://wiki.vyos.net/wiki/Main_Page" TargetMode="External"/><Relationship Id="rId23" Type="http://schemas.openxmlformats.org/officeDocument/2006/relationships/hyperlink" Target="https://phabricator.vyos.net/T143" TargetMode="External"/><Relationship Id="rId10" Type="http://schemas.openxmlformats.org/officeDocument/2006/relationships/hyperlink" Target="http://www.mikrotik.com/software" TargetMode="External"/><Relationship Id="rId11" Type="http://schemas.openxmlformats.org/officeDocument/2006/relationships/hyperlink" Target="https://networks.nokia.com/products/sros" TargetMode="External"/><Relationship Id="rId12" Type="http://schemas.openxmlformats.org/officeDocument/2006/relationships/hyperlink" Target="http://www.openbgpd.org/" TargetMode="External"/><Relationship Id="rId13" Type="http://schemas.openxmlformats.org/officeDocument/2006/relationships/hyperlink" Target="http://marc.info/?l=openbsd-cvs&amp;m=147646117227274&amp;w=2" TargetMode="External"/><Relationship Id="rId14" Type="http://schemas.openxmlformats.org/officeDocument/2006/relationships/hyperlink" Target="https://github.com/osrg/gobgp" TargetMode="External"/><Relationship Id="rId15" Type="http://schemas.openxmlformats.org/officeDocument/2006/relationships/hyperlink" Target="https://github.com/osrg/gobgp/issues/1094" TargetMode="External"/><Relationship Id="rId16" Type="http://schemas.openxmlformats.org/officeDocument/2006/relationships/hyperlink" Target="https://www.rtbrick.com/" TargetMode="External"/><Relationship Id="rId17" Type="http://schemas.openxmlformats.org/officeDocument/2006/relationships/hyperlink" Target="https://twitter.com/HannesGredler/status/779983474274873344" TargetMode="External"/><Relationship Id="rId18" Type="http://schemas.openxmlformats.org/officeDocument/2006/relationships/hyperlink" Target="http://www.nongnu.org/quagga/" TargetMode="External"/><Relationship Id="rId19" Type="http://schemas.openxmlformats.org/officeDocument/2006/relationships/hyperlink" Target="https://bugzilla.quagga.net/show_bug.cgi?id=875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largebgpcommunities.net/implementations/" TargetMode="External"/><Relationship Id="rId3" Type="http://schemas.openxmlformats.org/officeDocument/2006/relationships/hyperlink" Target="https://www.arista.com/en/products/eos" TargetMode="External"/><Relationship Id="rId4" Type="http://schemas.openxmlformats.org/officeDocument/2006/relationships/hyperlink" Target="http://www.cisco.com/c/en/us/products/ios-nx-os-software/ios-xr-software/index.html" TargetMode="External"/><Relationship Id="rId5" Type="http://schemas.openxmlformats.org/officeDocument/2006/relationships/hyperlink" Target="http://bird.network.cz/" TargetMode="External"/><Relationship Id="rId6" Type="http://schemas.openxmlformats.org/officeDocument/2006/relationships/hyperlink" Target="https://gitlab.labs.nic.cz/labs/bird/commit/66dbdbd993115c57acafdb776d2165d0b4a90a45" TargetMode="External"/><Relationship Id="rId7" Type="http://schemas.openxmlformats.org/officeDocument/2006/relationships/hyperlink" Target="https://github.com/Exa-Networks/exabgp" TargetMode="External"/><Relationship Id="rId8" Type="http://schemas.openxmlformats.org/officeDocument/2006/relationships/hyperlink" Target="https://github.com/Exa-Networks/exabgp/pull/482" TargetMode="Externa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s://bitbucket.org/ripencc/bgpdump/issues/41" TargetMode="External"/><Relationship Id="rId12" Type="http://schemas.openxmlformats.org/officeDocument/2006/relationships/hyperlink" Target="http://www.tcpdump.org/" TargetMode="External"/><Relationship Id="rId13" Type="http://schemas.openxmlformats.org/officeDocument/2006/relationships/hyperlink" Target="https://github.com/the-tcpdump-group/tcpdump/issues/543" TargetMode="External"/><Relationship Id="rId14" Type="http://schemas.openxmlformats.org/officeDocument/2006/relationships/hyperlink" Target="https://github.com/fxlb/tcpdump/commit/bc700c426251f8d93049d71fd4c007d22b2a2aa0" TargetMode="External"/><Relationship Id="rId15" Type="http://schemas.openxmlformats.org/officeDocument/2006/relationships/hyperlink" Target="https://github.com/YoshiyukiYamauchi/mrtparse" TargetMode="External"/><Relationship Id="rId16" Type="http://schemas.openxmlformats.org/officeDocument/2006/relationships/hyperlink" Target="https://github.com/YoshiyukiYamauchi/mrtparse/pull/13" TargetMode="External"/><Relationship Id="rId17" Type="http://schemas.openxmlformats.org/officeDocument/2006/relationships/hyperlink" Target="https://github.com/wireshark/wireshark" TargetMode="External"/><Relationship Id="rId18" Type="http://schemas.openxmlformats.org/officeDocument/2006/relationships/hyperlink" Target="https://code.wireshark.org/review/" TargetMode="External"/><Relationship Id="rId19" Type="http://schemas.openxmlformats.org/officeDocument/2006/relationships/hyperlink" Target="http://largebgpcommunities.net/implementations/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github.com/de-cix/pbgp-parser" TargetMode="External"/><Relationship Id="rId3" Type="http://schemas.openxmlformats.org/officeDocument/2006/relationships/hyperlink" Target="https://github.com/de-cix/pbgp-parser/pull/16" TargetMode="External"/><Relationship Id="rId4" Type="http://schemas.openxmlformats.org/officeDocument/2006/relationships/hyperlink" Target="https://bugs.freebsd.org/bugzilla/show_bug.cgi?id=213423" TargetMode="External"/><Relationship Id="rId5" Type="http://schemas.openxmlformats.org/officeDocument/2006/relationships/hyperlink" Target="https://github.com/rfc1036/zebra-dump-parser" TargetMode="External"/><Relationship Id="rId6" Type="http://schemas.openxmlformats.org/officeDocument/2006/relationships/hyperlink" Target="https://github.com/rfc1036/zebra-dump-parser/pull/3" TargetMode="External"/><Relationship Id="rId7" Type="http://schemas.openxmlformats.org/officeDocument/2006/relationships/hyperlink" Target="http://marc.info/?l=openbsd-tech&amp;m=147629128313963&amp;w=2" TargetMode="External"/><Relationship Id="rId8" Type="http://schemas.openxmlformats.org/officeDocument/2006/relationships/hyperlink" Target="http://pmacct.net/" TargetMode="External"/><Relationship Id="rId9" Type="http://schemas.openxmlformats.org/officeDocument/2006/relationships/hyperlink" Target="https://github.com/pmacct/pmacct/issues/61" TargetMode="External"/><Relationship Id="rId10" Type="http://schemas.openxmlformats.org/officeDocument/2006/relationships/hyperlink" Target="https://bitbucket.org/ripencc/bgpdump/wiki/Hom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g.ring.nlnog.net/prefix_detail/lg01/ipv4?q=192.147.168.0/24" TargetMode="External"/><Relationship Id="rId4" Type="http://schemas.openxmlformats.org/officeDocument/2006/relationships/hyperlink" Target="http://lg.ring.nlnog.net/prefix_detail/lg01/ipv6?q=2001:67c:208c::/48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largebgpcommunities.net/" TargetMode="External"/><Relationship Id="rId3" Type="http://schemas.openxmlformats.org/officeDocument/2006/relationships/hyperlink" Target="mailto:job@nt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6705"/>
            <a:ext cx="7772400" cy="1102519"/>
          </a:xfrm>
        </p:spPr>
        <p:txBody>
          <a:bodyPr/>
          <a:lstStyle/>
          <a:p>
            <a:r>
              <a:rPr lang="en-US" strike="sngStrike" dirty="0" smtClean="0"/>
              <a:t>Large</a:t>
            </a:r>
            <a:r>
              <a:rPr lang="en-US" dirty="0" smtClean="0"/>
              <a:t> BGP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Freedman</a:t>
            </a:r>
          </a:p>
          <a:p>
            <a:r>
              <a:rPr lang="en-US" dirty="0" err="1" smtClean="0"/>
              <a:t>david.freedman@uk.clara.net</a:t>
            </a:r>
            <a:endParaRPr lang="en-US" dirty="0" smtClean="0"/>
          </a:p>
          <a:p>
            <a:r>
              <a:rPr lang="en-US" dirty="0" smtClean="0"/>
              <a:t>Claranet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57200" y="4767271"/>
            <a:ext cx="2133600" cy="273844"/>
          </a:xfrm>
        </p:spPr>
        <p:txBody>
          <a:bodyPr/>
          <a:lstStyle/>
          <a:p>
            <a:r>
              <a:rPr lang="en-GB" smtClean="0"/>
              <a:t>19/01/2017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UKNOF36, London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71"/>
            <a:ext cx="2133600" cy="273844"/>
          </a:xfrm>
        </p:spPr>
        <p:txBody>
          <a:bodyPr/>
          <a:lstStyle/>
          <a:p>
            <a:fld id="{69501C00-BFF2-1541-A6F8-8EE66E6A114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641902">
            <a:off x="1774716" y="1624016"/>
            <a:ext cx="1311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Not so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brief.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0638"/>
            <a:ext cx="8229600" cy="389663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BGP Communities Attribute (</a:t>
            </a:r>
            <a:r>
              <a:rPr lang="en-US" dirty="0" smtClean="0">
                <a:hlinkClick r:id="rId2"/>
              </a:rPr>
              <a:t>RFC 1997</a:t>
            </a:r>
            <a:r>
              <a:rPr lang="en-US" dirty="0" smtClean="0"/>
              <a:t>, Aug 1996)</a:t>
            </a:r>
          </a:p>
          <a:p>
            <a:pPr lvl="1"/>
            <a:r>
              <a:rPr lang="en-US" dirty="0" smtClean="0"/>
              <a:t>Designed for Internet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road support in BGP implementations.</a:t>
            </a:r>
          </a:p>
          <a:p>
            <a:pPr lvl="1"/>
            <a:r>
              <a:rPr lang="en-US" dirty="0" smtClean="0"/>
              <a:t>32 bits, commonly expressed as “</a:t>
            </a:r>
            <a:r>
              <a:rPr lang="en-US" b="1" dirty="0" smtClean="0"/>
              <a:t>16-bit ASN </a:t>
            </a:r>
            <a:r>
              <a:rPr lang="en-US" dirty="0" smtClean="0"/>
              <a:t>: 16-bit VALUE”</a:t>
            </a:r>
          </a:p>
          <a:p>
            <a:pPr lvl="1"/>
            <a:r>
              <a:rPr lang="en-US" dirty="0" smtClean="0"/>
              <a:t>No space for ASN32 </a:t>
            </a:r>
            <a:r>
              <a:rPr lang="en-US" dirty="0" smtClean="0">
                <a:sym typeface="Wingdings"/>
              </a:rPr>
              <a:t>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BGP </a:t>
            </a:r>
            <a:r>
              <a:rPr lang="en-US" i="1" dirty="0" smtClean="0"/>
              <a:t>Extended</a:t>
            </a:r>
            <a:r>
              <a:rPr lang="en-US" dirty="0" smtClean="0"/>
              <a:t> Communities Attribute (</a:t>
            </a:r>
            <a:r>
              <a:rPr lang="en-US" dirty="0" smtClean="0">
                <a:hlinkClick r:id="rId2"/>
              </a:rPr>
              <a:t>RFC 4360</a:t>
            </a:r>
            <a:r>
              <a:rPr lang="en-US" dirty="0" smtClean="0"/>
              <a:t>, Feb 2006)</a:t>
            </a:r>
          </a:p>
          <a:p>
            <a:pPr lvl="1"/>
            <a:r>
              <a:rPr lang="en-US" dirty="0" smtClean="0"/>
              <a:t>Designed for L2/3VPN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imited support in BGP implementations, slow adoption in newcomers.</a:t>
            </a:r>
          </a:p>
          <a:p>
            <a:pPr lvl="1"/>
            <a:r>
              <a:rPr lang="en-US" dirty="0" smtClean="0"/>
              <a:t>64 bits, commonly expressed as “8/16-bit TYPE : 48/56-bit VALUE”</a:t>
            </a:r>
          </a:p>
          <a:p>
            <a:pPr lvl="1"/>
            <a:r>
              <a:rPr lang="en-US" dirty="0" smtClean="0"/>
              <a:t>The VALUE further expressed in subsequent extensions</a:t>
            </a:r>
          </a:p>
          <a:p>
            <a:pPr lvl="2"/>
            <a:r>
              <a:rPr lang="en-US" dirty="0" smtClean="0">
                <a:hlinkClick r:id="rId3"/>
              </a:rPr>
              <a:t>RFC5668</a:t>
            </a:r>
            <a:r>
              <a:rPr lang="en-US" dirty="0" smtClean="0"/>
              <a:t> (Oct 2009) specifies an ASN32 TYPE </a:t>
            </a:r>
          </a:p>
          <a:p>
            <a:pPr lvl="3"/>
            <a:r>
              <a:rPr lang="en-US" dirty="0" smtClean="0"/>
              <a:t>subsequent value of “</a:t>
            </a:r>
            <a:r>
              <a:rPr lang="en-US" sz="1700" b="1" dirty="0" smtClean="0"/>
              <a:t>32-bit ASN </a:t>
            </a:r>
            <a:r>
              <a:rPr lang="en-US" sz="1700" dirty="0" smtClean="0"/>
              <a:t>: 16-bit VALUE</a:t>
            </a:r>
            <a:r>
              <a:rPr lang="en-US" dirty="0" smtClean="0"/>
              <a:t>” – Not ideal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</p:spPr>
        <p:txBody>
          <a:bodyPr/>
          <a:lstStyle/>
          <a:p>
            <a:r>
              <a:rPr lang="en-GB" dirty="0" smtClean="0"/>
              <a:t>19/01/2017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</p:spPr>
        <p:txBody>
          <a:bodyPr/>
          <a:lstStyle/>
          <a:p>
            <a:r>
              <a:rPr lang="en-US" dirty="0" smtClean="0"/>
              <a:t>UKNOF36, London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other options for ASN32 users?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1752025"/>
          </a:xfrm>
        </p:spPr>
        <p:txBody>
          <a:bodyPr>
            <a:noAutofit/>
          </a:bodyPr>
          <a:lstStyle/>
          <a:p>
            <a:r>
              <a:rPr lang="en-US" sz="1600" dirty="0" smtClean="0"/>
              <a:t>F</a:t>
            </a:r>
            <a:r>
              <a:rPr lang="en-US" baseline="30000" dirty="0" smtClean="0"/>
              <a:t>l</a:t>
            </a:r>
            <a:r>
              <a:rPr lang="en-US" sz="1600" dirty="0" smtClean="0"/>
              <a:t>e</a:t>
            </a:r>
            <a:r>
              <a:rPr lang="en-US" baseline="-25000" dirty="0" smtClean="0"/>
              <a:t>x</a:t>
            </a:r>
            <a:r>
              <a:rPr lang="en-US" sz="1600" dirty="0" smtClean="0"/>
              <a:t>i</a:t>
            </a:r>
            <a:r>
              <a:rPr lang="en-US" baseline="30000" dirty="0" smtClean="0"/>
              <a:t>b</a:t>
            </a:r>
            <a:r>
              <a:rPr lang="en-US" sz="1600" dirty="0" smtClean="0"/>
              <a:t>l</a:t>
            </a:r>
            <a:r>
              <a:rPr lang="en-US" baseline="-25000" dirty="0" smtClean="0"/>
              <a:t>e</a:t>
            </a:r>
            <a:r>
              <a:rPr lang="en-US" sz="1600" dirty="0" smtClean="0"/>
              <a:t> Communities Attribute (</a:t>
            </a:r>
            <a:r>
              <a:rPr lang="en-US" sz="1600" dirty="0" smtClean="0">
                <a:hlinkClick r:id="rId2"/>
              </a:rPr>
              <a:t>draft-lange-flexible-bgp-communities</a:t>
            </a:r>
            <a:r>
              <a:rPr lang="en-US" sz="1600" dirty="0" smtClean="0"/>
              <a:t>, Dec 2002)</a:t>
            </a:r>
          </a:p>
          <a:p>
            <a:pPr lvl="1"/>
            <a:r>
              <a:rPr lang="en-US" sz="1400" dirty="0" smtClean="0"/>
              <a:t>Complex expression, essentially “16-bit TYPE: </a:t>
            </a:r>
            <a:r>
              <a:rPr lang="en-US" sz="1400" b="1" dirty="0" smtClean="0"/>
              <a:t>32-bit ASN </a:t>
            </a:r>
            <a:r>
              <a:rPr lang="en-US" sz="1400" dirty="0" smtClean="0"/>
              <a:t>: up-to-2040-bit VALUE”</a:t>
            </a:r>
          </a:p>
          <a:p>
            <a:pPr lvl="1"/>
            <a:r>
              <a:rPr lang="en-US" sz="1400" dirty="0" smtClean="0"/>
              <a:t>No consensus or implementations.</a:t>
            </a:r>
          </a:p>
          <a:p>
            <a:r>
              <a:rPr lang="en-US" sz="1600" spc="600" dirty="0" smtClean="0"/>
              <a:t>Wide</a:t>
            </a:r>
            <a:r>
              <a:rPr lang="en-US" sz="1600" dirty="0" smtClean="0"/>
              <a:t> Communities Attribute (</a:t>
            </a:r>
            <a:r>
              <a:rPr lang="en-US" sz="1600" dirty="0" smtClean="0">
                <a:hlinkClick r:id="rId3"/>
              </a:rPr>
              <a:t>draft-ietf-idr-wide-bgp-communities</a:t>
            </a:r>
            <a:r>
              <a:rPr lang="en-US" sz="1600" dirty="0" smtClean="0"/>
              <a:t>, Jul 2010)</a:t>
            </a:r>
          </a:p>
          <a:p>
            <a:pPr lvl="1"/>
            <a:r>
              <a:rPr lang="en-US" sz="1400" u="sng" dirty="0" smtClean="0"/>
              <a:t>Extremely</a:t>
            </a:r>
            <a:r>
              <a:rPr lang="en-US" sz="1400" dirty="0" smtClean="0"/>
              <a:t> complex expression, “kitchen sink” approach, 16 bit LENGTH -&gt; up to 65KB VALUE!</a:t>
            </a:r>
          </a:p>
          <a:p>
            <a:pPr lvl="1"/>
            <a:r>
              <a:rPr lang="en-US" sz="1400" dirty="0" smtClean="0"/>
              <a:t>No consensus or implementations.</a:t>
            </a:r>
          </a:p>
          <a:p>
            <a:pPr lvl="1"/>
            <a:endParaRPr lang="en-US" sz="1300" dirty="0" smtClean="0"/>
          </a:p>
          <a:p>
            <a:pPr lvl="1"/>
            <a:endParaRPr lang="en-US" sz="13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</p:spPr>
        <p:txBody>
          <a:bodyPr/>
          <a:lstStyle/>
          <a:p>
            <a:r>
              <a:rPr lang="en-GB" smtClean="0"/>
              <a:t>19/01/2017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</p:spPr>
        <p:txBody>
          <a:bodyPr/>
          <a:lstStyle/>
          <a:p>
            <a:r>
              <a:rPr lang="en-US" dirty="0" smtClean="0"/>
              <a:t>UKNOF36, London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760" y="1129085"/>
            <a:ext cx="8054671" cy="175723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59" y="3099117"/>
            <a:ext cx="8054671" cy="116325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3060573"/>
            <a:ext cx="8229600" cy="17520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60000"/>
              <a:buFont typeface="Arial" charset="0"/>
              <a:buChar char="•"/>
            </a:pPr>
            <a:r>
              <a:rPr lang="en-US" dirty="0"/>
              <a:t>Large </a:t>
            </a:r>
            <a:r>
              <a:rPr lang="en-US" sz="1600" dirty="0"/>
              <a:t>Communities Attribute (</a:t>
            </a:r>
            <a:r>
              <a:rPr lang="en-US" sz="1600" dirty="0">
                <a:hlinkClick r:id="rId4"/>
              </a:rPr>
              <a:t>draft-ietf-idr-large-community</a:t>
            </a:r>
            <a:r>
              <a:rPr lang="en-US" sz="1600" dirty="0"/>
              <a:t>, Sep 2016) </a:t>
            </a:r>
          </a:p>
          <a:p>
            <a:pPr marL="628650" lvl="1" indent="-285750">
              <a:buSzPct val="60000"/>
              <a:buFont typeface="Arial" charset="0"/>
              <a:buChar char="•"/>
            </a:pPr>
            <a:r>
              <a:rPr lang="en-US" sz="1300" dirty="0"/>
              <a:t>Simple (by comparison) expression, “</a:t>
            </a:r>
            <a:r>
              <a:rPr lang="en-US" sz="1300" b="1" dirty="0"/>
              <a:t>32-bit ASN </a:t>
            </a:r>
            <a:r>
              <a:rPr lang="en-US" sz="1300" dirty="0"/>
              <a:t>: 32-bit VALUE1 : 32-bit VALUE2”</a:t>
            </a:r>
          </a:p>
          <a:p>
            <a:pPr marL="628650" lvl="1" indent="-285750">
              <a:buSzPct val="60000"/>
              <a:buFont typeface="Arial" charset="0"/>
              <a:buChar char="•"/>
            </a:pPr>
            <a:r>
              <a:rPr lang="en-US" sz="1300" b="1" dirty="0"/>
              <a:t>Consensus</a:t>
            </a:r>
            <a:r>
              <a:rPr lang="en-US" sz="1300" dirty="0"/>
              <a:t>, (from both operators, and the IETF), </a:t>
            </a:r>
            <a:r>
              <a:rPr lang="en-US" sz="1300" b="1" dirty="0"/>
              <a:t>implementations</a:t>
            </a:r>
            <a:r>
              <a:rPr lang="en-US" sz="1300" dirty="0"/>
              <a:t> (both commercial and open source), and </a:t>
            </a:r>
            <a:r>
              <a:rPr lang="en-US" sz="1300" b="1" dirty="0"/>
              <a:t>accepted to be published as an RFC </a:t>
            </a:r>
            <a:r>
              <a:rPr lang="en-US" sz="1300" dirty="0"/>
              <a:t>(currently awaiting a number).</a:t>
            </a:r>
          </a:p>
          <a:p>
            <a:pPr marL="285750" indent="-285750">
              <a:buSzPct val="60000"/>
              <a:buFont typeface="Arial" charset="0"/>
              <a:buChar char="•"/>
            </a:pPr>
            <a:endParaRPr lang="en-US" dirty="0"/>
          </a:p>
          <a:p>
            <a:endParaRPr lang="en-US" sz="1300" dirty="0" smtClean="0"/>
          </a:p>
        </p:txBody>
      </p:sp>
    </p:spTree>
    <p:extLst>
      <p:ext uri="{BB962C8B-B14F-4D97-AF65-F5344CB8AC3E}">
        <p14:creationId xmlns:p14="http://schemas.microsoft.com/office/powerpoint/2010/main" val="20284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BGP Community Examples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383028"/>
            <a:ext cx="8229600" cy="339447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Canonical representation is </a:t>
            </a:r>
            <a:r>
              <a:rPr lang="en-US" i="1" dirty="0"/>
              <a:t>$ME: $ACTION: $</a:t>
            </a:r>
            <a:r>
              <a:rPr lang="en-US" i="1" dirty="0" smtClean="0"/>
              <a:t>YOU</a:t>
            </a:r>
          </a:p>
          <a:p>
            <a:r>
              <a:rPr lang="en-US" dirty="0" smtClean="0"/>
              <a:t>No namespace collisions or use of reserved ASNs</a:t>
            </a:r>
          </a:p>
          <a:p>
            <a:r>
              <a:rPr lang="en-US" dirty="0" smtClean="0"/>
              <a:t>Enables operators to use 32-bit ASNs in </a:t>
            </a:r>
            <a:r>
              <a:rPr lang="en-US" i="1" dirty="0" smtClean="0"/>
              <a:t>$ME </a:t>
            </a:r>
            <a:r>
              <a:rPr lang="en-US" dirty="0" smtClean="0"/>
              <a:t>and </a:t>
            </a:r>
            <a:r>
              <a:rPr lang="en-US" i="1" dirty="0" smtClean="0"/>
              <a:t>$YOU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</p:spPr>
        <p:txBody>
          <a:bodyPr/>
          <a:lstStyle/>
          <a:p>
            <a:r>
              <a:rPr lang="en-GB" smtClean="0"/>
              <a:t>19/01/2017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</p:spPr>
        <p:txBody>
          <a:bodyPr/>
          <a:lstStyle/>
          <a:p>
            <a:r>
              <a:rPr lang="en-US" smtClean="0"/>
              <a:t>UKNOF36, London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949892"/>
              </p:ext>
            </p:extLst>
          </p:nvPr>
        </p:nvGraphicFramePr>
        <p:xfrm>
          <a:off x="91440" y="930791"/>
          <a:ext cx="8961120" cy="26318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1680"/>
                <a:gridCol w="2011680"/>
                <a:gridCol w="4937760"/>
              </a:tblGrid>
              <a:tr h="7459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RFC 1997 (Current)</a:t>
                      </a:r>
                      <a:endParaRPr lang="en-US" sz="20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r>
                        <a:rPr lang="en-US" sz="2000" baseline="0" dirty="0" smtClean="0"/>
                        <a:t> BGP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Communities</a:t>
                      </a:r>
                      <a:endParaRPr lang="en-US" sz="20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Action</a:t>
                      </a:r>
                      <a:endParaRPr lang="en-US" sz="2000" dirty="0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</a:tr>
              <a:tr h="37717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65400:</a:t>
                      </a:r>
                      <a:r>
                        <a:rPr lang="en-US" sz="1800" i="1" dirty="0" smtClean="0"/>
                        <a:t>peer-as</a:t>
                      </a:r>
                      <a:endParaRPr lang="en-US" sz="1800" i="1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2914:65400:</a:t>
                      </a:r>
                      <a:r>
                        <a:rPr lang="en-US" sz="1800" i="1" dirty="0" smtClean="0"/>
                        <a:t>peer-as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Do not Advertise to </a:t>
                      </a:r>
                      <a:r>
                        <a:rPr lang="en-US" sz="1800" i="1" dirty="0" smtClean="0"/>
                        <a:t>peer-as</a:t>
                      </a:r>
                      <a:r>
                        <a:rPr lang="en-US" sz="1800" dirty="0" smtClean="0"/>
                        <a:t> in North America (NTT)</a:t>
                      </a:r>
                    </a:p>
                  </a:txBody>
                  <a:tcPr marL="68580" marR="68580" marT="34290" marB="34290">
                    <a:noFill/>
                  </a:tcPr>
                </a:tc>
              </a:tr>
              <a:tr h="377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0:</a:t>
                      </a:r>
                      <a:r>
                        <a:rPr lang="en-US" sz="1800" i="1" dirty="0" smtClean="0"/>
                        <a:t>peer-as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6667:0:</a:t>
                      </a:r>
                      <a:r>
                        <a:rPr lang="en-US" sz="1800" i="1" dirty="0" smtClean="0"/>
                        <a:t>peer-as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Do not Announce to Route</a:t>
                      </a:r>
                      <a:r>
                        <a:rPr lang="en-US" sz="1800" baseline="0" dirty="0" smtClean="0"/>
                        <a:t> Server </a:t>
                      </a:r>
                      <a:r>
                        <a:rPr lang="en-US" sz="1800" i="1" baseline="0" dirty="0" smtClean="0"/>
                        <a:t>peer-as</a:t>
                      </a:r>
                      <a:r>
                        <a:rPr lang="en-US" sz="1800" baseline="0" dirty="0" smtClean="0"/>
                        <a:t> (AMS-IX)</a:t>
                      </a:r>
                      <a:endParaRPr lang="en-US" sz="1800" dirty="0" smtClean="0"/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7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65520:</a:t>
                      </a:r>
                      <a:r>
                        <a:rPr lang="en-US" sz="1800" i="1" dirty="0" smtClean="0"/>
                        <a:t>nnn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2914:65520:</a:t>
                      </a:r>
                      <a:r>
                        <a:rPr lang="en-US" sz="1800" i="1" dirty="0" smtClean="0"/>
                        <a:t>nnn</a:t>
                      </a:r>
                      <a:endParaRPr lang="en-US" sz="1800" i="1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Lower</a:t>
                      </a:r>
                      <a:r>
                        <a:rPr lang="en-US" sz="1800" baseline="0" dirty="0" smtClean="0"/>
                        <a:t> Local Preference in Country </a:t>
                      </a:r>
                      <a:r>
                        <a:rPr lang="en-US" sz="1800" i="1" baseline="0" dirty="0" err="1" smtClean="0"/>
                        <a:t>nnn</a:t>
                      </a:r>
                      <a:r>
                        <a:rPr lang="en-US" sz="1800" baseline="0" dirty="0" smtClean="0"/>
                        <a:t> (NTT)</a:t>
                      </a:r>
                      <a:endParaRPr lang="en-US" sz="1800" dirty="0"/>
                    </a:p>
                  </a:txBody>
                  <a:tcPr marL="68580" marR="68580" marT="34290" marB="34290">
                    <a:noFill/>
                  </a:tcPr>
                </a:tc>
              </a:tr>
              <a:tr h="377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2914:410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2914:400:10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Route Received</a:t>
                      </a:r>
                      <a:r>
                        <a:rPr lang="en-US" sz="1800" baseline="0" dirty="0" smtClean="0"/>
                        <a:t> From a Peering Partner (NTT)</a:t>
                      </a:r>
                      <a:endParaRPr lang="en-US" sz="1800" dirty="0"/>
                    </a:p>
                  </a:txBody>
                  <a:tcPr marL="68580" marR="68580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7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2914:420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2914:400:20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Route Received From a Customer (NTT)</a:t>
                      </a:r>
                    </a:p>
                  </a:txBody>
                  <a:tcPr marL="68580" marR="68580" marT="34290" marB="3429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158" y="87899"/>
            <a:ext cx="8229600" cy="857250"/>
          </a:xfrm>
        </p:spPr>
        <p:txBody>
          <a:bodyPr/>
          <a:lstStyle/>
          <a:p>
            <a:r>
              <a:rPr lang="en-US" dirty="0" smtClean="0"/>
              <a:t>BGP Speaker Implementation Status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</p:spPr>
        <p:txBody>
          <a:bodyPr/>
          <a:lstStyle/>
          <a:p>
            <a:r>
              <a:rPr lang="en-GB" smtClean="0"/>
              <a:t>19/01/2017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</p:spPr>
        <p:txBody>
          <a:bodyPr/>
          <a:lstStyle/>
          <a:p>
            <a:r>
              <a:rPr lang="en-US" smtClean="0"/>
              <a:t>UKNOF36, London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0709" y="4459494"/>
            <a:ext cx="86284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http://largebgpcommunities.net/implementations/</a:t>
            </a:r>
            <a:r>
              <a:rPr lang="en-US" dirty="0" smtClean="0"/>
              <a:t> for the Latest Status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231982"/>
              </p:ext>
            </p:extLst>
          </p:nvPr>
        </p:nvGraphicFramePr>
        <p:xfrm>
          <a:off x="320040" y="773252"/>
          <a:ext cx="8503920" cy="3642360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981052"/>
                <a:gridCol w="323102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Implementation</a:t>
                      </a:r>
                      <a:endParaRPr lang="en-US" sz="12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Software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Details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Arista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3"/>
                        </a:rPr>
                        <a:t>EOS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Planned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Feature Requested </a:t>
                      </a:r>
                      <a:r>
                        <a:rPr lang="en-US" sz="1100" dirty="0" smtClean="0"/>
                        <a:t>BUG169446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4"/>
                        </a:rPr>
                        <a:t>IOS </a:t>
                      </a:r>
                      <a:r>
                        <a:rPr lang="en-US" sz="1100" dirty="0" smtClean="0">
                          <a:hlinkClick r:id="rId4"/>
                        </a:rPr>
                        <a:t>XR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Planned</a:t>
                      </a:r>
                      <a:endParaRPr lang="en-US" sz="11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Engineering </a:t>
                      </a:r>
                      <a:r>
                        <a:rPr lang="en-US" sz="1100" dirty="0" smtClean="0"/>
                        <a:t>Release,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rumour</a:t>
                      </a:r>
                      <a:r>
                        <a:rPr lang="en-US" sz="1100" baseline="0" dirty="0" smtClean="0"/>
                        <a:t> has Second Half 2017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cz.nic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5"/>
                        </a:rPr>
                        <a:t>BIRD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sz="11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BIRD 1.6.3 (</a:t>
                      </a:r>
                      <a:r>
                        <a:rPr lang="en-US" sz="1100" dirty="0">
                          <a:hlinkClick r:id="rId6"/>
                        </a:rPr>
                        <a:t>commit</a:t>
                      </a:r>
                      <a:r>
                        <a:rPr lang="en-US" sz="1100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ExaBGP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hlinkClick r:id="rId7"/>
                        </a:rPr>
                        <a:t>ExaBGP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sz="11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8"/>
                        </a:rPr>
                        <a:t>PR482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Juniper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9"/>
                        </a:rPr>
                        <a:t>Junos </a:t>
                      </a:r>
                      <a:r>
                        <a:rPr lang="en-US" sz="1100" dirty="0">
                          <a:hlinkClick r:id="rId9"/>
                        </a:rPr>
                        <a:t>OS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Planned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Second Half 2017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MikroTik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hlinkClick r:id="rId10"/>
                        </a:rPr>
                        <a:t>RouterOS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Won’t Implement Until </a:t>
                      </a:r>
                      <a:r>
                        <a:rPr lang="en-US" sz="1100" dirty="0" smtClean="0"/>
                        <a:t>RFC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Feature Requested 2016090522001073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Nokia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11"/>
                        </a:rPr>
                        <a:t>SR OS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Planned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Third Quarter 2017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OpenBSD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12"/>
                        </a:rPr>
                        <a:t>OpenBGPD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sz="11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OpenBSD</a:t>
                      </a:r>
                      <a:r>
                        <a:rPr lang="en-US" sz="1100" dirty="0"/>
                        <a:t> 6.1 (</a:t>
                      </a:r>
                      <a:r>
                        <a:rPr lang="en-US" sz="1100" dirty="0">
                          <a:hlinkClick r:id="rId13"/>
                        </a:rPr>
                        <a:t>commit</a:t>
                      </a:r>
                      <a:r>
                        <a:rPr lang="en-US" sz="1100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OSRG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14"/>
                        </a:rPr>
                        <a:t>GoBGP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sz="11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15"/>
                        </a:rPr>
                        <a:t>PR1094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rtbrick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16"/>
                        </a:rPr>
                        <a:t>Fullstack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Planned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17"/>
                        </a:rPr>
                        <a:t>February 2017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Quagga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18"/>
                        </a:rPr>
                        <a:t>Quagga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sz="11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Patch Provided for 1.1.0 </a:t>
                      </a:r>
                      <a:r>
                        <a:rPr lang="en-US" sz="1100" dirty="0">
                          <a:hlinkClick r:id="rId19"/>
                        </a:rPr>
                        <a:t>875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Ubiquiti Networks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20"/>
                        </a:rPr>
                        <a:t>EdgeOS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Planned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21"/>
                        </a:rPr>
                        <a:t>Internal Enhancement Requested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/>
                        <a:t>VyOS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hlinkClick r:id="rId22"/>
                        </a:rPr>
                        <a:t>VyOS</a:t>
                      </a:r>
                      <a:endParaRPr lang="en-US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Requested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Feature Requested </a:t>
                      </a:r>
                      <a:r>
                        <a:rPr lang="en-US" sz="1100" dirty="0">
                          <a:hlinkClick r:id="rId23"/>
                        </a:rPr>
                        <a:t>T143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and Ecosystem Implementation Status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</p:spPr>
        <p:txBody>
          <a:bodyPr/>
          <a:lstStyle/>
          <a:p>
            <a:r>
              <a:rPr lang="en-GB" smtClean="0"/>
              <a:t>19/01/2017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</p:spPr>
        <p:txBody>
          <a:bodyPr/>
          <a:lstStyle/>
          <a:p>
            <a:r>
              <a:rPr lang="en-US" smtClean="0"/>
              <a:t>UKNOF36, London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570436"/>
              </p:ext>
            </p:extLst>
          </p:nvPr>
        </p:nvGraphicFramePr>
        <p:xfrm>
          <a:off x="320040" y="963935"/>
          <a:ext cx="8503920" cy="3078480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356616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Implementation</a:t>
                      </a:r>
                      <a:endParaRPr lang="en-US" sz="16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Software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Details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DE-CIX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2"/>
                        </a:rPr>
                        <a:t>pbgpp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PR16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FreeBSD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tcpdump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PR213423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Marco d’Itri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zebra-dump-parser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6"/>
                        </a:rPr>
                        <a:t>PR3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OpenBSD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tcpdump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OpenBSD 6.1 (</a:t>
                      </a:r>
                      <a:r>
                        <a:rPr lang="en-US">
                          <a:hlinkClick r:id="rId7"/>
                        </a:rPr>
                        <a:t>patch</a:t>
                      </a:r>
                      <a:r>
                        <a:rPr lang="en-US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pmacct.net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8"/>
                        </a:rPr>
                        <a:t>pmacct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9"/>
                        </a:rPr>
                        <a:t>PR61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RIPE NCC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10"/>
                        </a:rPr>
                        <a:t>bgpdump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/>
                        </a:rPr>
                        <a:t>Issue </a:t>
                      </a:r>
                      <a:r>
                        <a:rPr lang="en-US" dirty="0">
                          <a:hlinkClick r:id="rId11"/>
                        </a:rPr>
                        <a:t>41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tcpdump.org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12"/>
                        </a:rPr>
                        <a:t>tcpdump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13"/>
                        </a:rPr>
                        <a:t>PR543</a:t>
                      </a:r>
                      <a:r>
                        <a:rPr lang="en-US"/>
                        <a:t> (</a:t>
                      </a:r>
                      <a:r>
                        <a:rPr lang="en-US">
                          <a:hlinkClick r:id="rId14"/>
                        </a:rPr>
                        <a:t>commit</a:t>
                      </a:r>
                      <a:r>
                        <a:rPr lang="en-US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Yoshiyuki Yamauchi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15"/>
                        </a:rPr>
                        <a:t>mrtparse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16"/>
                        </a:rPr>
                        <a:t>PR13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Wireshark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7"/>
                        </a:rPr>
                        <a:t>Dissector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✔ Done!</a:t>
                      </a:r>
                      <a:endParaRPr 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18172 (</a:t>
                      </a:r>
                      <a:r>
                        <a:rPr lang="en-US" dirty="0">
                          <a:hlinkClick r:id="rId18"/>
                        </a:rPr>
                        <a:t>patch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0709" y="4459494"/>
            <a:ext cx="86284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Visit </a:t>
            </a:r>
            <a:r>
              <a:rPr lang="en-US" dirty="0" smtClean="0">
                <a:hlinkClick r:id="rId19"/>
              </a:rPr>
              <a:t>http://largebgpcommunities.net/implementations/</a:t>
            </a:r>
            <a:r>
              <a:rPr lang="en-US" dirty="0" smtClean="0"/>
              <a:t> for the Latest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614436" y="4520307"/>
            <a:ext cx="2651760" cy="1737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74910" y="2417944"/>
            <a:ext cx="4663440" cy="32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Large BGP Communities Beacon Prefixes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5"/>
            <a:ext cx="3096072" cy="33944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following prefixes are announced with AS path 2914_15562$</a:t>
            </a:r>
          </a:p>
          <a:p>
            <a:pPr lvl="1"/>
            <a:r>
              <a:rPr lang="en-US" dirty="0" smtClean="0"/>
              <a:t>192.147.168.0/24 (</a:t>
            </a:r>
            <a:r>
              <a:rPr lang="en-US" dirty="0" smtClean="0">
                <a:hlinkClick r:id="rId3"/>
              </a:rPr>
              <a:t>looking glass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2001:67c:208c::/48 (</a:t>
            </a:r>
            <a:r>
              <a:rPr lang="en-US" dirty="0" smtClean="0">
                <a:hlinkClick r:id="rId4"/>
              </a:rPr>
              <a:t>looking glass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Large BGP Community: 15562:1:1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</p:spPr>
        <p:txBody>
          <a:bodyPr/>
          <a:lstStyle/>
          <a:p>
            <a:r>
              <a:rPr lang="en-GB" smtClean="0"/>
              <a:t>19/01/2017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</p:spPr>
        <p:txBody>
          <a:bodyPr/>
          <a:lstStyle/>
          <a:p>
            <a:r>
              <a:rPr lang="en-US" smtClean="0"/>
              <a:t>UKNOF36, London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53272" y="1155283"/>
            <a:ext cx="5431168" cy="178510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route-views&gt;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sh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bgp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192.147.168.0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BGP routing table entry for 192.147.168.0/24, version 98399100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Paths: (39 available, best #30, table default)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Not advertised to any peer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Refresh Epoch 1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701 2914 15562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137.39.3.55 from 137.39.3.55 (137.39.3.55)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 Origin IGP,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localpref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100, valid, external</a:t>
            </a:r>
          </a:p>
          <a:p>
            <a:r>
              <a:rPr lang="en-US" sz="1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unknown transitive attribute: flag 0xE0 type 0x20 length 0xC</a:t>
            </a:r>
          </a:p>
          <a:p>
            <a:r>
              <a:rPr lang="en-US" sz="1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value 0000 3CCA 0000 0001 0000 0001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rx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pathid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: 0,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pathid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: 0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53272" y="3264369"/>
            <a:ext cx="5431168" cy="1477328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COLOCLUE1 11:06:17 from 94.142.247.3] (100/-) [AS15562i]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Type: BGP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unicast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univ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BGP.origin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: IGP </a:t>
            </a:r>
          </a:p>
          <a:p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BGP.as_path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: 8283 2914 15562 </a:t>
            </a:r>
          </a:p>
          <a:p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BGP.next_hop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: 94.142.247.3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BGP.med: 0 </a:t>
            </a:r>
          </a:p>
          <a:p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BGP.local_pref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: 100 </a:t>
            </a:r>
          </a:p>
          <a:p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BGP.community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: (2914,410) (2914,1206) (2914,2203) (8283,1) </a:t>
            </a:r>
            <a:r>
              <a:rPr lang="en-US" sz="10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BGP.large_community</a:t>
            </a:r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(15562, 1, 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53272" y="853497"/>
            <a:ext cx="4581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Cisco IOS Output (Without Large BGP Communities Support)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53272" y="2956592"/>
            <a:ext cx="40199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BIRD Output (With Large BGP Communities Support)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Operator To 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entire network </a:t>
            </a:r>
            <a:r>
              <a:rPr lang="en-US" b="1" dirty="0" smtClean="0"/>
              <a:t>ecosystem </a:t>
            </a:r>
            <a:r>
              <a:rPr lang="en-US" dirty="0" smtClean="0"/>
              <a:t>needs</a:t>
            </a:r>
            <a:r>
              <a:rPr lang="en-US" b="1" dirty="0" smtClean="0"/>
              <a:t> </a:t>
            </a:r>
            <a:r>
              <a:rPr lang="en-US" dirty="0" smtClean="0"/>
              <a:t>to support Large BGP Communities in order to provision, deploy and </a:t>
            </a:r>
            <a:r>
              <a:rPr lang="en-US" dirty="0" smtClean="0"/>
              <a:t>troubleshoot.</a:t>
            </a:r>
            <a:endParaRPr lang="en-US" dirty="0" smtClean="0"/>
          </a:p>
          <a:p>
            <a:r>
              <a:rPr lang="en-US" b="1" dirty="0" smtClean="0"/>
              <a:t>Ask</a:t>
            </a:r>
            <a:r>
              <a:rPr lang="en-US" dirty="0" smtClean="0"/>
              <a:t> </a:t>
            </a:r>
            <a:r>
              <a:rPr lang="en-US" dirty="0" smtClean="0"/>
              <a:t>your routing vendors and implementers for software </a:t>
            </a:r>
            <a:r>
              <a:rPr lang="en-US" dirty="0" smtClean="0"/>
              <a:t>support. </a:t>
            </a:r>
          </a:p>
          <a:p>
            <a:pPr lvl="1"/>
            <a:r>
              <a:rPr lang="en-US" b="1" dirty="0" smtClean="0"/>
              <a:t>Cisco: </a:t>
            </a:r>
            <a:r>
              <a:rPr lang="en-US" dirty="0" smtClean="0"/>
              <a:t>waiting for IOS-XR, but they have no plan </a:t>
            </a:r>
            <a:r>
              <a:rPr lang="en-US" dirty="0"/>
              <a:t>for IOS(XE) and NX-OS. </a:t>
            </a:r>
            <a:endParaRPr lang="en-US" dirty="0" smtClean="0"/>
          </a:p>
          <a:p>
            <a:pPr lvl="1"/>
            <a:r>
              <a:rPr lang="en-US" b="1" dirty="0" smtClean="0"/>
              <a:t>Juniper </a:t>
            </a:r>
            <a:r>
              <a:rPr lang="en-US" dirty="0" smtClean="0"/>
              <a:t>have started already, but only </a:t>
            </a:r>
            <a:r>
              <a:rPr lang="en-US" dirty="0" err="1" smtClean="0"/>
              <a:t>Junos</a:t>
            </a:r>
            <a:r>
              <a:rPr lang="en-US" dirty="0" smtClean="0"/>
              <a:t> OS is planned.</a:t>
            </a:r>
          </a:p>
          <a:p>
            <a:pPr lvl="1"/>
            <a:r>
              <a:rPr lang="en-US" b="1" dirty="0" smtClean="0"/>
              <a:t>Brocade and Huawei</a:t>
            </a:r>
            <a:r>
              <a:rPr lang="en-US" dirty="0" smtClean="0"/>
              <a:t>, no commitments, why??</a:t>
            </a:r>
            <a:endParaRPr lang="en-US" dirty="0" smtClean="0"/>
          </a:p>
          <a:p>
            <a:r>
              <a:rPr lang="en-US" b="1" dirty="0" smtClean="0"/>
              <a:t>Update</a:t>
            </a:r>
            <a:r>
              <a:rPr lang="en-US" dirty="0" smtClean="0"/>
              <a:t> your tools and provisioning software</a:t>
            </a:r>
          </a:p>
          <a:p>
            <a:r>
              <a:rPr lang="en-US" b="1" dirty="0" smtClean="0"/>
              <a:t>Extend</a:t>
            </a:r>
            <a:r>
              <a:rPr lang="en-US" dirty="0" smtClean="0"/>
              <a:t> your routing policies, and openly publish this information</a:t>
            </a:r>
          </a:p>
          <a:p>
            <a:r>
              <a:rPr lang="en-US" b="1" dirty="0" smtClean="0"/>
              <a:t>Train</a:t>
            </a:r>
            <a:r>
              <a:rPr lang="en-US" dirty="0" smtClean="0"/>
              <a:t> your technical staff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</p:spPr>
        <p:txBody>
          <a:bodyPr/>
          <a:lstStyle/>
          <a:p>
            <a:r>
              <a:rPr lang="en-GB" smtClean="0"/>
              <a:t>19/01/2017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</p:spPr>
        <p:txBody>
          <a:bodyPr/>
          <a:lstStyle/>
          <a:p>
            <a:r>
              <a:rPr lang="en-US" smtClean="0"/>
              <a:t>UKNOF36, London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97992"/>
            <a:ext cx="8229600" cy="8572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4767271"/>
            <a:ext cx="2133600" cy="273844"/>
          </a:xfrm>
        </p:spPr>
        <p:txBody>
          <a:bodyPr/>
          <a:lstStyle/>
          <a:p>
            <a:r>
              <a:rPr lang="en-GB" smtClean="0"/>
              <a:t>19/01/2017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4767271"/>
            <a:ext cx="2895600" cy="273844"/>
          </a:xfrm>
        </p:spPr>
        <p:txBody>
          <a:bodyPr/>
          <a:lstStyle/>
          <a:p>
            <a:r>
              <a:rPr lang="en-US" smtClean="0"/>
              <a:t>UKNOF36, London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C00-BFF2-1541-A6F8-8EE66E6A11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37571" y="2455242"/>
            <a:ext cx="699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/>
              <a:t>Visit </a:t>
            </a:r>
            <a:r>
              <a:rPr lang="en-US" sz="1800" dirty="0" smtClean="0">
                <a:hlinkClick r:id="rId2"/>
              </a:rPr>
              <a:t>http://LargeBGPCommunities.net/</a:t>
            </a:r>
            <a:r>
              <a:rPr lang="en-US" sz="1800" dirty="0" smtClean="0"/>
              <a:t> for the Latest Info</a:t>
            </a:r>
          </a:p>
        </p:txBody>
      </p:sp>
      <p:sp>
        <p:nvSpPr>
          <p:cNvPr id="8" name="Rectangle 7"/>
          <p:cNvSpPr/>
          <p:nvPr/>
        </p:nvSpPr>
        <p:spPr>
          <a:xfrm>
            <a:off x="1137571" y="2824574"/>
            <a:ext cx="699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/>
              <a:t>Further questions -&gt; myself or </a:t>
            </a:r>
            <a:r>
              <a:rPr lang="en-US" sz="1800" dirty="0" smtClean="0">
                <a:hlinkClick r:id="rId3"/>
              </a:rPr>
              <a:t>job@ntt.net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917</Words>
  <Application>Microsoft Macintosh PowerPoint</Application>
  <PresentationFormat>On-screen Show (16:9)</PresentationFormat>
  <Paragraphs>228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Courier New</vt:lpstr>
      <vt:lpstr>Wingdings</vt:lpstr>
      <vt:lpstr>Arial</vt:lpstr>
      <vt:lpstr>Office Theme</vt:lpstr>
      <vt:lpstr>Large BGP Communities</vt:lpstr>
      <vt:lpstr>In brief.</vt:lpstr>
      <vt:lpstr>So what other options for ASN32 users?</vt:lpstr>
      <vt:lpstr>Large BGP Community Examples</vt:lpstr>
      <vt:lpstr>BGP Speaker Implementation Status</vt:lpstr>
      <vt:lpstr>Tools and Ecosystem Implementation Status</vt:lpstr>
      <vt:lpstr>Large BGP Communities Beacon Prefixes</vt:lpstr>
      <vt:lpstr>Network Operator To Do List</vt:lpstr>
      <vt:lpstr>Questions?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BGP Communities</dc:title>
  <dc:creator>Microsoft Office User</dc:creator>
  <cp:lastModifiedBy>David Freedman</cp:lastModifiedBy>
  <cp:revision>199</cp:revision>
  <dcterms:created xsi:type="dcterms:W3CDTF">2016-09-07T16:53:06Z</dcterms:created>
  <dcterms:modified xsi:type="dcterms:W3CDTF">2017-01-17T23:31:27Z</dcterms:modified>
</cp:coreProperties>
</file>