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89" r:id="rId2"/>
    <p:sldId id="421" r:id="rId3"/>
    <p:sldId id="407" r:id="rId4"/>
    <p:sldId id="411" r:id="rId5"/>
    <p:sldId id="410" r:id="rId6"/>
    <p:sldId id="412" r:id="rId7"/>
    <p:sldId id="413" r:id="rId8"/>
    <p:sldId id="422" r:id="rId9"/>
    <p:sldId id="423" r:id="rId10"/>
    <p:sldId id="424" r:id="rId11"/>
    <p:sldId id="425" r:id="rId12"/>
    <p:sldId id="417" r:id="rId13"/>
    <p:sldId id="418" r:id="rId14"/>
    <p:sldId id="419" r:id="rId15"/>
    <p:sldId id="420" r:id="rId16"/>
    <p:sldId id="409" r:id="rId17"/>
    <p:sldId id="395" r:id="rId18"/>
  </p:sldIdLst>
  <p:sldSz cx="6858000" cy="5143500"/>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0" userDrawn="1">
          <p15:clr>
            <a:srgbClr val="A4A3A4"/>
          </p15:clr>
        </p15:guide>
        <p15:guide id="2" pos="2880" userDrawn="1">
          <p15:clr>
            <a:srgbClr val="A4A3A4"/>
          </p15:clr>
        </p15:guide>
        <p15:guide id="3" orient="horz" pos="1378" userDrawn="1">
          <p15:clr>
            <a:srgbClr val="A4A3A4"/>
          </p15:clr>
        </p15:guide>
        <p15:guide id="4" orient="horz" pos="1755" userDrawn="1">
          <p15:clr>
            <a:srgbClr val="A4A3A4"/>
          </p15:clr>
        </p15:guide>
        <p15:guide id="5" orient="horz" pos="1034" userDrawn="1">
          <p15:clr>
            <a:srgbClr val="A4A3A4"/>
          </p15:clr>
        </p15:guide>
        <p15:guide id="6"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5073"/>
    <a:srgbClr val="0563C1"/>
    <a:srgbClr val="3E6B82"/>
    <a:srgbClr val="00A5C6"/>
    <a:srgbClr val="1B303B"/>
    <a:srgbClr val="1D566B"/>
    <a:srgbClr val="00ABEF"/>
    <a:srgbClr val="12648A"/>
    <a:srgbClr val="348EA6"/>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16" autoAdjust="0"/>
    <p:restoredTop sz="85714" autoAdjust="0"/>
  </p:normalViewPr>
  <p:slideViewPr>
    <p:cSldViewPr snapToGrid="0">
      <p:cViewPr varScale="1">
        <p:scale>
          <a:sx n="159" d="100"/>
          <a:sy n="159" d="100"/>
        </p:scale>
        <p:origin x="1568" y="176"/>
      </p:cViewPr>
      <p:guideLst>
        <p:guide orient="horz" pos="2340"/>
        <p:guide pos="2880"/>
        <p:guide orient="horz" pos="1378"/>
        <p:guide orient="horz" pos="1755"/>
        <p:guide orient="horz" pos="1034"/>
        <p:guide pos="2160"/>
      </p:guideLst>
    </p:cSldViewPr>
  </p:slideViewPr>
  <p:notesTextViewPr>
    <p:cViewPr>
      <p:scale>
        <a:sx n="1" d="1"/>
        <a:sy n="1" d="1"/>
      </p:scale>
      <p:origin x="0" y="0"/>
    </p:cViewPr>
  </p:notesTextViewPr>
  <p:sorterViewPr>
    <p:cViewPr varScale="1">
      <p:scale>
        <a:sx n="1" d="1"/>
        <a:sy n="1" d="1"/>
      </p:scale>
      <p:origin x="0" y="-12016"/>
    </p:cViewPr>
  </p:sorterViewPr>
  <p:notesViewPr>
    <p:cSldViewPr snapToGrid="0">
      <p:cViewPr varScale="1">
        <p:scale>
          <a:sx n="83" d="100"/>
          <a:sy n="83" d="100"/>
        </p:scale>
        <p:origin x="2784" y="9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6E6C21-91FE-4B54-8EBB-335D22916E00}" type="datetimeFigureOut">
              <a:rPr lang="en-US" smtClean="0"/>
              <a:t>9/9/17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DE8B7A-8286-4A3B-9CBA-8A50BCDD6E15}" type="slidenum">
              <a:rPr lang="en-US" smtClean="0"/>
              <a:t>‹#›</a:t>
            </a:fld>
            <a:endParaRPr lang="en-US"/>
          </a:p>
        </p:txBody>
      </p:sp>
    </p:spTree>
    <p:extLst>
      <p:ext uri="{BB962C8B-B14F-4D97-AF65-F5344CB8AC3E}">
        <p14:creationId xmlns:p14="http://schemas.microsoft.com/office/powerpoint/2010/main" val="137085370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marketo.com/" TargetMode="External"/><Relationship Id="rId4" Type="http://schemas.openxmlformats.org/officeDocument/2006/relationships/hyperlink" Target="http://ns1.pendingrenewaldeletion.com/" TargetMode="External"/><Relationship Id="rId5" Type="http://schemas.openxmlformats.org/officeDocument/2006/relationships/hyperlink" Target="http://ns2.pendingrenewaldeletion.com/" TargetMode="External"/><Relationship Id="rId6" Type="http://schemas.openxmlformats.org/officeDocument/2006/relationships/hyperlink" Target="http://www.securityweek.com/network-solutions-june-snafu-why-heads-should-roll"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DNS Server tests were</a:t>
            </a:r>
            <a:r>
              <a:rPr lang="en-US" baseline="0" dirty="0" smtClean="0"/>
              <a:t> setup to the CNAME servers for </a:t>
            </a:r>
            <a:r>
              <a:rPr lang="en-US" baseline="0" dirty="0" err="1" smtClean="0"/>
              <a:t>app.marketo.com</a:t>
            </a:r>
            <a:r>
              <a:rPr lang="en-US" baseline="0" dirty="0" smtClean="0"/>
              <a:t> </a:t>
            </a:r>
          </a:p>
          <a:p>
            <a:r>
              <a:rPr lang="en-US" baseline="0" dirty="0" smtClean="0"/>
              <a:t>CNAME authoritative servers: ns1.marketo.com and ns2.marketo.com -&gt; Resolving to the same bogus IP address we saw in the previous slide (but that was </a:t>
            </a:r>
            <a:r>
              <a:rPr lang="en-US" baseline="0" dirty="0" err="1" smtClean="0"/>
              <a:t>app.marketo.com</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70DE8B7A-8286-4A3B-9CBA-8A50BCDD6E15}" type="slidenum">
              <a:rPr lang="en-US" smtClean="0"/>
              <a:t>6</a:t>
            </a:fld>
            <a:endParaRPr lang="en-US"/>
          </a:p>
        </p:txBody>
      </p:sp>
    </p:spTree>
    <p:extLst>
      <p:ext uri="{BB962C8B-B14F-4D97-AF65-F5344CB8AC3E}">
        <p14:creationId xmlns:p14="http://schemas.microsoft.com/office/powerpoint/2010/main" val="1858235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a:r>
              <a:rPr lang="en-US" sz="900" b="0" i="0" kern="1200" dirty="0" smtClean="0">
                <a:solidFill>
                  <a:schemeClr val="tx1"/>
                </a:solidFill>
                <a:effectLst/>
                <a:latin typeface="+mn-lt"/>
                <a:ea typeface="+mn-ea"/>
                <a:cs typeface="+mn-cs"/>
              </a:rPr>
              <a:t>At the beginning of the </a:t>
            </a:r>
            <a:r>
              <a:rPr lang="en-US" sz="900" b="0" i="0" kern="1200" dirty="0" err="1" smtClean="0">
                <a:solidFill>
                  <a:schemeClr val="tx1"/>
                </a:solidFill>
                <a:effectLst/>
                <a:latin typeface="+mn-lt"/>
                <a:ea typeface="+mn-ea"/>
                <a:cs typeface="+mn-cs"/>
              </a:rPr>
              <a:t>Marketo</a:t>
            </a:r>
            <a:r>
              <a:rPr lang="en-US" sz="900" b="0" i="0" kern="1200" dirty="0" smtClean="0">
                <a:solidFill>
                  <a:schemeClr val="tx1"/>
                </a:solidFill>
                <a:effectLst/>
                <a:latin typeface="+mn-lt"/>
                <a:ea typeface="+mn-ea"/>
                <a:cs typeface="+mn-cs"/>
              </a:rPr>
              <a:t> outage, we performed a WHOIS lookup for </a:t>
            </a:r>
            <a:r>
              <a:rPr lang="en-US" sz="900" b="0" i="0" u="none" strike="noStrike" kern="1200" dirty="0" smtClean="0">
                <a:solidFill>
                  <a:schemeClr val="tx1"/>
                </a:solidFill>
                <a:effectLst/>
                <a:latin typeface="+mn-lt"/>
                <a:ea typeface="+mn-ea"/>
                <a:cs typeface="+mn-cs"/>
                <a:hlinkClick r:id="rId3"/>
              </a:rPr>
              <a:t>marketo.com</a:t>
            </a:r>
            <a:r>
              <a:rPr lang="en-US" sz="900" b="0" i="0" kern="1200" dirty="0" smtClean="0">
                <a:solidFill>
                  <a:schemeClr val="tx1"/>
                </a:solidFill>
                <a:effectLst/>
                <a:latin typeface="+mn-lt"/>
                <a:ea typeface="+mn-ea"/>
                <a:cs typeface="+mn-cs"/>
              </a:rPr>
              <a:t> and got some interesting results. First note that the creation and expiration dates both occur on July 23rd. This outage occurred on July 25th, which is suspiciously close to that date. Because domain name renewals generally occur on annual or multi-year cycles, it’s likely that the </a:t>
            </a:r>
            <a:r>
              <a:rPr lang="en-US" sz="900" b="0" i="0" kern="1200" dirty="0" err="1" smtClean="0">
                <a:solidFill>
                  <a:schemeClr val="tx1"/>
                </a:solidFill>
                <a:effectLst/>
                <a:latin typeface="+mn-lt"/>
                <a:ea typeface="+mn-ea"/>
                <a:cs typeface="+mn-cs"/>
              </a:rPr>
              <a:t>Marketo</a:t>
            </a:r>
            <a:r>
              <a:rPr lang="en-US" sz="900" b="0" i="0" kern="1200" dirty="0" smtClean="0">
                <a:solidFill>
                  <a:schemeClr val="tx1"/>
                </a:solidFill>
                <a:effectLst/>
                <a:latin typeface="+mn-lt"/>
                <a:ea typeface="+mn-ea"/>
                <a:cs typeface="+mn-cs"/>
              </a:rPr>
              <a:t> domain expired on July 23, 2017.</a:t>
            </a:r>
          </a:p>
          <a:p>
            <a:pPr rtl="0"/>
            <a:endParaRPr lang="en-US" sz="900" b="0" i="0" kern="1200" dirty="0" smtClean="0">
              <a:solidFill>
                <a:schemeClr val="tx1"/>
              </a:solidFill>
              <a:effectLst/>
              <a:latin typeface="+mn-lt"/>
              <a:ea typeface="+mn-ea"/>
              <a:cs typeface="+mn-cs"/>
            </a:endParaRPr>
          </a:p>
          <a:p>
            <a:pPr rtl="0"/>
            <a:r>
              <a:rPr lang="en-US" sz="900" b="0" i="0" kern="1200" dirty="0" smtClean="0">
                <a:solidFill>
                  <a:schemeClr val="tx1"/>
                </a:solidFill>
                <a:effectLst/>
                <a:latin typeface="+mn-lt"/>
                <a:ea typeface="+mn-ea"/>
                <a:cs typeface="+mn-cs"/>
              </a:rPr>
              <a:t>As further evidence of expiration, </a:t>
            </a:r>
            <a:r>
              <a:rPr lang="en-US" sz="900" b="0" i="0" kern="1200" dirty="0" err="1" smtClean="0">
                <a:solidFill>
                  <a:schemeClr val="tx1"/>
                </a:solidFill>
                <a:effectLst/>
                <a:latin typeface="+mn-lt"/>
                <a:ea typeface="+mn-ea"/>
                <a:cs typeface="+mn-cs"/>
              </a:rPr>
              <a:t>Marketo’s</a:t>
            </a:r>
            <a:r>
              <a:rPr lang="en-US" sz="900" b="0" i="0" kern="1200" dirty="0" smtClean="0">
                <a:solidFill>
                  <a:schemeClr val="tx1"/>
                </a:solidFill>
                <a:effectLst/>
                <a:latin typeface="+mn-lt"/>
                <a:ea typeface="+mn-ea"/>
                <a:cs typeface="+mn-cs"/>
              </a:rPr>
              <a:t> </a:t>
            </a:r>
            <a:r>
              <a:rPr lang="en-US" sz="900" b="0" i="0" kern="1200" dirty="0" err="1" smtClean="0">
                <a:solidFill>
                  <a:schemeClr val="tx1"/>
                </a:solidFill>
                <a:effectLst/>
                <a:latin typeface="+mn-lt"/>
                <a:ea typeface="+mn-ea"/>
                <a:cs typeface="+mn-cs"/>
              </a:rPr>
              <a:t>nameservers</a:t>
            </a:r>
            <a:r>
              <a:rPr lang="en-US" sz="900" b="0" i="0" kern="1200" dirty="0" smtClean="0">
                <a:solidFill>
                  <a:schemeClr val="tx1"/>
                </a:solidFill>
                <a:effectLst/>
                <a:latin typeface="+mn-lt"/>
                <a:ea typeface="+mn-ea"/>
                <a:cs typeface="+mn-cs"/>
              </a:rPr>
              <a:t> are listed as </a:t>
            </a:r>
            <a:r>
              <a:rPr lang="en-US" sz="900" b="0" i="0" u="none" strike="noStrike" kern="1200" dirty="0" smtClean="0">
                <a:solidFill>
                  <a:schemeClr val="tx1"/>
                </a:solidFill>
                <a:effectLst/>
                <a:latin typeface="+mn-lt"/>
                <a:ea typeface="+mn-ea"/>
                <a:cs typeface="+mn-cs"/>
                <a:hlinkClick r:id="rId4"/>
              </a:rPr>
              <a:t>ns1.pendingrenewaldeletion.com</a:t>
            </a:r>
            <a:r>
              <a:rPr lang="en-US" sz="900" b="0" i="0" kern="1200" dirty="0" smtClean="0">
                <a:solidFill>
                  <a:schemeClr val="tx1"/>
                </a:solidFill>
                <a:effectLst/>
                <a:latin typeface="+mn-lt"/>
                <a:ea typeface="+mn-ea"/>
                <a:cs typeface="+mn-cs"/>
              </a:rPr>
              <a:t> and </a:t>
            </a:r>
            <a:r>
              <a:rPr lang="en-US" sz="900" b="0" i="0" u="none" strike="noStrike" kern="1200" dirty="0" smtClean="0">
                <a:solidFill>
                  <a:schemeClr val="tx1"/>
                </a:solidFill>
                <a:effectLst/>
                <a:latin typeface="+mn-lt"/>
                <a:ea typeface="+mn-ea"/>
                <a:cs typeface="+mn-cs"/>
                <a:hlinkClick r:id="rId5"/>
              </a:rPr>
              <a:t>ns2.pendingrenewaldeletion.com</a:t>
            </a:r>
            <a:r>
              <a:rPr lang="en-US" sz="900" b="0" i="0" kern="1200" dirty="0" smtClean="0">
                <a:solidFill>
                  <a:schemeClr val="tx1"/>
                </a:solidFill>
                <a:effectLst/>
                <a:latin typeface="+mn-lt"/>
                <a:ea typeface="+mn-ea"/>
                <a:cs typeface="+mn-cs"/>
              </a:rPr>
              <a:t>. These are the </a:t>
            </a:r>
            <a:r>
              <a:rPr lang="en-US" sz="900" b="0" i="0" kern="1200" dirty="0" err="1" smtClean="0">
                <a:solidFill>
                  <a:schemeClr val="tx1"/>
                </a:solidFill>
                <a:effectLst/>
                <a:latin typeface="+mn-lt"/>
                <a:ea typeface="+mn-ea"/>
                <a:cs typeface="+mn-cs"/>
              </a:rPr>
              <a:t>nameservers</a:t>
            </a:r>
            <a:r>
              <a:rPr lang="en-US" sz="900" b="0" i="0" kern="1200" dirty="0" smtClean="0">
                <a:solidFill>
                  <a:schemeClr val="tx1"/>
                </a:solidFill>
                <a:effectLst/>
                <a:latin typeface="+mn-lt"/>
                <a:ea typeface="+mn-ea"/>
                <a:cs typeface="+mn-cs"/>
              </a:rPr>
              <a:t> that the registrar, Network Solutions, uses for domains that have expired. After querying these two </a:t>
            </a:r>
            <a:r>
              <a:rPr lang="en-US" sz="900" b="0" i="0" kern="1200" dirty="0" err="1" smtClean="0">
                <a:solidFill>
                  <a:schemeClr val="tx1"/>
                </a:solidFill>
                <a:effectLst/>
                <a:latin typeface="+mn-lt"/>
                <a:ea typeface="+mn-ea"/>
                <a:cs typeface="+mn-cs"/>
              </a:rPr>
              <a:t>nameservers</a:t>
            </a:r>
            <a:r>
              <a:rPr lang="en-US" sz="900" b="0" i="0" kern="1200" dirty="0" smtClean="0">
                <a:solidFill>
                  <a:schemeClr val="tx1"/>
                </a:solidFill>
                <a:effectLst/>
                <a:latin typeface="+mn-lt"/>
                <a:ea typeface="+mn-ea"/>
                <a:cs typeface="+mn-cs"/>
              </a:rPr>
              <a:t> for random domain names, we found that they always return the same IP address in Confluence Networks (208.91.197.132) that we saw previously, regardless of the domain name.</a:t>
            </a:r>
          </a:p>
          <a:p>
            <a:pPr rtl="0"/>
            <a:endParaRPr lang="en-US" sz="900" b="0" i="0" kern="1200" dirty="0" smtClean="0">
              <a:solidFill>
                <a:schemeClr val="tx1"/>
              </a:solidFill>
              <a:effectLst/>
              <a:latin typeface="+mn-lt"/>
              <a:ea typeface="+mn-ea"/>
              <a:cs typeface="+mn-cs"/>
            </a:endParaRPr>
          </a:p>
          <a:p>
            <a:pPr rtl="0"/>
            <a:r>
              <a:rPr lang="en-US" sz="900" b="0" i="0" kern="1200" dirty="0" smtClean="0">
                <a:solidFill>
                  <a:schemeClr val="tx1"/>
                </a:solidFill>
                <a:effectLst/>
                <a:latin typeface="+mn-lt"/>
                <a:ea typeface="+mn-ea"/>
                <a:cs typeface="+mn-cs"/>
              </a:rPr>
              <a:t>Based on </a:t>
            </a:r>
            <a:r>
              <a:rPr lang="en-US" sz="900" b="0" i="0" u="none" strike="noStrike" kern="1200" dirty="0" smtClean="0">
                <a:solidFill>
                  <a:schemeClr val="tx1"/>
                </a:solidFill>
                <a:effectLst/>
                <a:latin typeface="+mn-lt"/>
                <a:ea typeface="+mn-ea"/>
                <a:cs typeface="+mn-cs"/>
                <a:hlinkClick r:id="rId6" tooltip="Network Solutions' June Snafu - Why Heads Should Roll"/>
              </a:rPr>
              <a:t>war stories from a similar event in 2013</a:t>
            </a:r>
            <a:r>
              <a:rPr lang="en-US" sz="900" b="0" i="0" kern="1200" dirty="0" smtClean="0">
                <a:solidFill>
                  <a:schemeClr val="tx1"/>
                </a:solidFill>
                <a:effectLst/>
                <a:latin typeface="+mn-lt"/>
                <a:ea typeface="+mn-ea"/>
                <a:cs typeface="+mn-cs"/>
              </a:rPr>
              <a:t>, Network Solutions transfers expired domains to their partner, Confluence Networks, in order to monetize the traffic sent to those expired domain names. This is exactly what we saw: when </a:t>
            </a:r>
            <a:r>
              <a:rPr lang="en-US" sz="900" b="0" i="0" kern="1200" dirty="0" err="1" smtClean="0">
                <a:solidFill>
                  <a:schemeClr val="tx1"/>
                </a:solidFill>
                <a:effectLst/>
                <a:latin typeface="+mn-lt"/>
                <a:ea typeface="+mn-ea"/>
                <a:cs typeface="+mn-cs"/>
              </a:rPr>
              <a:t>Marketo’s</a:t>
            </a:r>
            <a:r>
              <a:rPr lang="en-US" sz="900" b="0" i="0" kern="1200" dirty="0" smtClean="0">
                <a:solidFill>
                  <a:schemeClr val="tx1"/>
                </a:solidFill>
                <a:effectLst/>
                <a:latin typeface="+mn-lt"/>
                <a:ea typeface="+mn-ea"/>
                <a:cs typeface="+mn-cs"/>
              </a:rPr>
              <a:t> domain expired, Network Solutions changed their </a:t>
            </a:r>
            <a:r>
              <a:rPr lang="en-US" sz="900" b="0" i="0" kern="1200" dirty="0" err="1" smtClean="0">
                <a:solidFill>
                  <a:schemeClr val="tx1"/>
                </a:solidFill>
                <a:effectLst/>
                <a:latin typeface="+mn-lt"/>
                <a:ea typeface="+mn-ea"/>
                <a:cs typeface="+mn-cs"/>
              </a:rPr>
              <a:t>nameservers</a:t>
            </a:r>
            <a:r>
              <a:rPr lang="en-US" sz="900" b="0" i="0" kern="1200" dirty="0" smtClean="0">
                <a:solidFill>
                  <a:schemeClr val="tx1"/>
                </a:solidFill>
                <a:effectLst/>
                <a:latin typeface="+mn-lt"/>
                <a:ea typeface="+mn-ea"/>
                <a:cs typeface="+mn-cs"/>
              </a:rPr>
              <a:t> to </a:t>
            </a:r>
            <a:r>
              <a:rPr lang="en-US" sz="900" b="0" i="0" u="none" strike="noStrike" kern="1200" dirty="0" smtClean="0">
                <a:solidFill>
                  <a:schemeClr val="tx1"/>
                </a:solidFill>
                <a:effectLst/>
                <a:latin typeface="+mn-lt"/>
                <a:ea typeface="+mn-ea"/>
                <a:cs typeface="+mn-cs"/>
                <a:hlinkClick r:id="rId4"/>
              </a:rPr>
              <a:t>ns1.pendingrenewaldeletion.com</a:t>
            </a:r>
            <a:r>
              <a:rPr lang="en-US" sz="900" b="0" i="0" kern="1200" dirty="0" smtClean="0">
                <a:solidFill>
                  <a:schemeClr val="tx1"/>
                </a:solidFill>
                <a:effectLst/>
                <a:latin typeface="+mn-lt"/>
                <a:ea typeface="+mn-ea"/>
                <a:cs typeface="+mn-cs"/>
              </a:rPr>
              <a:t> and </a:t>
            </a:r>
            <a:r>
              <a:rPr lang="en-US" sz="900" b="0" i="0" u="none" strike="noStrike" kern="1200" dirty="0" smtClean="0">
                <a:solidFill>
                  <a:schemeClr val="tx1"/>
                </a:solidFill>
                <a:effectLst/>
                <a:latin typeface="+mn-lt"/>
                <a:ea typeface="+mn-ea"/>
                <a:cs typeface="+mn-cs"/>
                <a:hlinkClick r:id="rId5"/>
              </a:rPr>
              <a:t>ns2.pendingrenewaldeletion.com</a:t>
            </a:r>
            <a:r>
              <a:rPr lang="en-US" sz="900" b="0" i="0" kern="1200" dirty="0" smtClean="0">
                <a:solidFill>
                  <a:schemeClr val="tx1"/>
                </a:solidFill>
                <a:effectLst/>
                <a:latin typeface="+mn-lt"/>
                <a:ea typeface="+mn-ea"/>
                <a:cs typeface="+mn-cs"/>
              </a:rPr>
              <a:t>, which direct traffic to one specific IP address in Confluence Networks (208.91.197.132).</a:t>
            </a:r>
          </a:p>
          <a:p>
            <a:endParaRPr lang="en-US" dirty="0"/>
          </a:p>
        </p:txBody>
      </p:sp>
      <p:sp>
        <p:nvSpPr>
          <p:cNvPr id="4" name="Slide Number Placeholder 3"/>
          <p:cNvSpPr>
            <a:spLocks noGrp="1"/>
          </p:cNvSpPr>
          <p:nvPr>
            <p:ph type="sldNum" sz="quarter" idx="10"/>
          </p:nvPr>
        </p:nvSpPr>
        <p:spPr/>
        <p:txBody>
          <a:bodyPr/>
          <a:lstStyle/>
          <a:p>
            <a:fld id="{70DE8B7A-8286-4A3B-9CBA-8A50BCDD6E15}" type="slidenum">
              <a:rPr lang="en-US" smtClean="0"/>
              <a:t>7</a:t>
            </a:fld>
            <a:endParaRPr lang="en-US"/>
          </a:p>
        </p:txBody>
      </p:sp>
    </p:spTree>
    <p:extLst>
      <p:ext uri="{BB962C8B-B14F-4D97-AF65-F5344CB8AC3E}">
        <p14:creationId xmlns:p14="http://schemas.microsoft.com/office/powerpoint/2010/main" val="201673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b="0" i="0" kern="1200" dirty="0" smtClean="0">
                <a:solidFill>
                  <a:schemeClr val="tx1"/>
                </a:solidFill>
                <a:effectLst/>
                <a:latin typeface="+mn-lt"/>
                <a:ea typeface="+mn-ea"/>
                <a:cs typeface="+mn-cs"/>
              </a:rPr>
              <a:t>AWS S3 (Simple Storage Service) is a cloud object storage solution that many services rely on to store and retrieve files from anywhere on the web. In addition, many other AWS services that depend on S3 — Elastic Load Balancers, Redshift data warehouse, Relational Database Service and others — also had limited to no functionality. </a:t>
            </a:r>
          </a:p>
          <a:p>
            <a:endParaRPr lang="en-US" sz="900" b="0" i="0" kern="1200" dirty="0" smtClean="0">
              <a:solidFill>
                <a:schemeClr val="tx1"/>
              </a:solidFill>
              <a:effectLst/>
              <a:latin typeface="+mn-lt"/>
              <a:ea typeface="+mn-ea"/>
              <a:cs typeface="+mn-cs"/>
            </a:endParaRPr>
          </a:p>
          <a:p>
            <a:r>
              <a:rPr lang="en-US" dirty="0" err="1" smtClean="0"/>
              <a:t>Highligthing</a:t>
            </a:r>
            <a:r>
              <a:rPr lang="en-US" baseline="0" dirty="0" smtClean="0"/>
              <a:t> the dependency across AWS services and the </a:t>
            </a:r>
            <a:r>
              <a:rPr lang="en-US" baseline="0" dirty="0" err="1" smtClean="0"/>
              <a:t>interworkings</a:t>
            </a:r>
            <a:r>
              <a:rPr lang="en-US" baseline="0" dirty="0" smtClean="0"/>
              <a:t> of the services.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0DE8B7A-8286-4A3B-9CBA-8A50BCDD6E15}" type="slidenum">
              <a:rPr lang="en-US" smtClean="0"/>
              <a:t>10</a:t>
            </a:fld>
            <a:endParaRPr lang="en-US"/>
          </a:p>
        </p:txBody>
      </p:sp>
    </p:spTree>
    <p:extLst>
      <p:ext uri="{BB962C8B-B14F-4D97-AF65-F5344CB8AC3E}">
        <p14:creationId xmlns:p14="http://schemas.microsoft.com/office/powerpoint/2010/main" val="2070198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a:r>
              <a:rPr lang="en-US" sz="900" b="0" i="0" kern="1200" dirty="0" smtClean="0">
                <a:solidFill>
                  <a:schemeClr val="tx1"/>
                </a:solidFill>
                <a:effectLst/>
                <a:latin typeface="+mn-lt"/>
                <a:ea typeface="+mn-ea"/>
                <a:cs typeface="+mn-cs"/>
              </a:rPr>
              <a:t>Services may rely on S3 in a variety of ways:</a:t>
            </a:r>
          </a:p>
          <a:p>
            <a:pPr rtl="0"/>
            <a:r>
              <a:rPr lang="en-US" sz="900" b="0" i="0" kern="1200" dirty="0" smtClean="0">
                <a:solidFill>
                  <a:schemeClr val="tx1"/>
                </a:solidFill>
                <a:effectLst/>
                <a:latin typeface="+mn-lt"/>
                <a:ea typeface="+mn-ea"/>
                <a:cs typeface="+mn-cs"/>
              </a:rPr>
              <a:t>A service may be directly hosted on S3, in the case of static websites. These services’ fates are tied to S3’s — during the outage, these services would have suffered a complete outage.</a:t>
            </a:r>
          </a:p>
          <a:p>
            <a:pPr rtl="0"/>
            <a:r>
              <a:rPr lang="en-US" sz="900" b="0" i="0" kern="1200" dirty="0" smtClean="0">
                <a:solidFill>
                  <a:schemeClr val="tx1"/>
                </a:solidFill>
                <a:effectLst/>
                <a:latin typeface="+mn-lt"/>
                <a:ea typeface="+mn-ea"/>
                <a:cs typeface="+mn-cs"/>
              </a:rPr>
              <a:t>A service may have objects on its web pages that are hosted on S3. In this case, the service would not be completely unavailable, but certain objects served out of S3 may be unable to load, and page load times may be impacted.</a:t>
            </a:r>
          </a:p>
          <a:p>
            <a:pPr rtl="0"/>
            <a:r>
              <a:rPr lang="en-US" sz="900" b="0" i="0" kern="1200" dirty="0" smtClean="0">
                <a:solidFill>
                  <a:schemeClr val="tx1"/>
                </a:solidFill>
                <a:effectLst/>
                <a:latin typeface="+mn-lt"/>
                <a:ea typeface="+mn-ea"/>
                <a:cs typeface="+mn-cs"/>
              </a:rPr>
              <a:t>A service may have critical sub-services (such as user session management, customer records or media files) that depend on S3 or other impacted AWS services. This might manifest itself as a complete outage or reduced functionality.</a:t>
            </a:r>
          </a:p>
          <a:p>
            <a:pPr rtl="0"/>
            <a:r>
              <a:rPr lang="en-US" sz="900" b="0" i="0" kern="1200" dirty="0" smtClean="0">
                <a:solidFill>
                  <a:schemeClr val="tx1"/>
                </a:solidFill>
                <a:effectLst/>
                <a:latin typeface="+mn-lt"/>
                <a:ea typeface="+mn-ea"/>
                <a:cs typeface="+mn-cs"/>
              </a:rPr>
              <a:t>As a result, the many affected services’ failure modes during the AWS S3 outage turned out to be telling indicators of the ways in which they rely on Amazon’s services.</a:t>
            </a:r>
          </a:p>
          <a:p>
            <a:endParaRPr lang="en-US" dirty="0"/>
          </a:p>
        </p:txBody>
      </p:sp>
      <p:sp>
        <p:nvSpPr>
          <p:cNvPr id="4" name="Slide Number Placeholder 3"/>
          <p:cNvSpPr>
            <a:spLocks noGrp="1"/>
          </p:cNvSpPr>
          <p:nvPr>
            <p:ph type="sldNum" sz="quarter" idx="10"/>
          </p:nvPr>
        </p:nvSpPr>
        <p:spPr/>
        <p:txBody>
          <a:bodyPr/>
          <a:lstStyle/>
          <a:p>
            <a:fld id="{70DE8B7A-8286-4A3B-9CBA-8A50BCDD6E15}" type="slidenum">
              <a:rPr lang="en-US" smtClean="0"/>
              <a:t>11</a:t>
            </a:fld>
            <a:endParaRPr lang="en-US"/>
          </a:p>
        </p:txBody>
      </p:sp>
    </p:spTree>
    <p:extLst>
      <p:ext uri="{BB962C8B-B14F-4D97-AF65-F5344CB8AC3E}">
        <p14:creationId xmlns:p14="http://schemas.microsoft.com/office/powerpoint/2010/main" val="1089795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Notes: </a:t>
            </a:r>
          </a:p>
          <a:p>
            <a:r>
              <a:rPr lang="en-US" sz="900" b="0" i="0" kern="1200" dirty="0" smtClean="0">
                <a:solidFill>
                  <a:schemeClr val="tx1"/>
                </a:solidFill>
                <a:effectLst/>
                <a:latin typeface="+mn-lt"/>
                <a:ea typeface="+mn-ea"/>
                <a:cs typeface="+mn-cs"/>
              </a:rPr>
              <a:t>- Of these 137 prefixes, approximately 100 belong to organizations in Russia and, as such, likely as part of normal network operations. However, 36 prefixes belonged to companies such as Symantec, Visa, </a:t>
            </a:r>
            <a:r>
              <a:rPr lang="en-US" sz="900" b="0" i="0" kern="1200" dirty="0" err="1" smtClean="0">
                <a:solidFill>
                  <a:schemeClr val="tx1"/>
                </a:solidFill>
                <a:effectLst/>
                <a:latin typeface="+mn-lt"/>
                <a:ea typeface="+mn-ea"/>
                <a:cs typeface="+mn-cs"/>
              </a:rPr>
              <a:t>Mastercard</a:t>
            </a:r>
            <a:r>
              <a:rPr lang="en-US" sz="900" b="0" i="0" kern="1200" dirty="0" smtClean="0">
                <a:solidFill>
                  <a:schemeClr val="tx1"/>
                </a:solidFill>
                <a:effectLst/>
                <a:latin typeface="+mn-lt"/>
                <a:ea typeface="+mn-ea"/>
                <a:cs typeface="+mn-cs"/>
              </a:rPr>
              <a:t>, BNP Paribas and EMC. </a:t>
            </a:r>
            <a:endParaRPr lang="en-US" dirty="0"/>
          </a:p>
        </p:txBody>
      </p:sp>
      <p:sp>
        <p:nvSpPr>
          <p:cNvPr id="4" name="Slide Number Placeholder 3"/>
          <p:cNvSpPr>
            <a:spLocks noGrp="1"/>
          </p:cNvSpPr>
          <p:nvPr>
            <p:ph type="sldNum" sz="quarter" idx="10"/>
          </p:nvPr>
        </p:nvSpPr>
        <p:spPr/>
        <p:txBody>
          <a:bodyPr/>
          <a:lstStyle/>
          <a:p>
            <a:fld id="{70DE8B7A-8286-4A3B-9CBA-8A50BCDD6E15}" type="slidenum">
              <a:rPr lang="en-US" smtClean="0"/>
              <a:t>13</a:t>
            </a:fld>
            <a:endParaRPr lang="en-US"/>
          </a:p>
        </p:txBody>
      </p:sp>
    </p:spTree>
    <p:extLst>
      <p:ext uri="{BB962C8B-B14F-4D97-AF65-F5344CB8AC3E}">
        <p14:creationId xmlns:p14="http://schemas.microsoft.com/office/powerpoint/2010/main" val="1107556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b="0" i="1" kern="1200" dirty="0" err="1" smtClean="0">
                <a:solidFill>
                  <a:schemeClr val="tx1"/>
                </a:solidFill>
                <a:effectLst/>
                <a:latin typeface="+mn-lt"/>
                <a:ea typeface="+mn-ea"/>
                <a:cs typeface="+mn-cs"/>
              </a:rPr>
              <a:t>Rostelecom</a:t>
            </a:r>
            <a:r>
              <a:rPr lang="en-US" sz="900" b="0" i="1" kern="1200" dirty="0" smtClean="0">
                <a:solidFill>
                  <a:schemeClr val="tx1"/>
                </a:solidFill>
                <a:effectLst/>
                <a:latin typeface="+mn-lt"/>
                <a:ea typeface="+mn-ea"/>
                <a:cs typeface="+mn-cs"/>
              </a:rPr>
              <a:t> (blue dotted circle) advertised and then withdrew routes (red dotted lines). Route Monitors (diamonds) in orange and red</a:t>
            </a:r>
            <a:r>
              <a:rPr lang="en-US" dirty="0" smtClean="0"/>
              <a:t/>
            </a:r>
            <a:br>
              <a:rPr lang="en-US" dirty="0" smtClean="0"/>
            </a:br>
            <a:r>
              <a:rPr lang="en-US" sz="900" b="0" i="1" kern="1200" dirty="0" smtClean="0">
                <a:solidFill>
                  <a:schemeClr val="tx1"/>
                </a:solidFill>
                <a:effectLst/>
                <a:latin typeface="+mn-lt"/>
                <a:ea typeface="+mn-ea"/>
                <a:cs typeface="+mn-cs"/>
              </a:rPr>
              <a:t>were impacted, while those in green continued sending traffic to the legitimate origin network (green circle).</a:t>
            </a:r>
            <a:endParaRPr lang="en-US" dirty="0"/>
          </a:p>
        </p:txBody>
      </p:sp>
      <p:sp>
        <p:nvSpPr>
          <p:cNvPr id="4" name="Slide Number Placeholder 3"/>
          <p:cNvSpPr>
            <a:spLocks noGrp="1"/>
          </p:cNvSpPr>
          <p:nvPr>
            <p:ph type="sldNum" sz="quarter" idx="10"/>
          </p:nvPr>
        </p:nvSpPr>
        <p:spPr/>
        <p:txBody>
          <a:bodyPr/>
          <a:lstStyle/>
          <a:p>
            <a:fld id="{70DE8B7A-8286-4A3B-9CBA-8A50BCDD6E15}" type="slidenum">
              <a:rPr lang="en-US" smtClean="0"/>
              <a:t>14</a:t>
            </a:fld>
            <a:endParaRPr lang="en-US"/>
          </a:p>
        </p:txBody>
      </p:sp>
    </p:spTree>
    <p:extLst>
      <p:ext uri="{BB962C8B-B14F-4D97-AF65-F5344CB8AC3E}">
        <p14:creationId xmlns:p14="http://schemas.microsoft.com/office/powerpoint/2010/main" val="1929339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a:r>
              <a:rPr lang="en-US" sz="900" b="1" i="0" kern="1200" dirty="0" smtClean="0">
                <a:solidFill>
                  <a:schemeClr val="tx1"/>
                </a:solidFill>
                <a:effectLst/>
                <a:latin typeface="+mn-lt"/>
                <a:ea typeface="+mn-ea"/>
                <a:cs typeface="+mn-cs"/>
              </a:rPr>
              <a:t>Correlating Traffic with Routes</a:t>
            </a:r>
          </a:p>
          <a:p>
            <a:pPr rtl="0"/>
            <a:r>
              <a:rPr lang="en-US" sz="900" b="0" i="0" kern="1200" dirty="0" err="1" smtClean="0">
                <a:solidFill>
                  <a:schemeClr val="tx1"/>
                </a:solidFill>
                <a:effectLst/>
                <a:latin typeface="+mn-lt"/>
                <a:ea typeface="+mn-ea"/>
                <a:cs typeface="+mn-cs"/>
              </a:rPr>
              <a:t>ThousandEyes</a:t>
            </a:r>
            <a:r>
              <a:rPr lang="en-US" sz="900" b="0" i="0" kern="1200" dirty="0" smtClean="0">
                <a:solidFill>
                  <a:schemeClr val="tx1"/>
                </a:solidFill>
                <a:effectLst/>
                <a:latin typeface="+mn-lt"/>
                <a:ea typeface="+mn-ea"/>
                <a:cs typeface="+mn-cs"/>
              </a:rPr>
              <a:t> data includes not just routing information but also the traffic path taken by IP packets across the Internet in a view called Path Visualization. You can see in Figure 2 that traffic entered the </a:t>
            </a:r>
            <a:r>
              <a:rPr lang="en-US" sz="900" b="0" i="0" kern="1200" dirty="0" err="1" smtClean="0">
                <a:solidFill>
                  <a:schemeClr val="tx1"/>
                </a:solidFill>
                <a:effectLst/>
                <a:latin typeface="+mn-lt"/>
                <a:ea typeface="+mn-ea"/>
                <a:cs typeface="+mn-cs"/>
              </a:rPr>
              <a:t>Rostelecom</a:t>
            </a:r>
            <a:r>
              <a:rPr lang="en-US" sz="900" b="0" i="0" kern="1200" dirty="0" smtClean="0">
                <a:solidFill>
                  <a:schemeClr val="tx1"/>
                </a:solidFill>
                <a:effectLst/>
                <a:latin typeface="+mn-lt"/>
                <a:ea typeface="+mn-ea"/>
                <a:cs typeface="+mn-cs"/>
              </a:rPr>
              <a:t> network and then returned back out to the destination network, in this case via Cogent in Stockholm. But </a:t>
            </a:r>
            <a:r>
              <a:rPr lang="en-US" sz="900" b="0" i="0" kern="1200" dirty="0" err="1" smtClean="0">
                <a:solidFill>
                  <a:schemeClr val="tx1"/>
                </a:solidFill>
                <a:effectLst/>
                <a:latin typeface="+mn-lt"/>
                <a:ea typeface="+mn-ea"/>
                <a:cs typeface="+mn-cs"/>
              </a:rPr>
              <a:t>Rostelecom</a:t>
            </a:r>
            <a:r>
              <a:rPr lang="en-US" sz="900" b="0" i="0" kern="1200" dirty="0" smtClean="0">
                <a:solidFill>
                  <a:schemeClr val="tx1"/>
                </a:solidFill>
                <a:effectLst/>
                <a:latin typeface="+mn-lt"/>
                <a:ea typeface="+mn-ea"/>
                <a:cs typeface="+mn-cs"/>
              </a:rPr>
              <a:t> took the traffic for a ride, through 60+ interfaces in what was either an unintentional routing loop or a very intentional series of devices to inspect the traffic. You can see these as the white, unresponsive, interfaces in the visualization.</a:t>
            </a:r>
          </a:p>
          <a:p>
            <a:endParaRPr lang="en-US" dirty="0"/>
          </a:p>
        </p:txBody>
      </p:sp>
      <p:sp>
        <p:nvSpPr>
          <p:cNvPr id="4" name="Slide Number Placeholder 3"/>
          <p:cNvSpPr>
            <a:spLocks noGrp="1"/>
          </p:cNvSpPr>
          <p:nvPr>
            <p:ph type="sldNum" sz="quarter" idx="10"/>
          </p:nvPr>
        </p:nvSpPr>
        <p:spPr/>
        <p:txBody>
          <a:bodyPr/>
          <a:lstStyle/>
          <a:p>
            <a:fld id="{70DE8B7A-8286-4A3B-9CBA-8A50BCDD6E15}" type="slidenum">
              <a:rPr lang="en-US" smtClean="0"/>
              <a:t>15</a:t>
            </a:fld>
            <a:endParaRPr lang="en-US"/>
          </a:p>
        </p:txBody>
      </p:sp>
    </p:spTree>
    <p:extLst>
      <p:ext uri="{BB962C8B-B14F-4D97-AF65-F5344CB8AC3E}">
        <p14:creationId xmlns:p14="http://schemas.microsoft.com/office/powerpoint/2010/main" val="327128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509" name="Picture 508"/>
          <p:cNvPicPr>
            <a:picLocks noChangeAspect="1"/>
          </p:cNvPicPr>
          <p:nvPr userDrawn="1"/>
        </p:nvPicPr>
        <p:blipFill rotWithShape="1">
          <a:blip r:embed="rId2" cstate="email">
            <a:extLst>
              <a:ext uri="{28A0092B-C50C-407E-A947-70E740481C1C}">
                <a14:useLocalDpi xmlns:a14="http://schemas.microsoft.com/office/drawing/2010/main" val="0"/>
              </a:ext>
            </a:extLst>
          </a:blip>
          <a:srcRect l="29372" t="22273"/>
          <a:stretch/>
        </p:blipFill>
        <p:spPr>
          <a:xfrm>
            <a:off x="0" y="1"/>
            <a:ext cx="5819509" cy="4784641"/>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pic>
        <p:nvPicPr>
          <p:cNvPr id="4" name="Picture 3" descr="title page blue.jp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grpSp>
        <p:nvGrpSpPr>
          <p:cNvPr id="3" name="Group 2"/>
          <p:cNvGrpSpPr/>
          <p:nvPr userDrawn="1"/>
        </p:nvGrpSpPr>
        <p:grpSpPr>
          <a:xfrm>
            <a:off x="414417" y="601656"/>
            <a:ext cx="1739299" cy="310075"/>
            <a:chOff x="1519371" y="1184958"/>
            <a:chExt cx="9070975" cy="1212850"/>
          </a:xfrm>
        </p:grpSpPr>
        <p:sp>
          <p:nvSpPr>
            <p:cNvPr id="38" name="Freeform 5"/>
            <p:cNvSpPr>
              <a:spLocks/>
            </p:cNvSpPr>
            <p:nvPr userDrawn="1"/>
          </p:nvSpPr>
          <p:spPr bwMode="auto">
            <a:xfrm>
              <a:off x="1519371" y="1253221"/>
              <a:ext cx="669925" cy="887413"/>
            </a:xfrm>
            <a:custGeom>
              <a:avLst/>
              <a:gdLst>
                <a:gd name="T0" fmla="*/ 76 w 215"/>
                <a:gd name="T1" fmla="*/ 53 h 283"/>
                <a:gd name="T2" fmla="*/ 12 w 215"/>
                <a:gd name="T3" fmla="*/ 53 h 283"/>
                <a:gd name="T4" fmla="*/ 0 w 215"/>
                <a:gd name="T5" fmla="*/ 33 h 283"/>
                <a:gd name="T6" fmla="*/ 0 w 215"/>
                <a:gd name="T7" fmla="*/ 20 h 283"/>
                <a:gd name="T8" fmla="*/ 12 w 215"/>
                <a:gd name="T9" fmla="*/ 0 h 283"/>
                <a:gd name="T10" fmla="*/ 202 w 215"/>
                <a:gd name="T11" fmla="*/ 0 h 283"/>
                <a:gd name="T12" fmla="*/ 215 w 215"/>
                <a:gd name="T13" fmla="*/ 20 h 283"/>
                <a:gd name="T14" fmla="*/ 215 w 215"/>
                <a:gd name="T15" fmla="*/ 33 h 283"/>
                <a:gd name="T16" fmla="*/ 202 w 215"/>
                <a:gd name="T17" fmla="*/ 53 h 283"/>
                <a:gd name="T18" fmla="*/ 138 w 215"/>
                <a:gd name="T19" fmla="*/ 53 h 283"/>
                <a:gd name="T20" fmla="*/ 138 w 215"/>
                <a:gd name="T21" fmla="*/ 270 h 283"/>
                <a:gd name="T22" fmla="*/ 114 w 215"/>
                <a:gd name="T23" fmla="*/ 283 h 283"/>
                <a:gd name="T24" fmla="*/ 100 w 215"/>
                <a:gd name="T25" fmla="*/ 283 h 283"/>
                <a:gd name="T26" fmla="*/ 76 w 215"/>
                <a:gd name="T27" fmla="*/ 270 h 283"/>
                <a:gd name="T28" fmla="*/ 76 w 215"/>
                <a:gd name="T29" fmla="*/ 5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 h="283">
                  <a:moveTo>
                    <a:pt x="76" y="53"/>
                  </a:moveTo>
                  <a:cubicBezTo>
                    <a:pt x="12" y="53"/>
                    <a:pt x="12" y="53"/>
                    <a:pt x="12" y="53"/>
                  </a:cubicBezTo>
                  <a:cubicBezTo>
                    <a:pt x="4" y="53"/>
                    <a:pt x="0" y="47"/>
                    <a:pt x="0" y="33"/>
                  </a:cubicBezTo>
                  <a:cubicBezTo>
                    <a:pt x="0" y="20"/>
                    <a:pt x="0" y="20"/>
                    <a:pt x="0" y="20"/>
                  </a:cubicBezTo>
                  <a:cubicBezTo>
                    <a:pt x="0" y="6"/>
                    <a:pt x="4" y="0"/>
                    <a:pt x="12" y="0"/>
                  </a:cubicBezTo>
                  <a:cubicBezTo>
                    <a:pt x="202" y="0"/>
                    <a:pt x="202" y="0"/>
                    <a:pt x="202" y="0"/>
                  </a:cubicBezTo>
                  <a:cubicBezTo>
                    <a:pt x="211" y="0"/>
                    <a:pt x="215" y="6"/>
                    <a:pt x="215" y="20"/>
                  </a:cubicBezTo>
                  <a:cubicBezTo>
                    <a:pt x="215" y="33"/>
                    <a:pt x="215" y="33"/>
                    <a:pt x="215" y="33"/>
                  </a:cubicBezTo>
                  <a:cubicBezTo>
                    <a:pt x="215" y="47"/>
                    <a:pt x="211" y="53"/>
                    <a:pt x="202" y="53"/>
                  </a:cubicBezTo>
                  <a:cubicBezTo>
                    <a:pt x="138" y="53"/>
                    <a:pt x="138" y="53"/>
                    <a:pt x="138" y="53"/>
                  </a:cubicBezTo>
                  <a:cubicBezTo>
                    <a:pt x="138" y="270"/>
                    <a:pt x="138" y="270"/>
                    <a:pt x="138" y="270"/>
                  </a:cubicBezTo>
                  <a:cubicBezTo>
                    <a:pt x="138" y="278"/>
                    <a:pt x="131" y="283"/>
                    <a:pt x="114" y="283"/>
                  </a:cubicBezTo>
                  <a:cubicBezTo>
                    <a:pt x="100" y="283"/>
                    <a:pt x="100" y="283"/>
                    <a:pt x="100" y="283"/>
                  </a:cubicBezTo>
                  <a:cubicBezTo>
                    <a:pt x="83" y="283"/>
                    <a:pt x="76" y="278"/>
                    <a:pt x="76" y="270"/>
                  </a:cubicBezTo>
                  <a:lnTo>
                    <a:pt x="76" y="5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050">
                <a:solidFill>
                  <a:schemeClr val="bg1"/>
                </a:solidFill>
              </a:endParaRPr>
            </a:p>
          </p:txBody>
        </p:sp>
        <p:sp>
          <p:nvSpPr>
            <p:cNvPr id="39" name="Freeform 6"/>
            <p:cNvSpPr>
              <a:spLocks/>
            </p:cNvSpPr>
            <p:nvPr userDrawn="1"/>
          </p:nvSpPr>
          <p:spPr bwMode="auto">
            <a:xfrm>
              <a:off x="2254384" y="1184958"/>
              <a:ext cx="550863" cy="955675"/>
            </a:xfrm>
            <a:custGeom>
              <a:avLst/>
              <a:gdLst>
                <a:gd name="T0" fmla="*/ 0 w 177"/>
                <a:gd name="T1" fmla="*/ 13 h 305"/>
                <a:gd name="T2" fmla="*/ 24 w 177"/>
                <a:gd name="T3" fmla="*/ 0 h 305"/>
                <a:gd name="T4" fmla="*/ 36 w 177"/>
                <a:gd name="T5" fmla="*/ 0 h 305"/>
                <a:gd name="T6" fmla="*/ 60 w 177"/>
                <a:gd name="T7" fmla="*/ 13 h 305"/>
                <a:gd name="T8" fmla="*/ 60 w 177"/>
                <a:gd name="T9" fmla="*/ 118 h 305"/>
                <a:gd name="T10" fmla="*/ 117 w 177"/>
                <a:gd name="T11" fmla="*/ 90 h 305"/>
                <a:gd name="T12" fmla="*/ 177 w 177"/>
                <a:gd name="T13" fmla="*/ 155 h 305"/>
                <a:gd name="T14" fmla="*/ 177 w 177"/>
                <a:gd name="T15" fmla="*/ 292 h 305"/>
                <a:gd name="T16" fmla="*/ 153 w 177"/>
                <a:gd name="T17" fmla="*/ 305 h 305"/>
                <a:gd name="T18" fmla="*/ 142 w 177"/>
                <a:gd name="T19" fmla="*/ 305 h 305"/>
                <a:gd name="T20" fmla="*/ 118 w 177"/>
                <a:gd name="T21" fmla="*/ 292 h 305"/>
                <a:gd name="T22" fmla="*/ 118 w 177"/>
                <a:gd name="T23" fmla="*/ 164 h 305"/>
                <a:gd name="T24" fmla="*/ 92 w 177"/>
                <a:gd name="T25" fmla="*/ 139 h 305"/>
                <a:gd name="T26" fmla="*/ 60 w 177"/>
                <a:gd name="T27" fmla="*/ 163 h 305"/>
                <a:gd name="T28" fmla="*/ 60 w 177"/>
                <a:gd name="T29" fmla="*/ 292 h 305"/>
                <a:gd name="T30" fmla="*/ 36 w 177"/>
                <a:gd name="T31" fmla="*/ 305 h 305"/>
                <a:gd name="T32" fmla="*/ 24 w 177"/>
                <a:gd name="T33" fmla="*/ 305 h 305"/>
                <a:gd name="T34" fmla="*/ 0 w 177"/>
                <a:gd name="T35" fmla="*/ 292 h 305"/>
                <a:gd name="T36" fmla="*/ 0 w 177"/>
                <a:gd name="T37" fmla="*/ 13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305">
                  <a:moveTo>
                    <a:pt x="0" y="13"/>
                  </a:moveTo>
                  <a:cubicBezTo>
                    <a:pt x="0" y="5"/>
                    <a:pt x="7" y="0"/>
                    <a:pt x="24" y="0"/>
                  </a:cubicBezTo>
                  <a:cubicBezTo>
                    <a:pt x="36" y="0"/>
                    <a:pt x="36" y="0"/>
                    <a:pt x="36" y="0"/>
                  </a:cubicBezTo>
                  <a:cubicBezTo>
                    <a:pt x="53" y="0"/>
                    <a:pt x="60" y="5"/>
                    <a:pt x="60" y="13"/>
                  </a:cubicBezTo>
                  <a:cubicBezTo>
                    <a:pt x="60" y="118"/>
                    <a:pt x="60" y="118"/>
                    <a:pt x="60" y="118"/>
                  </a:cubicBezTo>
                  <a:cubicBezTo>
                    <a:pt x="72" y="103"/>
                    <a:pt x="92" y="90"/>
                    <a:pt x="117" y="90"/>
                  </a:cubicBezTo>
                  <a:cubicBezTo>
                    <a:pt x="157" y="90"/>
                    <a:pt x="177" y="111"/>
                    <a:pt x="177" y="155"/>
                  </a:cubicBezTo>
                  <a:cubicBezTo>
                    <a:pt x="177" y="292"/>
                    <a:pt x="177" y="292"/>
                    <a:pt x="177" y="292"/>
                  </a:cubicBezTo>
                  <a:cubicBezTo>
                    <a:pt x="177" y="300"/>
                    <a:pt x="170" y="305"/>
                    <a:pt x="153" y="305"/>
                  </a:cubicBezTo>
                  <a:cubicBezTo>
                    <a:pt x="142" y="305"/>
                    <a:pt x="142" y="305"/>
                    <a:pt x="142" y="305"/>
                  </a:cubicBezTo>
                  <a:cubicBezTo>
                    <a:pt x="125" y="305"/>
                    <a:pt x="118" y="300"/>
                    <a:pt x="118" y="292"/>
                  </a:cubicBezTo>
                  <a:cubicBezTo>
                    <a:pt x="118" y="164"/>
                    <a:pt x="118" y="164"/>
                    <a:pt x="118" y="164"/>
                  </a:cubicBezTo>
                  <a:cubicBezTo>
                    <a:pt x="118" y="149"/>
                    <a:pt x="110" y="139"/>
                    <a:pt x="92" y="139"/>
                  </a:cubicBezTo>
                  <a:cubicBezTo>
                    <a:pt x="76" y="139"/>
                    <a:pt x="65" y="153"/>
                    <a:pt x="60" y="163"/>
                  </a:cubicBezTo>
                  <a:cubicBezTo>
                    <a:pt x="60" y="292"/>
                    <a:pt x="60" y="292"/>
                    <a:pt x="60" y="292"/>
                  </a:cubicBezTo>
                  <a:cubicBezTo>
                    <a:pt x="60" y="300"/>
                    <a:pt x="53" y="305"/>
                    <a:pt x="36" y="305"/>
                  </a:cubicBezTo>
                  <a:cubicBezTo>
                    <a:pt x="24" y="305"/>
                    <a:pt x="24" y="305"/>
                    <a:pt x="24" y="305"/>
                  </a:cubicBezTo>
                  <a:cubicBezTo>
                    <a:pt x="7" y="305"/>
                    <a:pt x="0" y="300"/>
                    <a:pt x="0" y="292"/>
                  </a:cubicBezTo>
                  <a:lnTo>
                    <a:pt x="0" y="1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050">
                <a:solidFill>
                  <a:schemeClr val="bg1"/>
                </a:solidFill>
              </a:endParaRPr>
            </a:p>
          </p:txBody>
        </p:sp>
        <p:sp>
          <p:nvSpPr>
            <p:cNvPr id="40" name="Freeform 7"/>
            <p:cNvSpPr>
              <a:spLocks noEditPoints="1"/>
            </p:cNvSpPr>
            <p:nvPr userDrawn="1"/>
          </p:nvSpPr>
          <p:spPr bwMode="auto">
            <a:xfrm>
              <a:off x="2883034" y="1467533"/>
              <a:ext cx="606425" cy="679450"/>
            </a:xfrm>
            <a:custGeom>
              <a:avLst/>
              <a:gdLst>
                <a:gd name="T0" fmla="*/ 135 w 195"/>
                <a:gd name="T1" fmla="*/ 109 h 217"/>
                <a:gd name="T2" fmla="*/ 98 w 195"/>
                <a:gd name="T3" fmla="*/ 47 h 217"/>
                <a:gd name="T4" fmla="*/ 60 w 195"/>
                <a:gd name="T5" fmla="*/ 109 h 217"/>
                <a:gd name="T6" fmla="*/ 98 w 195"/>
                <a:gd name="T7" fmla="*/ 170 h 217"/>
                <a:gd name="T8" fmla="*/ 135 w 195"/>
                <a:gd name="T9" fmla="*/ 109 h 217"/>
                <a:gd name="T10" fmla="*/ 98 w 195"/>
                <a:gd name="T11" fmla="*/ 0 h 217"/>
                <a:gd name="T12" fmla="*/ 195 w 195"/>
                <a:gd name="T13" fmla="*/ 109 h 217"/>
                <a:gd name="T14" fmla="*/ 98 w 195"/>
                <a:gd name="T15" fmla="*/ 217 h 217"/>
                <a:gd name="T16" fmla="*/ 0 w 195"/>
                <a:gd name="T17" fmla="*/ 109 h 217"/>
                <a:gd name="T18" fmla="*/ 98 w 195"/>
                <a:gd name="T1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217">
                  <a:moveTo>
                    <a:pt x="135" y="109"/>
                  </a:moveTo>
                  <a:cubicBezTo>
                    <a:pt x="135" y="68"/>
                    <a:pt x="123" y="47"/>
                    <a:pt x="98" y="47"/>
                  </a:cubicBezTo>
                  <a:cubicBezTo>
                    <a:pt x="72" y="47"/>
                    <a:pt x="60" y="68"/>
                    <a:pt x="60" y="109"/>
                  </a:cubicBezTo>
                  <a:cubicBezTo>
                    <a:pt x="60" y="149"/>
                    <a:pt x="72" y="170"/>
                    <a:pt x="98" y="170"/>
                  </a:cubicBezTo>
                  <a:cubicBezTo>
                    <a:pt x="123" y="170"/>
                    <a:pt x="135" y="149"/>
                    <a:pt x="135" y="109"/>
                  </a:cubicBezTo>
                  <a:moveTo>
                    <a:pt x="98" y="0"/>
                  </a:moveTo>
                  <a:cubicBezTo>
                    <a:pt x="162" y="0"/>
                    <a:pt x="195" y="38"/>
                    <a:pt x="195" y="109"/>
                  </a:cubicBezTo>
                  <a:cubicBezTo>
                    <a:pt x="195" y="179"/>
                    <a:pt x="162" y="217"/>
                    <a:pt x="98" y="217"/>
                  </a:cubicBezTo>
                  <a:cubicBezTo>
                    <a:pt x="34" y="217"/>
                    <a:pt x="0" y="179"/>
                    <a:pt x="0" y="109"/>
                  </a:cubicBezTo>
                  <a:cubicBezTo>
                    <a:pt x="0" y="38"/>
                    <a:pt x="34" y="0"/>
                    <a:pt x="98" y="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050">
                <a:solidFill>
                  <a:schemeClr val="bg1"/>
                </a:solidFill>
              </a:endParaRPr>
            </a:p>
          </p:txBody>
        </p:sp>
        <p:sp>
          <p:nvSpPr>
            <p:cNvPr id="41" name="Freeform 8"/>
            <p:cNvSpPr>
              <a:spLocks/>
            </p:cNvSpPr>
            <p:nvPr userDrawn="1"/>
          </p:nvSpPr>
          <p:spPr bwMode="auto">
            <a:xfrm>
              <a:off x="3592646" y="1477058"/>
              <a:ext cx="560388" cy="669925"/>
            </a:xfrm>
            <a:custGeom>
              <a:avLst/>
              <a:gdLst>
                <a:gd name="T0" fmla="*/ 0 w 180"/>
                <a:gd name="T1" fmla="*/ 13 h 214"/>
                <a:gd name="T2" fmla="*/ 24 w 180"/>
                <a:gd name="T3" fmla="*/ 0 h 214"/>
                <a:gd name="T4" fmla="*/ 35 w 180"/>
                <a:gd name="T5" fmla="*/ 0 h 214"/>
                <a:gd name="T6" fmla="*/ 59 w 180"/>
                <a:gd name="T7" fmla="*/ 13 h 214"/>
                <a:gd name="T8" fmla="*/ 59 w 180"/>
                <a:gd name="T9" fmla="*/ 140 h 214"/>
                <a:gd name="T10" fmla="*/ 83 w 180"/>
                <a:gd name="T11" fmla="*/ 165 h 214"/>
                <a:gd name="T12" fmla="*/ 116 w 180"/>
                <a:gd name="T13" fmla="*/ 142 h 214"/>
                <a:gd name="T14" fmla="*/ 116 w 180"/>
                <a:gd name="T15" fmla="*/ 13 h 214"/>
                <a:gd name="T16" fmla="*/ 140 w 180"/>
                <a:gd name="T17" fmla="*/ 0 h 214"/>
                <a:gd name="T18" fmla="*/ 151 w 180"/>
                <a:gd name="T19" fmla="*/ 0 h 214"/>
                <a:gd name="T20" fmla="*/ 175 w 180"/>
                <a:gd name="T21" fmla="*/ 13 h 214"/>
                <a:gd name="T22" fmla="*/ 175 w 180"/>
                <a:gd name="T23" fmla="*/ 140 h 214"/>
                <a:gd name="T24" fmla="*/ 180 w 180"/>
                <a:gd name="T25" fmla="*/ 198 h 214"/>
                <a:gd name="T26" fmla="*/ 135 w 180"/>
                <a:gd name="T27" fmla="*/ 211 h 214"/>
                <a:gd name="T28" fmla="*/ 119 w 180"/>
                <a:gd name="T29" fmla="*/ 184 h 214"/>
                <a:gd name="T30" fmla="*/ 59 w 180"/>
                <a:gd name="T31" fmla="*/ 214 h 214"/>
                <a:gd name="T32" fmla="*/ 0 w 180"/>
                <a:gd name="T33" fmla="*/ 149 h 214"/>
                <a:gd name="T34" fmla="*/ 0 w 180"/>
                <a:gd name="T35" fmla="*/ 1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214">
                  <a:moveTo>
                    <a:pt x="0" y="13"/>
                  </a:moveTo>
                  <a:cubicBezTo>
                    <a:pt x="0" y="4"/>
                    <a:pt x="7" y="0"/>
                    <a:pt x="24" y="0"/>
                  </a:cubicBezTo>
                  <a:cubicBezTo>
                    <a:pt x="35" y="0"/>
                    <a:pt x="35" y="0"/>
                    <a:pt x="35" y="0"/>
                  </a:cubicBezTo>
                  <a:cubicBezTo>
                    <a:pt x="52" y="0"/>
                    <a:pt x="59" y="4"/>
                    <a:pt x="59" y="13"/>
                  </a:cubicBezTo>
                  <a:cubicBezTo>
                    <a:pt x="59" y="140"/>
                    <a:pt x="59" y="140"/>
                    <a:pt x="59" y="140"/>
                  </a:cubicBezTo>
                  <a:cubicBezTo>
                    <a:pt x="59" y="156"/>
                    <a:pt x="66" y="165"/>
                    <a:pt x="83" y="165"/>
                  </a:cubicBezTo>
                  <a:cubicBezTo>
                    <a:pt x="100" y="165"/>
                    <a:pt x="111" y="151"/>
                    <a:pt x="116" y="142"/>
                  </a:cubicBezTo>
                  <a:cubicBezTo>
                    <a:pt x="116" y="13"/>
                    <a:pt x="116" y="13"/>
                    <a:pt x="116" y="13"/>
                  </a:cubicBezTo>
                  <a:cubicBezTo>
                    <a:pt x="116" y="4"/>
                    <a:pt x="123" y="0"/>
                    <a:pt x="140" y="0"/>
                  </a:cubicBezTo>
                  <a:cubicBezTo>
                    <a:pt x="151" y="0"/>
                    <a:pt x="151" y="0"/>
                    <a:pt x="151" y="0"/>
                  </a:cubicBezTo>
                  <a:cubicBezTo>
                    <a:pt x="168" y="0"/>
                    <a:pt x="175" y="4"/>
                    <a:pt x="175" y="13"/>
                  </a:cubicBezTo>
                  <a:cubicBezTo>
                    <a:pt x="175" y="140"/>
                    <a:pt x="175" y="140"/>
                    <a:pt x="175" y="140"/>
                  </a:cubicBezTo>
                  <a:cubicBezTo>
                    <a:pt x="175" y="182"/>
                    <a:pt x="180" y="190"/>
                    <a:pt x="180" y="198"/>
                  </a:cubicBezTo>
                  <a:cubicBezTo>
                    <a:pt x="180" y="208"/>
                    <a:pt x="145" y="211"/>
                    <a:pt x="135" y="211"/>
                  </a:cubicBezTo>
                  <a:cubicBezTo>
                    <a:pt x="122" y="211"/>
                    <a:pt x="121" y="194"/>
                    <a:pt x="119" y="184"/>
                  </a:cubicBezTo>
                  <a:cubicBezTo>
                    <a:pt x="107" y="199"/>
                    <a:pt x="85" y="214"/>
                    <a:pt x="59" y="214"/>
                  </a:cubicBezTo>
                  <a:cubicBezTo>
                    <a:pt x="19" y="214"/>
                    <a:pt x="0" y="194"/>
                    <a:pt x="0" y="149"/>
                  </a:cubicBezTo>
                  <a:lnTo>
                    <a:pt x="0" y="1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050">
                <a:solidFill>
                  <a:schemeClr val="bg1"/>
                </a:solidFill>
              </a:endParaRPr>
            </a:p>
          </p:txBody>
        </p:sp>
        <p:sp>
          <p:nvSpPr>
            <p:cNvPr id="42" name="Freeform 9"/>
            <p:cNvSpPr>
              <a:spLocks/>
            </p:cNvSpPr>
            <p:nvPr userDrawn="1"/>
          </p:nvSpPr>
          <p:spPr bwMode="auto">
            <a:xfrm>
              <a:off x="4230821" y="1467533"/>
              <a:ext cx="450850" cy="679450"/>
            </a:xfrm>
            <a:custGeom>
              <a:avLst/>
              <a:gdLst>
                <a:gd name="T0" fmla="*/ 21 w 145"/>
                <a:gd name="T1" fmla="*/ 159 h 217"/>
                <a:gd name="T2" fmla="*/ 60 w 145"/>
                <a:gd name="T3" fmla="*/ 170 h 217"/>
                <a:gd name="T4" fmla="*/ 85 w 145"/>
                <a:gd name="T5" fmla="*/ 152 h 217"/>
                <a:gd name="T6" fmla="*/ 4 w 145"/>
                <a:gd name="T7" fmla="*/ 65 h 217"/>
                <a:gd name="T8" fmla="*/ 78 w 145"/>
                <a:gd name="T9" fmla="*/ 0 h 217"/>
                <a:gd name="T10" fmla="*/ 138 w 145"/>
                <a:gd name="T11" fmla="*/ 26 h 217"/>
                <a:gd name="T12" fmla="*/ 121 w 145"/>
                <a:gd name="T13" fmla="*/ 55 h 217"/>
                <a:gd name="T14" fmla="*/ 87 w 145"/>
                <a:gd name="T15" fmla="*/ 47 h 217"/>
                <a:gd name="T16" fmla="*/ 65 w 145"/>
                <a:gd name="T17" fmla="*/ 61 h 217"/>
                <a:gd name="T18" fmla="*/ 145 w 145"/>
                <a:gd name="T19" fmla="*/ 147 h 217"/>
                <a:gd name="T20" fmla="*/ 70 w 145"/>
                <a:gd name="T21" fmla="*/ 217 h 217"/>
                <a:gd name="T22" fmla="*/ 0 w 145"/>
                <a:gd name="T23" fmla="*/ 189 h 217"/>
                <a:gd name="T24" fmla="*/ 21 w 145"/>
                <a:gd name="T25" fmla="*/ 15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217">
                  <a:moveTo>
                    <a:pt x="21" y="159"/>
                  </a:moveTo>
                  <a:cubicBezTo>
                    <a:pt x="26" y="159"/>
                    <a:pt x="41" y="170"/>
                    <a:pt x="60" y="170"/>
                  </a:cubicBezTo>
                  <a:cubicBezTo>
                    <a:pt x="77" y="170"/>
                    <a:pt x="85" y="164"/>
                    <a:pt x="85" y="152"/>
                  </a:cubicBezTo>
                  <a:cubicBezTo>
                    <a:pt x="85" y="117"/>
                    <a:pt x="4" y="137"/>
                    <a:pt x="4" y="65"/>
                  </a:cubicBezTo>
                  <a:cubicBezTo>
                    <a:pt x="4" y="25"/>
                    <a:pt x="33" y="0"/>
                    <a:pt x="78" y="0"/>
                  </a:cubicBezTo>
                  <a:cubicBezTo>
                    <a:pt x="92" y="0"/>
                    <a:pt x="138" y="3"/>
                    <a:pt x="138" y="26"/>
                  </a:cubicBezTo>
                  <a:cubicBezTo>
                    <a:pt x="138" y="31"/>
                    <a:pt x="129" y="55"/>
                    <a:pt x="121" y="55"/>
                  </a:cubicBezTo>
                  <a:cubicBezTo>
                    <a:pt x="117" y="55"/>
                    <a:pt x="105" y="47"/>
                    <a:pt x="87" y="47"/>
                  </a:cubicBezTo>
                  <a:cubicBezTo>
                    <a:pt x="73" y="47"/>
                    <a:pt x="65" y="51"/>
                    <a:pt x="65" y="61"/>
                  </a:cubicBezTo>
                  <a:cubicBezTo>
                    <a:pt x="65" y="91"/>
                    <a:pt x="145" y="76"/>
                    <a:pt x="145" y="147"/>
                  </a:cubicBezTo>
                  <a:cubicBezTo>
                    <a:pt x="145" y="189"/>
                    <a:pt x="115" y="217"/>
                    <a:pt x="70" y="217"/>
                  </a:cubicBezTo>
                  <a:cubicBezTo>
                    <a:pt x="35" y="217"/>
                    <a:pt x="0" y="208"/>
                    <a:pt x="0" y="189"/>
                  </a:cubicBezTo>
                  <a:cubicBezTo>
                    <a:pt x="0" y="181"/>
                    <a:pt x="12" y="159"/>
                    <a:pt x="21" y="159"/>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050">
                <a:solidFill>
                  <a:schemeClr val="bg1"/>
                </a:solidFill>
              </a:endParaRPr>
            </a:p>
          </p:txBody>
        </p:sp>
        <p:sp>
          <p:nvSpPr>
            <p:cNvPr id="43" name="Freeform 10"/>
            <p:cNvSpPr>
              <a:spLocks noEditPoints="1"/>
            </p:cNvSpPr>
            <p:nvPr userDrawn="1"/>
          </p:nvSpPr>
          <p:spPr bwMode="auto">
            <a:xfrm>
              <a:off x="4759459" y="1467533"/>
              <a:ext cx="560388" cy="679450"/>
            </a:xfrm>
            <a:custGeom>
              <a:avLst/>
              <a:gdLst>
                <a:gd name="T0" fmla="*/ 80 w 180"/>
                <a:gd name="T1" fmla="*/ 170 h 217"/>
                <a:gd name="T2" fmla="*/ 116 w 180"/>
                <a:gd name="T3" fmla="*/ 145 h 217"/>
                <a:gd name="T4" fmla="*/ 116 w 180"/>
                <a:gd name="T5" fmla="*/ 123 h 217"/>
                <a:gd name="T6" fmla="*/ 59 w 180"/>
                <a:gd name="T7" fmla="*/ 152 h 217"/>
                <a:gd name="T8" fmla="*/ 80 w 180"/>
                <a:gd name="T9" fmla="*/ 170 h 217"/>
                <a:gd name="T10" fmla="*/ 116 w 180"/>
                <a:gd name="T11" fmla="*/ 84 h 217"/>
                <a:gd name="T12" fmla="*/ 116 w 180"/>
                <a:gd name="T13" fmla="*/ 70 h 217"/>
                <a:gd name="T14" fmla="*/ 84 w 180"/>
                <a:gd name="T15" fmla="*/ 47 h 217"/>
                <a:gd name="T16" fmla="*/ 33 w 180"/>
                <a:gd name="T17" fmla="*/ 60 h 217"/>
                <a:gd name="T18" fmla="*/ 12 w 180"/>
                <a:gd name="T19" fmla="*/ 28 h 217"/>
                <a:gd name="T20" fmla="*/ 89 w 180"/>
                <a:gd name="T21" fmla="*/ 0 h 217"/>
                <a:gd name="T22" fmla="*/ 175 w 180"/>
                <a:gd name="T23" fmla="*/ 67 h 217"/>
                <a:gd name="T24" fmla="*/ 175 w 180"/>
                <a:gd name="T25" fmla="*/ 143 h 217"/>
                <a:gd name="T26" fmla="*/ 180 w 180"/>
                <a:gd name="T27" fmla="*/ 201 h 217"/>
                <a:gd name="T28" fmla="*/ 135 w 180"/>
                <a:gd name="T29" fmla="*/ 214 h 217"/>
                <a:gd name="T30" fmla="*/ 119 w 180"/>
                <a:gd name="T31" fmla="*/ 187 h 217"/>
                <a:gd name="T32" fmla="*/ 60 w 180"/>
                <a:gd name="T33" fmla="*/ 217 h 217"/>
                <a:gd name="T34" fmla="*/ 0 w 180"/>
                <a:gd name="T35" fmla="*/ 158 h 217"/>
                <a:gd name="T36" fmla="*/ 116 w 180"/>
                <a:gd name="T37"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217">
                  <a:moveTo>
                    <a:pt x="80" y="170"/>
                  </a:moveTo>
                  <a:cubicBezTo>
                    <a:pt x="95" y="170"/>
                    <a:pt x="109" y="159"/>
                    <a:pt x="116" y="145"/>
                  </a:cubicBezTo>
                  <a:cubicBezTo>
                    <a:pt x="116" y="123"/>
                    <a:pt x="116" y="123"/>
                    <a:pt x="116" y="123"/>
                  </a:cubicBezTo>
                  <a:cubicBezTo>
                    <a:pt x="78" y="123"/>
                    <a:pt x="59" y="133"/>
                    <a:pt x="59" y="152"/>
                  </a:cubicBezTo>
                  <a:cubicBezTo>
                    <a:pt x="59" y="162"/>
                    <a:pt x="66" y="170"/>
                    <a:pt x="80" y="170"/>
                  </a:cubicBezTo>
                  <a:moveTo>
                    <a:pt x="116" y="84"/>
                  </a:moveTo>
                  <a:cubicBezTo>
                    <a:pt x="116" y="70"/>
                    <a:pt x="116" y="70"/>
                    <a:pt x="116" y="70"/>
                  </a:cubicBezTo>
                  <a:cubicBezTo>
                    <a:pt x="116" y="55"/>
                    <a:pt x="107" y="47"/>
                    <a:pt x="84" y="47"/>
                  </a:cubicBezTo>
                  <a:cubicBezTo>
                    <a:pt x="55" y="47"/>
                    <a:pt x="38" y="60"/>
                    <a:pt x="33" y="60"/>
                  </a:cubicBezTo>
                  <a:cubicBezTo>
                    <a:pt x="24" y="60"/>
                    <a:pt x="12" y="36"/>
                    <a:pt x="12" y="28"/>
                  </a:cubicBezTo>
                  <a:cubicBezTo>
                    <a:pt x="12" y="14"/>
                    <a:pt x="44" y="0"/>
                    <a:pt x="89" y="0"/>
                  </a:cubicBezTo>
                  <a:cubicBezTo>
                    <a:pt x="152" y="0"/>
                    <a:pt x="175" y="28"/>
                    <a:pt x="175" y="67"/>
                  </a:cubicBezTo>
                  <a:cubicBezTo>
                    <a:pt x="175" y="143"/>
                    <a:pt x="175" y="143"/>
                    <a:pt x="175" y="143"/>
                  </a:cubicBezTo>
                  <a:cubicBezTo>
                    <a:pt x="175" y="185"/>
                    <a:pt x="180" y="193"/>
                    <a:pt x="180" y="201"/>
                  </a:cubicBezTo>
                  <a:cubicBezTo>
                    <a:pt x="180" y="211"/>
                    <a:pt x="145" y="214"/>
                    <a:pt x="135" y="214"/>
                  </a:cubicBezTo>
                  <a:cubicBezTo>
                    <a:pt x="122" y="214"/>
                    <a:pt x="121" y="197"/>
                    <a:pt x="119" y="187"/>
                  </a:cubicBezTo>
                  <a:cubicBezTo>
                    <a:pt x="116" y="192"/>
                    <a:pt x="97" y="217"/>
                    <a:pt x="60" y="217"/>
                  </a:cubicBezTo>
                  <a:cubicBezTo>
                    <a:pt x="16" y="217"/>
                    <a:pt x="0" y="191"/>
                    <a:pt x="0" y="158"/>
                  </a:cubicBezTo>
                  <a:cubicBezTo>
                    <a:pt x="0" y="125"/>
                    <a:pt x="14" y="84"/>
                    <a:pt x="116" y="84"/>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050">
                <a:solidFill>
                  <a:schemeClr val="bg1"/>
                </a:solidFill>
              </a:endParaRPr>
            </a:p>
          </p:txBody>
        </p:sp>
        <p:sp>
          <p:nvSpPr>
            <p:cNvPr id="59" name="Freeform 11"/>
            <p:cNvSpPr>
              <a:spLocks/>
            </p:cNvSpPr>
            <p:nvPr userDrawn="1"/>
          </p:nvSpPr>
          <p:spPr bwMode="auto">
            <a:xfrm>
              <a:off x="5429384" y="1467533"/>
              <a:ext cx="560388" cy="673100"/>
            </a:xfrm>
            <a:custGeom>
              <a:avLst/>
              <a:gdLst>
                <a:gd name="T0" fmla="*/ 5 w 180"/>
                <a:gd name="T1" fmla="*/ 74 h 215"/>
                <a:gd name="T2" fmla="*/ 0 w 180"/>
                <a:gd name="T3" fmla="*/ 18 h 215"/>
                <a:gd name="T4" fmla="*/ 45 w 180"/>
                <a:gd name="T5" fmla="*/ 5 h 215"/>
                <a:gd name="T6" fmla="*/ 61 w 180"/>
                <a:gd name="T7" fmla="*/ 31 h 215"/>
                <a:gd name="T8" fmla="*/ 121 w 180"/>
                <a:gd name="T9" fmla="*/ 0 h 215"/>
                <a:gd name="T10" fmla="*/ 180 w 180"/>
                <a:gd name="T11" fmla="*/ 65 h 215"/>
                <a:gd name="T12" fmla="*/ 180 w 180"/>
                <a:gd name="T13" fmla="*/ 202 h 215"/>
                <a:gd name="T14" fmla="*/ 156 w 180"/>
                <a:gd name="T15" fmla="*/ 215 h 215"/>
                <a:gd name="T16" fmla="*/ 145 w 180"/>
                <a:gd name="T17" fmla="*/ 215 h 215"/>
                <a:gd name="T18" fmla="*/ 121 w 180"/>
                <a:gd name="T19" fmla="*/ 202 h 215"/>
                <a:gd name="T20" fmla="*/ 121 w 180"/>
                <a:gd name="T21" fmla="*/ 74 h 215"/>
                <a:gd name="T22" fmla="*/ 96 w 180"/>
                <a:gd name="T23" fmla="*/ 49 h 215"/>
                <a:gd name="T24" fmla="*/ 64 w 180"/>
                <a:gd name="T25" fmla="*/ 73 h 215"/>
                <a:gd name="T26" fmla="*/ 64 w 180"/>
                <a:gd name="T27" fmla="*/ 202 h 215"/>
                <a:gd name="T28" fmla="*/ 40 w 180"/>
                <a:gd name="T29" fmla="*/ 215 h 215"/>
                <a:gd name="T30" fmla="*/ 29 w 180"/>
                <a:gd name="T31" fmla="*/ 215 h 215"/>
                <a:gd name="T32" fmla="*/ 5 w 180"/>
                <a:gd name="T33" fmla="*/ 202 h 215"/>
                <a:gd name="T34" fmla="*/ 5 w 180"/>
                <a:gd name="T35" fmla="*/ 7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215">
                  <a:moveTo>
                    <a:pt x="5" y="74"/>
                  </a:moveTo>
                  <a:cubicBezTo>
                    <a:pt x="5" y="34"/>
                    <a:pt x="0" y="26"/>
                    <a:pt x="0" y="18"/>
                  </a:cubicBezTo>
                  <a:cubicBezTo>
                    <a:pt x="0" y="8"/>
                    <a:pt x="35" y="5"/>
                    <a:pt x="45" y="5"/>
                  </a:cubicBezTo>
                  <a:cubicBezTo>
                    <a:pt x="58" y="5"/>
                    <a:pt x="59" y="21"/>
                    <a:pt x="61" y="31"/>
                  </a:cubicBezTo>
                  <a:cubicBezTo>
                    <a:pt x="73" y="16"/>
                    <a:pt x="95" y="0"/>
                    <a:pt x="121" y="0"/>
                  </a:cubicBezTo>
                  <a:cubicBezTo>
                    <a:pt x="161" y="0"/>
                    <a:pt x="180" y="21"/>
                    <a:pt x="180" y="65"/>
                  </a:cubicBezTo>
                  <a:cubicBezTo>
                    <a:pt x="180" y="202"/>
                    <a:pt x="180" y="202"/>
                    <a:pt x="180" y="202"/>
                  </a:cubicBezTo>
                  <a:cubicBezTo>
                    <a:pt x="180" y="210"/>
                    <a:pt x="173" y="215"/>
                    <a:pt x="156" y="215"/>
                  </a:cubicBezTo>
                  <a:cubicBezTo>
                    <a:pt x="145" y="215"/>
                    <a:pt x="145" y="215"/>
                    <a:pt x="145" y="215"/>
                  </a:cubicBezTo>
                  <a:cubicBezTo>
                    <a:pt x="128" y="215"/>
                    <a:pt x="121" y="210"/>
                    <a:pt x="121" y="202"/>
                  </a:cubicBezTo>
                  <a:cubicBezTo>
                    <a:pt x="121" y="74"/>
                    <a:pt x="121" y="74"/>
                    <a:pt x="121" y="74"/>
                  </a:cubicBezTo>
                  <a:cubicBezTo>
                    <a:pt x="121" y="59"/>
                    <a:pt x="114" y="49"/>
                    <a:pt x="96" y="49"/>
                  </a:cubicBezTo>
                  <a:cubicBezTo>
                    <a:pt x="80" y="49"/>
                    <a:pt x="69" y="63"/>
                    <a:pt x="64" y="73"/>
                  </a:cubicBezTo>
                  <a:cubicBezTo>
                    <a:pt x="64" y="202"/>
                    <a:pt x="64" y="202"/>
                    <a:pt x="64" y="202"/>
                  </a:cubicBezTo>
                  <a:cubicBezTo>
                    <a:pt x="64" y="210"/>
                    <a:pt x="57" y="215"/>
                    <a:pt x="40" y="215"/>
                  </a:cubicBezTo>
                  <a:cubicBezTo>
                    <a:pt x="29" y="215"/>
                    <a:pt x="29" y="215"/>
                    <a:pt x="29" y="215"/>
                  </a:cubicBezTo>
                  <a:cubicBezTo>
                    <a:pt x="12" y="215"/>
                    <a:pt x="5" y="210"/>
                    <a:pt x="5" y="202"/>
                  </a:cubicBezTo>
                  <a:lnTo>
                    <a:pt x="5" y="7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050">
                <a:solidFill>
                  <a:schemeClr val="bg1"/>
                </a:solidFill>
              </a:endParaRPr>
            </a:p>
          </p:txBody>
        </p:sp>
        <p:sp>
          <p:nvSpPr>
            <p:cNvPr id="61" name="Freeform 12"/>
            <p:cNvSpPr>
              <a:spLocks noEditPoints="1"/>
            </p:cNvSpPr>
            <p:nvPr userDrawn="1"/>
          </p:nvSpPr>
          <p:spPr bwMode="auto">
            <a:xfrm>
              <a:off x="6067559" y="1184958"/>
              <a:ext cx="590550" cy="962025"/>
            </a:xfrm>
            <a:custGeom>
              <a:avLst/>
              <a:gdLst>
                <a:gd name="T0" fmla="*/ 126 w 190"/>
                <a:gd name="T1" fmla="*/ 235 h 307"/>
                <a:gd name="T2" fmla="*/ 126 w 190"/>
                <a:gd name="T3" fmla="*/ 145 h 307"/>
                <a:gd name="T4" fmla="*/ 97 w 190"/>
                <a:gd name="T5" fmla="*/ 137 h 307"/>
                <a:gd name="T6" fmla="*/ 60 w 190"/>
                <a:gd name="T7" fmla="*/ 199 h 307"/>
                <a:gd name="T8" fmla="*/ 93 w 190"/>
                <a:gd name="T9" fmla="*/ 258 h 307"/>
                <a:gd name="T10" fmla="*/ 126 w 190"/>
                <a:gd name="T11" fmla="*/ 235 h 307"/>
                <a:gd name="T12" fmla="*/ 0 w 190"/>
                <a:gd name="T13" fmla="*/ 199 h 307"/>
                <a:gd name="T14" fmla="*/ 85 w 190"/>
                <a:gd name="T15" fmla="*/ 90 h 307"/>
                <a:gd name="T16" fmla="*/ 126 w 190"/>
                <a:gd name="T17" fmla="*/ 103 h 307"/>
                <a:gd name="T18" fmla="*/ 126 w 190"/>
                <a:gd name="T19" fmla="*/ 13 h 307"/>
                <a:gd name="T20" fmla="*/ 150 w 190"/>
                <a:gd name="T21" fmla="*/ 0 h 307"/>
                <a:gd name="T22" fmla="*/ 161 w 190"/>
                <a:gd name="T23" fmla="*/ 0 h 307"/>
                <a:gd name="T24" fmla="*/ 185 w 190"/>
                <a:gd name="T25" fmla="*/ 13 h 307"/>
                <a:gd name="T26" fmla="*/ 185 w 190"/>
                <a:gd name="T27" fmla="*/ 233 h 307"/>
                <a:gd name="T28" fmla="*/ 190 w 190"/>
                <a:gd name="T29" fmla="*/ 291 h 307"/>
                <a:gd name="T30" fmla="*/ 145 w 190"/>
                <a:gd name="T31" fmla="*/ 304 h 307"/>
                <a:gd name="T32" fmla="*/ 129 w 190"/>
                <a:gd name="T33" fmla="*/ 277 h 307"/>
                <a:gd name="T34" fmla="*/ 75 w 190"/>
                <a:gd name="T35" fmla="*/ 307 h 307"/>
                <a:gd name="T36" fmla="*/ 0 w 190"/>
                <a:gd name="T37" fmla="*/ 19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0" h="307">
                  <a:moveTo>
                    <a:pt x="126" y="235"/>
                  </a:moveTo>
                  <a:cubicBezTo>
                    <a:pt x="126" y="145"/>
                    <a:pt x="126" y="145"/>
                    <a:pt x="126" y="145"/>
                  </a:cubicBezTo>
                  <a:cubicBezTo>
                    <a:pt x="119" y="141"/>
                    <a:pt x="110" y="137"/>
                    <a:pt x="97" y="137"/>
                  </a:cubicBezTo>
                  <a:cubicBezTo>
                    <a:pt x="72" y="137"/>
                    <a:pt x="60" y="158"/>
                    <a:pt x="60" y="199"/>
                  </a:cubicBezTo>
                  <a:cubicBezTo>
                    <a:pt x="60" y="238"/>
                    <a:pt x="70" y="258"/>
                    <a:pt x="93" y="258"/>
                  </a:cubicBezTo>
                  <a:cubicBezTo>
                    <a:pt x="108" y="258"/>
                    <a:pt x="118" y="247"/>
                    <a:pt x="126" y="235"/>
                  </a:cubicBezTo>
                  <a:moveTo>
                    <a:pt x="0" y="199"/>
                  </a:moveTo>
                  <a:cubicBezTo>
                    <a:pt x="0" y="133"/>
                    <a:pt x="30" y="90"/>
                    <a:pt x="85" y="90"/>
                  </a:cubicBezTo>
                  <a:cubicBezTo>
                    <a:pt x="103" y="90"/>
                    <a:pt x="117" y="97"/>
                    <a:pt x="126" y="103"/>
                  </a:cubicBezTo>
                  <a:cubicBezTo>
                    <a:pt x="126" y="13"/>
                    <a:pt x="126" y="13"/>
                    <a:pt x="126" y="13"/>
                  </a:cubicBezTo>
                  <a:cubicBezTo>
                    <a:pt x="126" y="5"/>
                    <a:pt x="133" y="0"/>
                    <a:pt x="150" y="0"/>
                  </a:cubicBezTo>
                  <a:cubicBezTo>
                    <a:pt x="161" y="0"/>
                    <a:pt x="161" y="0"/>
                    <a:pt x="161" y="0"/>
                  </a:cubicBezTo>
                  <a:cubicBezTo>
                    <a:pt x="178" y="0"/>
                    <a:pt x="185" y="5"/>
                    <a:pt x="185" y="13"/>
                  </a:cubicBezTo>
                  <a:cubicBezTo>
                    <a:pt x="185" y="233"/>
                    <a:pt x="185" y="233"/>
                    <a:pt x="185" y="233"/>
                  </a:cubicBezTo>
                  <a:cubicBezTo>
                    <a:pt x="185" y="275"/>
                    <a:pt x="190" y="283"/>
                    <a:pt x="190" y="291"/>
                  </a:cubicBezTo>
                  <a:cubicBezTo>
                    <a:pt x="190" y="301"/>
                    <a:pt x="155" y="304"/>
                    <a:pt x="145" y="304"/>
                  </a:cubicBezTo>
                  <a:cubicBezTo>
                    <a:pt x="132" y="304"/>
                    <a:pt x="131" y="287"/>
                    <a:pt x="129" y="277"/>
                  </a:cubicBezTo>
                  <a:cubicBezTo>
                    <a:pt x="120" y="294"/>
                    <a:pt x="100" y="307"/>
                    <a:pt x="75" y="307"/>
                  </a:cubicBezTo>
                  <a:cubicBezTo>
                    <a:pt x="31" y="307"/>
                    <a:pt x="0" y="269"/>
                    <a:pt x="0" y="199"/>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050">
                <a:solidFill>
                  <a:schemeClr val="bg1"/>
                </a:solidFill>
              </a:endParaRPr>
            </a:p>
          </p:txBody>
        </p:sp>
        <p:sp>
          <p:nvSpPr>
            <p:cNvPr id="78" name="Freeform 13"/>
            <p:cNvSpPr>
              <a:spLocks/>
            </p:cNvSpPr>
            <p:nvPr userDrawn="1"/>
          </p:nvSpPr>
          <p:spPr bwMode="auto">
            <a:xfrm>
              <a:off x="6783521" y="1253221"/>
              <a:ext cx="547688" cy="884238"/>
            </a:xfrm>
            <a:custGeom>
              <a:avLst/>
              <a:gdLst>
                <a:gd name="T0" fmla="*/ 0 w 176"/>
                <a:gd name="T1" fmla="*/ 16 h 282"/>
                <a:gd name="T2" fmla="*/ 16 w 176"/>
                <a:gd name="T3" fmla="*/ 0 h 282"/>
                <a:gd name="T4" fmla="*/ 163 w 176"/>
                <a:gd name="T5" fmla="*/ 0 h 282"/>
                <a:gd name="T6" fmla="*/ 175 w 176"/>
                <a:gd name="T7" fmla="*/ 20 h 282"/>
                <a:gd name="T8" fmla="*/ 175 w 176"/>
                <a:gd name="T9" fmla="*/ 33 h 282"/>
                <a:gd name="T10" fmla="*/ 163 w 176"/>
                <a:gd name="T11" fmla="*/ 53 h 282"/>
                <a:gd name="T12" fmla="*/ 62 w 176"/>
                <a:gd name="T13" fmla="*/ 53 h 282"/>
                <a:gd name="T14" fmla="*/ 62 w 176"/>
                <a:gd name="T15" fmla="*/ 111 h 282"/>
                <a:gd name="T16" fmla="*/ 152 w 176"/>
                <a:gd name="T17" fmla="*/ 111 h 282"/>
                <a:gd name="T18" fmla="*/ 164 w 176"/>
                <a:gd name="T19" fmla="*/ 131 h 282"/>
                <a:gd name="T20" fmla="*/ 164 w 176"/>
                <a:gd name="T21" fmla="*/ 144 h 282"/>
                <a:gd name="T22" fmla="*/ 152 w 176"/>
                <a:gd name="T23" fmla="*/ 164 h 282"/>
                <a:gd name="T24" fmla="*/ 62 w 176"/>
                <a:gd name="T25" fmla="*/ 164 h 282"/>
                <a:gd name="T26" fmla="*/ 62 w 176"/>
                <a:gd name="T27" fmla="*/ 229 h 282"/>
                <a:gd name="T28" fmla="*/ 164 w 176"/>
                <a:gd name="T29" fmla="*/ 229 h 282"/>
                <a:gd name="T30" fmla="*/ 176 w 176"/>
                <a:gd name="T31" fmla="*/ 249 h 282"/>
                <a:gd name="T32" fmla="*/ 176 w 176"/>
                <a:gd name="T33" fmla="*/ 262 h 282"/>
                <a:gd name="T34" fmla="*/ 164 w 176"/>
                <a:gd name="T35" fmla="*/ 282 h 282"/>
                <a:gd name="T36" fmla="*/ 16 w 176"/>
                <a:gd name="T37" fmla="*/ 282 h 282"/>
                <a:gd name="T38" fmla="*/ 0 w 176"/>
                <a:gd name="T39" fmla="*/ 266 h 282"/>
                <a:gd name="T40" fmla="*/ 0 w 176"/>
                <a:gd name="T41" fmla="*/ 1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282">
                  <a:moveTo>
                    <a:pt x="0" y="16"/>
                  </a:moveTo>
                  <a:cubicBezTo>
                    <a:pt x="0" y="5"/>
                    <a:pt x="5" y="0"/>
                    <a:pt x="16" y="0"/>
                  </a:cubicBezTo>
                  <a:cubicBezTo>
                    <a:pt x="163" y="0"/>
                    <a:pt x="163" y="0"/>
                    <a:pt x="163" y="0"/>
                  </a:cubicBezTo>
                  <a:cubicBezTo>
                    <a:pt x="172" y="0"/>
                    <a:pt x="175" y="6"/>
                    <a:pt x="175" y="20"/>
                  </a:cubicBezTo>
                  <a:cubicBezTo>
                    <a:pt x="175" y="33"/>
                    <a:pt x="175" y="33"/>
                    <a:pt x="175" y="33"/>
                  </a:cubicBezTo>
                  <a:cubicBezTo>
                    <a:pt x="175" y="47"/>
                    <a:pt x="172" y="53"/>
                    <a:pt x="163" y="53"/>
                  </a:cubicBezTo>
                  <a:cubicBezTo>
                    <a:pt x="62" y="53"/>
                    <a:pt x="62" y="53"/>
                    <a:pt x="62" y="53"/>
                  </a:cubicBezTo>
                  <a:cubicBezTo>
                    <a:pt x="62" y="111"/>
                    <a:pt x="62" y="111"/>
                    <a:pt x="62" y="111"/>
                  </a:cubicBezTo>
                  <a:cubicBezTo>
                    <a:pt x="152" y="111"/>
                    <a:pt x="152" y="111"/>
                    <a:pt x="152" y="111"/>
                  </a:cubicBezTo>
                  <a:cubicBezTo>
                    <a:pt x="161" y="111"/>
                    <a:pt x="164" y="117"/>
                    <a:pt x="164" y="131"/>
                  </a:cubicBezTo>
                  <a:cubicBezTo>
                    <a:pt x="164" y="144"/>
                    <a:pt x="164" y="144"/>
                    <a:pt x="164" y="144"/>
                  </a:cubicBezTo>
                  <a:cubicBezTo>
                    <a:pt x="164" y="158"/>
                    <a:pt x="161" y="164"/>
                    <a:pt x="152" y="164"/>
                  </a:cubicBezTo>
                  <a:cubicBezTo>
                    <a:pt x="62" y="164"/>
                    <a:pt x="62" y="164"/>
                    <a:pt x="62" y="164"/>
                  </a:cubicBezTo>
                  <a:cubicBezTo>
                    <a:pt x="62" y="229"/>
                    <a:pt x="62" y="229"/>
                    <a:pt x="62" y="229"/>
                  </a:cubicBezTo>
                  <a:cubicBezTo>
                    <a:pt x="164" y="229"/>
                    <a:pt x="164" y="229"/>
                    <a:pt x="164" y="229"/>
                  </a:cubicBezTo>
                  <a:cubicBezTo>
                    <a:pt x="172" y="229"/>
                    <a:pt x="176" y="235"/>
                    <a:pt x="176" y="249"/>
                  </a:cubicBezTo>
                  <a:cubicBezTo>
                    <a:pt x="176" y="262"/>
                    <a:pt x="176" y="262"/>
                    <a:pt x="176" y="262"/>
                  </a:cubicBezTo>
                  <a:cubicBezTo>
                    <a:pt x="176" y="276"/>
                    <a:pt x="172" y="282"/>
                    <a:pt x="164" y="282"/>
                  </a:cubicBezTo>
                  <a:cubicBezTo>
                    <a:pt x="16" y="282"/>
                    <a:pt x="16" y="282"/>
                    <a:pt x="16" y="282"/>
                  </a:cubicBezTo>
                  <a:cubicBezTo>
                    <a:pt x="5" y="282"/>
                    <a:pt x="0" y="277"/>
                    <a:pt x="0" y="266"/>
                  </a:cubicBezTo>
                  <a:lnTo>
                    <a:pt x="0" y="16"/>
                  </a:lnTo>
                  <a:close/>
                </a:path>
              </a:pathLst>
            </a:custGeom>
            <a:solidFill>
              <a:srgbClr val="FA7C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9" name="Freeform 14"/>
            <p:cNvSpPr>
              <a:spLocks/>
            </p:cNvSpPr>
            <p:nvPr userDrawn="1"/>
          </p:nvSpPr>
          <p:spPr bwMode="auto">
            <a:xfrm>
              <a:off x="7367721" y="1477058"/>
              <a:ext cx="585788" cy="920750"/>
            </a:xfrm>
            <a:custGeom>
              <a:avLst/>
              <a:gdLst>
                <a:gd name="T0" fmla="*/ 1 w 188"/>
                <a:gd name="T1" fmla="*/ 16 h 294"/>
                <a:gd name="T2" fmla="*/ 0 w 188"/>
                <a:gd name="T3" fmla="*/ 9 h 294"/>
                <a:gd name="T4" fmla="*/ 24 w 188"/>
                <a:gd name="T5" fmla="*/ 0 h 294"/>
                <a:gd name="T6" fmla="*/ 37 w 188"/>
                <a:gd name="T7" fmla="*/ 0 h 294"/>
                <a:gd name="T8" fmla="*/ 60 w 188"/>
                <a:gd name="T9" fmla="*/ 8 h 294"/>
                <a:gd name="T10" fmla="*/ 84 w 188"/>
                <a:gd name="T11" fmla="*/ 83 h 294"/>
                <a:gd name="T12" fmla="*/ 95 w 188"/>
                <a:gd name="T13" fmla="*/ 131 h 294"/>
                <a:gd name="T14" fmla="*/ 96 w 188"/>
                <a:gd name="T15" fmla="*/ 131 h 294"/>
                <a:gd name="T16" fmla="*/ 108 w 188"/>
                <a:gd name="T17" fmla="*/ 83 h 294"/>
                <a:gd name="T18" fmla="*/ 131 w 188"/>
                <a:gd name="T19" fmla="*/ 8 h 294"/>
                <a:gd name="T20" fmla="*/ 154 w 188"/>
                <a:gd name="T21" fmla="*/ 0 h 294"/>
                <a:gd name="T22" fmla="*/ 164 w 188"/>
                <a:gd name="T23" fmla="*/ 0 h 294"/>
                <a:gd name="T24" fmla="*/ 188 w 188"/>
                <a:gd name="T25" fmla="*/ 9 h 294"/>
                <a:gd name="T26" fmla="*/ 187 w 188"/>
                <a:gd name="T27" fmla="*/ 16 h 294"/>
                <a:gd name="T28" fmla="*/ 94 w 188"/>
                <a:gd name="T29" fmla="*/ 285 h 294"/>
                <a:gd name="T30" fmla="*/ 72 w 188"/>
                <a:gd name="T31" fmla="*/ 294 h 294"/>
                <a:gd name="T32" fmla="*/ 65 w 188"/>
                <a:gd name="T33" fmla="*/ 294 h 294"/>
                <a:gd name="T34" fmla="*/ 41 w 188"/>
                <a:gd name="T35" fmla="*/ 285 h 294"/>
                <a:gd name="T36" fmla="*/ 42 w 188"/>
                <a:gd name="T37" fmla="*/ 278 h 294"/>
                <a:gd name="T38" fmla="*/ 68 w 188"/>
                <a:gd name="T39" fmla="*/ 211 h 294"/>
                <a:gd name="T40" fmla="*/ 1 w 188"/>
                <a:gd name="T41" fmla="*/ 16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 h="294">
                  <a:moveTo>
                    <a:pt x="1" y="16"/>
                  </a:moveTo>
                  <a:cubicBezTo>
                    <a:pt x="1" y="13"/>
                    <a:pt x="0" y="11"/>
                    <a:pt x="0" y="9"/>
                  </a:cubicBezTo>
                  <a:cubicBezTo>
                    <a:pt x="0" y="3"/>
                    <a:pt x="7" y="0"/>
                    <a:pt x="24" y="0"/>
                  </a:cubicBezTo>
                  <a:cubicBezTo>
                    <a:pt x="37" y="0"/>
                    <a:pt x="37" y="0"/>
                    <a:pt x="37" y="0"/>
                  </a:cubicBezTo>
                  <a:cubicBezTo>
                    <a:pt x="49" y="0"/>
                    <a:pt x="58" y="2"/>
                    <a:pt x="60" y="8"/>
                  </a:cubicBezTo>
                  <a:cubicBezTo>
                    <a:pt x="84" y="83"/>
                    <a:pt x="84" y="83"/>
                    <a:pt x="84" y="83"/>
                  </a:cubicBezTo>
                  <a:cubicBezTo>
                    <a:pt x="86" y="92"/>
                    <a:pt x="91" y="114"/>
                    <a:pt x="95" y="131"/>
                  </a:cubicBezTo>
                  <a:cubicBezTo>
                    <a:pt x="96" y="131"/>
                    <a:pt x="96" y="131"/>
                    <a:pt x="96" y="131"/>
                  </a:cubicBezTo>
                  <a:cubicBezTo>
                    <a:pt x="100" y="114"/>
                    <a:pt x="105" y="91"/>
                    <a:pt x="108" y="83"/>
                  </a:cubicBezTo>
                  <a:cubicBezTo>
                    <a:pt x="131" y="8"/>
                    <a:pt x="131" y="8"/>
                    <a:pt x="131" y="8"/>
                  </a:cubicBezTo>
                  <a:cubicBezTo>
                    <a:pt x="133" y="2"/>
                    <a:pt x="142" y="0"/>
                    <a:pt x="154" y="0"/>
                  </a:cubicBezTo>
                  <a:cubicBezTo>
                    <a:pt x="164" y="0"/>
                    <a:pt x="164" y="0"/>
                    <a:pt x="164" y="0"/>
                  </a:cubicBezTo>
                  <a:cubicBezTo>
                    <a:pt x="181" y="0"/>
                    <a:pt x="188" y="3"/>
                    <a:pt x="188" y="9"/>
                  </a:cubicBezTo>
                  <a:cubicBezTo>
                    <a:pt x="188" y="11"/>
                    <a:pt x="187" y="13"/>
                    <a:pt x="187" y="16"/>
                  </a:cubicBezTo>
                  <a:cubicBezTo>
                    <a:pt x="94" y="285"/>
                    <a:pt x="94" y="285"/>
                    <a:pt x="94" y="285"/>
                  </a:cubicBezTo>
                  <a:cubicBezTo>
                    <a:pt x="92" y="292"/>
                    <a:pt x="84" y="294"/>
                    <a:pt x="72" y="294"/>
                  </a:cubicBezTo>
                  <a:cubicBezTo>
                    <a:pt x="65" y="294"/>
                    <a:pt x="65" y="294"/>
                    <a:pt x="65" y="294"/>
                  </a:cubicBezTo>
                  <a:cubicBezTo>
                    <a:pt x="49" y="294"/>
                    <a:pt x="41" y="291"/>
                    <a:pt x="41" y="285"/>
                  </a:cubicBezTo>
                  <a:cubicBezTo>
                    <a:pt x="41" y="283"/>
                    <a:pt x="41" y="281"/>
                    <a:pt x="42" y="278"/>
                  </a:cubicBezTo>
                  <a:cubicBezTo>
                    <a:pt x="68" y="211"/>
                    <a:pt x="68" y="211"/>
                    <a:pt x="68" y="211"/>
                  </a:cubicBezTo>
                  <a:lnTo>
                    <a:pt x="1" y="16"/>
                  </a:lnTo>
                  <a:close/>
                </a:path>
              </a:pathLst>
            </a:custGeom>
            <a:solidFill>
              <a:srgbClr val="FA7C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0" name="Freeform 15"/>
            <p:cNvSpPr>
              <a:spLocks noEditPoints="1"/>
            </p:cNvSpPr>
            <p:nvPr userDrawn="1"/>
          </p:nvSpPr>
          <p:spPr bwMode="auto">
            <a:xfrm>
              <a:off x="7959859" y="1467533"/>
              <a:ext cx="576263" cy="679450"/>
            </a:xfrm>
            <a:custGeom>
              <a:avLst/>
              <a:gdLst>
                <a:gd name="T0" fmla="*/ 127 w 185"/>
                <a:gd name="T1" fmla="*/ 88 h 217"/>
                <a:gd name="T2" fmla="*/ 98 w 185"/>
                <a:gd name="T3" fmla="*/ 47 h 217"/>
                <a:gd name="T4" fmla="*/ 62 w 185"/>
                <a:gd name="T5" fmla="*/ 88 h 217"/>
                <a:gd name="T6" fmla="*/ 127 w 185"/>
                <a:gd name="T7" fmla="*/ 88 h 217"/>
                <a:gd name="T8" fmla="*/ 98 w 185"/>
                <a:gd name="T9" fmla="*/ 0 h 217"/>
                <a:gd name="T10" fmla="*/ 185 w 185"/>
                <a:gd name="T11" fmla="*/ 104 h 217"/>
                <a:gd name="T12" fmla="*/ 164 w 185"/>
                <a:gd name="T13" fmla="*/ 128 h 217"/>
                <a:gd name="T14" fmla="*/ 62 w 185"/>
                <a:gd name="T15" fmla="*/ 128 h 217"/>
                <a:gd name="T16" fmla="*/ 108 w 185"/>
                <a:gd name="T17" fmla="*/ 170 h 217"/>
                <a:gd name="T18" fmla="*/ 157 w 185"/>
                <a:gd name="T19" fmla="*/ 158 h 217"/>
                <a:gd name="T20" fmla="*/ 178 w 185"/>
                <a:gd name="T21" fmla="*/ 188 h 217"/>
                <a:gd name="T22" fmla="*/ 105 w 185"/>
                <a:gd name="T23" fmla="*/ 217 h 217"/>
                <a:gd name="T24" fmla="*/ 0 w 185"/>
                <a:gd name="T25" fmla="*/ 110 h 217"/>
                <a:gd name="T26" fmla="*/ 98 w 185"/>
                <a:gd name="T27"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 h="217">
                  <a:moveTo>
                    <a:pt x="127" y="88"/>
                  </a:moveTo>
                  <a:cubicBezTo>
                    <a:pt x="127" y="65"/>
                    <a:pt x="118" y="47"/>
                    <a:pt x="98" y="47"/>
                  </a:cubicBezTo>
                  <a:cubicBezTo>
                    <a:pt x="81" y="47"/>
                    <a:pt x="67" y="57"/>
                    <a:pt x="62" y="88"/>
                  </a:cubicBezTo>
                  <a:lnTo>
                    <a:pt x="127" y="88"/>
                  </a:lnTo>
                  <a:close/>
                  <a:moveTo>
                    <a:pt x="98" y="0"/>
                  </a:moveTo>
                  <a:cubicBezTo>
                    <a:pt x="161" y="0"/>
                    <a:pt x="185" y="48"/>
                    <a:pt x="185" y="104"/>
                  </a:cubicBezTo>
                  <a:cubicBezTo>
                    <a:pt x="185" y="111"/>
                    <a:pt x="170" y="128"/>
                    <a:pt x="164" y="128"/>
                  </a:cubicBezTo>
                  <a:cubicBezTo>
                    <a:pt x="62" y="128"/>
                    <a:pt x="62" y="128"/>
                    <a:pt x="62" y="128"/>
                  </a:cubicBezTo>
                  <a:cubicBezTo>
                    <a:pt x="65" y="160"/>
                    <a:pt x="82" y="170"/>
                    <a:pt x="108" y="170"/>
                  </a:cubicBezTo>
                  <a:cubicBezTo>
                    <a:pt x="133" y="170"/>
                    <a:pt x="151" y="158"/>
                    <a:pt x="157" y="158"/>
                  </a:cubicBezTo>
                  <a:cubicBezTo>
                    <a:pt x="166" y="158"/>
                    <a:pt x="178" y="180"/>
                    <a:pt x="178" y="188"/>
                  </a:cubicBezTo>
                  <a:cubicBezTo>
                    <a:pt x="178" y="208"/>
                    <a:pt x="128" y="217"/>
                    <a:pt x="105" y="217"/>
                  </a:cubicBezTo>
                  <a:cubicBezTo>
                    <a:pt x="32" y="217"/>
                    <a:pt x="0" y="175"/>
                    <a:pt x="0" y="110"/>
                  </a:cubicBezTo>
                  <a:cubicBezTo>
                    <a:pt x="0" y="31"/>
                    <a:pt x="40" y="0"/>
                    <a:pt x="98" y="0"/>
                  </a:cubicBezTo>
                </a:path>
              </a:pathLst>
            </a:custGeom>
            <a:solidFill>
              <a:srgbClr val="FA7C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1" name="Freeform 16"/>
            <p:cNvSpPr>
              <a:spLocks/>
            </p:cNvSpPr>
            <p:nvPr userDrawn="1"/>
          </p:nvSpPr>
          <p:spPr bwMode="auto">
            <a:xfrm>
              <a:off x="8572634" y="1467533"/>
              <a:ext cx="452438" cy="679450"/>
            </a:xfrm>
            <a:custGeom>
              <a:avLst/>
              <a:gdLst>
                <a:gd name="T0" fmla="*/ 21 w 145"/>
                <a:gd name="T1" fmla="*/ 159 h 217"/>
                <a:gd name="T2" fmla="*/ 60 w 145"/>
                <a:gd name="T3" fmla="*/ 170 h 217"/>
                <a:gd name="T4" fmla="*/ 85 w 145"/>
                <a:gd name="T5" fmla="*/ 152 h 217"/>
                <a:gd name="T6" fmla="*/ 4 w 145"/>
                <a:gd name="T7" fmla="*/ 65 h 217"/>
                <a:gd name="T8" fmla="*/ 78 w 145"/>
                <a:gd name="T9" fmla="*/ 0 h 217"/>
                <a:gd name="T10" fmla="*/ 138 w 145"/>
                <a:gd name="T11" fmla="*/ 26 h 217"/>
                <a:gd name="T12" fmla="*/ 121 w 145"/>
                <a:gd name="T13" fmla="*/ 55 h 217"/>
                <a:gd name="T14" fmla="*/ 87 w 145"/>
                <a:gd name="T15" fmla="*/ 47 h 217"/>
                <a:gd name="T16" fmla="*/ 65 w 145"/>
                <a:gd name="T17" fmla="*/ 61 h 217"/>
                <a:gd name="T18" fmla="*/ 145 w 145"/>
                <a:gd name="T19" fmla="*/ 147 h 217"/>
                <a:gd name="T20" fmla="*/ 70 w 145"/>
                <a:gd name="T21" fmla="*/ 217 h 217"/>
                <a:gd name="T22" fmla="*/ 0 w 145"/>
                <a:gd name="T23" fmla="*/ 189 h 217"/>
                <a:gd name="T24" fmla="*/ 21 w 145"/>
                <a:gd name="T25" fmla="*/ 15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217">
                  <a:moveTo>
                    <a:pt x="21" y="159"/>
                  </a:moveTo>
                  <a:cubicBezTo>
                    <a:pt x="26" y="159"/>
                    <a:pt x="41" y="170"/>
                    <a:pt x="60" y="170"/>
                  </a:cubicBezTo>
                  <a:cubicBezTo>
                    <a:pt x="77" y="170"/>
                    <a:pt x="85" y="164"/>
                    <a:pt x="85" y="152"/>
                  </a:cubicBezTo>
                  <a:cubicBezTo>
                    <a:pt x="85" y="117"/>
                    <a:pt x="4" y="137"/>
                    <a:pt x="4" y="65"/>
                  </a:cubicBezTo>
                  <a:cubicBezTo>
                    <a:pt x="4" y="25"/>
                    <a:pt x="33" y="0"/>
                    <a:pt x="78" y="0"/>
                  </a:cubicBezTo>
                  <a:cubicBezTo>
                    <a:pt x="92" y="0"/>
                    <a:pt x="138" y="3"/>
                    <a:pt x="138" y="26"/>
                  </a:cubicBezTo>
                  <a:cubicBezTo>
                    <a:pt x="138" y="31"/>
                    <a:pt x="129" y="55"/>
                    <a:pt x="121" y="55"/>
                  </a:cubicBezTo>
                  <a:cubicBezTo>
                    <a:pt x="117" y="55"/>
                    <a:pt x="105" y="47"/>
                    <a:pt x="87" y="47"/>
                  </a:cubicBezTo>
                  <a:cubicBezTo>
                    <a:pt x="73" y="47"/>
                    <a:pt x="65" y="51"/>
                    <a:pt x="65" y="61"/>
                  </a:cubicBezTo>
                  <a:cubicBezTo>
                    <a:pt x="65" y="91"/>
                    <a:pt x="145" y="76"/>
                    <a:pt x="145" y="147"/>
                  </a:cubicBezTo>
                  <a:cubicBezTo>
                    <a:pt x="145" y="189"/>
                    <a:pt x="115" y="217"/>
                    <a:pt x="70" y="217"/>
                  </a:cubicBezTo>
                  <a:cubicBezTo>
                    <a:pt x="35" y="217"/>
                    <a:pt x="0" y="208"/>
                    <a:pt x="0" y="189"/>
                  </a:cubicBezTo>
                  <a:cubicBezTo>
                    <a:pt x="0" y="181"/>
                    <a:pt x="12" y="159"/>
                    <a:pt x="21" y="159"/>
                  </a:cubicBezTo>
                </a:path>
              </a:pathLst>
            </a:custGeom>
            <a:solidFill>
              <a:srgbClr val="FA7C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2" name="Freeform 17"/>
            <p:cNvSpPr>
              <a:spLocks noEditPoints="1"/>
            </p:cNvSpPr>
            <p:nvPr userDrawn="1"/>
          </p:nvSpPr>
          <p:spPr bwMode="auto">
            <a:xfrm>
              <a:off x="9275896" y="1250046"/>
              <a:ext cx="1314450" cy="877888"/>
            </a:xfrm>
            <a:custGeom>
              <a:avLst/>
              <a:gdLst>
                <a:gd name="T0" fmla="*/ 54 w 422"/>
                <a:gd name="T1" fmla="*/ 139 h 280"/>
                <a:gd name="T2" fmla="*/ 211 w 422"/>
                <a:gd name="T3" fmla="*/ 236 h 280"/>
                <a:gd name="T4" fmla="*/ 366 w 422"/>
                <a:gd name="T5" fmla="*/ 139 h 280"/>
                <a:gd name="T6" fmla="*/ 211 w 422"/>
                <a:gd name="T7" fmla="*/ 45 h 280"/>
                <a:gd name="T8" fmla="*/ 54 w 422"/>
                <a:gd name="T9" fmla="*/ 139 h 280"/>
                <a:gd name="T10" fmla="*/ 211 w 422"/>
                <a:gd name="T11" fmla="*/ 280 h 280"/>
                <a:gd name="T12" fmla="*/ 8 w 422"/>
                <a:gd name="T13" fmla="*/ 151 h 280"/>
                <a:gd name="T14" fmla="*/ 0 w 422"/>
                <a:gd name="T15" fmla="*/ 139 h 280"/>
                <a:gd name="T16" fmla="*/ 8 w 422"/>
                <a:gd name="T17" fmla="*/ 127 h 280"/>
                <a:gd name="T18" fmla="*/ 211 w 422"/>
                <a:gd name="T19" fmla="*/ 0 h 280"/>
                <a:gd name="T20" fmla="*/ 412 w 422"/>
                <a:gd name="T21" fmla="*/ 126 h 280"/>
                <a:gd name="T22" fmla="*/ 422 w 422"/>
                <a:gd name="T23" fmla="*/ 139 h 280"/>
                <a:gd name="T24" fmla="*/ 412 w 422"/>
                <a:gd name="T25" fmla="*/ 152 h 280"/>
                <a:gd name="T26" fmla="*/ 211 w 422"/>
                <a:gd name="T27"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280">
                  <a:moveTo>
                    <a:pt x="54" y="139"/>
                  </a:moveTo>
                  <a:cubicBezTo>
                    <a:pt x="75" y="167"/>
                    <a:pt x="135" y="236"/>
                    <a:pt x="211" y="236"/>
                  </a:cubicBezTo>
                  <a:cubicBezTo>
                    <a:pt x="263" y="236"/>
                    <a:pt x="315" y="203"/>
                    <a:pt x="366" y="139"/>
                  </a:cubicBezTo>
                  <a:cubicBezTo>
                    <a:pt x="315" y="76"/>
                    <a:pt x="263" y="45"/>
                    <a:pt x="211" y="45"/>
                  </a:cubicBezTo>
                  <a:cubicBezTo>
                    <a:pt x="135" y="45"/>
                    <a:pt x="75" y="111"/>
                    <a:pt x="54" y="139"/>
                  </a:cubicBezTo>
                  <a:moveTo>
                    <a:pt x="211" y="280"/>
                  </a:moveTo>
                  <a:cubicBezTo>
                    <a:pt x="91" y="280"/>
                    <a:pt x="11" y="156"/>
                    <a:pt x="8" y="151"/>
                  </a:cubicBezTo>
                  <a:cubicBezTo>
                    <a:pt x="0" y="139"/>
                    <a:pt x="0" y="139"/>
                    <a:pt x="0" y="139"/>
                  </a:cubicBezTo>
                  <a:cubicBezTo>
                    <a:pt x="8" y="127"/>
                    <a:pt x="8" y="127"/>
                    <a:pt x="8" y="127"/>
                  </a:cubicBezTo>
                  <a:cubicBezTo>
                    <a:pt x="11" y="122"/>
                    <a:pt x="91" y="0"/>
                    <a:pt x="211" y="0"/>
                  </a:cubicBezTo>
                  <a:cubicBezTo>
                    <a:pt x="281" y="0"/>
                    <a:pt x="349" y="42"/>
                    <a:pt x="412" y="126"/>
                  </a:cubicBezTo>
                  <a:cubicBezTo>
                    <a:pt x="422" y="139"/>
                    <a:pt x="422" y="139"/>
                    <a:pt x="422" y="139"/>
                  </a:cubicBezTo>
                  <a:cubicBezTo>
                    <a:pt x="412" y="152"/>
                    <a:pt x="412" y="152"/>
                    <a:pt x="412" y="152"/>
                  </a:cubicBezTo>
                  <a:cubicBezTo>
                    <a:pt x="349" y="237"/>
                    <a:pt x="281" y="280"/>
                    <a:pt x="211" y="280"/>
                  </a:cubicBezTo>
                </a:path>
              </a:pathLst>
            </a:custGeom>
            <a:solidFill>
              <a:srgbClr val="FA7C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3" name="Freeform 18"/>
            <p:cNvSpPr>
              <a:spLocks/>
            </p:cNvSpPr>
            <p:nvPr userDrawn="1"/>
          </p:nvSpPr>
          <p:spPr bwMode="auto">
            <a:xfrm>
              <a:off x="9021896" y="1250046"/>
              <a:ext cx="628650" cy="877888"/>
            </a:xfrm>
            <a:custGeom>
              <a:avLst/>
              <a:gdLst>
                <a:gd name="T0" fmla="*/ 202 w 202"/>
                <a:gd name="T1" fmla="*/ 280 h 280"/>
                <a:gd name="T2" fmla="*/ 6 w 202"/>
                <a:gd name="T3" fmla="*/ 150 h 280"/>
                <a:gd name="T4" fmla="*/ 0 w 202"/>
                <a:gd name="T5" fmla="*/ 138 h 280"/>
                <a:gd name="T6" fmla="*/ 7 w 202"/>
                <a:gd name="T7" fmla="*/ 126 h 280"/>
                <a:gd name="T8" fmla="*/ 201 w 202"/>
                <a:gd name="T9" fmla="*/ 0 h 280"/>
                <a:gd name="T10" fmla="*/ 48 w 202"/>
                <a:gd name="T11" fmla="*/ 140 h 280"/>
                <a:gd name="T12" fmla="*/ 202 w 202"/>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202" h="280">
                  <a:moveTo>
                    <a:pt x="202" y="280"/>
                  </a:moveTo>
                  <a:cubicBezTo>
                    <a:pt x="85" y="277"/>
                    <a:pt x="10" y="155"/>
                    <a:pt x="6" y="150"/>
                  </a:cubicBezTo>
                  <a:cubicBezTo>
                    <a:pt x="0" y="138"/>
                    <a:pt x="0" y="138"/>
                    <a:pt x="0" y="138"/>
                  </a:cubicBezTo>
                  <a:cubicBezTo>
                    <a:pt x="7" y="126"/>
                    <a:pt x="7" y="126"/>
                    <a:pt x="7" y="126"/>
                  </a:cubicBezTo>
                  <a:cubicBezTo>
                    <a:pt x="11" y="121"/>
                    <a:pt x="85" y="4"/>
                    <a:pt x="201" y="0"/>
                  </a:cubicBezTo>
                  <a:cubicBezTo>
                    <a:pt x="111" y="42"/>
                    <a:pt x="48" y="140"/>
                    <a:pt x="48" y="140"/>
                  </a:cubicBezTo>
                  <a:cubicBezTo>
                    <a:pt x="48" y="140"/>
                    <a:pt x="100" y="228"/>
                    <a:pt x="202" y="280"/>
                  </a:cubicBezTo>
                </a:path>
              </a:pathLst>
            </a:custGeom>
            <a:solidFill>
              <a:srgbClr val="FA7C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4" name="Freeform 19"/>
            <p:cNvSpPr>
              <a:spLocks/>
            </p:cNvSpPr>
            <p:nvPr userDrawn="1"/>
          </p:nvSpPr>
          <p:spPr bwMode="auto">
            <a:xfrm>
              <a:off x="9868034" y="1416733"/>
              <a:ext cx="450850" cy="539750"/>
            </a:xfrm>
            <a:custGeom>
              <a:avLst/>
              <a:gdLst>
                <a:gd name="T0" fmla="*/ 3 w 145"/>
                <a:gd name="T1" fmla="*/ 159 h 172"/>
                <a:gd name="T2" fmla="*/ 95 w 145"/>
                <a:gd name="T3" fmla="*/ 86 h 172"/>
                <a:gd name="T4" fmla="*/ 0 w 145"/>
                <a:gd name="T5" fmla="*/ 16 h 172"/>
                <a:gd name="T6" fmla="*/ 129 w 145"/>
                <a:gd name="T7" fmla="*/ 69 h 172"/>
                <a:gd name="T8" fmla="*/ 145 w 145"/>
                <a:gd name="T9" fmla="*/ 86 h 172"/>
                <a:gd name="T10" fmla="*/ 129 w 145"/>
                <a:gd name="T11" fmla="*/ 104 h 172"/>
                <a:gd name="T12" fmla="*/ 3 w 145"/>
                <a:gd name="T13" fmla="*/ 159 h 172"/>
              </a:gdLst>
              <a:ahLst/>
              <a:cxnLst>
                <a:cxn ang="0">
                  <a:pos x="T0" y="T1"/>
                </a:cxn>
                <a:cxn ang="0">
                  <a:pos x="T2" y="T3"/>
                </a:cxn>
                <a:cxn ang="0">
                  <a:pos x="T4" y="T5"/>
                </a:cxn>
                <a:cxn ang="0">
                  <a:pos x="T6" y="T7"/>
                </a:cxn>
                <a:cxn ang="0">
                  <a:pos x="T8" y="T9"/>
                </a:cxn>
                <a:cxn ang="0">
                  <a:pos x="T10" y="T11"/>
                </a:cxn>
                <a:cxn ang="0">
                  <a:pos x="T12" y="T13"/>
                </a:cxn>
              </a:cxnLst>
              <a:rect l="0" t="0" r="r" b="b"/>
              <a:pathLst>
                <a:path w="145" h="172">
                  <a:moveTo>
                    <a:pt x="3" y="159"/>
                  </a:moveTo>
                  <a:cubicBezTo>
                    <a:pt x="32" y="143"/>
                    <a:pt x="67" y="122"/>
                    <a:pt x="95" y="86"/>
                  </a:cubicBezTo>
                  <a:cubicBezTo>
                    <a:pt x="67" y="52"/>
                    <a:pt x="28" y="31"/>
                    <a:pt x="0" y="16"/>
                  </a:cubicBezTo>
                  <a:cubicBezTo>
                    <a:pt x="69" y="0"/>
                    <a:pt x="129" y="69"/>
                    <a:pt x="129" y="69"/>
                  </a:cubicBezTo>
                  <a:cubicBezTo>
                    <a:pt x="145" y="86"/>
                    <a:pt x="145" y="86"/>
                    <a:pt x="145" y="86"/>
                  </a:cubicBezTo>
                  <a:cubicBezTo>
                    <a:pt x="129" y="104"/>
                    <a:pt x="129" y="104"/>
                    <a:pt x="129" y="104"/>
                  </a:cubicBezTo>
                  <a:cubicBezTo>
                    <a:pt x="66" y="172"/>
                    <a:pt x="3" y="159"/>
                    <a:pt x="3" y="159"/>
                  </a:cubicBezTo>
                </a:path>
              </a:pathLst>
            </a:custGeom>
            <a:solidFill>
              <a:srgbClr val="FA7C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5" name="Oval 20"/>
            <p:cNvSpPr>
              <a:spLocks noChangeArrowheads="1"/>
            </p:cNvSpPr>
            <p:nvPr userDrawn="1"/>
          </p:nvSpPr>
          <p:spPr bwMode="auto">
            <a:xfrm>
              <a:off x="9693409" y="1589771"/>
              <a:ext cx="203200" cy="20320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050"/>
            </a:p>
          </p:txBody>
        </p:sp>
      </p:grpSp>
      <p:sp>
        <p:nvSpPr>
          <p:cNvPr id="507" name="Text Placeholder 506"/>
          <p:cNvSpPr>
            <a:spLocks noGrp="1"/>
          </p:cNvSpPr>
          <p:nvPr>
            <p:ph type="body" sz="quarter" idx="10" hasCustomPrompt="1"/>
          </p:nvPr>
        </p:nvSpPr>
        <p:spPr>
          <a:xfrm>
            <a:off x="371716" y="2697480"/>
            <a:ext cx="6155461" cy="1143000"/>
          </a:xfrm>
          <a:prstGeom prst="rect">
            <a:avLst/>
          </a:prstGeom>
        </p:spPr>
        <p:txBody>
          <a:bodyPr wrap="square" lIns="68580" tIns="34290" rIns="68580" bIns="34290">
            <a:noAutofit/>
          </a:bodyPr>
          <a:lstStyle>
            <a:lvl1pPr marL="0" indent="0">
              <a:spcBef>
                <a:spcPts val="0"/>
              </a:spcBef>
              <a:buNone/>
              <a:defRPr sz="33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Your Presentation Title</a:t>
            </a:r>
          </a:p>
        </p:txBody>
      </p:sp>
      <p:sp>
        <p:nvSpPr>
          <p:cNvPr id="23" name="Footer Placeholder 3"/>
          <p:cNvSpPr txBox="1">
            <a:spLocks/>
          </p:cNvSpPr>
          <p:nvPr userDrawn="1"/>
        </p:nvSpPr>
        <p:spPr>
          <a:xfrm>
            <a:off x="3064669" y="4933455"/>
            <a:ext cx="3334703" cy="205978"/>
          </a:xfrm>
          <a:prstGeom prst="rect">
            <a:avLst/>
          </a:prstGeom>
        </p:spPr>
        <p:txBody>
          <a:bodyPr lIns="51435" tIns="25718" rIns="51435" bIns="25718"/>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00" dirty="0">
                <a:solidFill>
                  <a:srgbClr val="3E6B82"/>
                </a:solidFill>
                <a:latin typeface="Arial" panose="020B0604020202020204" pitchFamily="34" charset="0"/>
                <a:cs typeface="Arial" panose="020B0604020202020204" pitchFamily="34" charset="0"/>
              </a:rPr>
              <a:t> </a:t>
            </a:r>
            <a:r>
              <a:rPr lang="en-US" sz="600" b="1" dirty="0">
                <a:solidFill>
                  <a:srgbClr val="3E6B82"/>
                </a:solidFill>
                <a:latin typeface="Arial" panose="020B0604020202020204" pitchFamily="34" charset="0"/>
                <a:cs typeface="Arial" panose="020B0604020202020204" pitchFamily="34" charset="0"/>
              </a:rPr>
              <a:t>Confidential </a:t>
            </a:r>
            <a:r>
              <a:rPr lang="en-US" sz="600" dirty="0">
                <a:solidFill>
                  <a:srgbClr val="3E6B82"/>
                </a:solidFill>
                <a:latin typeface="Arial" panose="020B0604020202020204" pitchFamily="34" charset="0"/>
                <a:cs typeface="Arial" panose="020B0604020202020204" pitchFamily="34" charset="0"/>
              </a:rPr>
              <a:t> © 2017 ThousandEyes Inc. All Rights Reserved.  </a:t>
            </a:r>
          </a:p>
        </p:txBody>
      </p:sp>
      <p:sp>
        <p:nvSpPr>
          <p:cNvPr id="6" name="Text Placeholder 5"/>
          <p:cNvSpPr>
            <a:spLocks noGrp="1"/>
          </p:cNvSpPr>
          <p:nvPr>
            <p:ph type="body" sz="quarter" idx="11" hasCustomPrompt="1"/>
          </p:nvPr>
        </p:nvSpPr>
        <p:spPr>
          <a:xfrm>
            <a:off x="384048" y="3904488"/>
            <a:ext cx="6158484" cy="411480"/>
          </a:xfrm>
        </p:spPr>
        <p:txBody>
          <a:bodyPr>
            <a:normAutofit/>
          </a:bodyPr>
          <a:lstStyle>
            <a:lvl1pPr marL="0" indent="0">
              <a:spcBef>
                <a:spcPts val="0"/>
              </a:spcBef>
              <a:buNone/>
              <a:defRPr sz="1350">
                <a:solidFill>
                  <a:schemeClr val="bg1"/>
                </a:solidFill>
                <a:latin typeface="Helvetica Neue"/>
              </a:defRPr>
            </a:lvl1pPr>
          </a:lstStyle>
          <a:p>
            <a:pPr lvl="0"/>
            <a:r>
              <a:rPr lang="en-US" dirty="0" smtClean="0"/>
              <a:t>Presenter Name, Title</a:t>
            </a:r>
          </a:p>
        </p:txBody>
      </p:sp>
    </p:spTree>
    <p:extLst>
      <p:ext uri="{BB962C8B-B14F-4D97-AF65-F5344CB8AC3E}">
        <p14:creationId xmlns:p14="http://schemas.microsoft.com/office/powerpoint/2010/main" val="29956198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85" name="Group 84"/>
          <p:cNvGrpSpPr/>
          <p:nvPr userDrawn="1"/>
        </p:nvGrpSpPr>
        <p:grpSpPr>
          <a:xfrm>
            <a:off x="121623" y="4930955"/>
            <a:ext cx="178415" cy="133251"/>
            <a:chOff x="216218" y="6574605"/>
            <a:chExt cx="317182" cy="177668"/>
          </a:xfrm>
        </p:grpSpPr>
        <p:sp>
          <p:nvSpPr>
            <p:cNvPr id="86" name="Freeform 36"/>
            <p:cNvSpPr>
              <a:spLocks/>
            </p:cNvSpPr>
            <p:nvPr userDrawn="1"/>
          </p:nvSpPr>
          <p:spPr bwMode="auto">
            <a:xfrm>
              <a:off x="387450" y="6608162"/>
              <a:ext cx="91707" cy="109175"/>
            </a:xfrm>
            <a:custGeom>
              <a:avLst/>
              <a:gdLst>
                <a:gd name="T0" fmla="*/ 5 w 203"/>
                <a:gd name="T1" fmla="*/ 223 h 241"/>
                <a:gd name="T2" fmla="*/ 133 w 203"/>
                <a:gd name="T3" fmla="*/ 120 h 241"/>
                <a:gd name="T4" fmla="*/ 0 w 203"/>
                <a:gd name="T5" fmla="*/ 22 h 241"/>
                <a:gd name="T6" fmla="*/ 180 w 203"/>
                <a:gd name="T7" fmla="*/ 96 h 241"/>
                <a:gd name="T8" fmla="*/ 203 w 203"/>
                <a:gd name="T9" fmla="*/ 121 h 241"/>
                <a:gd name="T10" fmla="*/ 180 w 203"/>
                <a:gd name="T11" fmla="*/ 146 h 241"/>
                <a:gd name="T12" fmla="*/ 5 w 203"/>
                <a:gd name="T13" fmla="*/ 223 h 241"/>
              </a:gdLst>
              <a:ahLst/>
              <a:cxnLst>
                <a:cxn ang="0">
                  <a:pos x="T0" y="T1"/>
                </a:cxn>
                <a:cxn ang="0">
                  <a:pos x="T2" y="T3"/>
                </a:cxn>
                <a:cxn ang="0">
                  <a:pos x="T4" y="T5"/>
                </a:cxn>
                <a:cxn ang="0">
                  <a:pos x="T6" y="T7"/>
                </a:cxn>
                <a:cxn ang="0">
                  <a:pos x="T8" y="T9"/>
                </a:cxn>
                <a:cxn ang="0">
                  <a:pos x="T10" y="T11"/>
                </a:cxn>
                <a:cxn ang="0">
                  <a:pos x="T12" y="T13"/>
                </a:cxn>
              </a:cxnLst>
              <a:rect l="0" t="0" r="r" b="b"/>
              <a:pathLst>
                <a:path w="203" h="241">
                  <a:moveTo>
                    <a:pt x="5" y="223"/>
                  </a:moveTo>
                  <a:cubicBezTo>
                    <a:pt x="45" y="200"/>
                    <a:pt x="93" y="170"/>
                    <a:pt x="133" y="120"/>
                  </a:cubicBezTo>
                  <a:cubicBezTo>
                    <a:pt x="94" y="72"/>
                    <a:pt x="40" y="44"/>
                    <a:pt x="0" y="22"/>
                  </a:cubicBezTo>
                  <a:cubicBezTo>
                    <a:pt x="96" y="0"/>
                    <a:pt x="180" y="96"/>
                    <a:pt x="180" y="96"/>
                  </a:cubicBezTo>
                  <a:cubicBezTo>
                    <a:pt x="203" y="121"/>
                    <a:pt x="203" y="121"/>
                    <a:pt x="203" y="121"/>
                  </a:cubicBezTo>
                  <a:cubicBezTo>
                    <a:pt x="180" y="146"/>
                    <a:pt x="180" y="146"/>
                    <a:pt x="180" y="146"/>
                  </a:cubicBezTo>
                  <a:cubicBezTo>
                    <a:pt x="92" y="241"/>
                    <a:pt x="5" y="223"/>
                    <a:pt x="5" y="223"/>
                  </a:cubicBezTo>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sz="1050"/>
            </a:p>
          </p:txBody>
        </p:sp>
        <p:sp>
          <p:nvSpPr>
            <p:cNvPr id="87" name="Oval 37"/>
            <p:cNvSpPr>
              <a:spLocks noChangeArrowheads="1"/>
            </p:cNvSpPr>
            <p:nvPr userDrawn="1"/>
          </p:nvSpPr>
          <p:spPr bwMode="auto">
            <a:xfrm>
              <a:off x="352284" y="6643098"/>
              <a:ext cx="40682" cy="40682"/>
            </a:xfrm>
            <a:prstGeom prst="ellipse">
              <a:avLst/>
            </a:pr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sz="1050"/>
            </a:p>
          </p:txBody>
        </p:sp>
        <p:sp>
          <p:nvSpPr>
            <p:cNvPr id="88" name="Freeform 38"/>
            <p:cNvSpPr>
              <a:spLocks noEditPoints="1"/>
            </p:cNvSpPr>
            <p:nvPr userDrawn="1"/>
          </p:nvSpPr>
          <p:spPr bwMode="auto">
            <a:xfrm>
              <a:off x="268162" y="6574605"/>
              <a:ext cx="265238" cy="177668"/>
            </a:xfrm>
            <a:custGeom>
              <a:avLst/>
              <a:gdLst>
                <a:gd name="T0" fmla="*/ 74 w 587"/>
                <a:gd name="T1" fmla="*/ 194 h 392"/>
                <a:gd name="T2" fmla="*/ 293 w 587"/>
                <a:gd name="T3" fmla="*/ 330 h 392"/>
                <a:gd name="T4" fmla="*/ 510 w 587"/>
                <a:gd name="T5" fmla="*/ 194 h 392"/>
                <a:gd name="T6" fmla="*/ 293 w 587"/>
                <a:gd name="T7" fmla="*/ 62 h 392"/>
                <a:gd name="T8" fmla="*/ 74 w 587"/>
                <a:gd name="T9" fmla="*/ 194 h 392"/>
                <a:gd name="T10" fmla="*/ 293 w 587"/>
                <a:gd name="T11" fmla="*/ 392 h 392"/>
                <a:gd name="T12" fmla="*/ 10 w 587"/>
                <a:gd name="T13" fmla="*/ 211 h 392"/>
                <a:gd name="T14" fmla="*/ 0 w 587"/>
                <a:gd name="T15" fmla="*/ 194 h 392"/>
                <a:gd name="T16" fmla="*/ 10 w 587"/>
                <a:gd name="T17" fmla="*/ 177 h 392"/>
                <a:gd name="T18" fmla="*/ 293 w 587"/>
                <a:gd name="T19" fmla="*/ 0 h 392"/>
                <a:gd name="T20" fmla="*/ 573 w 587"/>
                <a:gd name="T21" fmla="*/ 176 h 392"/>
                <a:gd name="T22" fmla="*/ 587 w 587"/>
                <a:gd name="T23" fmla="*/ 194 h 392"/>
                <a:gd name="T24" fmla="*/ 574 w 587"/>
                <a:gd name="T25" fmla="*/ 213 h 392"/>
                <a:gd name="T26" fmla="*/ 293 w 587"/>
                <a:gd name="T27"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7" h="392">
                  <a:moveTo>
                    <a:pt x="74" y="194"/>
                  </a:moveTo>
                  <a:cubicBezTo>
                    <a:pt x="104" y="234"/>
                    <a:pt x="188" y="330"/>
                    <a:pt x="293" y="330"/>
                  </a:cubicBezTo>
                  <a:cubicBezTo>
                    <a:pt x="366" y="330"/>
                    <a:pt x="439" y="285"/>
                    <a:pt x="510" y="194"/>
                  </a:cubicBezTo>
                  <a:cubicBezTo>
                    <a:pt x="439" y="107"/>
                    <a:pt x="366" y="62"/>
                    <a:pt x="293" y="62"/>
                  </a:cubicBezTo>
                  <a:cubicBezTo>
                    <a:pt x="188" y="62"/>
                    <a:pt x="104" y="155"/>
                    <a:pt x="74" y="194"/>
                  </a:cubicBezTo>
                  <a:moveTo>
                    <a:pt x="293" y="392"/>
                  </a:moveTo>
                  <a:cubicBezTo>
                    <a:pt x="126" y="392"/>
                    <a:pt x="15" y="218"/>
                    <a:pt x="10" y="211"/>
                  </a:cubicBezTo>
                  <a:cubicBezTo>
                    <a:pt x="0" y="194"/>
                    <a:pt x="0" y="194"/>
                    <a:pt x="0" y="194"/>
                  </a:cubicBezTo>
                  <a:cubicBezTo>
                    <a:pt x="10" y="177"/>
                    <a:pt x="10" y="177"/>
                    <a:pt x="10" y="177"/>
                  </a:cubicBezTo>
                  <a:cubicBezTo>
                    <a:pt x="15" y="170"/>
                    <a:pt x="127" y="0"/>
                    <a:pt x="293" y="0"/>
                  </a:cubicBezTo>
                  <a:cubicBezTo>
                    <a:pt x="392" y="0"/>
                    <a:pt x="486" y="59"/>
                    <a:pt x="573" y="176"/>
                  </a:cubicBezTo>
                  <a:cubicBezTo>
                    <a:pt x="587" y="194"/>
                    <a:pt x="587" y="194"/>
                    <a:pt x="587" y="194"/>
                  </a:cubicBezTo>
                  <a:cubicBezTo>
                    <a:pt x="574" y="213"/>
                    <a:pt x="574" y="213"/>
                    <a:pt x="574" y="213"/>
                  </a:cubicBezTo>
                  <a:cubicBezTo>
                    <a:pt x="486" y="332"/>
                    <a:pt x="392" y="392"/>
                    <a:pt x="293" y="392"/>
                  </a:cubicBezTo>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sz="1050"/>
            </a:p>
          </p:txBody>
        </p:sp>
        <p:sp>
          <p:nvSpPr>
            <p:cNvPr id="89" name="Freeform 39"/>
            <p:cNvSpPr>
              <a:spLocks/>
            </p:cNvSpPr>
            <p:nvPr userDrawn="1"/>
          </p:nvSpPr>
          <p:spPr bwMode="auto">
            <a:xfrm>
              <a:off x="216218" y="6574605"/>
              <a:ext cx="126873" cy="177668"/>
            </a:xfrm>
            <a:custGeom>
              <a:avLst/>
              <a:gdLst>
                <a:gd name="T0" fmla="*/ 281 w 281"/>
                <a:gd name="T1" fmla="*/ 392 h 392"/>
                <a:gd name="T2" fmla="*/ 9 w 281"/>
                <a:gd name="T3" fmla="*/ 209 h 392"/>
                <a:gd name="T4" fmla="*/ 0 w 281"/>
                <a:gd name="T5" fmla="*/ 193 h 392"/>
                <a:gd name="T6" fmla="*/ 10 w 281"/>
                <a:gd name="T7" fmla="*/ 176 h 392"/>
                <a:gd name="T8" fmla="*/ 280 w 281"/>
                <a:gd name="T9" fmla="*/ 0 h 392"/>
                <a:gd name="T10" fmla="*/ 67 w 281"/>
                <a:gd name="T11" fmla="*/ 196 h 392"/>
                <a:gd name="T12" fmla="*/ 281 w 281"/>
                <a:gd name="T13" fmla="*/ 392 h 392"/>
              </a:gdLst>
              <a:ahLst/>
              <a:cxnLst>
                <a:cxn ang="0">
                  <a:pos x="T0" y="T1"/>
                </a:cxn>
                <a:cxn ang="0">
                  <a:pos x="T2" y="T3"/>
                </a:cxn>
                <a:cxn ang="0">
                  <a:pos x="T4" y="T5"/>
                </a:cxn>
                <a:cxn ang="0">
                  <a:pos x="T6" y="T7"/>
                </a:cxn>
                <a:cxn ang="0">
                  <a:pos x="T8" y="T9"/>
                </a:cxn>
                <a:cxn ang="0">
                  <a:pos x="T10" y="T11"/>
                </a:cxn>
                <a:cxn ang="0">
                  <a:pos x="T12" y="T13"/>
                </a:cxn>
              </a:cxnLst>
              <a:rect l="0" t="0" r="r" b="b"/>
              <a:pathLst>
                <a:path w="281" h="392">
                  <a:moveTo>
                    <a:pt x="281" y="392"/>
                  </a:moveTo>
                  <a:cubicBezTo>
                    <a:pt x="118" y="387"/>
                    <a:pt x="13" y="217"/>
                    <a:pt x="9" y="209"/>
                  </a:cubicBezTo>
                  <a:cubicBezTo>
                    <a:pt x="0" y="193"/>
                    <a:pt x="0" y="193"/>
                    <a:pt x="0" y="193"/>
                  </a:cubicBezTo>
                  <a:cubicBezTo>
                    <a:pt x="10" y="176"/>
                    <a:pt x="10" y="176"/>
                    <a:pt x="10" y="176"/>
                  </a:cubicBezTo>
                  <a:cubicBezTo>
                    <a:pt x="15" y="169"/>
                    <a:pt x="118" y="6"/>
                    <a:pt x="280" y="0"/>
                  </a:cubicBezTo>
                  <a:cubicBezTo>
                    <a:pt x="154" y="58"/>
                    <a:pt x="67" y="196"/>
                    <a:pt x="67" y="196"/>
                  </a:cubicBezTo>
                  <a:cubicBezTo>
                    <a:pt x="67" y="196"/>
                    <a:pt x="140" y="319"/>
                    <a:pt x="281" y="392"/>
                  </a:cubicBezTo>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sz="1050"/>
            </a:p>
          </p:txBody>
        </p:sp>
      </p:grpSp>
      <p:sp>
        <p:nvSpPr>
          <p:cNvPr id="90" name="Footer Placeholder 3"/>
          <p:cNvSpPr txBox="1">
            <a:spLocks/>
          </p:cNvSpPr>
          <p:nvPr userDrawn="1"/>
        </p:nvSpPr>
        <p:spPr>
          <a:xfrm>
            <a:off x="3064669" y="4933455"/>
            <a:ext cx="3334703" cy="205978"/>
          </a:xfrm>
          <a:prstGeom prst="rect">
            <a:avLst/>
          </a:prstGeom>
        </p:spPr>
        <p:txBody>
          <a:bodyPr lIns="51435" tIns="25718" rIns="51435" bIns="25718"/>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00" dirty="0">
                <a:solidFill>
                  <a:schemeClr val="bg1">
                    <a:lumMod val="65000"/>
                  </a:schemeClr>
                </a:solidFill>
                <a:latin typeface="Arial" panose="020B0604020202020204" pitchFamily="34" charset="0"/>
                <a:cs typeface="Arial" panose="020B0604020202020204" pitchFamily="34" charset="0"/>
              </a:rPr>
              <a:t>© 2017 ThousandEyes Inc. All Rights Reserved.  </a:t>
            </a:r>
          </a:p>
        </p:txBody>
      </p:sp>
    </p:spTree>
    <p:extLst>
      <p:ext uri="{BB962C8B-B14F-4D97-AF65-F5344CB8AC3E}">
        <p14:creationId xmlns:p14="http://schemas.microsoft.com/office/powerpoint/2010/main" val="28368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Chapter">
    <p:bg>
      <p:bgPr>
        <a:solidFill>
          <a:schemeClr val="accent6">
            <a:lumMod val="75000"/>
          </a:schemeClr>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320714" y="2848095"/>
            <a:ext cx="7364198" cy="2056725"/>
            <a:chOff x="-570159" y="106708"/>
            <a:chExt cx="13091908" cy="2742300"/>
          </a:xfrm>
        </p:grpSpPr>
        <p:sp>
          <p:nvSpPr>
            <p:cNvPr id="13" name="Oval 12"/>
            <p:cNvSpPr/>
            <p:nvPr/>
          </p:nvSpPr>
          <p:spPr>
            <a:xfrm rot="1570420">
              <a:off x="2763557" y="1341014"/>
              <a:ext cx="484450" cy="4844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14" name="Oval 13"/>
            <p:cNvSpPr/>
            <p:nvPr/>
          </p:nvSpPr>
          <p:spPr>
            <a:xfrm>
              <a:off x="3723140" y="932545"/>
              <a:ext cx="336214" cy="3362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15" name="Oval 14"/>
            <p:cNvSpPr/>
            <p:nvPr/>
          </p:nvSpPr>
          <p:spPr>
            <a:xfrm>
              <a:off x="5239048" y="1603981"/>
              <a:ext cx="392608" cy="3926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16" name="Oval 15"/>
            <p:cNvSpPr/>
            <p:nvPr/>
          </p:nvSpPr>
          <p:spPr>
            <a:xfrm rot="471077">
              <a:off x="1825362" y="672153"/>
              <a:ext cx="357094" cy="3570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17" name="Oval 16"/>
            <p:cNvSpPr/>
            <p:nvPr/>
          </p:nvSpPr>
          <p:spPr>
            <a:xfrm rot="1442540">
              <a:off x="727298" y="1706858"/>
              <a:ext cx="355268" cy="3552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18" name="Oval 17"/>
            <p:cNvSpPr/>
            <p:nvPr/>
          </p:nvSpPr>
          <p:spPr>
            <a:xfrm rot="20951783">
              <a:off x="6996743" y="1780333"/>
              <a:ext cx="368444" cy="36844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19" name="Oval 18"/>
            <p:cNvSpPr/>
            <p:nvPr/>
          </p:nvSpPr>
          <p:spPr>
            <a:xfrm rot="20009685">
              <a:off x="8618423" y="2077843"/>
              <a:ext cx="314896" cy="3148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20" name="Oval 19"/>
            <p:cNvSpPr/>
            <p:nvPr/>
          </p:nvSpPr>
          <p:spPr>
            <a:xfrm rot="961280">
              <a:off x="9588124" y="1835631"/>
              <a:ext cx="337266" cy="3372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21" name="Oval 20"/>
            <p:cNvSpPr/>
            <p:nvPr/>
          </p:nvSpPr>
          <p:spPr>
            <a:xfrm rot="483276">
              <a:off x="11004150" y="1450280"/>
              <a:ext cx="301710" cy="3017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22" name="Oval 21"/>
            <p:cNvSpPr/>
            <p:nvPr/>
          </p:nvSpPr>
          <p:spPr>
            <a:xfrm rot="21133890">
              <a:off x="12033542" y="1714843"/>
              <a:ext cx="253330" cy="2533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23" name="Oval 22"/>
            <p:cNvSpPr/>
            <p:nvPr/>
          </p:nvSpPr>
          <p:spPr>
            <a:xfrm>
              <a:off x="-142482" y="452862"/>
              <a:ext cx="392608" cy="3926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24" name="Oval 23"/>
            <p:cNvSpPr/>
            <p:nvPr/>
          </p:nvSpPr>
          <p:spPr>
            <a:xfrm rot="303532">
              <a:off x="3879307" y="1621126"/>
              <a:ext cx="336438" cy="3364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25" name="Oval 24"/>
            <p:cNvSpPr/>
            <p:nvPr/>
          </p:nvSpPr>
          <p:spPr>
            <a:xfrm rot="242912">
              <a:off x="10404676" y="1733403"/>
              <a:ext cx="495456" cy="4954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26" name="Oval 25"/>
            <p:cNvSpPr/>
            <p:nvPr/>
          </p:nvSpPr>
          <p:spPr>
            <a:xfrm rot="21363276">
              <a:off x="5911844" y="1893252"/>
              <a:ext cx="289120" cy="289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27" name="Oval 26"/>
            <p:cNvSpPr/>
            <p:nvPr/>
          </p:nvSpPr>
          <p:spPr>
            <a:xfrm>
              <a:off x="11827715" y="1141443"/>
              <a:ext cx="204820" cy="2048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28" name="Oval 27"/>
            <p:cNvSpPr/>
            <p:nvPr/>
          </p:nvSpPr>
          <p:spPr>
            <a:xfrm rot="21279596">
              <a:off x="2108872" y="1252910"/>
              <a:ext cx="366654" cy="36665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29" name="Oval 28"/>
            <p:cNvSpPr/>
            <p:nvPr/>
          </p:nvSpPr>
          <p:spPr>
            <a:xfrm>
              <a:off x="1022703" y="760120"/>
              <a:ext cx="200534" cy="200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30" name="Oval 29"/>
            <p:cNvSpPr/>
            <p:nvPr/>
          </p:nvSpPr>
          <p:spPr>
            <a:xfrm rot="21287304">
              <a:off x="4459234" y="1235348"/>
              <a:ext cx="217198" cy="2171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31" name="Oval 30"/>
            <p:cNvSpPr/>
            <p:nvPr/>
          </p:nvSpPr>
          <p:spPr>
            <a:xfrm rot="21375711">
              <a:off x="540828" y="314521"/>
              <a:ext cx="276682" cy="2766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32" name="Oval 31"/>
            <p:cNvSpPr/>
            <p:nvPr/>
          </p:nvSpPr>
          <p:spPr>
            <a:xfrm rot="405836">
              <a:off x="8213774" y="2136103"/>
              <a:ext cx="180636" cy="1806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33" name="Oval 32"/>
            <p:cNvSpPr/>
            <p:nvPr/>
          </p:nvSpPr>
          <p:spPr>
            <a:xfrm rot="760701">
              <a:off x="1457159" y="1364943"/>
              <a:ext cx="255208" cy="2552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34" name="Oval 33"/>
            <p:cNvSpPr/>
            <p:nvPr/>
          </p:nvSpPr>
          <p:spPr>
            <a:xfrm rot="21256561">
              <a:off x="6299374" y="1665298"/>
              <a:ext cx="218944" cy="2189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35" name="Oval 34"/>
            <p:cNvSpPr/>
            <p:nvPr/>
          </p:nvSpPr>
          <p:spPr>
            <a:xfrm rot="554799">
              <a:off x="11002147" y="2257556"/>
              <a:ext cx="131116" cy="1311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36" name="Oval 35"/>
            <p:cNvSpPr/>
            <p:nvPr/>
          </p:nvSpPr>
          <p:spPr>
            <a:xfrm rot="935212">
              <a:off x="11154356" y="1180848"/>
              <a:ext cx="181896" cy="1818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37" name="Oval 36"/>
            <p:cNvSpPr/>
            <p:nvPr/>
          </p:nvSpPr>
          <p:spPr>
            <a:xfrm>
              <a:off x="242167" y="1489685"/>
              <a:ext cx="184940" cy="1849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38" name="Oval 37"/>
            <p:cNvSpPr/>
            <p:nvPr/>
          </p:nvSpPr>
          <p:spPr>
            <a:xfrm rot="1214600">
              <a:off x="3117485" y="1023607"/>
              <a:ext cx="184940" cy="1849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39" name="Oval 38"/>
            <p:cNvSpPr/>
            <p:nvPr/>
          </p:nvSpPr>
          <p:spPr>
            <a:xfrm>
              <a:off x="1251486" y="561535"/>
              <a:ext cx="184940" cy="1849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40" name="Oval 39"/>
            <p:cNvSpPr/>
            <p:nvPr/>
          </p:nvSpPr>
          <p:spPr>
            <a:xfrm rot="1040076">
              <a:off x="7531173" y="1884242"/>
              <a:ext cx="184940" cy="1849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41" name="Oval 40"/>
            <p:cNvSpPr/>
            <p:nvPr/>
          </p:nvSpPr>
          <p:spPr>
            <a:xfrm>
              <a:off x="1823989" y="1160440"/>
              <a:ext cx="184940" cy="1849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42" name="Oval 41"/>
            <p:cNvSpPr/>
            <p:nvPr/>
          </p:nvSpPr>
          <p:spPr>
            <a:xfrm rot="20820983">
              <a:off x="9441296" y="2256865"/>
              <a:ext cx="227886" cy="2278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43" name="Oval 42"/>
            <p:cNvSpPr/>
            <p:nvPr/>
          </p:nvSpPr>
          <p:spPr>
            <a:xfrm rot="168539">
              <a:off x="11773237" y="2010469"/>
              <a:ext cx="158866" cy="1588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cxnSp>
          <p:nvCxnSpPr>
            <p:cNvPr id="44" name="Straight Connector 43"/>
            <p:cNvCxnSpPr>
              <a:stCxn id="35" idx="6"/>
              <a:endCxn id="43" idx="1"/>
            </p:cNvCxnSpPr>
            <p:nvPr/>
          </p:nvCxnSpPr>
          <p:spPr>
            <a:xfrm>
              <a:off x="817216" y="443843"/>
              <a:ext cx="461354" cy="144776"/>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3" idx="7"/>
              <a:endCxn id="43" idx="3"/>
            </p:cNvCxnSpPr>
            <p:nvPr/>
          </p:nvCxnSpPr>
          <p:spPr>
            <a:xfrm flipV="1">
              <a:off x="1193869" y="719391"/>
              <a:ext cx="84701" cy="70097"/>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27" idx="7"/>
              <a:endCxn id="35" idx="2"/>
            </p:cNvCxnSpPr>
            <p:nvPr/>
          </p:nvCxnSpPr>
          <p:spPr>
            <a:xfrm flipV="1">
              <a:off x="192630" y="461881"/>
              <a:ext cx="348492" cy="48477"/>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5" idx="5"/>
              <a:endCxn id="33" idx="1"/>
            </p:cNvCxnSpPr>
            <p:nvPr/>
          </p:nvCxnSpPr>
          <p:spPr>
            <a:xfrm>
              <a:off x="783161" y="544098"/>
              <a:ext cx="268910" cy="245390"/>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7" idx="6"/>
              <a:endCxn id="33" idx="2"/>
            </p:cNvCxnSpPr>
            <p:nvPr/>
          </p:nvCxnSpPr>
          <p:spPr>
            <a:xfrm>
              <a:off x="250126" y="649166"/>
              <a:ext cx="772577" cy="211221"/>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1" idx="1"/>
              <a:endCxn id="27" idx="4"/>
            </p:cNvCxnSpPr>
            <p:nvPr/>
          </p:nvCxnSpPr>
          <p:spPr>
            <a:xfrm flipH="1" flipV="1">
              <a:off x="53822" y="845470"/>
              <a:ext cx="215429" cy="671299"/>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1" idx="7"/>
              <a:endCxn id="33" idx="3"/>
            </p:cNvCxnSpPr>
            <p:nvPr/>
          </p:nvCxnSpPr>
          <p:spPr>
            <a:xfrm flipV="1">
              <a:off x="400023" y="931286"/>
              <a:ext cx="652048" cy="585483"/>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382230" y="1893252"/>
              <a:ext cx="184940" cy="1849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cxnSp>
          <p:nvCxnSpPr>
            <p:cNvPr id="52" name="Straight Connector 51"/>
            <p:cNvCxnSpPr>
              <a:stCxn id="85" idx="7"/>
              <a:endCxn id="41" idx="3"/>
            </p:cNvCxnSpPr>
            <p:nvPr/>
          </p:nvCxnSpPr>
          <p:spPr>
            <a:xfrm flipV="1">
              <a:off x="-224374" y="1647541"/>
              <a:ext cx="493625" cy="272795"/>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85" idx="6"/>
              <a:endCxn id="21" idx="3"/>
            </p:cNvCxnSpPr>
            <p:nvPr/>
          </p:nvCxnSpPr>
          <p:spPr>
            <a:xfrm flipV="1">
              <a:off x="-197290" y="1948028"/>
              <a:ext cx="936340" cy="37694"/>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21" idx="7"/>
              <a:endCxn id="37" idx="3"/>
            </p:cNvCxnSpPr>
            <p:nvPr/>
          </p:nvCxnSpPr>
          <p:spPr>
            <a:xfrm flipV="1">
              <a:off x="1070814" y="1560774"/>
              <a:ext cx="406116" cy="260182"/>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570159" y="974956"/>
              <a:ext cx="365968" cy="3659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cxnSp>
          <p:nvCxnSpPr>
            <p:cNvPr id="56" name="Straight Connector 55"/>
            <p:cNvCxnSpPr>
              <a:stCxn id="41" idx="2"/>
              <a:endCxn id="96" idx="5"/>
            </p:cNvCxnSpPr>
            <p:nvPr/>
          </p:nvCxnSpPr>
          <p:spPr>
            <a:xfrm flipH="1" flipV="1">
              <a:off x="-257786" y="1287329"/>
              <a:ext cx="499953" cy="294826"/>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1" idx="5"/>
              <a:endCxn id="21" idx="2"/>
            </p:cNvCxnSpPr>
            <p:nvPr/>
          </p:nvCxnSpPr>
          <p:spPr>
            <a:xfrm>
              <a:off x="400023" y="1647541"/>
              <a:ext cx="342686" cy="164581"/>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1" idx="6"/>
              <a:endCxn id="37" idx="2"/>
            </p:cNvCxnSpPr>
            <p:nvPr/>
          </p:nvCxnSpPr>
          <p:spPr>
            <a:xfrm flipV="1">
              <a:off x="427107" y="1464541"/>
              <a:ext cx="1033163" cy="117614"/>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33" idx="5"/>
              <a:endCxn id="37" idx="1"/>
            </p:cNvCxnSpPr>
            <p:nvPr/>
          </p:nvCxnSpPr>
          <p:spPr>
            <a:xfrm>
              <a:off x="1193869" y="931286"/>
              <a:ext cx="322667" cy="453428"/>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37" idx="7"/>
              <a:endCxn id="45" idx="3"/>
            </p:cNvCxnSpPr>
            <p:nvPr/>
          </p:nvCxnSpPr>
          <p:spPr>
            <a:xfrm flipV="1">
              <a:off x="1692596" y="1318296"/>
              <a:ext cx="158477" cy="106024"/>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32" idx="2"/>
              <a:endCxn id="37" idx="6"/>
            </p:cNvCxnSpPr>
            <p:nvPr/>
          </p:nvCxnSpPr>
          <p:spPr>
            <a:xfrm flipH="1">
              <a:off x="1709256" y="1453299"/>
              <a:ext cx="400412" cy="67254"/>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45" idx="0"/>
              <a:endCxn id="20" idx="4"/>
            </p:cNvCxnSpPr>
            <p:nvPr/>
          </p:nvCxnSpPr>
          <p:spPr>
            <a:xfrm flipV="1">
              <a:off x="1916459" y="1027573"/>
              <a:ext cx="63060" cy="132867"/>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43" idx="6"/>
              <a:endCxn id="20" idx="1"/>
            </p:cNvCxnSpPr>
            <p:nvPr/>
          </p:nvCxnSpPr>
          <p:spPr>
            <a:xfrm>
              <a:off x="1436426" y="654005"/>
              <a:ext cx="459661" cy="54380"/>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42" idx="2"/>
              <a:endCxn id="20" idx="6"/>
            </p:cNvCxnSpPr>
            <p:nvPr/>
          </p:nvCxnSpPr>
          <p:spPr>
            <a:xfrm flipH="1" flipV="1">
              <a:off x="2180782" y="875090"/>
              <a:ext cx="942415" cy="208992"/>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32" idx="1"/>
              <a:endCxn id="45" idx="5"/>
            </p:cNvCxnSpPr>
            <p:nvPr/>
          </p:nvCxnSpPr>
          <p:spPr>
            <a:xfrm flipH="1" flipV="1">
              <a:off x="1981845" y="1318296"/>
              <a:ext cx="169220" cy="936"/>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7" idx="2"/>
              <a:endCxn id="32" idx="6"/>
            </p:cNvCxnSpPr>
            <p:nvPr/>
          </p:nvCxnSpPr>
          <p:spPr>
            <a:xfrm flipH="1" flipV="1">
              <a:off x="2474730" y="1419175"/>
              <a:ext cx="313664" cy="57219"/>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20" idx="2"/>
              <a:endCxn id="33" idx="6"/>
            </p:cNvCxnSpPr>
            <p:nvPr/>
          </p:nvCxnSpPr>
          <p:spPr>
            <a:xfrm flipH="1">
              <a:off x="1223237" y="826310"/>
              <a:ext cx="603799" cy="34077"/>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42" idx="3"/>
              <a:endCxn id="32" idx="7"/>
            </p:cNvCxnSpPr>
            <p:nvPr/>
          </p:nvCxnSpPr>
          <p:spPr>
            <a:xfrm flipH="1">
              <a:off x="2409204" y="1154800"/>
              <a:ext cx="716780" cy="140303"/>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42" idx="4"/>
              <a:endCxn id="17" idx="0"/>
            </p:cNvCxnSpPr>
            <p:nvPr/>
          </p:nvCxnSpPr>
          <p:spPr>
            <a:xfrm flipH="1">
              <a:off x="3112625" y="1202835"/>
              <a:ext cx="65335" cy="163016"/>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18" idx="2"/>
              <a:endCxn id="42" idx="6"/>
            </p:cNvCxnSpPr>
            <p:nvPr/>
          </p:nvCxnSpPr>
          <p:spPr>
            <a:xfrm flipH="1">
              <a:off x="3296713" y="1100652"/>
              <a:ext cx="426427" cy="47420"/>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17" idx="7"/>
              <a:endCxn id="18" idx="3"/>
            </p:cNvCxnSpPr>
            <p:nvPr/>
          </p:nvCxnSpPr>
          <p:spPr>
            <a:xfrm flipV="1">
              <a:off x="3235048" y="1219522"/>
              <a:ext cx="537329" cy="285551"/>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28" idx="2"/>
              <a:endCxn id="17" idx="6"/>
            </p:cNvCxnSpPr>
            <p:nvPr/>
          </p:nvCxnSpPr>
          <p:spPr>
            <a:xfrm flipH="1" flipV="1">
              <a:off x="3223170" y="1690082"/>
              <a:ext cx="656792" cy="84430"/>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28" idx="1"/>
              <a:endCxn id="18" idx="4"/>
            </p:cNvCxnSpPr>
            <p:nvPr/>
          </p:nvCxnSpPr>
          <p:spPr>
            <a:xfrm flipH="1" flipV="1">
              <a:off x="3891247" y="1268759"/>
              <a:ext cx="48282" cy="391612"/>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34" idx="1"/>
              <a:endCxn id="18" idx="6"/>
            </p:cNvCxnSpPr>
            <p:nvPr/>
          </p:nvCxnSpPr>
          <p:spPr>
            <a:xfrm flipH="1" flipV="1">
              <a:off x="4059354" y="1100652"/>
              <a:ext cx="425030" cy="173797"/>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34" idx="3"/>
              <a:endCxn id="28" idx="7"/>
            </p:cNvCxnSpPr>
            <p:nvPr/>
          </p:nvCxnSpPr>
          <p:spPr>
            <a:xfrm flipH="1">
              <a:off x="4176500" y="1427396"/>
              <a:ext cx="321835" cy="253952"/>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34" idx="5"/>
            </p:cNvCxnSpPr>
            <p:nvPr/>
          </p:nvCxnSpPr>
          <p:spPr>
            <a:xfrm flipH="1" flipV="1">
              <a:off x="4651282" y="1413445"/>
              <a:ext cx="380119" cy="138951"/>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30" idx="2"/>
              <a:endCxn id="19" idx="5"/>
            </p:cNvCxnSpPr>
            <p:nvPr/>
          </p:nvCxnSpPr>
          <p:spPr>
            <a:xfrm flipH="1" flipV="1">
              <a:off x="5574160" y="1939093"/>
              <a:ext cx="338027" cy="108666"/>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38" idx="2"/>
              <a:endCxn id="19" idx="6"/>
            </p:cNvCxnSpPr>
            <p:nvPr/>
          </p:nvCxnSpPr>
          <p:spPr>
            <a:xfrm flipH="1">
              <a:off x="5631656" y="1785688"/>
              <a:ext cx="668264" cy="14597"/>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38" idx="3"/>
              <a:endCxn id="30" idx="7"/>
            </p:cNvCxnSpPr>
            <p:nvPr/>
          </p:nvCxnSpPr>
          <p:spPr>
            <a:xfrm flipH="1">
              <a:off x="6151347" y="1859512"/>
              <a:ext cx="188197" cy="69290"/>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22" idx="2"/>
              <a:endCxn id="30" idx="6"/>
            </p:cNvCxnSpPr>
            <p:nvPr/>
          </p:nvCxnSpPr>
          <p:spPr>
            <a:xfrm flipH="1">
              <a:off x="6200621" y="1999086"/>
              <a:ext cx="799387" cy="28779"/>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22" idx="1"/>
              <a:endCxn id="38" idx="6"/>
            </p:cNvCxnSpPr>
            <p:nvPr/>
          </p:nvCxnSpPr>
          <p:spPr>
            <a:xfrm flipH="1" flipV="1">
              <a:off x="6517772" y="1763852"/>
              <a:ext cx="510820" cy="97164"/>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38" idx="1"/>
              <a:endCxn id="34" idx="6"/>
            </p:cNvCxnSpPr>
            <p:nvPr/>
          </p:nvCxnSpPr>
          <p:spPr>
            <a:xfrm flipH="1" flipV="1">
              <a:off x="4675983" y="1334082"/>
              <a:ext cx="1648121" cy="371386"/>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22" idx="6"/>
              <a:endCxn id="44" idx="2"/>
            </p:cNvCxnSpPr>
            <p:nvPr/>
          </p:nvCxnSpPr>
          <p:spPr>
            <a:xfrm>
              <a:off x="7361922" y="1930024"/>
              <a:ext cx="173451" cy="19136"/>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22" idx="5"/>
            </p:cNvCxnSpPr>
            <p:nvPr/>
          </p:nvCxnSpPr>
          <p:spPr>
            <a:xfrm>
              <a:off x="7333338" y="2068094"/>
              <a:ext cx="339563" cy="105885"/>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44" idx="6"/>
              <a:endCxn id="36" idx="1"/>
            </p:cNvCxnSpPr>
            <p:nvPr/>
          </p:nvCxnSpPr>
          <p:spPr>
            <a:xfrm>
              <a:off x="7711913" y="2004264"/>
              <a:ext cx="536281" cy="151216"/>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36" idx="6"/>
              <a:endCxn id="23" idx="2"/>
            </p:cNvCxnSpPr>
            <p:nvPr/>
          </p:nvCxnSpPr>
          <p:spPr>
            <a:xfrm>
              <a:off x="8393781" y="2237059"/>
              <a:ext cx="241191" cy="68498"/>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44" idx="7"/>
            </p:cNvCxnSpPr>
            <p:nvPr/>
          </p:nvCxnSpPr>
          <p:spPr>
            <a:xfrm flipV="1">
              <a:off x="7705541" y="1912212"/>
              <a:ext cx="1072917" cy="21566"/>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endCxn id="46" idx="1"/>
            </p:cNvCxnSpPr>
            <p:nvPr/>
          </p:nvCxnSpPr>
          <p:spPr>
            <a:xfrm>
              <a:off x="8894514" y="1973716"/>
              <a:ext cx="564113" cy="336684"/>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23" idx="5"/>
              <a:endCxn id="46" idx="2"/>
            </p:cNvCxnSpPr>
            <p:nvPr/>
          </p:nvCxnSpPr>
          <p:spPr>
            <a:xfrm>
              <a:off x="8925188" y="2285237"/>
              <a:ext cx="519021" cy="111171"/>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46" idx="6"/>
              <a:endCxn id="29" idx="3"/>
            </p:cNvCxnSpPr>
            <p:nvPr/>
          </p:nvCxnSpPr>
          <p:spPr>
            <a:xfrm flipV="1">
              <a:off x="9666269" y="2143497"/>
              <a:ext cx="799035" cy="201711"/>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24" idx="6"/>
              <a:endCxn id="29" idx="2"/>
            </p:cNvCxnSpPr>
            <p:nvPr/>
          </p:nvCxnSpPr>
          <p:spPr>
            <a:xfrm flipV="1">
              <a:off x="9918840" y="1963641"/>
              <a:ext cx="486454" cy="87165"/>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29" idx="7"/>
              <a:endCxn id="25" idx="3"/>
            </p:cNvCxnSpPr>
            <p:nvPr/>
          </p:nvCxnSpPr>
          <p:spPr>
            <a:xfrm flipV="1">
              <a:off x="10839504" y="1691807"/>
              <a:ext cx="194936" cy="126958"/>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29" idx="5"/>
              <a:endCxn id="39" idx="1"/>
            </p:cNvCxnSpPr>
            <p:nvPr/>
          </p:nvCxnSpPr>
          <p:spPr>
            <a:xfrm>
              <a:off x="10814770" y="2168231"/>
              <a:ext cx="214629" cy="101680"/>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25" idx="4"/>
              <a:endCxn id="39" idx="0"/>
            </p:cNvCxnSpPr>
            <p:nvPr/>
          </p:nvCxnSpPr>
          <p:spPr>
            <a:xfrm flipH="1">
              <a:off x="11078239" y="1750502"/>
              <a:ext cx="55629" cy="507906"/>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40" idx="4"/>
              <a:endCxn id="25" idx="0"/>
            </p:cNvCxnSpPr>
            <p:nvPr/>
          </p:nvCxnSpPr>
          <p:spPr>
            <a:xfrm flipH="1">
              <a:off x="11176142" y="1359399"/>
              <a:ext cx="44724" cy="92369"/>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40" idx="6"/>
              <a:endCxn id="31" idx="2"/>
            </p:cNvCxnSpPr>
            <p:nvPr/>
          </p:nvCxnSpPr>
          <p:spPr>
            <a:xfrm flipV="1">
              <a:off x="11332907" y="1243853"/>
              <a:ext cx="494808" cy="52381"/>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25" idx="6"/>
              <a:endCxn id="31" idx="3"/>
            </p:cNvCxnSpPr>
            <p:nvPr/>
          </p:nvCxnSpPr>
          <p:spPr>
            <a:xfrm flipV="1">
              <a:off x="11304372" y="1316268"/>
              <a:ext cx="553338" cy="306004"/>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24" idx="7"/>
            </p:cNvCxnSpPr>
            <p:nvPr/>
          </p:nvCxnSpPr>
          <p:spPr>
            <a:xfrm flipV="1">
              <a:off x="9904278" y="1658845"/>
              <a:ext cx="332691" cy="263719"/>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46" idx="5"/>
              <a:endCxn id="39" idx="2"/>
            </p:cNvCxnSpPr>
            <p:nvPr/>
          </p:nvCxnSpPr>
          <p:spPr>
            <a:xfrm flipV="1">
              <a:off x="9651851" y="2312580"/>
              <a:ext cx="1351148" cy="118636"/>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9" idx="7"/>
              <a:endCxn id="47" idx="3"/>
            </p:cNvCxnSpPr>
            <p:nvPr/>
          </p:nvCxnSpPr>
          <p:spPr>
            <a:xfrm flipV="1">
              <a:off x="11120908" y="2143250"/>
              <a:ext cx="672909" cy="141558"/>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25" idx="5"/>
              <a:endCxn id="47" idx="1"/>
            </p:cNvCxnSpPr>
            <p:nvPr/>
          </p:nvCxnSpPr>
          <p:spPr>
            <a:xfrm>
              <a:off x="11245677" y="1721700"/>
              <a:ext cx="553645" cy="309349"/>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20" idx="3"/>
              <a:endCxn id="37" idx="0"/>
            </p:cNvCxnSpPr>
            <p:nvPr/>
          </p:nvCxnSpPr>
          <p:spPr>
            <a:xfrm flipH="1">
              <a:off x="1612769" y="958522"/>
              <a:ext cx="248825" cy="409532"/>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20" idx="5"/>
              <a:endCxn id="32" idx="0"/>
            </p:cNvCxnSpPr>
            <p:nvPr/>
          </p:nvCxnSpPr>
          <p:spPr>
            <a:xfrm>
              <a:off x="2111731" y="993015"/>
              <a:ext cx="163406" cy="260691"/>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Oval 110"/>
            <p:cNvSpPr/>
            <p:nvPr/>
          </p:nvSpPr>
          <p:spPr>
            <a:xfrm rot="1040076">
              <a:off x="5028094" y="1501275"/>
              <a:ext cx="145634" cy="145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cxnSp>
          <p:nvCxnSpPr>
            <p:cNvPr id="112" name="Straight Connector 111"/>
            <p:cNvCxnSpPr>
              <a:stCxn id="19" idx="1"/>
            </p:cNvCxnSpPr>
            <p:nvPr/>
          </p:nvCxnSpPr>
          <p:spPr>
            <a:xfrm flipH="1" flipV="1">
              <a:off x="5134720" y="1638584"/>
              <a:ext cx="161824" cy="22893"/>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endCxn id="28" idx="6"/>
            </p:cNvCxnSpPr>
            <p:nvPr/>
          </p:nvCxnSpPr>
          <p:spPr>
            <a:xfrm flipH="1">
              <a:off x="4215090" y="1748983"/>
              <a:ext cx="204731" cy="55195"/>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4" name="Oval 113"/>
            <p:cNvSpPr/>
            <p:nvPr/>
          </p:nvSpPr>
          <p:spPr>
            <a:xfrm rot="1040076">
              <a:off x="6626823" y="2220214"/>
              <a:ext cx="164768" cy="1647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cxnSp>
          <p:nvCxnSpPr>
            <p:cNvPr id="115" name="Straight Connector 114"/>
            <p:cNvCxnSpPr>
              <a:endCxn id="30" idx="5"/>
            </p:cNvCxnSpPr>
            <p:nvPr/>
          </p:nvCxnSpPr>
          <p:spPr>
            <a:xfrm flipH="1" flipV="1">
              <a:off x="6165414" y="2132755"/>
              <a:ext cx="465151" cy="145297"/>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22" idx="3"/>
            </p:cNvCxnSpPr>
            <p:nvPr/>
          </p:nvCxnSpPr>
          <p:spPr>
            <a:xfrm flipH="1">
              <a:off x="6782172" y="2116928"/>
              <a:ext cx="295254" cy="147419"/>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6787849" y="2228236"/>
              <a:ext cx="881045" cy="98908"/>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47" idx="0"/>
              <a:endCxn id="31" idx="4"/>
            </p:cNvCxnSpPr>
            <p:nvPr/>
          </p:nvCxnSpPr>
          <p:spPr>
            <a:xfrm flipV="1">
              <a:off x="11856563" y="1346263"/>
              <a:ext cx="73562" cy="664301"/>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47" idx="7"/>
              <a:endCxn id="26" idx="3"/>
            </p:cNvCxnSpPr>
            <p:nvPr/>
          </p:nvCxnSpPr>
          <p:spPr>
            <a:xfrm flipV="1">
              <a:off x="11911523" y="1942359"/>
              <a:ext cx="172047" cy="94195"/>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31" idx="5"/>
              <a:endCxn id="26" idx="0"/>
            </p:cNvCxnSpPr>
            <p:nvPr/>
          </p:nvCxnSpPr>
          <p:spPr>
            <a:xfrm>
              <a:off x="12002540" y="1316268"/>
              <a:ext cx="140546" cy="399737"/>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1" name="Oval 120"/>
            <p:cNvSpPr/>
            <p:nvPr/>
          </p:nvSpPr>
          <p:spPr>
            <a:xfrm rot="538252">
              <a:off x="12250544" y="2211760"/>
              <a:ext cx="171894" cy="17189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cxnSp>
          <p:nvCxnSpPr>
            <p:cNvPr id="122" name="Straight Connector 121"/>
            <p:cNvCxnSpPr>
              <a:stCxn id="39" idx="6"/>
            </p:cNvCxnSpPr>
            <p:nvPr/>
          </p:nvCxnSpPr>
          <p:spPr>
            <a:xfrm>
              <a:off x="11132411" y="2333648"/>
              <a:ext cx="1134573" cy="14613"/>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47" idx="5"/>
            </p:cNvCxnSpPr>
            <p:nvPr/>
          </p:nvCxnSpPr>
          <p:spPr>
            <a:xfrm>
              <a:off x="11906018" y="2148755"/>
              <a:ext cx="345577" cy="135550"/>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rot="538252">
              <a:off x="12242313" y="735253"/>
              <a:ext cx="279436" cy="2794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cxnSp>
          <p:nvCxnSpPr>
            <p:cNvPr id="125" name="Straight Connector 124"/>
            <p:cNvCxnSpPr>
              <a:stCxn id="40" idx="7"/>
            </p:cNvCxnSpPr>
            <p:nvPr/>
          </p:nvCxnSpPr>
          <p:spPr>
            <a:xfrm flipV="1">
              <a:off x="11324529" y="853184"/>
              <a:ext cx="919493" cy="373947"/>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31" idx="7"/>
            </p:cNvCxnSpPr>
            <p:nvPr/>
          </p:nvCxnSpPr>
          <p:spPr>
            <a:xfrm flipV="1">
              <a:off x="12002540" y="957153"/>
              <a:ext cx="266498" cy="214285"/>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21" idx="6"/>
              <a:endCxn id="17" idx="3"/>
            </p:cNvCxnSpPr>
            <p:nvPr/>
          </p:nvCxnSpPr>
          <p:spPr>
            <a:xfrm flipV="1">
              <a:off x="1067155" y="1661403"/>
              <a:ext cx="1709361" cy="295459"/>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8" name="Oval 127"/>
            <p:cNvSpPr/>
            <p:nvPr/>
          </p:nvSpPr>
          <p:spPr>
            <a:xfrm rot="325302">
              <a:off x="8778140" y="1847844"/>
              <a:ext cx="142168" cy="1421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cxnSp>
          <p:nvCxnSpPr>
            <p:cNvPr id="129" name="Straight Connector 128"/>
            <p:cNvCxnSpPr>
              <a:endCxn id="24" idx="2"/>
            </p:cNvCxnSpPr>
            <p:nvPr/>
          </p:nvCxnSpPr>
          <p:spPr>
            <a:xfrm>
              <a:off x="8919990" y="1925644"/>
              <a:ext cx="674684" cy="32078"/>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36" idx="7"/>
            </p:cNvCxnSpPr>
            <p:nvPr/>
          </p:nvCxnSpPr>
          <p:spPr>
            <a:xfrm flipV="1">
              <a:off x="8375033" y="1964218"/>
              <a:ext cx="419403" cy="206305"/>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23" idx="7"/>
            </p:cNvCxnSpPr>
            <p:nvPr/>
          </p:nvCxnSpPr>
          <p:spPr>
            <a:xfrm flipV="1">
              <a:off x="8825817" y="1989694"/>
              <a:ext cx="16691" cy="96280"/>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2" name="Oval 131"/>
            <p:cNvSpPr/>
            <p:nvPr/>
          </p:nvSpPr>
          <p:spPr>
            <a:xfrm rot="1603411">
              <a:off x="7665308" y="2134860"/>
              <a:ext cx="142168" cy="1421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cxnSp>
          <p:nvCxnSpPr>
            <p:cNvPr id="133" name="Straight Connector 132"/>
            <p:cNvCxnSpPr>
              <a:stCxn id="36" idx="2"/>
            </p:cNvCxnSpPr>
            <p:nvPr/>
          </p:nvCxnSpPr>
          <p:spPr>
            <a:xfrm flipH="1">
              <a:off x="7799883" y="2215783"/>
              <a:ext cx="414520" cy="22126"/>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endCxn id="44" idx="5"/>
            </p:cNvCxnSpPr>
            <p:nvPr/>
          </p:nvCxnSpPr>
          <p:spPr>
            <a:xfrm flipH="1" flipV="1">
              <a:off x="7666577" y="2058610"/>
              <a:ext cx="47523" cy="79836"/>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5" name="Oval 134"/>
            <p:cNvSpPr/>
            <p:nvPr/>
          </p:nvSpPr>
          <p:spPr>
            <a:xfrm rot="665466">
              <a:off x="10225820" y="1556714"/>
              <a:ext cx="131116" cy="1311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136" name="Oval 135"/>
            <p:cNvSpPr/>
            <p:nvPr/>
          </p:nvSpPr>
          <p:spPr>
            <a:xfrm rot="20534289">
              <a:off x="4416696" y="1663426"/>
              <a:ext cx="131116" cy="1311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137" name="Oval 136"/>
            <p:cNvSpPr/>
            <p:nvPr/>
          </p:nvSpPr>
          <p:spPr>
            <a:xfrm>
              <a:off x="-224374" y="146073"/>
              <a:ext cx="131116" cy="1311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cxnSp>
          <p:nvCxnSpPr>
            <p:cNvPr id="138" name="Straight Connector 137"/>
            <p:cNvCxnSpPr/>
            <p:nvPr/>
          </p:nvCxnSpPr>
          <p:spPr>
            <a:xfrm flipH="1">
              <a:off x="4544687" y="1607901"/>
              <a:ext cx="491732" cy="101084"/>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endCxn id="34" idx="4"/>
            </p:cNvCxnSpPr>
            <p:nvPr/>
          </p:nvCxnSpPr>
          <p:spPr>
            <a:xfrm flipV="1">
              <a:off x="4512260" y="1452097"/>
              <a:ext cx="65438" cy="218598"/>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9" idx="2"/>
            </p:cNvCxnSpPr>
            <p:nvPr/>
          </p:nvCxnSpPr>
          <p:spPr>
            <a:xfrm flipH="1" flipV="1">
              <a:off x="4540543" y="1758990"/>
              <a:ext cx="698505" cy="41295"/>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endCxn id="35" idx="1"/>
            </p:cNvCxnSpPr>
            <p:nvPr/>
          </p:nvCxnSpPr>
          <p:spPr>
            <a:xfrm>
              <a:off x="-93258" y="211631"/>
              <a:ext cx="668435" cy="149995"/>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endCxn id="40" idx="3"/>
            </p:cNvCxnSpPr>
            <p:nvPr/>
          </p:nvCxnSpPr>
          <p:spPr>
            <a:xfrm flipV="1">
              <a:off x="10345787" y="1316461"/>
              <a:ext cx="820292" cy="269238"/>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endCxn id="29" idx="1"/>
            </p:cNvCxnSpPr>
            <p:nvPr/>
          </p:nvCxnSpPr>
          <p:spPr>
            <a:xfrm>
              <a:off x="10327951" y="1676681"/>
              <a:ext cx="162087" cy="117350"/>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endCxn id="25" idx="2"/>
            </p:cNvCxnSpPr>
            <p:nvPr/>
          </p:nvCxnSpPr>
          <p:spPr>
            <a:xfrm flipV="1">
              <a:off x="10355712" y="1579998"/>
              <a:ext cx="649926" cy="54885"/>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5" name="Oval 144"/>
            <p:cNvSpPr/>
            <p:nvPr/>
          </p:nvSpPr>
          <p:spPr>
            <a:xfrm rot="1040076">
              <a:off x="2336386" y="2092667"/>
              <a:ext cx="145634" cy="145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146" name="Oval 145"/>
            <p:cNvSpPr/>
            <p:nvPr/>
          </p:nvSpPr>
          <p:spPr>
            <a:xfrm rot="1040076">
              <a:off x="123069" y="2282435"/>
              <a:ext cx="145634" cy="145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147" name="Oval 146"/>
            <p:cNvSpPr/>
            <p:nvPr/>
          </p:nvSpPr>
          <p:spPr>
            <a:xfrm rot="1040076">
              <a:off x="1451481" y="106708"/>
              <a:ext cx="145634" cy="145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148" name="Oval 147"/>
            <p:cNvSpPr/>
            <p:nvPr/>
          </p:nvSpPr>
          <p:spPr>
            <a:xfrm rot="1040076">
              <a:off x="2902182" y="730485"/>
              <a:ext cx="145634" cy="145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149" name="Oval 148"/>
            <p:cNvSpPr/>
            <p:nvPr/>
          </p:nvSpPr>
          <p:spPr>
            <a:xfrm rot="1040076">
              <a:off x="4775436" y="2088363"/>
              <a:ext cx="145634" cy="145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150" name="Oval 149"/>
            <p:cNvSpPr/>
            <p:nvPr/>
          </p:nvSpPr>
          <p:spPr>
            <a:xfrm rot="1040076">
              <a:off x="5860293" y="1065357"/>
              <a:ext cx="145634" cy="145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151" name="Oval 150"/>
            <p:cNvSpPr/>
            <p:nvPr/>
          </p:nvSpPr>
          <p:spPr>
            <a:xfrm rot="1040076">
              <a:off x="7191703" y="2421315"/>
              <a:ext cx="145634" cy="145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152" name="Oval 151"/>
            <p:cNvSpPr/>
            <p:nvPr/>
          </p:nvSpPr>
          <p:spPr>
            <a:xfrm rot="1040076">
              <a:off x="7929742" y="1549678"/>
              <a:ext cx="145634" cy="145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153" name="Oval 152"/>
            <p:cNvSpPr/>
            <p:nvPr/>
          </p:nvSpPr>
          <p:spPr>
            <a:xfrm rot="215228">
              <a:off x="9122931" y="2695189"/>
              <a:ext cx="145634" cy="145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154" name="Oval 153"/>
            <p:cNvSpPr/>
            <p:nvPr/>
          </p:nvSpPr>
          <p:spPr>
            <a:xfrm rot="1040076">
              <a:off x="9476502" y="1572229"/>
              <a:ext cx="145634" cy="145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155" name="Oval 154"/>
            <p:cNvSpPr/>
            <p:nvPr/>
          </p:nvSpPr>
          <p:spPr>
            <a:xfrm rot="1040076">
              <a:off x="10265248" y="969085"/>
              <a:ext cx="145634" cy="145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156" name="Oval 155"/>
            <p:cNvSpPr/>
            <p:nvPr/>
          </p:nvSpPr>
          <p:spPr>
            <a:xfrm rot="21021733">
              <a:off x="10656924" y="2597896"/>
              <a:ext cx="145634" cy="145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157" name="Oval 156"/>
            <p:cNvSpPr/>
            <p:nvPr/>
          </p:nvSpPr>
          <p:spPr>
            <a:xfrm rot="1040076">
              <a:off x="11820526" y="2703374"/>
              <a:ext cx="145634" cy="145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158" name="Oval 157"/>
            <p:cNvSpPr/>
            <p:nvPr/>
          </p:nvSpPr>
          <p:spPr>
            <a:xfrm rot="1040076">
              <a:off x="11729321" y="512150"/>
              <a:ext cx="145634" cy="145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cxnSp>
          <p:nvCxnSpPr>
            <p:cNvPr id="159" name="Straight Connector 158"/>
            <p:cNvCxnSpPr>
              <a:endCxn id="20" idx="0"/>
            </p:cNvCxnSpPr>
            <p:nvPr/>
          </p:nvCxnSpPr>
          <p:spPr>
            <a:xfrm>
              <a:off x="1558107" y="244017"/>
              <a:ext cx="470192" cy="429810"/>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endCxn id="21" idx="4"/>
            </p:cNvCxnSpPr>
            <p:nvPr/>
          </p:nvCxnSpPr>
          <p:spPr>
            <a:xfrm flipV="1">
              <a:off x="260378" y="2046715"/>
              <a:ext cx="572184" cy="274728"/>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endCxn id="42" idx="1"/>
            </p:cNvCxnSpPr>
            <p:nvPr/>
          </p:nvCxnSpPr>
          <p:spPr>
            <a:xfrm>
              <a:off x="3008808" y="867794"/>
              <a:ext cx="162424" cy="164312"/>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endCxn id="17" idx="4"/>
            </p:cNvCxnSpPr>
            <p:nvPr/>
          </p:nvCxnSpPr>
          <p:spPr>
            <a:xfrm flipV="1">
              <a:off x="2473695" y="1800625"/>
              <a:ext cx="425244" cy="331050"/>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endCxn id="19" idx="3"/>
            </p:cNvCxnSpPr>
            <p:nvPr/>
          </p:nvCxnSpPr>
          <p:spPr>
            <a:xfrm flipV="1">
              <a:off x="4912745" y="1939093"/>
              <a:ext cx="383799" cy="188278"/>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38" idx="0"/>
            </p:cNvCxnSpPr>
            <p:nvPr/>
          </p:nvCxnSpPr>
          <p:spPr>
            <a:xfrm flipH="1" flipV="1">
              <a:off x="5966919" y="1202666"/>
              <a:ext cx="431009" cy="463178"/>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8072069" y="1644191"/>
              <a:ext cx="731865" cy="219949"/>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V="1">
              <a:off x="7329012" y="2269435"/>
              <a:ext cx="375415" cy="190888"/>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endCxn id="24" idx="1"/>
            </p:cNvCxnSpPr>
            <p:nvPr/>
          </p:nvCxnSpPr>
          <p:spPr>
            <a:xfrm>
              <a:off x="9583128" y="1709538"/>
              <a:ext cx="91929" cy="147205"/>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endCxn id="46" idx="3"/>
            </p:cNvCxnSpPr>
            <p:nvPr/>
          </p:nvCxnSpPr>
          <p:spPr>
            <a:xfrm flipV="1">
              <a:off x="9250358" y="2467420"/>
              <a:ext cx="244473" cy="252419"/>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46" idx="7"/>
              <a:endCxn id="24" idx="4"/>
            </p:cNvCxnSpPr>
            <p:nvPr/>
          </p:nvCxnSpPr>
          <p:spPr>
            <a:xfrm flipV="1">
              <a:off x="9615647" y="2166347"/>
              <a:ext cx="94568" cy="107849"/>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stCxn id="39" idx="3"/>
            </p:cNvCxnSpPr>
            <p:nvPr/>
          </p:nvCxnSpPr>
          <p:spPr>
            <a:xfrm flipH="1">
              <a:off x="10771883" y="2361420"/>
              <a:ext cx="242619" cy="249910"/>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a:endCxn id="40" idx="2"/>
            </p:cNvCxnSpPr>
            <p:nvPr/>
          </p:nvCxnSpPr>
          <p:spPr>
            <a:xfrm>
              <a:off x="10407575" y="1063598"/>
              <a:ext cx="750126" cy="183760"/>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11957835" y="2382603"/>
              <a:ext cx="365254" cy="359779"/>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1871648" y="606663"/>
              <a:ext cx="428201" cy="155315"/>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4" name="Oval 173"/>
            <p:cNvSpPr/>
            <p:nvPr/>
          </p:nvSpPr>
          <p:spPr>
            <a:xfrm rot="1040076">
              <a:off x="3650322" y="445871"/>
              <a:ext cx="145634" cy="145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cxnSp>
          <p:nvCxnSpPr>
            <p:cNvPr id="175" name="Straight Connector 174"/>
            <p:cNvCxnSpPr>
              <a:stCxn id="18" idx="0"/>
            </p:cNvCxnSpPr>
            <p:nvPr/>
          </p:nvCxnSpPr>
          <p:spPr>
            <a:xfrm flipH="1" flipV="1">
              <a:off x="3756948" y="583180"/>
              <a:ext cx="134299" cy="349365"/>
            </a:xfrm>
            <a:prstGeom prst="line">
              <a:avLst/>
            </a:prstGeom>
            <a:ln w="12700" cap="sq">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263" y="0"/>
            <a:ext cx="6858000" cy="5143500"/>
          </a:xfrm>
          <a:prstGeom prst="rect">
            <a:avLst/>
          </a:prstGeom>
        </p:spPr>
      </p:pic>
      <p:pic>
        <p:nvPicPr>
          <p:cNvPr id="2" name="Picture 1" descr="page blue no eye.jp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pic>
        <p:nvPicPr>
          <p:cNvPr id="176" name="Picture 175" descr="Nodes.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
        <p:nvSpPr>
          <p:cNvPr id="3" name="Text Placeholder 2"/>
          <p:cNvSpPr>
            <a:spLocks noGrp="1"/>
          </p:cNvSpPr>
          <p:nvPr>
            <p:ph type="body" sz="quarter" idx="10" hasCustomPrompt="1"/>
          </p:nvPr>
        </p:nvSpPr>
        <p:spPr>
          <a:xfrm>
            <a:off x="178594" y="2270267"/>
            <a:ext cx="6436519" cy="571500"/>
          </a:xfrm>
          <a:prstGeom prst="rect">
            <a:avLst/>
          </a:prstGeom>
          <a:noFill/>
        </p:spPr>
        <p:txBody>
          <a:bodyPr lIns="68580" tIns="34290" rIns="68580" bIns="34290" anchor="b" anchorCtr="0">
            <a:normAutofit/>
          </a:bodyPr>
          <a:lstStyle>
            <a:lvl1pPr marL="0" indent="0" algn="ctr">
              <a:buNone/>
              <a:defRPr sz="2025">
                <a:solidFill>
                  <a:schemeClr val="bg1"/>
                </a:solidFill>
                <a:latin typeface="Helvetica Neue"/>
              </a:defRPr>
            </a:lvl1pPr>
          </a:lstStyle>
          <a:p>
            <a:pPr lvl="0"/>
            <a:r>
              <a:rPr lang="en-US" dirty="0"/>
              <a:t>Section/Chapter title</a:t>
            </a:r>
          </a:p>
        </p:txBody>
      </p:sp>
      <p:grpSp>
        <p:nvGrpSpPr>
          <p:cNvPr id="97" name="Group 96"/>
          <p:cNvGrpSpPr/>
          <p:nvPr userDrawn="1"/>
        </p:nvGrpSpPr>
        <p:grpSpPr>
          <a:xfrm>
            <a:off x="121623" y="4930955"/>
            <a:ext cx="178415" cy="133251"/>
            <a:chOff x="216218" y="6574605"/>
            <a:chExt cx="317182" cy="177668"/>
          </a:xfrm>
        </p:grpSpPr>
        <p:sp>
          <p:nvSpPr>
            <p:cNvPr id="98" name="Freeform 36"/>
            <p:cNvSpPr>
              <a:spLocks/>
            </p:cNvSpPr>
            <p:nvPr userDrawn="1"/>
          </p:nvSpPr>
          <p:spPr bwMode="auto">
            <a:xfrm>
              <a:off x="387450" y="6608162"/>
              <a:ext cx="91707" cy="109175"/>
            </a:xfrm>
            <a:custGeom>
              <a:avLst/>
              <a:gdLst>
                <a:gd name="T0" fmla="*/ 5 w 203"/>
                <a:gd name="T1" fmla="*/ 223 h 241"/>
                <a:gd name="T2" fmla="*/ 133 w 203"/>
                <a:gd name="T3" fmla="*/ 120 h 241"/>
                <a:gd name="T4" fmla="*/ 0 w 203"/>
                <a:gd name="T5" fmla="*/ 22 h 241"/>
                <a:gd name="T6" fmla="*/ 180 w 203"/>
                <a:gd name="T7" fmla="*/ 96 h 241"/>
                <a:gd name="T8" fmla="*/ 203 w 203"/>
                <a:gd name="T9" fmla="*/ 121 h 241"/>
                <a:gd name="T10" fmla="*/ 180 w 203"/>
                <a:gd name="T11" fmla="*/ 146 h 241"/>
                <a:gd name="T12" fmla="*/ 5 w 203"/>
                <a:gd name="T13" fmla="*/ 223 h 241"/>
              </a:gdLst>
              <a:ahLst/>
              <a:cxnLst>
                <a:cxn ang="0">
                  <a:pos x="T0" y="T1"/>
                </a:cxn>
                <a:cxn ang="0">
                  <a:pos x="T2" y="T3"/>
                </a:cxn>
                <a:cxn ang="0">
                  <a:pos x="T4" y="T5"/>
                </a:cxn>
                <a:cxn ang="0">
                  <a:pos x="T6" y="T7"/>
                </a:cxn>
                <a:cxn ang="0">
                  <a:pos x="T8" y="T9"/>
                </a:cxn>
                <a:cxn ang="0">
                  <a:pos x="T10" y="T11"/>
                </a:cxn>
                <a:cxn ang="0">
                  <a:pos x="T12" y="T13"/>
                </a:cxn>
              </a:cxnLst>
              <a:rect l="0" t="0" r="r" b="b"/>
              <a:pathLst>
                <a:path w="203" h="241">
                  <a:moveTo>
                    <a:pt x="5" y="223"/>
                  </a:moveTo>
                  <a:cubicBezTo>
                    <a:pt x="45" y="200"/>
                    <a:pt x="93" y="170"/>
                    <a:pt x="133" y="120"/>
                  </a:cubicBezTo>
                  <a:cubicBezTo>
                    <a:pt x="94" y="72"/>
                    <a:pt x="40" y="44"/>
                    <a:pt x="0" y="22"/>
                  </a:cubicBezTo>
                  <a:cubicBezTo>
                    <a:pt x="96" y="0"/>
                    <a:pt x="180" y="96"/>
                    <a:pt x="180" y="96"/>
                  </a:cubicBezTo>
                  <a:cubicBezTo>
                    <a:pt x="203" y="121"/>
                    <a:pt x="203" y="121"/>
                    <a:pt x="203" y="121"/>
                  </a:cubicBezTo>
                  <a:cubicBezTo>
                    <a:pt x="180" y="146"/>
                    <a:pt x="180" y="146"/>
                    <a:pt x="180" y="146"/>
                  </a:cubicBezTo>
                  <a:cubicBezTo>
                    <a:pt x="92" y="241"/>
                    <a:pt x="5" y="223"/>
                    <a:pt x="5" y="223"/>
                  </a:cubicBezTo>
                </a:path>
              </a:pathLst>
            </a:custGeom>
            <a:solidFill>
              <a:srgbClr val="3E6B82">
                <a:alpha val="64000"/>
              </a:srgbClr>
            </a:solidFill>
            <a:ln>
              <a:noFill/>
            </a:ln>
            <a:extLst/>
          </p:spPr>
          <p:txBody>
            <a:bodyPr vert="horz" wrap="square" lIns="91440" tIns="45720" rIns="91440" bIns="45720" numCol="1" anchor="t" anchorCtr="0" compatLnSpc="1">
              <a:prstTxWarp prst="textNoShape">
                <a:avLst/>
              </a:prstTxWarp>
            </a:bodyPr>
            <a:lstStyle/>
            <a:p>
              <a:endParaRPr lang="en-US" sz="1050"/>
            </a:p>
          </p:txBody>
        </p:sp>
        <p:sp>
          <p:nvSpPr>
            <p:cNvPr id="99" name="Oval 37"/>
            <p:cNvSpPr>
              <a:spLocks noChangeArrowheads="1"/>
            </p:cNvSpPr>
            <p:nvPr userDrawn="1"/>
          </p:nvSpPr>
          <p:spPr bwMode="auto">
            <a:xfrm>
              <a:off x="352284" y="6643098"/>
              <a:ext cx="40682" cy="40682"/>
            </a:xfrm>
            <a:prstGeom prst="ellipse">
              <a:avLst/>
            </a:prstGeom>
            <a:solidFill>
              <a:srgbClr val="3E6B82">
                <a:alpha val="64000"/>
              </a:srgbClr>
            </a:solidFill>
            <a:ln>
              <a:noFill/>
            </a:ln>
            <a:extLst/>
          </p:spPr>
          <p:txBody>
            <a:bodyPr vert="horz" wrap="square" lIns="91440" tIns="45720" rIns="91440" bIns="45720" numCol="1" anchor="t" anchorCtr="0" compatLnSpc="1">
              <a:prstTxWarp prst="textNoShape">
                <a:avLst/>
              </a:prstTxWarp>
            </a:bodyPr>
            <a:lstStyle/>
            <a:p>
              <a:endParaRPr lang="en-US" sz="1050"/>
            </a:p>
          </p:txBody>
        </p:sp>
        <p:sp>
          <p:nvSpPr>
            <p:cNvPr id="100" name="Freeform 38"/>
            <p:cNvSpPr>
              <a:spLocks noEditPoints="1"/>
            </p:cNvSpPr>
            <p:nvPr userDrawn="1"/>
          </p:nvSpPr>
          <p:spPr bwMode="auto">
            <a:xfrm>
              <a:off x="268162" y="6574605"/>
              <a:ext cx="265238" cy="177668"/>
            </a:xfrm>
            <a:custGeom>
              <a:avLst/>
              <a:gdLst>
                <a:gd name="T0" fmla="*/ 74 w 587"/>
                <a:gd name="T1" fmla="*/ 194 h 392"/>
                <a:gd name="T2" fmla="*/ 293 w 587"/>
                <a:gd name="T3" fmla="*/ 330 h 392"/>
                <a:gd name="T4" fmla="*/ 510 w 587"/>
                <a:gd name="T5" fmla="*/ 194 h 392"/>
                <a:gd name="T6" fmla="*/ 293 w 587"/>
                <a:gd name="T7" fmla="*/ 62 h 392"/>
                <a:gd name="T8" fmla="*/ 74 w 587"/>
                <a:gd name="T9" fmla="*/ 194 h 392"/>
                <a:gd name="T10" fmla="*/ 293 w 587"/>
                <a:gd name="T11" fmla="*/ 392 h 392"/>
                <a:gd name="T12" fmla="*/ 10 w 587"/>
                <a:gd name="T13" fmla="*/ 211 h 392"/>
                <a:gd name="T14" fmla="*/ 0 w 587"/>
                <a:gd name="T15" fmla="*/ 194 h 392"/>
                <a:gd name="T16" fmla="*/ 10 w 587"/>
                <a:gd name="T17" fmla="*/ 177 h 392"/>
                <a:gd name="T18" fmla="*/ 293 w 587"/>
                <a:gd name="T19" fmla="*/ 0 h 392"/>
                <a:gd name="T20" fmla="*/ 573 w 587"/>
                <a:gd name="T21" fmla="*/ 176 h 392"/>
                <a:gd name="T22" fmla="*/ 587 w 587"/>
                <a:gd name="T23" fmla="*/ 194 h 392"/>
                <a:gd name="T24" fmla="*/ 574 w 587"/>
                <a:gd name="T25" fmla="*/ 213 h 392"/>
                <a:gd name="T26" fmla="*/ 293 w 587"/>
                <a:gd name="T27"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7" h="392">
                  <a:moveTo>
                    <a:pt x="74" y="194"/>
                  </a:moveTo>
                  <a:cubicBezTo>
                    <a:pt x="104" y="234"/>
                    <a:pt x="188" y="330"/>
                    <a:pt x="293" y="330"/>
                  </a:cubicBezTo>
                  <a:cubicBezTo>
                    <a:pt x="366" y="330"/>
                    <a:pt x="439" y="285"/>
                    <a:pt x="510" y="194"/>
                  </a:cubicBezTo>
                  <a:cubicBezTo>
                    <a:pt x="439" y="107"/>
                    <a:pt x="366" y="62"/>
                    <a:pt x="293" y="62"/>
                  </a:cubicBezTo>
                  <a:cubicBezTo>
                    <a:pt x="188" y="62"/>
                    <a:pt x="104" y="155"/>
                    <a:pt x="74" y="194"/>
                  </a:cubicBezTo>
                  <a:moveTo>
                    <a:pt x="293" y="392"/>
                  </a:moveTo>
                  <a:cubicBezTo>
                    <a:pt x="126" y="392"/>
                    <a:pt x="15" y="218"/>
                    <a:pt x="10" y="211"/>
                  </a:cubicBezTo>
                  <a:cubicBezTo>
                    <a:pt x="0" y="194"/>
                    <a:pt x="0" y="194"/>
                    <a:pt x="0" y="194"/>
                  </a:cubicBezTo>
                  <a:cubicBezTo>
                    <a:pt x="10" y="177"/>
                    <a:pt x="10" y="177"/>
                    <a:pt x="10" y="177"/>
                  </a:cubicBezTo>
                  <a:cubicBezTo>
                    <a:pt x="15" y="170"/>
                    <a:pt x="127" y="0"/>
                    <a:pt x="293" y="0"/>
                  </a:cubicBezTo>
                  <a:cubicBezTo>
                    <a:pt x="392" y="0"/>
                    <a:pt x="486" y="59"/>
                    <a:pt x="573" y="176"/>
                  </a:cubicBezTo>
                  <a:cubicBezTo>
                    <a:pt x="587" y="194"/>
                    <a:pt x="587" y="194"/>
                    <a:pt x="587" y="194"/>
                  </a:cubicBezTo>
                  <a:cubicBezTo>
                    <a:pt x="574" y="213"/>
                    <a:pt x="574" y="213"/>
                    <a:pt x="574" y="213"/>
                  </a:cubicBezTo>
                  <a:cubicBezTo>
                    <a:pt x="486" y="332"/>
                    <a:pt x="392" y="392"/>
                    <a:pt x="293" y="392"/>
                  </a:cubicBezTo>
                </a:path>
              </a:pathLst>
            </a:custGeom>
            <a:solidFill>
              <a:srgbClr val="3E6B82">
                <a:alpha val="64000"/>
              </a:srgbClr>
            </a:solidFill>
            <a:ln>
              <a:noFill/>
            </a:ln>
            <a:extLst/>
          </p:spPr>
          <p:txBody>
            <a:bodyPr vert="horz" wrap="square" lIns="91440" tIns="45720" rIns="91440" bIns="45720" numCol="1" anchor="t" anchorCtr="0" compatLnSpc="1">
              <a:prstTxWarp prst="textNoShape">
                <a:avLst/>
              </a:prstTxWarp>
            </a:bodyPr>
            <a:lstStyle/>
            <a:p>
              <a:endParaRPr lang="en-US" sz="1050"/>
            </a:p>
          </p:txBody>
        </p:sp>
        <p:sp>
          <p:nvSpPr>
            <p:cNvPr id="101" name="Freeform 39"/>
            <p:cNvSpPr>
              <a:spLocks/>
            </p:cNvSpPr>
            <p:nvPr userDrawn="1"/>
          </p:nvSpPr>
          <p:spPr bwMode="auto">
            <a:xfrm>
              <a:off x="216218" y="6574605"/>
              <a:ext cx="126873" cy="177668"/>
            </a:xfrm>
            <a:custGeom>
              <a:avLst/>
              <a:gdLst>
                <a:gd name="T0" fmla="*/ 281 w 281"/>
                <a:gd name="T1" fmla="*/ 392 h 392"/>
                <a:gd name="T2" fmla="*/ 9 w 281"/>
                <a:gd name="T3" fmla="*/ 209 h 392"/>
                <a:gd name="T4" fmla="*/ 0 w 281"/>
                <a:gd name="T5" fmla="*/ 193 h 392"/>
                <a:gd name="T6" fmla="*/ 10 w 281"/>
                <a:gd name="T7" fmla="*/ 176 h 392"/>
                <a:gd name="T8" fmla="*/ 280 w 281"/>
                <a:gd name="T9" fmla="*/ 0 h 392"/>
                <a:gd name="T10" fmla="*/ 67 w 281"/>
                <a:gd name="T11" fmla="*/ 196 h 392"/>
                <a:gd name="T12" fmla="*/ 281 w 281"/>
                <a:gd name="T13" fmla="*/ 392 h 392"/>
              </a:gdLst>
              <a:ahLst/>
              <a:cxnLst>
                <a:cxn ang="0">
                  <a:pos x="T0" y="T1"/>
                </a:cxn>
                <a:cxn ang="0">
                  <a:pos x="T2" y="T3"/>
                </a:cxn>
                <a:cxn ang="0">
                  <a:pos x="T4" y="T5"/>
                </a:cxn>
                <a:cxn ang="0">
                  <a:pos x="T6" y="T7"/>
                </a:cxn>
                <a:cxn ang="0">
                  <a:pos x="T8" y="T9"/>
                </a:cxn>
                <a:cxn ang="0">
                  <a:pos x="T10" y="T11"/>
                </a:cxn>
                <a:cxn ang="0">
                  <a:pos x="T12" y="T13"/>
                </a:cxn>
              </a:cxnLst>
              <a:rect l="0" t="0" r="r" b="b"/>
              <a:pathLst>
                <a:path w="281" h="392">
                  <a:moveTo>
                    <a:pt x="281" y="392"/>
                  </a:moveTo>
                  <a:cubicBezTo>
                    <a:pt x="118" y="387"/>
                    <a:pt x="13" y="217"/>
                    <a:pt x="9" y="209"/>
                  </a:cubicBezTo>
                  <a:cubicBezTo>
                    <a:pt x="0" y="193"/>
                    <a:pt x="0" y="193"/>
                    <a:pt x="0" y="193"/>
                  </a:cubicBezTo>
                  <a:cubicBezTo>
                    <a:pt x="10" y="176"/>
                    <a:pt x="10" y="176"/>
                    <a:pt x="10" y="176"/>
                  </a:cubicBezTo>
                  <a:cubicBezTo>
                    <a:pt x="15" y="169"/>
                    <a:pt x="118" y="6"/>
                    <a:pt x="280" y="0"/>
                  </a:cubicBezTo>
                  <a:cubicBezTo>
                    <a:pt x="154" y="58"/>
                    <a:pt x="67" y="196"/>
                    <a:pt x="67" y="196"/>
                  </a:cubicBezTo>
                  <a:cubicBezTo>
                    <a:pt x="67" y="196"/>
                    <a:pt x="140" y="319"/>
                    <a:pt x="281" y="392"/>
                  </a:cubicBezTo>
                </a:path>
              </a:pathLst>
            </a:custGeom>
            <a:solidFill>
              <a:srgbClr val="3E6B82">
                <a:alpha val="64000"/>
              </a:srgbClr>
            </a:solidFill>
            <a:ln>
              <a:noFill/>
            </a:ln>
            <a:extLst/>
          </p:spPr>
          <p:txBody>
            <a:bodyPr vert="horz" wrap="square" lIns="91440" tIns="45720" rIns="91440" bIns="45720" numCol="1" anchor="t" anchorCtr="0" compatLnSpc="1">
              <a:prstTxWarp prst="textNoShape">
                <a:avLst/>
              </a:prstTxWarp>
            </a:bodyPr>
            <a:lstStyle/>
            <a:p>
              <a:endParaRPr lang="en-US" sz="1050"/>
            </a:p>
          </p:txBody>
        </p:sp>
      </p:grpSp>
      <p:sp>
        <p:nvSpPr>
          <p:cNvPr id="91" name="Footer Placeholder 3"/>
          <p:cNvSpPr txBox="1">
            <a:spLocks/>
          </p:cNvSpPr>
          <p:nvPr userDrawn="1"/>
        </p:nvSpPr>
        <p:spPr>
          <a:xfrm>
            <a:off x="3064669" y="4933455"/>
            <a:ext cx="3334703" cy="205978"/>
          </a:xfrm>
          <a:prstGeom prst="rect">
            <a:avLst/>
          </a:prstGeom>
        </p:spPr>
        <p:txBody>
          <a:bodyPr lIns="51435" tIns="25718" rIns="51435" bIns="25718"/>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00" dirty="0">
                <a:solidFill>
                  <a:srgbClr val="3E6B82"/>
                </a:solidFill>
                <a:latin typeface="Arial" panose="020B0604020202020204" pitchFamily="34" charset="0"/>
                <a:cs typeface="Arial" panose="020B0604020202020204" pitchFamily="34" charset="0"/>
              </a:rPr>
              <a:t>© 2017 ThousandEyes Inc. All Rights Reserved.  </a:t>
            </a:r>
          </a:p>
        </p:txBody>
      </p:sp>
    </p:spTree>
    <p:extLst>
      <p:ext uri="{BB962C8B-B14F-4D97-AF65-F5344CB8AC3E}">
        <p14:creationId xmlns:p14="http://schemas.microsoft.com/office/powerpoint/2010/main" val="759239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stage">
    <p:bg>
      <p:bgPr>
        <a:solidFill>
          <a:srgbClr val="00A5C6"/>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78594" y="201168"/>
            <a:ext cx="6436519" cy="571500"/>
          </a:xfrm>
          <a:prstGeom prst="rect">
            <a:avLst/>
          </a:prstGeom>
        </p:spPr>
        <p:txBody>
          <a:bodyPr lIns="68580" tIns="34290" rIns="68580" bIns="34290">
            <a:normAutofit/>
          </a:bodyPr>
          <a:lstStyle>
            <a:lvl1pPr marL="0" indent="0" algn="ctr">
              <a:buNone/>
              <a:defRPr sz="2025" b="1">
                <a:solidFill>
                  <a:schemeClr val="bg1"/>
                </a:solidFill>
                <a:latin typeface="+mj-lt"/>
              </a:defRPr>
            </a:lvl1pPr>
          </a:lstStyle>
          <a:p>
            <a:pPr lvl="0"/>
            <a:r>
              <a:rPr lang="en-US" smtClean="0"/>
              <a:t>Click to edit Master text styles</a:t>
            </a:r>
          </a:p>
        </p:txBody>
      </p:sp>
      <p:grpSp>
        <p:nvGrpSpPr>
          <p:cNvPr id="11" name="Group 10"/>
          <p:cNvGrpSpPr/>
          <p:nvPr userDrawn="1"/>
        </p:nvGrpSpPr>
        <p:grpSpPr>
          <a:xfrm>
            <a:off x="121623" y="4930955"/>
            <a:ext cx="178415" cy="133251"/>
            <a:chOff x="216218" y="6574605"/>
            <a:chExt cx="317182" cy="177668"/>
          </a:xfrm>
        </p:grpSpPr>
        <p:sp>
          <p:nvSpPr>
            <p:cNvPr id="7" name="Freeform 36"/>
            <p:cNvSpPr>
              <a:spLocks/>
            </p:cNvSpPr>
            <p:nvPr userDrawn="1"/>
          </p:nvSpPr>
          <p:spPr bwMode="auto">
            <a:xfrm>
              <a:off x="387450" y="6608162"/>
              <a:ext cx="91707" cy="109175"/>
            </a:xfrm>
            <a:custGeom>
              <a:avLst/>
              <a:gdLst>
                <a:gd name="T0" fmla="*/ 5 w 203"/>
                <a:gd name="T1" fmla="*/ 223 h 241"/>
                <a:gd name="T2" fmla="*/ 133 w 203"/>
                <a:gd name="T3" fmla="*/ 120 h 241"/>
                <a:gd name="T4" fmla="*/ 0 w 203"/>
                <a:gd name="T5" fmla="*/ 22 h 241"/>
                <a:gd name="T6" fmla="*/ 180 w 203"/>
                <a:gd name="T7" fmla="*/ 96 h 241"/>
                <a:gd name="T8" fmla="*/ 203 w 203"/>
                <a:gd name="T9" fmla="*/ 121 h 241"/>
                <a:gd name="T10" fmla="*/ 180 w 203"/>
                <a:gd name="T11" fmla="*/ 146 h 241"/>
                <a:gd name="T12" fmla="*/ 5 w 203"/>
                <a:gd name="T13" fmla="*/ 223 h 241"/>
              </a:gdLst>
              <a:ahLst/>
              <a:cxnLst>
                <a:cxn ang="0">
                  <a:pos x="T0" y="T1"/>
                </a:cxn>
                <a:cxn ang="0">
                  <a:pos x="T2" y="T3"/>
                </a:cxn>
                <a:cxn ang="0">
                  <a:pos x="T4" y="T5"/>
                </a:cxn>
                <a:cxn ang="0">
                  <a:pos x="T6" y="T7"/>
                </a:cxn>
                <a:cxn ang="0">
                  <a:pos x="T8" y="T9"/>
                </a:cxn>
                <a:cxn ang="0">
                  <a:pos x="T10" y="T11"/>
                </a:cxn>
                <a:cxn ang="0">
                  <a:pos x="T12" y="T13"/>
                </a:cxn>
              </a:cxnLst>
              <a:rect l="0" t="0" r="r" b="b"/>
              <a:pathLst>
                <a:path w="203" h="241">
                  <a:moveTo>
                    <a:pt x="5" y="223"/>
                  </a:moveTo>
                  <a:cubicBezTo>
                    <a:pt x="45" y="200"/>
                    <a:pt x="93" y="170"/>
                    <a:pt x="133" y="120"/>
                  </a:cubicBezTo>
                  <a:cubicBezTo>
                    <a:pt x="94" y="72"/>
                    <a:pt x="40" y="44"/>
                    <a:pt x="0" y="22"/>
                  </a:cubicBezTo>
                  <a:cubicBezTo>
                    <a:pt x="96" y="0"/>
                    <a:pt x="180" y="96"/>
                    <a:pt x="180" y="96"/>
                  </a:cubicBezTo>
                  <a:cubicBezTo>
                    <a:pt x="203" y="121"/>
                    <a:pt x="203" y="121"/>
                    <a:pt x="203" y="121"/>
                  </a:cubicBezTo>
                  <a:cubicBezTo>
                    <a:pt x="180" y="146"/>
                    <a:pt x="180" y="146"/>
                    <a:pt x="180" y="146"/>
                  </a:cubicBezTo>
                  <a:cubicBezTo>
                    <a:pt x="92" y="241"/>
                    <a:pt x="5" y="223"/>
                    <a:pt x="5" y="223"/>
                  </a:cubicBezTo>
                </a:path>
              </a:pathLst>
            </a:custGeom>
            <a:solidFill>
              <a:srgbClr val="3E6B82">
                <a:alpha val="64000"/>
              </a:srgbClr>
            </a:solidFill>
            <a:ln>
              <a:noFill/>
            </a:ln>
            <a:extLst/>
          </p:spPr>
          <p:txBody>
            <a:bodyPr vert="horz" wrap="square" lIns="91440" tIns="45720" rIns="91440" bIns="45720" numCol="1" anchor="t" anchorCtr="0" compatLnSpc="1">
              <a:prstTxWarp prst="textNoShape">
                <a:avLst/>
              </a:prstTxWarp>
            </a:bodyPr>
            <a:lstStyle/>
            <a:p>
              <a:endParaRPr lang="en-US" sz="1050"/>
            </a:p>
          </p:txBody>
        </p:sp>
        <p:sp>
          <p:nvSpPr>
            <p:cNvPr id="8" name="Oval 37"/>
            <p:cNvSpPr>
              <a:spLocks noChangeArrowheads="1"/>
            </p:cNvSpPr>
            <p:nvPr userDrawn="1"/>
          </p:nvSpPr>
          <p:spPr bwMode="auto">
            <a:xfrm>
              <a:off x="352284" y="6643098"/>
              <a:ext cx="40682" cy="40682"/>
            </a:xfrm>
            <a:prstGeom prst="ellipse">
              <a:avLst/>
            </a:prstGeom>
            <a:solidFill>
              <a:srgbClr val="3E6B82">
                <a:alpha val="64000"/>
              </a:srgbClr>
            </a:solidFill>
            <a:ln>
              <a:noFill/>
            </a:ln>
            <a:extLst/>
          </p:spPr>
          <p:txBody>
            <a:bodyPr vert="horz" wrap="square" lIns="91440" tIns="45720" rIns="91440" bIns="45720" numCol="1" anchor="t" anchorCtr="0" compatLnSpc="1">
              <a:prstTxWarp prst="textNoShape">
                <a:avLst/>
              </a:prstTxWarp>
            </a:bodyPr>
            <a:lstStyle/>
            <a:p>
              <a:endParaRPr lang="en-US" sz="1050"/>
            </a:p>
          </p:txBody>
        </p:sp>
        <p:sp>
          <p:nvSpPr>
            <p:cNvPr id="9" name="Freeform 38"/>
            <p:cNvSpPr>
              <a:spLocks noEditPoints="1"/>
            </p:cNvSpPr>
            <p:nvPr userDrawn="1"/>
          </p:nvSpPr>
          <p:spPr bwMode="auto">
            <a:xfrm>
              <a:off x="268162" y="6574605"/>
              <a:ext cx="265238" cy="177668"/>
            </a:xfrm>
            <a:custGeom>
              <a:avLst/>
              <a:gdLst>
                <a:gd name="T0" fmla="*/ 74 w 587"/>
                <a:gd name="T1" fmla="*/ 194 h 392"/>
                <a:gd name="T2" fmla="*/ 293 w 587"/>
                <a:gd name="T3" fmla="*/ 330 h 392"/>
                <a:gd name="T4" fmla="*/ 510 w 587"/>
                <a:gd name="T5" fmla="*/ 194 h 392"/>
                <a:gd name="T6" fmla="*/ 293 w 587"/>
                <a:gd name="T7" fmla="*/ 62 h 392"/>
                <a:gd name="T8" fmla="*/ 74 w 587"/>
                <a:gd name="T9" fmla="*/ 194 h 392"/>
                <a:gd name="T10" fmla="*/ 293 w 587"/>
                <a:gd name="T11" fmla="*/ 392 h 392"/>
                <a:gd name="T12" fmla="*/ 10 w 587"/>
                <a:gd name="T13" fmla="*/ 211 h 392"/>
                <a:gd name="T14" fmla="*/ 0 w 587"/>
                <a:gd name="T15" fmla="*/ 194 h 392"/>
                <a:gd name="T16" fmla="*/ 10 w 587"/>
                <a:gd name="T17" fmla="*/ 177 h 392"/>
                <a:gd name="T18" fmla="*/ 293 w 587"/>
                <a:gd name="T19" fmla="*/ 0 h 392"/>
                <a:gd name="T20" fmla="*/ 573 w 587"/>
                <a:gd name="T21" fmla="*/ 176 h 392"/>
                <a:gd name="T22" fmla="*/ 587 w 587"/>
                <a:gd name="T23" fmla="*/ 194 h 392"/>
                <a:gd name="T24" fmla="*/ 574 w 587"/>
                <a:gd name="T25" fmla="*/ 213 h 392"/>
                <a:gd name="T26" fmla="*/ 293 w 587"/>
                <a:gd name="T27"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7" h="392">
                  <a:moveTo>
                    <a:pt x="74" y="194"/>
                  </a:moveTo>
                  <a:cubicBezTo>
                    <a:pt x="104" y="234"/>
                    <a:pt x="188" y="330"/>
                    <a:pt x="293" y="330"/>
                  </a:cubicBezTo>
                  <a:cubicBezTo>
                    <a:pt x="366" y="330"/>
                    <a:pt x="439" y="285"/>
                    <a:pt x="510" y="194"/>
                  </a:cubicBezTo>
                  <a:cubicBezTo>
                    <a:pt x="439" y="107"/>
                    <a:pt x="366" y="62"/>
                    <a:pt x="293" y="62"/>
                  </a:cubicBezTo>
                  <a:cubicBezTo>
                    <a:pt x="188" y="62"/>
                    <a:pt x="104" y="155"/>
                    <a:pt x="74" y="194"/>
                  </a:cubicBezTo>
                  <a:moveTo>
                    <a:pt x="293" y="392"/>
                  </a:moveTo>
                  <a:cubicBezTo>
                    <a:pt x="126" y="392"/>
                    <a:pt x="15" y="218"/>
                    <a:pt x="10" y="211"/>
                  </a:cubicBezTo>
                  <a:cubicBezTo>
                    <a:pt x="0" y="194"/>
                    <a:pt x="0" y="194"/>
                    <a:pt x="0" y="194"/>
                  </a:cubicBezTo>
                  <a:cubicBezTo>
                    <a:pt x="10" y="177"/>
                    <a:pt x="10" y="177"/>
                    <a:pt x="10" y="177"/>
                  </a:cubicBezTo>
                  <a:cubicBezTo>
                    <a:pt x="15" y="170"/>
                    <a:pt x="127" y="0"/>
                    <a:pt x="293" y="0"/>
                  </a:cubicBezTo>
                  <a:cubicBezTo>
                    <a:pt x="392" y="0"/>
                    <a:pt x="486" y="59"/>
                    <a:pt x="573" y="176"/>
                  </a:cubicBezTo>
                  <a:cubicBezTo>
                    <a:pt x="587" y="194"/>
                    <a:pt x="587" y="194"/>
                    <a:pt x="587" y="194"/>
                  </a:cubicBezTo>
                  <a:cubicBezTo>
                    <a:pt x="574" y="213"/>
                    <a:pt x="574" y="213"/>
                    <a:pt x="574" y="213"/>
                  </a:cubicBezTo>
                  <a:cubicBezTo>
                    <a:pt x="486" y="332"/>
                    <a:pt x="392" y="392"/>
                    <a:pt x="293" y="392"/>
                  </a:cubicBezTo>
                </a:path>
              </a:pathLst>
            </a:custGeom>
            <a:solidFill>
              <a:srgbClr val="3E6B82">
                <a:alpha val="64000"/>
              </a:srgbClr>
            </a:solidFill>
            <a:ln>
              <a:noFill/>
            </a:ln>
            <a:extLst/>
          </p:spPr>
          <p:txBody>
            <a:bodyPr vert="horz" wrap="square" lIns="91440" tIns="45720" rIns="91440" bIns="45720" numCol="1" anchor="t" anchorCtr="0" compatLnSpc="1">
              <a:prstTxWarp prst="textNoShape">
                <a:avLst/>
              </a:prstTxWarp>
            </a:bodyPr>
            <a:lstStyle/>
            <a:p>
              <a:endParaRPr lang="en-US" sz="1050"/>
            </a:p>
          </p:txBody>
        </p:sp>
        <p:sp>
          <p:nvSpPr>
            <p:cNvPr id="10" name="Freeform 39"/>
            <p:cNvSpPr>
              <a:spLocks/>
            </p:cNvSpPr>
            <p:nvPr userDrawn="1"/>
          </p:nvSpPr>
          <p:spPr bwMode="auto">
            <a:xfrm>
              <a:off x="216218" y="6574605"/>
              <a:ext cx="126873" cy="177668"/>
            </a:xfrm>
            <a:custGeom>
              <a:avLst/>
              <a:gdLst>
                <a:gd name="T0" fmla="*/ 281 w 281"/>
                <a:gd name="T1" fmla="*/ 392 h 392"/>
                <a:gd name="T2" fmla="*/ 9 w 281"/>
                <a:gd name="T3" fmla="*/ 209 h 392"/>
                <a:gd name="T4" fmla="*/ 0 w 281"/>
                <a:gd name="T5" fmla="*/ 193 h 392"/>
                <a:gd name="T6" fmla="*/ 10 w 281"/>
                <a:gd name="T7" fmla="*/ 176 h 392"/>
                <a:gd name="T8" fmla="*/ 280 w 281"/>
                <a:gd name="T9" fmla="*/ 0 h 392"/>
                <a:gd name="T10" fmla="*/ 67 w 281"/>
                <a:gd name="T11" fmla="*/ 196 h 392"/>
                <a:gd name="T12" fmla="*/ 281 w 281"/>
                <a:gd name="T13" fmla="*/ 392 h 392"/>
              </a:gdLst>
              <a:ahLst/>
              <a:cxnLst>
                <a:cxn ang="0">
                  <a:pos x="T0" y="T1"/>
                </a:cxn>
                <a:cxn ang="0">
                  <a:pos x="T2" y="T3"/>
                </a:cxn>
                <a:cxn ang="0">
                  <a:pos x="T4" y="T5"/>
                </a:cxn>
                <a:cxn ang="0">
                  <a:pos x="T6" y="T7"/>
                </a:cxn>
                <a:cxn ang="0">
                  <a:pos x="T8" y="T9"/>
                </a:cxn>
                <a:cxn ang="0">
                  <a:pos x="T10" y="T11"/>
                </a:cxn>
                <a:cxn ang="0">
                  <a:pos x="T12" y="T13"/>
                </a:cxn>
              </a:cxnLst>
              <a:rect l="0" t="0" r="r" b="b"/>
              <a:pathLst>
                <a:path w="281" h="392">
                  <a:moveTo>
                    <a:pt x="281" y="392"/>
                  </a:moveTo>
                  <a:cubicBezTo>
                    <a:pt x="118" y="387"/>
                    <a:pt x="13" y="217"/>
                    <a:pt x="9" y="209"/>
                  </a:cubicBezTo>
                  <a:cubicBezTo>
                    <a:pt x="0" y="193"/>
                    <a:pt x="0" y="193"/>
                    <a:pt x="0" y="193"/>
                  </a:cubicBezTo>
                  <a:cubicBezTo>
                    <a:pt x="10" y="176"/>
                    <a:pt x="10" y="176"/>
                    <a:pt x="10" y="176"/>
                  </a:cubicBezTo>
                  <a:cubicBezTo>
                    <a:pt x="15" y="169"/>
                    <a:pt x="118" y="6"/>
                    <a:pt x="280" y="0"/>
                  </a:cubicBezTo>
                  <a:cubicBezTo>
                    <a:pt x="154" y="58"/>
                    <a:pt x="67" y="196"/>
                    <a:pt x="67" y="196"/>
                  </a:cubicBezTo>
                  <a:cubicBezTo>
                    <a:pt x="67" y="196"/>
                    <a:pt x="140" y="319"/>
                    <a:pt x="281" y="392"/>
                  </a:cubicBezTo>
                </a:path>
              </a:pathLst>
            </a:custGeom>
            <a:solidFill>
              <a:srgbClr val="3E6B82">
                <a:alpha val="64000"/>
              </a:srgbClr>
            </a:solidFill>
            <a:ln>
              <a:noFill/>
            </a:ln>
            <a:extLst/>
          </p:spPr>
          <p:txBody>
            <a:bodyPr vert="horz" wrap="square" lIns="91440" tIns="45720" rIns="91440" bIns="45720" numCol="1" anchor="t" anchorCtr="0" compatLnSpc="1">
              <a:prstTxWarp prst="textNoShape">
                <a:avLst/>
              </a:prstTxWarp>
            </a:bodyPr>
            <a:lstStyle/>
            <a:p>
              <a:endParaRPr lang="en-US" sz="1050"/>
            </a:p>
          </p:txBody>
        </p:sp>
      </p:grpSp>
      <p:sp>
        <p:nvSpPr>
          <p:cNvPr id="5" name="Footer Placeholder 3"/>
          <p:cNvSpPr txBox="1">
            <a:spLocks/>
          </p:cNvSpPr>
          <p:nvPr userDrawn="1"/>
        </p:nvSpPr>
        <p:spPr>
          <a:xfrm>
            <a:off x="3064669" y="4933455"/>
            <a:ext cx="3334703" cy="205978"/>
          </a:xfrm>
          <a:prstGeom prst="rect">
            <a:avLst/>
          </a:prstGeom>
        </p:spPr>
        <p:txBody>
          <a:bodyPr lIns="51435" tIns="25718" rIns="51435" bIns="25718"/>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00" dirty="0">
                <a:solidFill>
                  <a:srgbClr val="3E6B82"/>
                </a:solidFill>
                <a:latin typeface="Arial" panose="020B0604020202020204" pitchFamily="34" charset="0"/>
                <a:cs typeface="Arial" panose="020B0604020202020204" pitchFamily="34" charset="0"/>
              </a:rPr>
              <a:t>© 2017 ThousandEyes Inc. All Rights Reserved.  </a:t>
            </a:r>
          </a:p>
        </p:txBody>
      </p:sp>
      <p:sp>
        <p:nvSpPr>
          <p:cNvPr id="2" name="Rectangle 1"/>
          <p:cNvSpPr/>
          <p:nvPr userDrawn="1"/>
        </p:nvSpPr>
        <p:spPr>
          <a:xfrm>
            <a:off x="6405770" y="4885084"/>
            <a:ext cx="447261" cy="258417"/>
          </a:xfrm>
          <a:prstGeom prst="rect">
            <a:avLst/>
          </a:prstGeom>
          <a:solidFill>
            <a:srgbClr val="00A5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sp>
        <p:nvSpPr>
          <p:cNvPr id="12" name="TextBox 11"/>
          <p:cNvSpPr txBox="1"/>
          <p:nvPr userDrawn="1"/>
        </p:nvSpPr>
        <p:spPr bwMode="gray">
          <a:xfrm>
            <a:off x="6428850" y="4921430"/>
            <a:ext cx="326281" cy="184666"/>
          </a:xfrm>
          <a:prstGeom prst="rect">
            <a:avLst/>
          </a:prstGeom>
          <a:noFill/>
        </p:spPr>
        <p:txBody>
          <a:bodyPr wrap="square" rtlCol="0">
            <a:spAutoFit/>
          </a:bodyPr>
          <a:lstStyle/>
          <a:p>
            <a:pPr algn="r"/>
            <a:fld id="{6F5916EB-C3EF-4245-B97B-7714271D2B08}" type="slidenum">
              <a:rPr lang="en-US" sz="600" kern="1200" smtClean="0">
                <a:solidFill>
                  <a:srgbClr val="3E6B82"/>
                </a:solidFill>
                <a:latin typeface="Arial" panose="020B0604020202020204" pitchFamily="34" charset="0"/>
                <a:ea typeface="+mn-ea"/>
                <a:cs typeface="Arial" panose="020B0604020202020204" pitchFamily="34" charset="0"/>
              </a:rPr>
              <a:t>‹#›</a:t>
            </a:fld>
            <a:endParaRPr lang="en-US" sz="600" kern="1200" dirty="0">
              <a:solidFill>
                <a:srgbClr val="3E6B82"/>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45439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ndbox w/Title">
    <p:spTree>
      <p:nvGrpSpPr>
        <p:cNvPr id="1" name=""/>
        <p:cNvGrpSpPr/>
        <p:nvPr/>
      </p:nvGrpSpPr>
      <p:grpSpPr>
        <a:xfrm>
          <a:off x="0" y="0"/>
          <a:ext cx="0" cy="0"/>
          <a:chOff x="0" y="0"/>
          <a:chExt cx="0" cy="0"/>
        </a:xfrm>
      </p:grpSpPr>
      <p:sp>
        <p:nvSpPr>
          <p:cNvPr id="78" name="Text Placeholder 2"/>
          <p:cNvSpPr>
            <a:spLocks noGrp="1"/>
          </p:cNvSpPr>
          <p:nvPr>
            <p:ph type="body" sz="quarter" idx="10" hasCustomPrompt="1"/>
          </p:nvPr>
        </p:nvSpPr>
        <p:spPr>
          <a:xfrm>
            <a:off x="178594" y="201168"/>
            <a:ext cx="6436519" cy="571500"/>
          </a:xfrm>
          <a:prstGeom prst="rect">
            <a:avLst/>
          </a:prstGeom>
        </p:spPr>
        <p:txBody>
          <a:bodyPr lIns="68580" tIns="34290" rIns="68580" bIns="34290">
            <a:normAutofit/>
          </a:bodyPr>
          <a:lstStyle>
            <a:lvl1pPr marL="0" indent="0" algn="ctr">
              <a:buNone/>
              <a:defRPr sz="2025" b="1">
                <a:solidFill>
                  <a:schemeClr val="accent6"/>
                </a:solidFill>
                <a:latin typeface="+mj-lt"/>
              </a:defRPr>
            </a:lvl1pPr>
          </a:lstStyle>
          <a:p>
            <a:pPr lvl="0"/>
            <a:r>
              <a:rPr lang="en-US" dirty="0"/>
              <a:t>Edit Master text </a:t>
            </a:r>
            <a:r>
              <a:rPr lang="en-US" dirty="0" smtClean="0"/>
              <a:t>styles</a:t>
            </a:r>
            <a:endParaRPr lang="en-US" dirty="0"/>
          </a:p>
        </p:txBody>
      </p:sp>
      <p:grpSp>
        <p:nvGrpSpPr>
          <p:cNvPr id="3" name="Group 2"/>
          <p:cNvGrpSpPr/>
          <p:nvPr userDrawn="1"/>
        </p:nvGrpSpPr>
        <p:grpSpPr>
          <a:xfrm>
            <a:off x="121623" y="4930955"/>
            <a:ext cx="178415" cy="133251"/>
            <a:chOff x="216218" y="6574605"/>
            <a:chExt cx="317182" cy="177668"/>
          </a:xfrm>
        </p:grpSpPr>
        <p:sp>
          <p:nvSpPr>
            <p:cNvPr id="6" name="Freeform 36"/>
            <p:cNvSpPr>
              <a:spLocks/>
            </p:cNvSpPr>
            <p:nvPr userDrawn="1"/>
          </p:nvSpPr>
          <p:spPr bwMode="auto">
            <a:xfrm>
              <a:off x="387450" y="6608162"/>
              <a:ext cx="91707" cy="109175"/>
            </a:xfrm>
            <a:custGeom>
              <a:avLst/>
              <a:gdLst>
                <a:gd name="T0" fmla="*/ 5 w 203"/>
                <a:gd name="T1" fmla="*/ 223 h 241"/>
                <a:gd name="T2" fmla="*/ 133 w 203"/>
                <a:gd name="T3" fmla="*/ 120 h 241"/>
                <a:gd name="T4" fmla="*/ 0 w 203"/>
                <a:gd name="T5" fmla="*/ 22 h 241"/>
                <a:gd name="T6" fmla="*/ 180 w 203"/>
                <a:gd name="T7" fmla="*/ 96 h 241"/>
                <a:gd name="T8" fmla="*/ 203 w 203"/>
                <a:gd name="T9" fmla="*/ 121 h 241"/>
                <a:gd name="T10" fmla="*/ 180 w 203"/>
                <a:gd name="T11" fmla="*/ 146 h 241"/>
                <a:gd name="T12" fmla="*/ 5 w 203"/>
                <a:gd name="T13" fmla="*/ 223 h 241"/>
              </a:gdLst>
              <a:ahLst/>
              <a:cxnLst>
                <a:cxn ang="0">
                  <a:pos x="T0" y="T1"/>
                </a:cxn>
                <a:cxn ang="0">
                  <a:pos x="T2" y="T3"/>
                </a:cxn>
                <a:cxn ang="0">
                  <a:pos x="T4" y="T5"/>
                </a:cxn>
                <a:cxn ang="0">
                  <a:pos x="T6" y="T7"/>
                </a:cxn>
                <a:cxn ang="0">
                  <a:pos x="T8" y="T9"/>
                </a:cxn>
                <a:cxn ang="0">
                  <a:pos x="T10" y="T11"/>
                </a:cxn>
                <a:cxn ang="0">
                  <a:pos x="T12" y="T13"/>
                </a:cxn>
              </a:cxnLst>
              <a:rect l="0" t="0" r="r" b="b"/>
              <a:pathLst>
                <a:path w="203" h="241">
                  <a:moveTo>
                    <a:pt x="5" y="223"/>
                  </a:moveTo>
                  <a:cubicBezTo>
                    <a:pt x="45" y="200"/>
                    <a:pt x="93" y="170"/>
                    <a:pt x="133" y="120"/>
                  </a:cubicBezTo>
                  <a:cubicBezTo>
                    <a:pt x="94" y="72"/>
                    <a:pt x="40" y="44"/>
                    <a:pt x="0" y="22"/>
                  </a:cubicBezTo>
                  <a:cubicBezTo>
                    <a:pt x="96" y="0"/>
                    <a:pt x="180" y="96"/>
                    <a:pt x="180" y="96"/>
                  </a:cubicBezTo>
                  <a:cubicBezTo>
                    <a:pt x="203" y="121"/>
                    <a:pt x="203" y="121"/>
                    <a:pt x="203" y="121"/>
                  </a:cubicBezTo>
                  <a:cubicBezTo>
                    <a:pt x="180" y="146"/>
                    <a:pt x="180" y="146"/>
                    <a:pt x="180" y="146"/>
                  </a:cubicBezTo>
                  <a:cubicBezTo>
                    <a:pt x="92" y="241"/>
                    <a:pt x="5" y="223"/>
                    <a:pt x="5" y="223"/>
                  </a:cubicBezTo>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sz="1050"/>
            </a:p>
          </p:txBody>
        </p:sp>
        <p:sp>
          <p:nvSpPr>
            <p:cNvPr id="7" name="Oval 37"/>
            <p:cNvSpPr>
              <a:spLocks noChangeArrowheads="1"/>
            </p:cNvSpPr>
            <p:nvPr userDrawn="1"/>
          </p:nvSpPr>
          <p:spPr bwMode="auto">
            <a:xfrm>
              <a:off x="352284" y="6643098"/>
              <a:ext cx="40682" cy="40682"/>
            </a:xfrm>
            <a:prstGeom prst="ellipse">
              <a:avLst/>
            </a:pr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sz="1050"/>
            </a:p>
          </p:txBody>
        </p:sp>
        <p:sp>
          <p:nvSpPr>
            <p:cNvPr id="8" name="Freeform 38"/>
            <p:cNvSpPr>
              <a:spLocks noEditPoints="1"/>
            </p:cNvSpPr>
            <p:nvPr userDrawn="1"/>
          </p:nvSpPr>
          <p:spPr bwMode="auto">
            <a:xfrm>
              <a:off x="268162" y="6574605"/>
              <a:ext cx="265238" cy="177668"/>
            </a:xfrm>
            <a:custGeom>
              <a:avLst/>
              <a:gdLst>
                <a:gd name="T0" fmla="*/ 74 w 587"/>
                <a:gd name="T1" fmla="*/ 194 h 392"/>
                <a:gd name="T2" fmla="*/ 293 w 587"/>
                <a:gd name="T3" fmla="*/ 330 h 392"/>
                <a:gd name="T4" fmla="*/ 510 w 587"/>
                <a:gd name="T5" fmla="*/ 194 h 392"/>
                <a:gd name="T6" fmla="*/ 293 w 587"/>
                <a:gd name="T7" fmla="*/ 62 h 392"/>
                <a:gd name="T8" fmla="*/ 74 w 587"/>
                <a:gd name="T9" fmla="*/ 194 h 392"/>
                <a:gd name="T10" fmla="*/ 293 w 587"/>
                <a:gd name="T11" fmla="*/ 392 h 392"/>
                <a:gd name="T12" fmla="*/ 10 w 587"/>
                <a:gd name="T13" fmla="*/ 211 h 392"/>
                <a:gd name="T14" fmla="*/ 0 w 587"/>
                <a:gd name="T15" fmla="*/ 194 h 392"/>
                <a:gd name="T16" fmla="*/ 10 w 587"/>
                <a:gd name="T17" fmla="*/ 177 h 392"/>
                <a:gd name="T18" fmla="*/ 293 w 587"/>
                <a:gd name="T19" fmla="*/ 0 h 392"/>
                <a:gd name="T20" fmla="*/ 573 w 587"/>
                <a:gd name="T21" fmla="*/ 176 h 392"/>
                <a:gd name="T22" fmla="*/ 587 w 587"/>
                <a:gd name="T23" fmla="*/ 194 h 392"/>
                <a:gd name="T24" fmla="*/ 574 w 587"/>
                <a:gd name="T25" fmla="*/ 213 h 392"/>
                <a:gd name="T26" fmla="*/ 293 w 587"/>
                <a:gd name="T27"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7" h="392">
                  <a:moveTo>
                    <a:pt x="74" y="194"/>
                  </a:moveTo>
                  <a:cubicBezTo>
                    <a:pt x="104" y="234"/>
                    <a:pt x="188" y="330"/>
                    <a:pt x="293" y="330"/>
                  </a:cubicBezTo>
                  <a:cubicBezTo>
                    <a:pt x="366" y="330"/>
                    <a:pt x="439" y="285"/>
                    <a:pt x="510" y="194"/>
                  </a:cubicBezTo>
                  <a:cubicBezTo>
                    <a:pt x="439" y="107"/>
                    <a:pt x="366" y="62"/>
                    <a:pt x="293" y="62"/>
                  </a:cubicBezTo>
                  <a:cubicBezTo>
                    <a:pt x="188" y="62"/>
                    <a:pt x="104" y="155"/>
                    <a:pt x="74" y="194"/>
                  </a:cubicBezTo>
                  <a:moveTo>
                    <a:pt x="293" y="392"/>
                  </a:moveTo>
                  <a:cubicBezTo>
                    <a:pt x="126" y="392"/>
                    <a:pt x="15" y="218"/>
                    <a:pt x="10" y="211"/>
                  </a:cubicBezTo>
                  <a:cubicBezTo>
                    <a:pt x="0" y="194"/>
                    <a:pt x="0" y="194"/>
                    <a:pt x="0" y="194"/>
                  </a:cubicBezTo>
                  <a:cubicBezTo>
                    <a:pt x="10" y="177"/>
                    <a:pt x="10" y="177"/>
                    <a:pt x="10" y="177"/>
                  </a:cubicBezTo>
                  <a:cubicBezTo>
                    <a:pt x="15" y="170"/>
                    <a:pt x="127" y="0"/>
                    <a:pt x="293" y="0"/>
                  </a:cubicBezTo>
                  <a:cubicBezTo>
                    <a:pt x="392" y="0"/>
                    <a:pt x="486" y="59"/>
                    <a:pt x="573" y="176"/>
                  </a:cubicBezTo>
                  <a:cubicBezTo>
                    <a:pt x="587" y="194"/>
                    <a:pt x="587" y="194"/>
                    <a:pt x="587" y="194"/>
                  </a:cubicBezTo>
                  <a:cubicBezTo>
                    <a:pt x="574" y="213"/>
                    <a:pt x="574" y="213"/>
                    <a:pt x="574" y="213"/>
                  </a:cubicBezTo>
                  <a:cubicBezTo>
                    <a:pt x="486" y="332"/>
                    <a:pt x="392" y="392"/>
                    <a:pt x="293" y="392"/>
                  </a:cubicBezTo>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sz="1050"/>
            </a:p>
          </p:txBody>
        </p:sp>
        <p:sp>
          <p:nvSpPr>
            <p:cNvPr id="9" name="Freeform 39"/>
            <p:cNvSpPr>
              <a:spLocks/>
            </p:cNvSpPr>
            <p:nvPr userDrawn="1"/>
          </p:nvSpPr>
          <p:spPr bwMode="auto">
            <a:xfrm>
              <a:off x="216218" y="6574605"/>
              <a:ext cx="126873" cy="177668"/>
            </a:xfrm>
            <a:custGeom>
              <a:avLst/>
              <a:gdLst>
                <a:gd name="T0" fmla="*/ 281 w 281"/>
                <a:gd name="T1" fmla="*/ 392 h 392"/>
                <a:gd name="T2" fmla="*/ 9 w 281"/>
                <a:gd name="T3" fmla="*/ 209 h 392"/>
                <a:gd name="T4" fmla="*/ 0 w 281"/>
                <a:gd name="T5" fmla="*/ 193 h 392"/>
                <a:gd name="T6" fmla="*/ 10 w 281"/>
                <a:gd name="T7" fmla="*/ 176 h 392"/>
                <a:gd name="T8" fmla="*/ 280 w 281"/>
                <a:gd name="T9" fmla="*/ 0 h 392"/>
                <a:gd name="T10" fmla="*/ 67 w 281"/>
                <a:gd name="T11" fmla="*/ 196 h 392"/>
                <a:gd name="T12" fmla="*/ 281 w 281"/>
                <a:gd name="T13" fmla="*/ 392 h 392"/>
              </a:gdLst>
              <a:ahLst/>
              <a:cxnLst>
                <a:cxn ang="0">
                  <a:pos x="T0" y="T1"/>
                </a:cxn>
                <a:cxn ang="0">
                  <a:pos x="T2" y="T3"/>
                </a:cxn>
                <a:cxn ang="0">
                  <a:pos x="T4" y="T5"/>
                </a:cxn>
                <a:cxn ang="0">
                  <a:pos x="T6" y="T7"/>
                </a:cxn>
                <a:cxn ang="0">
                  <a:pos x="T8" y="T9"/>
                </a:cxn>
                <a:cxn ang="0">
                  <a:pos x="T10" y="T11"/>
                </a:cxn>
                <a:cxn ang="0">
                  <a:pos x="T12" y="T13"/>
                </a:cxn>
              </a:cxnLst>
              <a:rect l="0" t="0" r="r" b="b"/>
              <a:pathLst>
                <a:path w="281" h="392">
                  <a:moveTo>
                    <a:pt x="281" y="392"/>
                  </a:moveTo>
                  <a:cubicBezTo>
                    <a:pt x="118" y="387"/>
                    <a:pt x="13" y="217"/>
                    <a:pt x="9" y="209"/>
                  </a:cubicBezTo>
                  <a:cubicBezTo>
                    <a:pt x="0" y="193"/>
                    <a:pt x="0" y="193"/>
                    <a:pt x="0" y="193"/>
                  </a:cubicBezTo>
                  <a:cubicBezTo>
                    <a:pt x="10" y="176"/>
                    <a:pt x="10" y="176"/>
                    <a:pt x="10" y="176"/>
                  </a:cubicBezTo>
                  <a:cubicBezTo>
                    <a:pt x="15" y="169"/>
                    <a:pt x="118" y="6"/>
                    <a:pt x="280" y="0"/>
                  </a:cubicBezTo>
                  <a:cubicBezTo>
                    <a:pt x="154" y="58"/>
                    <a:pt x="67" y="196"/>
                    <a:pt x="67" y="196"/>
                  </a:cubicBezTo>
                  <a:cubicBezTo>
                    <a:pt x="67" y="196"/>
                    <a:pt x="140" y="319"/>
                    <a:pt x="281" y="392"/>
                  </a:cubicBezTo>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sz="1050"/>
            </a:p>
          </p:txBody>
        </p:sp>
      </p:grpSp>
    </p:spTree>
    <p:extLst>
      <p:ext uri="{BB962C8B-B14F-4D97-AF65-F5344CB8AC3E}">
        <p14:creationId xmlns:p14="http://schemas.microsoft.com/office/powerpoint/2010/main" val="3672397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slide">
    <p:spTree>
      <p:nvGrpSpPr>
        <p:cNvPr id="1" name=""/>
        <p:cNvGrpSpPr/>
        <p:nvPr/>
      </p:nvGrpSpPr>
      <p:grpSpPr>
        <a:xfrm>
          <a:off x="0" y="0"/>
          <a:ext cx="0" cy="0"/>
          <a:chOff x="0" y="0"/>
          <a:chExt cx="0" cy="0"/>
        </a:xfrm>
      </p:grpSpPr>
      <p:sp>
        <p:nvSpPr>
          <p:cNvPr id="78" name="Text Placeholder 2"/>
          <p:cNvSpPr>
            <a:spLocks noGrp="1"/>
          </p:cNvSpPr>
          <p:nvPr>
            <p:ph type="body" sz="quarter" idx="10" hasCustomPrompt="1"/>
          </p:nvPr>
        </p:nvSpPr>
        <p:spPr>
          <a:xfrm>
            <a:off x="178594" y="201168"/>
            <a:ext cx="6436519" cy="571500"/>
          </a:xfrm>
          <a:prstGeom prst="rect">
            <a:avLst/>
          </a:prstGeom>
        </p:spPr>
        <p:txBody>
          <a:bodyPr lIns="68580" tIns="34290" rIns="68580" bIns="34290">
            <a:normAutofit/>
          </a:bodyPr>
          <a:lstStyle>
            <a:lvl1pPr marL="0" indent="0" algn="ctr">
              <a:buNone/>
              <a:defRPr sz="2025" b="1">
                <a:solidFill>
                  <a:schemeClr val="accent6"/>
                </a:solidFill>
                <a:latin typeface="+mj-lt"/>
              </a:defRPr>
            </a:lvl1pPr>
          </a:lstStyle>
          <a:p>
            <a:pPr lvl="0"/>
            <a:r>
              <a:rPr lang="en-US" dirty="0"/>
              <a:t>Edit Master text </a:t>
            </a:r>
            <a:r>
              <a:rPr lang="en-US" dirty="0" smtClean="0"/>
              <a:t>styles</a:t>
            </a:r>
            <a:endParaRPr lang="en-US" dirty="0"/>
          </a:p>
        </p:txBody>
      </p:sp>
      <p:grpSp>
        <p:nvGrpSpPr>
          <p:cNvPr id="3" name="Group 2"/>
          <p:cNvGrpSpPr/>
          <p:nvPr userDrawn="1"/>
        </p:nvGrpSpPr>
        <p:grpSpPr>
          <a:xfrm>
            <a:off x="121623" y="4930955"/>
            <a:ext cx="178415" cy="133251"/>
            <a:chOff x="216218" y="6574605"/>
            <a:chExt cx="317182" cy="177668"/>
          </a:xfrm>
        </p:grpSpPr>
        <p:sp>
          <p:nvSpPr>
            <p:cNvPr id="6" name="Freeform 36"/>
            <p:cNvSpPr>
              <a:spLocks/>
            </p:cNvSpPr>
            <p:nvPr userDrawn="1"/>
          </p:nvSpPr>
          <p:spPr bwMode="auto">
            <a:xfrm>
              <a:off x="387450" y="6608162"/>
              <a:ext cx="91707" cy="109175"/>
            </a:xfrm>
            <a:custGeom>
              <a:avLst/>
              <a:gdLst>
                <a:gd name="T0" fmla="*/ 5 w 203"/>
                <a:gd name="T1" fmla="*/ 223 h 241"/>
                <a:gd name="T2" fmla="*/ 133 w 203"/>
                <a:gd name="T3" fmla="*/ 120 h 241"/>
                <a:gd name="T4" fmla="*/ 0 w 203"/>
                <a:gd name="T5" fmla="*/ 22 h 241"/>
                <a:gd name="T6" fmla="*/ 180 w 203"/>
                <a:gd name="T7" fmla="*/ 96 h 241"/>
                <a:gd name="T8" fmla="*/ 203 w 203"/>
                <a:gd name="T9" fmla="*/ 121 h 241"/>
                <a:gd name="T10" fmla="*/ 180 w 203"/>
                <a:gd name="T11" fmla="*/ 146 h 241"/>
                <a:gd name="T12" fmla="*/ 5 w 203"/>
                <a:gd name="T13" fmla="*/ 223 h 241"/>
              </a:gdLst>
              <a:ahLst/>
              <a:cxnLst>
                <a:cxn ang="0">
                  <a:pos x="T0" y="T1"/>
                </a:cxn>
                <a:cxn ang="0">
                  <a:pos x="T2" y="T3"/>
                </a:cxn>
                <a:cxn ang="0">
                  <a:pos x="T4" y="T5"/>
                </a:cxn>
                <a:cxn ang="0">
                  <a:pos x="T6" y="T7"/>
                </a:cxn>
                <a:cxn ang="0">
                  <a:pos x="T8" y="T9"/>
                </a:cxn>
                <a:cxn ang="0">
                  <a:pos x="T10" y="T11"/>
                </a:cxn>
                <a:cxn ang="0">
                  <a:pos x="T12" y="T13"/>
                </a:cxn>
              </a:cxnLst>
              <a:rect l="0" t="0" r="r" b="b"/>
              <a:pathLst>
                <a:path w="203" h="241">
                  <a:moveTo>
                    <a:pt x="5" y="223"/>
                  </a:moveTo>
                  <a:cubicBezTo>
                    <a:pt x="45" y="200"/>
                    <a:pt x="93" y="170"/>
                    <a:pt x="133" y="120"/>
                  </a:cubicBezTo>
                  <a:cubicBezTo>
                    <a:pt x="94" y="72"/>
                    <a:pt x="40" y="44"/>
                    <a:pt x="0" y="22"/>
                  </a:cubicBezTo>
                  <a:cubicBezTo>
                    <a:pt x="96" y="0"/>
                    <a:pt x="180" y="96"/>
                    <a:pt x="180" y="96"/>
                  </a:cubicBezTo>
                  <a:cubicBezTo>
                    <a:pt x="203" y="121"/>
                    <a:pt x="203" y="121"/>
                    <a:pt x="203" y="121"/>
                  </a:cubicBezTo>
                  <a:cubicBezTo>
                    <a:pt x="180" y="146"/>
                    <a:pt x="180" y="146"/>
                    <a:pt x="180" y="146"/>
                  </a:cubicBezTo>
                  <a:cubicBezTo>
                    <a:pt x="92" y="241"/>
                    <a:pt x="5" y="223"/>
                    <a:pt x="5" y="223"/>
                  </a:cubicBezTo>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sz="1050"/>
            </a:p>
          </p:txBody>
        </p:sp>
        <p:sp>
          <p:nvSpPr>
            <p:cNvPr id="7" name="Oval 37"/>
            <p:cNvSpPr>
              <a:spLocks noChangeArrowheads="1"/>
            </p:cNvSpPr>
            <p:nvPr userDrawn="1"/>
          </p:nvSpPr>
          <p:spPr bwMode="auto">
            <a:xfrm>
              <a:off x="352284" y="6643098"/>
              <a:ext cx="40682" cy="40682"/>
            </a:xfrm>
            <a:prstGeom prst="ellipse">
              <a:avLst/>
            </a:pr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sz="1050"/>
            </a:p>
          </p:txBody>
        </p:sp>
        <p:sp>
          <p:nvSpPr>
            <p:cNvPr id="8" name="Freeform 38"/>
            <p:cNvSpPr>
              <a:spLocks noEditPoints="1"/>
            </p:cNvSpPr>
            <p:nvPr userDrawn="1"/>
          </p:nvSpPr>
          <p:spPr bwMode="auto">
            <a:xfrm>
              <a:off x="268162" y="6574605"/>
              <a:ext cx="265238" cy="177668"/>
            </a:xfrm>
            <a:custGeom>
              <a:avLst/>
              <a:gdLst>
                <a:gd name="T0" fmla="*/ 74 w 587"/>
                <a:gd name="T1" fmla="*/ 194 h 392"/>
                <a:gd name="T2" fmla="*/ 293 w 587"/>
                <a:gd name="T3" fmla="*/ 330 h 392"/>
                <a:gd name="T4" fmla="*/ 510 w 587"/>
                <a:gd name="T5" fmla="*/ 194 h 392"/>
                <a:gd name="T6" fmla="*/ 293 w 587"/>
                <a:gd name="T7" fmla="*/ 62 h 392"/>
                <a:gd name="T8" fmla="*/ 74 w 587"/>
                <a:gd name="T9" fmla="*/ 194 h 392"/>
                <a:gd name="T10" fmla="*/ 293 w 587"/>
                <a:gd name="T11" fmla="*/ 392 h 392"/>
                <a:gd name="T12" fmla="*/ 10 w 587"/>
                <a:gd name="T13" fmla="*/ 211 h 392"/>
                <a:gd name="T14" fmla="*/ 0 w 587"/>
                <a:gd name="T15" fmla="*/ 194 h 392"/>
                <a:gd name="T16" fmla="*/ 10 w 587"/>
                <a:gd name="T17" fmla="*/ 177 h 392"/>
                <a:gd name="T18" fmla="*/ 293 w 587"/>
                <a:gd name="T19" fmla="*/ 0 h 392"/>
                <a:gd name="T20" fmla="*/ 573 w 587"/>
                <a:gd name="T21" fmla="*/ 176 h 392"/>
                <a:gd name="T22" fmla="*/ 587 w 587"/>
                <a:gd name="T23" fmla="*/ 194 h 392"/>
                <a:gd name="T24" fmla="*/ 574 w 587"/>
                <a:gd name="T25" fmla="*/ 213 h 392"/>
                <a:gd name="T26" fmla="*/ 293 w 587"/>
                <a:gd name="T27"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7" h="392">
                  <a:moveTo>
                    <a:pt x="74" y="194"/>
                  </a:moveTo>
                  <a:cubicBezTo>
                    <a:pt x="104" y="234"/>
                    <a:pt x="188" y="330"/>
                    <a:pt x="293" y="330"/>
                  </a:cubicBezTo>
                  <a:cubicBezTo>
                    <a:pt x="366" y="330"/>
                    <a:pt x="439" y="285"/>
                    <a:pt x="510" y="194"/>
                  </a:cubicBezTo>
                  <a:cubicBezTo>
                    <a:pt x="439" y="107"/>
                    <a:pt x="366" y="62"/>
                    <a:pt x="293" y="62"/>
                  </a:cubicBezTo>
                  <a:cubicBezTo>
                    <a:pt x="188" y="62"/>
                    <a:pt x="104" y="155"/>
                    <a:pt x="74" y="194"/>
                  </a:cubicBezTo>
                  <a:moveTo>
                    <a:pt x="293" y="392"/>
                  </a:moveTo>
                  <a:cubicBezTo>
                    <a:pt x="126" y="392"/>
                    <a:pt x="15" y="218"/>
                    <a:pt x="10" y="211"/>
                  </a:cubicBezTo>
                  <a:cubicBezTo>
                    <a:pt x="0" y="194"/>
                    <a:pt x="0" y="194"/>
                    <a:pt x="0" y="194"/>
                  </a:cubicBezTo>
                  <a:cubicBezTo>
                    <a:pt x="10" y="177"/>
                    <a:pt x="10" y="177"/>
                    <a:pt x="10" y="177"/>
                  </a:cubicBezTo>
                  <a:cubicBezTo>
                    <a:pt x="15" y="170"/>
                    <a:pt x="127" y="0"/>
                    <a:pt x="293" y="0"/>
                  </a:cubicBezTo>
                  <a:cubicBezTo>
                    <a:pt x="392" y="0"/>
                    <a:pt x="486" y="59"/>
                    <a:pt x="573" y="176"/>
                  </a:cubicBezTo>
                  <a:cubicBezTo>
                    <a:pt x="587" y="194"/>
                    <a:pt x="587" y="194"/>
                    <a:pt x="587" y="194"/>
                  </a:cubicBezTo>
                  <a:cubicBezTo>
                    <a:pt x="574" y="213"/>
                    <a:pt x="574" y="213"/>
                    <a:pt x="574" y="213"/>
                  </a:cubicBezTo>
                  <a:cubicBezTo>
                    <a:pt x="486" y="332"/>
                    <a:pt x="392" y="392"/>
                    <a:pt x="293" y="392"/>
                  </a:cubicBezTo>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sz="1050"/>
            </a:p>
          </p:txBody>
        </p:sp>
        <p:sp>
          <p:nvSpPr>
            <p:cNvPr id="9" name="Freeform 39"/>
            <p:cNvSpPr>
              <a:spLocks/>
            </p:cNvSpPr>
            <p:nvPr userDrawn="1"/>
          </p:nvSpPr>
          <p:spPr bwMode="auto">
            <a:xfrm>
              <a:off x="216218" y="6574605"/>
              <a:ext cx="126873" cy="177668"/>
            </a:xfrm>
            <a:custGeom>
              <a:avLst/>
              <a:gdLst>
                <a:gd name="T0" fmla="*/ 281 w 281"/>
                <a:gd name="T1" fmla="*/ 392 h 392"/>
                <a:gd name="T2" fmla="*/ 9 w 281"/>
                <a:gd name="T3" fmla="*/ 209 h 392"/>
                <a:gd name="T4" fmla="*/ 0 w 281"/>
                <a:gd name="T5" fmla="*/ 193 h 392"/>
                <a:gd name="T6" fmla="*/ 10 w 281"/>
                <a:gd name="T7" fmla="*/ 176 h 392"/>
                <a:gd name="T8" fmla="*/ 280 w 281"/>
                <a:gd name="T9" fmla="*/ 0 h 392"/>
                <a:gd name="T10" fmla="*/ 67 w 281"/>
                <a:gd name="T11" fmla="*/ 196 h 392"/>
                <a:gd name="T12" fmla="*/ 281 w 281"/>
                <a:gd name="T13" fmla="*/ 392 h 392"/>
              </a:gdLst>
              <a:ahLst/>
              <a:cxnLst>
                <a:cxn ang="0">
                  <a:pos x="T0" y="T1"/>
                </a:cxn>
                <a:cxn ang="0">
                  <a:pos x="T2" y="T3"/>
                </a:cxn>
                <a:cxn ang="0">
                  <a:pos x="T4" y="T5"/>
                </a:cxn>
                <a:cxn ang="0">
                  <a:pos x="T6" y="T7"/>
                </a:cxn>
                <a:cxn ang="0">
                  <a:pos x="T8" y="T9"/>
                </a:cxn>
                <a:cxn ang="0">
                  <a:pos x="T10" y="T11"/>
                </a:cxn>
                <a:cxn ang="0">
                  <a:pos x="T12" y="T13"/>
                </a:cxn>
              </a:cxnLst>
              <a:rect l="0" t="0" r="r" b="b"/>
              <a:pathLst>
                <a:path w="281" h="392">
                  <a:moveTo>
                    <a:pt x="281" y="392"/>
                  </a:moveTo>
                  <a:cubicBezTo>
                    <a:pt x="118" y="387"/>
                    <a:pt x="13" y="217"/>
                    <a:pt x="9" y="209"/>
                  </a:cubicBezTo>
                  <a:cubicBezTo>
                    <a:pt x="0" y="193"/>
                    <a:pt x="0" y="193"/>
                    <a:pt x="0" y="193"/>
                  </a:cubicBezTo>
                  <a:cubicBezTo>
                    <a:pt x="10" y="176"/>
                    <a:pt x="10" y="176"/>
                    <a:pt x="10" y="176"/>
                  </a:cubicBezTo>
                  <a:cubicBezTo>
                    <a:pt x="15" y="169"/>
                    <a:pt x="118" y="6"/>
                    <a:pt x="280" y="0"/>
                  </a:cubicBezTo>
                  <a:cubicBezTo>
                    <a:pt x="154" y="58"/>
                    <a:pt x="67" y="196"/>
                    <a:pt x="67" y="196"/>
                  </a:cubicBezTo>
                  <a:cubicBezTo>
                    <a:pt x="67" y="196"/>
                    <a:pt x="140" y="319"/>
                    <a:pt x="281" y="392"/>
                  </a:cubicBezTo>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sz="1050"/>
            </a:p>
          </p:txBody>
        </p:sp>
      </p:grpSp>
      <p:sp>
        <p:nvSpPr>
          <p:cNvPr id="4" name="Text Placeholder 3"/>
          <p:cNvSpPr>
            <a:spLocks noGrp="1"/>
          </p:cNvSpPr>
          <p:nvPr>
            <p:ph type="body" sz="quarter" idx="11"/>
          </p:nvPr>
        </p:nvSpPr>
        <p:spPr>
          <a:xfrm>
            <a:off x="342900" y="1115568"/>
            <a:ext cx="6172200" cy="3657600"/>
          </a:xfrm>
        </p:spPr>
        <p:txBody>
          <a:bodyPr lIns="73152" tIns="45720" rIns="73152" bIns="45720"/>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73849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78" name="Text Placeholder 2"/>
          <p:cNvSpPr>
            <a:spLocks noGrp="1"/>
          </p:cNvSpPr>
          <p:nvPr>
            <p:ph type="body" sz="quarter" idx="10" hasCustomPrompt="1"/>
          </p:nvPr>
        </p:nvSpPr>
        <p:spPr>
          <a:xfrm>
            <a:off x="178594" y="201168"/>
            <a:ext cx="6436519" cy="571500"/>
          </a:xfrm>
          <a:prstGeom prst="rect">
            <a:avLst/>
          </a:prstGeom>
        </p:spPr>
        <p:txBody>
          <a:bodyPr lIns="68580" tIns="34290" rIns="68580" bIns="34290">
            <a:normAutofit/>
          </a:bodyPr>
          <a:lstStyle>
            <a:lvl1pPr marL="0" indent="0" algn="ctr">
              <a:buNone/>
              <a:defRPr sz="2025" b="1">
                <a:solidFill>
                  <a:schemeClr val="accent6"/>
                </a:solidFill>
                <a:latin typeface="+mj-lt"/>
              </a:defRPr>
            </a:lvl1pPr>
          </a:lstStyle>
          <a:p>
            <a:pPr lvl="0"/>
            <a:r>
              <a:rPr lang="en-US" dirty="0"/>
              <a:t>Edit Master text </a:t>
            </a:r>
            <a:r>
              <a:rPr lang="en-US" dirty="0" smtClean="0"/>
              <a:t>styles</a:t>
            </a:r>
            <a:endParaRPr lang="en-US" dirty="0"/>
          </a:p>
        </p:txBody>
      </p:sp>
      <p:grpSp>
        <p:nvGrpSpPr>
          <p:cNvPr id="3" name="Group 2"/>
          <p:cNvGrpSpPr/>
          <p:nvPr userDrawn="1"/>
        </p:nvGrpSpPr>
        <p:grpSpPr>
          <a:xfrm>
            <a:off x="121623" y="4930955"/>
            <a:ext cx="178415" cy="133251"/>
            <a:chOff x="216218" y="6574605"/>
            <a:chExt cx="317182" cy="177668"/>
          </a:xfrm>
        </p:grpSpPr>
        <p:sp>
          <p:nvSpPr>
            <p:cNvPr id="6" name="Freeform 36"/>
            <p:cNvSpPr>
              <a:spLocks/>
            </p:cNvSpPr>
            <p:nvPr userDrawn="1"/>
          </p:nvSpPr>
          <p:spPr bwMode="auto">
            <a:xfrm>
              <a:off x="387450" y="6608162"/>
              <a:ext cx="91707" cy="109175"/>
            </a:xfrm>
            <a:custGeom>
              <a:avLst/>
              <a:gdLst>
                <a:gd name="T0" fmla="*/ 5 w 203"/>
                <a:gd name="T1" fmla="*/ 223 h 241"/>
                <a:gd name="T2" fmla="*/ 133 w 203"/>
                <a:gd name="T3" fmla="*/ 120 h 241"/>
                <a:gd name="T4" fmla="*/ 0 w 203"/>
                <a:gd name="T5" fmla="*/ 22 h 241"/>
                <a:gd name="T6" fmla="*/ 180 w 203"/>
                <a:gd name="T7" fmla="*/ 96 h 241"/>
                <a:gd name="T8" fmla="*/ 203 w 203"/>
                <a:gd name="T9" fmla="*/ 121 h 241"/>
                <a:gd name="T10" fmla="*/ 180 w 203"/>
                <a:gd name="T11" fmla="*/ 146 h 241"/>
                <a:gd name="T12" fmla="*/ 5 w 203"/>
                <a:gd name="T13" fmla="*/ 223 h 241"/>
              </a:gdLst>
              <a:ahLst/>
              <a:cxnLst>
                <a:cxn ang="0">
                  <a:pos x="T0" y="T1"/>
                </a:cxn>
                <a:cxn ang="0">
                  <a:pos x="T2" y="T3"/>
                </a:cxn>
                <a:cxn ang="0">
                  <a:pos x="T4" y="T5"/>
                </a:cxn>
                <a:cxn ang="0">
                  <a:pos x="T6" y="T7"/>
                </a:cxn>
                <a:cxn ang="0">
                  <a:pos x="T8" y="T9"/>
                </a:cxn>
                <a:cxn ang="0">
                  <a:pos x="T10" y="T11"/>
                </a:cxn>
                <a:cxn ang="0">
                  <a:pos x="T12" y="T13"/>
                </a:cxn>
              </a:cxnLst>
              <a:rect l="0" t="0" r="r" b="b"/>
              <a:pathLst>
                <a:path w="203" h="241">
                  <a:moveTo>
                    <a:pt x="5" y="223"/>
                  </a:moveTo>
                  <a:cubicBezTo>
                    <a:pt x="45" y="200"/>
                    <a:pt x="93" y="170"/>
                    <a:pt x="133" y="120"/>
                  </a:cubicBezTo>
                  <a:cubicBezTo>
                    <a:pt x="94" y="72"/>
                    <a:pt x="40" y="44"/>
                    <a:pt x="0" y="22"/>
                  </a:cubicBezTo>
                  <a:cubicBezTo>
                    <a:pt x="96" y="0"/>
                    <a:pt x="180" y="96"/>
                    <a:pt x="180" y="96"/>
                  </a:cubicBezTo>
                  <a:cubicBezTo>
                    <a:pt x="203" y="121"/>
                    <a:pt x="203" y="121"/>
                    <a:pt x="203" y="121"/>
                  </a:cubicBezTo>
                  <a:cubicBezTo>
                    <a:pt x="180" y="146"/>
                    <a:pt x="180" y="146"/>
                    <a:pt x="180" y="146"/>
                  </a:cubicBezTo>
                  <a:cubicBezTo>
                    <a:pt x="92" y="241"/>
                    <a:pt x="5" y="223"/>
                    <a:pt x="5" y="223"/>
                  </a:cubicBezTo>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sz="1050"/>
            </a:p>
          </p:txBody>
        </p:sp>
        <p:sp>
          <p:nvSpPr>
            <p:cNvPr id="7" name="Oval 37"/>
            <p:cNvSpPr>
              <a:spLocks noChangeArrowheads="1"/>
            </p:cNvSpPr>
            <p:nvPr userDrawn="1"/>
          </p:nvSpPr>
          <p:spPr bwMode="auto">
            <a:xfrm>
              <a:off x="352284" y="6643098"/>
              <a:ext cx="40682" cy="40682"/>
            </a:xfrm>
            <a:prstGeom prst="ellipse">
              <a:avLst/>
            </a:pr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sz="1050"/>
            </a:p>
          </p:txBody>
        </p:sp>
        <p:sp>
          <p:nvSpPr>
            <p:cNvPr id="8" name="Freeform 38"/>
            <p:cNvSpPr>
              <a:spLocks noEditPoints="1"/>
            </p:cNvSpPr>
            <p:nvPr userDrawn="1"/>
          </p:nvSpPr>
          <p:spPr bwMode="auto">
            <a:xfrm>
              <a:off x="268162" y="6574605"/>
              <a:ext cx="265238" cy="177668"/>
            </a:xfrm>
            <a:custGeom>
              <a:avLst/>
              <a:gdLst>
                <a:gd name="T0" fmla="*/ 74 w 587"/>
                <a:gd name="T1" fmla="*/ 194 h 392"/>
                <a:gd name="T2" fmla="*/ 293 w 587"/>
                <a:gd name="T3" fmla="*/ 330 h 392"/>
                <a:gd name="T4" fmla="*/ 510 w 587"/>
                <a:gd name="T5" fmla="*/ 194 h 392"/>
                <a:gd name="T6" fmla="*/ 293 w 587"/>
                <a:gd name="T7" fmla="*/ 62 h 392"/>
                <a:gd name="T8" fmla="*/ 74 w 587"/>
                <a:gd name="T9" fmla="*/ 194 h 392"/>
                <a:gd name="T10" fmla="*/ 293 w 587"/>
                <a:gd name="T11" fmla="*/ 392 h 392"/>
                <a:gd name="T12" fmla="*/ 10 w 587"/>
                <a:gd name="T13" fmla="*/ 211 h 392"/>
                <a:gd name="T14" fmla="*/ 0 w 587"/>
                <a:gd name="T15" fmla="*/ 194 h 392"/>
                <a:gd name="T16" fmla="*/ 10 w 587"/>
                <a:gd name="T17" fmla="*/ 177 h 392"/>
                <a:gd name="T18" fmla="*/ 293 w 587"/>
                <a:gd name="T19" fmla="*/ 0 h 392"/>
                <a:gd name="T20" fmla="*/ 573 w 587"/>
                <a:gd name="T21" fmla="*/ 176 h 392"/>
                <a:gd name="T22" fmla="*/ 587 w 587"/>
                <a:gd name="T23" fmla="*/ 194 h 392"/>
                <a:gd name="T24" fmla="*/ 574 w 587"/>
                <a:gd name="T25" fmla="*/ 213 h 392"/>
                <a:gd name="T26" fmla="*/ 293 w 587"/>
                <a:gd name="T27"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7" h="392">
                  <a:moveTo>
                    <a:pt x="74" y="194"/>
                  </a:moveTo>
                  <a:cubicBezTo>
                    <a:pt x="104" y="234"/>
                    <a:pt x="188" y="330"/>
                    <a:pt x="293" y="330"/>
                  </a:cubicBezTo>
                  <a:cubicBezTo>
                    <a:pt x="366" y="330"/>
                    <a:pt x="439" y="285"/>
                    <a:pt x="510" y="194"/>
                  </a:cubicBezTo>
                  <a:cubicBezTo>
                    <a:pt x="439" y="107"/>
                    <a:pt x="366" y="62"/>
                    <a:pt x="293" y="62"/>
                  </a:cubicBezTo>
                  <a:cubicBezTo>
                    <a:pt x="188" y="62"/>
                    <a:pt x="104" y="155"/>
                    <a:pt x="74" y="194"/>
                  </a:cubicBezTo>
                  <a:moveTo>
                    <a:pt x="293" y="392"/>
                  </a:moveTo>
                  <a:cubicBezTo>
                    <a:pt x="126" y="392"/>
                    <a:pt x="15" y="218"/>
                    <a:pt x="10" y="211"/>
                  </a:cubicBezTo>
                  <a:cubicBezTo>
                    <a:pt x="0" y="194"/>
                    <a:pt x="0" y="194"/>
                    <a:pt x="0" y="194"/>
                  </a:cubicBezTo>
                  <a:cubicBezTo>
                    <a:pt x="10" y="177"/>
                    <a:pt x="10" y="177"/>
                    <a:pt x="10" y="177"/>
                  </a:cubicBezTo>
                  <a:cubicBezTo>
                    <a:pt x="15" y="170"/>
                    <a:pt x="127" y="0"/>
                    <a:pt x="293" y="0"/>
                  </a:cubicBezTo>
                  <a:cubicBezTo>
                    <a:pt x="392" y="0"/>
                    <a:pt x="486" y="59"/>
                    <a:pt x="573" y="176"/>
                  </a:cubicBezTo>
                  <a:cubicBezTo>
                    <a:pt x="587" y="194"/>
                    <a:pt x="587" y="194"/>
                    <a:pt x="587" y="194"/>
                  </a:cubicBezTo>
                  <a:cubicBezTo>
                    <a:pt x="574" y="213"/>
                    <a:pt x="574" y="213"/>
                    <a:pt x="574" y="213"/>
                  </a:cubicBezTo>
                  <a:cubicBezTo>
                    <a:pt x="486" y="332"/>
                    <a:pt x="392" y="392"/>
                    <a:pt x="293" y="392"/>
                  </a:cubicBezTo>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sz="1050"/>
            </a:p>
          </p:txBody>
        </p:sp>
        <p:sp>
          <p:nvSpPr>
            <p:cNvPr id="9" name="Freeform 39"/>
            <p:cNvSpPr>
              <a:spLocks/>
            </p:cNvSpPr>
            <p:nvPr userDrawn="1"/>
          </p:nvSpPr>
          <p:spPr bwMode="auto">
            <a:xfrm>
              <a:off x="216218" y="6574605"/>
              <a:ext cx="126873" cy="177668"/>
            </a:xfrm>
            <a:custGeom>
              <a:avLst/>
              <a:gdLst>
                <a:gd name="T0" fmla="*/ 281 w 281"/>
                <a:gd name="T1" fmla="*/ 392 h 392"/>
                <a:gd name="T2" fmla="*/ 9 w 281"/>
                <a:gd name="T3" fmla="*/ 209 h 392"/>
                <a:gd name="T4" fmla="*/ 0 w 281"/>
                <a:gd name="T5" fmla="*/ 193 h 392"/>
                <a:gd name="T6" fmla="*/ 10 w 281"/>
                <a:gd name="T7" fmla="*/ 176 h 392"/>
                <a:gd name="T8" fmla="*/ 280 w 281"/>
                <a:gd name="T9" fmla="*/ 0 h 392"/>
                <a:gd name="T10" fmla="*/ 67 w 281"/>
                <a:gd name="T11" fmla="*/ 196 h 392"/>
                <a:gd name="T12" fmla="*/ 281 w 281"/>
                <a:gd name="T13" fmla="*/ 392 h 392"/>
              </a:gdLst>
              <a:ahLst/>
              <a:cxnLst>
                <a:cxn ang="0">
                  <a:pos x="T0" y="T1"/>
                </a:cxn>
                <a:cxn ang="0">
                  <a:pos x="T2" y="T3"/>
                </a:cxn>
                <a:cxn ang="0">
                  <a:pos x="T4" y="T5"/>
                </a:cxn>
                <a:cxn ang="0">
                  <a:pos x="T6" y="T7"/>
                </a:cxn>
                <a:cxn ang="0">
                  <a:pos x="T8" y="T9"/>
                </a:cxn>
                <a:cxn ang="0">
                  <a:pos x="T10" y="T11"/>
                </a:cxn>
                <a:cxn ang="0">
                  <a:pos x="T12" y="T13"/>
                </a:cxn>
              </a:cxnLst>
              <a:rect l="0" t="0" r="r" b="b"/>
              <a:pathLst>
                <a:path w="281" h="392">
                  <a:moveTo>
                    <a:pt x="281" y="392"/>
                  </a:moveTo>
                  <a:cubicBezTo>
                    <a:pt x="118" y="387"/>
                    <a:pt x="13" y="217"/>
                    <a:pt x="9" y="209"/>
                  </a:cubicBezTo>
                  <a:cubicBezTo>
                    <a:pt x="0" y="193"/>
                    <a:pt x="0" y="193"/>
                    <a:pt x="0" y="193"/>
                  </a:cubicBezTo>
                  <a:cubicBezTo>
                    <a:pt x="10" y="176"/>
                    <a:pt x="10" y="176"/>
                    <a:pt x="10" y="176"/>
                  </a:cubicBezTo>
                  <a:cubicBezTo>
                    <a:pt x="15" y="169"/>
                    <a:pt x="118" y="6"/>
                    <a:pt x="280" y="0"/>
                  </a:cubicBezTo>
                  <a:cubicBezTo>
                    <a:pt x="154" y="58"/>
                    <a:pt x="67" y="196"/>
                    <a:pt x="67" y="196"/>
                  </a:cubicBezTo>
                  <a:cubicBezTo>
                    <a:pt x="67" y="196"/>
                    <a:pt x="140" y="319"/>
                    <a:pt x="281" y="392"/>
                  </a:cubicBezTo>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sz="1050"/>
            </a:p>
          </p:txBody>
        </p:sp>
      </p:grpSp>
      <p:sp>
        <p:nvSpPr>
          <p:cNvPr id="4" name="Text Placeholder 3"/>
          <p:cNvSpPr>
            <a:spLocks noGrp="1"/>
          </p:cNvSpPr>
          <p:nvPr>
            <p:ph type="body" sz="quarter" idx="11"/>
          </p:nvPr>
        </p:nvSpPr>
        <p:spPr>
          <a:xfrm>
            <a:off x="342900" y="1115568"/>
            <a:ext cx="2907792" cy="3657600"/>
          </a:xfrm>
        </p:spPr>
        <p:txBody>
          <a:bodyPr lIns="73152" tIns="45720" rIns="73152" bIns="45720"/>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2"/>
          </p:nvPr>
        </p:nvSpPr>
        <p:spPr>
          <a:xfrm>
            <a:off x="3607308" y="1115568"/>
            <a:ext cx="2907792"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179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with titles">
    <p:spTree>
      <p:nvGrpSpPr>
        <p:cNvPr id="1" name=""/>
        <p:cNvGrpSpPr/>
        <p:nvPr/>
      </p:nvGrpSpPr>
      <p:grpSpPr>
        <a:xfrm>
          <a:off x="0" y="0"/>
          <a:ext cx="0" cy="0"/>
          <a:chOff x="0" y="0"/>
          <a:chExt cx="0" cy="0"/>
        </a:xfrm>
      </p:grpSpPr>
      <p:sp>
        <p:nvSpPr>
          <p:cNvPr id="78" name="Text Placeholder 2"/>
          <p:cNvSpPr>
            <a:spLocks noGrp="1"/>
          </p:cNvSpPr>
          <p:nvPr>
            <p:ph type="body" sz="quarter" idx="10" hasCustomPrompt="1"/>
          </p:nvPr>
        </p:nvSpPr>
        <p:spPr>
          <a:xfrm>
            <a:off x="178594" y="201168"/>
            <a:ext cx="6436519" cy="571500"/>
          </a:xfrm>
          <a:prstGeom prst="rect">
            <a:avLst/>
          </a:prstGeom>
        </p:spPr>
        <p:txBody>
          <a:bodyPr lIns="68580" tIns="34290" rIns="68580" bIns="34290">
            <a:normAutofit/>
          </a:bodyPr>
          <a:lstStyle>
            <a:lvl1pPr marL="0" indent="0" algn="ctr">
              <a:buNone/>
              <a:defRPr sz="2025" b="1">
                <a:solidFill>
                  <a:schemeClr val="accent6"/>
                </a:solidFill>
                <a:latin typeface="+mj-lt"/>
              </a:defRPr>
            </a:lvl1pPr>
          </a:lstStyle>
          <a:p>
            <a:pPr lvl="0"/>
            <a:r>
              <a:rPr lang="en-US" dirty="0"/>
              <a:t>Edit Master text </a:t>
            </a:r>
            <a:r>
              <a:rPr lang="en-US" dirty="0" smtClean="0"/>
              <a:t>styles</a:t>
            </a:r>
            <a:endParaRPr lang="en-US" dirty="0"/>
          </a:p>
        </p:txBody>
      </p:sp>
      <p:grpSp>
        <p:nvGrpSpPr>
          <p:cNvPr id="3" name="Group 2"/>
          <p:cNvGrpSpPr/>
          <p:nvPr userDrawn="1"/>
        </p:nvGrpSpPr>
        <p:grpSpPr>
          <a:xfrm>
            <a:off x="121623" y="4930955"/>
            <a:ext cx="178415" cy="133251"/>
            <a:chOff x="216218" y="6574605"/>
            <a:chExt cx="317182" cy="177668"/>
          </a:xfrm>
        </p:grpSpPr>
        <p:sp>
          <p:nvSpPr>
            <p:cNvPr id="6" name="Freeform 36"/>
            <p:cNvSpPr>
              <a:spLocks/>
            </p:cNvSpPr>
            <p:nvPr userDrawn="1"/>
          </p:nvSpPr>
          <p:spPr bwMode="auto">
            <a:xfrm>
              <a:off x="387450" y="6608162"/>
              <a:ext cx="91707" cy="109175"/>
            </a:xfrm>
            <a:custGeom>
              <a:avLst/>
              <a:gdLst>
                <a:gd name="T0" fmla="*/ 5 w 203"/>
                <a:gd name="T1" fmla="*/ 223 h 241"/>
                <a:gd name="T2" fmla="*/ 133 w 203"/>
                <a:gd name="T3" fmla="*/ 120 h 241"/>
                <a:gd name="T4" fmla="*/ 0 w 203"/>
                <a:gd name="T5" fmla="*/ 22 h 241"/>
                <a:gd name="T6" fmla="*/ 180 w 203"/>
                <a:gd name="T7" fmla="*/ 96 h 241"/>
                <a:gd name="T8" fmla="*/ 203 w 203"/>
                <a:gd name="T9" fmla="*/ 121 h 241"/>
                <a:gd name="T10" fmla="*/ 180 w 203"/>
                <a:gd name="T11" fmla="*/ 146 h 241"/>
                <a:gd name="T12" fmla="*/ 5 w 203"/>
                <a:gd name="T13" fmla="*/ 223 h 241"/>
              </a:gdLst>
              <a:ahLst/>
              <a:cxnLst>
                <a:cxn ang="0">
                  <a:pos x="T0" y="T1"/>
                </a:cxn>
                <a:cxn ang="0">
                  <a:pos x="T2" y="T3"/>
                </a:cxn>
                <a:cxn ang="0">
                  <a:pos x="T4" y="T5"/>
                </a:cxn>
                <a:cxn ang="0">
                  <a:pos x="T6" y="T7"/>
                </a:cxn>
                <a:cxn ang="0">
                  <a:pos x="T8" y="T9"/>
                </a:cxn>
                <a:cxn ang="0">
                  <a:pos x="T10" y="T11"/>
                </a:cxn>
                <a:cxn ang="0">
                  <a:pos x="T12" y="T13"/>
                </a:cxn>
              </a:cxnLst>
              <a:rect l="0" t="0" r="r" b="b"/>
              <a:pathLst>
                <a:path w="203" h="241">
                  <a:moveTo>
                    <a:pt x="5" y="223"/>
                  </a:moveTo>
                  <a:cubicBezTo>
                    <a:pt x="45" y="200"/>
                    <a:pt x="93" y="170"/>
                    <a:pt x="133" y="120"/>
                  </a:cubicBezTo>
                  <a:cubicBezTo>
                    <a:pt x="94" y="72"/>
                    <a:pt x="40" y="44"/>
                    <a:pt x="0" y="22"/>
                  </a:cubicBezTo>
                  <a:cubicBezTo>
                    <a:pt x="96" y="0"/>
                    <a:pt x="180" y="96"/>
                    <a:pt x="180" y="96"/>
                  </a:cubicBezTo>
                  <a:cubicBezTo>
                    <a:pt x="203" y="121"/>
                    <a:pt x="203" y="121"/>
                    <a:pt x="203" y="121"/>
                  </a:cubicBezTo>
                  <a:cubicBezTo>
                    <a:pt x="180" y="146"/>
                    <a:pt x="180" y="146"/>
                    <a:pt x="180" y="146"/>
                  </a:cubicBezTo>
                  <a:cubicBezTo>
                    <a:pt x="92" y="241"/>
                    <a:pt x="5" y="223"/>
                    <a:pt x="5" y="223"/>
                  </a:cubicBezTo>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sz="1050"/>
            </a:p>
          </p:txBody>
        </p:sp>
        <p:sp>
          <p:nvSpPr>
            <p:cNvPr id="7" name="Oval 37"/>
            <p:cNvSpPr>
              <a:spLocks noChangeArrowheads="1"/>
            </p:cNvSpPr>
            <p:nvPr userDrawn="1"/>
          </p:nvSpPr>
          <p:spPr bwMode="auto">
            <a:xfrm>
              <a:off x="352284" y="6643098"/>
              <a:ext cx="40682" cy="40682"/>
            </a:xfrm>
            <a:prstGeom prst="ellipse">
              <a:avLst/>
            </a:pr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sz="1050"/>
            </a:p>
          </p:txBody>
        </p:sp>
        <p:sp>
          <p:nvSpPr>
            <p:cNvPr id="8" name="Freeform 38"/>
            <p:cNvSpPr>
              <a:spLocks noEditPoints="1"/>
            </p:cNvSpPr>
            <p:nvPr userDrawn="1"/>
          </p:nvSpPr>
          <p:spPr bwMode="auto">
            <a:xfrm>
              <a:off x="268162" y="6574605"/>
              <a:ext cx="265238" cy="177668"/>
            </a:xfrm>
            <a:custGeom>
              <a:avLst/>
              <a:gdLst>
                <a:gd name="T0" fmla="*/ 74 w 587"/>
                <a:gd name="T1" fmla="*/ 194 h 392"/>
                <a:gd name="T2" fmla="*/ 293 w 587"/>
                <a:gd name="T3" fmla="*/ 330 h 392"/>
                <a:gd name="T4" fmla="*/ 510 w 587"/>
                <a:gd name="T5" fmla="*/ 194 h 392"/>
                <a:gd name="T6" fmla="*/ 293 w 587"/>
                <a:gd name="T7" fmla="*/ 62 h 392"/>
                <a:gd name="T8" fmla="*/ 74 w 587"/>
                <a:gd name="T9" fmla="*/ 194 h 392"/>
                <a:gd name="T10" fmla="*/ 293 w 587"/>
                <a:gd name="T11" fmla="*/ 392 h 392"/>
                <a:gd name="T12" fmla="*/ 10 w 587"/>
                <a:gd name="T13" fmla="*/ 211 h 392"/>
                <a:gd name="T14" fmla="*/ 0 w 587"/>
                <a:gd name="T15" fmla="*/ 194 h 392"/>
                <a:gd name="T16" fmla="*/ 10 w 587"/>
                <a:gd name="T17" fmla="*/ 177 h 392"/>
                <a:gd name="T18" fmla="*/ 293 w 587"/>
                <a:gd name="T19" fmla="*/ 0 h 392"/>
                <a:gd name="T20" fmla="*/ 573 w 587"/>
                <a:gd name="T21" fmla="*/ 176 h 392"/>
                <a:gd name="T22" fmla="*/ 587 w 587"/>
                <a:gd name="T23" fmla="*/ 194 h 392"/>
                <a:gd name="T24" fmla="*/ 574 w 587"/>
                <a:gd name="T25" fmla="*/ 213 h 392"/>
                <a:gd name="T26" fmla="*/ 293 w 587"/>
                <a:gd name="T27"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7" h="392">
                  <a:moveTo>
                    <a:pt x="74" y="194"/>
                  </a:moveTo>
                  <a:cubicBezTo>
                    <a:pt x="104" y="234"/>
                    <a:pt x="188" y="330"/>
                    <a:pt x="293" y="330"/>
                  </a:cubicBezTo>
                  <a:cubicBezTo>
                    <a:pt x="366" y="330"/>
                    <a:pt x="439" y="285"/>
                    <a:pt x="510" y="194"/>
                  </a:cubicBezTo>
                  <a:cubicBezTo>
                    <a:pt x="439" y="107"/>
                    <a:pt x="366" y="62"/>
                    <a:pt x="293" y="62"/>
                  </a:cubicBezTo>
                  <a:cubicBezTo>
                    <a:pt x="188" y="62"/>
                    <a:pt x="104" y="155"/>
                    <a:pt x="74" y="194"/>
                  </a:cubicBezTo>
                  <a:moveTo>
                    <a:pt x="293" y="392"/>
                  </a:moveTo>
                  <a:cubicBezTo>
                    <a:pt x="126" y="392"/>
                    <a:pt x="15" y="218"/>
                    <a:pt x="10" y="211"/>
                  </a:cubicBezTo>
                  <a:cubicBezTo>
                    <a:pt x="0" y="194"/>
                    <a:pt x="0" y="194"/>
                    <a:pt x="0" y="194"/>
                  </a:cubicBezTo>
                  <a:cubicBezTo>
                    <a:pt x="10" y="177"/>
                    <a:pt x="10" y="177"/>
                    <a:pt x="10" y="177"/>
                  </a:cubicBezTo>
                  <a:cubicBezTo>
                    <a:pt x="15" y="170"/>
                    <a:pt x="127" y="0"/>
                    <a:pt x="293" y="0"/>
                  </a:cubicBezTo>
                  <a:cubicBezTo>
                    <a:pt x="392" y="0"/>
                    <a:pt x="486" y="59"/>
                    <a:pt x="573" y="176"/>
                  </a:cubicBezTo>
                  <a:cubicBezTo>
                    <a:pt x="587" y="194"/>
                    <a:pt x="587" y="194"/>
                    <a:pt x="587" y="194"/>
                  </a:cubicBezTo>
                  <a:cubicBezTo>
                    <a:pt x="574" y="213"/>
                    <a:pt x="574" y="213"/>
                    <a:pt x="574" y="213"/>
                  </a:cubicBezTo>
                  <a:cubicBezTo>
                    <a:pt x="486" y="332"/>
                    <a:pt x="392" y="392"/>
                    <a:pt x="293" y="392"/>
                  </a:cubicBezTo>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sz="1050"/>
            </a:p>
          </p:txBody>
        </p:sp>
        <p:sp>
          <p:nvSpPr>
            <p:cNvPr id="9" name="Freeform 39"/>
            <p:cNvSpPr>
              <a:spLocks/>
            </p:cNvSpPr>
            <p:nvPr userDrawn="1"/>
          </p:nvSpPr>
          <p:spPr bwMode="auto">
            <a:xfrm>
              <a:off x="216218" y="6574605"/>
              <a:ext cx="126873" cy="177668"/>
            </a:xfrm>
            <a:custGeom>
              <a:avLst/>
              <a:gdLst>
                <a:gd name="T0" fmla="*/ 281 w 281"/>
                <a:gd name="T1" fmla="*/ 392 h 392"/>
                <a:gd name="T2" fmla="*/ 9 w 281"/>
                <a:gd name="T3" fmla="*/ 209 h 392"/>
                <a:gd name="T4" fmla="*/ 0 w 281"/>
                <a:gd name="T5" fmla="*/ 193 h 392"/>
                <a:gd name="T6" fmla="*/ 10 w 281"/>
                <a:gd name="T7" fmla="*/ 176 h 392"/>
                <a:gd name="T8" fmla="*/ 280 w 281"/>
                <a:gd name="T9" fmla="*/ 0 h 392"/>
                <a:gd name="T10" fmla="*/ 67 w 281"/>
                <a:gd name="T11" fmla="*/ 196 h 392"/>
                <a:gd name="T12" fmla="*/ 281 w 281"/>
                <a:gd name="T13" fmla="*/ 392 h 392"/>
              </a:gdLst>
              <a:ahLst/>
              <a:cxnLst>
                <a:cxn ang="0">
                  <a:pos x="T0" y="T1"/>
                </a:cxn>
                <a:cxn ang="0">
                  <a:pos x="T2" y="T3"/>
                </a:cxn>
                <a:cxn ang="0">
                  <a:pos x="T4" y="T5"/>
                </a:cxn>
                <a:cxn ang="0">
                  <a:pos x="T6" y="T7"/>
                </a:cxn>
                <a:cxn ang="0">
                  <a:pos x="T8" y="T9"/>
                </a:cxn>
                <a:cxn ang="0">
                  <a:pos x="T10" y="T11"/>
                </a:cxn>
                <a:cxn ang="0">
                  <a:pos x="T12" y="T13"/>
                </a:cxn>
              </a:cxnLst>
              <a:rect l="0" t="0" r="r" b="b"/>
              <a:pathLst>
                <a:path w="281" h="392">
                  <a:moveTo>
                    <a:pt x="281" y="392"/>
                  </a:moveTo>
                  <a:cubicBezTo>
                    <a:pt x="118" y="387"/>
                    <a:pt x="13" y="217"/>
                    <a:pt x="9" y="209"/>
                  </a:cubicBezTo>
                  <a:cubicBezTo>
                    <a:pt x="0" y="193"/>
                    <a:pt x="0" y="193"/>
                    <a:pt x="0" y="193"/>
                  </a:cubicBezTo>
                  <a:cubicBezTo>
                    <a:pt x="10" y="176"/>
                    <a:pt x="10" y="176"/>
                    <a:pt x="10" y="176"/>
                  </a:cubicBezTo>
                  <a:cubicBezTo>
                    <a:pt x="15" y="169"/>
                    <a:pt x="118" y="6"/>
                    <a:pt x="280" y="0"/>
                  </a:cubicBezTo>
                  <a:cubicBezTo>
                    <a:pt x="154" y="58"/>
                    <a:pt x="67" y="196"/>
                    <a:pt x="67" y="196"/>
                  </a:cubicBezTo>
                  <a:cubicBezTo>
                    <a:pt x="67" y="196"/>
                    <a:pt x="140" y="319"/>
                    <a:pt x="281" y="392"/>
                  </a:cubicBezTo>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sz="1050"/>
            </a:p>
          </p:txBody>
        </p:sp>
      </p:grpSp>
      <p:sp>
        <p:nvSpPr>
          <p:cNvPr id="4" name="Text Placeholder 3"/>
          <p:cNvSpPr>
            <a:spLocks noGrp="1"/>
          </p:cNvSpPr>
          <p:nvPr>
            <p:ph type="body" sz="quarter" idx="11"/>
          </p:nvPr>
        </p:nvSpPr>
        <p:spPr>
          <a:xfrm>
            <a:off x="342900" y="1453896"/>
            <a:ext cx="2907792" cy="3227832"/>
          </a:xfrm>
        </p:spPr>
        <p:txBody>
          <a:bodyPr lIns="73152" tIns="45720" rIns="73152" bIns="45720"/>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2"/>
          </p:nvPr>
        </p:nvSpPr>
        <p:spPr>
          <a:xfrm>
            <a:off x="3607308" y="1453896"/>
            <a:ext cx="2907792" cy="32278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4" hasCustomPrompt="1"/>
          </p:nvPr>
        </p:nvSpPr>
        <p:spPr>
          <a:xfrm>
            <a:off x="342900" y="923544"/>
            <a:ext cx="2907792" cy="420624"/>
          </a:xfrm>
        </p:spPr>
        <p:txBody>
          <a:bodyPr/>
          <a:lstStyle>
            <a:lvl1pPr marL="0" indent="0" algn="ctr">
              <a:buNone/>
              <a:defRPr>
                <a:latin typeface="+mn-lt"/>
              </a:defRPr>
            </a:lvl1pPr>
            <a:lvl2pPr marL="257175" indent="0">
              <a:buNone/>
              <a:defRPr/>
            </a:lvl2pPr>
            <a:lvl3pPr marL="342900" indent="0">
              <a:buNone/>
              <a:defRPr/>
            </a:lvl3pPr>
            <a:lvl4pPr marL="771525" indent="0">
              <a:buNone/>
              <a:defRPr/>
            </a:lvl4pPr>
            <a:lvl5pPr marL="1028700" indent="0">
              <a:buNone/>
              <a:defRPr/>
            </a:lvl5pPr>
          </a:lstStyle>
          <a:p>
            <a:pPr lvl="0"/>
            <a:r>
              <a:rPr lang="en-US" dirty="0" smtClean="0"/>
              <a:t>Column 1</a:t>
            </a:r>
            <a:endParaRPr lang="en-US" dirty="0"/>
          </a:p>
        </p:txBody>
      </p:sp>
      <p:sp>
        <p:nvSpPr>
          <p:cNvPr id="14" name="Text Placeholder 13"/>
          <p:cNvSpPr>
            <a:spLocks noGrp="1"/>
          </p:cNvSpPr>
          <p:nvPr>
            <p:ph type="body" sz="quarter" idx="15" hasCustomPrompt="1"/>
          </p:nvPr>
        </p:nvSpPr>
        <p:spPr>
          <a:xfrm>
            <a:off x="3607308" y="923544"/>
            <a:ext cx="2907792" cy="420624"/>
          </a:xfrm>
        </p:spPr>
        <p:txBody>
          <a:bodyPr/>
          <a:lstStyle>
            <a:lvl1pPr marL="0" indent="0" algn="ctr">
              <a:buNone/>
              <a:defRPr>
                <a:latin typeface="+mn-lt"/>
              </a:defRPr>
            </a:lvl1pPr>
          </a:lstStyle>
          <a:p>
            <a:pPr lvl="0"/>
            <a:r>
              <a:rPr lang="en-US" dirty="0" smtClean="0"/>
              <a:t>Column 2</a:t>
            </a:r>
          </a:p>
        </p:txBody>
      </p:sp>
      <p:cxnSp>
        <p:nvCxnSpPr>
          <p:cNvPr id="18" name="Straight Connector 17"/>
          <p:cNvCxnSpPr/>
          <p:nvPr userDrawn="1"/>
        </p:nvCxnSpPr>
        <p:spPr>
          <a:xfrm>
            <a:off x="3607308" y="1400061"/>
            <a:ext cx="2907792" cy="0"/>
          </a:xfrm>
          <a:prstGeom prst="line">
            <a:avLst/>
          </a:prstGeom>
          <a:ln w="6350" cmpd="sng">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342900" y="1400061"/>
            <a:ext cx="2907792" cy="0"/>
          </a:xfrm>
          <a:prstGeom prst="line">
            <a:avLst/>
          </a:prstGeom>
          <a:ln w="6350" cmpd="sng">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337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slide">
    <p:spTree>
      <p:nvGrpSpPr>
        <p:cNvPr id="1" name=""/>
        <p:cNvGrpSpPr/>
        <p:nvPr/>
      </p:nvGrpSpPr>
      <p:grpSpPr>
        <a:xfrm>
          <a:off x="0" y="0"/>
          <a:ext cx="0" cy="0"/>
          <a:chOff x="0" y="0"/>
          <a:chExt cx="0" cy="0"/>
        </a:xfrm>
      </p:grpSpPr>
      <p:sp>
        <p:nvSpPr>
          <p:cNvPr id="78" name="Text Placeholder 2"/>
          <p:cNvSpPr>
            <a:spLocks noGrp="1"/>
          </p:cNvSpPr>
          <p:nvPr>
            <p:ph type="body" sz="quarter" idx="10" hasCustomPrompt="1"/>
          </p:nvPr>
        </p:nvSpPr>
        <p:spPr>
          <a:xfrm>
            <a:off x="178594" y="201168"/>
            <a:ext cx="6436519" cy="571500"/>
          </a:xfrm>
          <a:prstGeom prst="rect">
            <a:avLst/>
          </a:prstGeom>
        </p:spPr>
        <p:txBody>
          <a:bodyPr lIns="68580" tIns="34290" rIns="68580" bIns="34290">
            <a:normAutofit/>
          </a:bodyPr>
          <a:lstStyle>
            <a:lvl1pPr marL="0" indent="0" algn="ctr">
              <a:buNone/>
              <a:defRPr sz="2025" b="1">
                <a:solidFill>
                  <a:schemeClr val="accent6"/>
                </a:solidFill>
                <a:latin typeface="+mj-lt"/>
              </a:defRPr>
            </a:lvl1pPr>
          </a:lstStyle>
          <a:p>
            <a:pPr lvl="0"/>
            <a:r>
              <a:rPr lang="en-US" dirty="0"/>
              <a:t>Edit Master text </a:t>
            </a:r>
            <a:r>
              <a:rPr lang="en-US" dirty="0" smtClean="0"/>
              <a:t>styles</a:t>
            </a:r>
            <a:endParaRPr lang="en-US" dirty="0"/>
          </a:p>
        </p:txBody>
      </p:sp>
      <p:grpSp>
        <p:nvGrpSpPr>
          <p:cNvPr id="3" name="Group 2"/>
          <p:cNvGrpSpPr/>
          <p:nvPr userDrawn="1"/>
        </p:nvGrpSpPr>
        <p:grpSpPr>
          <a:xfrm>
            <a:off x="121623" y="4930955"/>
            <a:ext cx="178415" cy="133251"/>
            <a:chOff x="216218" y="6574605"/>
            <a:chExt cx="317182" cy="177668"/>
          </a:xfrm>
        </p:grpSpPr>
        <p:sp>
          <p:nvSpPr>
            <p:cNvPr id="6" name="Freeform 36"/>
            <p:cNvSpPr>
              <a:spLocks/>
            </p:cNvSpPr>
            <p:nvPr userDrawn="1"/>
          </p:nvSpPr>
          <p:spPr bwMode="auto">
            <a:xfrm>
              <a:off x="387450" y="6608162"/>
              <a:ext cx="91707" cy="109175"/>
            </a:xfrm>
            <a:custGeom>
              <a:avLst/>
              <a:gdLst>
                <a:gd name="T0" fmla="*/ 5 w 203"/>
                <a:gd name="T1" fmla="*/ 223 h 241"/>
                <a:gd name="T2" fmla="*/ 133 w 203"/>
                <a:gd name="T3" fmla="*/ 120 h 241"/>
                <a:gd name="T4" fmla="*/ 0 w 203"/>
                <a:gd name="T5" fmla="*/ 22 h 241"/>
                <a:gd name="T6" fmla="*/ 180 w 203"/>
                <a:gd name="T7" fmla="*/ 96 h 241"/>
                <a:gd name="T8" fmla="*/ 203 w 203"/>
                <a:gd name="T9" fmla="*/ 121 h 241"/>
                <a:gd name="T10" fmla="*/ 180 w 203"/>
                <a:gd name="T11" fmla="*/ 146 h 241"/>
                <a:gd name="T12" fmla="*/ 5 w 203"/>
                <a:gd name="T13" fmla="*/ 223 h 241"/>
              </a:gdLst>
              <a:ahLst/>
              <a:cxnLst>
                <a:cxn ang="0">
                  <a:pos x="T0" y="T1"/>
                </a:cxn>
                <a:cxn ang="0">
                  <a:pos x="T2" y="T3"/>
                </a:cxn>
                <a:cxn ang="0">
                  <a:pos x="T4" y="T5"/>
                </a:cxn>
                <a:cxn ang="0">
                  <a:pos x="T6" y="T7"/>
                </a:cxn>
                <a:cxn ang="0">
                  <a:pos x="T8" y="T9"/>
                </a:cxn>
                <a:cxn ang="0">
                  <a:pos x="T10" y="T11"/>
                </a:cxn>
                <a:cxn ang="0">
                  <a:pos x="T12" y="T13"/>
                </a:cxn>
              </a:cxnLst>
              <a:rect l="0" t="0" r="r" b="b"/>
              <a:pathLst>
                <a:path w="203" h="241">
                  <a:moveTo>
                    <a:pt x="5" y="223"/>
                  </a:moveTo>
                  <a:cubicBezTo>
                    <a:pt x="45" y="200"/>
                    <a:pt x="93" y="170"/>
                    <a:pt x="133" y="120"/>
                  </a:cubicBezTo>
                  <a:cubicBezTo>
                    <a:pt x="94" y="72"/>
                    <a:pt x="40" y="44"/>
                    <a:pt x="0" y="22"/>
                  </a:cubicBezTo>
                  <a:cubicBezTo>
                    <a:pt x="96" y="0"/>
                    <a:pt x="180" y="96"/>
                    <a:pt x="180" y="96"/>
                  </a:cubicBezTo>
                  <a:cubicBezTo>
                    <a:pt x="203" y="121"/>
                    <a:pt x="203" y="121"/>
                    <a:pt x="203" y="121"/>
                  </a:cubicBezTo>
                  <a:cubicBezTo>
                    <a:pt x="180" y="146"/>
                    <a:pt x="180" y="146"/>
                    <a:pt x="180" y="146"/>
                  </a:cubicBezTo>
                  <a:cubicBezTo>
                    <a:pt x="92" y="241"/>
                    <a:pt x="5" y="223"/>
                    <a:pt x="5" y="223"/>
                  </a:cubicBezTo>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sz="1050"/>
            </a:p>
          </p:txBody>
        </p:sp>
        <p:sp>
          <p:nvSpPr>
            <p:cNvPr id="7" name="Oval 37"/>
            <p:cNvSpPr>
              <a:spLocks noChangeArrowheads="1"/>
            </p:cNvSpPr>
            <p:nvPr userDrawn="1"/>
          </p:nvSpPr>
          <p:spPr bwMode="auto">
            <a:xfrm>
              <a:off x="352284" y="6643098"/>
              <a:ext cx="40682" cy="40682"/>
            </a:xfrm>
            <a:prstGeom prst="ellipse">
              <a:avLst/>
            </a:pr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sz="1050"/>
            </a:p>
          </p:txBody>
        </p:sp>
        <p:sp>
          <p:nvSpPr>
            <p:cNvPr id="8" name="Freeform 38"/>
            <p:cNvSpPr>
              <a:spLocks noEditPoints="1"/>
            </p:cNvSpPr>
            <p:nvPr userDrawn="1"/>
          </p:nvSpPr>
          <p:spPr bwMode="auto">
            <a:xfrm>
              <a:off x="268162" y="6574605"/>
              <a:ext cx="265238" cy="177668"/>
            </a:xfrm>
            <a:custGeom>
              <a:avLst/>
              <a:gdLst>
                <a:gd name="T0" fmla="*/ 74 w 587"/>
                <a:gd name="T1" fmla="*/ 194 h 392"/>
                <a:gd name="T2" fmla="*/ 293 w 587"/>
                <a:gd name="T3" fmla="*/ 330 h 392"/>
                <a:gd name="T4" fmla="*/ 510 w 587"/>
                <a:gd name="T5" fmla="*/ 194 h 392"/>
                <a:gd name="T6" fmla="*/ 293 w 587"/>
                <a:gd name="T7" fmla="*/ 62 h 392"/>
                <a:gd name="T8" fmla="*/ 74 w 587"/>
                <a:gd name="T9" fmla="*/ 194 h 392"/>
                <a:gd name="T10" fmla="*/ 293 w 587"/>
                <a:gd name="T11" fmla="*/ 392 h 392"/>
                <a:gd name="T12" fmla="*/ 10 w 587"/>
                <a:gd name="T13" fmla="*/ 211 h 392"/>
                <a:gd name="T14" fmla="*/ 0 w 587"/>
                <a:gd name="T15" fmla="*/ 194 h 392"/>
                <a:gd name="T16" fmla="*/ 10 w 587"/>
                <a:gd name="T17" fmla="*/ 177 h 392"/>
                <a:gd name="T18" fmla="*/ 293 w 587"/>
                <a:gd name="T19" fmla="*/ 0 h 392"/>
                <a:gd name="T20" fmla="*/ 573 w 587"/>
                <a:gd name="T21" fmla="*/ 176 h 392"/>
                <a:gd name="T22" fmla="*/ 587 w 587"/>
                <a:gd name="T23" fmla="*/ 194 h 392"/>
                <a:gd name="T24" fmla="*/ 574 w 587"/>
                <a:gd name="T25" fmla="*/ 213 h 392"/>
                <a:gd name="T26" fmla="*/ 293 w 587"/>
                <a:gd name="T27"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7" h="392">
                  <a:moveTo>
                    <a:pt x="74" y="194"/>
                  </a:moveTo>
                  <a:cubicBezTo>
                    <a:pt x="104" y="234"/>
                    <a:pt x="188" y="330"/>
                    <a:pt x="293" y="330"/>
                  </a:cubicBezTo>
                  <a:cubicBezTo>
                    <a:pt x="366" y="330"/>
                    <a:pt x="439" y="285"/>
                    <a:pt x="510" y="194"/>
                  </a:cubicBezTo>
                  <a:cubicBezTo>
                    <a:pt x="439" y="107"/>
                    <a:pt x="366" y="62"/>
                    <a:pt x="293" y="62"/>
                  </a:cubicBezTo>
                  <a:cubicBezTo>
                    <a:pt x="188" y="62"/>
                    <a:pt x="104" y="155"/>
                    <a:pt x="74" y="194"/>
                  </a:cubicBezTo>
                  <a:moveTo>
                    <a:pt x="293" y="392"/>
                  </a:moveTo>
                  <a:cubicBezTo>
                    <a:pt x="126" y="392"/>
                    <a:pt x="15" y="218"/>
                    <a:pt x="10" y="211"/>
                  </a:cubicBezTo>
                  <a:cubicBezTo>
                    <a:pt x="0" y="194"/>
                    <a:pt x="0" y="194"/>
                    <a:pt x="0" y="194"/>
                  </a:cubicBezTo>
                  <a:cubicBezTo>
                    <a:pt x="10" y="177"/>
                    <a:pt x="10" y="177"/>
                    <a:pt x="10" y="177"/>
                  </a:cubicBezTo>
                  <a:cubicBezTo>
                    <a:pt x="15" y="170"/>
                    <a:pt x="127" y="0"/>
                    <a:pt x="293" y="0"/>
                  </a:cubicBezTo>
                  <a:cubicBezTo>
                    <a:pt x="392" y="0"/>
                    <a:pt x="486" y="59"/>
                    <a:pt x="573" y="176"/>
                  </a:cubicBezTo>
                  <a:cubicBezTo>
                    <a:pt x="587" y="194"/>
                    <a:pt x="587" y="194"/>
                    <a:pt x="587" y="194"/>
                  </a:cubicBezTo>
                  <a:cubicBezTo>
                    <a:pt x="574" y="213"/>
                    <a:pt x="574" y="213"/>
                    <a:pt x="574" y="213"/>
                  </a:cubicBezTo>
                  <a:cubicBezTo>
                    <a:pt x="486" y="332"/>
                    <a:pt x="392" y="392"/>
                    <a:pt x="293" y="392"/>
                  </a:cubicBezTo>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sz="1050"/>
            </a:p>
          </p:txBody>
        </p:sp>
        <p:sp>
          <p:nvSpPr>
            <p:cNvPr id="9" name="Freeform 39"/>
            <p:cNvSpPr>
              <a:spLocks/>
            </p:cNvSpPr>
            <p:nvPr userDrawn="1"/>
          </p:nvSpPr>
          <p:spPr bwMode="auto">
            <a:xfrm>
              <a:off x="216218" y="6574605"/>
              <a:ext cx="126873" cy="177668"/>
            </a:xfrm>
            <a:custGeom>
              <a:avLst/>
              <a:gdLst>
                <a:gd name="T0" fmla="*/ 281 w 281"/>
                <a:gd name="T1" fmla="*/ 392 h 392"/>
                <a:gd name="T2" fmla="*/ 9 w 281"/>
                <a:gd name="T3" fmla="*/ 209 h 392"/>
                <a:gd name="T4" fmla="*/ 0 w 281"/>
                <a:gd name="T5" fmla="*/ 193 h 392"/>
                <a:gd name="T6" fmla="*/ 10 w 281"/>
                <a:gd name="T7" fmla="*/ 176 h 392"/>
                <a:gd name="T8" fmla="*/ 280 w 281"/>
                <a:gd name="T9" fmla="*/ 0 h 392"/>
                <a:gd name="T10" fmla="*/ 67 w 281"/>
                <a:gd name="T11" fmla="*/ 196 h 392"/>
                <a:gd name="T12" fmla="*/ 281 w 281"/>
                <a:gd name="T13" fmla="*/ 392 h 392"/>
              </a:gdLst>
              <a:ahLst/>
              <a:cxnLst>
                <a:cxn ang="0">
                  <a:pos x="T0" y="T1"/>
                </a:cxn>
                <a:cxn ang="0">
                  <a:pos x="T2" y="T3"/>
                </a:cxn>
                <a:cxn ang="0">
                  <a:pos x="T4" y="T5"/>
                </a:cxn>
                <a:cxn ang="0">
                  <a:pos x="T6" y="T7"/>
                </a:cxn>
                <a:cxn ang="0">
                  <a:pos x="T8" y="T9"/>
                </a:cxn>
                <a:cxn ang="0">
                  <a:pos x="T10" y="T11"/>
                </a:cxn>
                <a:cxn ang="0">
                  <a:pos x="T12" y="T13"/>
                </a:cxn>
              </a:cxnLst>
              <a:rect l="0" t="0" r="r" b="b"/>
              <a:pathLst>
                <a:path w="281" h="392">
                  <a:moveTo>
                    <a:pt x="281" y="392"/>
                  </a:moveTo>
                  <a:cubicBezTo>
                    <a:pt x="118" y="387"/>
                    <a:pt x="13" y="217"/>
                    <a:pt x="9" y="209"/>
                  </a:cubicBezTo>
                  <a:cubicBezTo>
                    <a:pt x="0" y="193"/>
                    <a:pt x="0" y="193"/>
                    <a:pt x="0" y="193"/>
                  </a:cubicBezTo>
                  <a:cubicBezTo>
                    <a:pt x="10" y="176"/>
                    <a:pt x="10" y="176"/>
                    <a:pt x="10" y="176"/>
                  </a:cubicBezTo>
                  <a:cubicBezTo>
                    <a:pt x="15" y="169"/>
                    <a:pt x="118" y="6"/>
                    <a:pt x="280" y="0"/>
                  </a:cubicBezTo>
                  <a:cubicBezTo>
                    <a:pt x="154" y="58"/>
                    <a:pt x="67" y="196"/>
                    <a:pt x="67" y="196"/>
                  </a:cubicBezTo>
                  <a:cubicBezTo>
                    <a:pt x="67" y="196"/>
                    <a:pt x="140" y="319"/>
                    <a:pt x="281" y="392"/>
                  </a:cubicBezTo>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sz="1050"/>
            </a:p>
          </p:txBody>
        </p:sp>
      </p:grpSp>
      <p:sp>
        <p:nvSpPr>
          <p:cNvPr id="4" name="Text Placeholder 3"/>
          <p:cNvSpPr>
            <a:spLocks noGrp="1"/>
          </p:cNvSpPr>
          <p:nvPr>
            <p:ph type="body" sz="quarter" idx="11"/>
          </p:nvPr>
        </p:nvSpPr>
        <p:spPr>
          <a:xfrm>
            <a:off x="342900" y="1453896"/>
            <a:ext cx="1879092" cy="3227832"/>
          </a:xfrm>
        </p:spPr>
        <p:txBody>
          <a:bodyPr lIns="73152" tIns="45720" rIns="73152" bIns="45720"/>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2"/>
          </p:nvPr>
        </p:nvSpPr>
        <p:spPr>
          <a:xfrm>
            <a:off x="2489454" y="1453896"/>
            <a:ext cx="1879092" cy="32278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3"/>
          </p:nvPr>
        </p:nvSpPr>
        <p:spPr>
          <a:xfrm>
            <a:off x="4636008" y="1453896"/>
            <a:ext cx="1879092" cy="3227832"/>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2" name="Text Placeholder 11"/>
          <p:cNvSpPr>
            <a:spLocks noGrp="1"/>
          </p:cNvSpPr>
          <p:nvPr>
            <p:ph type="body" sz="quarter" idx="14" hasCustomPrompt="1"/>
          </p:nvPr>
        </p:nvSpPr>
        <p:spPr>
          <a:xfrm>
            <a:off x="342900" y="923544"/>
            <a:ext cx="1885950" cy="420624"/>
          </a:xfrm>
        </p:spPr>
        <p:txBody>
          <a:bodyPr/>
          <a:lstStyle>
            <a:lvl1pPr marL="0" indent="0" algn="ctr">
              <a:buNone/>
              <a:defRPr>
                <a:latin typeface="+mn-lt"/>
              </a:defRPr>
            </a:lvl1pPr>
            <a:lvl2pPr marL="257175" indent="0">
              <a:buNone/>
              <a:defRPr/>
            </a:lvl2pPr>
            <a:lvl3pPr marL="342900" indent="0">
              <a:buNone/>
              <a:defRPr/>
            </a:lvl3pPr>
            <a:lvl4pPr marL="771525" indent="0">
              <a:buNone/>
              <a:defRPr/>
            </a:lvl4pPr>
            <a:lvl5pPr marL="1028700" indent="0">
              <a:buNone/>
              <a:defRPr/>
            </a:lvl5pPr>
          </a:lstStyle>
          <a:p>
            <a:pPr lvl="0"/>
            <a:r>
              <a:rPr lang="en-US" dirty="0" smtClean="0"/>
              <a:t>Column 1</a:t>
            </a:r>
            <a:endParaRPr lang="en-US" dirty="0"/>
          </a:p>
        </p:txBody>
      </p:sp>
      <p:sp>
        <p:nvSpPr>
          <p:cNvPr id="14" name="Text Placeholder 13"/>
          <p:cNvSpPr>
            <a:spLocks noGrp="1"/>
          </p:cNvSpPr>
          <p:nvPr>
            <p:ph type="body" sz="quarter" idx="15" hasCustomPrompt="1"/>
          </p:nvPr>
        </p:nvSpPr>
        <p:spPr>
          <a:xfrm>
            <a:off x="2489454" y="923544"/>
            <a:ext cx="1885950" cy="420624"/>
          </a:xfrm>
        </p:spPr>
        <p:txBody>
          <a:bodyPr/>
          <a:lstStyle>
            <a:lvl1pPr marL="0" indent="0" algn="ctr">
              <a:buNone/>
              <a:defRPr>
                <a:latin typeface="+mn-lt"/>
              </a:defRPr>
            </a:lvl1pPr>
          </a:lstStyle>
          <a:p>
            <a:pPr lvl="0"/>
            <a:r>
              <a:rPr lang="en-US" dirty="0" smtClean="0"/>
              <a:t>Column 2</a:t>
            </a:r>
          </a:p>
        </p:txBody>
      </p:sp>
      <p:sp>
        <p:nvSpPr>
          <p:cNvPr id="16" name="Text Placeholder 15"/>
          <p:cNvSpPr>
            <a:spLocks noGrp="1"/>
          </p:cNvSpPr>
          <p:nvPr>
            <p:ph type="body" sz="quarter" idx="16" hasCustomPrompt="1"/>
          </p:nvPr>
        </p:nvSpPr>
        <p:spPr>
          <a:xfrm>
            <a:off x="4636008" y="923544"/>
            <a:ext cx="1885950" cy="420624"/>
          </a:xfrm>
        </p:spPr>
        <p:txBody>
          <a:bodyPr/>
          <a:lstStyle>
            <a:lvl1pPr marL="0" indent="0" algn="ctr">
              <a:buNone/>
              <a:defRPr>
                <a:latin typeface="+mn-lt"/>
              </a:defRPr>
            </a:lvl1pPr>
          </a:lstStyle>
          <a:p>
            <a:pPr lvl="0"/>
            <a:r>
              <a:rPr lang="en-US" dirty="0" smtClean="0"/>
              <a:t>Column 3</a:t>
            </a:r>
          </a:p>
        </p:txBody>
      </p:sp>
      <p:cxnSp>
        <p:nvCxnSpPr>
          <p:cNvPr id="18" name="Straight Connector 17"/>
          <p:cNvCxnSpPr/>
          <p:nvPr userDrawn="1"/>
        </p:nvCxnSpPr>
        <p:spPr>
          <a:xfrm>
            <a:off x="2486025" y="1400061"/>
            <a:ext cx="1885950" cy="0"/>
          </a:xfrm>
          <a:prstGeom prst="line">
            <a:avLst/>
          </a:prstGeom>
          <a:ln w="6350" cmpd="sng">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342900" y="1400061"/>
            <a:ext cx="1885950" cy="0"/>
          </a:xfrm>
          <a:prstGeom prst="line">
            <a:avLst/>
          </a:prstGeom>
          <a:ln w="6350" cmpd="sng">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4633676" y="1400061"/>
            <a:ext cx="1885950" cy="0"/>
          </a:xfrm>
          <a:prstGeom prst="line">
            <a:avLst/>
          </a:prstGeom>
          <a:ln w="6350" cmpd="sng">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8500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5129497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8308" y="203024"/>
            <a:ext cx="6439662" cy="576072"/>
          </a:xfrm>
          <a:prstGeom prst="rect">
            <a:avLst/>
          </a:prstGeom>
        </p:spPr>
        <p:txBody>
          <a:bodyPr vert="horz" lIns="73152" tIns="36576" rIns="73152" bIns="36576"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2900" y="1115568"/>
            <a:ext cx="6172200" cy="3657600"/>
          </a:xfrm>
          <a:prstGeom prst="rect">
            <a:avLst/>
          </a:prstGeom>
        </p:spPr>
        <p:txBody>
          <a:bodyPr vert="horz" lIns="73152" tIns="45720" rIns="73152"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Box 4"/>
          <p:cNvSpPr txBox="1"/>
          <p:nvPr userDrawn="1"/>
        </p:nvSpPr>
        <p:spPr bwMode="gray">
          <a:xfrm>
            <a:off x="6428850" y="4921430"/>
            <a:ext cx="326281" cy="184666"/>
          </a:xfrm>
          <a:prstGeom prst="rect">
            <a:avLst/>
          </a:prstGeom>
          <a:noFill/>
        </p:spPr>
        <p:txBody>
          <a:bodyPr wrap="square" rtlCol="0">
            <a:spAutoFit/>
          </a:bodyPr>
          <a:lstStyle/>
          <a:p>
            <a:pPr algn="r"/>
            <a:fld id="{6F5916EB-C3EF-4245-B97B-7714271D2B08}" type="slidenum">
              <a:rPr lang="en-US" sz="600" kern="1200" smtClean="0">
                <a:solidFill>
                  <a:srgbClr val="A6A6A6"/>
                </a:solidFill>
                <a:latin typeface="Arial" panose="020B0604020202020204" pitchFamily="34" charset="0"/>
                <a:ea typeface="+mn-ea"/>
                <a:cs typeface="Arial" panose="020B0604020202020204" pitchFamily="34" charset="0"/>
              </a:rPr>
              <a:t>‹#›</a:t>
            </a:fld>
            <a:endParaRPr lang="en-US" sz="600" kern="1200" dirty="0">
              <a:solidFill>
                <a:srgbClr val="A6A6A6"/>
              </a:solidFill>
              <a:latin typeface="Arial" panose="020B0604020202020204" pitchFamily="34" charset="0"/>
              <a:ea typeface="+mn-ea"/>
              <a:cs typeface="Arial" panose="020B0604020202020204" pitchFamily="34" charset="0"/>
            </a:endParaRPr>
          </a:p>
        </p:txBody>
      </p:sp>
      <p:grpSp>
        <p:nvGrpSpPr>
          <p:cNvPr id="6" name="Group 5"/>
          <p:cNvGrpSpPr/>
          <p:nvPr userDrawn="1"/>
        </p:nvGrpSpPr>
        <p:grpSpPr bwMode="gray">
          <a:xfrm>
            <a:off x="121623" y="4930955"/>
            <a:ext cx="178415" cy="133251"/>
            <a:chOff x="216218" y="6574605"/>
            <a:chExt cx="317182" cy="177668"/>
          </a:xfrm>
        </p:grpSpPr>
        <p:sp>
          <p:nvSpPr>
            <p:cNvPr id="7" name="Freeform 36"/>
            <p:cNvSpPr>
              <a:spLocks/>
            </p:cNvSpPr>
            <p:nvPr userDrawn="1"/>
          </p:nvSpPr>
          <p:spPr bwMode="gray">
            <a:xfrm>
              <a:off x="387450" y="6608162"/>
              <a:ext cx="91707" cy="109175"/>
            </a:xfrm>
            <a:custGeom>
              <a:avLst/>
              <a:gdLst>
                <a:gd name="T0" fmla="*/ 5 w 203"/>
                <a:gd name="T1" fmla="*/ 223 h 241"/>
                <a:gd name="T2" fmla="*/ 133 w 203"/>
                <a:gd name="T3" fmla="*/ 120 h 241"/>
                <a:gd name="T4" fmla="*/ 0 w 203"/>
                <a:gd name="T5" fmla="*/ 22 h 241"/>
                <a:gd name="T6" fmla="*/ 180 w 203"/>
                <a:gd name="T7" fmla="*/ 96 h 241"/>
                <a:gd name="T8" fmla="*/ 203 w 203"/>
                <a:gd name="T9" fmla="*/ 121 h 241"/>
                <a:gd name="T10" fmla="*/ 180 w 203"/>
                <a:gd name="T11" fmla="*/ 146 h 241"/>
                <a:gd name="T12" fmla="*/ 5 w 203"/>
                <a:gd name="T13" fmla="*/ 223 h 241"/>
              </a:gdLst>
              <a:ahLst/>
              <a:cxnLst>
                <a:cxn ang="0">
                  <a:pos x="T0" y="T1"/>
                </a:cxn>
                <a:cxn ang="0">
                  <a:pos x="T2" y="T3"/>
                </a:cxn>
                <a:cxn ang="0">
                  <a:pos x="T4" y="T5"/>
                </a:cxn>
                <a:cxn ang="0">
                  <a:pos x="T6" y="T7"/>
                </a:cxn>
                <a:cxn ang="0">
                  <a:pos x="T8" y="T9"/>
                </a:cxn>
                <a:cxn ang="0">
                  <a:pos x="T10" y="T11"/>
                </a:cxn>
                <a:cxn ang="0">
                  <a:pos x="T12" y="T13"/>
                </a:cxn>
              </a:cxnLst>
              <a:rect l="0" t="0" r="r" b="b"/>
              <a:pathLst>
                <a:path w="203" h="241">
                  <a:moveTo>
                    <a:pt x="5" y="223"/>
                  </a:moveTo>
                  <a:cubicBezTo>
                    <a:pt x="45" y="200"/>
                    <a:pt x="93" y="170"/>
                    <a:pt x="133" y="120"/>
                  </a:cubicBezTo>
                  <a:cubicBezTo>
                    <a:pt x="94" y="72"/>
                    <a:pt x="40" y="44"/>
                    <a:pt x="0" y="22"/>
                  </a:cubicBezTo>
                  <a:cubicBezTo>
                    <a:pt x="96" y="0"/>
                    <a:pt x="180" y="96"/>
                    <a:pt x="180" y="96"/>
                  </a:cubicBezTo>
                  <a:cubicBezTo>
                    <a:pt x="203" y="121"/>
                    <a:pt x="203" y="121"/>
                    <a:pt x="203" y="121"/>
                  </a:cubicBezTo>
                  <a:cubicBezTo>
                    <a:pt x="180" y="146"/>
                    <a:pt x="180" y="146"/>
                    <a:pt x="180" y="146"/>
                  </a:cubicBezTo>
                  <a:cubicBezTo>
                    <a:pt x="92" y="241"/>
                    <a:pt x="5" y="223"/>
                    <a:pt x="5" y="223"/>
                  </a:cubicBezTo>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sz="760"/>
            </a:p>
          </p:txBody>
        </p:sp>
        <p:sp>
          <p:nvSpPr>
            <p:cNvPr id="8" name="Oval 37"/>
            <p:cNvSpPr>
              <a:spLocks noChangeArrowheads="1"/>
            </p:cNvSpPr>
            <p:nvPr userDrawn="1"/>
          </p:nvSpPr>
          <p:spPr bwMode="gray">
            <a:xfrm>
              <a:off x="352284" y="6643098"/>
              <a:ext cx="40682" cy="40682"/>
            </a:xfrm>
            <a:prstGeom prst="ellipse">
              <a:avLst/>
            </a:pr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sz="760"/>
            </a:p>
          </p:txBody>
        </p:sp>
        <p:sp>
          <p:nvSpPr>
            <p:cNvPr id="9" name="Freeform 38"/>
            <p:cNvSpPr>
              <a:spLocks noEditPoints="1"/>
            </p:cNvSpPr>
            <p:nvPr userDrawn="1"/>
          </p:nvSpPr>
          <p:spPr bwMode="gray">
            <a:xfrm>
              <a:off x="268162" y="6574605"/>
              <a:ext cx="265238" cy="177668"/>
            </a:xfrm>
            <a:custGeom>
              <a:avLst/>
              <a:gdLst>
                <a:gd name="T0" fmla="*/ 74 w 587"/>
                <a:gd name="T1" fmla="*/ 194 h 392"/>
                <a:gd name="T2" fmla="*/ 293 w 587"/>
                <a:gd name="T3" fmla="*/ 330 h 392"/>
                <a:gd name="T4" fmla="*/ 510 w 587"/>
                <a:gd name="T5" fmla="*/ 194 h 392"/>
                <a:gd name="T6" fmla="*/ 293 w 587"/>
                <a:gd name="T7" fmla="*/ 62 h 392"/>
                <a:gd name="T8" fmla="*/ 74 w 587"/>
                <a:gd name="T9" fmla="*/ 194 h 392"/>
                <a:gd name="T10" fmla="*/ 293 w 587"/>
                <a:gd name="T11" fmla="*/ 392 h 392"/>
                <a:gd name="T12" fmla="*/ 10 w 587"/>
                <a:gd name="T13" fmla="*/ 211 h 392"/>
                <a:gd name="T14" fmla="*/ 0 w 587"/>
                <a:gd name="T15" fmla="*/ 194 h 392"/>
                <a:gd name="T16" fmla="*/ 10 w 587"/>
                <a:gd name="T17" fmla="*/ 177 h 392"/>
                <a:gd name="T18" fmla="*/ 293 w 587"/>
                <a:gd name="T19" fmla="*/ 0 h 392"/>
                <a:gd name="T20" fmla="*/ 573 w 587"/>
                <a:gd name="T21" fmla="*/ 176 h 392"/>
                <a:gd name="T22" fmla="*/ 587 w 587"/>
                <a:gd name="T23" fmla="*/ 194 h 392"/>
                <a:gd name="T24" fmla="*/ 574 w 587"/>
                <a:gd name="T25" fmla="*/ 213 h 392"/>
                <a:gd name="T26" fmla="*/ 293 w 587"/>
                <a:gd name="T27"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7" h="392">
                  <a:moveTo>
                    <a:pt x="74" y="194"/>
                  </a:moveTo>
                  <a:cubicBezTo>
                    <a:pt x="104" y="234"/>
                    <a:pt x="188" y="330"/>
                    <a:pt x="293" y="330"/>
                  </a:cubicBezTo>
                  <a:cubicBezTo>
                    <a:pt x="366" y="330"/>
                    <a:pt x="439" y="285"/>
                    <a:pt x="510" y="194"/>
                  </a:cubicBezTo>
                  <a:cubicBezTo>
                    <a:pt x="439" y="107"/>
                    <a:pt x="366" y="62"/>
                    <a:pt x="293" y="62"/>
                  </a:cubicBezTo>
                  <a:cubicBezTo>
                    <a:pt x="188" y="62"/>
                    <a:pt x="104" y="155"/>
                    <a:pt x="74" y="194"/>
                  </a:cubicBezTo>
                  <a:moveTo>
                    <a:pt x="293" y="392"/>
                  </a:moveTo>
                  <a:cubicBezTo>
                    <a:pt x="126" y="392"/>
                    <a:pt x="15" y="218"/>
                    <a:pt x="10" y="211"/>
                  </a:cubicBezTo>
                  <a:cubicBezTo>
                    <a:pt x="0" y="194"/>
                    <a:pt x="0" y="194"/>
                    <a:pt x="0" y="194"/>
                  </a:cubicBezTo>
                  <a:cubicBezTo>
                    <a:pt x="10" y="177"/>
                    <a:pt x="10" y="177"/>
                    <a:pt x="10" y="177"/>
                  </a:cubicBezTo>
                  <a:cubicBezTo>
                    <a:pt x="15" y="170"/>
                    <a:pt x="127" y="0"/>
                    <a:pt x="293" y="0"/>
                  </a:cubicBezTo>
                  <a:cubicBezTo>
                    <a:pt x="392" y="0"/>
                    <a:pt x="486" y="59"/>
                    <a:pt x="573" y="176"/>
                  </a:cubicBezTo>
                  <a:cubicBezTo>
                    <a:pt x="587" y="194"/>
                    <a:pt x="587" y="194"/>
                    <a:pt x="587" y="194"/>
                  </a:cubicBezTo>
                  <a:cubicBezTo>
                    <a:pt x="574" y="213"/>
                    <a:pt x="574" y="213"/>
                    <a:pt x="574" y="213"/>
                  </a:cubicBezTo>
                  <a:cubicBezTo>
                    <a:pt x="486" y="332"/>
                    <a:pt x="392" y="392"/>
                    <a:pt x="293" y="392"/>
                  </a:cubicBezTo>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sz="760"/>
            </a:p>
          </p:txBody>
        </p:sp>
        <p:sp>
          <p:nvSpPr>
            <p:cNvPr id="10" name="Freeform 39"/>
            <p:cNvSpPr>
              <a:spLocks/>
            </p:cNvSpPr>
            <p:nvPr userDrawn="1"/>
          </p:nvSpPr>
          <p:spPr bwMode="gray">
            <a:xfrm>
              <a:off x="216218" y="6574605"/>
              <a:ext cx="126873" cy="177668"/>
            </a:xfrm>
            <a:custGeom>
              <a:avLst/>
              <a:gdLst>
                <a:gd name="T0" fmla="*/ 281 w 281"/>
                <a:gd name="T1" fmla="*/ 392 h 392"/>
                <a:gd name="T2" fmla="*/ 9 w 281"/>
                <a:gd name="T3" fmla="*/ 209 h 392"/>
                <a:gd name="T4" fmla="*/ 0 w 281"/>
                <a:gd name="T5" fmla="*/ 193 h 392"/>
                <a:gd name="T6" fmla="*/ 10 w 281"/>
                <a:gd name="T7" fmla="*/ 176 h 392"/>
                <a:gd name="T8" fmla="*/ 280 w 281"/>
                <a:gd name="T9" fmla="*/ 0 h 392"/>
                <a:gd name="T10" fmla="*/ 67 w 281"/>
                <a:gd name="T11" fmla="*/ 196 h 392"/>
                <a:gd name="T12" fmla="*/ 281 w 281"/>
                <a:gd name="T13" fmla="*/ 392 h 392"/>
              </a:gdLst>
              <a:ahLst/>
              <a:cxnLst>
                <a:cxn ang="0">
                  <a:pos x="T0" y="T1"/>
                </a:cxn>
                <a:cxn ang="0">
                  <a:pos x="T2" y="T3"/>
                </a:cxn>
                <a:cxn ang="0">
                  <a:pos x="T4" y="T5"/>
                </a:cxn>
                <a:cxn ang="0">
                  <a:pos x="T6" y="T7"/>
                </a:cxn>
                <a:cxn ang="0">
                  <a:pos x="T8" y="T9"/>
                </a:cxn>
                <a:cxn ang="0">
                  <a:pos x="T10" y="T11"/>
                </a:cxn>
                <a:cxn ang="0">
                  <a:pos x="T12" y="T13"/>
                </a:cxn>
              </a:cxnLst>
              <a:rect l="0" t="0" r="r" b="b"/>
              <a:pathLst>
                <a:path w="281" h="392">
                  <a:moveTo>
                    <a:pt x="281" y="392"/>
                  </a:moveTo>
                  <a:cubicBezTo>
                    <a:pt x="118" y="387"/>
                    <a:pt x="13" y="217"/>
                    <a:pt x="9" y="209"/>
                  </a:cubicBezTo>
                  <a:cubicBezTo>
                    <a:pt x="0" y="193"/>
                    <a:pt x="0" y="193"/>
                    <a:pt x="0" y="193"/>
                  </a:cubicBezTo>
                  <a:cubicBezTo>
                    <a:pt x="10" y="176"/>
                    <a:pt x="10" y="176"/>
                    <a:pt x="10" y="176"/>
                  </a:cubicBezTo>
                  <a:cubicBezTo>
                    <a:pt x="15" y="169"/>
                    <a:pt x="118" y="6"/>
                    <a:pt x="280" y="0"/>
                  </a:cubicBezTo>
                  <a:cubicBezTo>
                    <a:pt x="154" y="58"/>
                    <a:pt x="67" y="196"/>
                    <a:pt x="67" y="196"/>
                  </a:cubicBezTo>
                  <a:cubicBezTo>
                    <a:pt x="67" y="196"/>
                    <a:pt x="140" y="319"/>
                    <a:pt x="281" y="392"/>
                  </a:cubicBezTo>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sz="760"/>
            </a:p>
          </p:txBody>
        </p:sp>
      </p:grpSp>
      <p:sp>
        <p:nvSpPr>
          <p:cNvPr id="11" name="Footer Placeholder 3"/>
          <p:cNvSpPr txBox="1">
            <a:spLocks/>
          </p:cNvSpPr>
          <p:nvPr userDrawn="1"/>
        </p:nvSpPr>
        <p:spPr>
          <a:xfrm>
            <a:off x="3064669" y="4933455"/>
            <a:ext cx="3334703" cy="205978"/>
          </a:xfrm>
          <a:prstGeom prst="rect">
            <a:avLst/>
          </a:prstGeom>
        </p:spPr>
        <p:txBody>
          <a:bodyPr lIns="51435" tIns="25718" rIns="51435" bIns="25718"/>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00" dirty="0">
                <a:solidFill>
                  <a:srgbClr val="A6A6A6"/>
                </a:solidFill>
                <a:latin typeface="Arial" panose="020B0604020202020204" pitchFamily="34" charset="0"/>
                <a:cs typeface="Arial" panose="020B0604020202020204" pitchFamily="34" charset="0"/>
              </a:rPr>
              <a:t>© 2017 ThousandEyes Inc. All Rights Reserved.  </a:t>
            </a:r>
          </a:p>
        </p:txBody>
      </p:sp>
    </p:spTree>
    <p:extLst>
      <p:ext uri="{BB962C8B-B14F-4D97-AF65-F5344CB8AC3E}">
        <p14:creationId xmlns:p14="http://schemas.microsoft.com/office/powerpoint/2010/main" val="912601648"/>
      </p:ext>
    </p:extLst>
  </p:cSld>
  <p:clrMap bg1="lt1" tx1="dk1" bg2="lt2" tx2="dk2" accent1="accent1" accent2="accent2" accent3="accent3" accent4="accent4" accent5="accent5" accent6="accent6" hlink="hlink" folHlink="folHlink"/>
  <p:sldLayoutIdLst>
    <p:sldLayoutId id="2147483651" r:id="rId1"/>
    <p:sldLayoutId id="2147483654" r:id="rId2"/>
    <p:sldLayoutId id="2147483652" r:id="rId3"/>
    <p:sldLayoutId id="2147483650" r:id="rId4"/>
    <p:sldLayoutId id="2147483655" r:id="rId5"/>
    <p:sldLayoutId id="2147483657" r:id="rId6"/>
    <p:sldLayoutId id="2147483659" r:id="rId7"/>
    <p:sldLayoutId id="2147483658" r:id="rId8"/>
    <p:sldLayoutId id="2147483656" r:id="rId9"/>
    <p:sldLayoutId id="2147483653" r:id="rId10"/>
  </p:sldLayoutIdLst>
  <p:hf hdr="0" ftr="0" dt="0"/>
  <p:txStyles>
    <p:titleStyle>
      <a:lvl1pPr algn="ctr" defTabSz="514350" rtl="0" eaLnBrk="1" latinLnBrk="0" hangingPunct="1">
        <a:lnSpc>
          <a:spcPct val="100000"/>
        </a:lnSpc>
        <a:spcBef>
          <a:spcPts val="563"/>
        </a:spcBef>
        <a:buNone/>
        <a:defRPr sz="2025" b="1" kern="1200">
          <a:solidFill>
            <a:srgbClr val="1D566B"/>
          </a:solidFill>
          <a:latin typeface="+mj-lt"/>
          <a:ea typeface="+mj-ea"/>
          <a:cs typeface="+mj-cs"/>
        </a:defRPr>
      </a:lvl1pPr>
    </p:titleStyle>
    <p:bodyStyle>
      <a:lvl1pPr marL="214313" indent="-214313" algn="l" defTabSz="514350" rtl="0" eaLnBrk="1" latinLnBrk="0" hangingPunct="1">
        <a:lnSpc>
          <a:spcPct val="100000"/>
        </a:lnSpc>
        <a:spcBef>
          <a:spcPts val="432"/>
        </a:spcBef>
        <a:buClr>
          <a:srgbClr val="1E7388"/>
        </a:buClr>
        <a:buFont typeface="Arial" panose="020B0604020202020204" pitchFamily="34" charset="0"/>
        <a:buChar char="•"/>
        <a:defRPr sz="1800" kern="1200">
          <a:solidFill>
            <a:schemeClr val="tx1"/>
          </a:solidFill>
          <a:latin typeface="Helvetica Neue Light"/>
          <a:ea typeface="+mn-ea"/>
          <a:cs typeface="+mn-cs"/>
        </a:defRPr>
      </a:lvl1pPr>
      <a:lvl2pPr marL="428625" indent="-171450" algn="l" defTabSz="514350" rtl="0" eaLnBrk="1" latinLnBrk="0" hangingPunct="1">
        <a:lnSpc>
          <a:spcPct val="100000"/>
        </a:lnSpc>
        <a:spcBef>
          <a:spcPts val="360"/>
        </a:spcBef>
        <a:buClr>
          <a:srgbClr val="1E7388"/>
        </a:buClr>
        <a:buFont typeface="Arial" panose="020B0604020202020204" pitchFamily="34" charset="0"/>
        <a:buChar char="–"/>
        <a:defRPr sz="1500" kern="1200">
          <a:solidFill>
            <a:schemeClr val="tx1"/>
          </a:solidFill>
          <a:latin typeface="Helvetica Neue Light"/>
          <a:ea typeface="+mn-ea"/>
          <a:cs typeface="+mn-cs"/>
        </a:defRPr>
      </a:lvl2pPr>
      <a:lvl3pPr marL="514350" indent="-171450" algn="l" defTabSz="514350" rtl="0" eaLnBrk="1" latinLnBrk="0" hangingPunct="1">
        <a:lnSpc>
          <a:spcPct val="100000"/>
        </a:lnSpc>
        <a:spcBef>
          <a:spcPts val="324"/>
        </a:spcBef>
        <a:buClr>
          <a:srgbClr val="1E7388"/>
        </a:buClr>
        <a:buFont typeface="Arial" panose="020B0604020202020204" pitchFamily="34" charset="0"/>
        <a:buChar char="•"/>
        <a:defRPr sz="1350" kern="1200">
          <a:solidFill>
            <a:schemeClr val="tx1"/>
          </a:solidFill>
          <a:latin typeface="Helvetica Neue Ligh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Helvetica Neue Ligh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Helvetica Neue Ligh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514350" rtl="0" eaLnBrk="1" latinLnBrk="0" hangingPunct="1">
        <a:defRPr sz="1050" kern="1200">
          <a:solidFill>
            <a:schemeClr val="tx1"/>
          </a:solidFill>
          <a:latin typeface="+mn-lt"/>
          <a:ea typeface="+mn-ea"/>
          <a:cs typeface="+mn-cs"/>
        </a:defRPr>
      </a:lvl1pPr>
      <a:lvl2pPr marL="257175" algn="l" defTabSz="514350" rtl="0" eaLnBrk="1" latinLnBrk="0" hangingPunct="1">
        <a:defRPr sz="1050" kern="1200">
          <a:solidFill>
            <a:schemeClr val="tx1"/>
          </a:solidFill>
          <a:latin typeface="+mn-lt"/>
          <a:ea typeface="+mn-ea"/>
          <a:cs typeface="+mn-cs"/>
        </a:defRPr>
      </a:lvl2pPr>
      <a:lvl3pPr marL="514350" algn="l" defTabSz="514350" rtl="0" eaLnBrk="1" latinLnBrk="0" hangingPunct="1">
        <a:defRPr sz="1050" kern="1200">
          <a:solidFill>
            <a:schemeClr val="tx1"/>
          </a:solidFill>
          <a:latin typeface="+mn-lt"/>
          <a:ea typeface="+mn-ea"/>
          <a:cs typeface="+mn-cs"/>
        </a:defRPr>
      </a:lvl3pPr>
      <a:lvl4pPr marL="771525" algn="l" defTabSz="514350" rtl="0" eaLnBrk="1" latinLnBrk="0" hangingPunct="1">
        <a:defRPr sz="1050" kern="1200">
          <a:solidFill>
            <a:schemeClr val="tx1"/>
          </a:solidFill>
          <a:latin typeface="+mn-lt"/>
          <a:ea typeface="+mn-ea"/>
          <a:cs typeface="+mn-cs"/>
        </a:defRPr>
      </a:lvl4pPr>
      <a:lvl5pPr marL="1028700" algn="l" defTabSz="514350" rtl="0" eaLnBrk="1" latinLnBrk="0" hangingPunct="1">
        <a:defRPr sz="1050" kern="1200">
          <a:solidFill>
            <a:schemeClr val="tx1"/>
          </a:solidFill>
          <a:latin typeface="+mn-lt"/>
          <a:ea typeface="+mn-ea"/>
          <a:cs typeface="+mn-cs"/>
        </a:defRPr>
      </a:lvl5pPr>
      <a:lvl6pPr marL="1285875" algn="l" defTabSz="514350" rtl="0" eaLnBrk="1" latinLnBrk="0" hangingPunct="1">
        <a:defRPr sz="1050" kern="1200">
          <a:solidFill>
            <a:schemeClr val="tx1"/>
          </a:solidFill>
          <a:latin typeface="+mn-lt"/>
          <a:ea typeface="+mn-ea"/>
          <a:cs typeface="+mn-cs"/>
        </a:defRPr>
      </a:lvl6pPr>
      <a:lvl7pPr marL="1543050" algn="l" defTabSz="514350" rtl="0" eaLnBrk="1" latinLnBrk="0" hangingPunct="1">
        <a:defRPr sz="1050" kern="1200">
          <a:solidFill>
            <a:schemeClr val="tx1"/>
          </a:solidFill>
          <a:latin typeface="+mn-lt"/>
          <a:ea typeface="+mn-ea"/>
          <a:cs typeface="+mn-cs"/>
        </a:defRPr>
      </a:lvl7pPr>
      <a:lvl8pPr marL="1800225" algn="l" defTabSz="514350" rtl="0" eaLnBrk="1" latinLnBrk="0" hangingPunct="1">
        <a:defRPr sz="1050" kern="1200">
          <a:solidFill>
            <a:schemeClr val="tx1"/>
          </a:solidFill>
          <a:latin typeface="+mn-lt"/>
          <a:ea typeface="+mn-ea"/>
          <a:cs typeface="+mn-cs"/>
        </a:defRPr>
      </a:lvl8pPr>
      <a:lvl9pPr marL="2057400" algn="l" defTabSz="514350" rtl="0" eaLnBrk="1" latinLnBrk="0" hangingPunct="1">
        <a:defRPr sz="10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s://gokahptkc.share.thousandeyes.com/" TargetMode="External"/><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6.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7.tiff"/></Relationships>
</file>

<file path=ppt/slides/_rels/slide16.xml.rels><?xml version="1.0" encoding="UTF-8" standalone="yes"?>
<Relationships xmlns="http://schemas.openxmlformats.org/package/2006/relationships"><Relationship Id="rId3" Type="http://schemas.openxmlformats.org/officeDocument/2006/relationships/hyperlink" Target="https://blog.thousandeyes.com/aws-s3-outage-likely-caused-by-internal-network-issue/" TargetMode="External"/><Relationship Id="rId4" Type="http://schemas.openxmlformats.org/officeDocument/2006/relationships/hyperlink" Target="https://ciuvrxmw.share.thousandeyes.com/" TargetMode="External"/><Relationship Id="rId5" Type="http://schemas.openxmlformats.org/officeDocument/2006/relationships/hyperlink" Target="https://gmhux.share.thousandeyes.com/" TargetMode="External"/><Relationship Id="rId6" Type="http://schemas.openxmlformats.org/officeDocument/2006/relationships/hyperlink" Target="https://blog.thousandeyes.com/what-happened-when-marketos-domain-name-expired/" TargetMode="External"/><Relationship Id="rId1" Type="http://schemas.openxmlformats.org/officeDocument/2006/relationships/slideLayout" Target="../slideLayouts/slideLayout5.xml"/><Relationship Id="rId2" Type="http://schemas.openxmlformats.org/officeDocument/2006/relationships/hyperlink" Target="https://gokahptkc.share.thousandeyes.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hyperlink" Target="https://ciuvrxmw.share.thousandeyes.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s://gmhux.share.thousandeyes.com/" TargetMode="External"/><Relationship Id="rId5"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70332" y="2470976"/>
            <a:ext cx="6158484" cy="788670"/>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sz="3200" dirty="0">
                <a:solidFill>
                  <a:srgbClr val="FFFFFF"/>
                </a:solidFill>
              </a:rPr>
              <a:t>Decoding Major Internet Outages in 2017</a:t>
            </a:r>
            <a:endParaRPr lang="en-US" sz="3200" dirty="0">
              <a:solidFill>
                <a:srgbClr val="FFFFFF"/>
              </a:solidFill>
            </a:endParaRPr>
          </a:p>
        </p:txBody>
      </p:sp>
      <p:sp>
        <p:nvSpPr>
          <p:cNvPr id="4" name="Subtitle 2"/>
          <p:cNvSpPr txBox="1">
            <a:spLocks/>
          </p:cNvSpPr>
          <p:nvPr/>
        </p:nvSpPr>
        <p:spPr>
          <a:xfrm>
            <a:off x="370332" y="3793607"/>
            <a:ext cx="6158484" cy="305753"/>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200" dirty="0">
                <a:solidFill>
                  <a:srgbClr val="FFFFFF"/>
                </a:solidFill>
              </a:rPr>
              <a:t>Nitin </a:t>
            </a:r>
            <a:r>
              <a:rPr lang="en-US" sz="1200" dirty="0" err="1">
                <a:solidFill>
                  <a:srgbClr val="FFFFFF"/>
                </a:solidFill>
              </a:rPr>
              <a:t>Nayar</a:t>
            </a:r>
            <a:endParaRPr lang="en-US" sz="1200" dirty="0">
              <a:solidFill>
                <a:srgbClr val="FFFFFF"/>
              </a:solidFill>
            </a:endParaRPr>
          </a:p>
          <a:p>
            <a:pPr marL="0" indent="0">
              <a:buNone/>
            </a:pPr>
            <a:r>
              <a:rPr lang="en-US" sz="1200" dirty="0">
                <a:solidFill>
                  <a:srgbClr val="FFFFFF"/>
                </a:solidFill>
              </a:rPr>
              <a:t>Senior Solutions Engineer</a:t>
            </a:r>
            <a:endParaRPr lang="en-US" sz="1200" dirty="0">
              <a:solidFill>
                <a:srgbClr val="FFFFFF"/>
              </a:solidFill>
            </a:endParaRPr>
          </a:p>
        </p:txBody>
      </p:sp>
    </p:spTree>
    <p:extLst>
      <p:ext uri="{BB962C8B-B14F-4D97-AF65-F5344CB8AC3E}">
        <p14:creationId xmlns:p14="http://schemas.microsoft.com/office/powerpoint/2010/main" val="522046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8594" y="104916"/>
            <a:ext cx="6436519" cy="571500"/>
          </a:xfrm>
        </p:spPr>
        <p:txBody>
          <a:bodyPr/>
          <a:lstStyle/>
          <a:p>
            <a:r>
              <a:rPr lang="en-US" dirty="0" smtClean="0"/>
              <a:t>AWS S3 Outage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6935"/>
            <a:ext cx="5029200" cy="3457576"/>
          </a:xfrm>
          <a:prstGeom prst="rect">
            <a:avLst/>
          </a:prstGeom>
        </p:spPr>
      </p:pic>
      <p:sp>
        <p:nvSpPr>
          <p:cNvPr id="4" name="Rectangle 3"/>
          <p:cNvSpPr/>
          <p:nvPr/>
        </p:nvSpPr>
        <p:spPr>
          <a:xfrm>
            <a:off x="4989095" y="1572858"/>
            <a:ext cx="1853986" cy="2677656"/>
          </a:xfrm>
          <a:prstGeom prst="rect">
            <a:avLst/>
          </a:prstGeom>
        </p:spPr>
        <p:txBody>
          <a:bodyPr wrap="square">
            <a:spAutoFit/>
          </a:bodyPr>
          <a:lstStyle/>
          <a:p>
            <a:pPr marL="214313" indent="-214313">
              <a:buFont typeface="Arial" charset="0"/>
              <a:buChar char="•"/>
            </a:pPr>
            <a:r>
              <a:rPr lang="en-US" sz="1050" dirty="0"/>
              <a:t>AWS S3 (US-East Region) experienced a massive outage on Feb 28</a:t>
            </a:r>
            <a:r>
              <a:rPr lang="en-US" sz="1050" baseline="30000" dirty="0"/>
              <a:t>th</a:t>
            </a:r>
            <a:r>
              <a:rPr lang="en-US" sz="1050" dirty="0"/>
              <a:t> between 9:40am </a:t>
            </a:r>
            <a:r>
              <a:rPr lang="mr-IN" sz="1050" dirty="0"/>
              <a:t>–</a:t>
            </a:r>
            <a:r>
              <a:rPr lang="en-US" sz="1050" dirty="0"/>
              <a:t> 12:36am PST</a:t>
            </a:r>
          </a:p>
          <a:p>
            <a:pPr marL="214313" indent="-214313">
              <a:buFont typeface="Arial" charset="0"/>
              <a:buChar char="•"/>
            </a:pPr>
            <a:endParaRPr lang="en-US" sz="1050" dirty="0"/>
          </a:p>
          <a:p>
            <a:pPr marL="214313" indent="-214313">
              <a:buFont typeface="Arial" charset="0"/>
              <a:buChar char="•"/>
            </a:pPr>
            <a:r>
              <a:rPr lang="en-US" sz="1050" dirty="0"/>
              <a:t>Impact of the outage was widespread disrupting multiple services like </a:t>
            </a:r>
            <a:r>
              <a:rPr lang="en-US" sz="1050" dirty="0" err="1"/>
              <a:t>Quora</a:t>
            </a:r>
            <a:r>
              <a:rPr lang="en-US" sz="1050" dirty="0"/>
              <a:t>, Coursera, Docker and Down Detector</a:t>
            </a:r>
          </a:p>
          <a:p>
            <a:pPr marL="214313" indent="-214313">
              <a:buFont typeface="Arial" charset="0"/>
              <a:buChar char="•"/>
            </a:pPr>
            <a:endParaRPr lang="en-US" sz="1050" dirty="0"/>
          </a:p>
          <a:p>
            <a:pPr marL="214313" indent="-214313">
              <a:buFont typeface="Arial" charset="0"/>
              <a:buChar char="•"/>
            </a:pPr>
            <a:r>
              <a:rPr lang="en-US" sz="1050" dirty="0"/>
              <a:t>The outage highlighted the dependency across various AWS services</a:t>
            </a:r>
          </a:p>
        </p:txBody>
      </p:sp>
      <p:sp>
        <p:nvSpPr>
          <p:cNvPr id="5" name="Rectangle 4"/>
          <p:cNvSpPr/>
          <p:nvPr/>
        </p:nvSpPr>
        <p:spPr>
          <a:xfrm>
            <a:off x="300789" y="4457447"/>
            <a:ext cx="3910264" cy="2539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sz="1050" dirty="0" err="1"/>
              <a:t>ShareLink</a:t>
            </a:r>
            <a:r>
              <a:rPr lang="en-US" sz="1050" dirty="0"/>
              <a:t>: </a:t>
            </a:r>
            <a:r>
              <a:rPr lang="en-US" sz="1050" dirty="0">
                <a:hlinkClick r:id="rId4" tooltip="AWS S3 US - ThousandEyes Snapshot"/>
              </a:rPr>
              <a:t>https://gokahptkc.share.thousandeyes.com</a:t>
            </a:r>
            <a:endParaRPr lang="en-US" sz="1050" dirty="0"/>
          </a:p>
        </p:txBody>
      </p:sp>
    </p:spTree>
    <p:extLst>
      <p:ext uri="{BB962C8B-B14F-4D97-AF65-F5344CB8AC3E}">
        <p14:creationId xmlns:p14="http://schemas.microsoft.com/office/powerpoint/2010/main" val="1782047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AWS S3 Outage </a:t>
            </a:r>
            <a:r>
              <a:rPr lang="en-US" dirty="0" smtClean="0"/>
              <a:t>Root Cause Analysis</a:t>
            </a:r>
            <a:endParaRPr lang="en-US" dirty="0"/>
          </a:p>
        </p:txBody>
      </p:sp>
      <p:sp>
        <p:nvSpPr>
          <p:cNvPr id="6" name="Rounded Rectangle 5"/>
          <p:cNvSpPr/>
          <p:nvPr/>
        </p:nvSpPr>
        <p:spPr>
          <a:xfrm>
            <a:off x="1497051" y="1222439"/>
            <a:ext cx="3194825" cy="3847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a:endParaRPr>
          </a:p>
        </p:txBody>
      </p:sp>
      <p:pic>
        <p:nvPicPr>
          <p:cNvPr id="8" name="Picture 7"/>
          <p:cNvPicPr>
            <a:picLocks noChangeAspect="1"/>
          </p:cNvPicPr>
          <p:nvPr/>
        </p:nvPicPr>
        <p:blipFill>
          <a:blip r:embed="rId3"/>
          <a:stretch>
            <a:fillRect/>
          </a:stretch>
        </p:blipFill>
        <p:spPr>
          <a:xfrm>
            <a:off x="70984" y="2177842"/>
            <a:ext cx="5354681" cy="122536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8777" y="1186863"/>
            <a:ext cx="1626572" cy="114137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8777" y="3203844"/>
            <a:ext cx="1723479" cy="1238907"/>
          </a:xfrm>
          <a:prstGeom prst="rect">
            <a:avLst/>
          </a:prstGeom>
        </p:spPr>
      </p:pic>
      <p:cxnSp>
        <p:nvCxnSpPr>
          <p:cNvPr id="11" name="Straight Arrow Connector 10"/>
          <p:cNvCxnSpPr>
            <a:endCxn id="10" idx="1"/>
          </p:cNvCxnSpPr>
          <p:nvPr/>
        </p:nvCxnSpPr>
        <p:spPr>
          <a:xfrm>
            <a:off x="4450248" y="3403208"/>
            <a:ext cx="628529" cy="420090"/>
          </a:xfrm>
          <a:prstGeom prst="straightConnector1">
            <a:avLst/>
          </a:prstGeom>
          <a:ln w="190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endCxn id="9" idx="1"/>
          </p:cNvCxnSpPr>
          <p:nvPr/>
        </p:nvCxnSpPr>
        <p:spPr>
          <a:xfrm flipV="1">
            <a:off x="4524789" y="1757549"/>
            <a:ext cx="553988" cy="420293"/>
          </a:xfrm>
          <a:prstGeom prst="straightConnector1">
            <a:avLst/>
          </a:prstGeom>
          <a:ln w="190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541421" y="1443038"/>
            <a:ext cx="103939" cy="218138"/>
          </a:xfrm>
          <a:prstGeom prst="rect">
            <a:avLst/>
          </a:prstGeom>
          <a:noFill/>
        </p:spPr>
        <p:txBody>
          <a:bodyPr wrap="none" lIns="51435" tIns="25718" rIns="51435" bIns="25718" rtlCol="0">
            <a:spAutoFit/>
          </a:bodyPr>
          <a:lstStyle/>
          <a:p>
            <a:pPr>
              <a:lnSpc>
                <a:spcPct val="90000"/>
              </a:lnSpc>
            </a:pPr>
            <a:endParaRPr lang="en-US" sz="1200" dirty="0">
              <a:latin typeface="Helvetica Neue"/>
            </a:endParaRPr>
          </a:p>
        </p:txBody>
      </p:sp>
      <p:sp>
        <p:nvSpPr>
          <p:cNvPr id="7" name="Rectangle 6"/>
          <p:cNvSpPr/>
          <p:nvPr/>
        </p:nvSpPr>
        <p:spPr>
          <a:xfrm>
            <a:off x="178594" y="3478836"/>
            <a:ext cx="2877428" cy="415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050"/>
              <a:t>Root Cause: Human error that mistakenly took down more servers than intended. </a:t>
            </a:r>
            <a:endParaRPr lang="en-US" sz="1050" dirty="0"/>
          </a:p>
        </p:txBody>
      </p:sp>
      <p:sp>
        <p:nvSpPr>
          <p:cNvPr id="13" name="Rectangle 12"/>
          <p:cNvSpPr/>
          <p:nvPr/>
        </p:nvSpPr>
        <p:spPr>
          <a:xfrm>
            <a:off x="178594" y="1631547"/>
            <a:ext cx="3551196" cy="253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050" dirty="0"/>
              <a:t>100% Packet Loss / Complete loss of TCP connectivity </a:t>
            </a:r>
            <a:endParaRPr lang="en-US" sz="1050" dirty="0"/>
          </a:p>
        </p:txBody>
      </p:sp>
    </p:spTree>
    <p:extLst>
      <p:ext uri="{BB962C8B-B14F-4D97-AF65-F5344CB8AC3E}">
        <p14:creationId xmlns:p14="http://schemas.microsoft.com/office/powerpoint/2010/main" val="291770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2800" dirty="0" err="1" smtClean="0"/>
              <a:t>Rostelecom</a:t>
            </a:r>
            <a:r>
              <a:rPr lang="en-US" sz="2800" dirty="0" smtClean="0"/>
              <a:t> BGP Route Leak</a:t>
            </a:r>
            <a:endParaRPr lang="en-US" sz="2800" dirty="0"/>
          </a:p>
        </p:txBody>
      </p:sp>
    </p:spTree>
    <p:extLst>
      <p:ext uri="{BB962C8B-B14F-4D97-AF65-F5344CB8AC3E}">
        <p14:creationId xmlns:p14="http://schemas.microsoft.com/office/powerpoint/2010/main" val="694001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smtClean="0"/>
              <a:t>Rostelecom</a:t>
            </a:r>
            <a:r>
              <a:rPr lang="en-US" dirty="0" smtClean="0"/>
              <a:t> BGP Route Leak </a:t>
            </a:r>
            <a:endParaRPr lang="en-US" dirty="0"/>
          </a:p>
        </p:txBody>
      </p:sp>
      <p:sp>
        <p:nvSpPr>
          <p:cNvPr id="3" name="Text Placeholder 2"/>
          <p:cNvSpPr>
            <a:spLocks noGrp="1"/>
          </p:cNvSpPr>
          <p:nvPr>
            <p:ph type="body" sz="quarter" idx="11"/>
          </p:nvPr>
        </p:nvSpPr>
        <p:spPr/>
        <p:txBody>
          <a:bodyPr>
            <a:normAutofit/>
          </a:bodyPr>
          <a:lstStyle/>
          <a:p>
            <a:r>
              <a:rPr lang="en-US" dirty="0" smtClean="0"/>
              <a:t>On April 26</a:t>
            </a:r>
            <a:r>
              <a:rPr lang="en-US" baseline="30000" dirty="0" smtClean="0"/>
              <a:t>th</a:t>
            </a:r>
            <a:r>
              <a:rPr lang="en-US" dirty="0" smtClean="0"/>
              <a:t> between 22:36-22:43 UTC, </a:t>
            </a:r>
            <a:r>
              <a:rPr lang="en-US" dirty="0" err="1" smtClean="0"/>
              <a:t>Rostelecom</a:t>
            </a:r>
            <a:r>
              <a:rPr lang="en-US" dirty="0" smtClean="0"/>
              <a:t>, (Russia’s largest ISP) leaked dozens of routes</a:t>
            </a:r>
          </a:p>
          <a:p>
            <a:r>
              <a:rPr lang="en-US" dirty="0" smtClean="0"/>
              <a:t>The affected IP prefixes belonged to financial services firms, e-commerce and payment services </a:t>
            </a:r>
          </a:p>
          <a:p>
            <a:pPr lvl="1"/>
            <a:r>
              <a:rPr lang="en-US" sz="1200" dirty="0"/>
              <a:t>136 prefixes affected (36 belonged to financial companies)</a:t>
            </a:r>
          </a:p>
          <a:p>
            <a:pPr lvl="1"/>
            <a:r>
              <a:rPr lang="en-US" sz="1200" dirty="0" err="1"/>
              <a:t>Mastercard</a:t>
            </a:r>
            <a:r>
              <a:rPr lang="en-US" sz="1200" dirty="0"/>
              <a:t> </a:t>
            </a:r>
            <a:r>
              <a:rPr lang="en-US" sz="1200" dirty="0" err="1"/>
              <a:t>SecureCode</a:t>
            </a:r>
            <a:r>
              <a:rPr lang="en-US" sz="1200" dirty="0"/>
              <a:t>, Smart Data and </a:t>
            </a:r>
            <a:r>
              <a:rPr lang="en-US" sz="1200" dirty="0" err="1"/>
              <a:t>MasterPass</a:t>
            </a:r>
            <a:endParaRPr lang="en-US" sz="1200" dirty="0"/>
          </a:p>
          <a:p>
            <a:pPr lvl="1"/>
            <a:r>
              <a:rPr lang="en-US" sz="1200" dirty="0"/>
              <a:t>Verified by Visa and Visa-owned CardinalCommerce</a:t>
            </a:r>
          </a:p>
          <a:p>
            <a:pPr lvl="1"/>
            <a:r>
              <a:rPr lang="en-US" sz="1200" dirty="0"/>
              <a:t>Symantec </a:t>
            </a:r>
            <a:r>
              <a:rPr lang="en-US" sz="1200" dirty="0" err="1"/>
              <a:t>WebSecurity</a:t>
            </a:r>
            <a:r>
              <a:rPr lang="en-US" sz="1200" dirty="0"/>
              <a:t> and </a:t>
            </a:r>
            <a:r>
              <a:rPr lang="en-US" sz="1200" dirty="0" err="1"/>
              <a:t>Geotrust</a:t>
            </a:r>
            <a:endParaRPr lang="en-US" sz="1200" dirty="0"/>
          </a:p>
          <a:p>
            <a:pPr lvl="1"/>
            <a:r>
              <a:rPr lang="en-US" sz="1200" dirty="0"/>
              <a:t>RSA’s email servers</a:t>
            </a:r>
          </a:p>
          <a:p>
            <a:pPr lvl="1"/>
            <a:r>
              <a:rPr lang="en-US" sz="1200" dirty="0"/>
              <a:t>Online banking sites for French banks BNP Paribas and CIT, and Polish Bank </a:t>
            </a:r>
            <a:r>
              <a:rPr lang="en-US" sz="1200" dirty="0" err="1"/>
              <a:t>Zachodni</a:t>
            </a:r>
            <a:r>
              <a:rPr lang="en-US" sz="1200" dirty="0"/>
              <a:t> owned by </a:t>
            </a:r>
            <a:r>
              <a:rPr lang="en-US" sz="1200" dirty="0"/>
              <a:t>Santander</a:t>
            </a:r>
          </a:p>
          <a:p>
            <a:r>
              <a:rPr lang="en-US" dirty="0" smtClean="0"/>
              <a:t>Traffic to indented destinations was steered through </a:t>
            </a:r>
            <a:r>
              <a:rPr lang="en-US" dirty="0" err="1" smtClean="0"/>
              <a:t>Rostelcom’s</a:t>
            </a:r>
            <a:r>
              <a:rPr lang="en-US" dirty="0" smtClean="0"/>
              <a:t> network</a:t>
            </a:r>
            <a:endParaRPr lang="en-US" dirty="0"/>
          </a:p>
        </p:txBody>
      </p:sp>
    </p:spTree>
    <p:extLst>
      <p:ext uri="{BB962C8B-B14F-4D97-AF65-F5344CB8AC3E}">
        <p14:creationId xmlns:p14="http://schemas.microsoft.com/office/powerpoint/2010/main" val="1099170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1478300" y="1453608"/>
            <a:ext cx="3294852" cy="2786052"/>
          </a:xfrm>
          <a:prstGeom prst="rect">
            <a:avLst/>
          </a:prstGeom>
        </p:spPr>
      </p:pic>
      <p:sp>
        <p:nvSpPr>
          <p:cNvPr id="3" name="Text Placeholder 2"/>
          <p:cNvSpPr>
            <a:spLocks noGrp="1"/>
          </p:cNvSpPr>
          <p:nvPr>
            <p:ph type="body" sz="quarter" idx="10"/>
          </p:nvPr>
        </p:nvSpPr>
        <p:spPr/>
        <p:txBody>
          <a:bodyPr/>
          <a:lstStyle/>
          <a:p>
            <a:r>
              <a:rPr lang="en-US" dirty="0" err="1"/>
              <a:t>Rostelecom</a:t>
            </a:r>
            <a:r>
              <a:rPr lang="en-US" dirty="0"/>
              <a:t> BGP Route Leak </a:t>
            </a:r>
          </a:p>
          <a:p>
            <a:endParaRPr lang="en-US" dirty="0"/>
          </a:p>
        </p:txBody>
      </p:sp>
      <p:cxnSp>
        <p:nvCxnSpPr>
          <p:cNvPr id="4" name="Straight Arrow Connector 3"/>
          <p:cNvCxnSpPr/>
          <p:nvPr/>
        </p:nvCxnSpPr>
        <p:spPr>
          <a:xfrm>
            <a:off x="1751772" y="1941820"/>
            <a:ext cx="1505778" cy="319265"/>
          </a:xfrm>
          <a:prstGeom prst="straightConnector1">
            <a:avLst/>
          </a:prstGeom>
          <a:ln w="190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74543" y="1690199"/>
            <a:ext cx="1818861" cy="6261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err="1">
                <a:solidFill>
                  <a:schemeClr val="accent2"/>
                </a:solidFill>
                <a:latin typeface="Helvetica Neue"/>
              </a:rPr>
              <a:t>Rostelecom</a:t>
            </a:r>
            <a:r>
              <a:rPr lang="en-US" sz="1050" dirty="0">
                <a:solidFill>
                  <a:schemeClr val="accent2"/>
                </a:solidFill>
                <a:latin typeface="Helvetica Neue"/>
              </a:rPr>
              <a:t> (AS 12389) advertised and withdrew routes to its neighbors</a:t>
            </a:r>
            <a:endParaRPr lang="en-US" sz="1050" dirty="0">
              <a:solidFill>
                <a:schemeClr val="accent2"/>
              </a:solidFill>
              <a:latin typeface="Helvetica Neue"/>
            </a:endParaRPr>
          </a:p>
        </p:txBody>
      </p:sp>
      <p:sp>
        <p:nvSpPr>
          <p:cNvPr id="11" name="Rectangle 10"/>
          <p:cNvSpPr/>
          <p:nvPr/>
        </p:nvSpPr>
        <p:spPr>
          <a:xfrm>
            <a:off x="4808054" y="2447998"/>
            <a:ext cx="1714500" cy="1223412"/>
          </a:xfrm>
          <a:prstGeom prst="rect">
            <a:avLst/>
          </a:prstGeom>
        </p:spPr>
        <p:txBody>
          <a:bodyPr wrap="square">
            <a:spAutoFit/>
          </a:bodyPr>
          <a:lstStyle/>
          <a:p>
            <a:r>
              <a:rPr lang="en-US" sz="1050" dirty="0">
                <a:solidFill>
                  <a:schemeClr val="accent2"/>
                </a:solidFill>
              </a:rPr>
              <a:t> Peers such as Cogent (AS 174), Hurricane Electric (AS 6939) and Tata (AS 6453) accepted these routes and propagated them across the Internet.</a:t>
            </a:r>
          </a:p>
        </p:txBody>
      </p:sp>
      <p:cxnSp>
        <p:nvCxnSpPr>
          <p:cNvPr id="12" name="Straight Arrow Connector 11"/>
          <p:cNvCxnSpPr/>
          <p:nvPr/>
        </p:nvCxnSpPr>
        <p:spPr>
          <a:xfrm flipH="1" flipV="1">
            <a:off x="4338431" y="2101453"/>
            <a:ext cx="872159" cy="346547"/>
          </a:xfrm>
          <a:prstGeom prst="straightConnector1">
            <a:avLst/>
          </a:prstGeom>
          <a:ln w="190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4203075" y="2316364"/>
            <a:ext cx="1007515" cy="131635"/>
          </a:xfrm>
          <a:prstGeom prst="straightConnector1">
            <a:avLst/>
          </a:prstGeom>
          <a:ln w="190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431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err="1"/>
              <a:t>Rostelecom</a:t>
            </a:r>
            <a:r>
              <a:rPr lang="en-US" dirty="0"/>
              <a:t> BGP Route Leak </a:t>
            </a:r>
          </a:p>
          <a:p>
            <a:endParaRPr lang="en-US" dirty="0"/>
          </a:p>
        </p:txBody>
      </p:sp>
      <p:pic>
        <p:nvPicPr>
          <p:cNvPr id="2" name="Picture 1"/>
          <p:cNvPicPr>
            <a:picLocks noChangeAspect="1"/>
          </p:cNvPicPr>
          <p:nvPr/>
        </p:nvPicPr>
        <p:blipFill>
          <a:blip r:embed="rId3"/>
          <a:stretch>
            <a:fillRect/>
          </a:stretch>
        </p:blipFill>
        <p:spPr>
          <a:xfrm>
            <a:off x="842031" y="1971141"/>
            <a:ext cx="4964596" cy="1773070"/>
          </a:xfrm>
          <a:prstGeom prst="rect">
            <a:avLst/>
          </a:prstGeom>
        </p:spPr>
      </p:pic>
      <p:sp>
        <p:nvSpPr>
          <p:cNvPr id="4" name="Rounded Rectangle 3"/>
          <p:cNvSpPr/>
          <p:nvPr/>
        </p:nvSpPr>
        <p:spPr>
          <a:xfrm>
            <a:off x="4636604" y="2728418"/>
            <a:ext cx="1818861" cy="6261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accent2"/>
                </a:solidFill>
                <a:latin typeface="Helvetica Neue"/>
              </a:rPr>
              <a:t>Traffic from Canada steered through </a:t>
            </a:r>
            <a:r>
              <a:rPr lang="en-US" sz="1050" dirty="0" err="1">
                <a:solidFill>
                  <a:schemeClr val="accent2"/>
                </a:solidFill>
                <a:latin typeface="Helvetica Neue"/>
              </a:rPr>
              <a:t>Rostelecom’s</a:t>
            </a:r>
            <a:r>
              <a:rPr lang="en-US" sz="1050" dirty="0">
                <a:solidFill>
                  <a:schemeClr val="accent2"/>
                </a:solidFill>
                <a:latin typeface="Helvetica Neue"/>
              </a:rPr>
              <a:t> network, and going over 60+ intermediate hops!</a:t>
            </a:r>
          </a:p>
        </p:txBody>
      </p:sp>
      <p:cxnSp>
        <p:nvCxnSpPr>
          <p:cNvPr id="5" name="Straight Arrow Connector 4"/>
          <p:cNvCxnSpPr/>
          <p:nvPr/>
        </p:nvCxnSpPr>
        <p:spPr>
          <a:xfrm flipH="1" flipV="1">
            <a:off x="3600451" y="2597570"/>
            <a:ext cx="1036154" cy="260105"/>
          </a:xfrm>
          <a:prstGeom prst="straightConnector1">
            <a:avLst/>
          </a:prstGeom>
          <a:ln w="190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0768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2800" dirty="0" smtClean="0"/>
              <a:t>References</a:t>
            </a:r>
            <a:endParaRPr lang="en-US" sz="2800" dirty="0"/>
          </a:p>
        </p:txBody>
      </p:sp>
      <p:sp>
        <p:nvSpPr>
          <p:cNvPr id="3" name="Text Placeholder 2"/>
          <p:cNvSpPr>
            <a:spLocks noGrp="1"/>
          </p:cNvSpPr>
          <p:nvPr>
            <p:ph type="body" sz="quarter" idx="11"/>
          </p:nvPr>
        </p:nvSpPr>
        <p:spPr/>
        <p:txBody>
          <a:bodyPr>
            <a:normAutofit/>
          </a:bodyPr>
          <a:lstStyle/>
          <a:p>
            <a:r>
              <a:rPr lang="en-US" dirty="0" smtClean="0"/>
              <a:t>AWS S3 </a:t>
            </a:r>
            <a:r>
              <a:rPr lang="en-US" dirty="0" smtClean="0"/>
              <a:t>Outage </a:t>
            </a:r>
          </a:p>
          <a:p>
            <a:pPr lvl="1"/>
            <a:r>
              <a:rPr lang="en-US" dirty="0" err="1" smtClean="0"/>
              <a:t>ShareLink</a:t>
            </a:r>
            <a:r>
              <a:rPr lang="en-US" dirty="0" smtClean="0"/>
              <a:t>:</a:t>
            </a:r>
            <a:r>
              <a:rPr lang="en-US" dirty="0"/>
              <a:t> </a:t>
            </a:r>
            <a:r>
              <a:rPr lang="en-US" dirty="0" smtClean="0">
                <a:hlinkClick r:id="rId2" tooltip="AWS S3 US - ThousandEyes Snapshot"/>
              </a:rPr>
              <a:t>https</a:t>
            </a:r>
            <a:r>
              <a:rPr lang="en-US" dirty="0">
                <a:hlinkClick r:id="rId2" tooltip="AWS S3 US - ThousandEyes Snapshot"/>
              </a:rPr>
              <a:t>://</a:t>
            </a:r>
            <a:r>
              <a:rPr lang="en-US" dirty="0" smtClean="0">
                <a:hlinkClick r:id="rId2" tooltip="AWS S3 US - ThousandEyes Snapshot"/>
              </a:rPr>
              <a:t>gokahptkc.share.thousandeyes.com</a:t>
            </a:r>
            <a:endParaRPr lang="en-US" dirty="0" smtClean="0"/>
          </a:p>
          <a:p>
            <a:pPr lvl="1"/>
            <a:r>
              <a:rPr lang="en-US" dirty="0">
                <a:latin typeface="Helvetica Neue"/>
              </a:rPr>
              <a:t>AWS Root </a:t>
            </a:r>
            <a:r>
              <a:rPr lang="en-US" dirty="0"/>
              <a:t>Cause Analysis- ThousandEyes Blog: </a:t>
            </a:r>
            <a:r>
              <a:rPr lang="en-US" dirty="0">
                <a:hlinkClick r:id="rId3"/>
              </a:rPr>
              <a:t>https://blog.thousandeyes.com/aws-s3-outage-likely-caused-by-internal-network-issue/</a:t>
            </a:r>
            <a:r>
              <a:rPr lang="en-US" dirty="0"/>
              <a:t> </a:t>
            </a:r>
            <a:endParaRPr lang="en-US" dirty="0">
              <a:latin typeface="Helvetica Neue"/>
            </a:endParaRPr>
          </a:p>
          <a:p>
            <a:pPr lvl="1"/>
            <a:endParaRPr lang="en-US" dirty="0"/>
          </a:p>
          <a:p>
            <a:r>
              <a:rPr lang="en-US" dirty="0" err="1" smtClean="0"/>
              <a:t>Marketo</a:t>
            </a:r>
            <a:r>
              <a:rPr lang="en-US" dirty="0" smtClean="0"/>
              <a:t>: </a:t>
            </a:r>
          </a:p>
          <a:p>
            <a:pPr lvl="1"/>
            <a:r>
              <a:rPr lang="en-US" dirty="0" err="1" smtClean="0"/>
              <a:t>ShareLink</a:t>
            </a:r>
            <a:r>
              <a:rPr lang="en-US" dirty="0" smtClean="0"/>
              <a:t>-HTTP: </a:t>
            </a:r>
            <a:r>
              <a:rPr lang="en-US" sz="1600" dirty="0">
                <a:hlinkClick r:id="rId4"/>
              </a:rPr>
              <a:t>https://</a:t>
            </a:r>
            <a:r>
              <a:rPr lang="en-US" sz="1600" dirty="0" smtClean="0">
                <a:hlinkClick r:id="rId4"/>
              </a:rPr>
              <a:t>ciuvrxmw.share.thousandeyes.com</a:t>
            </a:r>
            <a:endParaRPr lang="en-US" dirty="0" smtClean="0"/>
          </a:p>
          <a:p>
            <a:pPr lvl="1"/>
            <a:r>
              <a:rPr lang="en-US" dirty="0" err="1" smtClean="0"/>
              <a:t>ShareLink</a:t>
            </a:r>
            <a:r>
              <a:rPr lang="en-US" dirty="0" smtClean="0"/>
              <a:t>-DNS: </a:t>
            </a:r>
            <a:r>
              <a:rPr lang="en-US" sz="1600" dirty="0">
                <a:hlinkClick r:id="rId5"/>
              </a:rPr>
              <a:t>https://gmhux.share.thousandeyes.com</a:t>
            </a:r>
            <a:r>
              <a:rPr lang="en-US" sz="1600" dirty="0"/>
              <a:t> </a:t>
            </a:r>
            <a:r>
              <a:rPr lang="en-US" dirty="0" smtClean="0"/>
              <a:t> </a:t>
            </a:r>
          </a:p>
          <a:p>
            <a:pPr lvl="1"/>
            <a:r>
              <a:rPr lang="en-US" dirty="0" err="1" smtClean="0">
                <a:latin typeface="Helvetica Neue"/>
              </a:rPr>
              <a:t>Marketo</a:t>
            </a:r>
            <a:r>
              <a:rPr lang="en-US" dirty="0" smtClean="0">
                <a:latin typeface="Helvetica Neue"/>
              </a:rPr>
              <a:t> Root </a:t>
            </a:r>
            <a:r>
              <a:rPr lang="en-US" dirty="0"/>
              <a:t>Cause Analysis- ThousandEyes Blog: </a:t>
            </a:r>
            <a:r>
              <a:rPr lang="en-US" dirty="0">
                <a:hlinkClick r:id="rId6"/>
              </a:rPr>
              <a:t>https://blog.thousandeyes.com/what-happened-when-marketos-domain-name-expired</a:t>
            </a:r>
            <a:r>
              <a:rPr lang="en-US" dirty="0" smtClean="0">
                <a:hlinkClick r:id="rId6"/>
              </a:rPr>
              <a:t>/</a:t>
            </a:r>
            <a:r>
              <a:rPr lang="en-US" dirty="0" smtClean="0"/>
              <a:t> </a:t>
            </a:r>
            <a:endParaRPr lang="en-US" dirty="0" smtClean="0"/>
          </a:p>
          <a:p>
            <a:pPr lvl="1"/>
            <a:endParaRPr lang="en-US" dirty="0"/>
          </a:p>
          <a:p>
            <a:pPr lvl="1"/>
            <a:endParaRPr lang="en-US" dirty="0"/>
          </a:p>
        </p:txBody>
      </p:sp>
    </p:spTree>
    <p:extLst>
      <p:ext uri="{BB962C8B-B14F-4D97-AF65-F5344CB8AC3E}">
        <p14:creationId xmlns:p14="http://schemas.microsoft.com/office/powerpoint/2010/main" val="1971485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71716" y="2594728"/>
            <a:ext cx="6155461" cy="785813"/>
          </a:xfrm>
        </p:spPr>
        <p:txBody>
          <a:bodyPr/>
          <a:lstStyle/>
          <a:p>
            <a:r>
              <a:rPr lang="en-US" dirty="0"/>
              <a:t>Thank You</a:t>
            </a:r>
            <a:endParaRPr lang="en-US" dirty="0"/>
          </a:p>
        </p:txBody>
      </p:sp>
    </p:spTree>
    <p:extLst>
      <p:ext uri="{BB962C8B-B14F-4D97-AF65-F5344CB8AC3E}">
        <p14:creationId xmlns:p14="http://schemas.microsoft.com/office/powerpoint/2010/main" val="1975745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AGENDA</a:t>
            </a:r>
            <a:endParaRPr lang="en-US" dirty="0"/>
          </a:p>
        </p:txBody>
      </p:sp>
      <p:sp>
        <p:nvSpPr>
          <p:cNvPr id="4" name="Text Placeholder 3"/>
          <p:cNvSpPr>
            <a:spLocks noGrp="1"/>
          </p:cNvSpPr>
          <p:nvPr>
            <p:ph type="body" sz="quarter" idx="11"/>
          </p:nvPr>
        </p:nvSpPr>
        <p:spPr/>
        <p:txBody>
          <a:bodyPr/>
          <a:lstStyle/>
          <a:p>
            <a:pPr marL="0" indent="0">
              <a:buNone/>
            </a:pPr>
            <a:r>
              <a:rPr lang="en-US" dirty="0" smtClean="0"/>
              <a:t>3 Major Outages from 2017:</a:t>
            </a:r>
          </a:p>
          <a:p>
            <a:r>
              <a:rPr lang="en-US" dirty="0" err="1" smtClean="0"/>
              <a:t>Marketo</a:t>
            </a:r>
            <a:r>
              <a:rPr lang="en-US" dirty="0" smtClean="0"/>
              <a:t> DNS</a:t>
            </a:r>
          </a:p>
          <a:p>
            <a:r>
              <a:rPr lang="en-US" dirty="0"/>
              <a:t>AWS S3 outage</a:t>
            </a:r>
          </a:p>
          <a:p>
            <a:r>
              <a:rPr lang="en-US" dirty="0" err="1" smtClean="0"/>
              <a:t>Rostelecom</a:t>
            </a:r>
            <a:r>
              <a:rPr lang="en-US" dirty="0" smtClean="0"/>
              <a:t> Route Leak</a:t>
            </a:r>
          </a:p>
          <a:p>
            <a:endParaRPr lang="en-US" dirty="0"/>
          </a:p>
        </p:txBody>
      </p:sp>
    </p:spTree>
    <p:extLst>
      <p:ext uri="{BB962C8B-B14F-4D97-AF65-F5344CB8AC3E}">
        <p14:creationId xmlns:p14="http://schemas.microsoft.com/office/powerpoint/2010/main" val="539483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chor="ctr">
            <a:noAutofit/>
          </a:bodyPr>
          <a:lstStyle/>
          <a:p>
            <a:r>
              <a:rPr lang="en-US" sz="2800" dirty="0" smtClean="0"/>
              <a:t>What happens when Domain Name expires? </a:t>
            </a:r>
          </a:p>
          <a:p>
            <a:endParaRPr lang="en-US" sz="2800" dirty="0" smtClean="0"/>
          </a:p>
          <a:p>
            <a:r>
              <a:rPr lang="en-US" sz="2800" dirty="0" smtClean="0"/>
              <a:t>The </a:t>
            </a:r>
            <a:r>
              <a:rPr lang="en-US" sz="2800" dirty="0" err="1" smtClean="0"/>
              <a:t>Marketo</a:t>
            </a:r>
            <a:r>
              <a:rPr lang="en-US" sz="2800" dirty="0" smtClean="0"/>
              <a:t> Story </a:t>
            </a:r>
          </a:p>
        </p:txBody>
      </p:sp>
    </p:spTree>
    <p:extLst>
      <p:ext uri="{BB962C8B-B14F-4D97-AF65-F5344CB8AC3E}">
        <p14:creationId xmlns:p14="http://schemas.microsoft.com/office/powerpoint/2010/main" val="938995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a:t>Marketo’s</a:t>
            </a:r>
            <a:r>
              <a:rPr lang="en-US" dirty="0"/>
              <a:t> Domain Name Expiry </a:t>
            </a:r>
          </a:p>
          <a:p>
            <a:endParaRPr lang="en-US" dirty="0"/>
          </a:p>
        </p:txBody>
      </p:sp>
      <p:sp>
        <p:nvSpPr>
          <p:cNvPr id="4" name="Rounded Rectangle 3"/>
          <p:cNvSpPr/>
          <p:nvPr/>
        </p:nvSpPr>
        <p:spPr>
          <a:xfrm>
            <a:off x="5374105" y="3219852"/>
            <a:ext cx="1483896" cy="333474"/>
          </a:xfrm>
          <a:prstGeom prst="roundRect">
            <a:avLst>
              <a:gd name="adj" fmla="val 0"/>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a:solidFill>
                  <a:schemeClr val="bg1"/>
                </a:solidFill>
                <a:latin typeface="Helvetica Neue"/>
              </a:rPr>
              <a:t>Network </a:t>
            </a:r>
            <a:r>
              <a:rPr lang="en-US" sz="1050" dirty="0">
                <a:solidFill>
                  <a:schemeClr val="bg1"/>
                </a:solidFill>
                <a:latin typeface="Helvetica Neue"/>
              </a:rPr>
              <a:t>packet loss ~20%</a:t>
            </a:r>
          </a:p>
        </p:txBody>
      </p:sp>
      <p:sp>
        <p:nvSpPr>
          <p:cNvPr id="6" name="Rectangle 5"/>
          <p:cNvSpPr/>
          <p:nvPr/>
        </p:nvSpPr>
        <p:spPr>
          <a:xfrm>
            <a:off x="5374105" y="2430396"/>
            <a:ext cx="1483896" cy="4154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1050" dirty="0">
                <a:solidFill>
                  <a:schemeClr val="bg1"/>
                </a:solidFill>
              </a:rPr>
              <a:t>HTTP </a:t>
            </a:r>
            <a:r>
              <a:rPr lang="en-US" sz="1050">
                <a:solidFill>
                  <a:schemeClr val="bg1"/>
                </a:solidFill>
              </a:rPr>
              <a:t>Availability dipped </a:t>
            </a:r>
            <a:r>
              <a:rPr lang="en-US" sz="1050" dirty="0">
                <a:solidFill>
                  <a:schemeClr val="bg1"/>
                </a:solidFill>
              </a:rPr>
              <a:t>to 60-70%</a:t>
            </a:r>
          </a:p>
        </p:txBody>
      </p:sp>
      <p:grpSp>
        <p:nvGrpSpPr>
          <p:cNvPr id="13" name="Group 12"/>
          <p:cNvGrpSpPr>
            <a:grpSpLocks noChangeAspect="1"/>
          </p:cNvGrpSpPr>
          <p:nvPr/>
        </p:nvGrpSpPr>
        <p:grpSpPr>
          <a:xfrm>
            <a:off x="0" y="843712"/>
            <a:ext cx="5029200" cy="3745706"/>
            <a:chOff x="0" y="1301550"/>
            <a:chExt cx="3932583" cy="2928955"/>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01550"/>
              <a:ext cx="3932582" cy="2928955"/>
            </a:xfrm>
            <a:prstGeom prst="rect">
              <a:avLst/>
            </a:prstGeom>
          </p:spPr>
        </p:pic>
        <p:sp>
          <p:nvSpPr>
            <p:cNvPr id="10" name="Rectangle 9"/>
            <p:cNvSpPr/>
            <p:nvPr/>
          </p:nvSpPr>
          <p:spPr>
            <a:xfrm>
              <a:off x="0" y="2525880"/>
              <a:ext cx="667753" cy="18649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50" dirty="0">
                <a:latin typeface="Helvetica Neue"/>
              </a:endParaRPr>
            </a:p>
          </p:txBody>
        </p:sp>
      </p:grpSp>
      <p:sp>
        <p:nvSpPr>
          <p:cNvPr id="11" name="Rectangle 10"/>
          <p:cNvSpPr/>
          <p:nvPr/>
        </p:nvSpPr>
        <p:spPr>
          <a:xfrm>
            <a:off x="5293895" y="1317774"/>
            <a:ext cx="1564106" cy="900246"/>
          </a:xfrm>
          <a:prstGeom prst="rect">
            <a:avLst/>
          </a:prstGeom>
        </p:spPr>
        <p:txBody>
          <a:bodyPr wrap="square">
            <a:spAutoFit/>
          </a:bodyPr>
          <a:lstStyle/>
          <a:p>
            <a:r>
              <a:rPr lang="en-US" sz="1050" dirty="0"/>
              <a:t>On July 25</a:t>
            </a:r>
            <a:r>
              <a:rPr lang="en-US" sz="1050" baseline="30000" dirty="0"/>
              <a:t>th</a:t>
            </a:r>
            <a:r>
              <a:rPr lang="en-US" sz="1050" dirty="0"/>
              <a:t> at 4:25am PST, </a:t>
            </a:r>
            <a:r>
              <a:rPr lang="en-US" sz="1050" dirty="0" err="1"/>
              <a:t>Marketo’s</a:t>
            </a:r>
            <a:r>
              <a:rPr lang="en-US" sz="1050" dirty="0"/>
              <a:t> main domain started experiencing an outage </a:t>
            </a:r>
          </a:p>
        </p:txBody>
      </p:sp>
      <p:sp>
        <p:nvSpPr>
          <p:cNvPr id="12" name="Rectangle 11"/>
          <p:cNvSpPr/>
          <p:nvPr/>
        </p:nvSpPr>
        <p:spPr>
          <a:xfrm>
            <a:off x="668900" y="4802353"/>
            <a:ext cx="3410953" cy="2539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sz="1050" dirty="0" err="1"/>
              <a:t>ShareLink</a:t>
            </a:r>
            <a:r>
              <a:rPr lang="en-US" sz="1050" dirty="0"/>
              <a:t>: </a:t>
            </a:r>
            <a:r>
              <a:rPr lang="en-US" sz="1050" dirty="0">
                <a:hlinkClick r:id="rId3"/>
              </a:rPr>
              <a:t>https://ciuvrxmw.share.thousandeyes.com</a:t>
            </a:r>
            <a:endParaRPr lang="en-US" sz="1050" dirty="0"/>
          </a:p>
        </p:txBody>
      </p:sp>
    </p:spTree>
    <p:extLst>
      <p:ext uri="{BB962C8B-B14F-4D97-AF65-F5344CB8AC3E}">
        <p14:creationId xmlns:p14="http://schemas.microsoft.com/office/powerpoint/2010/main" val="755561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Marketo’s</a:t>
            </a:r>
            <a:r>
              <a:rPr lang="en-US" dirty="0"/>
              <a:t> Domain Name </a:t>
            </a:r>
            <a:r>
              <a:rPr lang="en-US" dirty="0" smtClean="0"/>
              <a:t>Expiry</a:t>
            </a:r>
            <a:br>
              <a:rPr lang="en-US" dirty="0" smtClean="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7875"/>
            <a:ext cx="5911298" cy="2155160"/>
          </a:xfrm>
          <a:prstGeom prst="rect">
            <a:avLst/>
          </a:prstGeom>
        </p:spPr>
      </p:pic>
      <p:cxnSp>
        <p:nvCxnSpPr>
          <p:cNvPr id="4" name="Straight Arrow Connector 3"/>
          <p:cNvCxnSpPr>
            <a:stCxn id="10" idx="2"/>
          </p:cNvCxnSpPr>
          <p:nvPr/>
        </p:nvCxnSpPr>
        <p:spPr>
          <a:xfrm flipH="1">
            <a:off x="5426242" y="1745483"/>
            <a:ext cx="574508" cy="467578"/>
          </a:xfrm>
          <a:prstGeom prst="straightConnector1">
            <a:avLst/>
          </a:prstGeom>
          <a:ln w="19050">
            <a:solidFill>
              <a:srgbClr val="C00000"/>
            </a:solidFill>
            <a:tailEnd type="triangle"/>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a:stretch>
            <a:fillRect/>
          </a:stretch>
        </p:blipFill>
        <p:spPr>
          <a:xfrm>
            <a:off x="5143500" y="1156992"/>
            <a:ext cx="1714500" cy="588491"/>
          </a:xfrm>
          <a:prstGeom prst="rect">
            <a:avLst/>
          </a:prstGeom>
          <a:ln w="19050">
            <a:solidFill>
              <a:srgbClr val="C00000"/>
            </a:solidFill>
          </a:ln>
        </p:spPr>
      </p:pic>
      <p:cxnSp>
        <p:nvCxnSpPr>
          <p:cNvPr id="14" name="Straight Connector 13"/>
          <p:cNvCxnSpPr/>
          <p:nvPr/>
        </p:nvCxnSpPr>
        <p:spPr>
          <a:xfrm>
            <a:off x="5911297" y="1942348"/>
            <a:ext cx="946703" cy="12032"/>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4"/>
          <a:stretch>
            <a:fillRect/>
          </a:stretch>
        </p:blipFill>
        <p:spPr>
          <a:xfrm>
            <a:off x="4903470" y="3777163"/>
            <a:ext cx="1714500" cy="566147"/>
          </a:xfrm>
          <a:prstGeom prst="rect">
            <a:avLst/>
          </a:prstGeom>
          <a:ln w="19050">
            <a:solidFill>
              <a:srgbClr val="00B050"/>
            </a:solidFill>
          </a:ln>
        </p:spPr>
      </p:pic>
      <p:cxnSp>
        <p:nvCxnSpPr>
          <p:cNvPr id="17" name="Straight Arrow Connector 16"/>
          <p:cNvCxnSpPr>
            <a:stCxn id="16" idx="0"/>
          </p:cNvCxnSpPr>
          <p:nvPr/>
        </p:nvCxnSpPr>
        <p:spPr>
          <a:xfrm flipH="1" flipV="1">
            <a:off x="5233737" y="3494422"/>
            <a:ext cx="526983" cy="282742"/>
          </a:xfrm>
          <a:prstGeom prst="straightConnector1">
            <a:avLst/>
          </a:prstGeom>
          <a:ln w="1905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38628" y="4493711"/>
            <a:ext cx="4301288" cy="2181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51435" tIns="25718" rIns="51435" bIns="25718" rtlCol="0">
            <a:spAutoFit/>
          </a:bodyPr>
          <a:lstStyle/>
          <a:p>
            <a:pPr algn="ctr">
              <a:lnSpc>
                <a:spcPct val="90000"/>
              </a:lnSpc>
            </a:pPr>
            <a:r>
              <a:rPr lang="en-US" sz="1200" dirty="0">
                <a:latin typeface="Helvetica Neue"/>
              </a:rPr>
              <a:t>Why </a:t>
            </a:r>
            <a:r>
              <a:rPr lang="en-US" sz="1200">
                <a:latin typeface="Helvetica Neue"/>
              </a:rPr>
              <a:t>is Traffic being sent to AS 40034- Confluence Networks?</a:t>
            </a:r>
            <a:endParaRPr lang="en-US" sz="1200" dirty="0">
              <a:latin typeface="Helvetica Neue"/>
            </a:endParaRPr>
          </a:p>
        </p:txBody>
      </p:sp>
    </p:spTree>
    <p:extLst>
      <p:ext uri="{BB962C8B-B14F-4D97-AF65-F5344CB8AC3E}">
        <p14:creationId xmlns:p14="http://schemas.microsoft.com/office/powerpoint/2010/main" val="645810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1800" dirty="0" err="1"/>
              <a:t>Marketo’s</a:t>
            </a:r>
            <a:r>
              <a:rPr lang="en-US" sz="1800" dirty="0"/>
              <a:t> Domain Name </a:t>
            </a:r>
            <a:r>
              <a:rPr lang="en-US" sz="1800" dirty="0"/>
              <a:t>Expiry</a:t>
            </a:r>
          </a:p>
          <a:p>
            <a:r>
              <a:rPr lang="en-US" sz="1800" dirty="0"/>
              <a:t>DNS Network Topology  </a:t>
            </a:r>
            <a:endParaRPr lang="en-US" sz="1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602" y="1652935"/>
            <a:ext cx="5700383" cy="2422663"/>
          </a:xfrm>
          <a:prstGeom prst="rect">
            <a:avLst/>
          </a:prstGeom>
        </p:spPr>
      </p:pic>
      <p:sp>
        <p:nvSpPr>
          <p:cNvPr id="6" name="Rectangle 5"/>
          <p:cNvSpPr/>
          <p:nvPr/>
        </p:nvSpPr>
        <p:spPr>
          <a:xfrm>
            <a:off x="549442" y="4649747"/>
            <a:ext cx="3681664" cy="2539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sz="1050" dirty="0" err="1"/>
              <a:t>ShareLink</a:t>
            </a:r>
            <a:r>
              <a:rPr lang="en-US" sz="1050" dirty="0"/>
              <a:t>: </a:t>
            </a:r>
            <a:r>
              <a:rPr lang="en-US" sz="1050" dirty="0">
                <a:hlinkClick r:id="rId4"/>
              </a:rPr>
              <a:t>https://gmhux.share.thousandeyes.com</a:t>
            </a:r>
            <a:r>
              <a:rPr lang="en-US" sz="1050" dirty="0"/>
              <a:t> </a:t>
            </a:r>
            <a:endParaRPr lang="en-US" sz="1050" dirty="0"/>
          </a:p>
        </p:txBody>
      </p:sp>
      <p:sp>
        <p:nvSpPr>
          <p:cNvPr id="7" name="TextBox 6"/>
          <p:cNvSpPr txBox="1"/>
          <p:nvPr/>
        </p:nvSpPr>
        <p:spPr>
          <a:xfrm>
            <a:off x="80211" y="3587386"/>
            <a:ext cx="4078706" cy="4882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51435" tIns="25718" rIns="51435" bIns="25718" rtlCol="0">
            <a:spAutoFit/>
          </a:bodyPr>
          <a:lstStyle/>
          <a:p>
            <a:pPr>
              <a:lnSpc>
                <a:spcPct val="90000"/>
              </a:lnSpc>
            </a:pPr>
            <a:r>
              <a:rPr lang="en-US" sz="1050" dirty="0" err="1">
                <a:latin typeface="Helvetica Neue"/>
              </a:rPr>
              <a:t>Marketo</a:t>
            </a:r>
            <a:r>
              <a:rPr lang="en-US" sz="1050" dirty="0">
                <a:latin typeface="Helvetica Neue"/>
              </a:rPr>
              <a:t> has 2 DNS servers: </a:t>
            </a:r>
            <a:r>
              <a:rPr lang="en-US" sz="1050" dirty="0"/>
              <a:t>ns1.marketo.com &amp; ns2.marketo.com</a:t>
            </a:r>
          </a:p>
          <a:p>
            <a:pPr>
              <a:lnSpc>
                <a:spcPct val="90000"/>
              </a:lnSpc>
            </a:pPr>
            <a:endParaRPr lang="en-US" sz="1050" dirty="0"/>
          </a:p>
          <a:p>
            <a:pPr>
              <a:lnSpc>
                <a:spcPct val="90000"/>
              </a:lnSpc>
            </a:pPr>
            <a:r>
              <a:rPr lang="en-US" sz="1050" dirty="0"/>
              <a:t>Why is there a NEW DNS Server: 208.91.197.32? </a:t>
            </a:r>
            <a:endParaRPr lang="en-US" sz="1050" dirty="0">
              <a:latin typeface="Helvetica Neue"/>
            </a:endParaRPr>
          </a:p>
        </p:txBody>
      </p:sp>
      <p:cxnSp>
        <p:nvCxnSpPr>
          <p:cNvPr id="8" name="Straight Arrow Connector 7"/>
          <p:cNvCxnSpPr/>
          <p:nvPr/>
        </p:nvCxnSpPr>
        <p:spPr>
          <a:xfrm>
            <a:off x="6000750" y="1667277"/>
            <a:ext cx="15040" cy="371324"/>
          </a:xfrm>
          <a:prstGeom prst="straightConnector1">
            <a:avLst/>
          </a:prstGeom>
          <a:ln w="19050">
            <a:solidFill>
              <a:srgbClr val="C00000"/>
            </a:solidFill>
            <a:tailEnd type="triangle"/>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5"/>
          <a:stretch>
            <a:fillRect/>
          </a:stretch>
        </p:blipFill>
        <p:spPr>
          <a:xfrm>
            <a:off x="5143500" y="1078786"/>
            <a:ext cx="1714500" cy="588491"/>
          </a:xfrm>
          <a:prstGeom prst="rect">
            <a:avLst/>
          </a:prstGeom>
          <a:ln w="19050">
            <a:solidFill>
              <a:srgbClr val="C00000"/>
            </a:solidFill>
          </a:ln>
        </p:spPr>
      </p:pic>
    </p:spTree>
    <p:extLst>
      <p:ext uri="{BB962C8B-B14F-4D97-AF65-F5344CB8AC3E}">
        <p14:creationId xmlns:p14="http://schemas.microsoft.com/office/powerpoint/2010/main" val="315247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err="1"/>
              <a:t>Marketo’s</a:t>
            </a:r>
            <a:r>
              <a:rPr lang="en-US" dirty="0"/>
              <a:t> Domain Name </a:t>
            </a:r>
            <a:r>
              <a:rPr lang="en-US" dirty="0" smtClean="0"/>
              <a:t>Expiry</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999" y="2266329"/>
            <a:ext cx="5450259" cy="1537253"/>
          </a:xfrm>
          <a:prstGeom prst="rect">
            <a:avLst/>
          </a:prstGeom>
        </p:spPr>
      </p:pic>
      <p:sp>
        <p:nvSpPr>
          <p:cNvPr id="4" name="Text Placeholder 1"/>
          <p:cNvSpPr txBox="1">
            <a:spLocks/>
          </p:cNvSpPr>
          <p:nvPr/>
        </p:nvSpPr>
        <p:spPr>
          <a:xfrm>
            <a:off x="178594" y="1108967"/>
            <a:ext cx="6436519" cy="428625"/>
          </a:xfrm>
          <a:prstGeom prst="rect">
            <a:avLst/>
          </a:prstGeom>
        </p:spPr>
        <p:txBody>
          <a:bodyPr vert="horz" lIns="51435" tIns="25718" rIns="51435" bIns="25718" rtlCol="0">
            <a:normAutofit/>
          </a:bodyPr>
          <a:lstStyle>
            <a:lvl1pPr marL="0" indent="0" algn="ctr" defTabSz="685800" rtl="0" eaLnBrk="1" latinLnBrk="0" hangingPunct="1">
              <a:lnSpc>
                <a:spcPct val="100000"/>
              </a:lnSpc>
              <a:spcBef>
                <a:spcPts val="576"/>
              </a:spcBef>
              <a:buClr>
                <a:srgbClr val="1E7388"/>
              </a:buClr>
              <a:buFont typeface="Arial" panose="020B0604020202020204" pitchFamily="34" charset="0"/>
              <a:buNone/>
              <a:defRPr sz="2700" b="1" kern="1200">
                <a:solidFill>
                  <a:schemeClr val="accent6"/>
                </a:solidFill>
                <a:latin typeface="+mj-lt"/>
                <a:ea typeface="+mn-ea"/>
                <a:cs typeface="+mn-cs"/>
              </a:defRPr>
            </a:lvl1pPr>
            <a:lvl2pPr marL="571500" indent="-228600" algn="l" defTabSz="685800" rtl="0" eaLnBrk="1" latinLnBrk="0" hangingPunct="1">
              <a:lnSpc>
                <a:spcPct val="100000"/>
              </a:lnSpc>
              <a:spcBef>
                <a:spcPts val="480"/>
              </a:spcBef>
              <a:buClr>
                <a:srgbClr val="1E7388"/>
              </a:buClr>
              <a:buFont typeface="Arial" panose="020B0604020202020204" pitchFamily="34" charset="0"/>
              <a:buChar char="–"/>
              <a:defRPr sz="2000" kern="1200">
                <a:solidFill>
                  <a:schemeClr val="tx1"/>
                </a:solidFill>
                <a:latin typeface="Helvetica Neue Light"/>
                <a:ea typeface="+mn-ea"/>
                <a:cs typeface="+mn-cs"/>
              </a:defRPr>
            </a:lvl2pPr>
            <a:lvl3pPr marL="685800" indent="-228600" algn="l" defTabSz="685800" rtl="0" eaLnBrk="1" latinLnBrk="0" hangingPunct="1">
              <a:lnSpc>
                <a:spcPct val="100000"/>
              </a:lnSpc>
              <a:spcBef>
                <a:spcPts val="432"/>
              </a:spcBef>
              <a:buClr>
                <a:srgbClr val="1E7388"/>
              </a:buClr>
              <a:buFont typeface="Arial" panose="020B0604020202020204" pitchFamily="34" charset="0"/>
              <a:buChar char="•"/>
              <a:defRPr sz="1800" kern="1200">
                <a:solidFill>
                  <a:schemeClr val="tx1"/>
                </a:solidFill>
                <a:latin typeface="Helvetica Neue Ligh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Helvetica Neue Ligh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Helvetica Neue Ligh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en-US" sz="1800" dirty="0"/>
              <a:t>WHOIS Lookup</a:t>
            </a:r>
            <a:endParaRPr lang="en-US" sz="1800" dirty="0"/>
          </a:p>
        </p:txBody>
      </p:sp>
      <p:cxnSp>
        <p:nvCxnSpPr>
          <p:cNvPr id="5" name="Straight Arrow Connector 4"/>
          <p:cNvCxnSpPr>
            <a:stCxn id="6" idx="2"/>
          </p:cNvCxnSpPr>
          <p:nvPr/>
        </p:nvCxnSpPr>
        <p:spPr>
          <a:xfrm flipH="1">
            <a:off x="3495177" y="2153230"/>
            <a:ext cx="1100889" cy="726012"/>
          </a:xfrm>
          <a:prstGeom prst="straightConnector1">
            <a:avLst/>
          </a:prstGeom>
          <a:ln w="190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6" name="Rounded Rectangle 5"/>
          <p:cNvSpPr/>
          <p:nvPr/>
        </p:nvSpPr>
        <p:spPr>
          <a:xfrm>
            <a:off x="2556713" y="1951175"/>
            <a:ext cx="4078706" cy="202055"/>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050" dirty="0" err="1">
                <a:solidFill>
                  <a:schemeClr val="bg1"/>
                </a:solidFill>
                <a:latin typeface="Helvetica Neue"/>
              </a:rPr>
              <a:t>Nameservers</a:t>
            </a:r>
            <a:r>
              <a:rPr lang="en-US" sz="1050" dirty="0">
                <a:solidFill>
                  <a:schemeClr val="bg1"/>
                </a:solidFill>
                <a:latin typeface="Helvetica Neue"/>
              </a:rPr>
              <a:t> used by “Network Solutions” for expired domains.</a:t>
            </a:r>
          </a:p>
        </p:txBody>
      </p:sp>
    </p:spTree>
    <p:extLst>
      <p:ext uri="{BB962C8B-B14F-4D97-AF65-F5344CB8AC3E}">
        <p14:creationId xmlns:p14="http://schemas.microsoft.com/office/powerpoint/2010/main" val="42191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smtClean="0"/>
              <a:t>Marketo</a:t>
            </a:r>
            <a:r>
              <a:rPr lang="en-US" dirty="0" smtClean="0"/>
              <a:t> Outage Root Cause Summary</a:t>
            </a:r>
            <a:endParaRPr lang="en-US" dirty="0"/>
          </a:p>
        </p:txBody>
      </p:sp>
      <p:sp>
        <p:nvSpPr>
          <p:cNvPr id="4" name="Text Placeholder 3"/>
          <p:cNvSpPr>
            <a:spLocks noGrp="1"/>
          </p:cNvSpPr>
          <p:nvPr>
            <p:ph type="body" sz="quarter" idx="11"/>
          </p:nvPr>
        </p:nvSpPr>
        <p:spPr>
          <a:xfrm>
            <a:off x="342900" y="1479614"/>
            <a:ext cx="6172200" cy="1569661"/>
          </a:xfrm>
          <a:prstGeom prst="rect">
            <a:avLst/>
          </a:prstGeom>
        </p:spPr>
        <p:txBody>
          <a:bodyPr>
            <a:spAutoFit/>
          </a:bodyPr>
          <a:lstStyle/>
          <a:p>
            <a:pPr>
              <a:buFont typeface="Arial" charset="0"/>
              <a:buChar char="•"/>
            </a:pPr>
            <a:r>
              <a:rPr lang="en-US" dirty="0"/>
              <a:t>Outage was a direct result of “</a:t>
            </a:r>
            <a:r>
              <a:rPr lang="en-US" dirty="0" err="1"/>
              <a:t>marketo.com</a:t>
            </a:r>
            <a:r>
              <a:rPr lang="en-US" dirty="0"/>
              <a:t>” domain name </a:t>
            </a:r>
            <a:r>
              <a:rPr lang="en-US" dirty="0" smtClean="0"/>
              <a:t>expiry</a:t>
            </a:r>
          </a:p>
          <a:p>
            <a:pPr>
              <a:buFont typeface="Arial" charset="0"/>
              <a:buChar char="•"/>
            </a:pPr>
            <a:endParaRPr lang="en-US" dirty="0"/>
          </a:p>
          <a:p>
            <a:pPr>
              <a:buFont typeface="Arial" charset="0"/>
              <a:buChar char="•"/>
            </a:pPr>
            <a:r>
              <a:rPr lang="en-US" dirty="0"/>
              <a:t>On expiry, traffic to </a:t>
            </a:r>
            <a:r>
              <a:rPr lang="en-US" dirty="0" err="1"/>
              <a:t>Marketo</a:t>
            </a:r>
            <a:r>
              <a:rPr lang="en-US" dirty="0"/>
              <a:t> was black-holed in a new network belonging to “Confluence Networks” </a:t>
            </a:r>
            <a:endParaRPr lang="en-US" dirty="0"/>
          </a:p>
        </p:txBody>
      </p:sp>
    </p:spTree>
    <p:extLst>
      <p:ext uri="{BB962C8B-B14F-4D97-AF65-F5344CB8AC3E}">
        <p14:creationId xmlns:p14="http://schemas.microsoft.com/office/powerpoint/2010/main" val="845467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2800" dirty="0" smtClean="0"/>
              <a:t>AWS S3 Outage</a:t>
            </a:r>
            <a:endParaRPr lang="en-US" sz="2800" dirty="0"/>
          </a:p>
        </p:txBody>
      </p:sp>
    </p:spTree>
    <p:extLst>
      <p:ext uri="{BB962C8B-B14F-4D97-AF65-F5344CB8AC3E}">
        <p14:creationId xmlns:p14="http://schemas.microsoft.com/office/powerpoint/2010/main" val="148450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0F2545"/>
      </a:dk2>
      <a:lt2>
        <a:srgbClr val="E7E6E6"/>
      </a:lt2>
      <a:accent1>
        <a:srgbClr val="EEA039"/>
      </a:accent1>
      <a:accent2>
        <a:srgbClr val="FB7C32"/>
      </a:accent2>
      <a:accent3>
        <a:srgbClr val="98BF3D"/>
      </a:accent3>
      <a:accent4>
        <a:srgbClr val="28A0CE"/>
      </a:accent4>
      <a:accent5>
        <a:srgbClr val="12648A"/>
      </a:accent5>
      <a:accent6>
        <a:srgbClr val="1D566B"/>
      </a:accent6>
      <a:hlink>
        <a:srgbClr val="0563C1"/>
      </a:hlink>
      <a:folHlink>
        <a:srgbClr val="955073"/>
      </a:folHlink>
    </a:clrScheme>
    <a:fontScheme name="Thousand Eyes">
      <a:majorFont>
        <a:latin typeface="Helvetica Neue"/>
        <a:ea typeface=""/>
        <a:cs typeface=""/>
      </a:majorFont>
      <a:minorFont>
        <a:latin typeface="Helvetica Neu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B303B"/>
        </a:solidFill>
        <a:ln>
          <a:noFill/>
        </a:ln>
      </a:spPr>
      <a:bodyPr rtlCol="0" anchor="ctr"/>
      <a:lstStyle>
        <a:defPPr algn="ctr">
          <a:defRPr dirty="0">
            <a:latin typeface="Helvetica Neue"/>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68580" tIns="34290" rIns="68580" bIns="34290" rtlCol="0">
        <a:spAutoFit/>
      </a:bodyPr>
      <a:lstStyle>
        <a:defPPr>
          <a:lnSpc>
            <a:spcPct val="90000"/>
          </a:lnSpc>
          <a:defRPr sz="1600" dirty="0">
            <a:latin typeface="Helvetica Neue"/>
          </a:defRPr>
        </a:defPPr>
      </a:lstStyle>
    </a:txDef>
  </a:objectDefaults>
  <a:extraClrSchemeLst/>
  <a:extLst>
    <a:ext uri="{05A4C25C-085E-4340-85A3-A5531E510DB2}">
      <thm15:themeFamily xmlns:thm15="http://schemas.microsoft.com/office/thememl/2012/main" name="ThousandEyes_Template" id="{FB79ABCE-6251-8145-AF7E-340FA0E90AAF}" vid="{692813B7-CB8B-864F-B543-B0DA44BAAF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ThousandEyes_2017_Template</Template>
  <TotalTime>515</TotalTime>
  <Words>906</Words>
  <Application>Microsoft Macintosh PowerPoint</Application>
  <PresentationFormat>Custom</PresentationFormat>
  <Paragraphs>95</Paragraphs>
  <Slides>17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Helvetica Neue</vt:lpstr>
      <vt:lpstr>Helvetica Neue Light</vt:lpstr>
      <vt:lpstr>Arial</vt:lpstr>
      <vt:lpstr>Office Theme</vt:lpstr>
      <vt:lpstr>PowerPoint Presentation</vt:lpstr>
      <vt:lpstr>PowerPoint Presentation</vt:lpstr>
      <vt:lpstr>PowerPoint Presentation</vt:lpstr>
      <vt:lpstr>PowerPoint Presentation</vt:lpstr>
      <vt:lpstr>Marketo’s Domain Name Expiry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Archana Kesavan</dc:creator>
  <cp:lastModifiedBy>Nitin Nayar</cp:lastModifiedBy>
  <cp:revision>69</cp:revision>
  <cp:lastPrinted>2017-02-24T22:26:29Z</cp:lastPrinted>
  <dcterms:created xsi:type="dcterms:W3CDTF">2017-09-08T01:13:51Z</dcterms:created>
  <dcterms:modified xsi:type="dcterms:W3CDTF">2017-09-10T02:06:20Z</dcterms:modified>
</cp:coreProperties>
</file>