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712" r:id="rId2"/>
    <p:sldId id="804" r:id="rId3"/>
    <p:sldId id="740" r:id="rId4"/>
    <p:sldId id="741" r:id="rId5"/>
    <p:sldId id="806" r:id="rId6"/>
    <p:sldId id="742" r:id="rId7"/>
    <p:sldId id="808" r:id="rId8"/>
    <p:sldId id="810" r:id="rId9"/>
    <p:sldId id="798" r:id="rId10"/>
    <p:sldId id="739" r:id="rId11"/>
    <p:sldId id="744" r:id="rId12"/>
    <p:sldId id="743" r:id="rId13"/>
    <p:sldId id="746" r:id="rId14"/>
    <p:sldId id="747" r:id="rId15"/>
    <p:sldId id="748" r:id="rId16"/>
    <p:sldId id="749" r:id="rId17"/>
    <p:sldId id="751" r:id="rId18"/>
    <p:sldId id="752" r:id="rId19"/>
    <p:sldId id="754" r:id="rId20"/>
    <p:sldId id="755" r:id="rId21"/>
    <p:sldId id="756" r:id="rId22"/>
    <p:sldId id="757" r:id="rId23"/>
    <p:sldId id="811" r:id="rId24"/>
    <p:sldId id="812" r:id="rId25"/>
    <p:sldId id="813" r:id="rId26"/>
    <p:sldId id="761" r:id="rId27"/>
    <p:sldId id="762" r:id="rId28"/>
    <p:sldId id="763" r:id="rId29"/>
    <p:sldId id="764" r:id="rId30"/>
    <p:sldId id="791" r:id="rId31"/>
    <p:sldId id="776" r:id="rId32"/>
    <p:sldId id="792" r:id="rId33"/>
    <p:sldId id="794" r:id="rId34"/>
    <p:sldId id="795" r:id="rId35"/>
    <p:sldId id="765" r:id="rId36"/>
    <p:sldId id="769" r:id="rId37"/>
    <p:sldId id="766" r:id="rId38"/>
    <p:sldId id="768" r:id="rId39"/>
    <p:sldId id="772" r:id="rId40"/>
    <p:sldId id="774" r:id="rId41"/>
    <p:sldId id="796" r:id="rId42"/>
    <p:sldId id="797" r:id="rId43"/>
    <p:sldId id="799" r:id="rId44"/>
    <p:sldId id="800" r:id="rId45"/>
    <p:sldId id="803" r:id="rId46"/>
    <p:sldId id="802" r:id="rId47"/>
    <p:sldId id="790" r:id="rId48"/>
    <p:sldId id="777" r:id="rId49"/>
    <p:sldId id="724" r:id="rId50"/>
  </p:sldIdLst>
  <p:sldSz cx="9144000" cy="6858000" type="screen4x3"/>
  <p:notesSz cx="7102475" cy="9369425"/>
  <p:defaultTextStyle>
    <a:defPPr>
      <a:defRPr lang="en-US"/>
    </a:defPPr>
    <a:lvl1pPr marL="0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23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85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46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07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68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28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90" algn="l" defTabSz="3428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592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522">
          <p15:clr>
            <a:srgbClr val="A4A3A4"/>
          </p15:clr>
        </p15:guide>
        <p15:guide id="4" pos="2904">
          <p15:clr>
            <a:srgbClr val="A4A3A4"/>
          </p15:clr>
        </p15:guide>
        <p15:guide id="5" pos="4622">
          <p15:clr>
            <a:srgbClr val="A4A3A4"/>
          </p15:clr>
        </p15:guide>
        <p15:guide id="6" orient="horz" pos="1256">
          <p15:clr>
            <a:srgbClr val="A4A3A4"/>
          </p15:clr>
        </p15:guide>
        <p15:guide id="7" orient="horz" pos="4989">
          <p15:clr>
            <a:srgbClr val="A4A3A4"/>
          </p15:clr>
        </p15:guide>
        <p15:guide id="8" pos="588">
          <p15:clr>
            <a:srgbClr val="A4A3A4"/>
          </p15:clr>
        </p15:guide>
        <p15:guide id="9" pos="4610">
          <p15:clr>
            <a:srgbClr val="A4A3A4"/>
          </p15:clr>
        </p15:guide>
        <p15:guide id="10" pos="869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n Montgomery" initials="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2"/>
    <a:srgbClr val="333399"/>
    <a:srgbClr val="000000"/>
    <a:srgbClr val="B2E3F9"/>
    <a:srgbClr val="445E88"/>
    <a:srgbClr val="FF838A"/>
    <a:srgbClr val="3C3C3C"/>
    <a:srgbClr val="B8C6D2"/>
    <a:srgbClr val="93A8BB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7" autoAdjust="0"/>
    <p:restoredTop sz="99886" autoAdjust="0"/>
  </p:normalViewPr>
  <p:slideViewPr>
    <p:cSldViewPr snapToGrid="0">
      <p:cViewPr varScale="1">
        <p:scale>
          <a:sx n="71" d="100"/>
          <a:sy n="71" d="100"/>
        </p:scale>
        <p:origin x="-1476" y="-102"/>
      </p:cViewPr>
      <p:guideLst>
        <p:guide orient="horz" pos="3060"/>
        <p:guide orient="horz" pos="620"/>
        <p:guide orient="horz" pos="1047"/>
        <p:guide orient="horz" pos="4143"/>
        <p:guide pos="278"/>
        <p:guide pos="1860"/>
        <p:guide pos="368"/>
        <p:guide pos="2956"/>
        <p:guide pos="54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84"/>
      </p:cViewPr>
      <p:guideLst>
        <p:guide orient="horz" pos="29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3D22D-0F46-4BF4-9660-1D4B24F0D9EA}" type="datetimeFigureOut">
              <a:rPr lang="en-US" smtClean="0">
                <a:latin typeface="Arial" panose="020B0604020202020204" pitchFamily="34" charset="0"/>
              </a:rPr>
              <a:t>9/7/2017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51696-4263-4686-8631-6326D8E42C3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6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714F60-978E-4B46-A1E7-4610C4949FB2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468313"/>
            <a:ext cx="2171700" cy="1628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2179948"/>
            <a:ext cx="5681980" cy="6486770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38491A7-CDAE-6648-97E4-398EE75EB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0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63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63" algn="l" defTabSz="342863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23" algn="l" defTabSz="342863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585" algn="l" defTabSz="342863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446" algn="l" defTabSz="342863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307" algn="l" defTabSz="3428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7168" algn="l" defTabSz="3428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400028" algn="l" defTabSz="3428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42890" algn="l" defTabSz="3428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7438" y="468313"/>
            <a:ext cx="2171700" cy="1628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E0511B-81F0-4A8F-8419-7EF4219A3A73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pic>
        <p:nvPicPr>
          <p:cNvPr id="5" name="Picture 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Title_Subhea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3" name="Picture 12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le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chemeClr val="bg1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chemeClr val="bg1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Title_Subhead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rgbClr val="8BD6F7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le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Title_Subhead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9" name="Picture 18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0th 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3" name="Picture 22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3864187"/>
            <a:ext cx="9144000" cy="29938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358517"/>
            <a:ext cx="1426104" cy="520027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776531"/>
            <a:ext cx="4627563" cy="2564805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49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5512163"/>
            <a:ext cx="4622236" cy="457324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Font typeface="Arial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6073089"/>
            <a:ext cx="4632398" cy="650875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3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723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582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443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5429251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 Content, 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" y="0"/>
            <a:ext cx="3079748" cy="6858000"/>
          </a:xfrm>
          <a:prstGeom prst="rect">
            <a:avLst/>
          </a:prstGeom>
        </p:spPr>
        <p:txBody>
          <a:bodyPr lIns="68676" tIns="34337" rIns="68676" bIns="34337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76086" y="2286004"/>
            <a:ext cx="5304045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3378382" y="1430119"/>
            <a:ext cx="5299952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376083" y="5"/>
            <a:ext cx="4804834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86" y="450075"/>
            <a:ext cx="687917" cy="52359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7" name="Picture 26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" y="0"/>
            <a:ext cx="3079748" cy="6858000"/>
          </a:xfrm>
          <a:prstGeom prst="rect">
            <a:avLst/>
          </a:prstGeom>
        </p:spPr>
        <p:txBody>
          <a:bodyPr lIns="68676" tIns="34337" rIns="68676" bIns="34337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76245" y="1709935"/>
            <a:ext cx="5303884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 baseline="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376084" y="5"/>
            <a:ext cx="5302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_Title_20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3" name="Picture 22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idential_Titl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1" name="Picture 20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idential_Title_Subhead_20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fidential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1" name="Picture 20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 and Content 20th 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Picture 23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idential_Title_Subhea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" name="Picture 19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idential_Title_Subhead_Content_20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a_Title_Subhea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_Title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chemeClr val="bg1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chemeClr val="bg1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a_Title_Subhead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rgbClr val="8BD6F7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b_Title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0th 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b_Title_Subhead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idential_Need to Know_Titl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Picture 23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idential_Need to Know_Title_Subhea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idential_Need to Know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3" name="Picture 22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Confidential_Need to Know_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Confidential_Need to Know_Title_Subhea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Confidential_Need to Know_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chemeClr val="bg1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chemeClr val="bg1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Confidential_Need to Know_Title_Subhead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Confidential_Need to Know_Titl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892013">
                    <a:alpha val="50000"/>
                  </a:srgb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rgbClr val="892013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_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9" name="Picture 18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onfidential_Need to Know_Title_Subhead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rgbClr val="8BD6F7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892013">
                    <a:alpha val="50000"/>
                  </a:srgb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rgbClr val="892013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Confidential_Need to Know_Title_Subhead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892013">
                    <a:alpha val="50000"/>
                  </a:srgb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rgbClr val="892013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Confidential_Need to Know_Title and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892013">
                    <a:alpha val="50000"/>
                  </a:srgbClr>
                </a:solidFill>
                <a:latin typeface="Arial"/>
                <a:cs typeface="Arial"/>
              </a:rPr>
              <a:t>NEED TO KNOW</a:t>
            </a:r>
            <a:endParaRPr lang="en-US" sz="500" b="0" dirty="0">
              <a:solidFill>
                <a:srgbClr val="892013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idential_Restriced_Acces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idential_Restriced_Access_Titl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3" name="Picture 22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idential_Restriced_Access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4" name="Picture 23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idential_Restriced_Access_Title_Subhea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Confidential_Restriced_Access_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Confidential_Restriced_Access_Title_Subhea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Confidential_Restriced_Access_Title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chemeClr val="bg1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chemeClr val="bg1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 and Content 20th 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4" name="Picture 23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Confidential_Restriced_Access_Title_Subhead_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40000"/>
                  <a:lumOff val="6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rgbClr val="FF838A">
                    <a:alpha val="50000"/>
                  </a:srgb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rgbClr val="FF838A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Confidential_Restriced_Access_Titl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chemeClr val="accent3">
                  <a:lumMod val="5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onfidential_Restriced_Access_Title_Subhead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rgbClr val="8BD6F7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chemeClr val="accent3">
                  <a:lumMod val="5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Confidential_Restriced_Access_Title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709935"/>
            <a:ext cx="8229601" cy="4525964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chemeClr val="accent3">
                  <a:lumMod val="5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Picture 1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Confidential_Restriced_Access_Title_Subhead_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 sz="2000" b="0">
                <a:solidFill>
                  <a:srgbClr val="FFFFFF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defRPr sz="1500">
                <a:solidFill>
                  <a:srgbClr val="FFFFFF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300">
                <a:solidFill>
                  <a:srgbClr val="FFFFFF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892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1325" y="6581425"/>
            <a:ext cx="2572808" cy="191769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 dirty="0" smtClean="0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RESTRICTED</a:t>
            </a:r>
            <a:r>
              <a:rPr lang="en-US" sz="700" b="1" baseline="0" dirty="0" smtClean="0">
                <a:solidFill>
                  <a:schemeClr val="accent3">
                    <a:lumMod val="50000"/>
                    <a:alpha val="50000"/>
                  </a:schemeClr>
                </a:solidFill>
                <a:latin typeface="Arial"/>
                <a:cs typeface="Arial"/>
              </a:rPr>
              <a:t> ACCESS</a:t>
            </a:r>
            <a:endParaRPr lang="en-US" sz="500" b="0" dirty="0">
              <a:solidFill>
                <a:schemeClr val="accent3">
                  <a:lumMod val="5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lIns="57150" tIns="28575" rIns="57150" bIns="28575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57150" tIns="28575" rIns="57150" bIns="28575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57150" tIns="28575" rIns="57150" bIns="28575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57150" tIns="28575" rIns="57150" bIns="28575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57150" tIns="28575" rIns="57150" bIns="28575"/>
          <a:lstStyle>
            <a:lvl1pPr>
              <a:defRPr/>
            </a:lvl1pPr>
          </a:lstStyle>
          <a:p>
            <a:pPr>
              <a:defRPr/>
            </a:pPr>
            <a:fld id="{F0C8345D-49F3-4596-8DB6-6655E870F0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484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8" y="98410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0" name="Picture 19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2286004"/>
            <a:ext cx="8229601" cy="394989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>
                <a:solidFill>
                  <a:schemeClr val="accent2"/>
                </a:solidFill>
              </a:defRPr>
            </a:lvl1pPr>
            <a:lvl2pPr marL="557150" indent="-21428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13" indent="-171432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1"/>
          </p:nvPr>
        </p:nvSpPr>
        <p:spPr>
          <a:xfrm>
            <a:off x="455085" y="1430119"/>
            <a:ext cx="8223250" cy="493712"/>
          </a:xfrm>
          <a:prstGeom prst="rect">
            <a:avLst/>
          </a:prstGeom>
        </p:spPr>
        <p:txBody>
          <a:bodyPr lIns="68676" tIns="34337" rIns="68676" bIns="34337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63" indent="0">
              <a:buNone/>
              <a:defRPr sz="2100">
                <a:solidFill>
                  <a:schemeClr val="tx1"/>
                </a:solidFill>
              </a:defRPr>
            </a:lvl2pPr>
            <a:lvl3pPr marL="685723" indent="0">
              <a:buNone/>
              <a:defRPr sz="1500">
                <a:solidFill>
                  <a:schemeClr val="tx1"/>
                </a:solidFill>
              </a:defRPr>
            </a:lvl3pPr>
            <a:lvl4pPr marL="1028582" indent="0">
              <a:buNone/>
              <a:defRPr sz="1400">
                <a:solidFill>
                  <a:schemeClr val="tx1"/>
                </a:solidFill>
              </a:defRPr>
            </a:lvl4pPr>
            <a:lvl5pPr marL="1371443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5084" y="5"/>
            <a:ext cx="7479877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20th_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66" y="816399"/>
            <a:ext cx="687917" cy="52359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/>
        </p:blipFill>
        <p:spPr>
          <a:xfrm>
            <a:off x="8017935" y="6572440"/>
            <a:ext cx="537633" cy="218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5"/>
            <a:ext cx="8223250" cy="135343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578600"/>
            <a:ext cx="7857067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6578600"/>
            <a:ext cx="448732" cy="1862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43650" y="6575776"/>
            <a:ext cx="1499121" cy="208845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 dirty="0" smtClean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pic>
        <p:nvPicPr>
          <p:cNvPr id="8" name="Picture 7" descr="junipe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6" y="6590039"/>
            <a:ext cx="511941" cy="1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5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77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59" r:id="rId9"/>
    <p:sldLayoutId id="2147483962" r:id="rId10"/>
    <p:sldLayoutId id="2147483964" r:id="rId11"/>
    <p:sldLayoutId id="2147483966" r:id="rId12"/>
    <p:sldLayoutId id="2147483960" r:id="rId13"/>
    <p:sldLayoutId id="2147483969" r:id="rId14"/>
    <p:sldLayoutId id="2147483971" r:id="rId15"/>
    <p:sldLayoutId id="2147483973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3844" r:id="rId23"/>
    <p:sldLayoutId id="2147483846" r:id="rId24"/>
    <p:sldLayoutId id="2147483990" r:id="rId25"/>
    <p:sldLayoutId id="2147483991" r:id="rId26"/>
    <p:sldLayoutId id="2147483862" r:id="rId27"/>
    <p:sldLayoutId id="2147483878" r:id="rId28"/>
    <p:sldLayoutId id="2147483861" r:id="rId29"/>
    <p:sldLayoutId id="2147483879" r:id="rId30"/>
    <p:sldLayoutId id="2147483855" r:id="rId31"/>
    <p:sldLayoutId id="2147483880" r:id="rId32"/>
    <p:sldLayoutId id="2147483998" r:id="rId33"/>
    <p:sldLayoutId id="2147483999" r:id="rId34"/>
    <p:sldLayoutId id="2147484000" r:id="rId35"/>
    <p:sldLayoutId id="2147484001" r:id="rId36"/>
    <p:sldLayoutId id="2147484002" r:id="rId37"/>
    <p:sldLayoutId id="2147484003" r:id="rId38"/>
    <p:sldLayoutId id="2147484004" r:id="rId39"/>
    <p:sldLayoutId id="2147484005" r:id="rId40"/>
    <p:sldLayoutId id="2147483950" r:id="rId41"/>
    <p:sldLayoutId id="2147483951" r:id="rId42"/>
    <p:sldLayoutId id="2147483952" r:id="rId43"/>
    <p:sldLayoutId id="2147483953" r:id="rId44"/>
    <p:sldLayoutId id="2147483974" r:id="rId45"/>
    <p:sldLayoutId id="2147483975" r:id="rId46"/>
    <p:sldLayoutId id="2147483976" r:id="rId47"/>
    <p:sldLayoutId id="2147483977" r:id="rId48"/>
    <p:sldLayoutId id="2147483978" r:id="rId49"/>
    <p:sldLayoutId id="2147483979" r:id="rId50"/>
    <p:sldLayoutId id="2147483980" r:id="rId51"/>
    <p:sldLayoutId id="2147483981" r:id="rId52"/>
    <p:sldLayoutId id="2147483955" r:id="rId53"/>
    <p:sldLayoutId id="2147483958" r:id="rId54"/>
    <p:sldLayoutId id="2147483957" r:id="rId55"/>
    <p:sldLayoutId id="2147483956" r:id="rId56"/>
    <p:sldLayoutId id="2147483982" r:id="rId57"/>
    <p:sldLayoutId id="2147483983" r:id="rId58"/>
    <p:sldLayoutId id="2147483984" r:id="rId59"/>
    <p:sldLayoutId id="2147483985" r:id="rId60"/>
    <p:sldLayoutId id="2147483986" r:id="rId61"/>
    <p:sldLayoutId id="2147483987" r:id="rId62"/>
    <p:sldLayoutId id="2147483988" r:id="rId63"/>
    <p:sldLayoutId id="2147483989" r:id="rId64"/>
    <p:sldLayoutId id="2147484012" r:id="rId65"/>
    <p:sldLayoutId id="2147484013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863" rtl="0" eaLnBrk="1" latinLnBrk="0" hangingPunct="1">
        <a:spcBef>
          <a:spcPct val="0"/>
        </a:spcBef>
        <a:buNone/>
        <a:defRPr sz="2500" b="1" i="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257147" indent="-257147" algn="l" defTabSz="34286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57150" indent="-214289" algn="l" defTabSz="34286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857155" indent="-171432" algn="l" defTabSz="34286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1200013" indent="-171432" algn="l" defTabSz="342863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1542875" indent="-171432" algn="l" defTabSz="34286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1885736" indent="-171432" algn="l" defTabSz="3428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8" indent="-171432" algn="l" defTabSz="3428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61" indent="-171432" algn="l" defTabSz="3428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22" indent="-171432" algn="l" defTabSz="3428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3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3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5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6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7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8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8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90" algn="l" defTabSz="3428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63134"/>
            <a:ext cx="8058778" cy="2564805"/>
          </a:xfrm>
          <a:noFill/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(SR)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" y="5500932"/>
            <a:ext cx="6858000" cy="6412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07" tIns="28574" rIns="57148" bIns="28574" anchor="b" anchorCtr="0">
            <a:noAutofit/>
          </a:bodyPr>
          <a:lstStyle>
            <a:lvl1pPr algn="l" defTabSz="342863" rtl="0" eaLnBrk="1" latinLnBrk="0" hangingPunct="1"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buNone/>
              <a:defRPr lang="en-US" sz="3800" b="0" i="0" kern="1200" spc="-38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 Farrel (afarrel@juniper.net)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8" descr="Network Clou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67002"/>
            <a:ext cx="76946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90578" y="32148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Pictorial Terminology</a:t>
            </a: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227013" y="3238502"/>
            <a:ext cx="872034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Ingress</a:t>
            </a:r>
          </a:p>
        </p:txBody>
      </p:sp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8053389" y="3291418"/>
            <a:ext cx="833562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Egress</a:t>
            </a:r>
          </a:p>
        </p:txBody>
      </p:sp>
      <p:cxnSp>
        <p:nvCxnSpPr>
          <p:cNvPr id="3" name="Straight Connector 2"/>
          <p:cNvCxnSpPr>
            <a:stCxn id="8198" idx="1"/>
            <a:endCxn id="8207" idx="3"/>
          </p:cNvCxnSpPr>
          <p:nvPr/>
        </p:nvCxnSpPr>
        <p:spPr>
          <a:xfrm flipH="1">
            <a:off x="1152527" y="3619500"/>
            <a:ext cx="1527175" cy="57785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8198" idx="3"/>
            <a:endCxn id="8209" idx="1"/>
          </p:cNvCxnSpPr>
          <p:nvPr/>
        </p:nvCxnSpPr>
        <p:spPr>
          <a:xfrm flipV="1">
            <a:off x="3019427" y="3200400"/>
            <a:ext cx="1241425" cy="3386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8209" idx="3"/>
          </p:cNvCxnSpPr>
          <p:nvPr/>
        </p:nvCxnSpPr>
        <p:spPr>
          <a:xfrm>
            <a:off x="4610100" y="3200401"/>
            <a:ext cx="3600450" cy="86254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211" idx="1"/>
          </p:cNvCxnSpPr>
          <p:nvPr/>
        </p:nvCxnSpPr>
        <p:spPr>
          <a:xfrm>
            <a:off x="1014884" y="4198410"/>
            <a:ext cx="1671166" cy="7905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211" idx="3"/>
            <a:endCxn id="8212" idx="1"/>
          </p:cNvCxnSpPr>
          <p:nvPr/>
        </p:nvCxnSpPr>
        <p:spPr>
          <a:xfrm flipV="1">
            <a:off x="3035300" y="4988984"/>
            <a:ext cx="12319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212" idx="3"/>
          </p:cNvCxnSpPr>
          <p:nvPr/>
        </p:nvCxnSpPr>
        <p:spPr>
          <a:xfrm flipV="1">
            <a:off x="4616450" y="4988984"/>
            <a:ext cx="137795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213" idx="3"/>
            <a:endCxn id="8208" idx="1"/>
          </p:cNvCxnSpPr>
          <p:nvPr/>
        </p:nvCxnSpPr>
        <p:spPr>
          <a:xfrm flipV="1">
            <a:off x="6359527" y="4195235"/>
            <a:ext cx="1743075" cy="79375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07" name="Picture 11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" y="3774019"/>
            <a:ext cx="636587" cy="8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2844801" y="3238502"/>
            <a:ext cx="1590677" cy="175048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17233" y="3306233"/>
            <a:ext cx="1569243" cy="155998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68400" y="2768602"/>
            <a:ext cx="3098800" cy="95250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7" name="TextBox 14"/>
          <p:cNvSpPr txBox="1">
            <a:spLocks noChangeArrowheads="1"/>
          </p:cNvSpPr>
          <p:nvPr/>
        </p:nvSpPr>
        <p:spPr bwMode="auto">
          <a:xfrm rot="20825177">
            <a:off x="2062163" y="2829364"/>
            <a:ext cx="1352550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Segment A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946899" y="3380337"/>
            <a:ext cx="1215526" cy="1282680"/>
          </a:xfrm>
          <a:prstGeom prst="line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9" name="TextBox 14"/>
          <p:cNvSpPr txBox="1">
            <a:spLocks noChangeArrowheads="1"/>
          </p:cNvSpPr>
          <p:nvPr/>
        </p:nvSpPr>
        <p:spPr bwMode="auto">
          <a:xfrm rot="19345623">
            <a:off x="2847273" y="3767046"/>
            <a:ext cx="1130118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Segment B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19425" y="5331884"/>
            <a:ext cx="32575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76975" y="4400551"/>
            <a:ext cx="1825626" cy="931335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22" name="TextBox 14"/>
          <p:cNvSpPr txBox="1">
            <a:spLocks noChangeArrowheads="1"/>
          </p:cNvSpPr>
          <p:nvPr/>
        </p:nvSpPr>
        <p:spPr bwMode="auto">
          <a:xfrm>
            <a:off x="4610100" y="5437719"/>
            <a:ext cx="1352550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Segment C</a:t>
            </a:r>
          </a:p>
        </p:txBody>
      </p:sp>
      <p:sp>
        <p:nvSpPr>
          <p:cNvPr id="8223" name="TextBox 14"/>
          <p:cNvSpPr txBox="1">
            <a:spLocks noChangeArrowheads="1"/>
          </p:cNvSpPr>
          <p:nvPr/>
        </p:nvSpPr>
        <p:spPr bwMode="auto">
          <a:xfrm>
            <a:off x="4202113" y="1486245"/>
            <a:ext cx="974626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SR Path</a:t>
            </a:r>
          </a:p>
        </p:txBody>
      </p:sp>
      <p:sp>
        <p:nvSpPr>
          <p:cNvPr id="45" name="Arc 44"/>
          <p:cNvSpPr/>
          <p:nvPr/>
        </p:nvSpPr>
        <p:spPr>
          <a:xfrm flipH="1">
            <a:off x="939800" y="1936753"/>
            <a:ext cx="7113588" cy="2459567"/>
          </a:xfrm>
          <a:prstGeom prst="arc">
            <a:avLst>
              <a:gd name="adj1" fmla="val 16133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57150" tIns="28575" rIns="57150" bIns="28575" anchor="ctr"/>
          <a:lstStyle/>
          <a:p>
            <a:pPr algn="ctr">
              <a:defRPr/>
            </a:pPr>
            <a:endParaRPr lang="en-US" sz="2300" dirty="0"/>
          </a:p>
        </p:txBody>
      </p:sp>
      <p:sp>
        <p:nvSpPr>
          <p:cNvPr id="48" name="Arc 47"/>
          <p:cNvSpPr/>
          <p:nvPr/>
        </p:nvSpPr>
        <p:spPr>
          <a:xfrm>
            <a:off x="614365" y="1936753"/>
            <a:ext cx="7805737" cy="2175932"/>
          </a:xfrm>
          <a:prstGeom prst="arc">
            <a:avLst>
              <a:gd name="adj1" fmla="val 16200000"/>
              <a:gd name="adj2" fmla="val 11259"/>
            </a:avLst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57150" tIns="28575" rIns="57150" bIns="28575" anchor="ctr"/>
          <a:lstStyle/>
          <a:p>
            <a:pPr algn="ctr">
              <a:defRPr/>
            </a:pPr>
            <a:endParaRPr lang="en-US" sz="2300" dirty="0"/>
          </a:p>
        </p:txBody>
      </p:sp>
      <p:sp>
        <p:nvSpPr>
          <p:cNvPr id="8226" name="TextBox 14"/>
          <p:cNvSpPr txBox="1">
            <a:spLocks noChangeArrowheads="1"/>
          </p:cNvSpPr>
          <p:nvPr/>
        </p:nvSpPr>
        <p:spPr bwMode="auto">
          <a:xfrm>
            <a:off x="1297375" y="5619819"/>
            <a:ext cx="1295226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SR Domain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181102" y="3606800"/>
            <a:ext cx="1527175" cy="577851"/>
          </a:xfrm>
          <a:prstGeom prst="line">
            <a:avLst/>
          </a:prstGeom>
          <a:ln>
            <a:solidFill>
              <a:srgbClr val="FF64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990852" y="3213100"/>
            <a:ext cx="1241425" cy="338667"/>
          </a:xfrm>
          <a:prstGeom prst="line">
            <a:avLst/>
          </a:prstGeom>
          <a:ln>
            <a:solidFill>
              <a:srgbClr val="FF64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81525" y="3200401"/>
            <a:ext cx="3600450" cy="862543"/>
          </a:xfrm>
          <a:prstGeom prst="line">
            <a:avLst/>
          </a:prstGeom>
          <a:ln>
            <a:solidFill>
              <a:srgbClr val="FF64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19775" y="2582318"/>
            <a:ext cx="1524000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IGP Shortest Path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184901" y="2832102"/>
            <a:ext cx="225425" cy="256116"/>
          </a:xfrm>
          <a:prstGeom prst="line">
            <a:avLst/>
          </a:prstGeom>
          <a:ln w="19050">
            <a:solidFill>
              <a:srgbClr val="FF646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962650" y="3086102"/>
            <a:ext cx="352426" cy="428453"/>
          </a:xfrm>
          <a:prstGeom prst="line">
            <a:avLst/>
          </a:prstGeom>
          <a:ln w="19050">
            <a:solidFill>
              <a:srgbClr val="FF646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84900" y="3086102"/>
            <a:ext cx="112712" cy="2116"/>
          </a:xfrm>
          <a:prstGeom prst="line">
            <a:avLst/>
          </a:prstGeom>
          <a:ln w="19050">
            <a:solidFill>
              <a:srgbClr val="FF646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306233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967567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756151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6151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756151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908425"/>
            <a:ext cx="349250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Generic Route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771900"/>
            <a:ext cx="636588" cy="8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0578" y="308084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Basic Segment Types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18167"/>
            <a:ext cx="8229600" cy="5014384"/>
          </a:xfrm>
        </p:spPr>
        <p:txBody>
          <a:bodyPr/>
          <a:lstStyle/>
          <a:p>
            <a:r>
              <a:rPr lang="en-US" altLang="en-US" sz="2800" dirty="0"/>
              <a:t>Adjacency (single router hop)</a:t>
            </a:r>
          </a:p>
          <a:p>
            <a:pPr lvl="1"/>
            <a:r>
              <a:rPr lang="en-US" altLang="en-US" sz="2400" dirty="0"/>
              <a:t>Represents an IGP adjacency</a:t>
            </a:r>
          </a:p>
          <a:p>
            <a:r>
              <a:rPr lang="en-US" altLang="en-US" sz="2800" dirty="0"/>
              <a:t>Prefix (one or more hops)</a:t>
            </a:r>
          </a:p>
          <a:p>
            <a:pPr lvl="1"/>
            <a:r>
              <a:rPr lang="en-US" altLang="en-US" sz="2400" dirty="0"/>
              <a:t>Represents IGP least cost path to a prefix</a:t>
            </a:r>
          </a:p>
          <a:p>
            <a:r>
              <a:rPr lang="en-US" altLang="en-US" sz="2800" dirty="0"/>
              <a:t>Anycast (one or more hops)</a:t>
            </a:r>
          </a:p>
          <a:p>
            <a:pPr lvl="1"/>
            <a:r>
              <a:rPr lang="en-US" altLang="en-US" sz="2400" dirty="0"/>
              <a:t>Represents IGP least cost path to a non-unique prefix</a:t>
            </a:r>
          </a:p>
          <a:p>
            <a:r>
              <a:rPr lang="en-US" altLang="en-US" sz="2800" dirty="0"/>
              <a:t>Binding</a:t>
            </a:r>
          </a:p>
          <a:p>
            <a:pPr lvl="1"/>
            <a:r>
              <a:rPr lang="en-US" altLang="en-US" sz="2400" dirty="0"/>
              <a:t>Represents a tunnel (e.g., RSVP-signaled LSP)</a:t>
            </a:r>
          </a:p>
        </p:txBody>
      </p:sp>
    </p:spTree>
    <p:extLst>
      <p:ext uri="{BB962C8B-B14F-4D97-AF65-F5344CB8AC3E}">
        <p14:creationId xmlns:p14="http://schemas.microsoft.com/office/powerpoint/2010/main" val="6403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0578" y="281290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The SR TE Approach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72792"/>
            <a:ext cx="8229600" cy="5136477"/>
          </a:xfrm>
        </p:spPr>
        <p:txBody>
          <a:bodyPr/>
          <a:lstStyle/>
          <a:p>
            <a:r>
              <a:rPr lang="en-US" altLang="en-US" sz="2400" dirty="0" smtClean="0"/>
              <a:t>SR segments define different types of path</a:t>
            </a:r>
            <a:endParaRPr lang="en-US" altLang="en-US" sz="2400" dirty="0"/>
          </a:p>
          <a:p>
            <a:pPr lvl="1"/>
            <a:r>
              <a:rPr lang="en-US" altLang="en-US" sz="2400" dirty="0"/>
              <a:t>Some </a:t>
            </a:r>
            <a:r>
              <a:rPr lang="en-US" altLang="en-US" sz="2400" dirty="0" smtClean="0"/>
              <a:t>traverse </a:t>
            </a:r>
            <a:r>
              <a:rPr lang="en-US" altLang="en-US" sz="2400" dirty="0"/>
              <a:t>one router hop</a:t>
            </a:r>
          </a:p>
          <a:p>
            <a:pPr lvl="1"/>
            <a:r>
              <a:rPr lang="en-US" altLang="en-US" sz="2400" dirty="0"/>
              <a:t>Some </a:t>
            </a:r>
            <a:r>
              <a:rPr lang="en-US" altLang="en-US" sz="2400" dirty="0" smtClean="0"/>
              <a:t>traverse </a:t>
            </a:r>
            <a:r>
              <a:rPr lang="en-US" altLang="en-US" sz="2400" dirty="0"/>
              <a:t>multiple router hops</a:t>
            </a:r>
          </a:p>
          <a:p>
            <a:r>
              <a:rPr lang="en-US" altLang="en-US" sz="2400" dirty="0"/>
              <a:t>SR header </a:t>
            </a:r>
            <a:r>
              <a:rPr lang="en-GB" sz="2400" dirty="0"/>
              <a:t>is inserted into each packet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Lists each </a:t>
            </a:r>
            <a:r>
              <a:rPr lang="en-US" altLang="en-US" sz="2000" dirty="0"/>
              <a:t>segment that a packet traverses</a:t>
            </a:r>
          </a:p>
          <a:p>
            <a:pPr lvl="1"/>
            <a:r>
              <a:rPr lang="en-US" altLang="en-US" sz="2400" dirty="0"/>
              <a:t>But not necessarily each </a:t>
            </a:r>
            <a:r>
              <a:rPr lang="en-US" altLang="en-US" sz="2400" dirty="0" smtClean="0"/>
              <a:t>node</a:t>
            </a:r>
          </a:p>
          <a:p>
            <a:r>
              <a:rPr lang="en-US" altLang="en-US" sz="2400" dirty="0" smtClean="0"/>
              <a:t>Network </a:t>
            </a:r>
            <a:r>
              <a:rPr lang="en-US" altLang="en-US" sz="2400" dirty="0"/>
              <a:t>contains enough information to route a packet through a multi-hop </a:t>
            </a:r>
            <a:r>
              <a:rPr lang="en-US" altLang="en-US" sz="2400" dirty="0" smtClean="0"/>
              <a:t>segment</a:t>
            </a:r>
          </a:p>
          <a:p>
            <a:pPr lvl="1"/>
            <a:r>
              <a:rPr lang="en-US" altLang="en-US" sz="2400" dirty="0" smtClean="0"/>
              <a:t>This information is advertised by the IGP</a:t>
            </a:r>
          </a:p>
          <a:p>
            <a:pPr lvl="2"/>
            <a:r>
              <a:rPr lang="en-US" altLang="en-US" sz="2400" dirty="0" smtClean="0"/>
              <a:t>Or installed some other way</a:t>
            </a:r>
          </a:p>
          <a:p>
            <a:pPr lvl="3"/>
            <a:r>
              <a:rPr lang="en-US" altLang="en-US" sz="2000" dirty="0" smtClean="0"/>
              <a:t>Central controller </a:t>
            </a:r>
            <a:r>
              <a:rPr lang="en-GB" sz="2000" dirty="0" smtClean="0"/>
              <a:t>with a southbound protocol </a:t>
            </a:r>
            <a:endParaRPr lang="en-GB" sz="2000" dirty="0" smtClean="0"/>
          </a:p>
          <a:p>
            <a:pPr lvl="4"/>
            <a:r>
              <a:rPr lang="en-GB" sz="2000" dirty="0" smtClean="0"/>
              <a:t>Such </a:t>
            </a:r>
            <a:r>
              <a:rPr lang="en-GB" sz="2000" dirty="0" smtClean="0"/>
              <a:t>as </a:t>
            </a:r>
            <a:r>
              <a:rPr lang="en-GB" sz="2000" dirty="0" smtClean="0"/>
              <a:t>BGP-LU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91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90578" y="294687"/>
            <a:ext cx="8229601" cy="830997"/>
          </a:xfrm>
        </p:spPr>
        <p:txBody>
          <a:bodyPr/>
          <a:lstStyle/>
          <a:p>
            <a:pPr algn="ctr"/>
            <a:r>
              <a:rPr lang="en-US" altLang="en-US" sz="4000" dirty="0" smtClean="0"/>
              <a:t>Three </a:t>
            </a:r>
            <a:r>
              <a:rPr lang="en-US" altLang="en-US" sz="4000" dirty="0"/>
              <a:t>Encapsulation </a:t>
            </a:r>
            <a:r>
              <a:rPr lang="en-US" altLang="en-US" sz="4000" dirty="0" smtClean="0"/>
              <a:t>Environments</a:t>
            </a:r>
            <a:endParaRPr lang="en-US" altLang="en-US" sz="4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27142"/>
            <a:ext cx="8229600" cy="4809067"/>
          </a:xfrm>
        </p:spPr>
        <p:txBody>
          <a:bodyPr/>
          <a:lstStyle/>
          <a:p>
            <a:r>
              <a:rPr lang="en-US" altLang="en-US" sz="2400" dirty="0"/>
              <a:t>MPLS</a:t>
            </a:r>
          </a:p>
          <a:p>
            <a:pPr lvl="1"/>
            <a:r>
              <a:rPr lang="en-US" altLang="en-US" sz="2000" dirty="0"/>
              <a:t>SR header is an MPLS label stack</a:t>
            </a:r>
          </a:p>
          <a:p>
            <a:pPr lvl="1"/>
            <a:r>
              <a:rPr lang="en-US" altLang="en-US" sz="2000" dirty="0"/>
              <a:t>Each label in the stack represents a segment</a:t>
            </a:r>
          </a:p>
          <a:p>
            <a:r>
              <a:rPr lang="en-US" altLang="en-US" sz="2400" dirty="0"/>
              <a:t>IPv6</a:t>
            </a:r>
          </a:p>
          <a:p>
            <a:pPr lvl="1"/>
            <a:r>
              <a:rPr lang="en-US" altLang="en-US" sz="2000" dirty="0"/>
              <a:t>SR Header is an IPv6 header with a Segment Routing Extension Header (SRH)</a:t>
            </a:r>
          </a:p>
          <a:p>
            <a:pPr lvl="1"/>
            <a:r>
              <a:rPr lang="en-US" altLang="en-US" sz="2000" dirty="0"/>
              <a:t>SRH contains a list of IPv6 addresses</a:t>
            </a:r>
          </a:p>
          <a:p>
            <a:pPr lvl="1"/>
            <a:r>
              <a:rPr lang="en-US" altLang="en-US" sz="2000" dirty="0"/>
              <a:t>Each IPv6 address represents a </a:t>
            </a:r>
            <a:r>
              <a:rPr lang="en-US" altLang="en-US" sz="2000" dirty="0" smtClean="0"/>
              <a:t>segment</a:t>
            </a:r>
          </a:p>
          <a:p>
            <a:r>
              <a:rPr lang="en-US" altLang="en-US" sz="2400" dirty="0" smtClean="0"/>
              <a:t>MPLS-over-UDP</a:t>
            </a:r>
          </a:p>
          <a:p>
            <a:pPr lvl="1"/>
            <a:r>
              <a:rPr lang="en-US" altLang="en-US" sz="2000" dirty="0" smtClean="0"/>
              <a:t>MPLS SR label stack encapsulated </a:t>
            </a:r>
            <a:r>
              <a:rPr lang="en-GB" sz="2000" dirty="0" smtClean="0"/>
              <a:t>in UDP-over-IP</a:t>
            </a:r>
          </a:p>
          <a:p>
            <a:pPr lvl="1"/>
            <a:r>
              <a:rPr lang="en-GB" sz="2000" dirty="0" smtClean="0"/>
              <a:t>Routed through IPv4 or IPv6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MPLS 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0578" y="18945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Local </a:t>
            </a:r>
            <a:r>
              <a:rPr lang="en-US" altLang="en-US" sz="4500" dirty="0" smtClean="0"/>
              <a:t>SIDs / Global SIDs</a:t>
            </a:r>
            <a:endParaRPr lang="en-US" altLang="en-US" sz="45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24023"/>
            <a:ext cx="8229600" cy="3625851"/>
          </a:xfrm>
        </p:spPr>
        <p:txBody>
          <a:bodyPr/>
          <a:lstStyle/>
          <a:p>
            <a:r>
              <a:rPr lang="en-US" altLang="en-US" sz="2800" dirty="0" smtClean="0"/>
              <a:t>SIDs are not labels</a:t>
            </a:r>
          </a:p>
          <a:p>
            <a:pPr lvl="1"/>
            <a:r>
              <a:rPr lang="en-US" altLang="en-US" sz="2800" dirty="0" smtClean="0"/>
              <a:t>But they are encoded (carried) in labels</a:t>
            </a:r>
          </a:p>
          <a:p>
            <a:r>
              <a:rPr lang="en-US" altLang="en-US" sz="2800" dirty="0" smtClean="0"/>
              <a:t>Some </a:t>
            </a:r>
            <a:r>
              <a:rPr lang="en-US" altLang="en-US" sz="2800" dirty="0"/>
              <a:t>SIDs have node-local significance</a:t>
            </a:r>
            <a:endParaRPr lang="en-US" altLang="en-US" sz="2400" dirty="0"/>
          </a:p>
          <a:p>
            <a:pPr lvl="1"/>
            <a:r>
              <a:rPr lang="en-US" altLang="en-US" sz="2400" dirty="0"/>
              <a:t>Nodes </a:t>
            </a:r>
            <a:r>
              <a:rPr lang="en-US" altLang="en-US" sz="2400" dirty="0" smtClean="0"/>
              <a:t>allocate </a:t>
            </a:r>
            <a:r>
              <a:rPr lang="en-US" altLang="en-US" sz="2400" dirty="0"/>
              <a:t>local SIDs </a:t>
            </a:r>
            <a:r>
              <a:rPr lang="en-US" altLang="en-US" sz="2400" dirty="0" smtClean="0"/>
              <a:t>and to local </a:t>
            </a:r>
            <a:r>
              <a:rPr lang="en-US" altLang="en-US" sz="2400" dirty="0"/>
              <a:t>labels</a:t>
            </a:r>
          </a:p>
          <a:p>
            <a:pPr lvl="1"/>
            <a:r>
              <a:rPr lang="en-US" altLang="en-US" sz="2400" dirty="0"/>
              <a:t>No need for domain-wide </a:t>
            </a:r>
            <a:r>
              <a:rPr lang="en-US" altLang="en-US" sz="2400" dirty="0" smtClean="0"/>
              <a:t>co-ordination</a:t>
            </a:r>
          </a:p>
          <a:p>
            <a:r>
              <a:rPr lang="en-US" altLang="en-US" sz="2800" dirty="0"/>
              <a:t>Some SIDs have domain-wide significance</a:t>
            </a:r>
          </a:p>
          <a:p>
            <a:pPr lvl="1"/>
            <a:r>
              <a:rPr lang="en-US" altLang="en-US" sz="2400" dirty="0" smtClean="0"/>
              <a:t>SIDs </a:t>
            </a:r>
            <a:r>
              <a:rPr lang="en-US" altLang="en-US" sz="2400" dirty="0"/>
              <a:t>are allocated in a manner similar to that used for private IP (RFC 1918) </a:t>
            </a:r>
            <a:r>
              <a:rPr lang="en-US" altLang="en-US" sz="2400" dirty="0" smtClean="0"/>
              <a:t>addresses</a:t>
            </a:r>
          </a:p>
          <a:p>
            <a:pPr lvl="1"/>
            <a:r>
              <a:rPr lang="en-US" altLang="en-US" sz="2400" dirty="0"/>
              <a:t>Domain-wide coordination </a:t>
            </a:r>
            <a:r>
              <a:rPr lang="en-US" altLang="en-US" sz="2400" dirty="0" smtClean="0"/>
              <a:t>required (using the IGP)</a:t>
            </a:r>
          </a:p>
          <a:p>
            <a:pPr lvl="2"/>
            <a:r>
              <a:rPr lang="en-US" altLang="en-US" sz="2400" dirty="0"/>
              <a:t>Each node reserves </a:t>
            </a:r>
            <a:r>
              <a:rPr lang="en-US" altLang="en-US" sz="2400" dirty="0" smtClean="0"/>
              <a:t>a block of labels</a:t>
            </a:r>
          </a:p>
          <a:p>
            <a:pPr lvl="3"/>
            <a:r>
              <a:rPr lang="en-US" altLang="en-US" sz="2400" dirty="0" smtClean="0"/>
              <a:t>The </a:t>
            </a:r>
            <a:r>
              <a:rPr lang="en-US" altLang="en-US" sz="2400" dirty="0"/>
              <a:t>SR Global Block (SRGB)</a:t>
            </a:r>
          </a:p>
          <a:p>
            <a:pPr lvl="2"/>
            <a:r>
              <a:rPr lang="en-US" altLang="en-US" sz="2400" dirty="0" smtClean="0"/>
              <a:t>Global </a:t>
            </a:r>
            <a:r>
              <a:rPr lang="en-US" altLang="en-US" sz="2400" dirty="0"/>
              <a:t>label equals SRGB base </a:t>
            </a:r>
            <a:r>
              <a:rPr lang="en-US" altLang="en-US" sz="2400" dirty="0" smtClean="0"/>
              <a:t>value plus SID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93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90578" y="514181"/>
            <a:ext cx="8229601" cy="498598"/>
          </a:xfrm>
        </p:spPr>
        <p:txBody>
          <a:bodyPr/>
          <a:lstStyle/>
          <a:p>
            <a:pPr algn="ctr"/>
            <a:r>
              <a:rPr lang="en-US" altLang="en-US" sz="3600" dirty="0" smtClean="0"/>
              <a:t>R1 to R4 : </a:t>
            </a:r>
            <a:r>
              <a:rPr lang="en-US" altLang="en-US" sz="3600" dirty="0"/>
              <a:t>Adjacency Segments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25003" y="2825753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R1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314700" y="27220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R2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200650" y="2726894"/>
            <a:ext cx="4794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R3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884988" y="4206541"/>
            <a:ext cx="576262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R7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580553" y="4775202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R4</a:t>
            </a:r>
          </a:p>
        </p:txBody>
      </p:sp>
      <p:pic>
        <p:nvPicPr>
          <p:cNvPr id="18440" name="Picture 7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92890" y="3886199"/>
            <a:ext cx="446087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18451" idx="0"/>
            <a:endCxn id="18441" idx="2"/>
          </p:cNvCxnSpPr>
          <p:nvPr/>
        </p:nvCxnSpPr>
        <p:spPr>
          <a:xfrm flipV="1">
            <a:off x="5595144" y="3524251"/>
            <a:ext cx="3175" cy="1064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452" idx="0"/>
            <a:endCxn id="18444" idx="2"/>
          </p:cNvCxnSpPr>
          <p:nvPr/>
        </p:nvCxnSpPr>
        <p:spPr>
          <a:xfrm flipV="1">
            <a:off x="3892550" y="3524250"/>
            <a:ext cx="3969" cy="1064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4" name="Picture 1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73475" y="3056741"/>
            <a:ext cx="446088" cy="4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endCxn id="18440" idx="2"/>
          </p:cNvCxnSpPr>
          <p:nvPr/>
        </p:nvCxnSpPr>
        <p:spPr>
          <a:xfrm flipV="1">
            <a:off x="5811838" y="4345516"/>
            <a:ext cx="1004096" cy="486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8440" idx="0"/>
          </p:cNvCxnSpPr>
          <p:nvPr/>
        </p:nvCxnSpPr>
        <p:spPr>
          <a:xfrm flipH="1" flipV="1">
            <a:off x="5580007" y="3290496"/>
            <a:ext cx="1235927" cy="595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95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454" idx="0"/>
            <a:endCxn id="18449" idx="2"/>
          </p:cNvCxnSpPr>
          <p:nvPr/>
        </p:nvCxnSpPr>
        <p:spPr>
          <a:xfrm flipV="1">
            <a:off x="2191544" y="3524250"/>
            <a:ext cx="1588" cy="1064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9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1675" y="3056742"/>
            <a:ext cx="442913" cy="46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24177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51" name="Picture 1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100" y="4588936"/>
            <a:ext cx="446088" cy="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9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69506" y="4588936"/>
            <a:ext cx="446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41163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54" name="Picture 2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8500" y="4588936"/>
            <a:ext cx="4460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24145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6" name="TextBox 23"/>
          <p:cNvSpPr txBox="1">
            <a:spLocks noChangeArrowheads="1"/>
          </p:cNvSpPr>
          <p:nvPr/>
        </p:nvSpPr>
        <p:spPr bwMode="auto">
          <a:xfrm>
            <a:off x="3381375" y="49699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R5</a:t>
            </a:r>
          </a:p>
        </p:txBody>
      </p:sp>
      <p:sp>
        <p:nvSpPr>
          <p:cNvPr id="18457" name="TextBox 24"/>
          <p:cNvSpPr txBox="1">
            <a:spLocks noChangeArrowheads="1"/>
          </p:cNvSpPr>
          <p:nvPr/>
        </p:nvSpPr>
        <p:spPr bwMode="auto">
          <a:xfrm>
            <a:off x="5002157" y="48302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R6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174812" y="1413935"/>
            <a:ext cx="1917513" cy="827617"/>
          </a:xfrm>
          <a:prstGeom prst="wedgeRectCallout">
            <a:avLst>
              <a:gd name="adj1" fmla="val 50615"/>
              <a:gd name="adj2" fmla="val 14049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R1 IGP advertisement</a:t>
            </a:r>
          </a:p>
          <a:p>
            <a:pPr>
              <a:defRPr/>
            </a:pPr>
            <a:r>
              <a:rPr lang="en-US" dirty="0"/>
              <a:t>Local label:81, link to R2</a:t>
            </a:r>
          </a:p>
          <a:p>
            <a:pPr>
              <a:defRPr/>
            </a:pPr>
            <a:r>
              <a:rPr lang="en-US" dirty="0"/>
              <a:t>Local label:82, link to R4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042444" y="1418167"/>
            <a:ext cx="1985169" cy="984249"/>
          </a:xfrm>
          <a:prstGeom prst="wedgeRectCallout">
            <a:avLst>
              <a:gd name="adj1" fmla="val -7266"/>
              <a:gd name="adj2" fmla="val 108853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R2 IGP advertisement</a:t>
            </a:r>
          </a:p>
          <a:p>
            <a:pPr>
              <a:defRPr/>
            </a:pPr>
            <a:r>
              <a:rPr lang="en-US" dirty="0"/>
              <a:t>Local label:81, link to R1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Local label:82, link to R3</a:t>
            </a:r>
          </a:p>
          <a:p>
            <a:pPr>
              <a:defRPr/>
            </a:pPr>
            <a:r>
              <a:rPr lang="en-US" dirty="0"/>
              <a:t>Local label:83, link to R5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494338" y="1418167"/>
            <a:ext cx="1966912" cy="941917"/>
          </a:xfrm>
          <a:prstGeom prst="wedgeRectCallout">
            <a:avLst>
              <a:gd name="adj1" fmla="val -41111"/>
              <a:gd name="adj2" fmla="val 11865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R3 IGP advertisement</a:t>
            </a:r>
          </a:p>
          <a:p>
            <a:pPr>
              <a:defRPr/>
            </a:pPr>
            <a:r>
              <a:rPr lang="en-US" dirty="0"/>
              <a:t>Local label:81, link to R2</a:t>
            </a:r>
          </a:p>
          <a:p>
            <a:pPr>
              <a:defRPr/>
            </a:pPr>
            <a:r>
              <a:rPr lang="en-US" dirty="0"/>
              <a:t>Local label:82, link to R6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Local label:83, link to R7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851649" y="2804584"/>
            <a:ext cx="1996515" cy="819149"/>
          </a:xfrm>
          <a:prstGeom prst="wedgeRectCallout">
            <a:avLst>
              <a:gd name="adj1" fmla="val -39365"/>
              <a:gd name="adj2" fmla="val 8953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R7 IGP advertisement</a:t>
            </a:r>
          </a:p>
          <a:p>
            <a:pPr>
              <a:defRPr/>
            </a:pPr>
            <a:r>
              <a:rPr lang="en-US" dirty="0"/>
              <a:t>Local label:81, link to R3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Local label:82, link to R6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303215" y="5463120"/>
            <a:ext cx="2014537" cy="817033"/>
          </a:xfrm>
          <a:prstGeom prst="wedgeRectCallout">
            <a:avLst>
              <a:gd name="adj1" fmla="val 37381"/>
              <a:gd name="adj2" fmla="val -9819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R4 IGP advertisement</a:t>
            </a:r>
          </a:p>
          <a:p>
            <a:pPr>
              <a:defRPr/>
            </a:pPr>
            <a:r>
              <a:rPr lang="en-US" dirty="0"/>
              <a:t>Local label:81, link to R1</a:t>
            </a:r>
          </a:p>
          <a:p>
            <a:pPr>
              <a:defRPr/>
            </a:pPr>
            <a:r>
              <a:rPr lang="en-US" dirty="0"/>
              <a:t>Local label:82, link to R5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2628902" y="5425020"/>
            <a:ext cx="2035173" cy="984249"/>
          </a:xfrm>
          <a:prstGeom prst="wedgeRectCallout">
            <a:avLst>
              <a:gd name="adj1" fmla="val 11717"/>
              <a:gd name="adj2" fmla="val -80423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R5 IGP advertisement</a:t>
            </a:r>
          </a:p>
          <a:p>
            <a:pPr>
              <a:defRPr/>
            </a:pPr>
            <a:r>
              <a:rPr lang="en-US" dirty="0"/>
              <a:t>Local </a:t>
            </a:r>
            <a:r>
              <a:rPr lang="en-US" dirty="0" smtClean="0"/>
              <a:t>label:86, </a:t>
            </a:r>
            <a:r>
              <a:rPr lang="en-US" dirty="0"/>
              <a:t>link to R2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Local </a:t>
            </a:r>
            <a:r>
              <a:rPr lang="en-US" dirty="0" smtClean="0">
                <a:solidFill>
                  <a:srgbClr val="FF0000"/>
                </a:solidFill>
              </a:rPr>
              <a:t>label:87, </a:t>
            </a:r>
            <a:r>
              <a:rPr lang="en-US" dirty="0">
                <a:solidFill>
                  <a:srgbClr val="FF0000"/>
                </a:solidFill>
              </a:rPr>
              <a:t>link to R4</a:t>
            </a:r>
          </a:p>
          <a:p>
            <a:pPr>
              <a:defRPr/>
            </a:pPr>
            <a:r>
              <a:rPr lang="en-US" dirty="0"/>
              <a:t>Local </a:t>
            </a:r>
            <a:r>
              <a:rPr lang="en-US" dirty="0" smtClean="0"/>
              <a:t>label:88, </a:t>
            </a:r>
            <a:r>
              <a:rPr lang="en-US" dirty="0"/>
              <a:t>link to R6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990308" y="5408086"/>
            <a:ext cx="2048669" cy="984249"/>
          </a:xfrm>
          <a:prstGeom prst="wedgeRectCallout">
            <a:avLst>
              <a:gd name="adj1" fmla="val -21052"/>
              <a:gd name="adj2" fmla="val -8291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R6 IGP advertisement</a:t>
            </a:r>
          </a:p>
          <a:p>
            <a:pPr>
              <a:defRPr/>
            </a:pPr>
            <a:r>
              <a:rPr lang="en-US" dirty="0"/>
              <a:t>Local label:81, link to R3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Local label:82, link to R5</a:t>
            </a:r>
          </a:p>
          <a:p>
            <a:pPr>
              <a:defRPr/>
            </a:pPr>
            <a:r>
              <a:rPr lang="en-US" dirty="0"/>
              <a:t>Local label:83, link to R7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63441"/>
              </p:ext>
            </p:extLst>
          </p:nvPr>
        </p:nvGraphicFramePr>
        <p:xfrm>
          <a:off x="6130180" y="2612840"/>
          <a:ext cx="449263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82</a:t>
                      </a:r>
                      <a:endParaRPr lang="en-US" sz="15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82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87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500" kern="0" baseline="0" dirty="0" smtClean="0"/>
                        <a:t>load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13227"/>
              </p:ext>
            </p:extLst>
          </p:nvPr>
        </p:nvGraphicFramePr>
        <p:xfrm>
          <a:off x="4284664" y="2556935"/>
          <a:ext cx="37941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83</a:t>
                      </a:r>
                      <a:endParaRPr lang="en-US" sz="15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82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82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87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500" kern="0" baseline="0" dirty="0" smtClean="0"/>
                        <a:t>load</a:t>
                      </a:r>
                      <a:endParaRPr lang="en-US" sz="15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13490"/>
              </p:ext>
            </p:extLst>
          </p:nvPr>
        </p:nvGraphicFramePr>
        <p:xfrm>
          <a:off x="6160341" y="4276414"/>
          <a:ext cx="488949" cy="853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255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82</a:t>
                      </a:r>
                      <a:endParaRPr lang="en-US" sz="13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55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baseline="0" dirty="0" smtClean="0"/>
                        <a:t>87</a:t>
                      </a:r>
                      <a:endParaRPr lang="en-US" sz="13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50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300" kern="0" baseline="0" dirty="0" smtClean="0"/>
                        <a:t>load</a:t>
                      </a:r>
                      <a:endParaRPr lang="en-US" sz="13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117852" y="4595286"/>
          <a:ext cx="384175" cy="425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5449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pay</a:t>
                      </a:r>
                    </a:p>
                    <a:p>
                      <a:pPr algn="ctr"/>
                      <a:r>
                        <a:rPr lang="en-US" sz="13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load</a:t>
                      </a:r>
                      <a:endParaRPr lang="en-US" sz="13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3133725" y="3462867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76825" y="3462867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1838" y="3597337"/>
            <a:ext cx="255587" cy="1608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24538" y="4931835"/>
            <a:ext cx="241300" cy="1397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664075" y="5077884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06755"/>
              </p:ext>
            </p:extLst>
          </p:nvPr>
        </p:nvGraphicFramePr>
        <p:xfrm>
          <a:off x="4119563" y="4432302"/>
          <a:ext cx="477839" cy="639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077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87</a:t>
                      </a:r>
                      <a:endParaRPr lang="en-US" sz="13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156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300" kern="0" baseline="0" dirty="0" smtClean="0"/>
                        <a:t>load</a:t>
                      </a:r>
                      <a:endParaRPr lang="en-US" sz="13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>
            <a:off x="2727325" y="4969933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31230"/>
              </p:ext>
            </p:extLst>
          </p:nvPr>
        </p:nvGraphicFramePr>
        <p:xfrm>
          <a:off x="2552699" y="2300818"/>
          <a:ext cx="422275" cy="1598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308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541"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pay</a:t>
                      </a:r>
                    </a:p>
                    <a:p>
                      <a:pPr algn="ctr"/>
                      <a:r>
                        <a:rPr lang="en-US" sz="1300" b="0" kern="0" baseline="0" dirty="0" smtClean="0">
                          <a:solidFill>
                            <a:schemeClr val="tx1"/>
                          </a:solidFill>
                        </a:rPr>
                        <a:t>load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441" name="Picture 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5275" y="3056741"/>
            <a:ext cx="446088" cy="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90578" y="573497"/>
            <a:ext cx="8229601" cy="498598"/>
          </a:xfrm>
        </p:spPr>
        <p:txBody>
          <a:bodyPr/>
          <a:lstStyle/>
          <a:p>
            <a:pPr algn="ctr"/>
            <a:r>
              <a:rPr lang="en-US" altLang="en-US" sz="3600" dirty="0" smtClean="0"/>
              <a:t>Any Node to R7</a:t>
            </a:r>
            <a:r>
              <a:rPr lang="en-US" altLang="en-US" sz="3600" dirty="0"/>
              <a:t>: </a:t>
            </a:r>
            <a:r>
              <a:rPr lang="en-US" altLang="en-US" sz="3600" dirty="0" smtClean="0"/>
              <a:t>Using </a:t>
            </a:r>
            <a:r>
              <a:rPr lang="en-US" altLang="en-US" sz="3600" dirty="0"/>
              <a:t>Prefix Segment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614955" y="2825753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R1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354892" y="27220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R2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253504" y="2723130"/>
            <a:ext cx="4794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R3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895036" y="4193143"/>
            <a:ext cx="576262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R7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600649" y="4775202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R4</a:t>
            </a:r>
          </a:p>
        </p:txBody>
      </p:sp>
      <p:pic>
        <p:nvPicPr>
          <p:cNvPr id="20488" name="Picture 7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92890" y="3750733"/>
            <a:ext cx="446087" cy="44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20499" idx="0"/>
            <a:endCxn id="20489" idx="2"/>
          </p:cNvCxnSpPr>
          <p:nvPr/>
        </p:nvCxnSpPr>
        <p:spPr>
          <a:xfrm flipV="1">
            <a:off x="5595144" y="3524251"/>
            <a:ext cx="3175" cy="1077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500" idx="0"/>
            <a:endCxn id="20492" idx="2"/>
          </p:cNvCxnSpPr>
          <p:nvPr/>
        </p:nvCxnSpPr>
        <p:spPr>
          <a:xfrm flipV="1">
            <a:off x="3893344" y="3524251"/>
            <a:ext cx="3175" cy="1077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2" name="Picture 1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73475" y="3082865"/>
            <a:ext cx="446088" cy="44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endCxn id="20488" idx="2"/>
          </p:cNvCxnSpPr>
          <p:nvPr/>
        </p:nvCxnSpPr>
        <p:spPr>
          <a:xfrm flipV="1">
            <a:off x="5811838" y="4193143"/>
            <a:ext cx="1004096" cy="63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488" idx="0"/>
          </p:cNvCxnSpPr>
          <p:nvPr/>
        </p:nvCxnSpPr>
        <p:spPr>
          <a:xfrm flipH="1" flipV="1">
            <a:off x="5595144" y="3303559"/>
            <a:ext cx="1220790" cy="447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95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7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1675" y="3067051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24177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9" name="Picture 1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100" y="4601633"/>
            <a:ext cx="446088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9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70300" y="4601633"/>
            <a:ext cx="446088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41163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2" name="Picture 2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8500" y="4601633"/>
            <a:ext cx="446088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24145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4" name="TextBox 23"/>
          <p:cNvSpPr txBox="1">
            <a:spLocks noChangeArrowheads="1"/>
          </p:cNvSpPr>
          <p:nvPr/>
        </p:nvSpPr>
        <p:spPr bwMode="auto">
          <a:xfrm>
            <a:off x="3391423" y="4943141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R5</a:t>
            </a:r>
          </a:p>
        </p:txBody>
      </p:sp>
      <p:sp>
        <p:nvSpPr>
          <p:cNvPr id="20505" name="TextBox 24"/>
          <p:cNvSpPr txBox="1">
            <a:spLocks noChangeArrowheads="1"/>
          </p:cNvSpPr>
          <p:nvPr/>
        </p:nvSpPr>
        <p:spPr bwMode="auto">
          <a:xfrm>
            <a:off x="5024924" y="4843633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R6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205163" y="1644651"/>
            <a:ext cx="1822450" cy="726016"/>
          </a:xfrm>
          <a:prstGeom prst="wedgeRectCallout">
            <a:avLst>
              <a:gd name="adj1" fmla="val -13735"/>
              <a:gd name="adj2" fmla="val 131399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R2 IGP advertisement</a:t>
            </a:r>
          </a:p>
          <a:p>
            <a:pPr>
              <a:defRPr/>
            </a:pPr>
            <a:r>
              <a:rPr lang="en-US" dirty="0"/>
              <a:t>SRGB Base: 100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494338" y="1644653"/>
            <a:ext cx="1879600" cy="715433"/>
          </a:xfrm>
          <a:prstGeom prst="wedgeRectCallout">
            <a:avLst>
              <a:gd name="adj1" fmla="val -41095"/>
              <a:gd name="adj2" fmla="val 14514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R3 IGP advertisement</a:t>
            </a:r>
          </a:p>
          <a:p>
            <a:pPr>
              <a:defRPr/>
            </a:pPr>
            <a:r>
              <a:rPr lang="en-US" dirty="0"/>
              <a:t>SRGB Base: </a:t>
            </a:r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>
          <a:xfrm>
            <a:off x="6851650" y="2804584"/>
            <a:ext cx="1835150" cy="819149"/>
          </a:xfrm>
          <a:prstGeom prst="wedgeRectCallout">
            <a:avLst>
              <a:gd name="adj1" fmla="val -39365"/>
              <a:gd name="adj2" fmla="val 8953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R7 IGP advertisement</a:t>
            </a:r>
          </a:p>
          <a:p>
            <a:pPr>
              <a:defRPr/>
            </a:pPr>
            <a:r>
              <a:rPr lang="en-US" dirty="0"/>
              <a:t>SRGB Base: 100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Prefix SID: 7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2674940" y="5571067"/>
            <a:ext cx="1889125" cy="628651"/>
          </a:xfrm>
          <a:prstGeom prst="wedgeRectCallout">
            <a:avLst>
              <a:gd name="adj1" fmla="val 16874"/>
              <a:gd name="adj2" fmla="val -111183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R5 IGP advertisement</a:t>
            </a:r>
          </a:p>
          <a:p>
            <a:pPr>
              <a:defRPr/>
            </a:pPr>
            <a:r>
              <a:rPr lang="en-US" dirty="0"/>
              <a:t>SRGB Base: 200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926015" y="5560484"/>
            <a:ext cx="1876425" cy="635000"/>
          </a:xfrm>
          <a:prstGeom prst="wedgeRectCallout">
            <a:avLst>
              <a:gd name="adj1" fmla="val -15452"/>
              <a:gd name="adj2" fmla="val -10531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R6 IGP advertisement</a:t>
            </a:r>
          </a:p>
          <a:p>
            <a:pPr>
              <a:defRPr/>
            </a:pPr>
            <a:r>
              <a:rPr lang="en-US" dirty="0"/>
              <a:t>SRGB Base: </a:t>
            </a:r>
            <a:r>
              <a:rPr lang="en-US" dirty="0" smtClean="0"/>
              <a:t>300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055938" y="3067051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11725" y="3071284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00815" y="3462867"/>
            <a:ext cx="255587" cy="1608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72240" y="4528736"/>
            <a:ext cx="241300" cy="13970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84725" y="5092700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133725" y="5067300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47936"/>
              </p:ext>
            </p:extLst>
          </p:nvPr>
        </p:nvGraphicFramePr>
        <p:xfrm>
          <a:off x="2543177" y="2516719"/>
          <a:ext cx="430213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1585"/>
              </p:ext>
            </p:extLst>
          </p:nvPr>
        </p:nvGraphicFramePr>
        <p:xfrm>
          <a:off x="2543177" y="4252385"/>
          <a:ext cx="430213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55683"/>
              </p:ext>
            </p:extLst>
          </p:nvPr>
        </p:nvGraphicFramePr>
        <p:xfrm>
          <a:off x="4278313" y="2533652"/>
          <a:ext cx="430212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24411"/>
              </p:ext>
            </p:extLst>
          </p:nvPr>
        </p:nvGraphicFramePr>
        <p:xfrm>
          <a:off x="4291013" y="4239685"/>
          <a:ext cx="430212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11046"/>
              </p:ext>
            </p:extLst>
          </p:nvPr>
        </p:nvGraphicFramePr>
        <p:xfrm>
          <a:off x="6184902" y="2728384"/>
          <a:ext cx="430213" cy="66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38460"/>
              </p:ext>
            </p:extLst>
          </p:nvPr>
        </p:nvGraphicFramePr>
        <p:xfrm>
          <a:off x="6098779" y="4669865"/>
          <a:ext cx="430213" cy="66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350465" y="5463118"/>
            <a:ext cx="1050925" cy="550151"/>
          </a:xfrm>
          <a:prstGeom prst="rect">
            <a:avLst/>
          </a:prstGeom>
          <a:noFill/>
        </p:spPr>
        <p:txBody>
          <a:bodyPr lIns="57150" tIns="28575" rIns="57150" bIns="28575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4"/>
                </a:solidFill>
              </a:rPr>
              <a:t>Shortest path to R7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207328" y="5705325"/>
            <a:ext cx="481343" cy="0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17850" y="4578351"/>
            <a:ext cx="412750" cy="6349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62513" y="4652435"/>
            <a:ext cx="412750" cy="6351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64227" y="3543300"/>
            <a:ext cx="569911" cy="237069"/>
          </a:xfrm>
          <a:prstGeom prst="line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81350" y="3433235"/>
            <a:ext cx="412750" cy="6351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835525" y="3448051"/>
            <a:ext cx="412750" cy="6349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955237" y="4315759"/>
            <a:ext cx="497951" cy="296335"/>
          </a:xfrm>
          <a:prstGeom prst="line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5275" y="3082865"/>
            <a:ext cx="446088" cy="44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90578" y="506510"/>
            <a:ext cx="8229601" cy="498598"/>
          </a:xfrm>
        </p:spPr>
        <p:txBody>
          <a:bodyPr/>
          <a:lstStyle/>
          <a:p>
            <a:pPr algn="ctr"/>
            <a:r>
              <a:rPr lang="en-US" altLang="en-US" sz="3600" dirty="0" smtClean="0"/>
              <a:t>R1 to R4 via R7 : </a:t>
            </a:r>
            <a:r>
              <a:rPr lang="en-US" altLang="en-US" sz="3600" dirty="0"/>
              <a:t>Prefix Segment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604907" y="2825753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R1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314700" y="27220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R2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202797" y="2741436"/>
            <a:ext cx="479425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R3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884988" y="4233335"/>
            <a:ext cx="576262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R7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570505" y="4775202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R4</a:t>
            </a:r>
          </a:p>
        </p:txBody>
      </p:sp>
      <p:pic>
        <p:nvPicPr>
          <p:cNvPr id="21512" name="Picture 7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92890" y="3886199"/>
            <a:ext cx="446087" cy="4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21523" idx="0"/>
            <a:endCxn id="21513" idx="2"/>
          </p:cNvCxnSpPr>
          <p:nvPr/>
        </p:nvCxnSpPr>
        <p:spPr>
          <a:xfrm flipV="1">
            <a:off x="5595144" y="3524250"/>
            <a:ext cx="3175" cy="1064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524" idx="0"/>
            <a:endCxn id="21516" idx="2"/>
          </p:cNvCxnSpPr>
          <p:nvPr/>
        </p:nvCxnSpPr>
        <p:spPr>
          <a:xfrm flipV="1">
            <a:off x="3893344" y="3524250"/>
            <a:ext cx="3175" cy="1064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6" name="Picture 1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73475" y="3071283"/>
            <a:ext cx="446088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endCxn id="21512" idx="2"/>
          </p:cNvCxnSpPr>
          <p:nvPr/>
        </p:nvCxnSpPr>
        <p:spPr>
          <a:xfrm flipV="1">
            <a:off x="5811838" y="4345516"/>
            <a:ext cx="1004096" cy="486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1512" idx="0"/>
          </p:cNvCxnSpPr>
          <p:nvPr/>
        </p:nvCxnSpPr>
        <p:spPr>
          <a:xfrm flipH="1" flipV="1">
            <a:off x="5595144" y="3316955"/>
            <a:ext cx="1220790" cy="5692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95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1526" idx="0"/>
            <a:endCxn id="21521" idx="2"/>
          </p:cNvCxnSpPr>
          <p:nvPr/>
        </p:nvCxnSpPr>
        <p:spPr>
          <a:xfrm flipV="1">
            <a:off x="2191544" y="3524250"/>
            <a:ext cx="3175" cy="1064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21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1675" y="3056741"/>
            <a:ext cx="446088" cy="4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2417763" y="322791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23" name="Picture 1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100" y="4588935"/>
            <a:ext cx="446088" cy="4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9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70300" y="4588936"/>
            <a:ext cx="446088" cy="4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41163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26" name="Picture 21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8500" y="4588936"/>
            <a:ext cx="446088" cy="4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2414588" y="4847167"/>
            <a:ext cx="12557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8" name="TextBox 23"/>
          <p:cNvSpPr txBox="1">
            <a:spLocks noChangeArrowheads="1"/>
          </p:cNvSpPr>
          <p:nvPr/>
        </p:nvSpPr>
        <p:spPr bwMode="auto">
          <a:xfrm>
            <a:off x="3381375" y="4969935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R5</a:t>
            </a:r>
          </a:p>
        </p:txBody>
      </p:sp>
      <p:sp>
        <p:nvSpPr>
          <p:cNvPr id="21529" name="TextBox 24"/>
          <p:cNvSpPr txBox="1">
            <a:spLocks noChangeArrowheads="1"/>
          </p:cNvSpPr>
          <p:nvPr/>
        </p:nvSpPr>
        <p:spPr bwMode="auto">
          <a:xfrm>
            <a:off x="5034972" y="4843633"/>
            <a:ext cx="57785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R6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333375" y="1644653"/>
            <a:ext cx="1758950" cy="596900"/>
          </a:xfrm>
          <a:prstGeom prst="wedgeRectCallout">
            <a:avLst>
              <a:gd name="adj1" fmla="val 50229"/>
              <a:gd name="adj2" fmla="val 177062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R1 IGP advertisement</a:t>
            </a:r>
          </a:p>
          <a:p>
            <a:pPr>
              <a:defRPr/>
            </a:pPr>
            <a:r>
              <a:rPr lang="en-US" dirty="0"/>
              <a:t>SRGB Base: 100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205163" y="1644651"/>
            <a:ext cx="1822450" cy="726016"/>
          </a:xfrm>
          <a:prstGeom prst="wedgeRectCallout">
            <a:avLst>
              <a:gd name="adj1" fmla="val -14100"/>
              <a:gd name="adj2" fmla="val 13509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R2 IGP advertisement</a:t>
            </a:r>
          </a:p>
          <a:p>
            <a:pPr>
              <a:defRPr/>
            </a:pPr>
            <a:r>
              <a:rPr lang="en-US" dirty="0"/>
              <a:t>SRGB Base: 100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494338" y="1644653"/>
            <a:ext cx="1879600" cy="715433"/>
          </a:xfrm>
          <a:prstGeom prst="wedgeRectCallout">
            <a:avLst>
              <a:gd name="adj1" fmla="val -43257"/>
              <a:gd name="adj2" fmla="val 152719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R3 IGP advertisement</a:t>
            </a:r>
          </a:p>
          <a:p>
            <a:pPr>
              <a:defRPr/>
            </a:pPr>
            <a:r>
              <a:rPr lang="en-US" dirty="0"/>
              <a:t>SRGB Base: </a:t>
            </a:r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>
          <a:xfrm>
            <a:off x="6851650" y="2804584"/>
            <a:ext cx="1835150" cy="819149"/>
          </a:xfrm>
          <a:prstGeom prst="wedgeRectCallout">
            <a:avLst>
              <a:gd name="adj1" fmla="val -39365"/>
              <a:gd name="adj2" fmla="val 8953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R7 IGP advertisement</a:t>
            </a:r>
          </a:p>
          <a:p>
            <a:pPr>
              <a:defRPr/>
            </a:pPr>
            <a:r>
              <a:rPr lang="en-US" dirty="0"/>
              <a:t>SRGB Base: </a:t>
            </a:r>
            <a:r>
              <a:rPr lang="en-US" dirty="0" smtClean="0"/>
              <a:t>300</a:t>
            </a: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Prefix SID: 7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333375" y="5602819"/>
            <a:ext cx="2014538" cy="772583"/>
          </a:xfrm>
          <a:prstGeom prst="wedgeRectCallout">
            <a:avLst>
              <a:gd name="adj1" fmla="val 37381"/>
              <a:gd name="adj2" fmla="val -116447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R4 IGP advertisement</a:t>
            </a:r>
          </a:p>
          <a:p>
            <a:pPr>
              <a:defRPr/>
            </a:pPr>
            <a:r>
              <a:rPr lang="en-US" dirty="0"/>
              <a:t>SRGB Base: 100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Prefix SID: 4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2674940" y="5571067"/>
            <a:ext cx="1889125" cy="628651"/>
          </a:xfrm>
          <a:prstGeom prst="wedgeRectCallout">
            <a:avLst>
              <a:gd name="adj1" fmla="val 16342"/>
              <a:gd name="adj2" fmla="val -119763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R5 IGP advertisement</a:t>
            </a:r>
          </a:p>
          <a:p>
            <a:pPr>
              <a:defRPr/>
            </a:pPr>
            <a:r>
              <a:rPr lang="en-US" dirty="0"/>
              <a:t>SRGB Base: 200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926015" y="5560484"/>
            <a:ext cx="1876425" cy="635000"/>
          </a:xfrm>
          <a:prstGeom prst="wedgeRectCallout">
            <a:avLst>
              <a:gd name="adj1" fmla="val -15263"/>
              <a:gd name="adj2" fmla="val -12225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r>
              <a:rPr lang="en-US" dirty="0"/>
              <a:t>R6 IGP advertisement</a:t>
            </a:r>
          </a:p>
          <a:p>
            <a:pPr>
              <a:defRPr/>
            </a:pPr>
            <a:r>
              <a:rPr lang="en-US" dirty="0"/>
              <a:t>SRGB Base: 4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055938" y="3067051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11725" y="3071284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00815" y="3462867"/>
            <a:ext cx="255587" cy="1608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959008" y="4878047"/>
            <a:ext cx="241300" cy="13970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64629" y="5092700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133725" y="5067300"/>
            <a:ext cx="24765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59358"/>
              </p:ext>
            </p:extLst>
          </p:nvPr>
        </p:nvGraphicFramePr>
        <p:xfrm>
          <a:off x="4291015" y="4239685"/>
          <a:ext cx="439737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204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953125" y="3621245"/>
            <a:ext cx="534988" cy="266700"/>
          </a:xfrm>
          <a:prstGeom prst="line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81350" y="3433235"/>
            <a:ext cx="412750" cy="6351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835525" y="3448051"/>
            <a:ext cx="412750" cy="6349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58298" y="4998149"/>
            <a:ext cx="1050925" cy="550151"/>
          </a:xfrm>
          <a:prstGeom prst="rect">
            <a:avLst/>
          </a:prstGeom>
          <a:noFill/>
        </p:spPr>
        <p:txBody>
          <a:bodyPr lIns="57150" tIns="28575" rIns="57150" bIns="28575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4"/>
                </a:solidFill>
              </a:rPr>
              <a:t>Shortest path to R7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450677" y="5273865"/>
            <a:ext cx="428955" cy="4233"/>
          </a:xfrm>
          <a:prstGeom prst="straightConnector1">
            <a:avLst/>
          </a:prstGeom>
          <a:ln w="50800">
            <a:solidFill>
              <a:srgbClr val="49A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68346" y="5696649"/>
            <a:ext cx="1050925" cy="550151"/>
          </a:xfrm>
          <a:prstGeom prst="rect">
            <a:avLst/>
          </a:prstGeom>
          <a:noFill/>
        </p:spPr>
        <p:txBody>
          <a:bodyPr lIns="57150" tIns="28575" rIns="57150" bIns="28575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Shortest path to R4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437230" y="5963151"/>
            <a:ext cx="428955" cy="42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86438" y="3750735"/>
            <a:ext cx="0" cy="7683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6388" y="3780369"/>
            <a:ext cx="0" cy="7683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47913" y="3780369"/>
            <a:ext cx="0" cy="5651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35525" y="4588933"/>
            <a:ext cx="41275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55940" y="4588933"/>
            <a:ext cx="4714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65840" y="4233335"/>
            <a:ext cx="422275" cy="2857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30510"/>
              </p:ext>
            </p:extLst>
          </p:nvPr>
        </p:nvGraphicFramePr>
        <p:xfrm>
          <a:off x="2541588" y="2510368"/>
          <a:ext cx="431800" cy="132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99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143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304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57610"/>
              </p:ext>
            </p:extLst>
          </p:nvPr>
        </p:nvGraphicFramePr>
        <p:xfrm>
          <a:off x="4256088" y="2510368"/>
          <a:ext cx="430212" cy="132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99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507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143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304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41556"/>
              </p:ext>
            </p:extLst>
          </p:nvPr>
        </p:nvGraphicFramePr>
        <p:xfrm>
          <a:off x="6326188" y="4432300"/>
          <a:ext cx="430212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404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94663"/>
              </p:ext>
            </p:extLst>
          </p:nvPr>
        </p:nvGraphicFramePr>
        <p:xfrm>
          <a:off x="6218238" y="2470152"/>
          <a:ext cx="4318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304</a:t>
                      </a:r>
                      <a:endParaRPr lang="en-US" sz="1800" b="1" kern="0" baseline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16794"/>
              </p:ext>
            </p:extLst>
          </p:nvPr>
        </p:nvGraphicFramePr>
        <p:xfrm>
          <a:off x="2532063" y="4425951"/>
          <a:ext cx="430212" cy="66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kern="0" baseline="0" dirty="0" smtClean="0"/>
                        <a:t>pay</a:t>
                      </a:r>
                    </a:p>
                    <a:p>
                      <a:pPr algn="ctr"/>
                      <a:r>
                        <a:rPr lang="en-US" sz="1800" kern="0" baseline="0" dirty="0" smtClean="0"/>
                        <a:t>load</a:t>
                      </a:r>
                      <a:endParaRPr lang="en-US" sz="1800" b="1" kern="0" baseline="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513" name="Picture 8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5275" y="3109659"/>
            <a:ext cx="446088" cy="4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IPv6 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38" y="173433"/>
            <a:ext cx="8223250" cy="902332"/>
          </a:xfrm>
        </p:spPr>
        <p:txBody>
          <a:bodyPr/>
          <a:lstStyle/>
          <a:p>
            <a:pPr algn="ctr"/>
            <a:r>
              <a:rPr lang="en-GB" sz="4500" dirty="0" smtClean="0"/>
              <a:t>Take-</a:t>
            </a:r>
            <a:r>
              <a:rPr lang="en-GB" sz="4500" dirty="0" err="1" smtClean="0"/>
              <a:t>Aways</a:t>
            </a:r>
            <a:endParaRPr lang="en-GB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0" y="1348207"/>
            <a:ext cx="8229601" cy="4525964"/>
          </a:xfrm>
        </p:spPr>
        <p:txBody>
          <a:bodyPr/>
          <a:lstStyle/>
          <a:p>
            <a:r>
              <a:rPr lang="en-GB" sz="2400" dirty="0"/>
              <a:t>Some </a:t>
            </a:r>
            <a:r>
              <a:rPr lang="en-GB" sz="2400" dirty="0" smtClean="0"/>
              <a:t>historical context</a:t>
            </a:r>
            <a:endParaRPr lang="en-GB" sz="2400" dirty="0"/>
          </a:p>
          <a:p>
            <a:r>
              <a:rPr lang="en-GB" sz="2400" dirty="0" smtClean="0"/>
              <a:t>What </a:t>
            </a:r>
            <a:r>
              <a:rPr lang="en-GB" sz="2400" dirty="0"/>
              <a:t>Segment Routing is trying to </a:t>
            </a:r>
            <a:r>
              <a:rPr lang="en-GB" sz="2400" dirty="0" smtClean="0"/>
              <a:t>achieve</a:t>
            </a:r>
          </a:p>
          <a:p>
            <a:r>
              <a:rPr lang="en-GB" sz="2400" dirty="0" smtClean="0"/>
              <a:t>Basic building blocks</a:t>
            </a:r>
          </a:p>
          <a:p>
            <a:r>
              <a:rPr lang="en-GB" sz="2400" dirty="0" smtClean="0"/>
              <a:t>How it works in different </a:t>
            </a:r>
            <a:r>
              <a:rPr lang="en-GB" sz="2400" dirty="0"/>
              <a:t>SR </a:t>
            </a:r>
            <a:r>
              <a:rPr lang="en-GB" sz="2400" dirty="0" smtClean="0"/>
              <a:t>environments</a:t>
            </a:r>
          </a:p>
          <a:p>
            <a:r>
              <a:rPr lang="en-GB" sz="2400" dirty="0" smtClean="0"/>
              <a:t>Minimal control plane</a:t>
            </a:r>
          </a:p>
          <a:p>
            <a:r>
              <a:rPr lang="en-GB" sz="2400" dirty="0"/>
              <a:t>What you might do with SR and how you might deploy </a:t>
            </a:r>
            <a:r>
              <a:rPr lang="en-GB" sz="2400" dirty="0" smtClean="0"/>
              <a:t>it</a:t>
            </a:r>
          </a:p>
          <a:p>
            <a:endParaRPr lang="en-GB" sz="1400" dirty="0"/>
          </a:p>
          <a:p>
            <a:r>
              <a:rPr lang="en-GB" sz="2400" dirty="0" smtClean="0"/>
              <a:t>Do not expect:</a:t>
            </a:r>
          </a:p>
          <a:p>
            <a:pPr lvl="1"/>
            <a:r>
              <a:rPr lang="en-GB" sz="2400" dirty="0" smtClean="0"/>
              <a:t>Too </a:t>
            </a:r>
            <a:r>
              <a:rPr lang="en-GB" sz="2400" dirty="0"/>
              <a:t>many details of how </a:t>
            </a:r>
            <a:r>
              <a:rPr lang="en-GB" sz="2400" dirty="0" smtClean="0"/>
              <a:t>it works</a:t>
            </a:r>
          </a:p>
          <a:p>
            <a:pPr lvl="1"/>
            <a:r>
              <a:rPr lang="en-GB" sz="2400" dirty="0"/>
              <a:t>Every </a:t>
            </a:r>
            <a:r>
              <a:rPr lang="en-GB" sz="2400" dirty="0" smtClean="0"/>
              <a:t>possible use case or </a:t>
            </a:r>
            <a:r>
              <a:rPr lang="en-GB" sz="2400" dirty="0"/>
              <a:t>future </a:t>
            </a:r>
            <a:r>
              <a:rPr lang="en-GB" sz="2400" dirty="0" smtClean="0"/>
              <a:t>application</a:t>
            </a:r>
          </a:p>
          <a:p>
            <a:pPr lvl="1"/>
            <a:r>
              <a:rPr lang="en-GB" sz="2400" dirty="0"/>
              <a:t>A sales </a:t>
            </a:r>
            <a:r>
              <a:rPr lang="en-GB" sz="2400" dirty="0" smtClean="0"/>
              <a:t>pitch (for the technology or for a </a:t>
            </a:r>
            <a:r>
              <a:rPr lang="en-GB" sz="2400" dirty="0"/>
              <a:t>vendor’s </a:t>
            </a:r>
            <a:r>
              <a:rPr lang="en-GB" sz="2400" dirty="0" smtClean="0"/>
              <a:t>solution)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04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90578" y="32148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M</a:t>
            </a:r>
            <a:r>
              <a:rPr lang="en-US" altLang="en-US" sz="4500" dirty="0">
                <a:solidFill>
                  <a:srgbClr val="445E88"/>
                </a:solidFill>
              </a:rPr>
              <a:t>o</a:t>
            </a:r>
            <a:r>
              <a:rPr lang="en-US" altLang="en-US" sz="4500" dirty="0"/>
              <a:t>des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23485"/>
            <a:ext cx="8229600" cy="4897967"/>
          </a:xfrm>
        </p:spPr>
        <p:txBody>
          <a:bodyPr/>
          <a:lstStyle/>
          <a:p>
            <a:r>
              <a:rPr lang="en-US" altLang="en-US" sz="2400" dirty="0" smtClean="0"/>
              <a:t>Encapsulating mode</a:t>
            </a:r>
            <a:endParaRPr lang="en-US" altLang="en-US" sz="2400" dirty="0"/>
          </a:p>
          <a:p>
            <a:pPr lvl="1"/>
            <a:r>
              <a:rPr lang="en-US" altLang="en-US" sz="2000" dirty="0"/>
              <a:t>SR ingress router encapsulates payload </a:t>
            </a:r>
            <a:r>
              <a:rPr lang="en-US" altLang="en-US" sz="2000" dirty="0" smtClean="0"/>
              <a:t>packet in </a:t>
            </a:r>
            <a:r>
              <a:rPr lang="en-US" altLang="en-US" sz="2000" dirty="0"/>
              <a:t>an IPv6 </a:t>
            </a:r>
            <a:r>
              <a:rPr lang="en-US" altLang="en-US" sz="2000" dirty="0" smtClean="0"/>
              <a:t>header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Source </a:t>
            </a:r>
            <a:r>
              <a:rPr lang="en-US" altLang="en-US" sz="2000" dirty="0"/>
              <a:t>node includes a routing extension header between the IPv6 header and </a:t>
            </a:r>
            <a:r>
              <a:rPr lang="en-US" altLang="en-US" sz="2000" dirty="0" smtClean="0"/>
              <a:t>payload</a:t>
            </a:r>
          </a:p>
          <a:p>
            <a:pPr lvl="1"/>
            <a:r>
              <a:rPr lang="en-US" altLang="en-US" sz="2000" dirty="0" smtClean="0"/>
              <a:t>(This is what the specs say)</a:t>
            </a:r>
            <a:r>
              <a:rPr lang="en-GB" sz="2000" dirty="0" smtClean="0"/>
              <a:t> </a:t>
            </a:r>
            <a:endParaRPr lang="en-US" altLang="en-US" sz="2000" dirty="0"/>
          </a:p>
          <a:p>
            <a:r>
              <a:rPr lang="en-US" altLang="en-US" sz="2400" dirty="0" smtClean="0"/>
              <a:t>Simplified </a:t>
            </a:r>
            <a:r>
              <a:rPr lang="en-US" altLang="en-US" sz="2400" dirty="0"/>
              <a:t>mode</a:t>
            </a:r>
          </a:p>
          <a:p>
            <a:pPr lvl="1"/>
            <a:r>
              <a:rPr lang="en-US" altLang="en-US" sz="2000" dirty="0"/>
              <a:t>SR ingress inserts a routing extension header between the </a:t>
            </a:r>
            <a:r>
              <a:rPr lang="en-US" altLang="en-US" sz="2000" dirty="0" smtClean="0"/>
              <a:t>payload IPv6 </a:t>
            </a:r>
            <a:r>
              <a:rPr lang="en-US" altLang="en-US" sz="2000" dirty="0"/>
              <a:t>header and </a:t>
            </a:r>
            <a:r>
              <a:rPr lang="en-US" altLang="en-US" sz="2000" dirty="0" smtClean="0"/>
              <a:t>payload data</a:t>
            </a:r>
          </a:p>
          <a:p>
            <a:pPr lvl="1"/>
            <a:r>
              <a:rPr lang="en-US" altLang="en-US" sz="2000" dirty="0" smtClean="0"/>
              <a:t>(This is what the prototypes implement)</a:t>
            </a:r>
            <a:endParaRPr lang="en-US" altLang="en-US" sz="2000" dirty="0"/>
          </a:p>
          <a:p>
            <a:r>
              <a:rPr lang="en-US" altLang="en-US" sz="2400" dirty="0"/>
              <a:t>In </a:t>
            </a:r>
            <a:r>
              <a:rPr lang="en-US" altLang="en-US" sz="2400" dirty="0" smtClean="0"/>
              <a:t>both cases:</a:t>
            </a:r>
          </a:p>
          <a:p>
            <a:pPr lvl="1"/>
            <a:r>
              <a:rPr lang="en-US" altLang="en-US" sz="2200" dirty="0" smtClean="0"/>
              <a:t>The </a:t>
            </a:r>
            <a:r>
              <a:rPr lang="en-US" altLang="en-US" sz="2200" dirty="0"/>
              <a:t>routing extension header </a:t>
            </a:r>
            <a:r>
              <a:rPr lang="en-US" altLang="en-US" sz="2200" dirty="0" smtClean="0"/>
              <a:t>carries the stack of SIDs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941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41698"/>
            <a:ext cx="8229600" cy="470898"/>
          </a:xfrm>
        </p:spPr>
        <p:txBody>
          <a:bodyPr/>
          <a:lstStyle/>
          <a:p>
            <a:pPr algn="ctr"/>
            <a:r>
              <a:rPr lang="en-US" altLang="en-US" sz="3400" dirty="0"/>
              <a:t>Segment Routing Header (SRH) : (1 of 6)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25620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25621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406527" y="2390588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664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5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03726" y="893234"/>
            <a:ext cx="4444638" cy="2047635"/>
            <a:chOff x="4403726" y="893234"/>
            <a:chExt cx="4444638" cy="2047635"/>
          </a:xfrm>
        </p:grpSpPr>
        <p:sp>
          <p:nvSpPr>
            <p:cNvPr id="25628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778625" y="1477434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255</a:t>
              </a:r>
            </a:p>
          </p:txBody>
        </p: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4403727" y="2479329"/>
              <a:ext cx="4444637" cy="461540"/>
              <a:chOff x="4437992" y="2181302"/>
              <a:chExt cx="4445387" cy="347571"/>
            </a:xfrm>
          </p:grpSpPr>
          <p:sp>
            <p:nvSpPr>
              <p:cNvPr id="25682" name="TextBox 88"/>
              <p:cNvSpPr txBox="1">
                <a:spLocks noChangeArrowheads="1"/>
              </p:cNvSpPr>
              <p:nvPr/>
            </p:nvSpPr>
            <p:spPr bwMode="auto">
              <a:xfrm>
                <a:off x="7451648" y="2181302"/>
                <a:ext cx="1431731" cy="347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9" tIns="36514" rIns="73029" bIns="3651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TCP 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/>
                </a:r>
                <a:b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</a:br>
                <a: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Header/Payload</a:t>
                </a:r>
                <a:endPara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437992" y="2195647"/>
                <a:ext cx="2940545" cy="24707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6280" tIns="73141" rIns="146280" bIns="73141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97" name="TextBox 96"/>
            <p:cNvSpPr txBox="1">
              <a:spLocks noChangeArrowheads="1"/>
            </p:cNvSpPr>
            <p:nvPr/>
          </p:nvSpPr>
          <p:spPr bwMode="auto">
            <a:xfrm>
              <a:off x="5056189" y="1477434"/>
              <a:ext cx="262096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5641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>
              <a:off x="5451475" y="230928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2001:db8:0:1::5</a:t>
              </a: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5454650" y="1877485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2001:db8:0:1::1</a:t>
              </a:r>
            </a:p>
          </p:txBody>
        </p:sp>
        <p:sp>
          <p:nvSpPr>
            <p:cNvPr id="136" name="TextBox 135"/>
            <p:cNvSpPr txBox="1">
              <a:spLocks noChangeArrowheads="1"/>
            </p:cNvSpPr>
            <p:nvPr/>
          </p:nvSpPr>
          <p:spPr bwMode="auto">
            <a:xfrm>
              <a:off x="6038923" y="1471796"/>
              <a:ext cx="39995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5888015" y="1331507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14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403726" y="893234"/>
              <a:ext cx="2940051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39" name="Straight Connector 38"/>
            <p:cNvCxnSpPr>
              <a:stCxn id="38" idx="3"/>
              <a:endCxn id="38" idx="1"/>
            </p:cNvCxnSpPr>
            <p:nvPr/>
          </p:nvCxnSpPr>
          <p:spPr bwMode="auto">
            <a:xfrm flipH="1">
              <a:off x="4403726" y="1697568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19" name="TextBox 41"/>
            <p:cNvSpPr txBox="1">
              <a:spLocks noChangeArrowheads="1"/>
            </p:cNvSpPr>
            <p:nvPr/>
          </p:nvSpPr>
          <p:spPr bwMode="auto">
            <a:xfrm flipH="1">
              <a:off x="5213240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25720" name="TextBox 42"/>
            <p:cNvSpPr txBox="1">
              <a:spLocks noChangeArrowheads="1"/>
            </p:cNvSpPr>
            <p:nvPr/>
          </p:nvSpPr>
          <p:spPr bwMode="auto">
            <a:xfrm>
              <a:off x="5393403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6599892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23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25724" name="TextBox 46"/>
            <p:cNvSpPr txBox="1">
              <a:spLocks noChangeArrowheads="1"/>
            </p:cNvSpPr>
            <p:nvPr/>
          </p:nvSpPr>
          <p:spPr bwMode="auto">
            <a:xfrm>
              <a:off x="5873475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25725" name="TextBox 47"/>
            <p:cNvSpPr txBox="1">
              <a:spLocks noChangeArrowheads="1"/>
            </p:cNvSpPr>
            <p:nvPr/>
          </p:nvSpPr>
          <p:spPr bwMode="auto">
            <a:xfrm>
              <a:off x="4687984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28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25729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25730" name="TextBox 52"/>
            <p:cNvSpPr txBox="1">
              <a:spLocks noChangeArrowheads="1"/>
            </p:cNvSpPr>
            <p:nvPr/>
          </p:nvSpPr>
          <p:spPr bwMode="auto">
            <a:xfrm>
              <a:off x="4421674" y="1002840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25731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25732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TextBox 145"/>
            <p:cNvSpPr txBox="1">
              <a:spLocks noChangeArrowheads="1"/>
            </p:cNvSpPr>
            <p:nvPr/>
          </p:nvSpPr>
          <p:spPr bwMode="auto">
            <a:xfrm>
              <a:off x="4849922" y="2535985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0000"/>
                  </a:solidFill>
                </a:rPr>
                <a:t>TCP </a:t>
              </a:r>
              <a:r>
                <a:rPr lang="en-GB" altLang="en-US" sz="1200" dirty="0" smtClean="0">
                  <a:solidFill>
                    <a:srgbClr val="000000"/>
                  </a:solidFill>
                </a:rPr>
                <a:t>Header </a:t>
              </a:r>
              <a:r>
                <a:rPr lang="en-GB" altLang="en-US" sz="1200" dirty="0">
                  <a:solidFill>
                    <a:srgbClr val="000000"/>
                  </a:solidFill>
                </a:rPr>
                <a:t>and Payload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9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/>
          </p:cNvSpPr>
          <p:nvPr/>
        </p:nvSpPr>
        <p:spPr>
          <a:xfrm>
            <a:off x="457200" y="328301"/>
            <a:ext cx="8229600" cy="4708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548606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US" sz="4800" b="0" i="0" kern="1200" spc="-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en-GB" altLang="en-US" sz="3400" dirty="0"/>
              <a:t>Segment Routing Header (SRH) : (2 of 6)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69460" y="893234"/>
            <a:ext cx="5677521" cy="5847802"/>
            <a:chOff x="4369460" y="893234"/>
            <a:chExt cx="5677521" cy="5847802"/>
          </a:xfrm>
        </p:grpSpPr>
        <p:sp>
          <p:nvSpPr>
            <p:cNvPr id="25628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782276" y="1466852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255</a:t>
              </a:r>
            </a:p>
          </p:txBody>
        </p:sp>
        <p:sp>
          <p:nvSpPr>
            <p:cNvPr id="25714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403727" y="893234"/>
              <a:ext cx="2936874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39" name="Straight Connector 38"/>
            <p:cNvCxnSpPr>
              <a:stCxn id="38" idx="3"/>
              <a:endCxn id="38" idx="1"/>
            </p:cNvCxnSpPr>
            <p:nvPr/>
          </p:nvCxnSpPr>
          <p:spPr bwMode="auto">
            <a:xfrm flipH="1">
              <a:off x="4403727" y="1696510"/>
              <a:ext cx="2936874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19" name="TextBox 41"/>
            <p:cNvSpPr txBox="1">
              <a:spLocks noChangeArrowheads="1"/>
            </p:cNvSpPr>
            <p:nvPr/>
          </p:nvSpPr>
          <p:spPr bwMode="auto">
            <a:xfrm flipH="1">
              <a:off x="5186346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25720" name="TextBox 42"/>
            <p:cNvSpPr txBox="1">
              <a:spLocks noChangeArrowheads="1"/>
            </p:cNvSpPr>
            <p:nvPr/>
          </p:nvSpPr>
          <p:spPr bwMode="auto">
            <a:xfrm>
              <a:off x="5379956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6559551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23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25724" name="TextBox 46"/>
            <p:cNvSpPr txBox="1">
              <a:spLocks noChangeArrowheads="1"/>
            </p:cNvSpPr>
            <p:nvPr/>
          </p:nvSpPr>
          <p:spPr bwMode="auto">
            <a:xfrm>
              <a:off x="5846581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25725" name="TextBox 47"/>
            <p:cNvSpPr txBox="1">
              <a:spLocks noChangeArrowheads="1"/>
            </p:cNvSpPr>
            <p:nvPr/>
          </p:nvSpPr>
          <p:spPr bwMode="auto">
            <a:xfrm>
              <a:off x="4566961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28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25729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25730" name="TextBox 52"/>
            <p:cNvSpPr txBox="1">
              <a:spLocks noChangeArrowheads="1"/>
            </p:cNvSpPr>
            <p:nvPr/>
          </p:nvSpPr>
          <p:spPr bwMode="auto">
            <a:xfrm>
              <a:off x="4421674" y="975946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25731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25732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684" name="TextBox 56"/>
            <p:cNvSpPr txBox="1">
              <a:spLocks noChangeArrowheads="1"/>
            </p:cNvSpPr>
            <p:nvPr/>
          </p:nvSpPr>
          <p:spPr bwMode="auto">
            <a:xfrm>
              <a:off x="7474864" y="2758935"/>
              <a:ext cx="934559" cy="84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Routing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Extension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25685" name="TextBox 57"/>
            <p:cNvSpPr txBox="1">
              <a:spLocks noChangeArrowheads="1"/>
            </p:cNvSpPr>
            <p:nvPr/>
          </p:nvSpPr>
          <p:spPr bwMode="auto">
            <a:xfrm>
              <a:off x="7470816" y="5072872"/>
              <a:ext cx="2576165" cy="4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Payload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(TCP/IPv6)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393145" y="2505587"/>
              <a:ext cx="2950631" cy="41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5688" name="TextBox 60"/>
            <p:cNvSpPr txBox="1">
              <a:spLocks noChangeArrowheads="1"/>
            </p:cNvSpPr>
            <p:nvPr/>
          </p:nvSpPr>
          <p:spPr bwMode="auto">
            <a:xfrm>
              <a:off x="5781832" y="2497120"/>
              <a:ext cx="8960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 HDR Type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393145" y="2916220"/>
              <a:ext cx="2950631" cy="38248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H="1">
              <a:off x="4393146" y="334590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4393146" y="377135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4393146" y="420738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0" idx="0"/>
              <a:endCxn id="62" idx="0"/>
            </p:cNvCxnSpPr>
            <p:nvPr/>
          </p:nvCxnSpPr>
          <p:spPr bwMode="auto">
            <a:xfrm>
              <a:off x="5868461" y="2505587"/>
              <a:ext cx="0" cy="41063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5145621" y="25013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6593421" y="25140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4393146" y="465823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5145621" y="2924064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6593421" y="2924687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99" name="TextBox 71"/>
            <p:cNvSpPr txBox="1">
              <a:spLocks noChangeArrowheads="1"/>
            </p:cNvSpPr>
            <p:nvPr/>
          </p:nvSpPr>
          <p:spPr bwMode="auto">
            <a:xfrm>
              <a:off x="5376803" y="2707875"/>
              <a:ext cx="31740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25700" name="TextBox 72"/>
            <p:cNvSpPr txBox="1">
              <a:spLocks noChangeArrowheads="1"/>
            </p:cNvSpPr>
            <p:nvPr/>
          </p:nvSpPr>
          <p:spPr bwMode="auto">
            <a:xfrm>
              <a:off x="5261991" y="2505577"/>
              <a:ext cx="6155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Length</a:t>
              </a:r>
            </a:p>
          </p:txBody>
        </p:sp>
        <p:sp>
          <p:nvSpPr>
            <p:cNvPr id="25701" name="TextBox 73"/>
            <p:cNvSpPr txBox="1">
              <a:spLocks noChangeArrowheads="1"/>
            </p:cNvSpPr>
            <p:nvPr/>
          </p:nvSpPr>
          <p:spPr bwMode="auto">
            <a:xfrm>
              <a:off x="4582819" y="2706455"/>
              <a:ext cx="4552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25702" name="TextBox 74"/>
            <p:cNvSpPr txBox="1">
              <a:spLocks noChangeArrowheads="1"/>
            </p:cNvSpPr>
            <p:nvPr/>
          </p:nvSpPr>
          <p:spPr bwMode="auto">
            <a:xfrm>
              <a:off x="4410841" y="252274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25703" name="TextBox 75"/>
            <p:cNvSpPr txBox="1">
              <a:spLocks noChangeArrowheads="1"/>
            </p:cNvSpPr>
            <p:nvPr/>
          </p:nvSpPr>
          <p:spPr bwMode="auto">
            <a:xfrm>
              <a:off x="6127093" y="2712917"/>
              <a:ext cx="23244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704" name="TextBox 76"/>
            <p:cNvSpPr txBox="1">
              <a:spLocks noChangeArrowheads="1"/>
            </p:cNvSpPr>
            <p:nvPr/>
          </p:nvSpPr>
          <p:spPr bwMode="auto">
            <a:xfrm>
              <a:off x="6627236" y="2508092"/>
              <a:ext cx="71975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 Left</a:t>
              </a:r>
            </a:p>
          </p:txBody>
        </p:sp>
        <p:sp>
          <p:nvSpPr>
            <p:cNvPr id="25705" name="TextBox 78"/>
            <p:cNvSpPr txBox="1">
              <a:spLocks noChangeArrowheads="1"/>
            </p:cNvSpPr>
            <p:nvPr/>
          </p:nvSpPr>
          <p:spPr bwMode="auto">
            <a:xfrm>
              <a:off x="5673580" y="3007491"/>
              <a:ext cx="5225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Flags</a:t>
              </a:r>
            </a:p>
          </p:txBody>
        </p:sp>
        <p:sp>
          <p:nvSpPr>
            <p:cNvPr id="25706" name="TextBox 79"/>
            <p:cNvSpPr txBox="1">
              <a:spLocks noChangeArrowheads="1"/>
            </p:cNvSpPr>
            <p:nvPr/>
          </p:nvSpPr>
          <p:spPr bwMode="auto">
            <a:xfrm>
              <a:off x="4369460" y="2908920"/>
              <a:ext cx="8399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Last Entry</a:t>
              </a:r>
            </a:p>
          </p:txBody>
        </p:sp>
        <p:sp>
          <p:nvSpPr>
            <p:cNvPr id="25707" name="TextBox 80"/>
            <p:cNvSpPr txBox="1">
              <a:spLocks noChangeArrowheads="1"/>
            </p:cNvSpPr>
            <p:nvPr/>
          </p:nvSpPr>
          <p:spPr bwMode="auto">
            <a:xfrm>
              <a:off x="5530913" y="3324703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0</a:t>
              </a:r>
            </a:p>
          </p:txBody>
        </p:sp>
        <p:sp>
          <p:nvSpPr>
            <p:cNvPr id="25708" name="TextBox 81"/>
            <p:cNvSpPr txBox="1">
              <a:spLocks noChangeArrowheads="1"/>
            </p:cNvSpPr>
            <p:nvPr/>
          </p:nvSpPr>
          <p:spPr bwMode="auto">
            <a:xfrm>
              <a:off x="6729372" y="3013818"/>
              <a:ext cx="39492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Tag</a:t>
              </a:r>
            </a:p>
          </p:txBody>
        </p:sp>
        <p:sp>
          <p:nvSpPr>
            <p:cNvPr id="25709" name="TextBox 82"/>
            <p:cNvSpPr txBox="1">
              <a:spLocks noChangeArrowheads="1"/>
            </p:cNvSpPr>
            <p:nvPr/>
          </p:nvSpPr>
          <p:spPr bwMode="auto">
            <a:xfrm>
              <a:off x="5541899" y="3785777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1</a:t>
              </a:r>
            </a:p>
          </p:txBody>
        </p:sp>
        <p:sp>
          <p:nvSpPr>
            <p:cNvPr id="25710" name="TextBox 83"/>
            <p:cNvSpPr txBox="1">
              <a:spLocks noChangeArrowheads="1"/>
            </p:cNvSpPr>
            <p:nvPr/>
          </p:nvSpPr>
          <p:spPr bwMode="auto">
            <a:xfrm>
              <a:off x="5537036" y="4205285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2</a:t>
              </a:r>
            </a:p>
          </p:txBody>
        </p:sp>
        <p:sp>
          <p:nvSpPr>
            <p:cNvPr id="25711" name="TextBox 84"/>
            <p:cNvSpPr txBox="1">
              <a:spLocks noChangeArrowheads="1"/>
            </p:cNvSpPr>
            <p:nvPr/>
          </p:nvSpPr>
          <p:spPr bwMode="auto">
            <a:xfrm>
              <a:off x="5463252" y="352546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2001:db8:0:1::4</a:t>
              </a:r>
            </a:p>
          </p:txBody>
        </p:sp>
        <p:sp>
          <p:nvSpPr>
            <p:cNvPr id="25712" name="TextBox 85"/>
            <p:cNvSpPr txBox="1">
              <a:spLocks noChangeArrowheads="1"/>
            </p:cNvSpPr>
            <p:nvPr/>
          </p:nvSpPr>
          <p:spPr bwMode="auto">
            <a:xfrm>
              <a:off x="5430470" y="3978758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25713" name="TextBox 86"/>
            <p:cNvSpPr txBox="1">
              <a:spLocks noChangeArrowheads="1"/>
            </p:cNvSpPr>
            <p:nvPr/>
          </p:nvSpPr>
          <p:spPr bwMode="auto">
            <a:xfrm>
              <a:off x="5430470" y="439597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038940" y="1489075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136</a:t>
              </a:r>
            </a:p>
          </p:txBody>
        </p:sp>
        <p:sp>
          <p:nvSpPr>
            <p:cNvPr id="25641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417342" y="2265958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6003106" y="1463372"/>
              <a:ext cx="41598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14" name="TextBox 113"/>
            <p:cNvSpPr txBox="1">
              <a:spLocks noChangeArrowheads="1"/>
            </p:cNvSpPr>
            <p:nvPr/>
          </p:nvSpPr>
          <p:spPr bwMode="auto">
            <a:xfrm>
              <a:off x="6908802" y="270134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7" name="TextBox 116"/>
            <p:cNvSpPr txBox="1">
              <a:spLocks noChangeArrowheads="1"/>
            </p:cNvSpPr>
            <p:nvPr/>
          </p:nvSpPr>
          <p:spPr bwMode="auto">
            <a:xfrm>
              <a:off x="4714877" y="310938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1" name="TextBox 130"/>
            <p:cNvSpPr txBox="1">
              <a:spLocks noChangeArrowheads="1"/>
            </p:cNvSpPr>
            <p:nvPr/>
          </p:nvSpPr>
          <p:spPr bwMode="auto">
            <a:xfrm>
              <a:off x="5419165" y="188783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4414838" y="5526618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4406900" y="5962652"/>
              <a:ext cx="2922588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67" name="TextBox 6"/>
            <p:cNvSpPr txBox="1">
              <a:spLocks noChangeArrowheads="1"/>
            </p:cNvSpPr>
            <p:nvPr/>
          </p:nvSpPr>
          <p:spPr bwMode="auto">
            <a:xfrm>
              <a:off x="4808420" y="5489423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Source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2001:db8:0:1::1</a:t>
              </a:r>
            </a:p>
          </p:txBody>
        </p:sp>
        <p:sp>
          <p:nvSpPr>
            <p:cNvPr id="25668" name="TextBox 119"/>
            <p:cNvSpPr txBox="1">
              <a:spLocks noChangeArrowheads="1"/>
            </p:cNvSpPr>
            <p:nvPr/>
          </p:nvSpPr>
          <p:spPr bwMode="auto">
            <a:xfrm>
              <a:off x="4800050" y="5906729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Destination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2001:db8:0:1::5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flipH="1">
              <a:off x="4398963" y="5060951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4800600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5362575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5867400" y="5065184"/>
              <a:ext cx="0" cy="44238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/>
            <p:nvPr/>
          </p:nvCxnSpPr>
          <p:spPr bwMode="auto">
            <a:xfrm>
              <a:off x="6570663" y="5065184"/>
              <a:ext cx="0" cy="4614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74" name="TextBox 23564"/>
            <p:cNvSpPr txBox="1">
              <a:spLocks noChangeArrowheads="1"/>
            </p:cNvSpPr>
            <p:nvPr/>
          </p:nvSpPr>
          <p:spPr bwMode="auto">
            <a:xfrm>
              <a:off x="4382907" y="4720284"/>
              <a:ext cx="433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Ver</a:t>
              </a:r>
            </a:p>
          </p:txBody>
        </p:sp>
        <p:sp>
          <p:nvSpPr>
            <p:cNvPr id="25675" name="TextBox 139"/>
            <p:cNvSpPr txBox="1">
              <a:spLocks noChangeArrowheads="1"/>
            </p:cNvSpPr>
            <p:nvPr/>
          </p:nvSpPr>
          <p:spPr bwMode="auto">
            <a:xfrm>
              <a:off x="4693311" y="4708877"/>
              <a:ext cx="801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DSCP</a:t>
              </a:r>
            </a:p>
          </p:txBody>
        </p:sp>
        <p:sp>
          <p:nvSpPr>
            <p:cNvPr id="25676" name="TextBox 140"/>
            <p:cNvSpPr txBox="1">
              <a:spLocks noChangeArrowheads="1"/>
            </p:cNvSpPr>
            <p:nvPr/>
          </p:nvSpPr>
          <p:spPr bwMode="auto">
            <a:xfrm>
              <a:off x="5687360" y="4693390"/>
              <a:ext cx="1012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Flow Label</a:t>
              </a:r>
            </a:p>
          </p:txBody>
        </p:sp>
        <p:sp>
          <p:nvSpPr>
            <p:cNvPr id="25677" name="TextBox 141"/>
            <p:cNvSpPr txBox="1">
              <a:spLocks noChangeArrowheads="1"/>
            </p:cNvSpPr>
            <p:nvPr/>
          </p:nvSpPr>
          <p:spPr bwMode="auto">
            <a:xfrm>
              <a:off x="4517799" y="5046701"/>
              <a:ext cx="1205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Payload Length 40</a:t>
              </a:r>
            </a:p>
          </p:txBody>
        </p:sp>
        <p:sp>
          <p:nvSpPr>
            <p:cNvPr id="25678" name="TextBox 142"/>
            <p:cNvSpPr txBox="1">
              <a:spLocks noChangeArrowheads="1"/>
            </p:cNvSpPr>
            <p:nvPr/>
          </p:nvSpPr>
          <p:spPr bwMode="auto">
            <a:xfrm>
              <a:off x="6528880" y="5030982"/>
              <a:ext cx="854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Hop Limit 255</a:t>
              </a:r>
            </a:p>
          </p:txBody>
        </p:sp>
        <p:sp>
          <p:nvSpPr>
            <p:cNvPr id="25679" name="TextBox 143"/>
            <p:cNvSpPr txBox="1">
              <a:spLocks noChangeArrowheads="1"/>
            </p:cNvSpPr>
            <p:nvPr/>
          </p:nvSpPr>
          <p:spPr bwMode="auto">
            <a:xfrm>
              <a:off x="5760441" y="5034934"/>
              <a:ext cx="942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>
                  <a:solidFill>
                    <a:srgbClr val="7030A0"/>
                  </a:solidFill>
                </a:rPr>
                <a:t>Next HDR </a:t>
              </a:r>
              <a:r>
                <a:rPr lang="en-GB" altLang="en-US" sz="1200" dirty="0">
                  <a:solidFill>
                    <a:srgbClr val="7030A0"/>
                  </a:solidFill>
                </a:rPr>
                <a:t>TCP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 bwMode="auto">
            <a:xfrm>
              <a:off x="4418013" y="6392334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81" name="TextBox 145"/>
            <p:cNvSpPr txBox="1">
              <a:spLocks noChangeArrowheads="1"/>
            </p:cNvSpPr>
            <p:nvPr/>
          </p:nvSpPr>
          <p:spPr bwMode="auto">
            <a:xfrm>
              <a:off x="4797203" y="6398670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TCP Headed and Payload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5864790" y="1333751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126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128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1290638" y="3148861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2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133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/>
          </p:cNvSpPr>
          <p:nvPr/>
        </p:nvSpPr>
        <p:spPr>
          <a:xfrm>
            <a:off x="457200" y="328301"/>
            <a:ext cx="8229600" cy="4708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548606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US" sz="4800" b="0" i="0" kern="1200" spc="-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en-GB" altLang="en-US" sz="3400" dirty="0"/>
              <a:t>Segment Routing Header (SRH) : (3 of 6)</a:t>
            </a:r>
          </a:p>
        </p:txBody>
      </p: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127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28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129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flipH="1">
            <a:off x="1669305" y="3382121"/>
            <a:ext cx="220566" cy="226152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3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134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4369460" y="893234"/>
            <a:ext cx="5677521" cy="5847802"/>
            <a:chOff x="4369460" y="893234"/>
            <a:chExt cx="5677521" cy="5847802"/>
          </a:xfrm>
        </p:grpSpPr>
        <p:sp>
          <p:nvSpPr>
            <p:cNvPr id="105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6782276" y="1466852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254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403727" y="893234"/>
              <a:ext cx="2936874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11" name="Straight Connector 110"/>
            <p:cNvCxnSpPr>
              <a:stCxn id="110" idx="3"/>
              <a:endCxn id="110" idx="1"/>
            </p:cNvCxnSpPr>
            <p:nvPr/>
          </p:nvCxnSpPr>
          <p:spPr bwMode="auto">
            <a:xfrm flipH="1">
              <a:off x="4403727" y="1696510"/>
              <a:ext cx="2936874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41"/>
            <p:cNvSpPr txBox="1">
              <a:spLocks noChangeArrowheads="1"/>
            </p:cNvSpPr>
            <p:nvPr/>
          </p:nvSpPr>
          <p:spPr bwMode="auto">
            <a:xfrm flipH="1">
              <a:off x="5186346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143" name="TextBox 42"/>
            <p:cNvSpPr txBox="1">
              <a:spLocks noChangeArrowheads="1"/>
            </p:cNvSpPr>
            <p:nvPr/>
          </p:nvSpPr>
          <p:spPr bwMode="auto">
            <a:xfrm>
              <a:off x="5379956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>
              <a:off x="6559551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147" name="TextBox 46"/>
            <p:cNvSpPr txBox="1">
              <a:spLocks noChangeArrowheads="1"/>
            </p:cNvSpPr>
            <p:nvPr/>
          </p:nvSpPr>
          <p:spPr bwMode="auto">
            <a:xfrm>
              <a:off x="5846581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48" name="TextBox 47"/>
            <p:cNvSpPr txBox="1">
              <a:spLocks noChangeArrowheads="1"/>
            </p:cNvSpPr>
            <p:nvPr/>
          </p:nvSpPr>
          <p:spPr bwMode="auto">
            <a:xfrm>
              <a:off x="4566961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152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153" name="TextBox 52"/>
            <p:cNvSpPr txBox="1">
              <a:spLocks noChangeArrowheads="1"/>
            </p:cNvSpPr>
            <p:nvPr/>
          </p:nvSpPr>
          <p:spPr bwMode="auto">
            <a:xfrm>
              <a:off x="4421674" y="975946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154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5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TextBox 56"/>
            <p:cNvSpPr txBox="1">
              <a:spLocks noChangeArrowheads="1"/>
            </p:cNvSpPr>
            <p:nvPr/>
          </p:nvSpPr>
          <p:spPr bwMode="auto">
            <a:xfrm>
              <a:off x="7474864" y="2758935"/>
              <a:ext cx="934559" cy="84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Routing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Extension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7" name="TextBox 57"/>
            <p:cNvSpPr txBox="1">
              <a:spLocks noChangeArrowheads="1"/>
            </p:cNvSpPr>
            <p:nvPr/>
          </p:nvSpPr>
          <p:spPr bwMode="auto">
            <a:xfrm>
              <a:off x="7470816" y="5072872"/>
              <a:ext cx="2576165" cy="4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Payload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(TCP/IPv6)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4393145" y="2505587"/>
              <a:ext cx="2950631" cy="41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59" name="TextBox 60"/>
            <p:cNvSpPr txBox="1">
              <a:spLocks noChangeArrowheads="1"/>
            </p:cNvSpPr>
            <p:nvPr/>
          </p:nvSpPr>
          <p:spPr bwMode="auto">
            <a:xfrm>
              <a:off x="5781832" y="2497120"/>
              <a:ext cx="8960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 HDR Type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4393145" y="2916220"/>
              <a:ext cx="2950631" cy="38248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 flipH="1">
              <a:off x="4393146" y="334590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flipH="1">
              <a:off x="4393146" y="377135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>
              <a:off x="4393146" y="420738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0"/>
              <a:endCxn id="160" idx="0"/>
            </p:cNvCxnSpPr>
            <p:nvPr/>
          </p:nvCxnSpPr>
          <p:spPr bwMode="auto">
            <a:xfrm>
              <a:off x="5868461" y="2505587"/>
              <a:ext cx="0" cy="41063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>
              <a:off x="5145621" y="25013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>
              <a:off x="6593421" y="25140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4393146" y="465823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>
              <a:off x="5145621" y="2924064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>
              <a:off x="6593421" y="2924687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71"/>
            <p:cNvSpPr txBox="1">
              <a:spLocks noChangeArrowheads="1"/>
            </p:cNvSpPr>
            <p:nvPr/>
          </p:nvSpPr>
          <p:spPr bwMode="auto">
            <a:xfrm>
              <a:off x="5376803" y="2707875"/>
              <a:ext cx="31740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171" name="TextBox 72"/>
            <p:cNvSpPr txBox="1">
              <a:spLocks noChangeArrowheads="1"/>
            </p:cNvSpPr>
            <p:nvPr/>
          </p:nvSpPr>
          <p:spPr bwMode="auto">
            <a:xfrm>
              <a:off x="5261991" y="2505577"/>
              <a:ext cx="6155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Length</a:t>
              </a:r>
            </a:p>
          </p:txBody>
        </p:sp>
        <p:sp>
          <p:nvSpPr>
            <p:cNvPr id="172" name="TextBox 73"/>
            <p:cNvSpPr txBox="1">
              <a:spLocks noChangeArrowheads="1"/>
            </p:cNvSpPr>
            <p:nvPr/>
          </p:nvSpPr>
          <p:spPr bwMode="auto">
            <a:xfrm>
              <a:off x="4582819" y="2706455"/>
              <a:ext cx="4552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173" name="TextBox 74"/>
            <p:cNvSpPr txBox="1">
              <a:spLocks noChangeArrowheads="1"/>
            </p:cNvSpPr>
            <p:nvPr/>
          </p:nvSpPr>
          <p:spPr bwMode="auto">
            <a:xfrm>
              <a:off x="4410841" y="252274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74" name="TextBox 75"/>
            <p:cNvSpPr txBox="1">
              <a:spLocks noChangeArrowheads="1"/>
            </p:cNvSpPr>
            <p:nvPr/>
          </p:nvSpPr>
          <p:spPr bwMode="auto">
            <a:xfrm>
              <a:off x="6127093" y="2712917"/>
              <a:ext cx="23244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5" name="TextBox 76"/>
            <p:cNvSpPr txBox="1">
              <a:spLocks noChangeArrowheads="1"/>
            </p:cNvSpPr>
            <p:nvPr/>
          </p:nvSpPr>
          <p:spPr bwMode="auto">
            <a:xfrm>
              <a:off x="6627236" y="2508092"/>
              <a:ext cx="71975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 Left</a:t>
              </a:r>
            </a:p>
          </p:txBody>
        </p:sp>
        <p:sp>
          <p:nvSpPr>
            <p:cNvPr id="176" name="TextBox 78"/>
            <p:cNvSpPr txBox="1">
              <a:spLocks noChangeArrowheads="1"/>
            </p:cNvSpPr>
            <p:nvPr/>
          </p:nvSpPr>
          <p:spPr bwMode="auto">
            <a:xfrm>
              <a:off x="5673580" y="3007491"/>
              <a:ext cx="5225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Flags</a:t>
              </a:r>
            </a:p>
          </p:txBody>
        </p:sp>
        <p:sp>
          <p:nvSpPr>
            <p:cNvPr id="177" name="TextBox 79"/>
            <p:cNvSpPr txBox="1">
              <a:spLocks noChangeArrowheads="1"/>
            </p:cNvSpPr>
            <p:nvPr/>
          </p:nvSpPr>
          <p:spPr bwMode="auto">
            <a:xfrm>
              <a:off x="4369460" y="2908920"/>
              <a:ext cx="8399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Last Entry</a:t>
              </a:r>
            </a:p>
          </p:txBody>
        </p:sp>
        <p:sp>
          <p:nvSpPr>
            <p:cNvPr id="178" name="TextBox 80"/>
            <p:cNvSpPr txBox="1">
              <a:spLocks noChangeArrowheads="1"/>
            </p:cNvSpPr>
            <p:nvPr/>
          </p:nvSpPr>
          <p:spPr bwMode="auto">
            <a:xfrm>
              <a:off x="5530913" y="3324703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0</a:t>
              </a:r>
            </a:p>
          </p:txBody>
        </p:sp>
        <p:sp>
          <p:nvSpPr>
            <p:cNvPr id="179" name="TextBox 81"/>
            <p:cNvSpPr txBox="1">
              <a:spLocks noChangeArrowheads="1"/>
            </p:cNvSpPr>
            <p:nvPr/>
          </p:nvSpPr>
          <p:spPr bwMode="auto">
            <a:xfrm>
              <a:off x="6729372" y="3013818"/>
              <a:ext cx="39492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Tag</a:t>
              </a:r>
            </a:p>
          </p:txBody>
        </p:sp>
        <p:sp>
          <p:nvSpPr>
            <p:cNvPr id="180" name="TextBox 82"/>
            <p:cNvSpPr txBox="1">
              <a:spLocks noChangeArrowheads="1"/>
            </p:cNvSpPr>
            <p:nvPr/>
          </p:nvSpPr>
          <p:spPr bwMode="auto">
            <a:xfrm>
              <a:off x="5541899" y="3785777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1</a:t>
              </a:r>
            </a:p>
          </p:txBody>
        </p:sp>
        <p:sp>
          <p:nvSpPr>
            <p:cNvPr id="181" name="TextBox 83"/>
            <p:cNvSpPr txBox="1">
              <a:spLocks noChangeArrowheads="1"/>
            </p:cNvSpPr>
            <p:nvPr/>
          </p:nvSpPr>
          <p:spPr bwMode="auto">
            <a:xfrm>
              <a:off x="5537036" y="4205285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2</a:t>
              </a:r>
            </a:p>
          </p:txBody>
        </p:sp>
        <p:sp>
          <p:nvSpPr>
            <p:cNvPr id="182" name="TextBox 84"/>
            <p:cNvSpPr txBox="1">
              <a:spLocks noChangeArrowheads="1"/>
            </p:cNvSpPr>
            <p:nvPr/>
          </p:nvSpPr>
          <p:spPr bwMode="auto">
            <a:xfrm>
              <a:off x="5463252" y="352546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2001:db8:0:1::4</a:t>
              </a:r>
            </a:p>
          </p:txBody>
        </p:sp>
        <p:sp>
          <p:nvSpPr>
            <p:cNvPr id="183" name="TextBox 85"/>
            <p:cNvSpPr txBox="1">
              <a:spLocks noChangeArrowheads="1"/>
            </p:cNvSpPr>
            <p:nvPr/>
          </p:nvSpPr>
          <p:spPr bwMode="auto">
            <a:xfrm>
              <a:off x="5430470" y="3978758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184" name="TextBox 86"/>
            <p:cNvSpPr txBox="1">
              <a:spLocks noChangeArrowheads="1"/>
            </p:cNvSpPr>
            <p:nvPr/>
          </p:nvSpPr>
          <p:spPr bwMode="auto">
            <a:xfrm>
              <a:off x="5430470" y="439597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sp>
          <p:nvSpPr>
            <p:cNvPr id="185" name="TextBox 184"/>
            <p:cNvSpPr txBox="1">
              <a:spLocks noChangeArrowheads="1"/>
            </p:cNvSpPr>
            <p:nvPr/>
          </p:nvSpPr>
          <p:spPr bwMode="auto">
            <a:xfrm>
              <a:off x="5038940" y="1489075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136</a:t>
              </a:r>
            </a:p>
          </p:txBody>
        </p:sp>
        <p:sp>
          <p:nvSpPr>
            <p:cNvPr id="186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TextBox 186"/>
            <p:cNvSpPr txBox="1">
              <a:spLocks noChangeArrowheads="1"/>
            </p:cNvSpPr>
            <p:nvPr/>
          </p:nvSpPr>
          <p:spPr bwMode="auto">
            <a:xfrm>
              <a:off x="5417342" y="2265958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188" name="TextBox 187"/>
            <p:cNvSpPr txBox="1">
              <a:spLocks noChangeArrowheads="1"/>
            </p:cNvSpPr>
            <p:nvPr/>
          </p:nvSpPr>
          <p:spPr bwMode="auto">
            <a:xfrm>
              <a:off x="6003106" y="1463372"/>
              <a:ext cx="41598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89" name="TextBox 188"/>
            <p:cNvSpPr txBox="1">
              <a:spLocks noChangeArrowheads="1"/>
            </p:cNvSpPr>
            <p:nvPr/>
          </p:nvSpPr>
          <p:spPr bwMode="auto">
            <a:xfrm>
              <a:off x="6908802" y="270134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0" name="TextBox 189"/>
            <p:cNvSpPr txBox="1">
              <a:spLocks noChangeArrowheads="1"/>
            </p:cNvSpPr>
            <p:nvPr/>
          </p:nvSpPr>
          <p:spPr bwMode="auto">
            <a:xfrm>
              <a:off x="4714877" y="310938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1" name="TextBox 190"/>
            <p:cNvSpPr txBox="1">
              <a:spLocks noChangeArrowheads="1"/>
            </p:cNvSpPr>
            <p:nvPr/>
          </p:nvSpPr>
          <p:spPr bwMode="auto">
            <a:xfrm>
              <a:off x="5419165" y="188783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 bwMode="auto">
            <a:xfrm>
              <a:off x="4414838" y="5526618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>
              <a:off x="4406900" y="5962652"/>
              <a:ext cx="2922588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6"/>
            <p:cNvSpPr txBox="1">
              <a:spLocks noChangeArrowheads="1"/>
            </p:cNvSpPr>
            <p:nvPr/>
          </p:nvSpPr>
          <p:spPr bwMode="auto">
            <a:xfrm>
              <a:off x="4808420" y="5489423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Source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2001:db8:0:1::1</a:t>
              </a:r>
            </a:p>
          </p:txBody>
        </p:sp>
        <p:sp>
          <p:nvSpPr>
            <p:cNvPr id="195" name="TextBox 119"/>
            <p:cNvSpPr txBox="1">
              <a:spLocks noChangeArrowheads="1"/>
            </p:cNvSpPr>
            <p:nvPr/>
          </p:nvSpPr>
          <p:spPr bwMode="auto">
            <a:xfrm>
              <a:off x="4800050" y="5906729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Destination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2001:db8:0:1::5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flipH="1">
              <a:off x="4398963" y="5060951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 bwMode="auto">
            <a:xfrm>
              <a:off x="4800600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 bwMode="auto">
            <a:xfrm>
              <a:off x="5362575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 bwMode="auto">
            <a:xfrm>
              <a:off x="5867400" y="5065184"/>
              <a:ext cx="0" cy="44238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 bwMode="auto">
            <a:xfrm>
              <a:off x="6570663" y="5065184"/>
              <a:ext cx="0" cy="4614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3564"/>
            <p:cNvSpPr txBox="1">
              <a:spLocks noChangeArrowheads="1"/>
            </p:cNvSpPr>
            <p:nvPr/>
          </p:nvSpPr>
          <p:spPr bwMode="auto">
            <a:xfrm>
              <a:off x="4382907" y="4720284"/>
              <a:ext cx="433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Ver</a:t>
              </a:r>
            </a:p>
          </p:txBody>
        </p:sp>
        <p:sp>
          <p:nvSpPr>
            <p:cNvPr id="202" name="TextBox 139"/>
            <p:cNvSpPr txBox="1">
              <a:spLocks noChangeArrowheads="1"/>
            </p:cNvSpPr>
            <p:nvPr/>
          </p:nvSpPr>
          <p:spPr bwMode="auto">
            <a:xfrm>
              <a:off x="4693311" y="4708877"/>
              <a:ext cx="801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DSCP</a:t>
              </a:r>
            </a:p>
          </p:txBody>
        </p:sp>
        <p:sp>
          <p:nvSpPr>
            <p:cNvPr id="203" name="TextBox 140"/>
            <p:cNvSpPr txBox="1">
              <a:spLocks noChangeArrowheads="1"/>
            </p:cNvSpPr>
            <p:nvPr/>
          </p:nvSpPr>
          <p:spPr bwMode="auto">
            <a:xfrm>
              <a:off x="5687360" y="4693390"/>
              <a:ext cx="1012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Flow Label</a:t>
              </a:r>
            </a:p>
          </p:txBody>
        </p:sp>
        <p:sp>
          <p:nvSpPr>
            <p:cNvPr id="204" name="TextBox 141"/>
            <p:cNvSpPr txBox="1">
              <a:spLocks noChangeArrowheads="1"/>
            </p:cNvSpPr>
            <p:nvPr/>
          </p:nvSpPr>
          <p:spPr bwMode="auto">
            <a:xfrm>
              <a:off x="4517799" y="5046701"/>
              <a:ext cx="1205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Payload Length 40</a:t>
              </a:r>
            </a:p>
          </p:txBody>
        </p:sp>
        <p:sp>
          <p:nvSpPr>
            <p:cNvPr id="205" name="TextBox 142"/>
            <p:cNvSpPr txBox="1">
              <a:spLocks noChangeArrowheads="1"/>
            </p:cNvSpPr>
            <p:nvPr/>
          </p:nvSpPr>
          <p:spPr bwMode="auto">
            <a:xfrm>
              <a:off x="6528880" y="5030982"/>
              <a:ext cx="854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Hop Limit 255</a:t>
              </a:r>
            </a:p>
          </p:txBody>
        </p:sp>
        <p:sp>
          <p:nvSpPr>
            <p:cNvPr id="206" name="TextBox 143"/>
            <p:cNvSpPr txBox="1">
              <a:spLocks noChangeArrowheads="1"/>
            </p:cNvSpPr>
            <p:nvPr/>
          </p:nvSpPr>
          <p:spPr bwMode="auto">
            <a:xfrm>
              <a:off x="5760441" y="5034934"/>
              <a:ext cx="942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>
                  <a:solidFill>
                    <a:srgbClr val="7030A0"/>
                  </a:solidFill>
                </a:rPr>
                <a:t>Next HDR </a:t>
              </a:r>
              <a:r>
                <a:rPr lang="en-GB" altLang="en-US" sz="1200" dirty="0">
                  <a:solidFill>
                    <a:srgbClr val="7030A0"/>
                  </a:solidFill>
                </a:rPr>
                <a:t>TCP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 bwMode="auto">
            <a:xfrm>
              <a:off x="4418013" y="6392334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145"/>
            <p:cNvSpPr txBox="1">
              <a:spLocks noChangeArrowheads="1"/>
            </p:cNvSpPr>
            <p:nvPr/>
          </p:nvSpPr>
          <p:spPr bwMode="auto">
            <a:xfrm>
              <a:off x="4797203" y="6398670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TCP Headed and Payload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 bwMode="auto">
            <a:xfrm>
              <a:off x="5864790" y="1333751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/>
          </p:cNvSpPr>
          <p:nvPr/>
        </p:nvSpPr>
        <p:spPr>
          <a:xfrm>
            <a:off x="457200" y="328301"/>
            <a:ext cx="8229600" cy="4708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548606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US" sz="4800" b="0" i="0" kern="1200" spc="-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en-GB" altLang="en-US" sz="3400" dirty="0"/>
              <a:t>Segment Routing Header (SRH) : (4 of 6)</a:t>
            </a:r>
          </a:p>
        </p:txBody>
      </p: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127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28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129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flipH="1" flipV="1">
            <a:off x="1586709" y="4103911"/>
            <a:ext cx="267493" cy="278617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3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134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4369460" y="893234"/>
            <a:ext cx="5677521" cy="5847802"/>
            <a:chOff x="4369460" y="893234"/>
            <a:chExt cx="5677521" cy="5847802"/>
          </a:xfrm>
        </p:grpSpPr>
        <p:sp>
          <p:nvSpPr>
            <p:cNvPr id="105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6782276" y="1466852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253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403727" y="893234"/>
              <a:ext cx="2936874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11" name="Straight Connector 110"/>
            <p:cNvCxnSpPr>
              <a:stCxn id="110" idx="3"/>
              <a:endCxn id="110" idx="1"/>
            </p:cNvCxnSpPr>
            <p:nvPr/>
          </p:nvCxnSpPr>
          <p:spPr bwMode="auto">
            <a:xfrm flipH="1">
              <a:off x="4403727" y="1696510"/>
              <a:ext cx="2936874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41"/>
            <p:cNvSpPr txBox="1">
              <a:spLocks noChangeArrowheads="1"/>
            </p:cNvSpPr>
            <p:nvPr/>
          </p:nvSpPr>
          <p:spPr bwMode="auto">
            <a:xfrm flipH="1">
              <a:off x="5186346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143" name="TextBox 42"/>
            <p:cNvSpPr txBox="1">
              <a:spLocks noChangeArrowheads="1"/>
            </p:cNvSpPr>
            <p:nvPr/>
          </p:nvSpPr>
          <p:spPr bwMode="auto">
            <a:xfrm>
              <a:off x="5379956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>
              <a:off x="6559551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147" name="TextBox 46"/>
            <p:cNvSpPr txBox="1">
              <a:spLocks noChangeArrowheads="1"/>
            </p:cNvSpPr>
            <p:nvPr/>
          </p:nvSpPr>
          <p:spPr bwMode="auto">
            <a:xfrm>
              <a:off x="5846581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48" name="TextBox 47"/>
            <p:cNvSpPr txBox="1">
              <a:spLocks noChangeArrowheads="1"/>
            </p:cNvSpPr>
            <p:nvPr/>
          </p:nvSpPr>
          <p:spPr bwMode="auto">
            <a:xfrm>
              <a:off x="4566961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152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153" name="TextBox 52"/>
            <p:cNvSpPr txBox="1">
              <a:spLocks noChangeArrowheads="1"/>
            </p:cNvSpPr>
            <p:nvPr/>
          </p:nvSpPr>
          <p:spPr bwMode="auto">
            <a:xfrm>
              <a:off x="4421674" y="975946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154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5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TextBox 56"/>
            <p:cNvSpPr txBox="1">
              <a:spLocks noChangeArrowheads="1"/>
            </p:cNvSpPr>
            <p:nvPr/>
          </p:nvSpPr>
          <p:spPr bwMode="auto">
            <a:xfrm>
              <a:off x="7474864" y="2758935"/>
              <a:ext cx="934559" cy="84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Routing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Extension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7" name="TextBox 57"/>
            <p:cNvSpPr txBox="1">
              <a:spLocks noChangeArrowheads="1"/>
            </p:cNvSpPr>
            <p:nvPr/>
          </p:nvSpPr>
          <p:spPr bwMode="auto">
            <a:xfrm>
              <a:off x="7470816" y="5072872"/>
              <a:ext cx="2576165" cy="4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Payload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(TCP/IPv6)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4393145" y="2505587"/>
              <a:ext cx="2950631" cy="41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59" name="TextBox 60"/>
            <p:cNvSpPr txBox="1">
              <a:spLocks noChangeArrowheads="1"/>
            </p:cNvSpPr>
            <p:nvPr/>
          </p:nvSpPr>
          <p:spPr bwMode="auto">
            <a:xfrm>
              <a:off x="5781832" y="2497120"/>
              <a:ext cx="8960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 HDR Type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4393145" y="2916220"/>
              <a:ext cx="2950631" cy="38248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 flipH="1">
              <a:off x="4393146" y="334590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flipH="1">
              <a:off x="4393146" y="377135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>
              <a:off x="4393146" y="420738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0"/>
              <a:endCxn id="160" idx="0"/>
            </p:cNvCxnSpPr>
            <p:nvPr/>
          </p:nvCxnSpPr>
          <p:spPr bwMode="auto">
            <a:xfrm>
              <a:off x="5868461" y="2505587"/>
              <a:ext cx="0" cy="41063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>
              <a:off x="5145621" y="25013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>
              <a:off x="6593421" y="25140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4393146" y="465823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>
              <a:off x="5145621" y="2924064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>
              <a:off x="6593421" y="2924687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71"/>
            <p:cNvSpPr txBox="1">
              <a:spLocks noChangeArrowheads="1"/>
            </p:cNvSpPr>
            <p:nvPr/>
          </p:nvSpPr>
          <p:spPr bwMode="auto">
            <a:xfrm>
              <a:off x="5376803" y="2707875"/>
              <a:ext cx="31740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171" name="TextBox 72"/>
            <p:cNvSpPr txBox="1">
              <a:spLocks noChangeArrowheads="1"/>
            </p:cNvSpPr>
            <p:nvPr/>
          </p:nvSpPr>
          <p:spPr bwMode="auto">
            <a:xfrm>
              <a:off x="5261991" y="2505577"/>
              <a:ext cx="6155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Length</a:t>
              </a:r>
            </a:p>
          </p:txBody>
        </p:sp>
        <p:sp>
          <p:nvSpPr>
            <p:cNvPr id="172" name="TextBox 73"/>
            <p:cNvSpPr txBox="1">
              <a:spLocks noChangeArrowheads="1"/>
            </p:cNvSpPr>
            <p:nvPr/>
          </p:nvSpPr>
          <p:spPr bwMode="auto">
            <a:xfrm>
              <a:off x="4582819" y="2706455"/>
              <a:ext cx="4552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173" name="TextBox 74"/>
            <p:cNvSpPr txBox="1">
              <a:spLocks noChangeArrowheads="1"/>
            </p:cNvSpPr>
            <p:nvPr/>
          </p:nvSpPr>
          <p:spPr bwMode="auto">
            <a:xfrm>
              <a:off x="4410841" y="252274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74" name="TextBox 75"/>
            <p:cNvSpPr txBox="1">
              <a:spLocks noChangeArrowheads="1"/>
            </p:cNvSpPr>
            <p:nvPr/>
          </p:nvSpPr>
          <p:spPr bwMode="auto">
            <a:xfrm>
              <a:off x="6127093" y="2712917"/>
              <a:ext cx="23244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5" name="TextBox 76"/>
            <p:cNvSpPr txBox="1">
              <a:spLocks noChangeArrowheads="1"/>
            </p:cNvSpPr>
            <p:nvPr/>
          </p:nvSpPr>
          <p:spPr bwMode="auto">
            <a:xfrm>
              <a:off x="6627236" y="2508092"/>
              <a:ext cx="71975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 Left</a:t>
              </a:r>
            </a:p>
          </p:txBody>
        </p:sp>
        <p:sp>
          <p:nvSpPr>
            <p:cNvPr id="176" name="TextBox 78"/>
            <p:cNvSpPr txBox="1">
              <a:spLocks noChangeArrowheads="1"/>
            </p:cNvSpPr>
            <p:nvPr/>
          </p:nvSpPr>
          <p:spPr bwMode="auto">
            <a:xfrm>
              <a:off x="5673580" y="3007491"/>
              <a:ext cx="5225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Flags</a:t>
              </a:r>
            </a:p>
          </p:txBody>
        </p:sp>
        <p:sp>
          <p:nvSpPr>
            <p:cNvPr id="177" name="TextBox 79"/>
            <p:cNvSpPr txBox="1">
              <a:spLocks noChangeArrowheads="1"/>
            </p:cNvSpPr>
            <p:nvPr/>
          </p:nvSpPr>
          <p:spPr bwMode="auto">
            <a:xfrm>
              <a:off x="4369460" y="2908920"/>
              <a:ext cx="8399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Last Entry</a:t>
              </a:r>
            </a:p>
          </p:txBody>
        </p:sp>
        <p:sp>
          <p:nvSpPr>
            <p:cNvPr id="178" name="TextBox 80"/>
            <p:cNvSpPr txBox="1">
              <a:spLocks noChangeArrowheads="1"/>
            </p:cNvSpPr>
            <p:nvPr/>
          </p:nvSpPr>
          <p:spPr bwMode="auto">
            <a:xfrm>
              <a:off x="5530913" y="3324703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0</a:t>
              </a:r>
            </a:p>
          </p:txBody>
        </p:sp>
        <p:sp>
          <p:nvSpPr>
            <p:cNvPr id="179" name="TextBox 81"/>
            <p:cNvSpPr txBox="1">
              <a:spLocks noChangeArrowheads="1"/>
            </p:cNvSpPr>
            <p:nvPr/>
          </p:nvSpPr>
          <p:spPr bwMode="auto">
            <a:xfrm>
              <a:off x="6729372" y="3013818"/>
              <a:ext cx="39492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Tag</a:t>
              </a:r>
            </a:p>
          </p:txBody>
        </p:sp>
        <p:sp>
          <p:nvSpPr>
            <p:cNvPr id="180" name="TextBox 82"/>
            <p:cNvSpPr txBox="1">
              <a:spLocks noChangeArrowheads="1"/>
            </p:cNvSpPr>
            <p:nvPr/>
          </p:nvSpPr>
          <p:spPr bwMode="auto">
            <a:xfrm>
              <a:off x="5541899" y="3785777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1</a:t>
              </a:r>
            </a:p>
          </p:txBody>
        </p:sp>
        <p:sp>
          <p:nvSpPr>
            <p:cNvPr id="181" name="TextBox 83"/>
            <p:cNvSpPr txBox="1">
              <a:spLocks noChangeArrowheads="1"/>
            </p:cNvSpPr>
            <p:nvPr/>
          </p:nvSpPr>
          <p:spPr bwMode="auto">
            <a:xfrm>
              <a:off x="5537036" y="4205285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2</a:t>
              </a:r>
            </a:p>
          </p:txBody>
        </p:sp>
        <p:sp>
          <p:nvSpPr>
            <p:cNvPr id="182" name="TextBox 84"/>
            <p:cNvSpPr txBox="1">
              <a:spLocks noChangeArrowheads="1"/>
            </p:cNvSpPr>
            <p:nvPr/>
          </p:nvSpPr>
          <p:spPr bwMode="auto">
            <a:xfrm>
              <a:off x="5463252" y="352546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2001:db8:0:1::4</a:t>
              </a:r>
            </a:p>
          </p:txBody>
        </p:sp>
        <p:sp>
          <p:nvSpPr>
            <p:cNvPr id="183" name="TextBox 85"/>
            <p:cNvSpPr txBox="1">
              <a:spLocks noChangeArrowheads="1"/>
            </p:cNvSpPr>
            <p:nvPr/>
          </p:nvSpPr>
          <p:spPr bwMode="auto">
            <a:xfrm>
              <a:off x="5430470" y="3978758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184" name="TextBox 86"/>
            <p:cNvSpPr txBox="1">
              <a:spLocks noChangeArrowheads="1"/>
            </p:cNvSpPr>
            <p:nvPr/>
          </p:nvSpPr>
          <p:spPr bwMode="auto">
            <a:xfrm>
              <a:off x="5430470" y="439597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sp>
          <p:nvSpPr>
            <p:cNvPr id="185" name="TextBox 184"/>
            <p:cNvSpPr txBox="1">
              <a:spLocks noChangeArrowheads="1"/>
            </p:cNvSpPr>
            <p:nvPr/>
          </p:nvSpPr>
          <p:spPr bwMode="auto">
            <a:xfrm>
              <a:off x="5038940" y="1489075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136</a:t>
              </a:r>
            </a:p>
          </p:txBody>
        </p:sp>
        <p:sp>
          <p:nvSpPr>
            <p:cNvPr id="186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TextBox 186"/>
            <p:cNvSpPr txBox="1">
              <a:spLocks noChangeArrowheads="1"/>
            </p:cNvSpPr>
            <p:nvPr/>
          </p:nvSpPr>
          <p:spPr bwMode="auto">
            <a:xfrm>
              <a:off x="5417342" y="2265958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2001:db8:0:1</a:t>
              </a: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::4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8" name="TextBox 187"/>
            <p:cNvSpPr txBox="1">
              <a:spLocks noChangeArrowheads="1"/>
            </p:cNvSpPr>
            <p:nvPr/>
          </p:nvSpPr>
          <p:spPr bwMode="auto">
            <a:xfrm>
              <a:off x="6003106" y="1463372"/>
              <a:ext cx="41598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89" name="TextBox 188"/>
            <p:cNvSpPr txBox="1">
              <a:spLocks noChangeArrowheads="1"/>
            </p:cNvSpPr>
            <p:nvPr/>
          </p:nvSpPr>
          <p:spPr bwMode="auto">
            <a:xfrm>
              <a:off x="6908802" y="270134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0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TextBox 189"/>
            <p:cNvSpPr txBox="1">
              <a:spLocks noChangeArrowheads="1"/>
            </p:cNvSpPr>
            <p:nvPr/>
          </p:nvSpPr>
          <p:spPr bwMode="auto">
            <a:xfrm>
              <a:off x="4714877" y="310938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1" name="TextBox 190"/>
            <p:cNvSpPr txBox="1">
              <a:spLocks noChangeArrowheads="1"/>
            </p:cNvSpPr>
            <p:nvPr/>
          </p:nvSpPr>
          <p:spPr bwMode="auto">
            <a:xfrm>
              <a:off x="5419165" y="188783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 bwMode="auto">
            <a:xfrm>
              <a:off x="4414838" y="5526618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>
              <a:off x="4406900" y="5962652"/>
              <a:ext cx="2922588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6"/>
            <p:cNvSpPr txBox="1">
              <a:spLocks noChangeArrowheads="1"/>
            </p:cNvSpPr>
            <p:nvPr/>
          </p:nvSpPr>
          <p:spPr bwMode="auto">
            <a:xfrm>
              <a:off x="4808420" y="5489423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Source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2001:db8:0:1::1</a:t>
              </a:r>
            </a:p>
          </p:txBody>
        </p:sp>
        <p:sp>
          <p:nvSpPr>
            <p:cNvPr id="195" name="TextBox 119"/>
            <p:cNvSpPr txBox="1">
              <a:spLocks noChangeArrowheads="1"/>
            </p:cNvSpPr>
            <p:nvPr/>
          </p:nvSpPr>
          <p:spPr bwMode="auto">
            <a:xfrm>
              <a:off x="4800050" y="5906729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Destination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2001:db8:0:1::5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flipH="1">
              <a:off x="4398963" y="5060951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 bwMode="auto">
            <a:xfrm>
              <a:off x="4800600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 bwMode="auto">
            <a:xfrm>
              <a:off x="5362575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 bwMode="auto">
            <a:xfrm>
              <a:off x="5867400" y="5065184"/>
              <a:ext cx="0" cy="44238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 bwMode="auto">
            <a:xfrm>
              <a:off x="6570663" y="5065184"/>
              <a:ext cx="0" cy="4614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3564"/>
            <p:cNvSpPr txBox="1">
              <a:spLocks noChangeArrowheads="1"/>
            </p:cNvSpPr>
            <p:nvPr/>
          </p:nvSpPr>
          <p:spPr bwMode="auto">
            <a:xfrm>
              <a:off x="4382907" y="4720284"/>
              <a:ext cx="433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Ver</a:t>
              </a:r>
            </a:p>
          </p:txBody>
        </p:sp>
        <p:sp>
          <p:nvSpPr>
            <p:cNvPr id="202" name="TextBox 139"/>
            <p:cNvSpPr txBox="1">
              <a:spLocks noChangeArrowheads="1"/>
            </p:cNvSpPr>
            <p:nvPr/>
          </p:nvSpPr>
          <p:spPr bwMode="auto">
            <a:xfrm>
              <a:off x="4693311" y="4708877"/>
              <a:ext cx="801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DSCP</a:t>
              </a:r>
            </a:p>
          </p:txBody>
        </p:sp>
        <p:sp>
          <p:nvSpPr>
            <p:cNvPr id="203" name="TextBox 140"/>
            <p:cNvSpPr txBox="1">
              <a:spLocks noChangeArrowheads="1"/>
            </p:cNvSpPr>
            <p:nvPr/>
          </p:nvSpPr>
          <p:spPr bwMode="auto">
            <a:xfrm>
              <a:off x="5687360" y="4693390"/>
              <a:ext cx="1012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Flow Label</a:t>
              </a:r>
            </a:p>
          </p:txBody>
        </p:sp>
        <p:sp>
          <p:nvSpPr>
            <p:cNvPr id="204" name="TextBox 141"/>
            <p:cNvSpPr txBox="1">
              <a:spLocks noChangeArrowheads="1"/>
            </p:cNvSpPr>
            <p:nvPr/>
          </p:nvSpPr>
          <p:spPr bwMode="auto">
            <a:xfrm>
              <a:off x="4517799" y="5046701"/>
              <a:ext cx="1205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Payload Length 40</a:t>
              </a:r>
            </a:p>
          </p:txBody>
        </p:sp>
        <p:sp>
          <p:nvSpPr>
            <p:cNvPr id="205" name="TextBox 142"/>
            <p:cNvSpPr txBox="1">
              <a:spLocks noChangeArrowheads="1"/>
            </p:cNvSpPr>
            <p:nvPr/>
          </p:nvSpPr>
          <p:spPr bwMode="auto">
            <a:xfrm>
              <a:off x="6528880" y="5030982"/>
              <a:ext cx="854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Hop Limit 255</a:t>
              </a:r>
            </a:p>
          </p:txBody>
        </p:sp>
        <p:sp>
          <p:nvSpPr>
            <p:cNvPr id="206" name="TextBox 143"/>
            <p:cNvSpPr txBox="1">
              <a:spLocks noChangeArrowheads="1"/>
            </p:cNvSpPr>
            <p:nvPr/>
          </p:nvSpPr>
          <p:spPr bwMode="auto">
            <a:xfrm>
              <a:off x="5760441" y="5034934"/>
              <a:ext cx="942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>
                  <a:solidFill>
                    <a:srgbClr val="7030A0"/>
                  </a:solidFill>
                </a:rPr>
                <a:t>Next HDR </a:t>
              </a:r>
              <a:r>
                <a:rPr lang="en-GB" altLang="en-US" sz="1200" dirty="0">
                  <a:solidFill>
                    <a:srgbClr val="7030A0"/>
                  </a:solidFill>
                </a:rPr>
                <a:t>TCP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 bwMode="auto">
            <a:xfrm>
              <a:off x="4418013" y="6392334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145"/>
            <p:cNvSpPr txBox="1">
              <a:spLocks noChangeArrowheads="1"/>
            </p:cNvSpPr>
            <p:nvPr/>
          </p:nvSpPr>
          <p:spPr bwMode="auto">
            <a:xfrm>
              <a:off x="4797203" y="6398670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TCP Headed and Payload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 bwMode="auto">
            <a:xfrm>
              <a:off x="5864790" y="1333751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06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/>
          </p:cNvSpPr>
          <p:nvPr/>
        </p:nvSpPr>
        <p:spPr>
          <a:xfrm>
            <a:off x="457200" y="328301"/>
            <a:ext cx="8229600" cy="4708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548606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US" sz="4800" b="0" i="0" kern="1200" spc="-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en-GB" altLang="en-US" sz="3400" dirty="0"/>
              <a:t>Segment Routing Header (SRH) : (5 of 6)</a:t>
            </a:r>
          </a:p>
        </p:txBody>
      </p: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127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28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129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flipH="1">
            <a:off x="1339247" y="4544485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3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134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4369460" y="893234"/>
            <a:ext cx="5677521" cy="5847802"/>
            <a:chOff x="4369460" y="893234"/>
            <a:chExt cx="5677521" cy="5847802"/>
          </a:xfrm>
        </p:grpSpPr>
        <p:sp>
          <p:nvSpPr>
            <p:cNvPr id="105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6782276" y="1466852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252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4403727" y="893234"/>
              <a:ext cx="2936874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11" name="Straight Connector 110"/>
            <p:cNvCxnSpPr>
              <a:stCxn id="110" idx="3"/>
              <a:endCxn id="110" idx="1"/>
            </p:cNvCxnSpPr>
            <p:nvPr/>
          </p:nvCxnSpPr>
          <p:spPr bwMode="auto">
            <a:xfrm flipH="1">
              <a:off x="4403727" y="1696510"/>
              <a:ext cx="2936874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41"/>
            <p:cNvSpPr txBox="1">
              <a:spLocks noChangeArrowheads="1"/>
            </p:cNvSpPr>
            <p:nvPr/>
          </p:nvSpPr>
          <p:spPr bwMode="auto">
            <a:xfrm flipH="1">
              <a:off x="5186346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143" name="TextBox 42"/>
            <p:cNvSpPr txBox="1">
              <a:spLocks noChangeArrowheads="1"/>
            </p:cNvSpPr>
            <p:nvPr/>
          </p:nvSpPr>
          <p:spPr bwMode="auto">
            <a:xfrm>
              <a:off x="5379956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>
              <a:off x="6559551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147" name="TextBox 46"/>
            <p:cNvSpPr txBox="1">
              <a:spLocks noChangeArrowheads="1"/>
            </p:cNvSpPr>
            <p:nvPr/>
          </p:nvSpPr>
          <p:spPr bwMode="auto">
            <a:xfrm>
              <a:off x="5846581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48" name="TextBox 47"/>
            <p:cNvSpPr txBox="1">
              <a:spLocks noChangeArrowheads="1"/>
            </p:cNvSpPr>
            <p:nvPr/>
          </p:nvSpPr>
          <p:spPr bwMode="auto">
            <a:xfrm>
              <a:off x="4566961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152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153" name="TextBox 52"/>
            <p:cNvSpPr txBox="1">
              <a:spLocks noChangeArrowheads="1"/>
            </p:cNvSpPr>
            <p:nvPr/>
          </p:nvSpPr>
          <p:spPr bwMode="auto">
            <a:xfrm>
              <a:off x="4421674" y="975946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154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5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TextBox 56"/>
            <p:cNvSpPr txBox="1">
              <a:spLocks noChangeArrowheads="1"/>
            </p:cNvSpPr>
            <p:nvPr/>
          </p:nvSpPr>
          <p:spPr bwMode="auto">
            <a:xfrm>
              <a:off x="7474864" y="2758935"/>
              <a:ext cx="934559" cy="84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Routing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Extension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57" name="TextBox 57"/>
            <p:cNvSpPr txBox="1">
              <a:spLocks noChangeArrowheads="1"/>
            </p:cNvSpPr>
            <p:nvPr/>
          </p:nvSpPr>
          <p:spPr bwMode="auto">
            <a:xfrm>
              <a:off x="7470816" y="5072872"/>
              <a:ext cx="2576165" cy="4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Payload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(TCP/IPv6)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4393145" y="2505587"/>
              <a:ext cx="2950631" cy="41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59" name="TextBox 60"/>
            <p:cNvSpPr txBox="1">
              <a:spLocks noChangeArrowheads="1"/>
            </p:cNvSpPr>
            <p:nvPr/>
          </p:nvSpPr>
          <p:spPr bwMode="auto">
            <a:xfrm>
              <a:off x="5781832" y="2497120"/>
              <a:ext cx="8960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 HDR Type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4393145" y="2916220"/>
              <a:ext cx="2950631" cy="382481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 flipH="1">
              <a:off x="4393146" y="334590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flipH="1">
              <a:off x="4393146" y="3771353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>
              <a:off x="4393146" y="420738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0"/>
              <a:endCxn id="160" idx="0"/>
            </p:cNvCxnSpPr>
            <p:nvPr/>
          </p:nvCxnSpPr>
          <p:spPr bwMode="auto">
            <a:xfrm>
              <a:off x="5868461" y="2505587"/>
              <a:ext cx="0" cy="41063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>
              <a:off x="5145621" y="25013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>
              <a:off x="6593421" y="2514053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4393146" y="4658236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>
              <a:off x="5145621" y="2924064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>
              <a:off x="6593421" y="2924687"/>
              <a:ext cx="0" cy="4106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71"/>
            <p:cNvSpPr txBox="1">
              <a:spLocks noChangeArrowheads="1"/>
            </p:cNvSpPr>
            <p:nvPr/>
          </p:nvSpPr>
          <p:spPr bwMode="auto">
            <a:xfrm>
              <a:off x="5376803" y="2707875"/>
              <a:ext cx="31740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171" name="TextBox 72"/>
            <p:cNvSpPr txBox="1">
              <a:spLocks noChangeArrowheads="1"/>
            </p:cNvSpPr>
            <p:nvPr/>
          </p:nvSpPr>
          <p:spPr bwMode="auto">
            <a:xfrm>
              <a:off x="5261991" y="2505577"/>
              <a:ext cx="6155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Length</a:t>
              </a:r>
            </a:p>
          </p:txBody>
        </p:sp>
        <p:sp>
          <p:nvSpPr>
            <p:cNvPr id="172" name="TextBox 73"/>
            <p:cNvSpPr txBox="1">
              <a:spLocks noChangeArrowheads="1"/>
            </p:cNvSpPr>
            <p:nvPr/>
          </p:nvSpPr>
          <p:spPr bwMode="auto">
            <a:xfrm>
              <a:off x="4582819" y="2706455"/>
              <a:ext cx="45526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173" name="TextBox 74"/>
            <p:cNvSpPr txBox="1">
              <a:spLocks noChangeArrowheads="1"/>
            </p:cNvSpPr>
            <p:nvPr/>
          </p:nvSpPr>
          <p:spPr bwMode="auto">
            <a:xfrm>
              <a:off x="4410841" y="252274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74" name="TextBox 75"/>
            <p:cNvSpPr txBox="1">
              <a:spLocks noChangeArrowheads="1"/>
            </p:cNvSpPr>
            <p:nvPr/>
          </p:nvSpPr>
          <p:spPr bwMode="auto">
            <a:xfrm>
              <a:off x="6127093" y="2712917"/>
              <a:ext cx="23244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5" name="TextBox 76"/>
            <p:cNvSpPr txBox="1">
              <a:spLocks noChangeArrowheads="1"/>
            </p:cNvSpPr>
            <p:nvPr/>
          </p:nvSpPr>
          <p:spPr bwMode="auto">
            <a:xfrm>
              <a:off x="6627236" y="2508092"/>
              <a:ext cx="71975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 Left</a:t>
              </a:r>
            </a:p>
          </p:txBody>
        </p:sp>
        <p:sp>
          <p:nvSpPr>
            <p:cNvPr id="176" name="TextBox 78"/>
            <p:cNvSpPr txBox="1">
              <a:spLocks noChangeArrowheads="1"/>
            </p:cNvSpPr>
            <p:nvPr/>
          </p:nvSpPr>
          <p:spPr bwMode="auto">
            <a:xfrm>
              <a:off x="5673580" y="3007491"/>
              <a:ext cx="522587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Flags</a:t>
              </a:r>
            </a:p>
          </p:txBody>
        </p:sp>
        <p:sp>
          <p:nvSpPr>
            <p:cNvPr id="177" name="TextBox 79"/>
            <p:cNvSpPr txBox="1">
              <a:spLocks noChangeArrowheads="1"/>
            </p:cNvSpPr>
            <p:nvPr/>
          </p:nvSpPr>
          <p:spPr bwMode="auto">
            <a:xfrm>
              <a:off x="4369460" y="2908920"/>
              <a:ext cx="8399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Last Entry</a:t>
              </a:r>
            </a:p>
          </p:txBody>
        </p:sp>
        <p:sp>
          <p:nvSpPr>
            <p:cNvPr id="178" name="TextBox 80"/>
            <p:cNvSpPr txBox="1">
              <a:spLocks noChangeArrowheads="1"/>
            </p:cNvSpPr>
            <p:nvPr/>
          </p:nvSpPr>
          <p:spPr bwMode="auto">
            <a:xfrm>
              <a:off x="5530913" y="3324703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0</a:t>
              </a:r>
            </a:p>
          </p:txBody>
        </p:sp>
        <p:sp>
          <p:nvSpPr>
            <p:cNvPr id="179" name="TextBox 81"/>
            <p:cNvSpPr txBox="1">
              <a:spLocks noChangeArrowheads="1"/>
            </p:cNvSpPr>
            <p:nvPr/>
          </p:nvSpPr>
          <p:spPr bwMode="auto">
            <a:xfrm>
              <a:off x="6729372" y="3013818"/>
              <a:ext cx="394924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Tag</a:t>
              </a:r>
            </a:p>
          </p:txBody>
        </p:sp>
        <p:sp>
          <p:nvSpPr>
            <p:cNvPr id="180" name="TextBox 82"/>
            <p:cNvSpPr txBox="1">
              <a:spLocks noChangeArrowheads="1"/>
            </p:cNvSpPr>
            <p:nvPr/>
          </p:nvSpPr>
          <p:spPr bwMode="auto">
            <a:xfrm>
              <a:off x="5541899" y="3785777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1</a:t>
              </a:r>
            </a:p>
          </p:txBody>
        </p:sp>
        <p:sp>
          <p:nvSpPr>
            <p:cNvPr id="181" name="TextBox 83"/>
            <p:cNvSpPr txBox="1">
              <a:spLocks noChangeArrowheads="1"/>
            </p:cNvSpPr>
            <p:nvPr/>
          </p:nvSpPr>
          <p:spPr bwMode="auto">
            <a:xfrm>
              <a:off x="5537036" y="4205285"/>
              <a:ext cx="889675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Segment 2</a:t>
              </a:r>
            </a:p>
          </p:txBody>
        </p:sp>
        <p:sp>
          <p:nvSpPr>
            <p:cNvPr id="182" name="TextBox 84"/>
            <p:cNvSpPr txBox="1">
              <a:spLocks noChangeArrowheads="1"/>
            </p:cNvSpPr>
            <p:nvPr/>
          </p:nvSpPr>
          <p:spPr bwMode="auto">
            <a:xfrm>
              <a:off x="5463252" y="352546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2001:db8:0:1::4</a:t>
              </a:r>
            </a:p>
          </p:txBody>
        </p:sp>
        <p:sp>
          <p:nvSpPr>
            <p:cNvPr id="183" name="TextBox 85"/>
            <p:cNvSpPr txBox="1">
              <a:spLocks noChangeArrowheads="1"/>
            </p:cNvSpPr>
            <p:nvPr/>
          </p:nvSpPr>
          <p:spPr bwMode="auto">
            <a:xfrm>
              <a:off x="5430470" y="3978758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2001:db8:0:1::3</a:t>
              </a:r>
            </a:p>
          </p:txBody>
        </p:sp>
        <p:sp>
          <p:nvSpPr>
            <p:cNvPr id="184" name="TextBox 86"/>
            <p:cNvSpPr txBox="1">
              <a:spLocks noChangeArrowheads="1"/>
            </p:cNvSpPr>
            <p:nvPr/>
          </p:nvSpPr>
          <p:spPr bwMode="auto">
            <a:xfrm>
              <a:off x="5430470" y="4395975"/>
              <a:ext cx="121348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sp>
          <p:nvSpPr>
            <p:cNvPr id="185" name="TextBox 184"/>
            <p:cNvSpPr txBox="1">
              <a:spLocks noChangeArrowheads="1"/>
            </p:cNvSpPr>
            <p:nvPr/>
          </p:nvSpPr>
          <p:spPr bwMode="auto">
            <a:xfrm>
              <a:off x="5038940" y="1489075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136</a:t>
              </a:r>
            </a:p>
          </p:txBody>
        </p:sp>
        <p:sp>
          <p:nvSpPr>
            <p:cNvPr id="186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TextBox 186"/>
            <p:cNvSpPr txBox="1">
              <a:spLocks noChangeArrowheads="1"/>
            </p:cNvSpPr>
            <p:nvPr/>
          </p:nvSpPr>
          <p:spPr bwMode="auto">
            <a:xfrm>
              <a:off x="5417342" y="2265958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2001:db8:0:1</a:t>
              </a:r>
              <a:r>
                <a:rPr lang="en-US" altLang="en-US" sz="1200" dirty="0" smtClean="0">
                  <a:solidFill>
                    <a:srgbClr val="333399"/>
                  </a:solidFill>
                  <a:cs typeface="Arial" panose="020B0604020202020204" pitchFamily="34" charset="0"/>
                </a:rPr>
                <a:t>::4</a:t>
              </a:r>
              <a:endParaRPr lang="en-US" altLang="en-US" sz="12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8" name="TextBox 187"/>
            <p:cNvSpPr txBox="1">
              <a:spLocks noChangeArrowheads="1"/>
            </p:cNvSpPr>
            <p:nvPr/>
          </p:nvSpPr>
          <p:spPr bwMode="auto">
            <a:xfrm>
              <a:off x="6003106" y="1463372"/>
              <a:ext cx="41598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SRH</a:t>
              </a:r>
            </a:p>
          </p:txBody>
        </p:sp>
        <p:sp>
          <p:nvSpPr>
            <p:cNvPr id="189" name="TextBox 188"/>
            <p:cNvSpPr txBox="1">
              <a:spLocks noChangeArrowheads="1"/>
            </p:cNvSpPr>
            <p:nvPr/>
          </p:nvSpPr>
          <p:spPr bwMode="auto">
            <a:xfrm>
              <a:off x="6908802" y="270134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TextBox 189"/>
            <p:cNvSpPr txBox="1">
              <a:spLocks noChangeArrowheads="1"/>
            </p:cNvSpPr>
            <p:nvPr/>
          </p:nvSpPr>
          <p:spPr bwMode="auto">
            <a:xfrm>
              <a:off x="4714877" y="3109386"/>
              <a:ext cx="177137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1" name="TextBox 190"/>
            <p:cNvSpPr txBox="1">
              <a:spLocks noChangeArrowheads="1"/>
            </p:cNvSpPr>
            <p:nvPr/>
          </p:nvSpPr>
          <p:spPr bwMode="auto">
            <a:xfrm>
              <a:off x="5419165" y="188783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2001:db8:0:1::2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 bwMode="auto">
            <a:xfrm>
              <a:off x="4414838" y="5526618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>
              <a:off x="4406900" y="5962652"/>
              <a:ext cx="2922588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6"/>
            <p:cNvSpPr txBox="1">
              <a:spLocks noChangeArrowheads="1"/>
            </p:cNvSpPr>
            <p:nvPr/>
          </p:nvSpPr>
          <p:spPr bwMode="auto">
            <a:xfrm>
              <a:off x="4808420" y="5489423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Source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2001:db8:0:1::1</a:t>
              </a:r>
            </a:p>
          </p:txBody>
        </p:sp>
        <p:sp>
          <p:nvSpPr>
            <p:cNvPr id="195" name="TextBox 119"/>
            <p:cNvSpPr txBox="1">
              <a:spLocks noChangeArrowheads="1"/>
            </p:cNvSpPr>
            <p:nvPr/>
          </p:nvSpPr>
          <p:spPr bwMode="auto">
            <a:xfrm>
              <a:off x="4800050" y="5906729"/>
              <a:ext cx="22794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Destination Address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2001:db8:0:1::5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flipH="1">
              <a:off x="4398963" y="5060951"/>
              <a:ext cx="2940050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 bwMode="auto">
            <a:xfrm>
              <a:off x="4800600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 bwMode="auto">
            <a:xfrm>
              <a:off x="5362575" y="4669367"/>
              <a:ext cx="0" cy="395817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 bwMode="auto">
            <a:xfrm>
              <a:off x="5867400" y="5065184"/>
              <a:ext cx="0" cy="442383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 bwMode="auto">
            <a:xfrm>
              <a:off x="6570663" y="5065184"/>
              <a:ext cx="0" cy="46143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3564"/>
            <p:cNvSpPr txBox="1">
              <a:spLocks noChangeArrowheads="1"/>
            </p:cNvSpPr>
            <p:nvPr/>
          </p:nvSpPr>
          <p:spPr bwMode="auto">
            <a:xfrm>
              <a:off x="4382907" y="4720284"/>
              <a:ext cx="433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Ver</a:t>
              </a:r>
            </a:p>
          </p:txBody>
        </p:sp>
        <p:sp>
          <p:nvSpPr>
            <p:cNvPr id="202" name="TextBox 139"/>
            <p:cNvSpPr txBox="1">
              <a:spLocks noChangeArrowheads="1"/>
            </p:cNvSpPr>
            <p:nvPr/>
          </p:nvSpPr>
          <p:spPr bwMode="auto">
            <a:xfrm>
              <a:off x="4693311" y="4708877"/>
              <a:ext cx="801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DSCP</a:t>
              </a:r>
            </a:p>
          </p:txBody>
        </p:sp>
        <p:sp>
          <p:nvSpPr>
            <p:cNvPr id="203" name="TextBox 140"/>
            <p:cNvSpPr txBox="1">
              <a:spLocks noChangeArrowheads="1"/>
            </p:cNvSpPr>
            <p:nvPr/>
          </p:nvSpPr>
          <p:spPr bwMode="auto">
            <a:xfrm>
              <a:off x="5687360" y="4693390"/>
              <a:ext cx="1012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Flow Label</a:t>
              </a:r>
            </a:p>
          </p:txBody>
        </p:sp>
        <p:sp>
          <p:nvSpPr>
            <p:cNvPr id="204" name="TextBox 141"/>
            <p:cNvSpPr txBox="1">
              <a:spLocks noChangeArrowheads="1"/>
            </p:cNvSpPr>
            <p:nvPr/>
          </p:nvSpPr>
          <p:spPr bwMode="auto">
            <a:xfrm>
              <a:off x="4517799" y="5046701"/>
              <a:ext cx="12054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Payload Length 40</a:t>
              </a:r>
            </a:p>
          </p:txBody>
        </p:sp>
        <p:sp>
          <p:nvSpPr>
            <p:cNvPr id="205" name="TextBox 142"/>
            <p:cNvSpPr txBox="1">
              <a:spLocks noChangeArrowheads="1"/>
            </p:cNvSpPr>
            <p:nvPr/>
          </p:nvSpPr>
          <p:spPr bwMode="auto">
            <a:xfrm>
              <a:off x="6528880" y="5030982"/>
              <a:ext cx="854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Hop Limit 255</a:t>
              </a:r>
            </a:p>
          </p:txBody>
        </p:sp>
        <p:sp>
          <p:nvSpPr>
            <p:cNvPr id="206" name="TextBox 143"/>
            <p:cNvSpPr txBox="1">
              <a:spLocks noChangeArrowheads="1"/>
            </p:cNvSpPr>
            <p:nvPr/>
          </p:nvSpPr>
          <p:spPr bwMode="auto">
            <a:xfrm>
              <a:off x="5760441" y="5034934"/>
              <a:ext cx="942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 smtClean="0">
                  <a:solidFill>
                    <a:srgbClr val="7030A0"/>
                  </a:solidFill>
                </a:rPr>
                <a:t>Next HDR </a:t>
              </a:r>
              <a:r>
                <a:rPr lang="en-GB" altLang="en-US" sz="1200" dirty="0">
                  <a:solidFill>
                    <a:srgbClr val="7030A0"/>
                  </a:solidFill>
                </a:rPr>
                <a:t>TCP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 bwMode="auto">
            <a:xfrm>
              <a:off x="4418013" y="6392334"/>
              <a:ext cx="2922587" cy="0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145"/>
            <p:cNvSpPr txBox="1">
              <a:spLocks noChangeArrowheads="1"/>
            </p:cNvSpPr>
            <p:nvPr/>
          </p:nvSpPr>
          <p:spPr bwMode="auto">
            <a:xfrm>
              <a:off x="4797203" y="6398670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7030A0"/>
                  </a:solidFill>
                </a:rPr>
                <a:t>TCP Headed and Payload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 bwMode="auto">
            <a:xfrm>
              <a:off x="5864790" y="1333751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4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57200" y="328301"/>
            <a:ext cx="8229600" cy="4708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548606" rtl="0" eaLnBrk="1" latinLnBrk="0" hangingPunct="1">
              <a:lnSpc>
                <a:spcPct val="90000"/>
              </a:lnSpc>
              <a:spcBef>
                <a:spcPts val="400"/>
              </a:spcBef>
              <a:buNone/>
              <a:defRPr lang="en-US" sz="4800" b="0" i="0" kern="1200" spc="-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/>
            <a:r>
              <a:rPr lang="en-GB" altLang="en-US" sz="3400" dirty="0"/>
              <a:t>Segment Routing Header (SRH) : (6 of 6)</a:t>
            </a:r>
          </a:p>
        </p:txBody>
      </p:sp>
      <p:sp>
        <p:nvSpPr>
          <p:cNvPr id="65" name="TextBox 8"/>
          <p:cNvSpPr txBox="1">
            <a:spLocks noChangeArrowheads="1"/>
          </p:cNvSpPr>
          <p:nvPr/>
        </p:nvSpPr>
        <p:spPr bwMode="auto">
          <a:xfrm>
            <a:off x="430214" y="15472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  Source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2001:db8:0:1::1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290638" y="2269067"/>
            <a:ext cx="0" cy="2624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30338" y="3496735"/>
            <a:ext cx="349250" cy="336551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430338" y="3833286"/>
            <a:ext cx="349250" cy="3767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90638" y="3683000"/>
            <a:ext cx="0" cy="34078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90638" y="2904067"/>
            <a:ext cx="0" cy="40640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290638" y="4394202"/>
            <a:ext cx="0" cy="300567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290638" y="5065186"/>
            <a:ext cx="0" cy="450849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22"/>
          <p:cNvSpPr txBox="1">
            <a:spLocks noChangeArrowheads="1"/>
          </p:cNvSpPr>
          <p:nvPr/>
        </p:nvSpPr>
        <p:spPr bwMode="auto">
          <a:xfrm>
            <a:off x="1520826" y="2644090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Ingress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2001:db8:0:1::2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1520826" y="4631269"/>
            <a:ext cx="1123609" cy="5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Egress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2001:db8:0:1::4</a:t>
            </a:r>
            <a:endParaRPr lang="en-US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24"/>
          <p:cNvSpPr txBox="1">
            <a:spLocks noChangeArrowheads="1"/>
          </p:cNvSpPr>
          <p:nvPr/>
        </p:nvSpPr>
        <p:spPr bwMode="auto">
          <a:xfrm>
            <a:off x="2144714" y="3693584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SRv6 Router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2001:db8:0:1::3</a:t>
            </a:r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430214" y="5886451"/>
            <a:ext cx="1123609" cy="3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27" tIns="14263" rIns="28527" bIns="142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      Destination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333399"/>
                </a:solidFill>
                <a:cs typeface="Arial" panose="020B0604020202020204" pitchFamily="34" charset="0"/>
              </a:rPr>
              <a:t>2001:db8:0:1::5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325800" y="5301069"/>
            <a:ext cx="360363" cy="0"/>
          </a:xfrm>
          <a:prstGeom prst="straightConnector1">
            <a:avLst/>
          </a:prstGeom>
          <a:ln w="41275">
            <a:solidFill>
              <a:srgbClr val="FF0000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22265" y="2461686"/>
            <a:ext cx="3063875" cy="26966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9" name="TextBox 2"/>
          <p:cNvSpPr txBox="1">
            <a:spLocks noChangeArrowheads="1"/>
          </p:cNvSpPr>
          <p:nvPr/>
        </p:nvSpPr>
        <p:spPr bwMode="auto">
          <a:xfrm>
            <a:off x="322265" y="3543301"/>
            <a:ext cx="828675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/>
              <a:t>SR Domain</a:t>
            </a:r>
          </a:p>
        </p:txBody>
      </p:sp>
      <p:pic>
        <p:nvPicPr>
          <p:cNvPr id="80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551603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6564" y="3661190"/>
            <a:ext cx="43815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2531534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329254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032465"/>
            <a:ext cx="3761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4694769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6" descr="Generic Router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4690" y="1922513"/>
            <a:ext cx="376136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4403726" y="893234"/>
            <a:ext cx="4444638" cy="2047635"/>
            <a:chOff x="4403726" y="893234"/>
            <a:chExt cx="4444638" cy="2047635"/>
          </a:xfrm>
        </p:grpSpPr>
        <p:sp>
          <p:nvSpPr>
            <p:cNvPr id="89" name="TextBox 33"/>
            <p:cNvSpPr txBox="1">
              <a:spLocks noChangeArrowheads="1"/>
            </p:cNvSpPr>
            <p:nvPr/>
          </p:nvSpPr>
          <p:spPr bwMode="auto">
            <a:xfrm>
              <a:off x="5992814" y="1466852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6778625" y="1477434"/>
              <a:ext cx="34705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254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4403727" y="2479329"/>
              <a:ext cx="4444637" cy="461540"/>
              <a:chOff x="4437992" y="2181302"/>
              <a:chExt cx="4445387" cy="347571"/>
            </a:xfrm>
          </p:grpSpPr>
          <p:sp>
            <p:nvSpPr>
              <p:cNvPr id="120" name="TextBox 88"/>
              <p:cNvSpPr txBox="1">
                <a:spLocks noChangeArrowheads="1"/>
              </p:cNvSpPr>
              <p:nvPr/>
            </p:nvSpPr>
            <p:spPr bwMode="auto">
              <a:xfrm>
                <a:off x="7451648" y="2181302"/>
                <a:ext cx="1431731" cy="347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9" tIns="36514" rIns="73029" bIns="3651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TCP 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/>
                </a:r>
                <a:b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</a:br>
                <a:r>
                  <a:rPr lang="en-US" alt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Header/Payload</a:t>
                </a:r>
                <a:endPara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437992" y="2195647"/>
                <a:ext cx="2940545" cy="24707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6280" tIns="73141" rIns="146280" bIns="73141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93" name="TextBox 92"/>
            <p:cNvSpPr txBox="1">
              <a:spLocks noChangeArrowheads="1"/>
            </p:cNvSpPr>
            <p:nvPr/>
          </p:nvSpPr>
          <p:spPr bwMode="auto">
            <a:xfrm>
              <a:off x="5056189" y="1477434"/>
              <a:ext cx="262096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4" name="TextBox 100"/>
            <p:cNvSpPr txBox="1">
              <a:spLocks noChangeArrowheads="1"/>
            </p:cNvSpPr>
            <p:nvPr/>
          </p:nvSpPr>
          <p:spPr bwMode="auto">
            <a:xfrm>
              <a:off x="5989639" y="1437219"/>
              <a:ext cx="92242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>
              <a:off x="5451475" y="2309286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2001:db8:0:1::5</a:t>
              </a:r>
            </a:p>
          </p:txBody>
        </p:sp>
        <p:sp>
          <p:nvSpPr>
            <p:cNvPr id="96" name="TextBox 95"/>
            <p:cNvSpPr txBox="1">
              <a:spLocks noChangeArrowheads="1"/>
            </p:cNvSpPr>
            <p:nvPr/>
          </p:nvSpPr>
          <p:spPr bwMode="auto">
            <a:xfrm>
              <a:off x="5454650" y="1877485"/>
              <a:ext cx="1158175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2001:db8:0:1::1</a:t>
              </a:r>
            </a:p>
          </p:txBody>
        </p:sp>
        <p:sp>
          <p:nvSpPr>
            <p:cNvPr id="98" name="TextBox 97"/>
            <p:cNvSpPr txBox="1">
              <a:spLocks noChangeArrowheads="1"/>
            </p:cNvSpPr>
            <p:nvPr/>
          </p:nvSpPr>
          <p:spPr bwMode="auto">
            <a:xfrm>
              <a:off x="6038923" y="1471796"/>
              <a:ext cx="399954" cy="21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TCP</a:t>
              </a: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5888015" y="1331507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36"/>
            <p:cNvSpPr txBox="1">
              <a:spLocks noChangeArrowheads="1"/>
            </p:cNvSpPr>
            <p:nvPr/>
          </p:nvSpPr>
          <p:spPr bwMode="auto">
            <a:xfrm>
              <a:off x="5015129" y="1741508"/>
              <a:ext cx="92242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643" tIns="22821" rIns="45643" bIns="228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100" dirty="0">
                <a:solidFill>
                  <a:srgbClr val="33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403726" y="893234"/>
              <a:ext cx="2940051" cy="160655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280" tIns="73141" rIns="146280" bIns="73141" anchor="ctr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  <a:cs typeface="Arial"/>
              </a:endParaRPr>
            </a:p>
          </p:txBody>
        </p:sp>
        <p:cxnSp>
          <p:nvCxnSpPr>
            <p:cNvPr id="103" name="Straight Connector 102"/>
            <p:cNvCxnSpPr>
              <a:stCxn id="101" idx="3"/>
              <a:endCxn id="101" idx="1"/>
            </p:cNvCxnSpPr>
            <p:nvPr/>
          </p:nvCxnSpPr>
          <p:spPr bwMode="auto">
            <a:xfrm flipH="1">
              <a:off x="4403726" y="1697568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>
              <a:off x="4403726" y="2101852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4403726" y="1320801"/>
              <a:ext cx="2940051" cy="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41"/>
            <p:cNvSpPr txBox="1">
              <a:spLocks noChangeArrowheads="1"/>
            </p:cNvSpPr>
            <p:nvPr/>
          </p:nvSpPr>
          <p:spPr bwMode="auto">
            <a:xfrm flipH="1">
              <a:off x="5213240" y="2095738"/>
              <a:ext cx="1840371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Destination Address</a:t>
              </a:r>
            </a:p>
          </p:txBody>
        </p:sp>
        <p:sp>
          <p:nvSpPr>
            <p:cNvPr id="107" name="TextBox 42"/>
            <p:cNvSpPr txBox="1">
              <a:spLocks noChangeArrowheads="1"/>
            </p:cNvSpPr>
            <p:nvPr/>
          </p:nvSpPr>
          <p:spPr bwMode="auto">
            <a:xfrm>
              <a:off x="5393403" y="1672699"/>
              <a:ext cx="1230666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Source Address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6599892" y="1329268"/>
              <a:ext cx="0" cy="366184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45"/>
            <p:cNvSpPr txBox="1">
              <a:spLocks noChangeArrowheads="1"/>
            </p:cNvSpPr>
            <p:nvPr/>
          </p:nvSpPr>
          <p:spPr bwMode="auto">
            <a:xfrm>
              <a:off x="6570209" y="1287069"/>
              <a:ext cx="79509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Hop Limit</a:t>
              </a:r>
            </a:p>
          </p:txBody>
        </p:sp>
        <p:sp>
          <p:nvSpPr>
            <p:cNvPr id="110" name="TextBox 46"/>
            <p:cNvSpPr txBox="1">
              <a:spLocks noChangeArrowheads="1"/>
            </p:cNvSpPr>
            <p:nvPr/>
          </p:nvSpPr>
          <p:spPr bwMode="auto">
            <a:xfrm>
              <a:off x="5873475" y="1299574"/>
              <a:ext cx="83837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Next HDR</a:t>
              </a:r>
            </a:p>
          </p:txBody>
        </p:sp>
        <p:sp>
          <p:nvSpPr>
            <p:cNvPr id="111" name="TextBox 47"/>
            <p:cNvSpPr txBox="1">
              <a:spLocks noChangeArrowheads="1"/>
            </p:cNvSpPr>
            <p:nvPr/>
          </p:nvSpPr>
          <p:spPr bwMode="auto">
            <a:xfrm>
              <a:off x="4687984" y="1325200"/>
              <a:ext cx="121187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Payload Length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4800601" y="893234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5362576" y="903818"/>
              <a:ext cx="0" cy="406400"/>
            </a:xfrm>
            <a:prstGeom prst="line">
              <a:avLst/>
            </a:prstGeom>
            <a:ln w="19050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50"/>
            <p:cNvSpPr txBox="1">
              <a:spLocks noChangeArrowheads="1"/>
            </p:cNvSpPr>
            <p:nvPr/>
          </p:nvSpPr>
          <p:spPr bwMode="auto">
            <a:xfrm>
              <a:off x="4858704" y="1003066"/>
              <a:ext cx="573883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DSCP</a:t>
              </a:r>
            </a:p>
          </p:txBody>
        </p:sp>
        <p:sp>
          <p:nvSpPr>
            <p:cNvPr id="115" name="TextBox 51"/>
            <p:cNvSpPr txBox="1">
              <a:spLocks noChangeArrowheads="1"/>
            </p:cNvSpPr>
            <p:nvPr/>
          </p:nvSpPr>
          <p:spPr bwMode="auto">
            <a:xfrm>
              <a:off x="5826540" y="993031"/>
              <a:ext cx="888072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Flow Label</a:t>
              </a:r>
            </a:p>
          </p:txBody>
        </p:sp>
        <p:sp>
          <p:nvSpPr>
            <p:cNvPr id="116" name="TextBox 52"/>
            <p:cNvSpPr txBox="1">
              <a:spLocks noChangeArrowheads="1"/>
            </p:cNvSpPr>
            <p:nvPr/>
          </p:nvSpPr>
          <p:spPr bwMode="auto">
            <a:xfrm>
              <a:off x="4421674" y="1002840"/>
              <a:ext cx="377868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333399"/>
                  </a:solidFill>
                  <a:cs typeface="Arial" panose="020B0604020202020204" pitchFamily="34" charset="0"/>
                </a:rPr>
                <a:t>Ver</a:t>
              </a:r>
            </a:p>
          </p:txBody>
        </p:sp>
        <p:sp>
          <p:nvSpPr>
            <p:cNvPr id="117" name="TextBox 53"/>
            <p:cNvSpPr txBox="1">
              <a:spLocks noChangeArrowheads="1"/>
            </p:cNvSpPr>
            <p:nvPr/>
          </p:nvSpPr>
          <p:spPr bwMode="auto">
            <a:xfrm>
              <a:off x="7462052" y="1309365"/>
              <a:ext cx="897690" cy="4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IPv6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18" name="TextBox 54"/>
            <p:cNvSpPr txBox="1">
              <a:spLocks noChangeArrowheads="1"/>
            </p:cNvSpPr>
            <p:nvPr/>
          </p:nvSpPr>
          <p:spPr bwMode="auto">
            <a:xfrm>
              <a:off x="5419165" y="1843717"/>
              <a:ext cx="147549" cy="23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9" tIns="36514" rIns="73029" bIns="3651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" name="TextBox 145"/>
            <p:cNvSpPr txBox="1">
              <a:spLocks noChangeArrowheads="1"/>
            </p:cNvSpPr>
            <p:nvPr/>
          </p:nvSpPr>
          <p:spPr bwMode="auto">
            <a:xfrm>
              <a:off x="4849922" y="2535985"/>
              <a:ext cx="22794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0000"/>
                  </a:solidFill>
                </a:rPr>
                <a:t>TCP </a:t>
              </a:r>
              <a:r>
                <a:rPr lang="en-GB" altLang="en-US" sz="1200" dirty="0" smtClean="0">
                  <a:solidFill>
                    <a:srgbClr val="000000"/>
                  </a:solidFill>
                </a:rPr>
                <a:t>Header </a:t>
              </a:r>
              <a:r>
                <a:rPr lang="en-GB" altLang="en-US" sz="1200" dirty="0">
                  <a:solidFill>
                    <a:srgbClr val="000000"/>
                  </a:solidFill>
                </a:rPr>
                <a:t>and Payload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2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types of SID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0578" y="182479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Multiple Points of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09" y="1053244"/>
            <a:ext cx="8229600" cy="1844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</a:t>
            </a:r>
            <a:r>
              <a:rPr lang="en-US" b="1" i="1" dirty="0" smtClean="0"/>
              <a:t>Anycast SID</a:t>
            </a:r>
            <a:r>
              <a:rPr lang="en-US" dirty="0" smtClean="0"/>
              <a:t> identifies a set of nodes via a non-unique prefix</a:t>
            </a:r>
          </a:p>
          <a:p>
            <a:pPr>
              <a:defRPr/>
            </a:pPr>
            <a:r>
              <a:rPr lang="en-US" dirty="0" smtClean="0"/>
              <a:t>Choice is made as an IGP shortest path first to the nearest member of the pref</a:t>
            </a:r>
            <a:r>
              <a:rPr lang="en-US" altLang="en-US" dirty="0" smtClean="0"/>
              <a:t>ix set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May use ECMP</a:t>
            </a:r>
          </a:p>
          <a:p>
            <a:pPr>
              <a:defRPr/>
            </a:pPr>
            <a:r>
              <a:rPr lang="en-US" dirty="0" smtClean="0"/>
              <a:t>Helps survive failures and allows load balancing</a:t>
            </a:r>
          </a:p>
          <a:p>
            <a:pPr>
              <a:defRPr/>
            </a:pPr>
            <a:r>
              <a:rPr lang="en-US" dirty="0" smtClean="0"/>
              <a:t>Set of nodes are usually geographically close</a:t>
            </a:r>
          </a:p>
          <a:p>
            <a:pPr>
              <a:defRPr/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649961" y="4016380"/>
            <a:ext cx="5271247" cy="2470875"/>
            <a:chOff x="2310760" y="4245680"/>
            <a:chExt cx="3851568" cy="2225272"/>
          </a:xfrm>
        </p:grpSpPr>
        <p:sp>
          <p:nvSpPr>
            <p:cNvPr id="85" name="Oval 84"/>
            <p:cNvSpPr/>
            <p:nvPr/>
          </p:nvSpPr>
          <p:spPr>
            <a:xfrm>
              <a:off x="4930532" y="5021957"/>
              <a:ext cx="363741" cy="1448995"/>
            </a:xfrm>
            <a:prstGeom prst="ellipse">
              <a:avLst/>
            </a:prstGeom>
            <a:solidFill>
              <a:srgbClr val="E76252"/>
            </a:solidFill>
            <a:ln w="28575">
              <a:solidFill>
                <a:srgbClr val="FF0000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086983" y="4833317"/>
              <a:ext cx="363741" cy="1448995"/>
            </a:xfrm>
            <a:prstGeom prst="ellipse">
              <a:avLst/>
            </a:prstGeom>
            <a:solidFill>
              <a:srgbClr val="E76252"/>
            </a:solidFill>
            <a:ln w="28575">
              <a:solidFill>
                <a:srgbClr val="FF0000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5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00881" y="5338637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42235" y="6049293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40966" y="5548019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42235" y="5041245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9137" y="5740309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7331" y="5409119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7332" y="5075607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10760" y="5478201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39284" y="5589752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Generic Router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00881" y="5864515"/>
              <a:ext cx="223044" cy="29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>
              <a:stCxn id="12" idx="1"/>
              <a:endCxn id="13" idx="3"/>
            </p:cNvCxnSpPr>
            <p:nvPr/>
          </p:nvCxnSpPr>
          <p:spPr>
            <a:xfrm flipH="1">
              <a:off x="2533804" y="5224305"/>
              <a:ext cx="623528" cy="402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1"/>
              <a:endCxn id="16" idx="3"/>
            </p:cNvCxnSpPr>
            <p:nvPr/>
          </p:nvCxnSpPr>
          <p:spPr>
            <a:xfrm flipH="1">
              <a:off x="5223926" y="5738448"/>
              <a:ext cx="715359" cy="2747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1"/>
              <a:endCxn id="5" idx="3"/>
            </p:cNvCxnSpPr>
            <p:nvPr/>
          </p:nvCxnSpPr>
          <p:spPr>
            <a:xfrm flipH="1" flipV="1">
              <a:off x="5223926" y="5487333"/>
              <a:ext cx="715359" cy="2511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1"/>
              <a:endCxn id="9" idx="3"/>
            </p:cNvCxnSpPr>
            <p:nvPr/>
          </p:nvCxnSpPr>
          <p:spPr>
            <a:xfrm flipH="1" flipV="1">
              <a:off x="4265279" y="5189942"/>
              <a:ext cx="735602" cy="823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1"/>
              <a:endCxn id="9" idx="3"/>
            </p:cNvCxnSpPr>
            <p:nvPr/>
          </p:nvCxnSpPr>
          <p:spPr>
            <a:xfrm flipH="1" flipV="1">
              <a:off x="4265279" y="5189941"/>
              <a:ext cx="735602" cy="297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1"/>
            </p:cNvCxnSpPr>
            <p:nvPr/>
          </p:nvCxnSpPr>
          <p:spPr>
            <a:xfrm flipH="1">
              <a:off x="3383077" y="5189942"/>
              <a:ext cx="659158" cy="34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1"/>
              <a:endCxn id="13" idx="3"/>
            </p:cNvCxnSpPr>
            <p:nvPr/>
          </p:nvCxnSpPr>
          <p:spPr>
            <a:xfrm flipH="1">
              <a:off x="2533805" y="5557815"/>
              <a:ext cx="623527" cy="690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1"/>
              <a:endCxn id="13" idx="3"/>
            </p:cNvCxnSpPr>
            <p:nvPr/>
          </p:nvCxnSpPr>
          <p:spPr>
            <a:xfrm flipH="1" flipV="1">
              <a:off x="2533803" y="5626898"/>
              <a:ext cx="625333" cy="262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8" idx="1"/>
              <a:endCxn id="11" idx="3"/>
            </p:cNvCxnSpPr>
            <p:nvPr/>
          </p:nvCxnSpPr>
          <p:spPr>
            <a:xfrm flipH="1" flipV="1">
              <a:off x="3380376" y="5557815"/>
              <a:ext cx="660591" cy="138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  <a:endCxn id="10" idx="3"/>
            </p:cNvCxnSpPr>
            <p:nvPr/>
          </p:nvCxnSpPr>
          <p:spPr>
            <a:xfrm flipH="1" flipV="1">
              <a:off x="3382181" y="5889005"/>
              <a:ext cx="660054" cy="308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1"/>
              <a:endCxn id="7" idx="3"/>
            </p:cNvCxnSpPr>
            <p:nvPr/>
          </p:nvCxnSpPr>
          <p:spPr>
            <a:xfrm flipH="1">
              <a:off x="4265279" y="5487333"/>
              <a:ext cx="735602" cy="7106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6" idx="1"/>
              <a:endCxn id="7" idx="3"/>
            </p:cNvCxnSpPr>
            <p:nvPr/>
          </p:nvCxnSpPr>
          <p:spPr>
            <a:xfrm flipH="1">
              <a:off x="4265279" y="6013211"/>
              <a:ext cx="735602" cy="184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6" idx="1"/>
              <a:endCxn id="8" idx="3"/>
            </p:cNvCxnSpPr>
            <p:nvPr/>
          </p:nvCxnSpPr>
          <p:spPr>
            <a:xfrm flipH="1" flipV="1">
              <a:off x="4264011" y="5696715"/>
              <a:ext cx="736871" cy="3164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1"/>
              <a:endCxn id="8" idx="3"/>
            </p:cNvCxnSpPr>
            <p:nvPr/>
          </p:nvCxnSpPr>
          <p:spPr>
            <a:xfrm flipH="1">
              <a:off x="4264011" y="5487334"/>
              <a:ext cx="736871" cy="2093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2394436" y="4344181"/>
              <a:ext cx="774291" cy="442465"/>
            </a:xfrm>
            <a:custGeom>
              <a:avLst/>
              <a:gdLst>
                <a:gd name="connsiteX0" fmla="*/ 0 w 1238865"/>
                <a:gd name="connsiteY0" fmla="*/ 516211 h 530959"/>
                <a:gd name="connsiteX1" fmla="*/ 545690 w 1238865"/>
                <a:gd name="connsiteY1" fmla="*/ 17 h 530959"/>
                <a:gd name="connsiteX2" fmla="*/ 1238865 w 1238865"/>
                <a:gd name="connsiteY2" fmla="*/ 530959 h 53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865" h="530959">
                  <a:moveTo>
                    <a:pt x="0" y="516211"/>
                  </a:moveTo>
                  <a:cubicBezTo>
                    <a:pt x="169606" y="256885"/>
                    <a:pt x="339213" y="-2441"/>
                    <a:pt x="545690" y="17"/>
                  </a:cubicBezTo>
                  <a:cubicBezTo>
                    <a:pt x="752168" y="2475"/>
                    <a:pt x="995516" y="266717"/>
                    <a:pt x="1238865" y="530959"/>
                  </a:cubicBezTo>
                </a:path>
              </a:pathLst>
            </a:custGeom>
            <a:noFill/>
            <a:ln w="28575">
              <a:solidFill>
                <a:srgbClr val="3095C2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150" tIns="28575" rIns="57150" bIns="28575"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88557" y="4245680"/>
              <a:ext cx="1751371" cy="553256"/>
            </a:xfrm>
            <a:custGeom>
              <a:avLst/>
              <a:gdLst>
                <a:gd name="connsiteX0" fmla="*/ 0 w 2802193"/>
                <a:gd name="connsiteY0" fmla="*/ 663907 h 663907"/>
                <a:gd name="connsiteX1" fmla="*/ 1445342 w 2802193"/>
                <a:gd name="connsiteY1" fmla="*/ 229 h 663907"/>
                <a:gd name="connsiteX2" fmla="*/ 2802193 w 2802193"/>
                <a:gd name="connsiteY2" fmla="*/ 604913 h 66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2193" h="663907">
                  <a:moveTo>
                    <a:pt x="0" y="663907"/>
                  </a:moveTo>
                  <a:cubicBezTo>
                    <a:pt x="489155" y="336984"/>
                    <a:pt x="978310" y="10061"/>
                    <a:pt x="1445342" y="229"/>
                  </a:cubicBezTo>
                  <a:cubicBezTo>
                    <a:pt x="1912374" y="-9603"/>
                    <a:pt x="2357283" y="297655"/>
                    <a:pt x="2802193" y="604913"/>
                  </a:cubicBezTo>
                </a:path>
              </a:pathLst>
            </a:custGeom>
            <a:noFill/>
            <a:ln w="28575">
              <a:solidFill>
                <a:srgbClr val="3095C2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150" tIns="28575" rIns="57150" bIns="28575"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168975" y="4381049"/>
              <a:ext cx="866468" cy="393307"/>
            </a:xfrm>
            <a:custGeom>
              <a:avLst/>
              <a:gdLst>
                <a:gd name="connsiteX0" fmla="*/ 0 w 1386348"/>
                <a:gd name="connsiteY0" fmla="*/ 471968 h 471968"/>
                <a:gd name="connsiteX1" fmla="*/ 752167 w 1386348"/>
                <a:gd name="connsiteY1" fmla="*/ 19 h 471968"/>
                <a:gd name="connsiteX2" fmla="*/ 1386348 w 1386348"/>
                <a:gd name="connsiteY2" fmla="*/ 457219 h 47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6348" h="471968">
                  <a:moveTo>
                    <a:pt x="0" y="471968"/>
                  </a:moveTo>
                  <a:cubicBezTo>
                    <a:pt x="260554" y="237222"/>
                    <a:pt x="521109" y="2477"/>
                    <a:pt x="752167" y="19"/>
                  </a:cubicBezTo>
                  <a:cubicBezTo>
                    <a:pt x="983225" y="-2439"/>
                    <a:pt x="1184786" y="227390"/>
                    <a:pt x="1386348" y="457219"/>
                  </a:cubicBezTo>
                </a:path>
              </a:pathLst>
            </a:custGeom>
            <a:noFill/>
            <a:ln w="28575">
              <a:solidFill>
                <a:srgbClr val="3095C2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150" tIns="28575" rIns="57150" bIns="28575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36911" y="3612928"/>
            <a:ext cx="1415135" cy="416603"/>
          </a:xfrm>
          <a:prstGeom prst="rect">
            <a:avLst/>
          </a:prstGeom>
          <a:ln>
            <a:noFill/>
          </a:ln>
        </p:spPr>
        <p:txBody>
          <a:bodyPr wrap="square" lIns="28527" tIns="14263" rIns="28527" bIns="1426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Final segment to destination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26188" y="3612928"/>
            <a:ext cx="1683925" cy="416603"/>
          </a:xfrm>
          <a:prstGeom prst="rect">
            <a:avLst/>
          </a:prstGeom>
          <a:ln>
            <a:noFill/>
          </a:ln>
        </p:spPr>
        <p:txBody>
          <a:bodyPr wrap="square" lIns="28527" tIns="14263" rIns="28527" bIns="1426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First segment to any of three nodes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485296" y="3583474"/>
            <a:ext cx="1846358" cy="416603"/>
          </a:xfrm>
          <a:prstGeom prst="rect">
            <a:avLst/>
          </a:prstGeom>
          <a:ln>
            <a:noFill/>
          </a:ln>
        </p:spPr>
        <p:txBody>
          <a:bodyPr wrap="square" lIns="28527" tIns="14263" rIns="28527" bIns="14263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Second segment to any of </a:t>
            </a: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two </a:t>
            </a: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19922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0578" y="385136"/>
            <a:ext cx="8229601" cy="692497"/>
          </a:xfrm>
        </p:spPr>
        <p:txBody>
          <a:bodyPr/>
          <a:lstStyle/>
          <a:p>
            <a:pPr algn="ctr"/>
            <a:r>
              <a:rPr lang="en-US" altLang="en-US" sz="3800" dirty="0"/>
              <a:t>Identifying SR Paths or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09" y="1339170"/>
            <a:ext cx="8229600" cy="1844025"/>
          </a:xfrm>
        </p:spPr>
        <p:txBody>
          <a:bodyPr/>
          <a:lstStyle/>
          <a:p>
            <a:pPr>
              <a:defRPr/>
            </a:pPr>
            <a:r>
              <a:rPr lang="en-US" b="1" i="1" dirty="0"/>
              <a:t>Binding SID</a:t>
            </a:r>
            <a:r>
              <a:rPr lang="en-US" dirty="0"/>
              <a:t>s </a:t>
            </a:r>
            <a:r>
              <a:rPr lang="en-US" dirty="0" smtClean="0"/>
              <a:t>are </a:t>
            </a:r>
            <a:r>
              <a:rPr lang="en-US" dirty="0"/>
              <a:t>bound to (i.e., identify) other SR paths or tunnels</a:t>
            </a:r>
          </a:p>
          <a:p>
            <a:pPr>
              <a:defRPr/>
            </a:pPr>
            <a:r>
              <a:rPr lang="en-US" dirty="0"/>
              <a:t>This allows </a:t>
            </a:r>
            <a:r>
              <a:rPr lang="en-US" dirty="0" smtClean="0"/>
              <a:t>one </a:t>
            </a:r>
            <a:r>
              <a:rPr lang="en-US" dirty="0"/>
              <a:t>SR path to include another SR path or a tunnel by reference</a:t>
            </a:r>
          </a:p>
          <a:p>
            <a:pPr>
              <a:defRPr/>
            </a:pPr>
            <a:r>
              <a:rPr lang="en-US" dirty="0"/>
              <a:t>If </a:t>
            </a:r>
            <a:r>
              <a:rPr lang="en-US" dirty="0" smtClean="0"/>
              <a:t>Binding </a:t>
            </a:r>
            <a:r>
              <a:rPr lang="en-US" dirty="0"/>
              <a:t>SID identifies another SR path then the SR forwarding operation is:</a:t>
            </a:r>
          </a:p>
          <a:p>
            <a:pPr lvl="1">
              <a:defRPr/>
            </a:pPr>
            <a:r>
              <a:rPr lang="en-US" dirty="0"/>
              <a:t>Step beyond the Binding SID (decrement “Segments Left” or pop label)</a:t>
            </a:r>
          </a:p>
          <a:p>
            <a:pPr lvl="1">
              <a:defRPr/>
            </a:pPr>
            <a:r>
              <a:rPr lang="en-US" dirty="0"/>
              <a:t>Insert additional labels for the identified SR path</a:t>
            </a:r>
          </a:p>
          <a:p>
            <a:pPr>
              <a:defRPr/>
            </a:pPr>
            <a:r>
              <a:rPr lang="en-US" dirty="0"/>
              <a:t>If </a:t>
            </a:r>
            <a:r>
              <a:rPr lang="en-US" dirty="0" smtClean="0"/>
              <a:t>Binding </a:t>
            </a:r>
            <a:r>
              <a:rPr lang="en-US" dirty="0"/>
              <a:t>SID identifies a tunnel then the forwarding operation is:</a:t>
            </a:r>
          </a:p>
          <a:p>
            <a:pPr lvl="1">
              <a:defRPr/>
            </a:pPr>
            <a:r>
              <a:rPr lang="en-US" dirty="0"/>
              <a:t>Step beyond the Binding SID (decrement “Segments Left” or pop label)</a:t>
            </a:r>
          </a:p>
          <a:p>
            <a:pPr lvl="1">
              <a:defRPr/>
            </a:pPr>
            <a:r>
              <a:rPr lang="en-US" dirty="0"/>
              <a:t>Encapsulate the packet and send it down the tunnel</a:t>
            </a:r>
          </a:p>
          <a:p>
            <a:pPr>
              <a:defRPr/>
            </a:pPr>
            <a:r>
              <a:rPr lang="en-US" dirty="0"/>
              <a:t>Useful for scaling the SID stack at the packet ingress</a:t>
            </a:r>
          </a:p>
          <a:p>
            <a:pPr>
              <a:defRPr/>
            </a:pPr>
            <a:r>
              <a:rPr lang="en-US" dirty="0"/>
              <a:t>Useful for traversing legacy networks</a:t>
            </a:r>
          </a:p>
        </p:txBody>
      </p:sp>
    </p:spTree>
    <p:extLst>
      <p:ext uri="{BB962C8B-B14F-4D97-AF65-F5344CB8AC3E}">
        <p14:creationId xmlns:p14="http://schemas.microsoft.com/office/powerpoint/2010/main" val="37324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Traffic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227005"/>
            <a:ext cx="8229601" cy="830997"/>
          </a:xfrm>
        </p:spPr>
        <p:txBody>
          <a:bodyPr/>
          <a:lstStyle/>
          <a:p>
            <a:pPr algn="ctr"/>
            <a:r>
              <a:rPr lang="en-US" altLang="en-US" sz="4400" dirty="0" smtClean="0"/>
              <a:t>Benefits and Drawbacks to SRv6</a:t>
            </a:r>
            <a:endParaRPr lang="en-US" altLang="en-US" sz="44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44135"/>
            <a:ext cx="8229600" cy="4643967"/>
          </a:xfrm>
        </p:spPr>
        <p:txBody>
          <a:bodyPr/>
          <a:lstStyle/>
          <a:p>
            <a:r>
              <a:rPr lang="en-US" altLang="en-US" sz="2400" dirty="0" smtClean="0"/>
              <a:t>Segment routing is a very powerful concept</a:t>
            </a:r>
          </a:p>
          <a:p>
            <a:pPr lvl="1"/>
            <a:r>
              <a:rPr lang="en-US" altLang="en-US" sz="2000" dirty="0" smtClean="0"/>
              <a:t>Many use cases and many advantages</a:t>
            </a:r>
          </a:p>
          <a:p>
            <a:r>
              <a:rPr lang="en-US" altLang="en-US" sz="2400" dirty="0" smtClean="0"/>
              <a:t>SRv6 header might be “quite large”</a:t>
            </a:r>
          </a:p>
          <a:p>
            <a:pPr lvl="1"/>
            <a:r>
              <a:rPr lang="en-US" altLang="en-US" sz="2000" dirty="0" smtClean="0"/>
              <a:t>16 bytes per SID</a:t>
            </a:r>
          </a:p>
          <a:p>
            <a:pPr lvl="1"/>
            <a:r>
              <a:rPr lang="en-US" altLang="en-US" sz="2000" dirty="0" smtClean="0"/>
              <a:t>This causes MTU issues</a:t>
            </a:r>
          </a:p>
          <a:p>
            <a:pPr lvl="1"/>
            <a:r>
              <a:rPr lang="en-US" altLang="en-US" sz="2000" dirty="0" smtClean="0"/>
              <a:t>Some silicon may face challenges and we want SR to be widely available</a:t>
            </a:r>
          </a:p>
          <a:p>
            <a:r>
              <a:rPr lang="en-US" altLang="en-US" sz="2400" dirty="0" smtClean="0"/>
              <a:t>Standardization issues around IPv6 header options mean that a real specification is still some way away</a:t>
            </a:r>
          </a:p>
          <a:p>
            <a:pPr lvl="1"/>
            <a:r>
              <a:rPr lang="en-US" altLang="en-US" sz="2000" dirty="0" smtClean="0"/>
              <a:t>We </a:t>
            </a:r>
            <a:r>
              <a:rPr lang="en-US" altLang="en-US" sz="2000" b="1" i="1" dirty="0" smtClean="0"/>
              <a:t>need</a:t>
            </a:r>
            <a:r>
              <a:rPr lang="en-US" altLang="en-US" sz="2000" dirty="0" smtClean="0"/>
              <a:t> standards to ensure interoperability</a:t>
            </a:r>
          </a:p>
          <a:p>
            <a:r>
              <a:rPr lang="en-US" altLang="en-US" sz="2400" dirty="0" smtClean="0"/>
              <a:t>Two SR approaches will be expensive</a:t>
            </a:r>
          </a:p>
          <a:p>
            <a:pPr lvl="1"/>
            <a:r>
              <a:rPr lang="en-US" altLang="en-US" sz="2000" dirty="0" smtClean="0"/>
              <a:t>Both have to be developed and tested even if you only buy one of them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0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MPLS-SR-over-UDP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0237" y="240750"/>
            <a:ext cx="8229601" cy="830997"/>
          </a:xfrm>
        </p:spPr>
        <p:txBody>
          <a:bodyPr/>
          <a:lstStyle/>
          <a:p>
            <a:pPr algn="ctr"/>
            <a:r>
              <a:rPr lang="en-US" altLang="en-US" sz="4400" dirty="0" smtClean="0"/>
              <a:t>Main Objectives</a:t>
            </a:r>
            <a:endParaRPr lang="en-US" altLang="en-US" sz="44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9282" y="1287059"/>
            <a:ext cx="8552330" cy="4643967"/>
          </a:xfrm>
        </p:spPr>
        <p:txBody>
          <a:bodyPr/>
          <a:lstStyle/>
          <a:p>
            <a:r>
              <a:rPr lang="en-US" altLang="en-US" sz="2400" dirty="0" smtClean="0"/>
              <a:t>Get all of the Segment Routing function</a:t>
            </a:r>
          </a:p>
          <a:p>
            <a:r>
              <a:rPr lang="en-GB" sz="2400" dirty="0"/>
              <a:t>Tunnel MPLS-SR over an IPv6 </a:t>
            </a:r>
            <a:r>
              <a:rPr lang="en-GB" sz="2400" dirty="0" smtClean="0"/>
              <a:t>network</a:t>
            </a:r>
          </a:p>
          <a:p>
            <a:pPr lvl="1"/>
            <a:r>
              <a:rPr lang="en-GB" altLang="en-US" sz="2200" dirty="0" smtClean="0"/>
              <a:t>E.g., connect two MPLS-SR data centers</a:t>
            </a:r>
            <a:endParaRPr lang="en-US" altLang="en-US" sz="2200" dirty="0" smtClean="0"/>
          </a:p>
          <a:p>
            <a:r>
              <a:rPr lang="en-US" altLang="en-US" sz="2400" dirty="0" smtClean="0"/>
              <a:t>Slot into a native IPv6 network</a:t>
            </a:r>
          </a:p>
          <a:p>
            <a:pPr lvl="1"/>
            <a:r>
              <a:rPr lang="en-US" altLang="en-US" sz="2200" dirty="0" smtClean="0"/>
              <a:t>Don’t need to use MPLS forwarding (some people don’t like it!)</a:t>
            </a:r>
          </a:p>
          <a:p>
            <a:pPr lvl="1"/>
            <a:r>
              <a:rPr lang="en-US" altLang="en-US" sz="2200" dirty="0" smtClean="0"/>
              <a:t>Phased introduction with non-SR routers</a:t>
            </a:r>
          </a:p>
          <a:p>
            <a:r>
              <a:rPr lang="en-US" altLang="en-US" sz="2400" dirty="0" smtClean="0"/>
              <a:t>Simplify SRv6</a:t>
            </a:r>
          </a:p>
          <a:p>
            <a:pPr lvl="1"/>
            <a:r>
              <a:rPr lang="en-US" altLang="en-US" sz="2200" dirty="0"/>
              <a:t>Address the scaling </a:t>
            </a:r>
            <a:r>
              <a:rPr lang="en-US" altLang="en-US" sz="2200" dirty="0" smtClean="0"/>
              <a:t>concerns (reduce header size)</a:t>
            </a:r>
          </a:p>
          <a:p>
            <a:pPr lvl="1"/>
            <a:r>
              <a:rPr lang="en-US" altLang="en-US" sz="2200" dirty="0" smtClean="0"/>
              <a:t>Avoid standardization controversy</a:t>
            </a:r>
          </a:p>
          <a:p>
            <a:pPr lvl="1"/>
            <a:r>
              <a:rPr lang="en-US" altLang="en-US" sz="2200" dirty="0" smtClean="0"/>
              <a:t>Use existing technologies and mechanisms</a:t>
            </a:r>
          </a:p>
          <a:p>
            <a:pPr lvl="1"/>
            <a:r>
              <a:rPr lang="en-US" altLang="en-US" sz="2200" dirty="0" smtClean="0"/>
              <a:t>Avoid expense/complexity of two SR solutions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529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71528" y="71665"/>
            <a:ext cx="8229601" cy="830997"/>
          </a:xfrm>
        </p:spPr>
        <p:txBody>
          <a:bodyPr/>
          <a:lstStyle/>
          <a:p>
            <a:pPr algn="ctr"/>
            <a:r>
              <a:rPr lang="en-US" altLang="en-US" sz="4000" dirty="0" smtClean="0"/>
              <a:t>MPLS-SR-over-UDP</a:t>
            </a:r>
            <a:endParaRPr lang="en-US" altLang="en-US" sz="40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27847"/>
            <a:ext cx="8229600" cy="5135060"/>
          </a:xfrm>
        </p:spPr>
        <p:txBody>
          <a:bodyPr/>
          <a:lstStyle/>
          <a:p>
            <a:r>
              <a:rPr lang="en-US" altLang="en-US" sz="1600" dirty="0" smtClean="0"/>
              <a:t>We already know how to carry MPLS over UDP (RFC 7510)</a:t>
            </a:r>
          </a:p>
          <a:p>
            <a:pPr lvl="1"/>
            <a:r>
              <a:rPr lang="en-US" altLang="en-US" sz="1600" dirty="0" smtClean="0"/>
              <a:t>Very useful for “bridging” MPLS islands (such as data centers)</a:t>
            </a:r>
          </a:p>
          <a:p>
            <a:r>
              <a:rPr lang="en-US" altLang="en-US" sz="1600" dirty="0"/>
              <a:t>New </a:t>
            </a:r>
            <a:r>
              <a:rPr lang="en-US" altLang="en-US" sz="1600" dirty="0" smtClean="0"/>
              <a:t>IETF work:</a:t>
            </a:r>
          </a:p>
          <a:p>
            <a:pPr lvl="1"/>
            <a:r>
              <a:rPr lang="en-US" altLang="en-US" sz="1600" dirty="0"/>
              <a:t>draft-</a:t>
            </a:r>
            <a:r>
              <a:rPr lang="en-US" altLang="en-US" sz="1600" dirty="0" err="1"/>
              <a:t>bryant</a:t>
            </a:r>
            <a:r>
              <a:rPr lang="en-US" altLang="en-US" sz="1600" dirty="0"/>
              <a:t>-mpls-unified-</a:t>
            </a:r>
            <a:r>
              <a:rPr lang="en-US" altLang="en-US" sz="1600" dirty="0" err="1"/>
              <a:t>ip</a:t>
            </a:r>
            <a:r>
              <a:rPr lang="en-US" altLang="en-US" sz="1600" dirty="0"/>
              <a:t>-</a:t>
            </a:r>
            <a:r>
              <a:rPr lang="en-US" altLang="en-US" sz="1600" dirty="0" err="1"/>
              <a:t>sr</a:t>
            </a:r>
            <a:endParaRPr lang="en-US" altLang="en-US" sz="1600" dirty="0" smtClean="0"/>
          </a:p>
          <a:p>
            <a:pPr lvl="1"/>
            <a:r>
              <a:rPr lang="en-US" altLang="en-US" sz="1600" dirty="0" smtClean="0"/>
              <a:t>Carry MPLS-SR in UDP</a:t>
            </a:r>
          </a:p>
          <a:p>
            <a:pPr lvl="1"/>
            <a:r>
              <a:rPr lang="en-US" altLang="en-US" sz="1600" dirty="0" smtClean="0"/>
              <a:t>Very simple way to get all the SR function in an IPv6 network</a:t>
            </a:r>
          </a:p>
          <a:p>
            <a:pPr lvl="1"/>
            <a:r>
              <a:rPr lang="en-US" altLang="en-US" sz="1600" dirty="0" smtClean="0"/>
              <a:t>Get SR in IPv4 “for free” </a:t>
            </a:r>
            <a:endParaRPr lang="en-US" alt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54741" y="3226357"/>
            <a:ext cx="7436224" cy="3288743"/>
            <a:chOff x="2247901" y="2419767"/>
            <a:chExt cx="4429124" cy="2466557"/>
          </a:xfrm>
        </p:grpSpPr>
        <p:sp>
          <p:nvSpPr>
            <p:cNvPr id="8" name="Rectangle 7"/>
            <p:cNvSpPr/>
            <p:nvPr/>
          </p:nvSpPr>
          <p:spPr>
            <a:xfrm>
              <a:off x="4168967" y="2419767"/>
              <a:ext cx="2508058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Src = Sending SR capable node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68967" y="2603838"/>
              <a:ext cx="2508058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Dst = Next SR capable node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68967" y="2787910"/>
              <a:ext cx="2508058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Next protocol = UDP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369681" y="2419767"/>
              <a:ext cx="791290" cy="552214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369681" y="2971981"/>
              <a:ext cx="790131" cy="165664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160971" y="3597824"/>
              <a:ext cx="2508058" cy="2577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Stack of SIDs </a:t>
              </a:r>
              <a:r>
                <a:rPr lang="en-GB" sz="1600" b="1" u="sng" dirty="0" smtClean="0">
                  <a:solidFill>
                    <a:schemeClr val="tx1"/>
                  </a:solidFill>
                </a:rPr>
                <a:t>exactly</a:t>
              </a:r>
              <a:r>
                <a:rPr lang="en-GB" sz="1600" dirty="0" smtClean="0">
                  <a:solidFill>
                    <a:schemeClr val="tx1"/>
                  </a:solidFill>
                </a:rPr>
                <a:t> like it is an MPLS SR packet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68523" y="3340124"/>
              <a:ext cx="800444" cy="257700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69681" y="3855524"/>
              <a:ext cx="791290" cy="0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168967" y="4033034"/>
              <a:ext cx="2508058" cy="809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Unchanged IP header and data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I.e. encapsulated packet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368523" y="3855524"/>
              <a:ext cx="800444" cy="184071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368523" y="4842948"/>
              <a:ext cx="791290" cy="43376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247901" y="2971981"/>
              <a:ext cx="1121780" cy="1914343"/>
              <a:chOff x="2247901" y="2971981"/>
              <a:chExt cx="1121780" cy="19143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47901" y="2971981"/>
                <a:ext cx="1120622" cy="1840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IP Header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247901" y="3340124"/>
                <a:ext cx="1120622" cy="515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MPLS SIDs </a:t>
                </a:r>
                <a:br>
                  <a:rPr lang="en-GB" sz="1600" dirty="0" smtClean="0">
                    <a:solidFill>
                      <a:schemeClr val="tx1"/>
                    </a:solidFill>
                  </a:rPr>
                </a:br>
                <a:r>
                  <a:rPr lang="en-GB" sz="1600" dirty="0" smtClean="0">
                    <a:solidFill>
                      <a:schemeClr val="tx1"/>
                    </a:solidFill>
                  </a:rPr>
                  <a:t>Label Stack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47901" y="3855524"/>
                <a:ext cx="1120622" cy="1840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IP Header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47901" y="4039595"/>
                <a:ext cx="1120622" cy="8467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Payload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49059" y="3156053"/>
                <a:ext cx="1120622" cy="1840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UDP Header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68967" y="3119238"/>
              <a:ext cx="2508058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Src Port = Entropy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68967" y="3303310"/>
              <a:ext cx="2508058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Dst Port = MPLS-in-UDP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369681" y="3303310"/>
              <a:ext cx="791290" cy="165664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368523" y="3119238"/>
              <a:ext cx="791290" cy="36814"/>
            </a:xfrm>
            <a:prstGeom prst="line">
              <a:avLst/>
            </a:prstGeom>
            <a:ln>
              <a:solidFill>
                <a:srgbClr val="FF646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8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455455"/>
            <a:ext cx="8229601" cy="830997"/>
          </a:xfrm>
        </p:spPr>
        <p:txBody>
          <a:bodyPr/>
          <a:lstStyle/>
          <a:p>
            <a:pPr algn="ctr"/>
            <a:r>
              <a:rPr lang="en-US" altLang="en-US" sz="4400" dirty="0" smtClean="0"/>
              <a:t>MPLS-SR-in-UDP Processing</a:t>
            </a:r>
            <a:endParaRPr lang="en-US" altLang="en-US" sz="44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6119"/>
            <a:ext cx="8229600" cy="4643967"/>
          </a:xfrm>
        </p:spPr>
        <p:txBody>
          <a:bodyPr/>
          <a:lstStyle/>
          <a:p>
            <a:r>
              <a:rPr lang="en-US" altLang="en-US" sz="2400" dirty="0" smtClean="0"/>
              <a:t>IGP and control plane just like MPLS-SR</a:t>
            </a:r>
          </a:p>
          <a:p>
            <a:r>
              <a:rPr lang="en-US" altLang="en-US" sz="2400" dirty="0" smtClean="0"/>
              <a:t>Source processing is just like MPLS-SR</a:t>
            </a:r>
          </a:p>
          <a:p>
            <a:pPr lvl="1"/>
            <a:r>
              <a:rPr lang="en-US" altLang="en-US" sz="2000" dirty="0" smtClean="0"/>
              <a:t>But encapsulate in UDP and IP to first router identified by first SID</a:t>
            </a:r>
          </a:p>
          <a:p>
            <a:r>
              <a:rPr lang="en-US" altLang="en-US" sz="2400" dirty="0" smtClean="0"/>
              <a:t>Legacy transit nodes</a:t>
            </a:r>
          </a:p>
          <a:p>
            <a:pPr lvl="1"/>
            <a:r>
              <a:rPr lang="en-US" altLang="en-US" sz="2000" dirty="0" smtClean="0"/>
              <a:t>It is just an IP packet, so simply forward it</a:t>
            </a:r>
          </a:p>
          <a:p>
            <a:r>
              <a:rPr lang="en-US" altLang="en-US" sz="2400" dirty="0" smtClean="0"/>
              <a:t>SR-capable transit nodes</a:t>
            </a:r>
          </a:p>
          <a:p>
            <a:pPr lvl="1"/>
            <a:r>
              <a:rPr lang="en-US" altLang="en-US" sz="2000" dirty="0" smtClean="0"/>
              <a:t>Process MPLS-SID stack as normal</a:t>
            </a:r>
          </a:p>
          <a:p>
            <a:pPr lvl="1"/>
            <a:r>
              <a:rPr lang="en-US" altLang="en-US" sz="2000" dirty="0" smtClean="0"/>
              <a:t>Encapsulate in UDP and IP and send to router identified by next SID</a:t>
            </a:r>
          </a:p>
          <a:p>
            <a:r>
              <a:rPr lang="en-US" altLang="en-US" sz="2400" dirty="0" smtClean="0"/>
              <a:t>Final hop just strips outer header and forwards payload packet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75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SR Control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SR     IGPs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18167"/>
            <a:ext cx="8229600" cy="4707467"/>
          </a:xfrm>
        </p:spPr>
        <p:txBody>
          <a:bodyPr/>
          <a:lstStyle/>
          <a:p>
            <a:r>
              <a:rPr lang="en-US" altLang="en-US" sz="2800" dirty="0"/>
              <a:t>LSDB provides information required for CSPF computation</a:t>
            </a:r>
          </a:p>
          <a:p>
            <a:r>
              <a:rPr lang="en-US" altLang="en-US" sz="2800" dirty="0"/>
              <a:t>LSDB provides information required to create SR FIB entries</a:t>
            </a:r>
          </a:p>
          <a:p>
            <a:r>
              <a:rPr lang="en-US" altLang="en-US" sz="2800" dirty="0"/>
              <a:t>ISIS and OSPF have been enhanced to flood SR information throughout the IGP domain</a:t>
            </a:r>
          </a:p>
          <a:p>
            <a:r>
              <a:rPr lang="en-US" altLang="en-US" sz="2800" dirty="0"/>
              <a:t>SR requires an IGP and little else!</a:t>
            </a:r>
          </a:p>
        </p:txBody>
      </p:sp>
      <p:pic>
        <p:nvPicPr>
          <p:cNvPr id="32772" name="Content Placeholder 3" descr="&lt;strong&gt;Heart&lt;/strong&gt; | Free Stock Photo | Illustration of a red &lt;strong&gt;heart&lt;/strong&gt; | # 16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1" y="575991"/>
            <a:ext cx="5445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Path Computation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90577" y="1778001"/>
            <a:ext cx="8229600" cy="4476751"/>
          </a:xfrm>
        </p:spPr>
        <p:txBody>
          <a:bodyPr/>
          <a:lstStyle/>
          <a:p>
            <a:r>
              <a:rPr lang="en-US" altLang="en-US" sz="2800" dirty="0" smtClean="0"/>
              <a:t>SR ingress imposes label stack for the path</a:t>
            </a:r>
          </a:p>
          <a:p>
            <a:r>
              <a:rPr lang="en-US" altLang="en-US" sz="2800" dirty="0" smtClean="0"/>
              <a:t>Someone has to work out the path to use</a:t>
            </a:r>
          </a:p>
          <a:p>
            <a:pPr lvl="1"/>
            <a:r>
              <a:rPr lang="en-US" altLang="en-US" sz="2600" dirty="0" smtClean="0"/>
              <a:t>It’s the normal TE problem</a:t>
            </a:r>
          </a:p>
          <a:p>
            <a:r>
              <a:rPr lang="en-US" altLang="en-US" sz="2800" dirty="0" smtClean="0"/>
              <a:t>Performed </a:t>
            </a:r>
            <a:r>
              <a:rPr lang="en-US" altLang="en-US" sz="2800" dirty="0"/>
              <a:t>on SR ingress </a:t>
            </a:r>
            <a:r>
              <a:rPr lang="en-US" altLang="en-US" sz="2800" dirty="0" smtClean="0"/>
              <a:t>router</a:t>
            </a:r>
          </a:p>
          <a:p>
            <a:r>
              <a:rPr lang="en-US" altLang="en-US" sz="2800" dirty="0" smtClean="0"/>
              <a:t>Or </a:t>
            </a:r>
            <a:r>
              <a:rPr lang="en-US" altLang="en-US" sz="2800" dirty="0"/>
              <a:t>on central </a:t>
            </a:r>
            <a:r>
              <a:rPr lang="en-US" altLang="en-US" sz="2800" dirty="0" smtClean="0"/>
              <a:t>controller</a:t>
            </a:r>
          </a:p>
          <a:p>
            <a:pPr lvl="1"/>
            <a:r>
              <a:rPr lang="en-US" altLang="en-US" sz="2600" dirty="0" smtClean="0"/>
              <a:t>PCE-based</a:t>
            </a:r>
            <a:endParaRPr lang="en-US" altLang="en-US" sz="2600" dirty="0"/>
          </a:p>
          <a:p>
            <a:r>
              <a:rPr lang="en-US" altLang="en-US" sz="2800" dirty="0" smtClean="0"/>
              <a:t>Or imposed by operator as config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3106420"/>
            <a:ext cx="213808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FIB Creation (MPLS)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18167"/>
            <a:ext cx="8229600" cy="4878917"/>
          </a:xfrm>
        </p:spPr>
        <p:txBody>
          <a:bodyPr/>
          <a:lstStyle/>
          <a:p>
            <a:r>
              <a:rPr lang="en-US" altLang="en-US" sz="2800" dirty="0"/>
              <a:t>On each node, for each global SID</a:t>
            </a:r>
          </a:p>
          <a:p>
            <a:pPr lvl="1"/>
            <a:r>
              <a:rPr lang="en-US" altLang="en-US" sz="2400" dirty="0"/>
              <a:t>Create a FIB entry that swaps the label (if required) and forwards through the IGP shortest path</a:t>
            </a:r>
          </a:p>
          <a:p>
            <a:r>
              <a:rPr lang="en-US" altLang="en-US" sz="2800" dirty="0"/>
              <a:t>On each node, for each local SID</a:t>
            </a:r>
          </a:p>
          <a:p>
            <a:pPr lvl="1"/>
            <a:r>
              <a:rPr lang="en-US" altLang="en-US" sz="2400" dirty="0"/>
              <a:t>Create a FIB entry that pops a label and forwards through the correct link</a:t>
            </a:r>
          </a:p>
          <a:p>
            <a:r>
              <a:rPr lang="en-US" altLang="en-US" sz="2800" dirty="0"/>
              <a:t>LSDB provides information </a:t>
            </a:r>
            <a:r>
              <a:rPr lang="en-US" altLang="en-US" sz="2800" dirty="0" smtClean="0"/>
              <a:t>for  </a:t>
            </a:r>
            <a:r>
              <a:rPr lang="en-US" altLang="en-US" sz="2800" dirty="0"/>
              <a:t>FIB creation </a:t>
            </a:r>
            <a:endParaRPr lang="en-US" altLang="en-US" sz="2800" dirty="0" smtClean="0"/>
          </a:p>
          <a:p>
            <a:r>
              <a:rPr lang="en-US" altLang="en-US" sz="2800" dirty="0" smtClean="0"/>
              <a:t>(SRv6 forwarding is just IPv6 forwarding)</a:t>
            </a:r>
            <a:endParaRPr lang="en-US" altLang="en-US" sz="2800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7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0578" y="2430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 smtClean="0"/>
              <a:t>Central Controller</a:t>
            </a:r>
            <a:endParaRPr lang="en-US" altLang="en-US" sz="45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0530" y="1054100"/>
            <a:ext cx="8229601" cy="5105599"/>
          </a:xfrm>
        </p:spPr>
        <p:txBody>
          <a:bodyPr/>
          <a:lstStyle/>
          <a:p>
            <a:r>
              <a:rPr lang="en-US" altLang="en-US" sz="2400" dirty="0" smtClean="0"/>
              <a:t>Benefits</a:t>
            </a:r>
          </a:p>
          <a:p>
            <a:pPr lvl="1"/>
            <a:r>
              <a:rPr lang="en-US" altLang="en-US" sz="2400" dirty="0" smtClean="0"/>
              <a:t>Central </a:t>
            </a:r>
            <a:r>
              <a:rPr lang="en-US" altLang="en-US" sz="2400" dirty="0"/>
              <a:t>control has global view of reserved bandwidth</a:t>
            </a:r>
          </a:p>
          <a:p>
            <a:pPr lvl="2"/>
            <a:r>
              <a:rPr lang="en-US" altLang="en-US" sz="2000" dirty="0"/>
              <a:t>Not available at any other point in the network</a:t>
            </a:r>
          </a:p>
          <a:p>
            <a:pPr lvl="1"/>
            <a:r>
              <a:rPr lang="en-US" altLang="en-US" sz="2400" dirty="0"/>
              <a:t>Facilitates analytics driven policy</a:t>
            </a:r>
          </a:p>
          <a:p>
            <a:pPr lvl="2"/>
            <a:r>
              <a:rPr lang="en-US" altLang="en-US" sz="2400" dirty="0"/>
              <a:t>Controller receives telemetry</a:t>
            </a:r>
          </a:p>
          <a:p>
            <a:pPr lvl="2"/>
            <a:r>
              <a:rPr lang="en-US" altLang="en-US" sz="2400" dirty="0"/>
              <a:t>Based on telemetry, controller alters </a:t>
            </a:r>
            <a:r>
              <a:rPr lang="en-US" altLang="en-US" sz="2400" dirty="0" smtClean="0"/>
              <a:t>policy</a:t>
            </a:r>
          </a:p>
          <a:p>
            <a:r>
              <a:rPr lang="en-US" altLang="en-US" sz="2400" dirty="0" smtClean="0"/>
              <a:t>Risks</a:t>
            </a:r>
          </a:p>
          <a:p>
            <a:pPr lvl="1"/>
            <a:r>
              <a:rPr lang="en-US" altLang="en-US" sz="2400" dirty="0"/>
              <a:t>Concentrated point of failure / congestion</a:t>
            </a:r>
          </a:p>
          <a:p>
            <a:pPr lvl="1"/>
            <a:r>
              <a:rPr lang="en-US" altLang="en-US" sz="2400" dirty="0"/>
              <a:t>Potential performance bottle neck</a:t>
            </a:r>
          </a:p>
          <a:p>
            <a:pPr lvl="1"/>
            <a:r>
              <a:rPr lang="en-US" altLang="en-US" sz="2400" dirty="0"/>
              <a:t>Risks mitigated by redundant controllers</a:t>
            </a:r>
          </a:p>
          <a:p>
            <a:pPr lvl="2"/>
            <a:r>
              <a:rPr lang="en-US" altLang="en-US" sz="2400" dirty="0"/>
              <a:t>May require some form of </a:t>
            </a:r>
            <a:r>
              <a:rPr lang="en-US" altLang="en-US" sz="2400" dirty="0" smtClean="0"/>
              <a:t>synchronization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6" y="3826435"/>
            <a:ext cx="1609654" cy="1719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3862" y="2504888"/>
            <a:ext cx="609600" cy="1638831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500" dirty="0" smtClean="0">
                <a:solidFill>
                  <a:schemeClr val="accent2"/>
                </a:solidFill>
                <a:latin typeface="Algerian" panose="04020705040A02060702" pitchFamily="82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1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0578" y="160714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 smtClean="0"/>
              <a:t>Purpose of TE</a:t>
            </a:r>
            <a:endParaRPr lang="en-US" alt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2" y="1117291"/>
            <a:ext cx="8219552" cy="4857751"/>
          </a:xfrm>
        </p:spPr>
        <p:txBody>
          <a:bodyPr/>
          <a:lstStyle/>
          <a:p>
            <a:pPr>
              <a:defRPr/>
            </a:pPr>
            <a:r>
              <a:rPr lang="en-US" dirty="0"/>
              <a:t>TE </a:t>
            </a:r>
            <a:r>
              <a:rPr lang="en-US" dirty="0" smtClean="0"/>
              <a:t>is </a:t>
            </a:r>
            <a:r>
              <a:rPr lang="en-GB" dirty="0"/>
              <a:t>concerned with performance </a:t>
            </a:r>
            <a:r>
              <a:rPr lang="en-GB" dirty="0" smtClean="0"/>
              <a:t>optimization of </a:t>
            </a:r>
            <a:r>
              <a:rPr lang="en-GB" dirty="0"/>
              <a:t>operational </a:t>
            </a:r>
            <a:r>
              <a:rPr lang="en-GB" dirty="0" smtClean="0"/>
              <a:t>networks</a:t>
            </a:r>
          </a:p>
          <a:p>
            <a:pPr>
              <a:defRPr/>
            </a:pPr>
            <a:r>
              <a:rPr lang="en-GB" dirty="0" smtClean="0"/>
              <a:t>Control of </a:t>
            </a:r>
            <a:r>
              <a:rPr lang="en-GB" dirty="0"/>
              <a:t>how </a:t>
            </a:r>
            <a:r>
              <a:rPr lang="en-GB" dirty="0" smtClean="0"/>
              <a:t>traffic flows through </a:t>
            </a:r>
            <a:r>
              <a:rPr lang="en-GB" dirty="0"/>
              <a:t>a </a:t>
            </a:r>
            <a:r>
              <a:rPr lang="en-GB" dirty="0" smtClean="0"/>
              <a:t>network</a:t>
            </a:r>
          </a:p>
          <a:p>
            <a:pPr>
              <a:defRPr/>
            </a:pPr>
            <a:r>
              <a:rPr lang="en-GB" dirty="0" smtClean="0"/>
              <a:t>Optimise:</a:t>
            </a:r>
          </a:p>
          <a:p>
            <a:pPr lvl="1">
              <a:defRPr/>
            </a:pPr>
            <a:r>
              <a:rPr lang="en-GB" sz="2000" dirty="0" smtClean="0"/>
              <a:t>Amount </a:t>
            </a:r>
            <a:r>
              <a:rPr lang="en-GB" sz="2000" dirty="0"/>
              <a:t>of </a:t>
            </a:r>
            <a:r>
              <a:rPr lang="en-GB" sz="2000" dirty="0" smtClean="0"/>
              <a:t>traffic the network carries</a:t>
            </a:r>
          </a:p>
          <a:p>
            <a:pPr lvl="2">
              <a:defRPr/>
            </a:pPr>
            <a:r>
              <a:rPr lang="en-GB" sz="2000" dirty="0" smtClean="0"/>
              <a:t>Traffic is money</a:t>
            </a:r>
          </a:p>
          <a:p>
            <a:pPr lvl="1">
              <a:defRPr/>
            </a:pPr>
            <a:r>
              <a:rPr lang="en-GB" sz="2000" dirty="0" smtClean="0"/>
              <a:t>Utilisation of resources</a:t>
            </a:r>
          </a:p>
          <a:p>
            <a:pPr lvl="2">
              <a:defRPr/>
            </a:pPr>
            <a:r>
              <a:rPr lang="en-GB" sz="2000" dirty="0" smtClean="0"/>
              <a:t>Resources cost money</a:t>
            </a:r>
          </a:p>
          <a:p>
            <a:pPr lvl="1">
              <a:defRPr/>
            </a:pPr>
            <a:r>
              <a:rPr lang="en-GB" sz="2000" dirty="0" smtClean="0"/>
              <a:t>The qual</a:t>
            </a:r>
            <a:r>
              <a:rPr lang="en-GB" sz="2000" dirty="0"/>
              <a:t>i</a:t>
            </a:r>
            <a:r>
              <a:rPr lang="en-GB" sz="2000" dirty="0" smtClean="0"/>
              <a:t>ty of service delivered</a:t>
            </a:r>
          </a:p>
          <a:p>
            <a:pPr lvl="2">
              <a:defRPr/>
            </a:pPr>
            <a:r>
              <a:rPr lang="en-GB" sz="2000" dirty="0" smtClean="0"/>
              <a:t>Bandwidth, latency,…</a:t>
            </a:r>
          </a:p>
          <a:p>
            <a:pPr lvl="2">
              <a:defRPr/>
            </a:pPr>
            <a:r>
              <a:rPr lang="en-GB" sz="2000" dirty="0" smtClean="0"/>
              <a:t>Reliability</a:t>
            </a:r>
          </a:p>
          <a:p>
            <a:pPr>
              <a:defRPr/>
            </a:pPr>
            <a:r>
              <a:rPr lang="en-GB" dirty="0" smtClean="0"/>
              <a:t>Avoid specific issues:</a:t>
            </a:r>
          </a:p>
          <a:p>
            <a:pPr lvl="1">
              <a:defRPr/>
            </a:pPr>
            <a:r>
              <a:rPr lang="en-GB" sz="2000" dirty="0" smtClean="0"/>
              <a:t>Planned maintenance</a:t>
            </a:r>
          </a:p>
          <a:p>
            <a:pPr lvl="1">
              <a:defRPr/>
            </a:pPr>
            <a:r>
              <a:rPr lang="en-GB" sz="2000" dirty="0" smtClean="0"/>
              <a:t>Suspect resources</a:t>
            </a:r>
          </a:p>
          <a:p>
            <a:pPr lvl="1">
              <a:defRPr/>
            </a:pPr>
            <a:r>
              <a:rPr lang="en-GB" sz="2000" dirty="0" smtClean="0"/>
              <a:t>Untrusted parts of the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4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Controller Protocol Options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6119"/>
            <a:ext cx="8229600" cy="4643967"/>
          </a:xfrm>
        </p:spPr>
        <p:txBody>
          <a:bodyPr/>
          <a:lstStyle/>
          <a:p>
            <a:r>
              <a:rPr lang="en-US" altLang="en-US" sz="2400" dirty="0"/>
              <a:t>Controller acquires LSDB</a:t>
            </a:r>
          </a:p>
          <a:p>
            <a:pPr lvl="1"/>
            <a:r>
              <a:rPr lang="en-US" altLang="en-US" sz="2000" dirty="0"/>
              <a:t>Controller participates (passively) in IGP</a:t>
            </a:r>
          </a:p>
          <a:p>
            <a:pPr lvl="1"/>
            <a:r>
              <a:rPr lang="en-US" altLang="en-US" sz="2000" dirty="0"/>
              <a:t>BGP-LS exports LSDB to controller</a:t>
            </a:r>
          </a:p>
          <a:p>
            <a:r>
              <a:rPr lang="en-US" altLang="en-US" sz="2400" dirty="0"/>
              <a:t>Controller sends segment list to ingress router</a:t>
            </a:r>
          </a:p>
          <a:p>
            <a:pPr lvl="1"/>
            <a:r>
              <a:rPr lang="en-US" altLang="en-US" sz="2000" dirty="0"/>
              <a:t>PCEP</a:t>
            </a:r>
          </a:p>
          <a:p>
            <a:pPr lvl="1"/>
            <a:r>
              <a:rPr lang="en-US" altLang="en-US" sz="2000" dirty="0"/>
              <a:t>BGP</a:t>
            </a:r>
          </a:p>
          <a:p>
            <a:pPr lvl="1"/>
            <a:r>
              <a:rPr lang="en-US" altLang="en-US" sz="2000" dirty="0"/>
              <a:t>Programmable RPD</a:t>
            </a:r>
          </a:p>
          <a:p>
            <a:r>
              <a:rPr lang="en-US" altLang="en-US" sz="2400" dirty="0"/>
              <a:t>Controller imposes policy at ingress router</a:t>
            </a:r>
          </a:p>
          <a:p>
            <a:pPr lvl="1"/>
            <a:r>
              <a:rPr lang="en-US" altLang="en-US" sz="2000" dirty="0"/>
              <a:t>What traffic to place on a SR path</a:t>
            </a:r>
          </a:p>
          <a:p>
            <a:pPr lvl="1"/>
            <a:r>
              <a:rPr lang="en-US" altLang="en-US" sz="2000" dirty="0"/>
              <a:t>Flowspec additions to PCEP or BGP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3014118"/>
            <a:ext cx="1152454" cy="124098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7578063" y="2373408"/>
            <a:ext cx="312961" cy="59690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6590646" y="3309572"/>
            <a:ext cx="337717" cy="627285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78064" y="4305899"/>
            <a:ext cx="312960" cy="69640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8526001" y="3268207"/>
            <a:ext cx="350415" cy="697322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6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Use Cases for 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664962" y="4641607"/>
            <a:ext cx="1913130" cy="106969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67000" y="4532495"/>
            <a:ext cx="638175" cy="2971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PCC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305176" y="4025900"/>
            <a:ext cx="3400425" cy="2017051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27950" y="4083907"/>
            <a:ext cx="647700" cy="60564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32148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 smtClean="0"/>
              <a:t>PCE With Segment Routing</a:t>
            </a:r>
            <a:endParaRPr lang="en-US" altLang="en-US" sz="4500" dirty="0"/>
          </a:p>
        </p:txBody>
      </p:sp>
      <p:pic>
        <p:nvPicPr>
          <p:cNvPr id="4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52456" y="4768073"/>
            <a:ext cx="343181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52032" y="4709153"/>
            <a:ext cx="383331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82167" y="3879717"/>
            <a:ext cx="378293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95789" y="4436534"/>
            <a:ext cx="353170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06965" y="5326606"/>
            <a:ext cx="424629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05426" y="4503972"/>
            <a:ext cx="362522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stCxn id="5" idx="3"/>
            <a:endCxn id="8" idx="1"/>
          </p:cNvCxnSpPr>
          <p:nvPr/>
        </p:nvCxnSpPr>
        <p:spPr>
          <a:xfrm flipV="1">
            <a:off x="3535363" y="4640726"/>
            <a:ext cx="860426" cy="272619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10" idx="1"/>
          </p:cNvCxnSpPr>
          <p:nvPr/>
        </p:nvCxnSpPr>
        <p:spPr>
          <a:xfrm>
            <a:off x="4748959" y="4640726"/>
            <a:ext cx="556467" cy="67438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4" idx="1"/>
          </p:cNvCxnSpPr>
          <p:nvPr/>
        </p:nvCxnSpPr>
        <p:spPr>
          <a:xfrm>
            <a:off x="5667948" y="4708164"/>
            <a:ext cx="884508" cy="26410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67948" y="4972267"/>
            <a:ext cx="884508" cy="40838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3"/>
          </p:cNvCxnSpPr>
          <p:nvPr/>
        </p:nvCxnSpPr>
        <p:spPr>
          <a:xfrm>
            <a:off x="3535363" y="4913345"/>
            <a:ext cx="571601" cy="617452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</p:cNvCxnSpPr>
          <p:nvPr/>
        </p:nvCxnSpPr>
        <p:spPr>
          <a:xfrm flipV="1">
            <a:off x="4531594" y="5380647"/>
            <a:ext cx="773831" cy="15015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2"/>
          </p:cNvCxnSpPr>
          <p:nvPr/>
        </p:nvCxnSpPr>
        <p:spPr>
          <a:xfrm flipV="1">
            <a:off x="4319280" y="4844917"/>
            <a:ext cx="253094" cy="481689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2"/>
          </p:cNvCxnSpPr>
          <p:nvPr/>
        </p:nvCxnSpPr>
        <p:spPr>
          <a:xfrm>
            <a:off x="5486687" y="4912355"/>
            <a:ext cx="0" cy="26410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11" y="1862898"/>
            <a:ext cx="1095997" cy="1240981"/>
          </a:xfrm>
          <a:prstGeom prst="rect">
            <a:avLst/>
          </a:prstGeom>
        </p:spPr>
      </p:pic>
      <p:sp>
        <p:nvSpPr>
          <p:cNvPr id="30" name="Flowchart: Magnetic Disk 29"/>
          <p:cNvSpPr/>
          <p:nvPr/>
        </p:nvSpPr>
        <p:spPr>
          <a:xfrm>
            <a:off x="6400801" y="2197101"/>
            <a:ext cx="577004" cy="7239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050" dirty="0" smtClean="0">
                <a:latin typeface="Arial"/>
                <a:cs typeface="Arial"/>
              </a:rPr>
              <a:t>LSDB</a:t>
            </a:r>
            <a:endParaRPr lang="en-GB" sz="1050" dirty="0">
              <a:latin typeface="Arial"/>
              <a:cs typeface="Arial"/>
            </a:endParaRPr>
          </a:p>
        </p:txBody>
      </p:sp>
      <p:sp>
        <p:nvSpPr>
          <p:cNvPr id="37888" name="Freeform 37887"/>
          <p:cNvSpPr/>
          <p:nvPr/>
        </p:nvSpPr>
        <p:spPr>
          <a:xfrm>
            <a:off x="6305551" y="2959101"/>
            <a:ext cx="526705" cy="1003300"/>
          </a:xfrm>
          <a:custGeom>
            <a:avLst/>
            <a:gdLst>
              <a:gd name="connsiteX0" fmla="*/ 0 w 526705"/>
              <a:gd name="connsiteY0" fmla="*/ 752475 h 752475"/>
              <a:gd name="connsiteX1" fmla="*/ 485775 w 526705"/>
              <a:gd name="connsiteY1" fmla="*/ 542925 h 752475"/>
              <a:gd name="connsiteX2" fmla="*/ 466725 w 526705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705" h="752475">
                <a:moveTo>
                  <a:pt x="0" y="752475"/>
                </a:moveTo>
                <a:cubicBezTo>
                  <a:pt x="203994" y="710406"/>
                  <a:pt x="407988" y="668337"/>
                  <a:pt x="485775" y="542925"/>
                </a:cubicBezTo>
                <a:cubicBezTo>
                  <a:pt x="563563" y="417512"/>
                  <a:pt x="515144" y="208756"/>
                  <a:pt x="466725" y="0"/>
                </a:cubicBezTo>
              </a:path>
            </a:pathLst>
          </a:custGeom>
          <a:noFill/>
          <a:ln w="38100">
            <a:solidFill>
              <a:srgbClr val="FF6462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89" name="TextBox 37888"/>
          <p:cNvSpPr txBox="1"/>
          <p:nvPr/>
        </p:nvSpPr>
        <p:spPr>
          <a:xfrm>
            <a:off x="6858743" y="3486150"/>
            <a:ext cx="999382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BGP-LS</a:t>
            </a:r>
          </a:p>
        </p:txBody>
      </p:sp>
      <p:sp>
        <p:nvSpPr>
          <p:cNvPr id="37892" name="TextBox 37891"/>
          <p:cNvSpPr txBox="1"/>
          <p:nvPr/>
        </p:nvSpPr>
        <p:spPr>
          <a:xfrm>
            <a:off x="6604288" y="4485363"/>
            <a:ext cx="582696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ASBR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15261" y="4491192"/>
            <a:ext cx="332628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37893" name="Rounded Rectangle 37892"/>
          <p:cNvSpPr/>
          <p:nvPr/>
        </p:nvSpPr>
        <p:spPr>
          <a:xfrm>
            <a:off x="4595814" y="2900679"/>
            <a:ext cx="638175" cy="2971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PCE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7894" name="Oval 37893"/>
          <p:cNvSpPr/>
          <p:nvPr/>
        </p:nvSpPr>
        <p:spPr>
          <a:xfrm>
            <a:off x="3458318" y="1983473"/>
            <a:ext cx="418357" cy="43580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3</a:t>
            </a:r>
            <a:endParaRPr lang="en-GB" sz="1600" b="1" dirty="0">
              <a:latin typeface="Arial"/>
              <a:cs typeface="Arial"/>
            </a:endParaRPr>
          </a:p>
        </p:txBody>
      </p:sp>
      <p:cxnSp>
        <p:nvCxnSpPr>
          <p:cNvPr id="37896" name="Straight Arrow Connector 37895"/>
          <p:cNvCxnSpPr>
            <a:stCxn id="37894" idx="6"/>
          </p:cNvCxnSpPr>
          <p:nvPr/>
        </p:nvCxnSpPr>
        <p:spPr>
          <a:xfrm>
            <a:off x="3876675" y="2201375"/>
            <a:ext cx="1038226" cy="108951"/>
          </a:xfrm>
          <a:prstGeom prst="straightConnector1">
            <a:avLst/>
          </a:prstGeom>
          <a:ln w="38100">
            <a:solidFill>
              <a:srgbClr val="92D050"/>
            </a:solidFill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1903" y="1596197"/>
            <a:ext cx="999382" cy="4338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Service Request</a:t>
            </a:r>
          </a:p>
        </p:txBody>
      </p:sp>
      <p:sp>
        <p:nvSpPr>
          <p:cNvPr id="37897" name="Freeform 37896"/>
          <p:cNvSpPr/>
          <p:nvPr/>
        </p:nvSpPr>
        <p:spPr>
          <a:xfrm>
            <a:off x="4667251" y="4342150"/>
            <a:ext cx="790575" cy="115551"/>
          </a:xfrm>
          <a:custGeom>
            <a:avLst/>
            <a:gdLst>
              <a:gd name="connsiteX0" fmla="*/ 0 w 790575"/>
              <a:gd name="connsiteY0" fmla="*/ 48563 h 86663"/>
              <a:gd name="connsiteX1" fmla="*/ 457200 w 790575"/>
              <a:gd name="connsiteY1" fmla="*/ 938 h 86663"/>
              <a:gd name="connsiteX2" fmla="*/ 790575 w 790575"/>
              <a:gd name="connsiteY2" fmla="*/ 86663 h 8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575" h="86663">
                <a:moveTo>
                  <a:pt x="0" y="48563"/>
                </a:moveTo>
                <a:cubicBezTo>
                  <a:pt x="162719" y="21575"/>
                  <a:pt x="325438" y="-5412"/>
                  <a:pt x="457200" y="938"/>
                </a:cubicBezTo>
                <a:cubicBezTo>
                  <a:pt x="588962" y="7288"/>
                  <a:pt x="689768" y="46975"/>
                  <a:pt x="790575" y="86663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48958" y="3807999"/>
            <a:ext cx="453777" cy="43580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1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9926" y="4060133"/>
            <a:ext cx="401558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IGP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7898" name="Freeform 37897"/>
          <p:cNvSpPr/>
          <p:nvPr/>
        </p:nvSpPr>
        <p:spPr>
          <a:xfrm>
            <a:off x="3114676" y="3124201"/>
            <a:ext cx="1476375" cy="1409700"/>
          </a:xfrm>
          <a:custGeom>
            <a:avLst/>
            <a:gdLst>
              <a:gd name="connsiteX0" fmla="*/ 1476375 w 1476375"/>
              <a:gd name="connsiteY0" fmla="*/ 0 h 1057275"/>
              <a:gd name="connsiteX1" fmla="*/ 333375 w 1476375"/>
              <a:gd name="connsiteY1" fmla="*/ 219075 h 1057275"/>
              <a:gd name="connsiteX2" fmla="*/ 0 w 1476375"/>
              <a:gd name="connsiteY2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1057275">
                <a:moveTo>
                  <a:pt x="1476375" y="0"/>
                </a:moveTo>
                <a:cubicBezTo>
                  <a:pt x="1027906" y="21431"/>
                  <a:pt x="579438" y="42862"/>
                  <a:pt x="333375" y="219075"/>
                </a:cubicBezTo>
                <a:cubicBezTo>
                  <a:pt x="87312" y="395288"/>
                  <a:pt x="43656" y="726281"/>
                  <a:pt x="0" y="1057275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509961" y="3393247"/>
            <a:ext cx="423863" cy="4358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>
                <a:latin typeface="Arial"/>
                <a:cs typeface="Arial"/>
              </a:rPr>
              <a:t>4</a:t>
            </a:r>
            <a:endParaRPr lang="en-GB" sz="1400" b="1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44755" y="2865421"/>
            <a:ext cx="1389070" cy="4338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Push Path and </a:t>
            </a:r>
            <a:r>
              <a:rPr lang="en-GB" sz="1400" dirty="0" err="1" smtClean="0">
                <a:solidFill>
                  <a:schemeClr val="accent2"/>
                </a:solidFill>
                <a:latin typeface="Arial"/>
                <a:cs typeface="Arial"/>
              </a:rPr>
              <a:t>Flowspec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52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86000" y="4979438"/>
            <a:ext cx="41180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81844" y="5043473"/>
            <a:ext cx="439683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Freeform 37898"/>
          <p:cNvSpPr/>
          <p:nvPr/>
        </p:nvSpPr>
        <p:spPr>
          <a:xfrm>
            <a:off x="2667001" y="5029200"/>
            <a:ext cx="523875" cy="103011"/>
          </a:xfrm>
          <a:custGeom>
            <a:avLst/>
            <a:gdLst>
              <a:gd name="connsiteX0" fmla="*/ 0 w 523875"/>
              <a:gd name="connsiteY0" fmla="*/ 76200 h 77258"/>
              <a:gd name="connsiteX1" fmla="*/ 285750 w 523875"/>
              <a:gd name="connsiteY1" fmla="*/ 66675 h 77258"/>
              <a:gd name="connsiteX2" fmla="*/ 523875 w 523875"/>
              <a:gd name="connsiteY2" fmla="*/ 0 h 7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77258">
                <a:moveTo>
                  <a:pt x="0" y="76200"/>
                </a:moveTo>
                <a:cubicBezTo>
                  <a:pt x="99218" y="77787"/>
                  <a:pt x="198437" y="79375"/>
                  <a:pt x="285750" y="66675"/>
                </a:cubicBezTo>
                <a:cubicBezTo>
                  <a:pt x="373063" y="53975"/>
                  <a:pt x="448469" y="26987"/>
                  <a:pt x="523875" y="0"/>
                </a:cubicBezTo>
              </a:path>
            </a:pathLst>
          </a:custGeom>
          <a:noFill/>
          <a:ln w="3810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757486" y="5222069"/>
            <a:ext cx="433389" cy="43580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27243" y="5657872"/>
            <a:ext cx="1749432" cy="4338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Classify traffic</a:t>
            </a:r>
            <a:b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Push SR SID stack</a:t>
            </a:r>
          </a:p>
        </p:txBody>
      </p:sp>
      <p:sp>
        <p:nvSpPr>
          <p:cNvPr id="59" name="Oval 58"/>
          <p:cNvSpPr/>
          <p:nvPr/>
        </p:nvSpPr>
        <p:spPr>
          <a:xfrm>
            <a:off x="7210425" y="4811299"/>
            <a:ext cx="467468" cy="4358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6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32256" y="5337890"/>
            <a:ext cx="1281221" cy="239987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Forward Traffic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977805" y="2900679"/>
            <a:ext cx="418357" cy="435803"/>
          </a:xfrm>
          <a:prstGeom prst="ellipse">
            <a:avLst/>
          </a:prstGeom>
          <a:solidFill>
            <a:srgbClr val="FF6462"/>
          </a:solidFill>
          <a:ln>
            <a:solidFill>
              <a:srgbClr val="FF64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600" b="1" dirty="0">
                <a:latin typeface="Arial"/>
                <a:cs typeface="Arial"/>
              </a:rPr>
              <a:t>2</a:t>
            </a:r>
            <a:endParaRPr lang="en-GB" sz="1400" b="1" dirty="0">
              <a:latin typeface="Arial"/>
              <a:cs typeface="Arial"/>
            </a:endParaRPr>
          </a:p>
        </p:txBody>
      </p:sp>
      <p:pic>
        <p:nvPicPr>
          <p:cNvPr id="81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05426" y="5161215"/>
            <a:ext cx="362522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Freeform 37899"/>
          <p:cNvSpPr/>
          <p:nvPr/>
        </p:nvSpPr>
        <p:spPr>
          <a:xfrm>
            <a:off x="3400425" y="4991101"/>
            <a:ext cx="3810000" cy="750020"/>
          </a:xfrm>
          <a:custGeom>
            <a:avLst/>
            <a:gdLst>
              <a:gd name="connsiteX0" fmla="*/ 0 w 3810000"/>
              <a:gd name="connsiteY0" fmla="*/ 0 h 562515"/>
              <a:gd name="connsiteX1" fmla="*/ 190500 w 3810000"/>
              <a:gd name="connsiteY1" fmla="*/ 361950 h 562515"/>
              <a:gd name="connsiteX2" fmla="*/ 828675 w 3810000"/>
              <a:gd name="connsiteY2" fmla="*/ 419100 h 562515"/>
              <a:gd name="connsiteX3" fmla="*/ 1428750 w 3810000"/>
              <a:gd name="connsiteY3" fmla="*/ 561975 h 562515"/>
              <a:gd name="connsiteX4" fmla="*/ 2085975 w 3810000"/>
              <a:gd name="connsiteY4" fmla="*/ 361950 h 562515"/>
              <a:gd name="connsiteX5" fmla="*/ 2647950 w 3810000"/>
              <a:gd name="connsiteY5" fmla="*/ 390525 h 562515"/>
              <a:gd name="connsiteX6" fmla="*/ 3181350 w 3810000"/>
              <a:gd name="connsiteY6" fmla="*/ 66675 h 562515"/>
              <a:gd name="connsiteX7" fmla="*/ 3810000 w 3810000"/>
              <a:gd name="connsiteY7" fmla="*/ 19050 h 5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0" h="562515">
                <a:moveTo>
                  <a:pt x="0" y="0"/>
                </a:moveTo>
                <a:cubicBezTo>
                  <a:pt x="26194" y="146050"/>
                  <a:pt x="52388" y="292100"/>
                  <a:pt x="190500" y="361950"/>
                </a:cubicBezTo>
                <a:cubicBezTo>
                  <a:pt x="328612" y="431800"/>
                  <a:pt x="622300" y="385762"/>
                  <a:pt x="828675" y="419100"/>
                </a:cubicBezTo>
                <a:cubicBezTo>
                  <a:pt x="1035050" y="452438"/>
                  <a:pt x="1219200" y="571500"/>
                  <a:pt x="1428750" y="561975"/>
                </a:cubicBezTo>
                <a:cubicBezTo>
                  <a:pt x="1638300" y="552450"/>
                  <a:pt x="1882775" y="390525"/>
                  <a:pt x="2085975" y="361950"/>
                </a:cubicBezTo>
                <a:cubicBezTo>
                  <a:pt x="2289175" y="333375"/>
                  <a:pt x="2465388" y="439737"/>
                  <a:pt x="2647950" y="390525"/>
                </a:cubicBezTo>
                <a:cubicBezTo>
                  <a:pt x="2830512" y="341313"/>
                  <a:pt x="2987675" y="128587"/>
                  <a:pt x="3181350" y="66675"/>
                </a:cubicBezTo>
                <a:cubicBezTo>
                  <a:pt x="3375025" y="4763"/>
                  <a:pt x="3592512" y="11906"/>
                  <a:pt x="3810000" y="1905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>
            <a:stCxn id="105" idx="3"/>
          </p:cNvCxnSpPr>
          <p:nvPr/>
        </p:nvCxnSpPr>
        <p:spPr>
          <a:xfrm flipH="1" flipV="1">
            <a:off x="4663720" y="5177917"/>
            <a:ext cx="819150" cy="12389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6" idx="3"/>
          </p:cNvCxnSpPr>
          <p:nvPr/>
        </p:nvCxnSpPr>
        <p:spPr>
          <a:xfrm flipH="1" flipV="1">
            <a:off x="4587474" y="5648251"/>
            <a:ext cx="895396" cy="3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511272" y="6105451"/>
            <a:ext cx="895396" cy="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5" y="6019406"/>
            <a:ext cx="766830" cy="1720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0" y="5104259"/>
            <a:ext cx="766830" cy="17209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0" y="5562206"/>
            <a:ext cx="766830" cy="172095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>
          <a:xfrm flipV="1">
            <a:off x="4587473" y="4762499"/>
            <a:ext cx="1" cy="885755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644623" y="4775200"/>
            <a:ext cx="0" cy="430177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05" idx="1"/>
          </p:cNvCxnSpPr>
          <p:nvPr/>
        </p:nvCxnSpPr>
        <p:spPr>
          <a:xfrm flipH="1" flipV="1">
            <a:off x="4716040" y="5190307"/>
            <a:ext cx="20220" cy="3299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520798" y="4762499"/>
            <a:ext cx="0" cy="135980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1" idx="3"/>
          </p:cNvCxnSpPr>
          <p:nvPr/>
        </p:nvCxnSpPr>
        <p:spPr>
          <a:xfrm flipH="1" flipV="1">
            <a:off x="5882920" y="5191364"/>
            <a:ext cx="819150" cy="12389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2" idx="3"/>
          </p:cNvCxnSpPr>
          <p:nvPr/>
        </p:nvCxnSpPr>
        <p:spPr>
          <a:xfrm flipH="1" flipV="1">
            <a:off x="5806674" y="5648251"/>
            <a:ext cx="895396" cy="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730472" y="6105451"/>
            <a:ext cx="895396" cy="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835372" y="6105451"/>
            <a:ext cx="895396" cy="3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6" idx="3"/>
          </p:cNvCxnSpPr>
          <p:nvPr/>
        </p:nvCxnSpPr>
        <p:spPr>
          <a:xfrm flipH="1" flipV="1">
            <a:off x="6978295" y="5191364"/>
            <a:ext cx="819150" cy="12389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7" idx="3"/>
          </p:cNvCxnSpPr>
          <p:nvPr/>
        </p:nvCxnSpPr>
        <p:spPr>
          <a:xfrm flipH="1" flipV="1">
            <a:off x="6902049" y="5648251"/>
            <a:ext cx="895396" cy="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000" dirty="0" smtClean="0"/>
              <a:t>Segment Routing in the Data Center</a:t>
            </a:r>
            <a:endParaRPr lang="en-US" alt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66" y="4356441"/>
            <a:ext cx="314367" cy="406057"/>
          </a:xfr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65" y="6019406"/>
            <a:ext cx="766830" cy="1720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5" y="6032106"/>
            <a:ext cx="766830" cy="1720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5" y="5117706"/>
            <a:ext cx="766830" cy="1720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5" y="5562206"/>
            <a:ext cx="766830" cy="172095"/>
          </a:xfrm>
          <a:prstGeom prst="rect">
            <a:avLst/>
          </a:prstGeom>
        </p:spPr>
      </p:pic>
      <p:pic>
        <p:nvPicPr>
          <p:cNvPr id="6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2" y="4356442"/>
            <a:ext cx="314367" cy="406057"/>
          </a:xfrm>
          <a:prstGeom prst="rect">
            <a:avLst/>
          </a:prstGeom>
        </p:spPr>
      </p:pic>
      <p:pic>
        <p:nvPicPr>
          <p:cNvPr id="69" name="Content Placeholder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65" y="4356442"/>
            <a:ext cx="314367" cy="406057"/>
          </a:xfrm>
          <a:prstGeom prst="rect">
            <a:avLst/>
          </a:prstGeom>
        </p:spPr>
      </p:pic>
      <p:pic>
        <p:nvPicPr>
          <p:cNvPr id="7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7" y="3505370"/>
            <a:ext cx="314367" cy="406057"/>
          </a:xfrm>
          <a:prstGeom prst="rect">
            <a:avLst/>
          </a:prstGeom>
        </p:spPr>
      </p:pic>
      <p:pic>
        <p:nvPicPr>
          <p:cNvPr id="7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04" y="3505370"/>
            <a:ext cx="314367" cy="406057"/>
          </a:xfrm>
          <a:prstGeom prst="rect">
            <a:avLst/>
          </a:prstGeom>
        </p:spPr>
      </p:pic>
      <p:grpSp>
        <p:nvGrpSpPr>
          <p:cNvPr id="37912" name="Group 37911"/>
          <p:cNvGrpSpPr/>
          <p:nvPr/>
        </p:nvGrpSpPr>
        <p:grpSpPr>
          <a:xfrm>
            <a:off x="7721246" y="5993109"/>
            <a:ext cx="323851" cy="258392"/>
            <a:chOff x="3886201" y="4580380"/>
            <a:chExt cx="323851" cy="193794"/>
          </a:xfrm>
        </p:grpSpPr>
        <p:sp>
          <p:nvSpPr>
            <p:cNvPr id="16" name="Rounded Rectangle 15"/>
            <p:cNvSpPr/>
            <p:nvPr/>
          </p:nvSpPr>
          <p:spPr>
            <a:xfrm>
              <a:off x="3934779" y="4580380"/>
              <a:ext cx="226695" cy="19379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endParaRPr lang="en-GB" sz="11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6201" y="4599347"/>
              <a:ext cx="323851" cy="143634"/>
            </a:xfrm>
            <a:prstGeom prst="rect">
              <a:avLst/>
            </a:prstGeom>
            <a:ln>
              <a:noFill/>
            </a:ln>
          </p:spPr>
          <p:txBody>
            <a:bodyPr wrap="square" lIns="45643" tIns="22821" rIns="45643" bIns="22821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50" b="1" dirty="0" smtClean="0">
                  <a:solidFill>
                    <a:schemeClr val="bg1"/>
                  </a:solidFill>
                  <a:latin typeface="Arial"/>
                  <a:cs typeface="Arial"/>
                </a:rPr>
                <a:t>VM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87819" y="6216901"/>
            <a:ext cx="1314450" cy="19843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00" dirty="0" smtClean="0">
                <a:solidFill>
                  <a:schemeClr val="accent2"/>
                </a:solidFill>
                <a:latin typeface="Arial"/>
                <a:cs typeface="Arial"/>
              </a:rPr>
              <a:t>Egress server</a:t>
            </a:r>
          </a:p>
        </p:txBody>
      </p:sp>
      <p:grpSp>
        <p:nvGrpSpPr>
          <p:cNvPr id="37911" name="Group 37910"/>
          <p:cNvGrpSpPr/>
          <p:nvPr/>
        </p:nvGrpSpPr>
        <p:grpSpPr>
          <a:xfrm>
            <a:off x="5400936" y="5519056"/>
            <a:ext cx="323851" cy="258392"/>
            <a:chOff x="1565891" y="4224840"/>
            <a:chExt cx="323851" cy="193794"/>
          </a:xfrm>
        </p:grpSpPr>
        <p:sp>
          <p:nvSpPr>
            <p:cNvPr id="73" name="Rounded Rectangle 72"/>
            <p:cNvSpPr/>
            <p:nvPr/>
          </p:nvSpPr>
          <p:spPr>
            <a:xfrm>
              <a:off x="1614469" y="4224840"/>
              <a:ext cx="226695" cy="19379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endParaRPr lang="en-GB" sz="1100" dirty="0"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65891" y="4243807"/>
              <a:ext cx="323851" cy="143634"/>
            </a:xfrm>
            <a:prstGeom prst="rect">
              <a:avLst/>
            </a:prstGeom>
            <a:ln>
              <a:noFill/>
            </a:ln>
          </p:spPr>
          <p:txBody>
            <a:bodyPr wrap="square" lIns="45643" tIns="22821" rIns="45643" bIns="22821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50" b="1" dirty="0" smtClean="0">
                  <a:solidFill>
                    <a:schemeClr val="bg1"/>
                  </a:solidFill>
                  <a:latin typeface="Arial"/>
                  <a:cs typeface="Arial"/>
                </a:rPr>
                <a:t>VM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668415" y="5747321"/>
            <a:ext cx="1314450" cy="19843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00" dirty="0" smtClean="0">
                <a:solidFill>
                  <a:schemeClr val="accent2"/>
                </a:solidFill>
                <a:latin typeface="Arial"/>
                <a:cs typeface="Arial"/>
              </a:rPr>
              <a:t>Ingress server</a:t>
            </a:r>
          </a:p>
        </p:txBody>
      </p:sp>
      <p:cxnSp>
        <p:nvCxnSpPr>
          <p:cNvPr id="28" name="Straight Connector 27"/>
          <p:cNvCxnSpPr>
            <a:endCxn id="69" idx="2"/>
          </p:cNvCxnSpPr>
          <p:nvPr/>
        </p:nvCxnSpPr>
        <p:spPr>
          <a:xfrm flipV="1">
            <a:off x="6902048" y="4762499"/>
            <a:ext cx="1" cy="88575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59198" y="4775200"/>
            <a:ext cx="0" cy="430177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66" idx="1"/>
          </p:cNvCxnSpPr>
          <p:nvPr/>
        </p:nvCxnSpPr>
        <p:spPr>
          <a:xfrm flipH="1" flipV="1">
            <a:off x="7030615" y="5203754"/>
            <a:ext cx="20220" cy="3299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0" y="5117706"/>
            <a:ext cx="766830" cy="17209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0" y="5562206"/>
            <a:ext cx="766830" cy="172095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V="1">
            <a:off x="5806673" y="4762499"/>
            <a:ext cx="1" cy="88575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863823" y="4775200"/>
            <a:ext cx="0" cy="430177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1" idx="1"/>
          </p:cNvCxnSpPr>
          <p:nvPr/>
        </p:nvCxnSpPr>
        <p:spPr>
          <a:xfrm flipH="1" flipV="1">
            <a:off x="5935240" y="5203754"/>
            <a:ext cx="20220" cy="3299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739998" y="4762499"/>
            <a:ext cx="0" cy="135980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835373" y="4762499"/>
            <a:ext cx="0" cy="1359805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" idx="0"/>
            <a:endCxn id="71" idx="2"/>
          </p:cNvCxnSpPr>
          <p:nvPr/>
        </p:nvCxnSpPr>
        <p:spPr>
          <a:xfrm flipV="1">
            <a:off x="4577949" y="3911427"/>
            <a:ext cx="557238" cy="44501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1" idx="2"/>
            <a:endCxn id="68" idx="0"/>
          </p:cNvCxnSpPr>
          <p:nvPr/>
        </p:nvCxnSpPr>
        <p:spPr>
          <a:xfrm>
            <a:off x="5135187" y="3911427"/>
            <a:ext cx="676228" cy="44501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95" name="Straight Connector 37894"/>
          <p:cNvCxnSpPr>
            <a:stCxn id="71" idx="2"/>
            <a:endCxn id="69" idx="0"/>
          </p:cNvCxnSpPr>
          <p:nvPr/>
        </p:nvCxnSpPr>
        <p:spPr>
          <a:xfrm>
            <a:off x="5135188" y="3911427"/>
            <a:ext cx="1766861" cy="44501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02" name="Straight Connector 37901"/>
          <p:cNvCxnSpPr>
            <a:stCxn id="3" idx="0"/>
            <a:endCxn id="70" idx="2"/>
          </p:cNvCxnSpPr>
          <p:nvPr/>
        </p:nvCxnSpPr>
        <p:spPr>
          <a:xfrm flipV="1">
            <a:off x="4577950" y="3911427"/>
            <a:ext cx="1852591" cy="445013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05" name="Straight Connector 37904"/>
          <p:cNvCxnSpPr>
            <a:stCxn id="70" idx="2"/>
            <a:endCxn id="69" idx="0"/>
          </p:cNvCxnSpPr>
          <p:nvPr/>
        </p:nvCxnSpPr>
        <p:spPr>
          <a:xfrm>
            <a:off x="6430540" y="3911427"/>
            <a:ext cx="471508" cy="445015"/>
          </a:xfrm>
          <a:prstGeom prst="line">
            <a:avLst/>
          </a:prstGeom>
          <a:ln w="28575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07" name="Straight Connector 37906"/>
          <p:cNvCxnSpPr>
            <a:stCxn id="68" idx="0"/>
            <a:endCxn id="70" idx="2"/>
          </p:cNvCxnSpPr>
          <p:nvPr/>
        </p:nvCxnSpPr>
        <p:spPr>
          <a:xfrm flipV="1">
            <a:off x="5811416" y="3911427"/>
            <a:ext cx="619125" cy="445015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8068626" y="6013701"/>
            <a:ext cx="1314450" cy="19843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00" dirty="0" smtClean="0">
                <a:solidFill>
                  <a:schemeClr val="accent2"/>
                </a:solidFill>
                <a:latin typeface="Arial"/>
                <a:cs typeface="Arial"/>
              </a:rPr>
              <a:t>Egress VM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66260" y="4458345"/>
            <a:ext cx="1314450" cy="19843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00" dirty="0" smtClean="0">
                <a:solidFill>
                  <a:schemeClr val="accent2"/>
                </a:solidFill>
                <a:latin typeface="Arial"/>
                <a:cs typeface="Arial"/>
              </a:rPr>
              <a:t>Egress TOR</a:t>
            </a:r>
          </a:p>
        </p:txBody>
      </p:sp>
      <p:sp>
        <p:nvSpPr>
          <p:cNvPr id="37908" name="Oval 37907"/>
          <p:cNvSpPr/>
          <p:nvPr/>
        </p:nvSpPr>
        <p:spPr>
          <a:xfrm rot="2846765">
            <a:off x="4567231" y="4078537"/>
            <a:ext cx="619143" cy="238204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84537" y="3823014"/>
            <a:ext cx="1314450" cy="19843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100" dirty="0" smtClean="0">
                <a:solidFill>
                  <a:schemeClr val="accent2"/>
                </a:solidFill>
                <a:latin typeface="Arial"/>
                <a:cs typeface="Arial"/>
              </a:rPr>
              <a:t>ECMP</a:t>
            </a:r>
          </a:p>
        </p:txBody>
      </p:sp>
      <p:grpSp>
        <p:nvGrpSpPr>
          <p:cNvPr id="37910" name="Group 37909"/>
          <p:cNvGrpSpPr/>
          <p:nvPr/>
        </p:nvGrpSpPr>
        <p:grpSpPr>
          <a:xfrm>
            <a:off x="107576" y="4227602"/>
            <a:ext cx="1244975" cy="1765508"/>
            <a:chOff x="5781673" y="2971415"/>
            <a:chExt cx="981076" cy="1324131"/>
          </a:xfrm>
        </p:grpSpPr>
        <p:sp>
          <p:nvSpPr>
            <p:cNvPr id="130" name="Rectangle 129"/>
            <p:cNvSpPr/>
            <p:nvPr/>
          </p:nvSpPr>
          <p:spPr>
            <a:xfrm>
              <a:off x="5781675" y="3638243"/>
              <a:ext cx="981074" cy="333453"/>
            </a:xfrm>
            <a:prstGeom prst="rect">
              <a:avLst/>
            </a:prstGeom>
            <a:solidFill>
              <a:srgbClr val="FF838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MPLS SID</a:t>
              </a:r>
              <a:b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Egress VM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781675" y="3962093"/>
              <a:ext cx="981074" cy="3334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Payload</a:t>
              </a:r>
              <a:endParaRPr lang="en-GB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781674" y="3304868"/>
              <a:ext cx="981075" cy="333453"/>
            </a:xfrm>
            <a:prstGeom prst="rect">
              <a:avLst/>
            </a:prstGeom>
            <a:solidFill>
              <a:srgbClr val="FF838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MPLS SID</a:t>
              </a:r>
              <a:b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Egress Server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81673" y="2971415"/>
              <a:ext cx="981075" cy="333453"/>
            </a:xfrm>
            <a:prstGeom prst="rect">
              <a:avLst/>
            </a:prstGeom>
            <a:solidFill>
              <a:srgbClr val="FF838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MPLS SID</a:t>
              </a:r>
              <a:b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GB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Egress TOR</a:t>
              </a:r>
              <a:endParaRPr lang="en-GB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913" name="TextBox 37912"/>
          <p:cNvSpPr txBox="1"/>
          <p:nvPr/>
        </p:nvSpPr>
        <p:spPr>
          <a:xfrm>
            <a:off x="1628776" y="4449903"/>
            <a:ext cx="2565611" cy="1154083"/>
          </a:xfrm>
          <a:prstGeom prst="rect">
            <a:avLst/>
          </a:prstGeom>
          <a:ln>
            <a:noFill/>
          </a:ln>
        </p:spPr>
        <p:txBody>
          <a:bodyPr wrap="non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Transmitted packet</a:t>
            </a:r>
            <a:b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“Loose hop” load balances </a:t>
            </a:r>
            <a:b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over ECMP through </a:t>
            </a: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spine</a:t>
            </a: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switches</a:t>
            </a:r>
          </a:p>
        </p:txBody>
      </p:sp>
      <p:cxnSp>
        <p:nvCxnSpPr>
          <p:cNvPr id="37915" name="Straight Connector 37914"/>
          <p:cNvCxnSpPr>
            <a:stCxn id="133" idx="3"/>
            <a:endCxn id="37913" idx="1"/>
          </p:cNvCxnSpPr>
          <p:nvPr/>
        </p:nvCxnSpPr>
        <p:spPr>
          <a:xfrm>
            <a:off x="1352550" y="4449904"/>
            <a:ext cx="276226" cy="577041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Content Placeholder 2"/>
          <p:cNvSpPr txBox="1">
            <a:spLocks/>
          </p:cNvSpPr>
          <p:nvPr/>
        </p:nvSpPr>
        <p:spPr>
          <a:xfrm>
            <a:off x="457200" y="1424519"/>
            <a:ext cx="8229600" cy="4643967"/>
          </a:xfrm>
          <a:prstGeom prst="rect">
            <a:avLst/>
          </a:prstGeom>
        </p:spPr>
        <p:txBody>
          <a:bodyPr lIns="57139" tIns="28571" rIns="57139" bIns="28571"/>
          <a:lstStyle>
            <a:lvl1pPr marL="285736" indent="-285736" algn="l" defTabSz="342863" rtl="0" eaLnBrk="1" latinLnBrk="0" hangingPunct="1"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buFont typeface="Arial"/>
              <a:buChar char="•"/>
              <a:defRPr sz="2000" b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557150" indent="-214289" algn="l" defTabSz="342863" rtl="0" eaLnBrk="1" latinLnBrk="0" hangingPunct="1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857155" indent="-171432" algn="l" defTabSz="342863" rtl="0" eaLnBrk="1" latinLnBrk="0" hangingPunct="1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/>
              <a:buChar char="•"/>
              <a:defRPr sz="15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200013" indent="-171432" algn="l" defTabSz="342863" rtl="0" eaLnBrk="1" latinLnBrk="0" hangingPunct="1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542875" indent="-171432" algn="l" defTabSz="342863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5pPr>
            <a:lvl6pPr marL="1885736" indent="-171432" algn="l" defTabSz="34286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8" indent="-171432" algn="l" defTabSz="34286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61" indent="-171432" algn="l" defTabSz="34286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22" indent="-171432" algn="l" defTabSz="34286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BGP-LU used to coordinate SIDs/labels in the network</a:t>
            </a:r>
          </a:p>
          <a:p>
            <a:r>
              <a:rPr lang="en-US" altLang="en-US" dirty="0" smtClean="0"/>
              <a:t>Controller builds paths</a:t>
            </a:r>
          </a:p>
          <a:p>
            <a:r>
              <a:rPr lang="en-US" altLang="en-US" dirty="0" smtClean="0"/>
              <a:t>Controller pushes paths</a:t>
            </a:r>
          </a:p>
          <a:p>
            <a:r>
              <a:rPr lang="en-US" altLang="en-US" dirty="0" smtClean="0"/>
              <a:t>Controller programs egress server</a:t>
            </a: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50" y="2942589"/>
            <a:ext cx="521927" cy="5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>
            <a:off x="7809757" y="4729739"/>
            <a:ext cx="73733" cy="1474071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085622" y="4729739"/>
            <a:ext cx="797867" cy="64107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47342" y="4556694"/>
            <a:ext cx="581576" cy="57520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92790" y="4969772"/>
            <a:ext cx="432445" cy="491345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4" idx="0"/>
          </p:cNvCxnSpPr>
          <p:nvPr/>
        </p:nvCxnSpPr>
        <p:spPr>
          <a:xfrm flipH="1">
            <a:off x="1473414" y="4927707"/>
            <a:ext cx="404548" cy="1197180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0578" y="100700"/>
            <a:ext cx="8229601" cy="830997"/>
          </a:xfrm>
        </p:spPr>
        <p:txBody>
          <a:bodyPr/>
          <a:lstStyle/>
          <a:p>
            <a:pPr algn="ctr"/>
            <a:r>
              <a:rPr lang="en-US" altLang="en-US" sz="4000" dirty="0" smtClean="0"/>
              <a:t>Routing Between Data Centers</a:t>
            </a:r>
            <a:endParaRPr lang="en-US" altLang="en-US" sz="40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66542"/>
            <a:ext cx="8229600" cy="3207611"/>
          </a:xfrm>
        </p:spPr>
        <p:txBody>
          <a:bodyPr/>
          <a:lstStyle/>
          <a:p>
            <a:r>
              <a:rPr lang="en-US" altLang="en-US" dirty="0" smtClean="0"/>
              <a:t>draft-drake-</a:t>
            </a:r>
            <a:r>
              <a:rPr lang="en-US" altLang="en-US" dirty="0" err="1" smtClean="0"/>
              <a:t>bess</a:t>
            </a:r>
            <a:r>
              <a:rPr lang="en-US" altLang="en-US" dirty="0" smtClean="0"/>
              <a:t>-datacenter-gateway</a:t>
            </a:r>
          </a:p>
          <a:p>
            <a:r>
              <a:rPr lang="en-US" altLang="en-US" dirty="0"/>
              <a:t>draft-</a:t>
            </a:r>
            <a:r>
              <a:rPr lang="en-US" altLang="en-US" dirty="0" err="1"/>
              <a:t>farrel</a:t>
            </a:r>
            <a:r>
              <a:rPr lang="en-US" altLang="en-US" dirty="0"/>
              <a:t>-spring-</a:t>
            </a:r>
            <a:r>
              <a:rPr lang="en-US" altLang="en-US" dirty="0" err="1"/>
              <a:t>sr</a:t>
            </a:r>
            <a:r>
              <a:rPr lang="en-US" altLang="en-US" dirty="0"/>
              <a:t>-domain-interconnect</a:t>
            </a:r>
            <a:endParaRPr lang="en-US" altLang="en-US" dirty="0" smtClean="0"/>
          </a:p>
          <a:p>
            <a:r>
              <a:rPr lang="en-US" altLang="en-US" dirty="0" smtClean="0"/>
              <a:t>Gateways already advertise reachability to prefixes in the DC sites</a:t>
            </a:r>
          </a:p>
          <a:p>
            <a:r>
              <a:rPr lang="en-US" altLang="en-US" dirty="0" smtClean="0"/>
              <a:t>Gateways already advertise Tunnel Encapsulation attributes</a:t>
            </a:r>
          </a:p>
          <a:p>
            <a:r>
              <a:rPr lang="en-US" altLang="en-US" dirty="0" smtClean="0"/>
              <a:t>Two </a:t>
            </a:r>
            <a:r>
              <a:rPr lang="en-US" altLang="en-US" dirty="0"/>
              <a:t>n</a:t>
            </a:r>
            <a:r>
              <a:rPr lang="en-US" altLang="en-US" dirty="0" smtClean="0"/>
              <a:t>ew features</a:t>
            </a:r>
          </a:p>
          <a:p>
            <a:pPr lvl="1"/>
            <a:r>
              <a:rPr lang="en-US" altLang="en-US" dirty="0" smtClean="0"/>
              <a:t>All gateways advertise on behalf of all other gateways</a:t>
            </a:r>
          </a:p>
          <a:p>
            <a:pPr lvl="2"/>
            <a:r>
              <a:rPr lang="en-US" altLang="en-US" sz="1800" dirty="0" smtClean="0"/>
              <a:t>Can now resolve dual homing paths</a:t>
            </a:r>
          </a:p>
          <a:p>
            <a:pPr lvl="1"/>
            <a:r>
              <a:rPr lang="en-US" altLang="en-US" dirty="0" smtClean="0"/>
              <a:t>New “SR tunnel” type : Binding SID</a:t>
            </a:r>
          </a:p>
          <a:p>
            <a:pPr lvl="2"/>
            <a:r>
              <a:rPr lang="en-US" altLang="en-US" sz="1800" dirty="0" smtClean="0"/>
              <a:t>Can now build end-to-end SR paths</a:t>
            </a:r>
            <a:endParaRPr lang="en-US" altLang="en-US" sz="1800" dirty="0"/>
          </a:p>
        </p:txBody>
      </p:sp>
      <p:sp>
        <p:nvSpPr>
          <p:cNvPr id="49" name="Cloud 48"/>
          <p:cNvSpPr/>
          <p:nvPr/>
        </p:nvSpPr>
        <p:spPr>
          <a:xfrm>
            <a:off x="120505" y="4512025"/>
            <a:ext cx="1913130" cy="77453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5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53355" y="4723517"/>
            <a:ext cx="377749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loud 57"/>
          <p:cNvSpPr/>
          <p:nvPr/>
        </p:nvSpPr>
        <p:spPr>
          <a:xfrm>
            <a:off x="6535540" y="4039683"/>
            <a:ext cx="1913130" cy="67376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600">
              <a:latin typeface="Arial"/>
              <a:cs typeface="Arial"/>
            </a:endParaRPr>
          </a:p>
        </p:txBody>
      </p:sp>
      <p:pic>
        <p:nvPicPr>
          <p:cNvPr id="61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35540" y="4311066"/>
            <a:ext cx="396939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loud 61"/>
          <p:cNvSpPr/>
          <p:nvPr/>
        </p:nvSpPr>
        <p:spPr>
          <a:xfrm>
            <a:off x="1294656" y="6007099"/>
            <a:ext cx="6668244" cy="520701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600">
              <a:latin typeface="Arial"/>
              <a:cs typeface="Arial"/>
            </a:endParaRPr>
          </a:p>
        </p:txBody>
      </p:sp>
      <p:sp>
        <p:nvSpPr>
          <p:cNvPr id="64" name="Cloud 63"/>
          <p:cNvSpPr/>
          <p:nvPr/>
        </p:nvSpPr>
        <p:spPr>
          <a:xfrm>
            <a:off x="2190751" y="5143732"/>
            <a:ext cx="2076450" cy="69911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600">
              <a:latin typeface="Arial"/>
              <a:cs typeface="Arial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5040955" y="5143732"/>
            <a:ext cx="2076450" cy="634768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600">
              <a:latin typeface="Arial"/>
              <a:cs typeface="Arial"/>
            </a:endParaRPr>
          </a:p>
        </p:txBody>
      </p:sp>
      <p:pic>
        <p:nvPicPr>
          <p:cNvPr id="66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58525" y="4913339"/>
            <a:ext cx="441962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32479" y="5256925"/>
            <a:ext cx="39706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72138" y="6007099"/>
            <a:ext cx="390763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72092" y="5286278"/>
            <a:ext cx="436637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99647" y="5561644"/>
            <a:ext cx="4030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45859" y="5154639"/>
            <a:ext cx="403035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23573" y="5566340"/>
            <a:ext cx="435933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00334" y="5155386"/>
            <a:ext cx="426407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56614" y="4525549"/>
            <a:ext cx="380019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6" descr="Generic Rout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5607" y="6124887"/>
            <a:ext cx="395614" cy="4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70" idx="3"/>
            <a:endCxn id="72" idx="1"/>
          </p:cNvCxnSpPr>
          <p:nvPr/>
        </p:nvCxnSpPr>
        <p:spPr>
          <a:xfrm>
            <a:off x="4248894" y="5358831"/>
            <a:ext cx="851440" cy="74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9395" y="4676637"/>
            <a:ext cx="952498" cy="4338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Ingress </a:t>
            </a:r>
            <a:b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DC Site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95889" y="4128643"/>
            <a:ext cx="952498" cy="4338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E</a:t>
            </a: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gress </a:t>
            </a:r>
            <a:b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DC Site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97193" y="5348946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8524" y="5321954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63963" y="6124888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01386" y="4703037"/>
            <a:ext cx="60734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GW1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71399" y="4699275"/>
            <a:ext cx="558145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GW2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09778" y="4644658"/>
            <a:ext cx="609787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GW3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892790" y="5569726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131389" y="5595912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883490" y="5865476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27957" y="5959694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65372" y="4738844"/>
            <a:ext cx="47699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064736" y="4923381"/>
            <a:ext cx="609877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ASBR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18138" y="4909120"/>
            <a:ext cx="588483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ASBR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48318" y="5785786"/>
            <a:ext cx="64256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ASBR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464049" y="5747686"/>
            <a:ext cx="647395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  <a:latin typeface="Arial"/>
                <a:cs typeface="Arial"/>
              </a:rPr>
              <a:t>ASBR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203058" y="5778500"/>
            <a:ext cx="851440" cy="747"/>
          </a:xfrm>
          <a:prstGeom prst="line">
            <a:avLst/>
          </a:prstGeom>
          <a:ln w="1905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904353" y="3578681"/>
            <a:ext cx="6953459" cy="467500"/>
          </a:xfrm>
          <a:custGeom>
            <a:avLst/>
            <a:gdLst>
              <a:gd name="connsiteX0" fmla="*/ 0 w 6953459"/>
              <a:gd name="connsiteY0" fmla="*/ 8948 h 350625"/>
              <a:gd name="connsiteX1" fmla="*/ 381837 w 6953459"/>
              <a:gd name="connsiteY1" fmla="*/ 219964 h 350625"/>
              <a:gd name="connsiteX2" fmla="*/ 733529 w 6953459"/>
              <a:gd name="connsiteY2" fmla="*/ 8948 h 350625"/>
              <a:gd name="connsiteX3" fmla="*/ 1115367 w 6953459"/>
              <a:gd name="connsiteY3" fmla="*/ 199867 h 350625"/>
              <a:gd name="connsiteX4" fmla="*/ 1607736 w 6953459"/>
              <a:gd name="connsiteY4" fmla="*/ 8948 h 350625"/>
              <a:gd name="connsiteX5" fmla="*/ 1788606 w 6953459"/>
              <a:gd name="connsiteY5" fmla="*/ 29045 h 350625"/>
              <a:gd name="connsiteX6" fmla="*/ 3697793 w 6953459"/>
              <a:gd name="connsiteY6" fmla="*/ 350592 h 350625"/>
              <a:gd name="connsiteX7" fmla="*/ 5416061 w 6953459"/>
              <a:gd name="connsiteY7" fmla="*/ 49142 h 350625"/>
              <a:gd name="connsiteX8" fmla="*/ 5727560 w 6953459"/>
              <a:gd name="connsiteY8" fmla="*/ 29045 h 350625"/>
              <a:gd name="connsiteX9" fmla="*/ 6089301 w 6953459"/>
              <a:gd name="connsiteY9" fmla="*/ 199867 h 350625"/>
              <a:gd name="connsiteX10" fmla="*/ 6370655 w 6953459"/>
              <a:gd name="connsiteY10" fmla="*/ 39093 h 350625"/>
              <a:gd name="connsiteX11" fmla="*/ 6682153 w 6953459"/>
              <a:gd name="connsiteY11" fmla="*/ 199867 h 350625"/>
              <a:gd name="connsiteX12" fmla="*/ 6953459 w 6953459"/>
              <a:gd name="connsiteY12" fmla="*/ 39093 h 35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53459" h="350625">
                <a:moveTo>
                  <a:pt x="0" y="8948"/>
                </a:moveTo>
                <a:cubicBezTo>
                  <a:pt x="129791" y="114456"/>
                  <a:pt x="259582" y="219964"/>
                  <a:pt x="381837" y="219964"/>
                </a:cubicBezTo>
                <a:cubicBezTo>
                  <a:pt x="504092" y="219964"/>
                  <a:pt x="611274" y="12297"/>
                  <a:pt x="733529" y="8948"/>
                </a:cubicBezTo>
                <a:cubicBezTo>
                  <a:pt x="855784" y="5599"/>
                  <a:pt x="969666" y="199867"/>
                  <a:pt x="1115367" y="199867"/>
                </a:cubicBezTo>
                <a:cubicBezTo>
                  <a:pt x="1261068" y="199867"/>
                  <a:pt x="1495530" y="37418"/>
                  <a:pt x="1607736" y="8948"/>
                </a:cubicBezTo>
                <a:cubicBezTo>
                  <a:pt x="1719942" y="-19522"/>
                  <a:pt x="1788606" y="29045"/>
                  <a:pt x="1788606" y="29045"/>
                </a:cubicBezTo>
                <a:cubicBezTo>
                  <a:pt x="2136949" y="85986"/>
                  <a:pt x="3093217" y="347243"/>
                  <a:pt x="3697793" y="350592"/>
                </a:cubicBezTo>
                <a:cubicBezTo>
                  <a:pt x="4302369" y="353941"/>
                  <a:pt x="5077767" y="102733"/>
                  <a:pt x="5416061" y="49142"/>
                </a:cubicBezTo>
                <a:cubicBezTo>
                  <a:pt x="5754355" y="-4449"/>
                  <a:pt x="5615353" y="3924"/>
                  <a:pt x="5727560" y="29045"/>
                </a:cubicBezTo>
                <a:cubicBezTo>
                  <a:pt x="5839767" y="54166"/>
                  <a:pt x="5982119" y="198192"/>
                  <a:pt x="6089301" y="199867"/>
                </a:cubicBezTo>
                <a:cubicBezTo>
                  <a:pt x="6196483" y="201542"/>
                  <a:pt x="6271846" y="39093"/>
                  <a:pt x="6370655" y="39093"/>
                </a:cubicBezTo>
                <a:cubicBezTo>
                  <a:pt x="6469464" y="39093"/>
                  <a:pt x="6585019" y="199867"/>
                  <a:pt x="6682153" y="199867"/>
                </a:cubicBezTo>
                <a:cubicBezTo>
                  <a:pt x="6779287" y="199867"/>
                  <a:pt x="6866373" y="119480"/>
                  <a:pt x="6953459" y="39093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14381"/>
            <a:ext cx="8223250" cy="723745"/>
          </a:xfrm>
        </p:spPr>
        <p:txBody>
          <a:bodyPr/>
          <a:lstStyle/>
          <a:p>
            <a:r>
              <a:rPr lang="en-GB" dirty="0" smtClean="0"/>
              <a:t>Use Case : Tunnelling SR Across a Non-SR Core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4096733" y="3681298"/>
            <a:ext cx="1120622" cy="24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IPv6 Header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6733" y="4172155"/>
            <a:ext cx="1120622" cy="68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MPLS SIDs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Label Stack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96733" y="4859355"/>
            <a:ext cx="1120622" cy="24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IPv6 Header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6733" y="5104783"/>
            <a:ext cx="1120622" cy="1128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Payload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97891" y="3926727"/>
            <a:ext cx="1120622" cy="245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UDP Header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63437" y="4174395"/>
            <a:ext cx="1120622" cy="2061600"/>
            <a:chOff x="963437" y="3130796"/>
            <a:chExt cx="1120622" cy="1546200"/>
          </a:xfrm>
        </p:grpSpPr>
        <p:sp>
          <p:nvSpPr>
            <p:cNvPr id="31" name="Rectangle 30"/>
            <p:cNvSpPr/>
            <p:nvPr/>
          </p:nvSpPr>
          <p:spPr>
            <a:xfrm>
              <a:off x="963437" y="3130796"/>
              <a:ext cx="1120622" cy="51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MPLS SIDs 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dirty="0" smtClean="0">
                  <a:solidFill>
                    <a:schemeClr val="tx1"/>
                  </a:solidFill>
                </a:rPr>
                <a:t>Label Stack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63437" y="3646196"/>
              <a:ext cx="1120622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IPv6 Header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3437" y="3830267"/>
              <a:ext cx="1120622" cy="8467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Payload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63773" y="4163237"/>
            <a:ext cx="1120622" cy="2061600"/>
            <a:chOff x="963437" y="3130796"/>
            <a:chExt cx="1120622" cy="1546200"/>
          </a:xfrm>
        </p:grpSpPr>
        <p:sp>
          <p:nvSpPr>
            <p:cNvPr id="36" name="Rectangle 35"/>
            <p:cNvSpPr/>
            <p:nvPr/>
          </p:nvSpPr>
          <p:spPr>
            <a:xfrm>
              <a:off x="963437" y="3130796"/>
              <a:ext cx="1120622" cy="51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MPLS SIDs 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dirty="0" smtClean="0">
                  <a:solidFill>
                    <a:schemeClr val="tx1"/>
                  </a:solidFill>
                </a:rPr>
                <a:t>Label Stack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3437" y="3646196"/>
              <a:ext cx="1120622" cy="18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IPv6 Header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63437" y="3830267"/>
              <a:ext cx="1120622" cy="8467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Payload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5192" y="964302"/>
            <a:ext cx="7704856" cy="2362562"/>
            <a:chOff x="675192" y="723229"/>
            <a:chExt cx="7704856" cy="1771919"/>
          </a:xfrm>
        </p:grpSpPr>
        <p:sp>
          <p:nvSpPr>
            <p:cNvPr id="4" name="Cloud 3"/>
            <p:cNvSpPr/>
            <p:nvPr/>
          </p:nvSpPr>
          <p:spPr>
            <a:xfrm>
              <a:off x="675192" y="1469034"/>
              <a:ext cx="1872208" cy="6480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Cloud 4"/>
            <p:cNvSpPr/>
            <p:nvPr/>
          </p:nvSpPr>
          <p:spPr>
            <a:xfrm>
              <a:off x="6507840" y="1415028"/>
              <a:ext cx="1872208" cy="648072"/>
            </a:xfrm>
            <a:prstGeom prst="cloud">
              <a:avLst/>
            </a:prstGeom>
            <a:solidFill>
              <a:srgbClr val="B2E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2763424" y="1090992"/>
              <a:ext cx="3528392" cy="140415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" name="Can 6"/>
            <p:cNvSpPr/>
            <p:nvPr/>
          </p:nvSpPr>
          <p:spPr>
            <a:xfrm rot="16200000">
              <a:off x="4394841" y="185728"/>
              <a:ext cx="238779" cy="3210435"/>
            </a:xfrm>
            <a:prstGeom prst="can">
              <a:avLst>
                <a:gd name="adj" fmla="val 61787"/>
              </a:avLst>
            </a:prstGeom>
            <a:solidFill>
              <a:srgbClr val="E29A8E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SR-in-UDP Tunnel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1536" y="1253010"/>
              <a:ext cx="180020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IP Network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224" y="1542272"/>
              <a:ext cx="1224136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SR Domain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5872" y="1553747"/>
              <a:ext cx="1224136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SR Domain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9578" y="723229"/>
              <a:ext cx="122413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Border Router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646" y="731498"/>
              <a:ext cx="122413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Border Router</a:t>
              </a:r>
              <a:endParaRPr lang="en-GB" sz="16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94503" y="1090992"/>
              <a:ext cx="130931" cy="511569"/>
              <a:chOff x="2627784" y="1268760"/>
              <a:chExt cx="178035" cy="46606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627784" y="1268760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627784" y="1412776"/>
                <a:ext cx="17803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805818" y="1412776"/>
                <a:ext cx="1" cy="3220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435834" y="1090992"/>
              <a:ext cx="97940" cy="498811"/>
              <a:chOff x="2627784" y="1268760"/>
              <a:chExt cx="178035" cy="466067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627784" y="1268760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627784" y="1412776"/>
                <a:ext cx="17803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805818" y="1412776"/>
                <a:ext cx="1" cy="3220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16" descr="Generic Router 2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53236" y="1624083"/>
              <a:ext cx="555776" cy="4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 descr="Generic Router 2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93579" y="1584082"/>
              <a:ext cx="602293" cy="4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58154" y="2453994"/>
            <a:ext cx="399664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59706" y="2420197"/>
            <a:ext cx="394275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6968" y="2289489"/>
            <a:ext cx="357427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0400" y="2568550"/>
            <a:ext cx="397875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25036" y="2558257"/>
            <a:ext cx="393222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51371" y="2568550"/>
            <a:ext cx="429711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55098" y="2599927"/>
            <a:ext cx="429711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8143" y="2376006"/>
            <a:ext cx="399664" cy="3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74187"/>
            <a:ext cx="8223250" cy="737144"/>
          </a:xfrm>
        </p:spPr>
        <p:txBody>
          <a:bodyPr/>
          <a:lstStyle/>
          <a:p>
            <a:pPr algn="ctr"/>
            <a:r>
              <a:rPr lang="en-GB" dirty="0" smtClean="0"/>
              <a:t>Use Case : SR in a Mixed Mode IP Network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1115616" y="1163120"/>
            <a:ext cx="6840760" cy="187220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7904" y="137914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IP Network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3530" y="2117667"/>
            <a:ext cx="5576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190845" y="2099224"/>
            <a:ext cx="5576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7360" y="405360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Legacy IP Router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77360" y="4629670"/>
            <a:ext cx="36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SR-Capable Router Not In SID Stack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74057" y="4802187"/>
            <a:ext cx="809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4328" y="4585256"/>
            <a:ext cx="213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Native IP Forwarding</a:t>
            </a:r>
            <a:endParaRPr lang="en-GB" dirty="0"/>
          </a:p>
        </p:txBody>
      </p:sp>
      <p:pic>
        <p:nvPicPr>
          <p:cNvPr id="12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1151" y="3981953"/>
            <a:ext cx="610703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1151" y="4558018"/>
            <a:ext cx="610703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0249" y="1840830"/>
            <a:ext cx="534233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29568" y="1840831"/>
            <a:ext cx="559291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61511" y="1862446"/>
            <a:ext cx="545160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07905" y="1859661"/>
            <a:ext cx="585489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3290" y="1846445"/>
            <a:ext cx="544381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34160" y="1822389"/>
            <a:ext cx="573259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/>
          <p:cNvSpPr/>
          <p:nvPr/>
        </p:nvSpPr>
        <p:spPr>
          <a:xfrm>
            <a:off x="1300163" y="1922571"/>
            <a:ext cx="1814512" cy="185832"/>
          </a:xfrm>
          <a:custGeom>
            <a:avLst/>
            <a:gdLst>
              <a:gd name="connsiteX0" fmla="*/ 0 w 1814512"/>
              <a:gd name="connsiteY0" fmla="*/ 171545 h 185832"/>
              <a:gd name="connsiteX1" fmla="*/ 414337 w 1814512"/>
              <a:gd name="connsiteY1" fmla="*/ 85820 h 185832"/>
              <a:gd name="connsiteX2" fmla="*/ 914400 w 1814512"/>
              <a:gd name="connsiteY2" fmla="*/ 95 h 185832"/>
              <a:gd name="connsiteX3" fmla="*/ 1443037 w 1814512"/>
              <a:gd name="connsiteY3" fmla="*/ 71532 h 185832"/>
              <a:gd name="connsiteX4" fmla="*/ 1814512 w 1814512"/>
              <a:gd name="connsiteY4" fmla="*/ 185832 h 1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12" h="185832">
                <a:moveTo>
                  <a:pt x="0" y="171545"/>
                </a:moveTo>
                <a:cubicBezTo>
                  <a:pt x="130968" y="142970"/>
                  <a:pt x="261937" y="114395"/>
                  <a:pt x="414337" y="85820"/>
                </a:cubicBezTo>
                <a:cubicBezTo>
                  <a:pt x="566737" y="57245"/>
                  <a:pt x="742950" y="2476"/>
                  <a:pt x="914400" y="95"/>
                </a:cubicBezTo>
                <a:cubicBezTo>
                  <a:pt x="1085850" y="-2286"/>
                  <a:pt x="1293018" y="40576"/>
                  <a:pt x="1443037" y="71532"/>
                </a:cubicBezTo>
                <a:cubicBezTo>
                  <a:pt x="1593056" y="102488"/>
                  <a:pt x="1703784" y="144160"/>
                  <a:pt x="1814512" y="18583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471863" y="1932579"/>
            <a:ext cx="1643062" cy="175824"/>
          </a:xfrm>
          <a:custGeom>
            <a:avLst/>
            <a:gdLst>
              <a:gd name="connsiteX0" fmla="*/ 0 w 1643062"/>
              <a:gd name="connsiteY0" fmla="*/ 175824 h 175824"/>
              <a:gd name="connsiteX1" fmla="*/ 457200 w 1643062"/>
              <a:gd name="connsiteY1" fmla="*/ 61524 h 175824"/>
              <a:gd name="connsiteX2" fmla="*/ 900112 w 1643062"/>
              <a:gd name="connsiteY2" fmla="*/ 4374 h 175824"/>
              <a:gd name="connsiteX3" fmla="*/ 1643062 w 1643062"/>
              <a:gd name="connsiteY3" fmla="*/ 175824 h 17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062" h="175824">
                <a:moveTo>
                  <a:pt x="0" y="175824"/>
                </a:moveTo>
                <a:cubicBezTo>
                  <a:pt x="153590" y="132961"/>
                  <a:pt x="307181" y="90099"/>
                  <a:pt x="457200" y="61524"/>
                </a:cubicBezTo>
                <a:cubicBezTo>
                  <a:pt x="607219" y="32949"/>
                  <a:pt x="702468" y="-14676"/>
                  <a:pt x="900112" y="4374"/>
                </a:cubicBezTo>
                <a:cubicBezTo>
                  <a:pt x="1097756" y="23424"/>
                  <a:pt x="1370409" y="99624"/>
                  <a:pt x="1643062" y="17582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5514975" y="1979816"/>
            <a:ext cx="914400" cy="128587"/>
          </a:xfrm>
          <a:custGeom>
            <a:avLst/>
            <a:gdLst>
              <a:gd name="connsiteX0" fmla="*/ 0 w 914400"/>
              <a:gd name="connsiteY0" fmla="*/ 128587 h 128587"/>
              <a:gd name="connsiteX1" fmla="*/ 442913 w 914400"/>
              <a:gd name="connsiteY1" fmla="*/ 0 h 128587"/>
              <a:gd name="connsiteX2" fmla="*/ 914400 w 914400"/>
              <a:gd name="connsiteY2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28587">
                <a:moveTo>
                  <a:pt x="0" y="128587"/>
                </a:moveTo>
                <a:cubicBezTo>
                  <a:pt x="145256" y="64293"/>
                  <a:pt x="290513" y="0"/>
                  <a:pt x="442913" y="0"/>
                </a:cubicBezTo>
                <a:cubicBezTo>
                  <a:pt x="595313" y="0"/>
                  <a:pt x="754856" y="64293"/>
                  <a:pt x="914400" y="12858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6815138" y="2022678"/>
            <a:ext cx="971550" cy="71439"/>
          </a:xfrm>
          <a:custGeom>
            <a:avLst/>
            <a:gdLst>
              <a:gd name="connsiteX0" fmla="*/ 0 w 971550"/>
              <a:gd name="connsiteY0" fmla="*/ 71438 h 71438"/>
              <a:gd name="connsiteX1" fmla="*/ 500062 w 971550"/>
              <a:gd name="connsiteY1" fmla="*/ 0 h 71438"/>
              <a:gd name="connsiteX2" fmla="*/ 971550 w 971550"/>
              <a:gd name="connsiteY2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71438">
                <a:moveTo>
                  <a:pt x="0" y="71438"/>
                </a:moveTo>
                <a:cubicBezTo>
                  <a:pt x="169068" y="35719"/>
                  <a:pt x="338137" y="0"/>
                  <a:pt x="500062" y="0"/>
                </a:cubicBezTo>
                <a:cubicBezTo>
                  <a:pt x="661987" y="0"/>
                  <a:pt x="816768" y="35719"/>
                  <a:pt x="971550" y="7143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497296" y="5164076"/>
            <a:ext cx="337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SR-Capable Router In SID Stack</a:t>
            </a:r>
            <a:endParaRPr lang="en-GB" dirty="0"/>
          </a:p>
        </p:txBody>
      </p:sp>
      <p:pic>
        <p:nvPicPr>
          <p:cNvPr id="30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1152" y="5127591"/>
            <a:ext cx="626194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>
          <a:xfrm>
            <a:off x="1085222" y="2212091"/>
            <a:ext cx="6863024" cy="816380"/>
          </a:xfrm>
          <a:custGeom>
            <a:avLst/>
            <a:gdLst>
              <a:gd name="connsiteX0" fmla="*/ 0 w 6863024"/>
              <a:gd name="connsiteY0" fmla="*/ 159684 h 612285"/>
              <a:gd name="connsiteX1" fmla="*/ 964642 w 6863024"/>
              <a:gd name="connsiteY1" fmla="*/ 611859 h 612285"/>
              <a:gd name="connsiteX2" fmla="*/ 2200589 w 6863024"/>
              <a:gd name="connsiteY2" fmla="*/ 89345 h 612285"/>
              <a:gd name="connsiteX3" fmla="*/ 2230734 w 6863024"/>
              <a:gd name="connsiteY3" fmla="*/ 99394 h 612285"/>
              <a:gd name="connsiteX4" fmla="*/ 3315956 w 6863024"/>
              <a:gd name="connsiteY4" fmla="*/ 491279 h 612285"/>
              <a:gd name="connsiteX5" fmla="*/ 4200211 w 6863024"/>
              <a:gd name="connsiteY5" fmla="*/ 69248 h 612285"/>
              <a:gd name="connsiteX6" fmla="*/ 4220308 w 6863024"/>
              <a:gd name="connsiteY6" fmla="*/ 79297 h 612285"/>
              <a:gd name="connsiteX7" fmla="*/ 5104563 w 6863024"/>
              <a:gd name="connsiteY7" fmla="*/ 581714 h 612285"/>
              <a:gd name="connsiteX8" fmla="*/ 5546690 w 6863024"/>
              <a:gd name="connsiteY8" fmla="*/ 59200 h 612285"/>
              <a:gd name="connsiteX9" fmla="*/ 5576835 w 6863024"/>
              <a:gd name="connsiteY9" fmla="*/ 59200 h 612285"/>
              <a:gd name="connsiteX10" fmla="*/ 6209881 w 6863024"/>
              <a:gd name="connsiteY10" fmla="*/ 481231 h 612285"/>
              <a:gd name="connsiteX11" fmla="*/ 6863024 w 6863024"/>
              <a:gd name="connsiteY11" fmla="*/ 49152 h 61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3024" h="612285">
                <a:moveTo>
                  <a:pt x="0" y="159684"/>
                </a:moveTo>
                <a:cubicBezTo>
                  <a:pt x="298938" y="391633"/>
                  <a:pt x="597877" y="623582"/>
                  <a:pt x="964642" y="611859"/>
                </a:cubicBezTo>
                <a:cubicBezTo>
                  <a:pt x="1331407" y="600136"/>
                  <a:pt x="1989574" y="174756"/>
                  <a:pt x="2200589" y="89345"/>
                </a:cubicBezTo>
                <a:cubicBezTo>
                  <a:pt x="2411604" y="3934"/>
                  <a:pt x="2230734" y="99394"/>
                  <a:pt x="2230734" y="99394"/>
                </a:cubicBezTo>
                <a:cubicBezTo>
                  <a:pt x="2416628" y="166383"/>
                  <a:pt x="2987710" y="496303"/>
                  <a:pt x="3315956" y="491279"/>
                </a:cubicBezTo>
                <a:cubicBezTo>
                  <a:pt x="3644202" y="486255"/>
                  <a:pt x="4049486" y="137912"/>
                  <a:pt x="4200211" y="69248"/>
                </a:cubicBezTo>
                <a:cubicBezTo>
                  <a:pt x="4350936" y="584"/>
                  <a:pt x="4220308" y="79297"/>
                  <a:pt x="4220308" y="79297"/>
                </a:cubicBezTo>
                <a:cubicBezTo>
                  <a:pt x="4371033" y="164708"/>
                  <a:pt x="4883499" y="585064"/>
                  <a:pt x="5104563" y="581714"/>
                </a:cubicBezTo>
                <a:cubicBezTo>
                  <a:pt x="5325627" y="578365"/>
                  <a:pt x="5467978" y="146286"/>
                  <a:pt x="5546690" y="59200"/>
                </a:cubicBezTo>
                <a:cubicBezTo>
                  <a:pt x="5625402" y="-27886"/>
                  <a:pt x="5466303" y="-11138"/>
                  <a:pt x="5576835" y="59200"/>
                </a:cubicBezTo>
                <a:cubicBezTo>
                  <a:pt x="5687367" y="129538"/>
                  <a:pt x="5995516" y="482906"/>
                  <a:pt x="6209881" y="481231"/>
                </a:cubicBezTo>
                <a:cubicBezTo>
                  <a:pt x="6424246" y="479556"/>
                  <a:pt x="6643635" y="264354"/>
                  <a:pt x="6863024" y="49152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74557" y="1883201"/>
            <a:ext cx="602803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69515" y="1859661"/>
            <a:ext cx="594555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27955" y="1883201"/>
            <a:ext cx="537621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60500" y="1902263"/>
            <a:ext cx="530109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Generic Router 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71801" y="1934098"/>
            <a:ext cx="531500" cy="5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5185785" y="5192949"/>
            <a:ext cx="80964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26056" y="4976018"/>
            <a:ext cx="213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SR Forwarding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3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90578" y="52244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Conclusion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0528" y="1947334"/>
            <a:ext cx="8229601" cy="4034564"/>
          </a:xfrm>
        </p:spPr>
        <p:txBody>
          <a:bodyPr/>
          <a:lstStyle/>
          <a:p>
            <a:r>
              <a:rPr lang="en-US" altLang="en-US" sz="2800" dirty="0"/>
              <a:t>SR moves state from the network to the packet</a:t>
            </a:r>
          </a:p>
          <a:p>
            <a:pPr lvl="1"/>
            <a:r>
              <a:rPr lang="en-US" altLang="en-US" sz="2500" dirty="0"/>
              <a:t>Simplifies protocols</a:t>
            </a:r>
          </a:p>
          <a:p>
            <a:r>
              <a:rPr lang="en-US" altLang="en-US" sz="2800" dirty="0"/>
              <a:t>Some problems remain to be addressed</a:t>
            </a:r>
          </a:p>
          <a:p>
            <a:pPr lvl="1"/>
            <a:r>
              <a:rPr lang="en-US" altLang="en-US" sz="2500" dirty="0"/>
              <a:t>OAM, Fast Reroute</a:t>
            </a:r>
          </a:p>
          <a:p>
            <a:r>
              <a:rPr lang="en-US" altLang="en-US" sz="2800" dirty="0" err="1" smtClean="0"/>
              <a:t>Optimisations</a:t>
            </a:r>
            <a:r>
              <a:rPr lang="en-US" altLang="en-US" sz="2800" dirty="0" smtClean="0"/>
              <a:t> on early proposals are possible</a:t>
            </a:r>
          </a:p>
          <a:p>
            <a:r>
              <a:rPr lang="en-US" altLang="en-US" sz="2800" dirty="0" smtClean="0"/>
              <a:t>Operational </a:t>
            </a:r>
            <a:r>
              <a:rPr lang="en-US" altLang="en-US" sz="2800" dirty="0"/>
              <a:t>experience </a:t>
            </a:r>
            <a:r>
              <a:rPr lang="en-US" altLang="en-US" sz="2800" dirty="0" smtClean="0"/>
              <a:t>is required </a:t>
            </a:r>
            <a:endParaRPr lang="en-US" altLang="en-US" sz="2800" dirty="0"/>
          </a:p>
          <a:p>
            <a:pPr lvl="1"/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539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</a:p>
          <a:p>
            <a:pPr marL="0" indent="0" algn="ctr">
              <a:buNone/>
            </a:pPr>
            <a:r>
              <a:rPr lang="en-US" sz="2800" dirty="0" smtClean="0"/>
              <a:t>afarrel@juniper.net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1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0578" y="308084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 smtClean="0"/>
              <a:t>Strict </a:t>
            </a:r>
            <a:r>
              <a:rPr lang="en-US" altLang="en-US" sz="4500" dirty="0"/>
              <a:t>Paths in </a:t>
            </a:r>
            <a:r>
              <a:rPr lang="en-US" altLang="en-US" sz="4500" dirty="0" smtClean="0"/>
              <a:t>TE</a:t>
            </a:r>
            <a:endParaRPr lang="en-US" alt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317315"/>
            <a:ext cx="8229600" cy="4857751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Encode </a:t>
            </a:r>
            <a:r>
              <a:rPr lang="en-US" sz="2800" dirty="0"/>
              <a:t>path information in the packet</a:t>
            </a:r>
          </a:p>
          <a:p>
            <a:pPr lvl="1">
              <a:defRPr/>
            </a:pPr>
            <a:r>
              <a:rPr lang="en-US" sz="2400" dirty="0"/>
              <a:t>Packet header enumerates every node in the path</a:t>
            </a:r>
          </a:p>
          <a:p>
            <a:pPr lvl="1">
              <a:defRPr/>
            </a:pPr>
            <a:r>
              <a:rPr lang="en-US" sz="2400" dirty="0"/>
              <a:t>No path information stored in the network</a:t>
            </a:r>
          </a:p>
          <a:p>
            <a:pPr lvl="1">
              <a:defRPr/>
            </a:pPr>
            <a:r>
              <a:rPr lang="en-US" sz="2400" dirty="0"/>
              <a:t>Example: IPv4 with Strict Source Routing </a:t>
            </a:r>
            <a:r>
              <a:rPr lang="en-US" sz="2400" dirty="0" smtClean="0"/>
              <a:t>Option</a:t>
            </a:r>
          </a:p>
          <a:p>
            <a:pPr lvl="2">
              <a:defRPr/>
            </a:pPr>
            <a:r>
              <a:rPr lang="en-US" sz="2000" dirty="0" smtClean="0"/>
              <a:t>Not much used</a:t>
            </a:r>
            <a:endParaRPr lang="en-US" sz="2000" dirty="0"/>
          </a:p>
          <a:p>
            <a:pPr>
              <a:defRPr/>
            </a:pPr>
            <a:r>
              <a:rPr lang="en-US" sz="2800" dirty="0"/>
              <a:t>Store path information in the network</a:t>
            </a:r>
          </a:p>
          <a:p>
            <a:pPr lvl="1">
              <a:defRPr/>
            </a:pPr>
            <a:r>
              <a:rPr lang="en-US" sz="2400" dirty="0"/>
              <a:t>Packet header contains exactly one path identifier</a:t>
            </a:r>
          </a:p>
          <a:p>
            <a:pPr lvl="1">
              <a:defRPr/>
            </a:pPr>
            <a:r>
              <a:rPr lang="en-US" sz="2400" dirty="0"/>
              <a:t>No further path information is encoded in the packet</a:t>
            </a:r>
          </a:p>
          <a:p>
            <a:pPr lvl="1">
              <a:defRPr/>
            </a:pPr>
            <a:r>
              <a:rPr lang="en-US" sz="2400" dirty="0"/>
              <a:t>Example: RSVP-signaled MPLS</a:t>
            </a: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0578" y="250860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Loose Paths </a:t>
            </a:r>
            <a:r>
              <a:rPr lang="en-US" altLang="en-US" sz="4500" dirty="0" smtClean="0"/>
              <a:t>in TE</a:t>
            </a:r>
            <a:endParaRPr lang="en-US" alt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094391"/>
            <a:ext cx="8229600" cy="480483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Path </a:t>
            </a:r>
            <a:r>
              <a:rPr lang="en-US" sz="2400" dirty="0"/>
              <a:t>is divided into segments</a:t>
            </a:r>
          </a:p>
          <a:p>
            <a:pPr lvl="1">
              <a:defRPr/>
            </a:pPr>
            <a:r>
              <a:rPr lang="en-US" sz="2400" dirty="0"/>
              <a:t>Segment contains one or more router hops</a:t>
            </a:r>
          </a:p>
          <a:p>
            <a:pPr>
              <a:defRPr/>
            </a:pPr>
            <a:r>
              <a:rPr lang="en-US" sz="2400" dirty="0"/>
              <a:t>Packet header </a:t>
            </a:r>
            <a:r>
              <a:rPr lang="en-US" sz="2400" dirty="0" smtClean="0"/>
              <a:t>lists </a:t>
            </a:r>
            <a:r>
              <a:rPr lang="en-US" sz="2400" dirty="0"/>
              <a:t>each segment that the packet traverses</a:t>
            </a:r>
          </a:p>
          <a:p>
            <a:pPr lvl="1">
              <a:defRPr/>
            </a:pPr>
            <a:r>
              <a:rPr lang="en-US" sz="2400" dirty="0"/>
              <a:t>But it does not necessarily enumerate every node</a:t>
            </a:r>
          </a:p>
          <a:p>
            <a:pPr>
              <a:defRPr/>
            </a:pPr>
            <a:r>
              <a:rPr lang="en-US" sz="2400" dirty="0"/>
              <a:t>Network contains enough state to forward the packet through multi-node segments</a:t>
            </a:r>
          </a:p>
          <a:p>
            <a:pPr>
              <a:defRPr/>
            </a:pPr>
            <a:r>
              <a:rPr lang="en-US" sz="2400" dirty="0"/>
              <a:t>Examples</a:t>
            </a:r>
          </a:p>
          <a:p>
            <a:pPr lvl="1">
              <a:defRPr/>
            </a:pPr>
            <a:r>
              <a:rPr lang="en-US" sz="2400" dirty="0"/>
              <a:t>IPv4 Loose Source Routing </a:t>
            </a:r>
            <a:r>
              <a:rPr lang="en-US" sz="2400" dirty="0" smtClean="0"/>
              <a:t>Option</a:t>
            </a:r>
          </a:p>
          <a:p>
            <a:pPr lvl="2">
              <a:defRPr/>
            </a:pPr>
            <a:r>
              <a:rPr lang="en-US" sz="2000" dirty="0" smtClean="0"/>
              <a:t>Not much used</a:t>
            </a:r>
            <a:endParaRPr lang="en-US" sz="2000" dirty="0"/>
          </a:p>
          <a:p>
            <a:pPr lvl="1">
              <a:defRPr/>
            </a:pPr>
            <a:r>
              <a:rPr lang="en-US" sz="2400" dirty="0"/>
              <a:t>IPv6 Routing Extension </a:t>
            </a:r>
            <a:r>
              <a:rPr lang="en-US" sz="2400" dirty="0" smtClean="0"/>
              <a:t>Header</a:t>
            </a:r>
          </a:p>
          <a:p>
            <a:pPr lvl="2">
              <a:defRPr/>
            </a:pPr>
            <a:r>
              <a:rPr lang="en-US" sz="2000" dirty="0"/>
              <a:t>Not </a:t>
            </a:r>
            <a:r>
              <a:rPr lang="en-US" sz="2000" dirty="0" smtClean="0"/>
              <a:t>much used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0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0578" y="210668"/>
            <a:ext cx="8229601" cy="830997"/>
          </a:xfrm>
        </p:spPr>
        <p:txBody>
          <a:bodyPr/>
          <a:lstStyle/>
          <a:p>
            <a:pPr algn="ctr"/>
            <a:r>
              <a:rPr lang="en-US" altLang="en-US" sz="3600" dirty="0" smtClean="0"/>
              <a:t>Segment Routing: A New Approach to TE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121186"/>
            <a:ext cx="8229600" cy="480483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Path </a:t>
            </a:r>
            <a:r>
              <a:rPr lang="en-US" sz="2400" dirty="0" smtClean="0"/>
              <a:t>information is placed in the packet header</a:t>
            </a:r>
          </a:p>
          <a:p>
            <a:pPr>
              <a:defRPr/>
            </a:pPr>
            <a:r>
              <a:rPr lang="en-US" sz="2400" dirty="0" smtClean="0"/>
              <a:t>No </a:t>
            </a:r>
            <a:r>
              <a:rPr lang="en-US" sz="2400" dirty="0"/>
              <a:t>control plane </a:t>
            </a:r>
            <a:r>
              <a:rPr lang="en-US" sz="2400" dirty="0" smtClean="0"/>
              <a:t>signaling or state</a:t>
            </a:r>
          </a:p>
          <a:p>
            <a:pPr>
              <a:defRPr/>
            </a:pPr>
            <a:r>
              <a:rPr lang="en-US" sz="2400" dirty="0" smtClean="0"/>
              <a:t>History</a:t>
            </a:r>
          </a:p>
          <a:p>
            <a:pPr lvl="1"/>
            <a:r>
              <a:rPr lang="en-US" altLang="en-US" sz="2400" dirty="0"/>
              <a:t>Ideas first brought to </a:t>
            </a:r>
            <a:r>
              <a:rPr lang="en-US" altLang="en-US" sz="2400" dirty="0" smtClean="0"/>
              <a:t>the IETF </a:t>
            </a:r>
            <a:r>
              <a:rPr lang="en-US" altLang="en-US" sz="2400" dirty="0"/>
              <a:t>in 2013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B" sz="2400" dirty="0"/>
              <a:t>ource 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GB" sz="2400" dirty="0"/>
              <a:t>acket </a:t>
            </a:r>
            <a:r>
              <a:rPr lang="en-GB" sz="2400" dirty="0">
                <a:solidFill>
                  <a:srgbClr val="FF0000"/>
                </a:solidFill>
              </a:rPr>
              <a:t>R</a:t>
            </a:r>
            <a:r>
              <a:rPr lang="en-GB" sz="2400" dirty="0"/>
              <a:t>outing </a:t>
            </a:r>
            <a:r>
              <a:rPr lang="en-GB" sz="2400" dirty="0">
                <a:solidFill>
                  <a:srgbClr val="FF0000"/>
                </a:solidFill>
              </a:rPr>
              <a:t>i</a:t>
            </a:r>
            <a:r>
              <a:rPr lang="en-GB" sz="2400" dirty="0"/>
              <a:t>n </a:t>
            </a:r>
            <a:r>
              <a:rPr lang="en-GB" sz="2400" dirty="0">
                <a:solidFill>
                  <a:srgbClr val="FF0000"/>
                </a:solidFill>
              </a:rPr>
              <a:t>N</a:t>
            </a:r>
            <a:r>
              <a:rPr lang="en-GB" sz="2400" dirty="0"/>
              <a:t>etworkin</a:t>
            </a:r>
            <a:r>
              <a:rPr lang="en-GB" sz="2400" dirty="0">
                <a:solidFill>
                  <a:srgbClr val="FF0000"/>
                </a:solidFill>
              </a:rPr>
              <a:t>g</a:t>
            </a:r>
            <a:r>
              <a:rPr lang="en-GB" sz="2400" dirty="0">
                <a:solidFill>
                  <a:srgbClr val="3C3C3C"/>
                </a:solidFill>
              </a:rPr>
              <a:t> (SPRING</a:t>
            </a:r>
            <a:r>
              <a:rPr lang="en-GB" sz="2400" dirty="0" smtClean="0">
                <a:solidFill>
                  <a:srgbClr val="3C3C3C"/>
                </a:solidFill>
              </a:rPr>
              <a:t>) work</a:t>
            </a:r>
            <a:r>
              <a:rPr lang="en-GB" altLang="en-US" sz="2400" dirty="0" smtClean="0">
                <a:solidFill>
                  <a:srgbClr val="3C3C3C"/>
                </a:solidFill>
              </a:rPr>
              <a:t>ing</a:t>
            </a:r>
            <a:r>
              <a:rPr lang="en-US" sz="2400" dirty="0" smtClean="0"/>
              <a:t> group</a:t>
            </a:r>
          </a:p>
          <a:p>
            <a:pPr lvl="2"/>
            <a:r>
              <a:rPr lang="en-US" sz="2400" dirty="0" smtClean="0">
                <a:solidFill>
                  <a:srgbClr val="3C3C3C"/>
                </a:solidFill>
              </a:rPr>
              <a:t>Chartered October 2013</a:t>
            </a:r>
            <a:endParaRPr lang="en-GB" sz="2400" dirty="0">
              <a:solidFill>
                <a:srgbClr val="3C3C3C"/>
              </a:solidFill>
            </a:endParaRPr>
          </a:p>
          <a:p>
            <a:pPr lvl="2"/>
            <a:r>
              <a:rPr lang="en-GB" altLang="en-US" sz="2400" dirty="0" smtClean="0">
                <a:solidFill>
                  <a:srgbClr val="3C3C3C"/>
                </a:solidFill>
              </a:rPr>
              <a:t>500 members of the </a:t>
            </a:r>
            <a:r>
              <a:rPr lang="en-US" altLang="en-US" sz="2400" dirty="0" smtClean="0"/>
              <a:t>mailing list</a:t>
            </a:r>
            <a:endParaRPr lang="en-GB" altLang="en-US" sz="2400" dirty="0" smtClean="0">
              <a:solidFill>
                <a:srgbClr val="3C3C3C"/>
              </a:solidFill>
            </a:endParaRPr>
          </a:p>
          <a:p>
            <a:pPr lvl="1"/>
            <a:r>
              <a:rPr lang="en-GB" altLang="en-US" sz="2400" dirty="0" smtClean="0">
                <a:solidFill>
                  <a:srgbClr val="3C3C3C"/>
                </a:solidFill>
              </a:rPr>
              <a:t>Only </a:t>
            </a:r>
            <a:r>
              <a:rPr lang="en-GB" altLang="en-US" sz="2400" dirty="0">
                <a:solidFill>
                  <a:srgbClr val="3C3C3C"/>
                </a:solidFill>
              </a:rPr>
              <a:t>one RFC on Segment </a:t>
            </a:r>
            <a:r>
              <a:rPr lang="en-GB" altLang="en-US" sz="2400" dirty="0" smtClean="0">
                <a:solidFill>
                  <a:srgbClr val="3C3C3C"/>
                </a:solidFill>
              </a:rPr>
              <a:t>Routing so far</a:t>
            </a:r>
            <a:endParaRPr lang="en-GB" altLang="en-US" sz="2400" dirty="0">
              <a:solidFill>
                <a:srgbClr val="3C3C3C"/>
              </a:solidFill>
            </a:endParaRPr>
          </a:p>
          <a:p>
            <a:pPr lvl="2"/>
            <a:r>
              <a:rPr lang="en-GB" altLang="en-US" sz="2400" dirty="0">
                <a:solidFill>
                  <a:srgbClr val="3C3C3C"/>
                </a:solidFill>
              </a:rPr>
              <a:t>RFC 7855 – Problem Statement</a:t>
            </a:r>
          </a:p>
          <a:p>
            <a:pPr lvl="1"/>
            <a:r>
              <a:rPr lang="en-GB" altLang="en-US" sz="2400" dirty="0">
                <a:solidFill>
                  <a:srgbClr val="3C3C3C"/>
                </a:solidFill>
              </a:rPr>
              <a:t>Around 50 Internet-Drafts in </a:t>
            </a:r>
            <a:r>
              <a:rPr lang="en-GB" altLang="en-US" sz="2400" dirty="0" smtClean="0">
                <a:solidFill>
                  <a:srgbClr val="3C3C3C"/>
                </a:solidFill>
              </a:rPr>
              <a:t>progress</a:t>
            </a:r>
          </a:p>
          <a:p>
            <a:pPr lvl="2"/>
            <a:r>
              <a:rPr lang="en-GB" sz="2400" dirty="0" smtClean="0"/>
              <a:t>Input from all the big vendors and a lot of the big operators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44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0578" y="210668"/>
            <a:ext cx="8229601" cy="830997"/>
          </a:xfrm>
        </p:spPr>
        <p:txBody>
          <a:bodyPr/>
          <a:lstStyle/>
          <a:p>
            <a:pPr algn="ctr"/>
            <a:r>
              <a:rPr lang="en-US" altLang="en-US" sz="3600" dirty="0" smtClean="0"/>
              <a:t>Segment Routing Objectives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121186"/>
            <a:ext cx="8229600" cy="480483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Del</a:t>
            </a:r>
            <a:r>
              <a:rPr lang="en-US" altLang="en-US" sz="2400" dirty="0" smtClean="0"/>
              <a:t>iver simple TE in packet networks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Leverage shortest path forward</a:t>
            </a:r>
            <a:r>
              <a:rPr lang="en-US" altLang="en-US" sz="2400" dirty="0" smtClean="0"/>
              <a:t>ing</a:t>
            </a:r>
          </a:p>
          <a:p>
            <a:pPr>
              <a:defRPr/>
            </a:pPr>
            <a:r>
              <a:rPr lang="en-US" sz="2400" dirty="0" smtClean="0"/>
              <a:t>Steer packets away from shortest paths for TE reasons</a:t>
            </a:r>
          </a:p>
          <a:p>
            <a:pPr lvl="1">
              <a:defRPr/>
            </a:pPr>
            <a:r>
              <a:rPr lang="en-US" sz="2400" dirty="0" smtClean="0"/>
              <a:t>Load balance </a:t>
            </a:r>
            <a:r>
              <a:rPr lang="en-US" altLang="en-US" sz="2400" dirty="0" smtClean="0"/>
              <a:t>in the network</a:t>
            </a:r>
          </a:p>
          <a:p>
            <a:pPr lvl="1">
              <a:defRPr/>
            </a:pPr>
            <a:r>
              <a:rPr lang="en-US" sz="2400" dirty="0" smtClean="0"/>
              <a:t>Create d</a:t>
            </a:r>
            <a:r>
              <a:rPr lang="en-US" altLang="en-US" sz="2400" dirty="0" smtClean="0"/>
              <a:t>isjoint end-to-end paths</a:t>
            </a:r>
          </a:p>
          <a:p>
            <a:pPr lvl="1">
              <a:defRPr/>
            </a:pPr>
            <a:r>
              <a:rPr lang="en-US" sz="2400" dirty="0" smtClean="0"/>
              <a:t>Repa</a:t>
            </a:r>
            <a:r>
              <a:rPr lang="en-US" altLang="en-US" sz="2400" dirty="0" smtClean="0"/>
              <a:t>ir after failure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Ach</a:t>
            </a:r>
            <a:r>
              <a:rPr lang="en-US" altLang="en-US" sz="2400" dirty="0" smtClean="0"/>
              <a:t>ieve this without</a:t>
            </a:r>
            <a:r>
              <a:rPr lang="en-US" sz="2400" dirty="0" smtClean="0"/>
              <a:t> complex</a:t>
            </a:r>
            <a:r>
              <a:rPr lang="en-US" altLang="en-US" sz="2400" dirty="0" smtClean="0"/>
              <a:t>ity in the network</a:t>
            </a:r>
          </a:p>
          <a:p>
            <a:pPr lvl="1">
              <a:defRPr/>
            </a:pPr>
            <a:r>
              <a:rPr lang="en-US" sz="2400" dirty="0" smtClean="0"/>
              <a:t>Remove s</a:t>
            </a:r>
            <a:r>
              <a:rPr lang="en-US" altLang="en-US" sz="2400" dirty="0" smtClean="0"/>
              <a:t>ignaling protocols and associated state</a:t>
            </a:r>
          </a:p>
          <a:p>
            <a:pPr lvl="1">
              <a:defRPr/>
            </a:pPr>
            <a:r>
              <a:rPr lang="en-US" sz="2400" dirty="0" smtClean="0"/>
              <a:t>Leverage ex</a:t>
            </a:r>
            <a:r>
              <a:rPr lang="en-US" altLang="en-US" sz="2400" dirty="0" smtClean="0"/>
              <a:t>isting forwarding paradigms (IP and MPLS) </a:t>
            </a:r>
          </a:p>
          <a:p>
            <a:pPr lvl="1">
              <a:defRPr/>
            </a:pPr>
            <a:r>
              <a:rPr lang="en-US" sz="2400" dirty="0" smtClean="0"/>
              <a:t>Leverage ex</a:t>
            </a:r>
            <a:r>
              <a:rPr lang="en-US" altLang="en-US" sz="2400" dirty="0" smtClean="0"/>
              <a:t>isting routing protocols (IGPs and BGP)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8259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90578" y="267892"/>
            <a:ext cx="8229601" cy="830997"/>
          </a:xfrm>
        </p:spPr>
        <p:txBody>
          <a:bodyPr/>
          <a:lstStyle/>
          <a:p>
            <a:pPr algn="ctr"/>
            <a:r>
              <a:rPr lang="en-US" altLang="en-US" sz="4500" dirty="0"/>
              <a:t>Terminology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3388" y="1164963"/>
            <a:ext cx="8229600" cy="4741333"/>
          </a:xfrm>
        </p:spPr>
        <p:txBody>
          <a:bodyPr/>
          <a:lstStyle/>
          <a:p>
            <a:r>
              <a:rPr lang="en-US" altLang="en-US" sz="2800" i="1" dirty="0" smtClean="0"/>
              <a:t>SR D</a:t>
            </a:r>
            <a:r>
              <a:rPr lang="en-US" altLang="en-US" sz="2800" i="1" dirty="0" smtClean="0">
                <a:solidFill>
                  <a:srgbClr val="3C3C3C"/>
                </a:solidFill>
              </a:rPr>
              <a:t>o</a:t>
            </a:r>
            <a:r>
              <a:rPr lang="en-US" altLang="en-US" sz="2800" i="1" dirty="0" smtClean="0"/>
              <a:t>main </a:t>
            </a:r>
            <a:r>
              <a:rPr lang="en-US" altLang="en-US" sz="2800" dirty="0" smtClean="0"/>
              <a:t>- A </a:t>
            </a:r>
            <a:r>
              <a:rPr lang="en-US" altLang="en-US" sz="2800" dirty="0"/>
              <a:t>collection of SR capable devices</a:t>
            </a:r>
          </a:p>
          <a:p>
            <a:pPr lvl="1"/>
            <a:r>
              <a:rPr lang="en-US" altLang="en-US" sz="2400" dirty="0"/>
              <a:t>Roles: Ingress, transit, egress</a:t>
            </a:r>
          </a:p>
          <a:p>
            <a:r>
              <a:rPr lang="en-US" altLang="en-US" sz="2800" i="1" dirty="0" smtClean="0"/>
              <a:t>SR </a:t>
            </a:r>
            <a:r>
              <a:rPr lang="en-US" altLang="en-US" sz="2800" i="1" dirty="0"/>
              <a:t>Path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- Can </a:t>
            </a:r>
            <a:r>
              <a:rPr lang="en-US" altLang="en-US" sz="2800" dirty="0"/>
              <a:t>be different from </a:t>
            </a:r>
            <a:r>
              <a:rPr lang="en-US" altLang="en-US" sz="2800" dirty="0" smtClean="0"/>
              <a:t>least </a:t>
            </a:r>
            <a:r>
              <a:rPr lang="en-US" altLang="en-US" sz="2800" dirty="0"/>
              <a:t>cost path</a:t>
            </a:r>
          </a:p>
          <a:p>
            <a:pPr lvl="1"/>
            <a:r>
              <a:rPr lang="en-US" altLang="en-US" sz="2400" dirty="0"/>
              <a:t>Contains one or more </a:t>
            </a:r>
            <a:r>
              <a:rPr lang="en-US" altLang="en-US" sz="2400" i="1" dirty="0"/>
              <a:t>SR </a:t>
            </a:r>
            <a:r>
              <a:rPr lang="en-US" altLang="en-US" sz="2400" i="1" dirty="0" smtClean="0"/>
              <a:t>Segments</a:t>
            </a:r>
          </a:p>
          <a:p>
            <a:r>
              <a:rPr lang="en-US" altLang="en-US" sz="2800" i="1" dirty="0" smtClean="0"/>
              <a:t>SR Segment - </a:t>
            </a:r>
            <a:r>
              <a:rPr lang="en-US" altLang="en-US" sz="2800" dirty="0" smtClean="0"/>
              <a:t>Connects </a:t>
            </a:r>
            <a:r>
              <a:rPr lang="en-US" altLang="en-US" sz="2800" dirty="0"/>
              <a:t>two points </a:t>
            </a:r>
            <a:r>
              <a:rPr lang="en-US" altLang="en-US" sz="2800" dirty="0" smtClean="0"/>
              <a:t>in SR domain</a:t>
            </a:r>
            <a:endParaRPr lang="en-US" altLang="en-US" sz="2400" dirty="0"/>
          </a:p>
          <a:p>
            <a:pPr lvl="1"/>
            <a:r>
              <a:rPr lang="en-US" altLang="en-US" sz="2400" dirty="0"/>
              <a:t>Can traverse one or more router hops</a:t>
            </a:r>
          </a:p>
          <a:p>
            <a:pPr lvl="1"/>
            <a:r>
              <a:rPr lang="en-US" altLang="en-US" sz="2400" dirty="0"/>
              <a:t>Is represented by a Segment Identifier (SID)</a:t>
            </a:r>
          </a:p>
          <a:p>
            <a:r>
              <a:rPr lang="en-US" altLang="en-US" sz="2800" i="1" dirty="0" smtClean="0"/>
              <a:t>Segment </a:t>
            </a:r>
            <a:r>
              <a:rPr lang="en-US" altLang="en-US" sz="2800" i="1" dirty="0"/>
              <a:t>Identifier (SID)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Node-local </a:t>
            </a:r>
            <a:r>
              <a:rPr lang="en-US" altLang="en-US" sz="2400" dirty="0"/>
              <a:t>or domain-wide (a.k.a., global) </a:t>
            </a:r>
            <a:r>
              <a:rPr lang="en-US" altLang="en-US" sz="2400" dirty="0" smtClean="0"/>
              <a:t>significance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39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niperNetworks_0117_update_PPT_MAIN">
  <a:themeElements>
    <a:clrScheme name="Juniper Colors 2014">
      <a:dk1>
        <a:srgbClr val="445E88"/>
      </a:dk1>
      <a:lt1>
        <a:srgbClr val="FFFFFF"/>
      </a:lt1>
      <a:dk2>
        <a:srgbClr val="A8B9C8"/>
      </a:dk2>
      <a:lt2>
        <a:srgbClr val="C8C8C8"/>
      </a:lt2>
      <a:accent1>
        <a:srgbClr val="3EBAF1"/>
      </a:accent1>
      <a:accent2>
        <a:srgbClr val="3C3C3C"/>
      </a:accent2>
      <a:accent3>
        <a:srgbClr val="E76252"/>
      </a:accent3>
      <a:accent4>
        <a:srgbClr val="68AE64"/>
      </a:accent4>
      <a:accent5>
        <a:srgbClr val="3095C2"/>
      </a:accent5>
      <a:accent6>
        <a:srgbClr val="00A3A5"/>
      </a:accent6>
      <a:hlink>
        <a:srgbClr val="0067AB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91425" tIns="45713" rIns="91425" bIns="45713" rtlCol="0" anchor="ctr"/>
      <a:lstStyle>
        <a:defPPr algn="ctr">
          <a:defRPr sz="140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60000"/>
              <a:lumOff val="40000"/>
            </a:schemeClr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lIns="45643" tIns="22821" rIns="45643" bIns="22821"/>
      <a:lstStyle>
        <a:defPPr algn="l">
          <a:lnSpc>
            <a:spcPct val="90000"/>
          </a:lnSpc>
          <a:defRPr sz="1400" dirty="0" smtClean="0">
            <a:solidFill>
              <a:schemeClr val="accent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JuniperNetworks_0117_update_PPT_MAIN</Template>
  <TotalTime>2416</TotalTime>
  <Words>2931</Words>
  <Application>Microsoft Office PowerPoint</Application>
  <PresentationFormat>On-screen Show (4:3)</PresentationFormat>
  <Paragraphs>822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JuniperNetworks_0117_update_PPT_MAIN</vt:lpstr>
      <vt:lpstr>Segment Routing (SR) Introduction and Tutorial </vt:lpstr>
      <vt:lpstr>Take-Aways</vt:lpstr>
      <vt:lpstr>Traffic engineering</vt:lpstr>
      <vt:lpstr>Purpose of TE</vt:lpstr>
      <vt:lpstr>Strict Paths in TE</vt:lpstr>
      <vt:lpstr>Loose Paths in TE</vt:lpstr>
      <vt:lpstr>Segment Routing: A New Approach to TE</vt:lpstr>
      <vt:lpstr>Segment Routing Objectives</vt:lpstr>
      <vt:lpstr>Terminology</vt:lpstr>
      <vt:lpstr>Pictorial Terminology</vt:lpstr>
      <vt:lpstr>Basic Segment Types</vt:lpstr>
      <vt:lpstr>The SR TE Approach</vt:lpstr>
      <vt:lpstr>Three Encapsulation Environments</vt:lpstr>
      <vt:lpstr>MPLS Forwarding</vt:lpstr>
      <vt:lpstr>Local SIDs / Global SIDs</vt:lpstr>
      <vt:lpstr>R1 to R4 : Adjacency Segments</vt:lpstr>
      <vt:lpstr>Any Node to R7: Using Prefix Segment</vt:lpstr>
      <vt:lpstr>R1 to R4 via R7 : Prefix Segment</vt:lpstr>
      <vt:lpstr>IPv6 Forwarding</vt:lpstr>
      <vt:lpstr>Modes</vt:lpstr>
      <vt:lpstr>Segment Routing Header (SRH) : (1 of 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types of SID</vt:lpstr>
      <vt:lpstr>Multiple Points of Presence</vt:lpstr>
      <vt:lpstr>Identifying SR Paths or Tunnels</vt:lpstr>
      <vt:lpstr>Benefits and Drawbacks to SRv6</vt:lpstr>
      <vt:lpstr>MPLS-SR-over-UDP</vt:lpstr>
      <vt:lpstr>Main Objectives</vt:lpstr>
      <vt:lpstr>MPLS-SR-over-UDP</vt:lpstr>
      <vt:lpstr>MPLS-SR-in-UDP Processing</vt:lpstr>
      <vt:lpstr>SR Control Plane</vt:lpstr>
      <vt:lpstr>SR     IGPs</vt:lpstr>
      <vt:lpstr>Path Computation</vt:lpstr>
      <vt:lpstr>FIB Creation (MPLS)</vt:lpstr>
      <vt:lpstr>Central Controller</vt:lpstr>
      <vt:lpstr>Controller Protocol Options</vt:lpstr>
      <vt:lpstr>Some Use Cases for sR</vt:lpstr>
      <vt:lpstr>PCE With Segment Routing</vt:lpstr>
      <vt:lpstr>Segment Routing in the Data Center</vt:lpstr>
      <vt:lpstr>Routing Between Data Centers</vt:lpstr>
      <vt:lpstr>Use Case : Tunnelling SR Across a Non-SR Core</vt:lpstr>
      <vt:lpstr>Use Case : SR in a Mixed Mode IP Network</vt:lpstr>
      <vt:lpstr>Conclusion</vt:lpstr>
      <vt:lpstr>Conclusion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JUNIPER POWERPOINT TEMPLATE</dc:title>
  <dc:subject>PowerPoint Template</dc:subject>
  <dc:creator>Adrian Farrel</dc:creator>
  <cp:keywords>PPT, PPT template, toolkit, PPT toolkit,  corporate template, corporate PPT template, PowerPoint template, Juniper PPT template</cp:keywords>
  <cp:lastModifiedBy>Adrian Farrel</cp:lastModifiedBy>
  <cp:revision>113</cp:revision>
  <cp:lastPrinted>2016-02-04T00:10:41Z</cp:lastPrinted>
  <dcterms:created xsi:type="dcterms:W3CDTF">2017-05-25T21:07:14Z</dcterms:created>
  <dcterms:modified xsi:type="dcterms:W3CDTF">2017-09-07T21:38:10Z</dcterms:modified>
</cp:coreProperties>
</file>