
<file path=[Content_Types].xml><?xml version="1.0" encoding="utf-8"?>
<Types xmlns="http://schemas.openxmlformats.org/package/2006/content-types">
  <Override PartName="/_rels/.rels" ContentType="application/vnd.openxmlformats-package.relationships+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52.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_rels/slide55.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47.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50.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5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26.xml.rels" ContentType="application/vnd.openxmlformats-package.relationships+xml"/>
  <Override PartName="/ppt/slides/_rels/slide30.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slide53.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_rels/presentation.xml.rels" ContentType="application/vnd.openxmlformats-package.relationships+xml"/>
  <Override PartName="/ppt/media/image49.png" ContentType="image/png"/>
  <Override PartName="/ppt/media/image48.png" ContentType="image/png"/>
  <Override PartName="/ppt/media/image47.png" ContentType="image/png"/>
  <Override PartName="/ppt/media/image20.png" ContentType="image/png"/>
  <Override PartName="/ppt/media/image5.png" ContentType="image/png"/>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9.png" ContentType="image/png"/>
  <Override PartName="/ppt/media/image3.png" ContentType="image/png"/>
  <Override PartName="/ppt/media/image38.png" ContentType="image/png"/>
  <Override PartName="/ppt/media/image22.png" ContentType="image/png"/>
  <Override PartName="/ppt/media/image7.png" ContentType="image/png"/>
  <Override PartName="/ppt/media/image2.png" ContentType="image/png"/>
  <Override PartName="/ppt/media/image37.png" ContentType="image/png"/>
  <Override PartName="/ppt/media/image21.png" ContentType="image/png"/>
  <Override PartName="/ppt/media/image6.png" ContentType="image/png"/>
  <Override PartName="/ppt/media/image1.png" ContentType="image/png"/>
  <Override PartName="/ppt/media/image36.png" ContentType="image/png"/>
  <Override PartName="/ppt/media/image8.png" ContentType="image/png"/>
  <Override PartName="/ppt/media/image23.png" ContentType="image/png"/>
  <Override PartName="/ppt/media/image10.png" ContentType="image/png"/>
  <Override PartName="/ppt/media/image9.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4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9040"/>
            <a:ext cx="9071640" cy="43844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pic>
        <p:nvPicPr>
          <p:cNvPr id="37" name="" descr=""/>
          <p:cNvPicPr/>
          <p:nvPr/>
        </p:nvPicPr>
        <p:blipFill>
          <a:blip r:embed="rId2"/>
          <a:stretch/>
        </p:blipFill>
        <p:spPr>
          <a:xfrm>
            <a:off x="2292120" y="1768680"/>
            <a:ext cx="5495040" cy="4384440"/>
          </a:xfrm>
          <a:prstGeom prst="rect">
            <a:avLst/>
          </a:prstGeom>
          <a:ln>
            <a:noFill/>
          </a:ln>
        </p:spPr>
      </p:pic>
      <p:pic>
        <p:nvPicPr>
          <p:cNvPr id="38" name="" descr=""/>
          <p:cNvPicPr/>
          <p:nvPr/>
        </p:nvPicPr>
        <p:blipFill>
          <a:blip r:embed="rId3"/>
          <a:stretch/>
        </p:blipFill>
        <p:spPr>
          <a:xfrm>
            <a:off x="2292120" y="1768680"/>
            <a:ext cx="5495040" cy="438444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b="0" lang="en-GB" sz="4400" spc="-1" strike="noStrike">
                <a:solidFill>
                  <a:srgbClr val="000000"/>
                </a:solidFill>
                <a:uFill>
                  <a:solidFill>
                    <a:srgbClr val="ffffff"/>
                  </a:solidFill>
                </a:uFill>
                <a:latin typeface="Arial"/>
              </a:rPr>
              <a:t>Click to edit the title text format</a:t>
            </a:r>
            <a:endParaRPr b="0" lang="en-GB"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9040"/>
            <a:ext cx="9071640" cy="43844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Click to edit the outline text format</a:t>
            </a:r>
            <a:endParaRPr b="0" lang="en-GB"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uFill>
                  <a:solidFill>
                    <a:srgbClr val="ffffff"/>
                  </a:solidFill>
                </a:uFill>
                <a:latin typeface="Arial"/>
              </a:rPr>
              <a:t>Second Outline Level</a:t>
            </a:r>
            <a:endParaRPr b="0" lang="en-GB"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uFill>
                  <a:solidFill>
                    <a:srgbClr val="ffffff"/>
                  </a:solidFill>
                </a:uFill>
                <a:latin typeface="Arial"/>
              </a:rPr>
              <a:t>Third Outline Level</a:t>
            </a:r>
            <a:endParaRPr b="0" lang="en-GB"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uFill>
                  <a:solidFill>
                    <a:srgbClr val="ffffff"/>
                  </a:solidFill>
                </a:uFill>
                <a:latin typeface="Arial"/>
              </a:rPr>
              <a:t>Fourth Outline Level</a:t>
            </a:r>
            <a:endParaRPr b="0" lang="en-GB"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uFill>
                  <a:solidFill>
                    <a:srgbClr val="ffffff"/>
                  </a:solidFill>
                </a:uFill>
                <a:latin typeface="Arial"/>
              </a:rPr>
              <a:t>Fifth Outline Level</a:t>
            </a:r>
            <a:endParaRPr b="0" lang="en-GB"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uFill>
                  <a:solidFill>
                    <a:srgbClr val="ffffff"/>
                  </a:solidFill>
                </a:uFill>
                <a:latin typeface="Arial"/>
              </a:rPr>
              <a:t>Sixth Outline Level</a:t>
            </a:r>
            <a:endParaRPr b="0" lang="en-GB"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uFill>
                  <a:solidFill>
                    <a:srgbClr val="ffffff"/>
                  </a:solidFill>
                </a:uFill>
                <a:latin typeface="Arial"/>
              </a:rPr>
              <a:t>Seventh Outline Level</a:t>
            </a:r>
            <a:endParaRPr b="0" lang="en-GB" sz="2000" spc="-1" strike="noStrike">
              <a:solidFill>
                <a:srgbClr val="000000"/>
              </a:solidFill>
              <a:uFill>
                <a:solidFill>
                  <a:srgbClr val="ffffff"/>
                </a:solidFill>
              </a:uFill>
              <a:latin typeface="Arial"/>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b="0" lang="en-GB" sz="1400" spc="-1" strike="noStrike">
                <a:solidFill>
                  <a:srgbClr val="000000"/>
                </a:solidFill>
                <a:uFill>
                  <a:solidFill>
                    <a:srgbClr val="ffffff"/>
                  </a:solidFill>
                </a:uFill>
                <a:latin typeface="Times New Roman"/>
              </a:rPr>
              <a:t>&lt;date/time&gt;</a:t>
            </a:r>
            <a:endParaRPr b="0" lang="en-GB" sz="1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b="0" lang="en-GB" sz="1400" spc="-1" strike="noStrike">
                <a:solidFill>
                  <a:srgbClr val="000000"/>
                </a:solidFill>
                <a:uFill>
                  <a:solidFill>
                    <a:srgbClr val="ffffff"/>
                  </a:solidFill>
                </a:uFill>
                <a:latin typeface="Times New Roman"/>
              </a:rPr>
              <a:t>&lt;footer&gt;</a:t>
            </a:r>
            <a:endParaRPr b="0" lang="en-GB" sz="1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55FC8471-1AC9-4EB4-854F-67707C11E8B5}" type="slidenum">
              <a:rPr b="0" lang="en-GB" sz="1400" spc="-1" strike="noStrike">
                <a:solidFill>
                  <a:srgbClr val="000000"/>
                </a:solidFill>
                <a:uFill>
                  <a:solidFill>
                    <a:srgbClr val="ffffff"/>
                  </a:solidFill>
                </a:uFill>
                <a:latin typeface="Times New Roman"/>
              </a:rPr>
              <a:t>&lt;number&gt;</a:t>
            </a:fld>
            <a:endParaRPr b="0" lang="en-GB"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3.xml"/>
</Relationships>
</file>

<file path=ppt/slides/_rels/slide39.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40.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xml"/>
</Relationships>
</file>

<file path=ppt/slides/_rels/slide41.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3.xml"/>
</Relationships>
</file>

<file path=ppt/slides/_rels/slide4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3.xml"/>
</Relationships>
</file>

<file path=ppt/slides/_rels/slide45.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3.xml"/>
</Relationships>
</file>

<file path=ppt/slides/_rels/slide46.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3.xml"/>
</Relationships>
</file>

<file path=ppt/slides/_rels/slide49.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3.xml"/>
</Relationships>
</file>

<file path=ppt/slides/_rels/slide50.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3.xml"/>
</Relationships>
</file>

<file path=ppt/slides/_rels/slide51.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3.xml"/>
</Relationships>
</file>

<file path=ppt/slides/_rels/slide52.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slideLayout" Target="../slideLayouts/slideLayout3.xml"/>
</Relationships>
</file>

<file path=ppt/slides/_rels/slide53.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slideLayout" Target="../slideLayouts/slideLayout3.xml"/>
</Relationships>
</file>

<file path=ppt/slides/_rels/slide54.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29fcf"/>
        </a:solidFill>
      </p:bgPr>
    </p:bg>
    <p:spTree>
      <p:nvGrpSpPr>
        <p:cNvPr id="1" name=""/>
        <p:cNvGrpSpPr/>
        <p:nvPr/>
      </p:nvGrpSpPr>
      <p:grpSpPr>
        <a:xfrm>
          <a:off x="0" y="0"/>
          <a:ext cx="0" cy="0"/>
          <a:chOff x="0" y="0"/>
          <a:chExt cx="0" cy="0"/>
        </a:xfrm>
      </p:grpSpPr>
      <p:sp>
        <p:nvSpPr>
          <p:cNvPr id="39" name="TextShape 1"/>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D</a:t>
            </a:r>
            <a:r>
              <a:rPr b="0" lang="en-GB" sz="4400" spc="-1" strike="noStrike">
                <a:solidFill>
                  <a:srgbClr val="ffffff"/>
                </a:solidFill>
                <a:uFill>
                  <a:solidFill>
                    <a:srgbClr val="ffffff"/>
                  </a:solidFill>
                </a:uFill>
                <a:latin typeface="Arial"/>
              </a:rPr>
              <a:t>e</a:t>
            </a:r>
            <a:r>
              <a:rPr b="0" lang="en-GB" sz="4400" spc="-1" strike="noStrike">
                <a:solidFill>
                  <a:srgbClr val="ffffff"/>
                </a:solidFill>
                <a:uFill>
                  <a:solidFill>
                    <a:srgbClr val="ffffff"/>
                  </a:solidFill>
                </a:uFill>
                <a:latin typeface="Arial"/>
              </a:rPr>
              <a:t>t</a:t>
            </a:r>
            <a:r>
              <a:rPr b="0" lang="en-GB" sz="4400" spc="-1" strike="noStrike">
                <a:solidFill>
                  <a:srgbClr val="ffffff"/>
                </a:solidFill>
                <a:uFill>
                  <a:solidFill>
                    <a:srgbClr val="ffffff"/>
                  </a:solidFill>
                </a:uFill>
                <a:latin typeface="Arial"/>
              </a:rPr>
              <a:t>e</a:t>
            </a:r>
            <a:r>
              <a:rPr b="0" lang="en-GB" sz="4400" spc="-1" strike="noStrike">
                <a:solidFill>
                  <a:srgbClr val="ffffff"/>
                </a:solidFill>
                <a:uFill>
                  <a:solidFill>
                    <a:srgbClr val="ffffff"/>
                  </a:solidFill>
                </a:uFill>
                <a:latin typeface="Arial"/>
              </a:rPr>
              <a:t>c</a:t>
            </a:r>
            <a:r>
              <a:rPr b="0" lang="en-GB" sz="4400" spc="-1" strike="noStrike">
                <a:solidFill>
                  <a:srgbClr val="ffffff"/>
                </a:solidFill>
                <a:uFill>
                  <a:solidFill>
                    <a:srgbClr val="ffffff"/>
                  </a:solidFill>
                </a:uFill>
                <a:latin typeface="Arial"/>
              </a:rPr>
              <a:t>ti</a:t>
            </a:r>
            <a:r>
              <a:rPr b="0" lang="en-GB" sz="4400" spc="-1" strike="noStrike">
                <a:solidFill>
                  <a:srgbClr val="ffffff"/>
                </a:solidFill>
                <a:uFill>
                  <a:solidFill>
                    <a:srgbClr val="ffffff"/>
                  </a:solidFill>
                </a:uFill>
                <a:latin typeface="Arial"/>
              </a:rPr>
              <a:t>n</a:t>
            </a:r>
            <a:r>
              <a:rPr b="0" lang="en-GB" sz="4400" spc="-1" strike="noStrike">
                <a:solidFill>
                  <a:srgbClr val="ffffff"/>
                </a:solidFill>
                <a:uFill>
                  <a:solidFill>
                    <a:srgbClr val="ffffff"/>
                  </a:solidFill>
                </a:uFill>
                <a:latin typeface="Arial"/>
              </a:rPr>
              <a:t>g </a:t>
            </a:r>
            <a:r>
              <a:rPr b="0" lang="en-GB" sz="4400" spc="-1" strike="noStrike">
                <a:solidFill>
                  <a:srgbClr val="ffffff"/>
                </a:solidFill>
                <a:uFill>
                  <a:solidFill>
                    <a:srgbClr val="ffffff"/>
                  </a:solidFill>
                </a:uFill>
                <a:latin typeface="Arial"/>
              </a:rPr>
              <a:t>U</a:t>
            </a:r>
            <a:r>
              <a:rPr b="0" lang="en-GB" sz="4400" spc="-1" strike="noStrike">
                <a:solidFill>
                  <a:srgbClr val="ffffff"/>
                </a:solidFill>
                <a:uFill>
                  <a:solidFill>
                    <a:srgbClr val="ffffff"/>
                  </a:solidFill>
                </a:uFill>
                <a:latin typeface="Arial"/>
              </a:rPr>
              <a:t>K </a:t>
            </a:r>
            <a:r>
              <a:rPr b="0" lang="en-GB" sz="4400" spc="-1" strike="noStrike">
                <a:solidFill>
                  <a:srgbClr val="ffffff"/>
                </a:solidFill>
                <a:uFill>
                  <a:solidFill>
                    <a:srgbClr val="ffffff"/>
                  </a:solidFill>
                </a:uFill>
                <a:latin typeface="Arial"/>
              </a:rPr>
              <a:t>I</a:t>
            </a:r>
            <a:r>
              <a:rPr b="0" lang="en-GB" sz="4400" spc="-1" strike="noStrike">
                <a:solidFill>
                  <a:srgbClr val="ffffff"/>
                </a:solidFill>
                <a:uFill>
                  <a:solidFill>
                    <a:srgbClr val="ffffff"/>
                  </a:solidFill>
                </a:uFill>
                <a:latin typeface="Arial"/>
              </a:rPr>
              <a:t>S</a:t>
            </a:r>
            <a:r>
              <a:rPr b="0" lang="en-GB" sz="4400" spc="-1" strike="noStrike">
                <a:solidFill>
                  <a:srgbClr val="ffffff"/>
                </a:solidFill>
                <a:uFill>
                  <a:solidFill>
                    <a:srgbClr val="ffffff"/>
                  </a:solidFill>
                </a:uFill>
                <a:latin typeface="Arial"/>
              </a:rPr>
              <a:t>P </a:t>
            </a:r>
            <a:r>
              <a:rPr b="0" lang="en-GB" sz="4400" spc="-1" strike="noStrike">
                <a:solidFill>
                  <a:srgbClr val="ffffff"/>
                </a:solidFill>
                <a:uFill>
                  <a:solidFill>
                    <a:srgbClr val="ffffff"/>
                  </a:solidFill>
                </a:uFill>
                <a:latin typeface="Arial"/>
              </a:rPr>
              <a:t>F</a:t>
            </a:r>
            <a:r>
              <a:rPr b="0" lang="en-GB" sz="4400" spc="-1" strike="noStrike">
                <a:solidFill>
                  <a:srgbClr val="ffffff"/>
                </a:solidFill>
                <a:uFill>
                  <a:solidFill>
                    <a:srgbClr val="ffffff"/>
                  </a:solidFill>
                </a:uFill>
                <a:latin typeface="Arial"/>
              </a:rPr>
              <a:t>il</a:t>
            </a:r>
            <a:r>
              <a:rPr b="0" lang="en-GB" sz="4400" spc="-1" strike="noStrike">
                <a:solidFill>
                  <a:srgbClr val="ffffff"/>
                </a:solidFill>
                <a:uFill>
                  <a:solidFill>
                    <a:srgbClr val="ffffff"/>
                  </a:solidFill>
                </a:uFill>
                <a:latin typeface="Arial"/>
              </a:rPr>
              <a:t>t</a:t>
            </a:r>
            <a:r>
              <a:rPr b="0" lang="en-GB" sz="4400" spc="-1" strike="noStrike">
                <a:solidFill>
                  <a:srgbClr val="ffffff"/>
                </a:solidFill>
                <a:uFill>
                  <a:solidFill>
                    <a:srgbClr val="ffffff"/>
                  </a:solidFill>
                </a:uFill>
                <a:latin typeface="Arial"/>
              </a:rPr>
              <a:t>e</a:t>
            </a:r>
            <a:r>
              <a:rPr b="0" lang="en-GB" sz="4400" spc="-1" strike="noStrike">
                <a:solidFill>
                  <a:srgbClr val="ffffff"/>
                </a:solidFill>
                <a:uFill>
                  <a:solidFill>
                    <a:srgbClr val="ffffff"/>
                  </a:solidFill>
                </a:uFill>
                <a:latin typeface="Arial"/>
              </a:rPr>
              <a:t>ri</a:t>
            </a:r>
            <a:r>
              <a:rPr b="0" lang="en-GB" sz="4400" spc="-1" strike="noStrike">
                <a:solidFill>
                  <a:srgbClr val="ffffff"/>
                </a:solidFill>
                <a:uFill>
                  <a:solidFill>
                    <a:srgbClr val="ffffff"/>
                  </a:solidFill>
                </a:uFill>
                <a:latin typeface="Arial"/>
              </a:rPr>
              <a:t>n</a:t>
            </a:r>
            <a:r>
              <a:rPr b="0" lang="en-GB" sz="4400" spc="-1" strike="noStrike">
                <a:solidFill>
                  <a:srgbClr val="ffffff"/>
                </a:solidFill>
                <a:uFill>
                  <a:solidFill>
                    <a:srgbClr val="ffffff"/>
                  </a:solidFill>
                </a:uFill>
                <a:latin typeface="Arial"/>
              </a:rPr>
              <a:t>g</a:t>
            </a:r>
            <a:endParaRPr b="0" lang="en-GB" sz="4400" spc="-1" strike="noStrike">
              <a:solidFill>
                <a:srgbClr val="000000"/>
              </a:solidFill>
              <a:uFill>
                <a:solidFill>
                  <a:srgbClr val="ffffff"/>
                </a:solidFill>
              </a:uFill>
              <a:latin typeface="Arial"/>
            </a:endParaRPr>
          </a:p>
        </p:txBody>
      </p:sp>
      <p:sp>
        <p:nvSpPr>
          <p:cNvPr id="40" name="TextShape 2"/>
          <p:cNvSpPr txBox="1"/>
          <p:nvPr/>
        </p:nvSpPr>
        <p:spPr>
          <a:xfrm>
            <a:off x="504000" y="301320"/>
            <a:ext cx="9071640" cy="5851800"/>
          </a:xfrm>
          <a:prstGeom prst="rect">
            <a:avLst/>
          </a:prstGeom>
          <a:noFill/>
          <a:ln>
            <a:noFill/>
          </a:ln>
        </p:spPr>
        <p:txBody>
          <a:bodyPr lIns="0" rIns="0" tIns="0" bIns="0" anchor="ctr"/>
          <a:p>
            <a:pPr algn="ctr"/>
            <a:r>
              <a:rPr b="0" lang="en-GB" sz="3200" spc="-1" strike="noStrike">
                <a:solidFill>
                  <a:srgbClr val="ffffff"/>
                </a:solidFill>
                <a:uFill>
                  <a:solidFill>
                    <a:srgbClr val="ffffff"/>
                  </a:solidFill>
                </a:uFill>
                <a:latin typeface="Arial"/>
              </a:rPr>
              <a:t>U</a:t>
            </a:r>
            <a:r>
              <a:rPr b="0" lang="en-GB" sz="3200" spc="-1" strike="noStrike">
                <a:solidFill>
                  <a:srgbClr val="ffffff"/>
                </a:solidFill>
                <a:uFill>
                  <a:solidFill>
                    <a:srgbClr val="ffffff"/>
                  </a:solidFill>
                </a:uFill>
                <a:latin typeface="Arial"/>
              </a:rPr>
              <a:t>K</a:t>
            </a:r>
            <a:r>
              <a:rPr b="0" lang="en-GB" sz="3200" spc="-1" strike="noStrike">
                <a:solidFill>
                  <a:srgbClr val="ffffff"/>
                </a:solidFill>
                <a:uFill>
                  <a:solidFill>
                    <a:srgbClr val="ffffff"/>
                  </a:solidFill>
                </a:uFill>
                <a:latin typeface="Arial"/>
              </a:rPr>
              <a:t>N</a:t>
            </a:r>
            <a:r>
              <a:rPr b="0" lang="en-GB" sz="3200" spc="-1" strike="noStrike">
                <a:solidFill>
                  <a:srgbClr val="ffffff"/>
                </a:solidFill>
                <a:uFill>
                  <a:solidFill>
                    <a:srgbClr val="ffffff"/>
                  </a:solidFill>
                </a:uFill>
                <a:latin typeface="Arial"/>
              </a:rPr>
              <a:t>O</a:t>
            </a:r>
            <a:r>
              <a:rPr b="0" lang="en-GB" sz="3200" spc="-1" strike="noStrike">
                <a:solidFill>
                  <a:srgbClr val="ffffff"/>
                </a:solidFill>
                <a:uFill>
                  <a:solidFill>
                    <a:srgbClr val="ffffff"/>
                  </a:solidFill>
                </a:uFill>
                <a:latin typeface="Arial"/>
              </a:rPr>
              <a:t>F </a:t>
            </a:r>
            <a:r>
              <a:rPr b="0" lang="en-GB" sz="3200" spc="-1" strike="noStrike">
                <a:solidFill>
                  <a:srgbClr val="ffffff"/>
                </a:solidFill>
                <a:uFill>
                  <a:solidFill>
                    <a:srgbClr val="ffffff"/>
                  </a:solidFill>
                </a:uFill>
                <a:latin typeface="Arial"/>
              </a:rPr>
              <a:t>3</a:t>
            </a:r>
            <a:r>
              <a:rPr b="0" lang="en-GB" sz="3200" spc="-1" strike="noStrike">
                <a:solidFill>
                  <a:srgbClr val="ffffff"/>
                </a:solidFill>
                <a:uFill>
                  <a:solidFill>
                    <a:srgbClr val="ffffff"/>
                  </a:solidFill>
                </a:uFill>
                <a:latin typeface="Arial"/>
              </a:rPr>
              <a:t>8</a:t>
            </a:r>
            <a:endParaRPr b="0" lang="en-GB" sz="3200" spc="-1" strike="noStrike">
              <a:solidFill>
                <a:srgbClr val="000000"/>
              </a:solidFill>
              <a:uFill>
                <a:solidFill>
                  <a:srgbClr val="ffffff"/>
                </a:solidFill>
              </a:uFill>
              <a:latin typeface="Arial"/>
            </a:endParaRPr>
          </a:p>
          <a:p>
            <a:pPr algn="ctr"/>
            <a:r>
              <a:rPr b="0" lang="en-GB" sz="3200" spc="-1" strike="noStrike">
                <a:solidFill>
                  <a:srgbClr val="ffffff"/>
                </a:solidFill>
                <a:uFill>
                  <a:solidFill>
                    <a:srgbClr val="ffffff"/>
                  </a:solidFill>
                </a:uFill>
                <a:latin typeface="Arial"/>
              </a:rPr>
              <a:t>1</a:t>
            </a:r>
            <a:r>
              <a:rPr b="0" lang="en-GB" sz="3200" spc="-1" strike="noStrike">
                <a:solidFill>
                  <a:srgbClr val="ffffff"/>
                </a:solidFill>
                <a:uFill>
                  <a:solidFill>
                    <a:srgbClr val="ffffff"/>
                  </a:solidFill>
                </a:uFill>
                <a:latin typeface="Arial"/>
              </a:rPr>
              <a:t>2 </a:t>
            </a:r>
            <a:r>
              <a:rPr b="0" lang="en-GB" sz="3200" spc="-1" strike="noStrike">
                <a:solidFill>
                  <a:srgbClr val="ffffff"/>
                </a:solidFill>
                <a:uFill>
                  <a:solidFill>
                    <a:srgbClr val="ffffff"/>
                  </a:solidFill>
                </a:uFill>
                <a:latin typeface="Arial"/>
              </a:rPr>
              <a:t>S</a:t>
            </a:r>
            <a:r>
              <a:rPr b="0" lang="en-GB" sz="3200" spc="-1" strike="noStrike">
                <a:solidFill>
                  <a:srgbClr val="ffffff"/>
                </a:solidFill>
                <a:uFill>
                  <a:solidFill>
                    <a:srgbClr val="ffffff"/>
                  </a:solidFill>
                </a:uFill>
                <a:latin typeface="Arial"/>
              </a:rPr>
              <a:t>e</a:t>
            </a:r>
            <a:r>
              <a:rPr b="0" lang="en-GB" sz="3200" spc="-1" strike="noStrike">
                <a:solidFill>
                  <a:srgbClr val="ffffff"/>
                </a:solidFill>
                <a:uFill>
                  <a:solidFill>
                    <a:srgbClr val="ffffff"/>
                  </a:solidFill>
                </a:uFill>
                <a:latin typeface="Arial"/>
              </a:rPr>
              <a:t>pt</a:t>
            </a:r>
            <a:r>
              <a:rPr b="0" lang="en-GB" sz="3200" spc="-1" strike="noStrike">
                <a:solidFill>
                  <a:srgbClr val="ffffff"/>
                </a:solidFill>
                <a:uFill>
                  <a:solidFill>
                    <a:srgbClr val="ffffff"/>
                  </a:solidFill>
                </a:uFill>
                <a:latin typeface="Arial"/>
              </a:rPr>
              <a:t>e</a:t>
            </a:r>
            <a:r>
              <a:rPr b="0" lang="en-GB" sz="3200" spc="-1" strike="noStrike">
                <a:solidFill>
                  <a:srgbClr val="ffffff"/>
                </a:solidFill>
                <a:uFill>
                  <a:solidFill>
                    <a:srgbClr val="ffffff"/>
                  </a:solidFill>
                </a:uFill>
                <a:latin typeface="Arial"/>
              </a:rPr>
              <a:t>m</a:t>
            </a:r>
            <a:r>
              <a:rPr b="0" lang="en-GB" sz="3200" spc="-1" strike="noStrike">
                <a:solidFill>
                  <a:srgbClr val="ffffff"/>
                </a:solidFill>
                <a:uFill>
                  <a:solidFill>
                    <a:srgbClr val="ffffff"/>
                  </a:solidFill>
                </a:uFill>
                <a:latin typeface="Arial"/>
              </a:rPr>
              <a:t>b</a:t>
            </a:r>
            <a:r>
              <a:rPr b="0" lang="en-GB" sz="3200" spc="-1" strike="noStrike">
                <a:solidFill>
                  <a:srgbClr val="ffffff"/>
                </a:solidFill>
                <a:uFill>
                  <a:solidFill>
                    <a:srgbClr val="ffffff"/>
                  </a:solidFill>
                </a:uFill>
                <a:latin typeface="Arial"/>
              </a:rPr>
              <a:t>er </a:t>
            </a:r>
            <a:r>
              <a:rPr b="0" lang="en-GB" sz="3200" spc="-1" strike="noStrike">
                <a:solidFill>
                  <a:srgbClr val="ffffff"/>
                </a:solidFill>
                <a:uFill>
                  <a:solidFill>
                    <a:srgbClr val="ffffff"/>
                  </a:solidFill>
                </a:uFill>
                <a:latin typeface="Arial"/>
              </a:rPr>
              <a:t>2</a:t>
            </a:r>
            <a:r>
              <a:rPr b="0" lang="en-GB" sz="3200" spc="-1" strike="noStrike">
                <a:solidFill>
                  <a:srgbClr val="ffffff"/>
                </a:solidFill>
                <a:uFill>
                  <a:solidFill>
                    <a:srgbClr val="ffffff"/>
                  </a:solidFill>
                </a:uFill>
                <a:latin typeface="Arial"/>
              </a:rPr>
              <a:t>0</a:t>
            </a:r>
            <a:r>
              <a:rPr b="0" lang="en-GB" sz="3200" spc="-1" strike="noStrike">
                <a:solidFill>
                  <a:srgbClr val="ffffff"/>
                </a:solidFill>
                <a:uFill>
                  <a:solidFill>
                    <a:srgbClr val="ffffff"/>
                  </a:solidFill>
                </a:uFill>
                <a:latin typeface="Arial"/>
              </a:rPr>
              <a:t>1</a:t>
            </a:r>
            <a:r>
              <a:rPr b="0" lang="en-GB" sz="3200" spc="-1" strike="noStrike">
                <a:solidFill>
                  <a:srgbClr val="ffffff"/>
                </a:solidFill>
                <a:uFill>
                  <a:solidFill>
                    <a:srgbClr val="ffffff"/>
                  </a:solidFill>
                </a:uFill>
                <a:latin typeface="Arial"/>
              </a:rPr>
              <a:t>7</a:t>
            </a:r>
            <a:endParaRPr b="0" lang="en-GB" sz="3200" spc="-1" strike="noStrike">
              <a:solidFill>
                <a:srgbClr val="000000"/>
              </a:solidFill>
              <a:uFill>
                <a:solidFill>
                  <a:srgbClr val="ffffff"/>
                </a:solidFill>
              </a:uFill>
              <a:latin typeface="Arial"/>
            </a:endParaRPr>
          </a:p>
          <a:p>
            <a:pPr algn="ctr"/>
            <a:r>
              <a:rPr b="0" lang="en-GB" sz="3200" spc="-1" strike="noStrike">
                <a:solidFill>
                  <a:srgbClr val="ffffff"/>
                </a:solidFill>
                <a:uFill>
                  <a:solidFill>
                    <a:srgbClr val="ffffff"/>
                  </a:solidFill>
                </a:uFill>
                <a:latin typeface="Arial"/>
              </a:rPr>
              <a:t>S</a:t>
            </a:r>
            <a:r>
              <a:rPr b="0" lang="en-GB" sz="3200" spc="-1" strike="noStrike">
                <a:solidFill>
                  <a:srgbClr val="ffffff"/>
                </a:solidFill>
                <a:uFill>
                  <a:solidFill>
                    <a:srgbClr val="ffffff"/>
                  </a:solidFill>
                </a:uFill>
                <a:latin typeface="Arial"/>
              </a:rPr>
              <a:t>h</a:t>
            </a:r>
            <a:r>
              <a:rPr b="0" lang="en-GB" sz="3200" spc="-1" strike="noStrike">
                <a:solidFill>
                  <a:srgbClr val="ffffff"/>
                </a:solidFill>
                <a:uFill>
                  <a:solidFill>
                    <a:srgbClr val="ffffff"/>
                  </a:solidFill>
                </a:uFill>
                <a:latin typeface="Arial"/>
              </a:rPr>
              <a:t>ef</a:t>
            </a:r>
            <a:r>
              <a:rPr b="0" lang="en-GB" sz="3200" spc="-1" strike="noStrike">
                <a:solidFill>
                  <a:srgbClr val="ffffff"/>
                </a:solidFill>
                <a:uFill>
                  <a:solidFill>
                    <a:srgbClr val="ffffff"/>
                  </a:solidFill>
                </a:uFill>
                <a:latin typeface="Arial"/>
              </a:rPr>
              <a:t>fi</a:t>
            </a:r>
            <a:r>
              <a:rPr b="0" lang="en-GB" sz="3200" spc="-1" strike="noStrike">
                <a:solidFill>
                  <a:srgbClr val="ffffff"/>
                </a:solidFill>
                <a:uFill>
                  <a:solidFill>
                    <a:srgbClr val="ffffff"/>
                  </a:solidFill>
                </a:uFill>
                <a:latin typeface="Arial"/>
              </a:rPr>
              <a:t>el</a:t>
            </a:r>
            <a:r>
              <a:rPr b="0" lang="en-GB" sz="3200" spc="-1" strike="noStrike">
                <a:solidFill>
                  <a:srgbClr val="ffffff"/>
                </a:solidFill>
                <a:uFill>
                  <a:solidFill>
                    <a:srgbClr val="ffffff"/>
                  </a:solidFill>
                </a:uFill>
                <a:latin typeface="Arial"/>
              </a:rPr>
              <a:t>d, </a:t>
            </a:r>
            <a:r>
              <a:rPr b="0" lang="en-GB" sz="3200" spc="-1" strike="noStrike">
                <a:solidFill>
                  <a:srgbClr val="ffffff"/>
                </a:solidFill>
                <a:uFill>
                  <a:solidFill>
                    <a:srgbClr val="ffffff"/>
                  </a:solidFill>
                </a:uFill>
                <a:latin typeface="Arial"/>
              </a:rPr>
              <a:t>U</a:t>
            </a:r>
            <a:r>
              <a:rPr b="0" lang="en-GB" sz="3200" spc="-1" strike="noStrike">
                <a:solidFill>
                  <a:srgbClr val="ffffff"/>
                </a:solidFill>
                <a:uFill>
                  <a:solidFill>
                    <a:srgbClr val="ffffff"/>
                  </a:solidFill>
                </a:uFill>
                <a:latin typeface="Arial"/>
              </a:rPr>
              <a:t>K</a:t>
            </a:r>
            <a:endParaRPr b="0" lang="en-GB"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TextShape 1"/>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     2005</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OFCOM publishes mobile ‘framework’</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Dec 2010 </a:t>
            </a:r>
            <a:r>
              <a:rPr b="0" lang="en-GB" sz="3200" spc="-1" strike="noStrike">
                <a:solidFill>
                  <a:srgbClr val="000000"/>
                </a:solidFill>
                <a:uFill>
                  <a:solidFill>
                    <a:srgbClr val="ffffff"/>
                  </a:solidFill>
                </a:uFill>
                <a:latin typeface="Arial"/>
              </a:rPr>
              <a:t>Gov threatens to legislate blocks</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Oct 2011</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MPA wins High Court Ruling against BT</a:t>
            </a:r>
            <a:endParaRPr b="0" lang="en-GB" sz="3200" spc="-1" strike="noStrike">
              <a:solidFill>
                <a:srgbClr val="000000"/>
              </a:solidFill>
              <a:uFill>
                <a:solidFill>
                  <a:srgbClr val="ffffff"/>
                </a:solidFill>
              </a:uFill>
              <a:latin typeface="Arial"/>
            </a:endParaRPr>
          </a:p>
        </p:txBody>
      </p:sp>
      <p:sp>
        <p:nvSpPr>
          <p:cNvPr id="71"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72"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pic>
        <p:nvPicPr>
          <p:cNvPr id="73" name="" descr=""/>
          <p:cNvPicPr/>
          <p:nvPr/>
        </p:nvPicPr>
        <p:blipFill>
          <a:blip r:embed="rId1"/>
          <a:stretch/>
        </p:blipFill>
        <p:spPr>
          <a:xfrm>
            <a:off x="1132920" y="4415040"/>
            <a:ext cx="7834320" cy="2120040"/>
          </a:xfrm>
          <a:prstGeom prst="rect">
            <a:avLst/>
          </a:prstGeom>
          <a:ln>
            <a:noFill/>
          </a:ln>
        </p:spPr>
      </p:pic>
      <p:sp>
        <p:nvSpPr>
          <p:cNvPr id="74" name="Line 4"/>
          <p:cNvSpPr/>
          <p:nvPr/>
        </p:nvSpPr>
        <p:spPr>
          <a:xfrm>
            <a:off x="2520000" y="5868000"/>
            <a:ext cx="5184000" cy="0"/>
          </a:xfrm>
          <a:prstGeom prst="line">
            <a:avLst/>
          </a:prstGeom>
          <a:ln>
            <a:solidFill>
              <a:srgbClr val="ff3333"/>
            </a:solidFill>
          </a:ln>
        </p:spPr>
        <p:style>
          <a:lnRef idx="0"/>
          <a:fillRef idx="0"/>
          <a:effectRef idx="0"/>
          <a:fontRef idx="minor"/>
        </p:style>
      </p:sp>
      <p:sp>
        <p:nvSpPr>
          <p:cNvPr id="75" name="Line 5"/>
          <p:cNvSpPr/>
          <p:nvPr/>
        </p:nvSpPr>
        <p:spPr>
          <a:xfrm>
            <a:off x="2520000" y="5616000"/>
            <a:ext cx="5184000" cy="0"/>
          </a:xfrm>
          <a:prstGeom prst="line">
            <a:avLst/>
          </a:prstGeom>
          <a:ln>
            <a:solidFill>
              <a:srgbClr val="ff3333"/>
            </a:solidFill>
          </a:ln>
        </p:spPr>
        <p:style>
          <a:lnRef idx="0"/>
          <a:fillRef idx="0"/>
          <a:effectRef idx="0"/>
          <a:fontRef idx="minor"/>
        </p:style>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     2005</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OFCOM publishes mobile ‘framework’</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Dec 2010 </a:t>
            </a:r>
            <a:r>
              <a:rPr b="0" lang="en-GB" sz="3200" spc="-1" strike="noStrike">
                <a:solidFill>
                  <a:srgbClr val="000000"/>
                </a:solidFill>
                <a:uFill>
                  <a:solidFill>
                    <a:srgbClr val="ffffff"/>
                  </a:solidFill>
                </a:uFill>
                <a:latin typeface="Arial"/>
              </a:rPr>
              <a:t>Gov threatens to legislate blocks</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Oct 2011</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MPA wins High Court Ruling against BT</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Feb 2012</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Another High Ruling (PirateBay)</a:t>
            </a:r>
            <a:endParaRPr b="0" lang="en-GB" sz="3200" spc="-1" strike="noStrike">
              <a:solidFill>
                <a:srgbClr val="000000"/>
              </a:solidFill>
              <a:uFill>
                <a:solidFill>
                  <a:srgbClr val="ffffff"/>
                </a:solidFill>
              </a:uFill>
              <a:latin typeface="Arial"/>
            </a:endParaRPr>
          </a:p>
        </p:txBody>
      </p:sp>
      <p:sp>
        <p:nvSpPr>
          <p:cNvPr id="77"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78"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     2005</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OFCOM publishes mobile ‘framework’</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Dec 2010 </a:t>
            </a:r>
            <a:r>
              <a:rPr b="0" lang="en-GB" sz="3200" spc="-1" strike="noStrike">
                <a:solidFill>
                  <a:srgbClr val="000000"/>
                </a:solidFill>
                <a:uFill>
                  <a:solidFill>
                    <a:srgbClr val="ffffff"/>
                  </a:solidFill>
                </a:uFill>
                <a:latin typeface="Arial"/>
              </a:rPr>
              <a:t>Gov threatens to legislate blocks</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Oct 2011</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MPA wins High Court Ruling against BT</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Feb 2012</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Another High Ruling </a:t>
            </a:r>
            <a:endParaRPr b="0" lang="en-GB" sz="3200" spc="-1" strike="noStrike">
              <a:solidFill>
                <a:srgbClr val="000000"/>
              </a:solidFill>
              <a:uFill>
                <a:solidFill>
                  <a:srgbClr val="ffffff"/>
                </a:solidFill>
              </a:uFill>
              <a:latin typeface="Arial"/>
            </a:endParaRPr>
          </a:p>
        </p:txBody>
      </p:sp>
      <p:sp>
        <p:nvSpPr>
          <p:cNvPr id="80"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81"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pic>
        <p:nvPicPr>
          <p:cNvPr id="82" name="" descr=""/>
          <p:cNvPicPr/>
          <p:nvPr/>
        </p:nvPicPr>
        <p:blipFill>
          <a:blip r:embed="rId1"/>
          <a:stretch/>
        </p:blipFill>
        <p:spPr>
          <a:xfrm>
            <a:off x="6177960" y="4176000"/>
            <a:ext cx="3182040" cy="353844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84" name="TextShape 2"/>
          <p:cNvSpPr txBox="1"/>
          <p:nvPr/>
        </p:nvSpPr>
        <p:spPr>
          <a:xfrm>
            <a:off x="504000" y="301320"/>
            <a:ext cx="9071640" cy="1262160"/>
          </a:xfrm>
          <a:prstGeom prst="rect">
            <a:avLst/>
          </a:prstGeom>
          <a:noFill/>
          <a:ln>
            <a:noFill/>
          </a:ln>
        </p:spPr>
        <p:txBody>
          <a:bodyPr lIns="0" rIns="0" tIns="0" bIns="0" anchor="ctr"/>
          <a:p>
            <a:pPr algn="ctr"/>
            <a:r>
              <a:rPr b="0" lang="en-GB" sz="4000" spc="-1" strike="noStrike">
                <a:solidFill>
                  <a:srgbClr val="ffffff"/>
                </a:solidFill>
                <a:uFill>
                  <a:solidFill>
                    <a:srgbClr val="ffffff"/>
                  </a:solidFill>
                </a:uFill>
                <a:latin typeface="Arial"/>
              </a:rPr>
              <a:t>Google Image Search: Pirate Bay Block</a:t>
            </a:r>
            <a:endParaRPr b="0" lang="en-GB" sz="4000" spc="-1" strike="noStrike">
              <a:solidFill>
                <a:srgbClr val="000000"/>
              </a:solidFill>
              <a:uFill>
                <a:solidFill>
                  <a:srgbClr val="ffffff"/>
                </a:solidFill>
              </a:uFill>
              <a:latin typeface="Arial"/>
            </a:endParaRPr>
          </a:p>
        </p:txBody>
      </p:sp>
      <p:pic>
        <p:nvPicPr>
          <p:cNvPr id="85" name="" descr=""/>
          <p:cNvPicPr/>
          <p:nvPr/>
        </p:nvPicPr>
        <p:blipFill>
          <a:blip r:embed="rId1"/>
          <a:stretch/>
        </p:blipFill>
        <p:spPr>
          <a:xfrm>
            <a:off x="2216160" y="2304000"/>
            <a:ext cx="5847840" cy="437148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     2005</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OFCOM publishes mobile ‘framework’</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Dec 2010 </a:t>
            </a:r>
            <a:r>
              <a:rPr b="0" lang="en-GB" sz="3200" spc="-1" strike="noStrike">
                <a:solidFill>
                  <a:srgbClr val="000000"/>
                </a:solidFill>
                <a:uFill>
                  <a:solidFill>
                    <a:srgbClr val="ffffff"/>
                  </a:solidFill>
                </a:uFill>
                <a:latin typeface="Arial"/>
              </a:rPr>
              <a:t>Gov threatens to legislate blocks</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Oct 2011</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MPA wins High Court Ruling against BT</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Feb 2012</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Another High Ruling (PirateBay)</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Jan 2014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Large UK ISPs enable “Parental Filters”</a:t>
            </a:r>
            <a:endParaRPr b="0" lang="en-GB" sz="3200" spc="-1" strike="noStrike">
              <a:solidFill>
                <a:srgbClr val="000000"/>
              </a:solidFill>
              <a:uFill>
                <a:solidFill>
                  <a:srgbClr val="ffffff"/>
                </a:solidFill>
              </a:uFill>
              <a:latin typeface="Arial"/>
            </a:endParaRPr>
          </a:p>
        </p:txBody>
      </p:sp>
      <p:sp>
        <p:nvSpPr>
          <p:cNvPr id="87"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88"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1c1c1c"/>
                </a:solidFill>
                <a:uFill>
                  <a:solidFill>
                    <a:srgbClr val="ffffff"/>
                  </a:solidFill>
                </a:uFill>
                <a:latin typeface="Arial"/>
              </a:rPr>
              <a:t>By July 2014 most customers were ignoring it;</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5% of new BT customers signed up</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8% opted in for Sky</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4% for Virgin Media. </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TalkTalk rolled out a parental-control system two years before the government required it and has had much better take-up of its offering, with 36%</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p:txBody>
      </p:sp>
      <p:sp>
        <p:nvSpPr>
          <p:cNvPr id="90"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91"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Poor Uptake</a:t>
            </a:r>
            <a:endParaRPr b="0" lang="en-GB" sz="44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     2005</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OFCOM publishes mobile ‘framework’</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Dec 2010 </a:t>
            </a:r>
            <a:r>
              <a:rPr b="0" lang="en-GB" sz="3200" spc="-1" strike="noStrike">
                <a:solidFill>
                  <a:srgbClr val="000000"/>
                </a:solidFill>
                <a:uFill>
                  <a:solidFill>
                    <a:srgbClr val="ffffff"/>
                  </a:solidFill>
                </a:uFill>
                <a:latin typeface="Arial"/>
              </a:rPr>
              <a:t>Gov threatens to legislate blocks</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Oct 2011</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MPA wins High Court Ruling against BT</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Feb 2012</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Another High Ruling (PirateBay)</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Jan 2014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Large UK ISPs enable “Parental Filters”</a:t>
            </a:r>
            <a:endParaRPr b="0" lang="en-GB" sz="3200" spc="-1" strike="noStrike">
              <a:solidFill>
                <a:srgbClr val="000000"/>
              </a:solidFill>
              <a:uFill>
                <a:solidFill>
                  <a:srgbClr val="ffffff"/>
                </a:solidFill>
              </a:uFill>
              <a:latin typeface="Arial"/>
            </a:endParaRPr>
          </a:p>
          <a:p>
            <a:r>
              <a:rPr b="0" lang="en-GB" sz="3200" spc="-1" strike="noStrike">
                <a:solidFill>
                  <a:srgbClr val="006600"/>
                </a:solidFill>
                <a:uFill>
                  <a:solidFill>
                    <a:srgbClr val="ffffff"/>
                  </a:solidFill>
                </a:uFill>
                <a:latin typeface="Arial"/>
              </a:rPr>
              <a:t>Jul 2014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Blocked.org.uk re-launches</a:t>
            </a:r>
            <a:endParaRPr b="0" lang="en-GB" sz="3200" spc="-1" strike="noStrike">
              <a:solidFill>
                <a:srgbClr val="000000"/>
              </a:solidFill>
              <a:uFill>
                <a:solidFill>
                  <a:srgbClr val="ffffff"/>
                </a:solidFill>
              </a:uFill>
              <a:latin typeface="Arial"/>
            </a:endParaRPr>
          </a:p>
        </p:txBody>
      </p:sp>
      <p:sp>
        <p:nvSpPr>
          <p:cNvPr id="93"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94"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504000" y="1769040"/>
            <a:ext cx="9071640" cy="535896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     2005</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OFCOM publishes mobile ‘framework’</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Dec 2010 </a:t>
            </a:r>
            <a:r>
              <a:rPr b="0" lang="en-GB" sz="3200" spc="-1" strike="noStrike">
                <a:solidFill>
                  <a:srgbClr val="000000"/>
                </a:solidFill>
                <a:uFill>
                  <a:solidFill>
                    <a:srgbClr val="ffffff"/>
                  </a:solidFill>
                </a:uFill>
                <a:latin typeface="Arial"/>
              </a:rPr>
              <a:t>Gov threatens to legislate blocks</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Oct 2011</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MPA wins High Court Ruling against BT</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Feb 2012</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Another High Ruling (PirateBay)</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Jan 2014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Large UK ISPs enable “Parental Filters”</a:t>
            </a:r>
            <a:endParaRPr b="0" lang="en-GB" sz="3200" spc="-1" strike="noStrike">
              <a:solidFill>
                <a:srgbClr val="000000"/>
              </a:solidFill>
              <a:uFill>
                <a:solidFill>
                  <a:srgbClr val="ffffff"/>
                </a:solidFill>
              </a:uFill>
              <a:latin typeface="Arial"/>
            </a:endParaRPr>
          </a:p>
          <a:p>
            <a:r>
              <a:rPr b="0" lang="en-GB" sz="3200" spc="-1" strike="noStrike">
                <a:solidFill>
                  <a:srgbClr val="006600"/>
                </a:solidFill>
                <a:uFill>
                  <a:solidFill>
                    <a:srgbClr val="ffffff"/>
                  </a:solidFill>
                </a:uFill>
                <a:latin typeface="Arial"/>
              </a:rPr>
              <a:t>Jul 2014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Blocked.org.uk re-launches</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Apr 2017</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The Digital Economy Act 2017 is law</a:t>
            </a:r>
            <a:endParaRPr b="0" lang="en-GB" sz="3200" spc="-1" strike="noStrike">
              <a:solidFill>
                <a:srgbClr val="000000"/>
              </a:solidFill>
              <a:uFill>
                <a:solidFill>
                  <a:srgbClr val="ffffff"/>
                </a:solidFill>
              </a:uFill>
              <a:latin typeface="Arial"/>
            </a:endParaRPr>
          </a:p>
        </p:txBody>
      </p:sp>
      <p:sp>
        <p:nvSpPr>
          <p:cNvPr id="96"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97"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216000" y="1769040"/>
            <a:ext cx="9576000" cy="5646960"/>
          </a:xfrm>
          <a:prstGeom prst="rect">
            <a:avLst/>
          </a:prstGeom>
          <a:noFill/>
          <a:ln>
            <a:noFill/>
          </a:ln>
        </p:spPr>
        <p:txBody>
          <a:bodyPr lIns="0" rIns="0" tIns="0" bIns="0">
            <a:normAutofit/>
          </a:bodyPr>
          <a:p>
            <a:r>
              <a:rPr b="1" lang="en-GB" sz="3200" spc="-1" strike="noStrike">
                <a:solidFill>
                  <a:srgbClr val="1c1c1c"/>
                </a:solidFill>
                <a:uFill>
                  <a:solidFill>
                    <a:srgbClr val="ffffff"/>
                  </a:solidFill>
                </a:uFill>
                <a:latin typeface="Arial"/>
              </a:rPr>
              <a:t>23 Regulator’s power to require internet service providers to block access to material</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(1)Where the age-verification regulator considers that a person (“the non-complying person”) is—</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(a) contravening section 14(1), or</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(b) making extreme pornographic material available on the internet to persons in the United Kingdom,</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it may give a notice under this subsection to any internet service provider.</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(2) The notice must—</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(a) identify the non-complying person in such manner as the age-verification regulator considers                          appropriate;</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(b) state whether it is subsection (1)(a) that applies or subsection (1)(b) or both;</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(c) require the internet service provider—</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(I) </a:t>
            </a:r>
            <a:r>
              <a:rPr b="1" lang="en-GB" sz="3200" spc="-1" strike="noStrike">
                <a:solidFill>
                  <a:srgbClr val="800000"/>
                </a:solidFill>
                <a:uFill>
                  <a:solidFill>
                    <a:srgbClr val="ffffff"/>
                  </a:solidFill>
                </a:uFill>
                <a:latin typeface="Arial"/>
              </a:rPr>
              <a:t>to take steps specified in the notice, or</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(ii) </a:t>
            </a:r>
            <a:r>
              <a:rPr b="1" lang="en-GB" sz="3200" spc="-1" strike="noStrike">
                <a:solidFill>
                  <a:srgbClr val="800000"/>
                </a:solidFill>
                <a:uFill>
                  <a:solidFill>
                    <a:srgbClr val="ffffff"/>
                  </a:solidFill>
                </a:uFill>
                <a:latin typeface="Arial"/>
              </a:rPr>
              <a:t>(if no such steps are specified) to put in place arrangements that appear to the provider                         to be appropriate, so as to prevent persons in the United Kingdom from being able to                            access the offending material using the service it provides;</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(d) provide such information as the regulator considers may assist the internet service provider in                        complying with any requirement imposed by the notice;</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(e) provide information about the arrangements for appeals to which section 16(6)(d) applies;</a:t>
            </a:r>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(f) provide such further particulars as the regulator considers appropriate.</a:t>
            </a:r>
            <a:endParaRPr b="0" lang="en-GB" sz="3200" spc="-1" strike="noStrike">
              <a:solidFill>
                <a:srgbClr val="000000"/>
              </a:solidFill>
              <a:uFill>
                <a:solidFill>
                  <a:srgbClr val="ffffff"/>
                </a:solidFill>
              </a:uFill>
              <a:latin typeface="Arial"/>
            </a:endParaRPr>
          </a:p>
        </p:txBody>
      </p:sp>
      <p:sp>
        <p:nvSpPr>
          <p:cNvPr id="99"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00"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Digital Economy Act 2017</a:t>
            </a:r>
            <a:endParaRPr b="0" lang="en-GB" sz="44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02"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Blocked.org.uk Launch Video</a:t>
            </a:r>
            <a:endParaRPr b="0" lang="en-GB" sz="4400" spc="-1" strike="noStrike">
              <a:solidFill>
                <a:srgbClr val="000000"/>
              </a:solidFill>
              <a:uFill>
                <a:solidFill>
                  <a:srgbClr val="ffffff"/>
                </a:solidFill>
              </a:uFill>
              <a:latin typeface="Arial"/>
            </a:endParaRPr>
          </a:p>
        </p:txBody>
      </p:sp>
      <p:sp>
        <p:nvSpPr>
          <p:cNvPr id="103" name="TextShape 3"/>
          <p:cNvSpPr txBox="1"/>
          <p:nvPr/>
        </p:nvSpPr>
        <p:spPr>
          <a:xfrm>
            <a:off x="864000" y="4758120"/>
            <a:ext cx="7488000" cy="1001880"/>
          </a:xfrm>
          <a:prstGeom prst="rect">
            <a:avLst/>
          </a:prstGeom>
          <a:noFill/>
          <a:ln>
            <a:noFill/>
          </a:ln>
        </p:spPr>
        <p:txBody>
          <a:bodyPr lIns="90000" rIns="90000" tIns="45000" bIns="45000"/>
          <a:p>
            <a:pPr algn="ctr"/>
            <a:r>
              <a:rPr b="0" lang="en-GB" sz="3200" spc="-1" strike="noStrike">
                <a:solidFill>
                  <a:srgbClr val="000000"/>
                </a:solidFill>
                <a:uFill>
                  <a:solidFill>
                    <a:srgbClr val="ffffff"/>
                  </a:solidFill>
                </a:uFill>
                <a:latin typeface="Arial"/>
              </a:rPr>
              <a:t>https://youtu.be/60eKauWFFPk</a:t>
            </a:r>
            <a:endParaRPr b="0" lang="en-GB" sz="3200" spc="-1" strike="noStrike">
              <a:solidFill>
                <a:srgbClr val="000000"/>
              </a:solidFill>
              <a:uFill>
                <a:solidFill>
                  <a:srgbClr val="ffffff"/>
                </a:solidFill>
              </a:uFill>
              <a:latin typeface="Arial"/>
            </a:endParaRPr>
          </a:p>
        </p:txBody>
      </p:sp>
      <p:pic>
        <p:nvPicPr>
          <p:cNvPr id="104" name="" descr=""/>
          <p:cNvPicPr/>
          <p:nvPr/>
        </p:nvPicPr>
        <p:blipFill>
          <a:blip r:embed="rId1"/>
          <a:stretch/>
        </p:blipFill>
        <p:spPr>
          <a:xfrm>
            <a:off x="1080000" y="2088000"/>
            <a:ext cx="7638840" cy="175212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29fcf"/>
        </a:solidFill>
      </p:bgPr>
    </p:bg>
    <p:spTree>
      <p:nvGrpSpPr>
        <p:cNvPr id="1" name=""/>
        <p:cNvGrpSpPr/>
        <p:nvPr/>
      </p:nvGrpSpPr>
      <p:grpSpPr>
        <a:xfrm>
          <a:off x="0" y="0"/>
          <a:ext cx="0" cy="0"/>
          <a:chOff x="0" y="0"/>
          <a:chExt cx="0" cy="0"/>
        </a:xfrm>
      </p:grpSpPr>
      <p:sp>
        <p:nvSpPr>
          <p:cNvPr id="41" name="TextShape 1"/>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Who am I</a:t>
            </a:r>
            <a:endParaRPr b="0" lang="en-GB" sz="4400" spc="-1" strike="noStrike">
              <a:solidFill>
                <a:srgbClr val="000000"/>
              </a:solidFill>
              <a:uFill>
                <a:solidFill>
                  <a:srgbClr val="ffffff"/>
                </a:solidFill>
              </a:uFill>
              <a:latin typeface="Arial"/>
            </a:endParaRPr>
          </a:p>
        </p:txBody>
      </p:sp>
      <p:sp>
        <p:nvSpPr>
          <p:cNvPr id="42" name="TextShape 2"/>
          <p:cNvSpPr txBox="1"/>
          <p:nvPr/>
        </p:nvSpPr>
        <p:spPr>
          <a:xfrm>
            <a:off x="504000" y="1769040"/>
            <a:ext cx="9071640" cy="5502960"/>
          </a:xfrm>
          <a:prstGeom prst="rect">
            <a:avLst/>
          </a:prstGeom>
          <a:noFill/>
          <a:ln>
            <a:noFill/>
          </a:ln>
        </p:spPr>
        <p:txBody>
          <a:bodyPr lIns="0" rIns="0" tIns="0" bIns="0">
            <a:normAutofit/>
          </a:bodyPr>
          <a:p>
            <a:r>
              <a:rPr b="0" lang="en-GB" sz="4400" spc="-1" strike="noStrike">
                <a:solidFill>
                  <a:srgbClr val="ffffff"/>
                </a:solidFill>
                <a:uFill>
                  <a:solidFill>
                    <a:srgbClr val="ffffff"/>
                  </a:solidFill>
                </a:uFill>
                <a:latin typeface="Arial"/>
              </a:rPr>
              <a:t>Gareth Llewellyn</a:t>
            </a:r>
            <a:endParaRPr b="0" lang="en-GB" sz="4400" spc="-1" strike="noStrike">
              <a:solidFill>
                <a:srgbClr val="000000"/>
              </a:solidFill>
              <a:uFill>
                <a:solidFill>
                  <a:srgbClr val="ffffff"/>
                </a:solidFill>
              </a:uFill>
              <a:latin typeface="Arial"/>
            </a:endParaRPr>
          </a:p>
          <a:p>
            <a:r>
              <a:rPr b="0" lang="en-GB" sz="4400" spc="-1" strike="noStrike">
                <a:solidFill>
                  <a:srgbClr val="ffffff"/>
                </a:solidFill>
                <a:uFill>
                  <a:solidFill>
                    <a:srgbClr val="ffffff"/>
                  </a:solidFill>
                </a:uFill>
                <a:latin typeface="Arial"/>
              </a:rPr>
              <a:t>@NetworkString</a:t>
            </a:r>
            <a:endParaRPr b="0" lang="en-GB" sz="4400" spc="-1" strike="noStrike">
              <a:solidFill>
                <a:srgbClr val="000000"/>
              </a:solidFill>
              <a:uFill>
                <a:solidFill>
                  <a:srgbClr val="ffffff"/>
                </a:solidFill>
              </a:uFill>
              <a:latin typeface="Arial"/>
            </a:endParaRPr>
          </a:p>
          <a:p>
            <a:endParaRPr b="0" lang="en-GB" sz="4400" spc="-1" strike="noStrike">
              <a:solidFill>
                <a:srgbClr val="000000"/>
              </a:solidFill>
              <a:uFill>
                <a:solidFill>
                  <a:srgbClr val="ffffff"/>
                </a:solidFill>
              </a:uFill>
              <a:latin typeface="Arial"/>
            </a:endParaRPr>
          </a:p>
          <a:p>
            <a:r>
              <a:rPr b="1" lang="en-GB" sz="4400" spc="-1" strike="noStrike">
                <a:solidFill>
                  <a:srgbClr val="ffffff"/>
                </a:solidFill>
                <a:uFill>
                  <a:solidFill>
                    <a:srgbClr val="ffffff"/>
                  </a:solidFill>
                </a:uFill>
                <a:latin typeface="Arial"/>
              </a:rPr>
              <a:t>Hats:</a:t>
            </a:r>
            <a:endParaRPr b="0" lang="en-GB" sz="4400" spc="-1" strike="noStrike">
              <a:solidFill>
                <a:srgbClr val="000000"/>
              </a:solidFill>
              <a:uFill>
                <a:solidFill>
                  <a:srgbClr val="ffffff"/>
                </a:solidFill>
              </a:uFill>
              <a:latin typeface="Arial"/>
            </a:endParaRPr>
          </a:p>
          <a:p>
            <a:r>
              <a:rPr b="1" lang="en-GB" sz="4400" spc="-1" strike="noStrike">
                <a:solidFill>
                  <a:srgbClr val="ffffff"/>
                </a:solidFill>
                <a:uFill>
                  <a:solidFill>
                    <a:srgbClr val="ffffff"/>
                  </a:solidFill>
                </a:uFill>
                <a:latin typeface="Arial"/>
              </a:rPr>
              <a:t>AS28715</a:t>
            </a:r>
            <a:endParaRPr b="0" lang="en-GB" sz="4400" spc="-1" strike="noStrike">
              <a:solidFill>
                <a:srgbClr val="000000"/>
              </a:solidFill>
              <a:uFill>
                <a:solidFill>
                  <a:srgbClr val="ffffff"/>
                </a:solidFill>
              </a:uFill>
              <a:latin typeface="Arial"/>
            </a:endParaRPr>
          </a:p>
          <a:p>
            <a:r>
              <a:rPr b="0" lang="en-GB" sz="4400" spc="-1" strike="noStrike">
                <a:solidFill>
                  <a:srgbClr val="ffffff"/>
                </a:solidFill>
                <a:uFill>
                  <a:solidFill>
                    <a:srgbClr val="ffffff"/>
                  </a:solidFill>
                </a:uFill>
                <a:latin typeface="Arial"/>
              </a:rPr>
              <a:t>   </a:t>
            </a:r>
            <a:r>
              <a:rPr b="0" lang="en-GB" sz="4400" spc="-1" strike="noStrike">
                <a:solidFill>
                  <a:srgbClr val="ffffff"/>
                </a:solidFill>
                <a:uFill>
                  <a:solidFill>
                    <a:srgbClr val="ffffff"/>
                  </a:solidFill>
                </a:uFill>
                <a:latin typeface="Arial"/>
              </a:rPr>
              <a:t>Dedicated ISP for operating UK Tor Exits</a:t>
            </a:r>
            <a:endParaRPr b="0" lang="en-GB" sz="4400" spc="-1" strike="noStrike">
              <a:solidFill>
                <a:srgbClr val="000000"/>
              </a:solidFill>
              <a:uFill>
                <a:solidFill>
                  <a:srgbClr val="ffffff"/>
                </a:solidFill>
              </a:uFill>
              <a:latin typeface="Arial"/>
            </a:endParaRPr>
          </a:p>
          <a:p>
            <a:br/>
            <a:r>
              <a:rPr b="1" lang="en-GB" sz="4400" spc="-1" strike="noStrike">
                <a:solidFill>
                  <a:srgbClr val="ffffff"/>
                </a:solidFill>
                <a:uFill>
                  <a:solidFill>
                    <a:srgbClr val="ffffff"/>
                  </a:solidFill>
                </a:uFill>
                <a:latin typeface="Arial"/>
              </a:rPr>
              <a:t>Open Rights Group</a:t>
            </a:r>
            <a:br/>
            <a:r>
              <a:rPr b="0" lang="en-GB" sz="4400" spc="-1" strike="noStrike">
                <a:solidFill>
                  <a:srgbClr val="ffffff"/>
                </a:solidFill>
                <a:uFill>
                  <a:solidFill>
                    <a:srgbClr val="ffffff"/>
                  </a:solidFill>
                </a:uFill>
                <a:latin typeface="Arial"/>
              </a:rPr>
              <a:t>	</a:t>
            </a:r>
            <a:r>
              <a:rPr b="0" lang="en-GB" sz="4400" spc="-1" strike="noStrike">
                <a:solidFill>
                  <a:srgbClr val="ffffff"/>
                </a:solidFill>
                <a:uFill>
                  <a:solidFill>
                    <a:srgbClr val="ffffff"/>
                  </a:solidFill>
                </a:uFill>
                <a:latin typeface="Arial"/>
              </a:rPr>
              <a:t>Technical Volunteer </a:t>
            </a:r>
            <a:r>
              <a:rPr b="0" i="1" lang="en-GB" sz="2200" spc="-1" strike="noStrike">
                <a:solidFill>
                  <a:srgbClr val="ffffff"/>
                </a:solidFill>
                <a:uFill>
                  <a:solidFill>
                    <a:srgbClr val="ffffff"/>
                  </a:solidFill>
                </a:uFill>
                <a:latin typeface="Arial"/>
              </a:rPr>
              <a:t>(I am in no way an official representative of ORG)</a:t>
            </a:r>
            <a:endParaRPr b="0" lang="en-GB" sz="22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29fcf"/>
        </a:solidFill>
      </p:bgPr>
    </p:bg>
    <p:spTree>
      <p:nvGrpSpPr>
        <p:cNvPr id="1" name=""/>
        <p:cNvGrpSpPr/>
        <p:nvPr/>
      </p:nvGrpSpPr>
      <p:grpSpPr>
        <a:xfrm>
          <a:off x="0" y="0"/>
          <a:ext cx="0" cy="0"/>
          <a:chOff x="0" y="0"/>
          <a:chExt cx="0" cy="0"/>
        </a:xfrm>
      </p:grpSpPr>
      <p:sp>
        <p:nvSpPr>
          <p:cNvPr id="105" name="TextShape 1"/>
          <p:cNvSpPr txBox="1"/>
          <p:nvPr/>
        </p:nvSpPr>
        <p:spPr>
          <a:xfrm>
            <a:off x="504000" y="301320"/>
            <a:ext cx="9071640" cy="5851800"/>
          </a:xfrm>
          <a:prstGeom prst="rect">
            <a:avLst/>
          </a:prstGeom>
          <a:noFill/>
          <a:ln>
            <a:noFill/>
          </a:ln>
        </p:spPr>
        <p:txBody>
          <a:bodyPr lIns="0" rIns="0" tIns="0" bIns="0" anchor="ctr"/>
          <a:p>
            <a:pPr algn="ctr"/>
            <a:r>
              <a:rPr b="0" lang="en-GB" sz="4800" spc="-1" strike="noStrike">
                <a:solidFill>
                  <a:srgbClr val="ffffff"/>
                </a:solidFill>
                <a:uFill>
                  <a:solidFill>
                    <a:srgbClr val="ffffff"/>
                  </a:solidFill>
                </a:uFill>
                <a:latin typeface="Arial"/>
              </a:rPr>
              <a:t>July 2014 - Blocked.org.uk</a:t>
            </a:r>
            <a:endParaRPr b="0" lang="en-GB" sz="4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29fcf"/>
        </a:solidFill>
      </p:bgPr>
    </p:bg>
    <p:spTree>
      <p:nvGrpSpPr>
        <p:cNvPr id="1" name=""/>
        <p:cNvGrpSpPr/>
        <p:nvPr/>
      </p:nvGrpSpPr>
      <p:grpSpPr>
        <a:xfrm>
          <a:off x="0" y="0"/>
          <a:ext cx="0" cy="0"/>
          <a:chOff x="0" y="0"/>
          <a:chExt cx="0" cy="0"/>
        </a:xfrm>
      </p:grpSpPr>
      <p:sp>
        <p:nvSpPr>
          <p:cNvPr id="106" name="TextShape 1"/>
          <p:cNvSpPr txBox="1"/>
          <p:nvPr/>
        </p:nvSpPr>
        <p:spPr>
          <a:xfrm>
            <a:off x="504000" y="301320"/>
            <a:ext cx="9071640" cy="5851800"/>
          </a:xfrm>
          <a:prstGeom prst="rect">
            <a:avLst/>
          </a:prstGeom>
          <a:noFill/>
          <a:ln>
            <a:noFill/>
          </a:ln>
        </p:spPr>
        <p:txBody>
          <a:bodyPr lIns="0" rIns="0" tIns="0" bIns="0" anchor="ctr"/>
          <a:p>
            <a:pPr algn="ctr"/>
            <a:r>
              <a:rPr b="0" lang="en-GB" sz="4800" spc="-1" strike="sngStrike">
                <a:solidFill>
                  <a:srgbClr val="ffffff"/>
                </a:solidFill>
                <a:uFill>
                  <a:solidFill>
                    <a:srgbClr val="ffffff"/>
                  </a:solidFill>
                </a:uFill>
                <a:latin typeface="Arial"/>
              </a:rPr>
              <a:t>July 2014 - Blocked.org.uk</a:t>
            </a:r>
            <a:endParaRPr b="0" lang="en-GB" sz="4800" spc="-1" strike="noStrike">
              <a:solidFill>
                <a:srgbClr val="000000"/>
              </a:solidFill>
              <a:uFill>
                <a:solidFill>
                  <a:srgbClr val="ffffff"/>
                </a:solidFill>
              </a:uFill>
              <a:latin typeface="Arial"/>
            </a:endParaRPr>
          </a:p>
          <a:p>
            <a:pPr algn="ctr"/>
            <a:r>
              <a:rPr b="0" lang="en-GB" sz="4800" spc="-1" strike="noStrike">
                <a:solidFill>
                  <a:srgbClr val="ffffff"/>
                </a:solidFill>
                <a:uFill>
                  <a:solidFill>
                    <a:srgbClr val="ffffff"/>
                  </a:solidFill>
                </a:uFill>
                <a:latin typeface="Arial"/>
              </a:rPr>
              <a:t>Nov 2013 - Bowdlerize.co.uk</a:t>
            </a:r>
            <a:endParaRPr b="0" lang="en-GB" sz="48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08"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Bowdlerize.co.uk</a:t>
            </a:r>
            <a:endParaRPr b="0" lang="en-GB" sz="4400" spc="-1" strike="noStrike">
              <a:solidFill>
                <a:srgbClr val="000000"/>
              </a:solidFill>
              <a:uFill>
                <a:solidFill>
                  <a:srgbClr val="ffffff"/>
                </a:solidFill>
              </a:uFill>
              <a:latin typeface="Arial"/>
            </a:endParaRPr>
          </a:p>
        </p:txBody>
      </p:sp>
      <p:sp>
        <p:nvSpPr>
          <p:cNvPr id="109" name="TextShape 3"/>
          <p:cNvSpPr txBox="1"/>
          <p:nvPr/>
        </p:nvSpPr>
        <p:spPr>
          <a:xfrm>
            <a:off x="576000" y="2088000"/>
            <a:ext cx="9216000" cy="4518360"/>
          </a:xfrm>
          <a:prstGeom prst="rect">
            <a:avLst/>
          </a:prstGeom>
          <a:noFill/>
          <a:ln>
            <a:noFill/>
          </a:ln>
        </p:spPr>
        <p:txBody>
          <a:bodyPr lIns="90000" rIns="90000" tIns="45000" bIns="45000"/>
          <a:p>
            <a:r>
              <a:rPr b="0" lang="en-GB" sz="3200" spc="-1" strike="noStrike">
                <a:solidFill>
                  <a:srgbClr val="000000"/>
                </a:solidFill>
                <a:uFill>
                  <a:solidFill>
                    <a:srgbClr val="ffffff"/>
                  </a:solidFill>
                </a:uFill>
                <a:latin typeface="Arial"/>
              </a:rPr>
              <a:t>Thomas Bowdler </a:t>
            </a:r>
            <a:r>
              <a:rPr b="0" i="1" lang="en-GB" sz="3200" spc="-1" strike="noStrike">
                <a:solidFill>
                  <a:srgbClr val="000000"/>
                </a:solidFill>
                <a:uFill>
                  <a:solidFill>
                    <a:srgbClr val="ffffff"/>
                  </a:solidFill>
                </a:uFill>
                <a:latin typeface="Arial"/>
              </a:rPr>
              <a:t>(11 July 1754 – 24 February 1825)</a:t>
            </a:r>
            <a:r>
              <a:rPr b="0" lang="en-GB" sz="3200" spc="-1" strike="noStrike">
                <a:solidFill>
                  <a:srgbClr val="000000"/>
                </a:solidFill>
                <a:uFill>
                  <a:solidFill>
                    <a:srgbClr val="ffffff"/>
                  </a:solidFill>
                </a:uFill>
                <a:latin typeface="Arial"/>
              </a:rPr>
              <a:t> was an English physician best known for publishing a version of Shakespeare that was more appropriate for 19th century women and children than the original.</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r>
              <a:rPr b="0" lang="en-GB" sz="3200" spc="-1" strike="noStrike">
                <a:solidFill>
                  <a:srgbClr val="000000"/>
                </a:solidFill>
                <a:uFill>
                  <a:solidFill>
                    <a:srgbClr val="ffffff"/>
                  </a:solidFill>
                </a:uFill>
                <a:latin typeface="Arial"/>
              </a:rPr>
              <a:t>The eponymous verb bowdlerise (or bowdlerize) </a:t>
            </a:r>
            <a:r>
              <a:rPr b="1" lang="en-GB" sz="3200" spc="-1" strike="noStrike">
                <a:solidFill>
                  <a:srgbClr val="000000"/>
                </a:solidFill>
                <a:uFill>
                  <a:solidFill>
                    <a:srgbClr val="ffffff"/>
                  </a:solidFill>
                </a:uFill>
                <a:latin typeface="Arial"/>
              </a:rPr>
              <a:t>has associated his name with the censorship of elements deemed inappropriate for children</a:t>
            </a:r>
            <a:endParaRPr b="0" lang="en-GB" sz="32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11"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Bowdlerize.co.uk</a:t>
            </a:r>
            <a:endParaRPr b="0" lang="en-GB" sz="4400" spc="-1" strike="noStrike">
              <a:solidFill>
                <a:srgbClr val="000000"/>
              </a:solidFill>
              <a:uFill>
                <a:solidFill>
                  <a:srgbClr val="ffffff"/>
                </a:solidFill>
              </a:uFill>
              <a:latin typeface="Arial"/>
            </a:endParaRPr>
          </a:p>
        </p:txBody>
      </p:sp>
      <p:pic>
        <p:nvPicPr>
          <p:cNvPr id="112" name="" descr=""/>
          <p:cNvPicPr/>
          <p:nvPr/>
        </p:nvPicPr>
        <p:blipFill>
          <a:blip r:embed="rId1"/>
          <a:stretch/>
        </p:blipFill>
        <p:spPr>
          <a:xfrm>
            <a:off x="72000" y="1747440"/>
            <a:ext cx="2923920" cy="4876560"/>
          </a:xfrm>
          <a:prstGeom prst="rect">
            <a:avLst/>
          </a:prstGeom>
          <a:ln>
            <a:noFill/>
          </a:ln>
        </p:spPr>
      </p:pic>
      <p:pic>
        <p:nvPicPr>
          <p:cNvPr id="113" name="" descr=""/>
          <p:cNvPicPr/>
          <p:nvPr/>
        </p:nvPicPr>
        <p:blipFill>
          <a:blip r:embed="rId2"/>
          <a:stretch/>
        </p:blipFill>
        <p:spPr>
          <a:xfrm>
            <a:off x="7056000" y="1728000"/>
            <a:ext cx="2923920" cy="4876560"/>
          </a:xfrm>
          <a:prstGeom prst="rect">
            <a:avLst/>
          </a:prstGeom>
          <a:ln>
            <a:noFill/>
          </a:ln>
        </p:spPr>
      </p:pic>
      <p:pic>
        <p:nvPicPr>
          <p:cNvPr id="114" name="" descr=""/>
          <p:cNvPicPr/>
          <p:nvPr/>
        </p:nvPicPr>
        <p:blipFill>
          <a:blip r:embed="rId3"/>
          <a:stretch/>
        </p:blipFill>
        <p:spPr>
          <a:xfrm>
            <a:off x="3556080" y="2592000"/>
            <a:ext cx="2923920" cy="487656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16"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Bowdlerize.co.uk</a:t>
            </a:r>
            <a:endParaRPr b="0" lang="en-GB" sz="4400" spc="-1" strike="noStrike">
              <a:solidFill>
                <a:srgbClr val="000000"/>
              </a:solidFill>
              <a:uFill>
                <a:solidFill>
                  <a:srgbClr val="ffffff"/>
                </a:solidFill>
              </a:uFill>
              <a:latin typeface="Arial"/>
            </a:endParaRPr>
          </a:p>
        </p:txBody>
      </p:sp>
      <p:sp>
        <p:nvSpPr>
          <p:cNvPr id="117" name="TextShape 3"/>
          <p:cNvSpPr txBox="1"/>
          <p:nvPr/>
        </p:nvSpPr>
        <p:spPr>
          <a:xfrm>
            <a:off x="504360" y="3024000"/>
            <a:ext cx="9071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Concerns about building a “shopping list” of ‘illegal’ websites</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Concerns from users about “being put on a list”</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Concerns of legality regarding Copyright Designs and Patents Act</a:t>
            </a:r>
            <a:endParaRPr b="0" lang="en-GB" sz="3200" spc="-1" strike="noStrike">
              <a:solidFill>
                <a:srgbClr val="000000"/>
              </a:solidFill>
              <a:uFill>
                <a:solidFill>
                  <a:srgbClr val="ffffff"/>
                </a:solidFill>
              </a:uFill>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19"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Found Blocked.org.uk</a:t>
            </a:r>
            <a:endParaRPr b="0" lang="en-GB" sz="4400" spc="-1" strike="noStrike">
              <a:solidFill>
                <a:srgbClr val="000000"/>
              </a:solidFill>
              <a:uFill>
                <a:solidFill>
                  <a:srgbClr val="ffffff"/>
                </a:solidFill>
              </a:uFill>
              <a:latin typeface="Arial"/>
            </a:endParaRPr>
          </a:p>
        </p:txBody>
      </p:sp>
      <p:sp>
        <p:nvSpPr>
          <p:cNvPr id="120" name="TextShape 3"/>
          <p:cNvSpPr txBox="1"/>
          <p:nvPr/>
        </p:nvSpPr>
        <p:spPr>
          <a:xfrm>
            <a:off x="504000" y="1769040"/>
            <a:ext cx="9071640" cy="55749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Checked each URL manually on a phone</a:t>
            </a:r>
            <a:endParaRPr b="0" lang="en-GB" sz="3200" spc="-1" strike="noStrike">
              <a:solidFill>
                <a:srgbClr val="000000"/>
              </a:solidFill>
              <a:uFill>
                <a:solidFill>
                  <a:srgbClr val="ffffff"/>
                </a:solidFill>
              </a:uFill>
              <a:latin typeface="Arial"/>
            </a:endParaRPr>
          </a:p>
        </p:txBody>
      </p:sp>
      <p:pic>
        <p:nvPicPr>
          <p:cNvPr id="121" name="" descr=""/>
          <p:cNvPicPr/>
          <p:nvPr/>
        </p:nvPicPr>
        <p:blipFill>
          <a:blip r:embed="rId1"/>
          <a:stretch/>
        </p:blipFill>
        <p:spPr>
          <a:xfrm>
            <a:off x="1779480" y="2376000"/>
            <a:ext cx="6284520" cy="517320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23"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Bowdlerize.co.uk &gt; blocked.org.uk</a:t>
            </a:r>
            <a:endParaRPr b="0" lang="en-GB" sz="4400" spc="-1" strike="noStrike">
              <a:solidFill>
                <a:srgbClr val="000000"/>
              </a:solidFill>
              <a:uFill>
                <a:solidFill>
                  <a:srgbClr val="ffffff"/>
                </a:solidFill>
              </a:uFill>
              <a:latin typeface="Arial"/>
            </a:endParaRPr>
          </a:p>
        </p:txBody>
      </p:sp>
      <p:sp>
        <p:nvSpPr>
          <p:cNvPr id="124" name="TextShape 3"/>
          <p:cNvSpPr txBox="1"/>
          <p:nvPr/>
        </p:nvSpPr>
        <p:spPr>
          <a:xfrm>
            <a:off x="504000" y="1769040"/>
            <a:ext cx="9071640" cy="55749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Donated all code (server side and client side) to Open Rights Group</a:t>
            </a:r>
            <a:endParaRPr b="0" lang="en-GB" sz="3200" spc="-1" strike="noStrike">
              <a:solidFill>
                <a:srgbClr val="000000"/>
              </a:solidFill>
              <a:uFill>
                <a:solidFill>
                  <a:srgbClr val="ffffff"/>
                </a:solidFill>
              </a:uFill>
              <a:latin typeface="Arial"/>
            </a:endParaRPr>
          </a:p>
        </p:txBody>
      </p:sp>
      <p:pic>
        <p:nvPicPr>
          <p:cNvPr id="125" name="" descr=""/>
          <p:cNvPicPr/>
          <p:nvPr/>
        </p:nvPicPr>
        <p:blipFill>
          <a:blip r:embed="rId1"/>
          <a:stretch/>
        </p:blipFill>
        <p:spPr>
          <a:xfrm>
            <a:off x="864360" y="3222360"/>
            <a:ext cx="8495640" cy="282564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29fcf"/>
        </a:solidFill>
      </p:bgPr>
    </p:bg>
    <p:spTree>
      <p:nvGrpSpPr>
        <p:cNvPr id="1" name=""/>
        <p:cNvGrpSpPr/>
        <p:nvPr/>
      </p:nvGrpSpPr>
      <p:grpSpPr>
        <a:xfrm>
          <a:off x="0" y="0"/>
          <a:ext cx="0" cy="0"/>
          <a:chOff x="0" y="0"/>
          <a:chExt cx="0" cy="0"/>
        </a:xfrm>
      </p:grpSpPr>
      <p:sp>
        <p:nvSpPr>
          <p:cNvPr id="126" name="TextShape 1"/>
          <p:cNvSpPr txBox="1"/>
          <p:nvPr/>
        </p:nvSpPr>
        <p:spPr>
          <a:xfrm>
            <a:off x="504000" y="301320"/>
            <a:ext cx="9071640" cy="5851800"/>
          </a:xfrm>
          <a:prstGeom prst="rect">
            <a:avLst/>
          </a:prstGeom>
          <a:noFill/>
          <a:ln>
            <a:noFill/>
          </a:ln>
        </p:spPr>
        <p:txBody>
          <a:bodyPr lIns="0" rIns="0" tIns="0" bIns="0" anchor="ctr"/>
          <a:p>
            <a:pPr algn="ctr"/>
            <a:r>
              <a:rPr b="0" lang="en-GB" sz="4800" spc="-1" strike="noStrike">
                <a:solidFill>
                  <a:srgbClr val="ffffff"/>
                </a:solidFill>
                <a:uFill>
                  <a:solidFill>
                    <a:srgbClr val="ffffff"/>
                  </a:solidFill>
                </a:uFill>
                <a:latin typeface="Arial"/>
              </a:rPr>
              <a:t>Blocked.org.uk</a:t>
            </a:r>
            <a:br/>
            <a:r>
              <a:rPr b="0" lang="en-GB" sz="4800" spc="-1" strike="noStrike">
                <a:solidFill>
                  <a:srgbClr val="ffffff"/>
                </a:solidFill>
                <a:uFill>
                  <a:solidFill>
                    <a:srgbClr val="ffffff"/>
                  </a:solidFill>
                </a:uFill>
                <a:latin typeface="Arial"/>
              </a:rPr>
              <a:t>How It Works</a:t>
            </a:r>
            <a:endParaRPr b="0" lang="en-GB" sz="4800" spc="-1" strike="noStrike">
              <a:solidFill>
                <a:srgbClr val="000000"/>
              </a:solidFill>
              <a:uFill>
                <a:solidFill>
                  <a:srgbClr val="ffffff"/>
                </a:solidFill>
              </a:uFill>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28"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blocked.org.uk</a:t>
            </a:r>
            <a:endParaRPr b="0" lang="en-GB" sz="4400" spc="-1" strike="noStrike">
              <a:solidFill>
                <a:srgbClr val="000000"/>
              </a:solidFill>
              <a:uFill>
                <a:solidFill>
                  <a:srgbClr val="ffffff"/>
                </a:solidFill>
              </a:uFill>
              <a:latin typeface="Arial"/>
            </a:endParaRPr>
          </a:p>
        </p:txBody>
      </p:sp>
      <p:pic>
        <p:nvPicPr>
          <p:cNvPr id="129" name="" descr=""/>
          <p:cNvPicPr/>
          <p:nvPr/>
        </p:nvPicPr>
        <p:blipFill>
          <a:blip r:embed="rId1"/>
          <a:stretch/>
        </p:blipFill>
        <p:spPr>
          <a:xfrm>
            <a:off x="1008000" y="1756800"/>
            <a:ext cx="2376000" cy="2059200"/>
          </a:xfrm>
          <a:prstGeom prst="rect">
            <a:avLst/>
          </a:prstGeom>
          <a:ln>
            <a:noFill/>
          </a:ln>
        </p:spPr>
      </p:pic>
      <p:sp>
        <p:nvSpPr>
          <p:cNvPr id="130" name="CustomShape 3"/>
          <p:cNvSpPr/>
          <p:nvPr/>
        </p:nvSpPr>
        <p:spPr>
          <a:xfrm>
            <a:off x="1368000" y="4968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31" name="CustomShape 4"/>
          <p:cNvSpPr/>
          <p:nvPr/>
        </p:nvSpPr>
        <p:spPr>
          <a:xfrm>
            <a:off x="2376000" y="4932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32" name="CustomShape 5"/>
          <p:cNvSpPr/>
          <p:nvPr/>
        </p:nvSpPr>
        <p:spPr>
          <a:xfrm>
            <a:off x="3312000" y="4932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33" name="CustomShape 6"/>
          <p:cNvSpPr/>
          <p:nvPr/>
        </p:nvSpPr>
        <p:spPr>
          <a:xfrm>
            <a:off x="4248000" y="4932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34" name="CustomShape 7"/>
          <p:cNvSpPr/>
          <p:nvPr/>
        </p:nvSpPr>
        <p:spPr>
          <a:xfrm>
            <a:off x="1224000" y="619200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BT</a:t>
            </a:r>
            <a:endParaRPr b="0" lang="en-GB" sz="1800" spc="-1" strike="noStrike">
              <a:solidFill>
                <a:srgbClr val="000000"/>
              </a:solidFill>
              <a:uFill>
                <a:solidFill>
                  <a:srgbClr val="ffffff"/>
                </a:solidFill>
              </a:uFill>
              <a:latin typeface="Arial"/>
            </a:endParaRPr>
          </a:p>
        </p:txBody>
      </p:sp>
      <p:sp>
        <p:nvSpPr>
          <p:cNvPr id="135" name="Line 8"/>
          <p:cNvSpPr/>
          <p:nvPr/>
        </p:nvSpPr>
        <p:spPr>
          <a:xfrm>
            <a:off x="1656000" y="5544000"/>
            <a:ext cx="0" cy="648000"/>
          </a:xfrm>
          <a:prstGeom prst="line">
            <a:avLst/>
          </a:prstGeom>
          <a:ln>
            <a:solidFill>
              <a:srgbClr val="000000"/>
            </a:solidFill>
            <a:tailEnd len="med" type="triangle" w="med"/>
          </a:ln>
        </p:spPr>
        <p:style>
          <a:lnRef idx="0"/>
          <a:fillRef idx="0"/>
          <a:effectRef idx="0"/>
          <a:fontRef idx="minor"/>
        </p:style>
      </p:sp>
      <p:sp>
        <p:nvSpPr>
          <p:cNvPr id="136" name="CustomShape 9"/>
          <p:cNvSpPr/>
          <p:nvPr/>
        </p:nvSpPr>
        <p:spPr>
          <a:xfrm>
            <a:off x="2232000" y="619236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3</a:t>
            </a:r>
            <a:endParaRPr b="0" lang="en-GB" sz="1800" spc="-1" strike="noStrike">
              <a:solidFill>
                <a:srgbClr val="000000"/>
              </a:solidFill>
              <a:uFill>
                <a:solidFill>
                  <a:srgbClr val="ffffff"/>
                </a:solidFill>
              </a:uFill>
              <a:latin typeface="Arial"/>
            </a:endParaRPr>
          </a:p>
        </p:txBody>
      </p:sp>
      <p:sp>
        <p:nvSpPr>
          <p:cNvPr id="137" name="Line 10"/>
          <p:cNvSpPr/>
          <p:nvPr/>
        </p:nvSpPr>
        <p:spPr>
          <a:xfrm>
            <a:off x="2664000" y="5508360"/>
            <a:ext cx="0" cy="648000"/>
          </a:xfrm>
          <a:prstGeom prst="line">
            <a:avLst/>
          </a:prstGeom>
          <a:ln>
            <a:solidFill>
              <a:srgbClr val="000000"/>
            </a:solidFill>
            <a:tailEnd len="med" type="triangle" w="med"/>
          </a:ln>
        </p:spPr>
        <p:style>
          <a:lnRef idx="0"/>
          <a:fillRef idx="0"/>
          <a:effectRef idx="0"/>
          <a:fontRef idx="minor"/>
        </p:style>
      </p:sp>
      <p:sp>
        <p:nvSpPr>
          <p:cNvPr id="138" name="CustomShape 11"/>
          <p:cNvSpPr/>
          <p:nvPr/>
        </p:nvSpPr>
        <p:spPr>
          <a:xfrm>
            <a:off x="3168000" y="615600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Sky</a:t>
            </a:r>
            <a:endParaRPr b="0" lang="en-GB" sz="1800" spc="-1" strike="noStrike">
              <a:solidFill>
                <a:srgbClr val="000000"/>
              </a:solidFill>
              <a:uFill>
                <a:solidFill>
                  <a:srgbClr val="ffffff"/>
                </a:solidFill>
              </a:uFill>
              <a:latin typeface="Arial"/>
            </a:endParaRPr>
          </a:p>
        </p:txBody>
      </p:sp>
      <p:sp>
        <p:nvSpPr>
          <p:cNvPr id="139" name="Line 12"/>
          <p:cNvSpPr/>
          <p:nvPr/>
        </p:nvSpPr>
        <p:spPr>
          <a:xfrm>
            <a:off x="3636000" y="5508000"/>
            <a:ext cx="0" cy="648000"/>
          </a:xfrm>
          <a:prstGeom prst="line">
            <a:avLst/>
          </a:prstGeom>
          <a:ln>
            <a:solidFill>
              <a:srgbClr val="000000"/>
            </a:solidFill>
            <a:tailEnd len="med" type="triangle" w="med"/>
          </a:ln>
        </p:spPr>
        <p:style>
          <a:lnRef idx="0"/>
          <a:fillRef idx="0"/>
          <a:effectRef idx="0"/>
          <a:fontRef idx="minor"/>
        </p:style>
      </p:sp>
      <p:sp>
        <p:nvSpPr>
          <p:cNvPr id="140" name="CustomShape 13"/>
          <p:cNvSpPr/>
          <p:nvPr/>
        </p:nvSpPr>
        <p:spPr>
          <a:xfrm>
            <a:off x="4104000" y="615600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TT</a:t>
            </a:r>
            <a:endParaRPr b="0" lang="en-GB" sz="1800" spc="-1" strike="noStrike">
              <a:solidFill>
                <a:srgbClr val="000000"/>
              </a:solidFill>
              <a:uFill>
                <a:solidFill>
                  <a:srgbClr val="ffffff"/>
                </a:solidFill>
              </a:uFill>
              <a:latin typeface="Arial"/>
            </a:endParaRPr>
          </a:p>
        </p:txBody>
      </p:sp>
      <p:sp>
        <p:nvSpPr>
          <p:cNvPr id="141" name="Line 14"/>
          <p:cNvSpPr/>
          <p:nvPr/>
        </p:nvSpPr>
        <p:spPr>
          <a:xfrm>
            <a:off x="4572000" y="5508000"/>
            <a:ext cx="0" cy="648000"/>
          </a:xfrm>
          <a:prstGeom prst="line">
            <a:avLst/>
          </a:prstGeom>
          <a:ln>
            <a:solidFill>
              <a:srgbClr val="000000"/>
            </a:solidFill>
            <a:tailEnd len="med" type="triangle" w="med"/>
          </a:ln>
        </p:spPr>
        <p:style>
          <a:lnRef idx="0"/>
          <a:fillRef idx="0"/>
          <a:effectRef idx="0"/>
          <a:fontRef idx="minor"/>
        </p:style>
      </p:sp>
      <p:sp>
        <p:nvSpPr>
          <p:cNvPr id="142" name="Line 15"/>
          <p:cNvSpPr/>
          <p:nvPr/>
        </p:nvSpPr>
        <p:spPr>
          <a:xfrm flipH="1">
            <a:off x="1800000" y="3816000"/>
            <a:ext cx="432000" cy="1152000"/>
          </a:xfrm>
          <a:prstGeom prst="line">
            <a:avLst/>
          </a:prstGeom>
          <a:ln>
            <a:solidFill>
              <a:srgbClr val="000000"/>
            </a:solidFill>
            <a:tailEnd len="med" type="triangle" w="med"/>
          </a:ln>
        </p:spPr>
        <p:style>
          <a:lnRef idx="0"/>
          <a:fillRef idx="0"/>
          <a:effectRef idx="0"/>
          <a:fontRef idx="minor"/>
        </p:style>
      </p:sp>
      <p:sp>
        <p:nvSpPr>
          <p:cNvPr id="143" name="Line 16"/>
          <p:cNvSpPr/>
          <p:nvPr/>
        </p:nvSpPr>
        <p:spPr>
          <a:xfrm>
            <a:off x="2232000" y="3816000"/>
            <a:ext cx="576000" cy="1116000"/>
          </a:xfrm>
          <a:prstGeom prst="line">
            <a:avLst/>
          </a:prstGeom>
          <a:ln>
            <a:solidFill>
              <a:srgbClr val="000000"/>
            </a:solidFill>
            <a:tailEnd len="med" type="triangle" w="med"/>
          </a:ln>
        </p:spPr>
        <p:style>
          <a:lnRef idx="0"/>
          <a:fillRef idx="0"/>
          <a:effectRef idx="0"/>
          <a:fontRef idx="minor"/>
        </p:style>
      </p:sp>
      <p:sp>
        <p:nvSpPr>
          <p:cNvPr id="144" name="Line 17"/>
          <p:cNvSpPr/>
          <p:nvPr/>
        </p:nvSpPr>
        <p:spPr>
          <a:xfrm>
            <a:off x="2232000" y="3816000"/>
            <a:ext cx="1512000" cy="1080000"/>
          </a:xfrm>
          <a:prstGeom prst="line">
            <a:avLst/>
          </a:prstGeom>
          <a:ln>
            <a:solidFill>
              <a:srgbClr val="000000"/>
            </a:solidFill>
            <a:tailEnd len="med" type="triangle" w="med"/>
          </a:ln>
        </p:spPr>
        <p:style>
          <a:lnRef idx="0"/>
          <a:fillRef idx="0"/>
          <a:effectRef idx="0"/>
          <a:fontRef idx="minor"/>
        </p:style>
      </p:sp>
      <p:sp>
        <p:nvSpPr>
          <p:cNvPr id="145" name="Line 18"/>
          <p:cNvSpPr/>
          <p:nvPr/>
        </p:nvSpPr>
        <p:spPr>
          <a:xfrm>
            <a:off x="2232000" y="3816000"/>
            <a:ext cx="2376000" cy="1080000"/>
          </a:xfrm>
          <a:prstGeom prst="line">
            <a:avLst/>
          </a:prstGeom>
          <a:ln>
            <a:solidFill>
              <a:srgbClr val="000000"/>
            </a:solidFill>
            <a:tailEnd len="med" type="triangle" w="med"/>
          </a:ln>
        </p:spPr>
        <p:style>
          <a:lnRef idx="0"/>
          <a:fillRef idx="0"/>
          <a:effectRef idx="0"/>
          <a:fontRef idx="minor"/>
        </p:style>
      </p:sp>
      <p:sp>
        <p:nvSpPr>
          <p:cNvPr id="146" name="CustomShape 19"/>
          <p:cNvSpPr/>
          <p:nvPr/>
        </p:nvSpPr>
        <p:spPr>
          <a:xfrm>
            <a:off x="5544000" y="4968000"/>
            <a:ext cx="432000" cy="936000"/>
          </a:xfrm>
          <a:custGeom>
            <a:avLst/>
            <a:gdLst/>
            <a:ahLst/>
            <a:rect l="0" t="0" r="r" b="b"/>
            <a:pathLst>
              <a:path w="1202" h="2602">
                <a:moveTo>
                  <a:pt x="0" y="0"/>
                </a:moveTo>
                <a:cubicBezTo>
                  <a:pt x="300" y="0"/>
                  <a:pt x="600" y="108"/>
                  <a:pt x="600" y="216"/>
                </a:cubicBezTo>
                <a:lnTo>
                  <a:pt x="600" y="1083"/>
                </a:lnTo>
                <a:cubicBezTo>
                  <a:pt x="600" y="1192"/>
                  <a:pt x="900" y="1300"/>
                  <a:pt x="1201" y="1300"/>
                </a:cubicBezTo>
                <a:cubicBezTo>
                  <a:pt x="900" y="1300"/>
                  <a:pt x="600" y="1408"/>
                  <a:pt x="600" y="1517"/>
                </a:cubicBezTo>
                <a:lnTo>
                  <a:pt x="600" y="2384"/>
                </a:lnTo>
                <a:cubicBezTo>
                  <a:pt x="600" y="2492"/>
                  <a:pt x="300" y="2601"/>
                  <a:pt x="0" y="2601"/>
                </a:cubicBezTo>
              </a:path>
            </a:pathLst>
          </a:custGeom>
          <a:noFill/>
          <a:ln w="19080">
            <a:solidFill>
              <a:srgbClr val="3465a4"/>
            </a:solidFill>
            <a:round/>
          </a:ln>
        </p:spPr>
        <p:style>
          <a:lnRef idx="0"/>
          <a:fillRef idx="0"/>
          <a:effectRef idx="0"/>
          <a:fontRef idx="minor"/>
        </p:style>
      </p:sp>
      <p:sp>
        <p:nvSpPr>
          <p:cNvPr id="147" name="TextShape 20"/>
          <p:cNvSpPr txBox="1"/>
          <p:nvPr/>
        </p:nvSpPr>
        <p:spPr>
          <a:xfrm>
            <a:off x="6048000" y="5269680"/>
            <a:ext cx="1512720" cy="346320"/>
          </a:xfrm>
          <a:prstGeom prst="rect">
            <a:avLst/>
          </a:prstGeom>
          <a:noFill/>
          <a:ln>
            <a:noFill/>
          </a:ln>
        </p:spPr>
        <p:txBody>
          <a:bodyPr lIns="90000" rIns="90000" tIns="45000" bIns="45000"/>
          <a:p>
            <a:r>
              <a:rPr b="0" lang="en-GB" sz="1800" spc="-1" strike="noStrike">
                <a:solidFill>
                  <a:srgbClr val="000000"/>
                </a:solidFill>
                <a:uFill>
                  <a:solidFill>
                    <a:srgbClr val="ffffff"/>
                  </a:solidFill>
                </a:uFill>
                <a:latin typeface="Arial"/>
              </a:rPr>
              <a:t>Raspberry PI</a:t>
            </a:r>
            <a:endParaRPr b="0" lang="en-GB" sz="1800" spc="-1" strike="noStrike">
              <a:solidFill>
                <a:srgbClr val="000000"/>
              </a:solidFill>
              <a:uFill>
                <a:solidFill>
                  <a:srgbClr val="ffffff"/>
                </a:solidFill>
              </a:uFill>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49"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blocked.org.uk</a:t>
            </a:r>
            <a:endParaRPr b="0" lang="en-GB" sz="4400" spc="-1" strike="noStrike">
              <a:solidFill>
                <a:srgbClr val="000000"/>
              </a:solidFill>
              <a:uFill>
                <a:solidFill>
                  <a:srgbClr val="ffffff"/>
                </a:solidFill>
              </a:uFill>
              <a:latin typeface="Arial"/>
            </a:endParaRPr>
          </a:p>
        </p:txBody>
      </p:sp>
      <p:pic>
        <p:nvPicPr>
          <p:cNvPr id="150" name="" descr=""/>
          <p:cNvPicPr/>
          <p:nvPr/>
        </p:nvPicPr>
        <p:blipFill>
          <a:blip r:embed="rId1"/>
          <a:stretch/>
        </p:blipFill>
        <p:spPr>
          <a:xfrm>
            <a:off x="1008000" y="1756800"/>
            <a:ext cx="2376000" cy="2059200"/>
          </a:xfrm>
          <a:prstGeom prst="rect">
            <a:avLst/>
          </a:prstGeom>
          <a:ln>
            <a:noFill/>
          </a:ln>
        </p:spPr>
      </p:pic>
      <p:sp>
        <p:nvSpPr>
          <p:cNvPr id="151" name="CustomShape 3"/>
          <p:cNvSpPr/>
          <p:nvPr/>
        </p:nvSpPr>
        <p:spPr>
          <a:xfrm>
            <a:off x="1368000" y="4968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52" name="CustomShape 4"/>
          <p:cNvSpPr/>
          <p:nvPr/>
        </p:nvSpPr>
        <p:spPr>
          <a:xfrm>
            <a:off x="2376000" y="4932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53" name="CustomShape 5"/>
          <p:cNvSpPr/>
          <p:nvPr/>
        </p:nvSpPr>
        <p:spPr>
          <a:xfrm>
            <a:off x="3312000" y="4932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54" name="CustomShape 6"/>
          <p:cNvSpPr/>
          <p:nvPr/>
        </p:nvSpPr>
        <p:spPr>
          <a:xfrm>
            <a:off x="4248000" y="4932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55" name="CustomShape 7"/>
          <p:cNvSpPr/>
          <p:nvPr/>
        </p:nvSpPr>
        <p:spPr>
          <a:xfrm>
            <a:off x="1224000" y="619200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BT</a:t>
            </a:r>
            <a:endParaRPr b="0" lang="en-GB" sz="1800" spc="-1" strike="noStrike">
              <a:solidFill>
                <a:srgbClr val="000000"/>
              </a:solidFill>
              <a:uFill>
                <a:solidFill>
                  <a:srgbClr val="ffffff"/>
                </a:solidFill>
              </a:uFill>
              <a:latin typeface="Arial"/>
            </a:endParaRPr>
          </a:p>
        </p:txBody>
      </p:sp>
      <p:sp>
        <p:nvSpPr>
          <p:cNvPr id="156" name="Line 8"/>
          <p:cNvSpPr/>
          <p:nvPr/>
        </p:nvSpPr>
        <p:spPr>
          <a:xfrm flipV="1">
            <a:off x="1656000" y="5508000"/>
            <a:ext cx="0" cy="648000"/>
          </a:xfrm>
          <a:prstGeom prst="line">
            <a:avLst/>
          </a:prstGeom>
          <a:ln>
            <a:solidFill>
              <a:srgbClr val="ff3333"/>
            </a:solidFill>
            <a:tailEnd len="med" type="triangle" w="med"/>
          </a:ln>
        </p:spPr>
        <p:style>
          <a:lnRef idx="0"/>
          <a:fillRef idx="0"/>
          <a:effectRef idx="0"/>
          <a:fontRef idx="minor"/>
        </p:style>
      </p:sp>
      <p:sp>
        <p:nvSpPr>
          <p:cNvPr id="157" name="CustomShape 9"/>
          <p:cNvSpPr/>
          <p:nvPr/>
        </p:nvSpPr>
        <p:spPr>
          <a:xfrm>
            <a:off x="2232000" y="619236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3</a:t>
            </a:r>
            <a:endParaRPr b="0" lang="en-GB" sz="1800" spc="-1" strike="noStrike">
              <a:solidFill>
                <a:srgbClr val="000000"/>
              </a:solidFill>
              <a:uFill>
                <a:solidFill>
                  <a:srgbClr val="ffffff"/>
                </a:solidFill>
              </a:uFill>
              <a:latin typeface="Arial"/>
            </a:endParaRPr>
          </a:p>
        </p:txBody>
      </p:sp>
      <p:sp>
        <p:nvSpPr>
          <p:cNvPr id="158" name="Line 10"/>
          <p:cNvSpPr/>
          <p:nvPr/>
        </p:nvSpPr>
        <p:spPr>
          <a:xfrm flipV="1">
            <a:off x="2664000" y="5543640"/>
            <a:ext cx="0" cy="648000"/>
          </a:xfrm>
          <a:prstGeom prst="line">
            <a:avLst/>
          </a:prstGeom>
          <a:ln>
            <a:solidFill>
              <a:srgbClr val="009900"/>
            </a:solidFill>
            <a:tailEnd len="med" type="triangle" w="med"/>
          </a:ln>
        </p:spPr>
        <p:style>
          <a:lnRef idx="0"/>
          <a:fillRef idx="0"/>
          <a:effectRef idx="0"/>
          <a:fontRef idx="minor"/>
        </p:style>
      </p:sp>
      <p:sp>
        <p:nvSpPr>
          <p:cNvPr id="159" name="CustomShape 11"/>
          <p:cNvSpPr/>
          <p:nvPr/>
        </p:nvSpPr>
        <p:spPr>
          <a:xfrm>
            <a:off x="3168000" y="615600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Sky</a:t>
            </a:r>
            <a:endParaRPr b="0" lang="en-GB" sz="1800" spc="-1" strike="noStrike">
              <a:solidFill>
                <a:srgbClr val="000000"/>
              </a:solidFill>
              <a:uFill>
                <a:solidFill>
                  <a:srgbClr val="ffffff"/>
                </a:solidFill>
              </a:uFill>
              <a:latin typeface="Arial"/>
            </a:endParaRPr>
          </a:p>
        </p:txBody>
      </p:sp>
      <p:sp>
        <p:nvSpPr>
          <p:cNvPr id="160" name="Line 12"/>
          <p:cNvSpPr/>
          <p:nvPr/>
        </p:nvSpPr>
        <p:spPr>
          <a:xfrm flipV="1">
            <a:off x="3636000" y="5544000"/>
            <a:ext cx="0" cy="648000"/>
          </a:xfrm>
          <a:prstGeom prst="line">
            <a:avLst/>
          </a:prstGeom>
          <a:ln>
            <a:solidFill>
              <a:srgbClr val="009900"/>
            </a:solidFill>
            <a:tailEnd len="med" type="triangle" w="med"/>
          </a:ln>
        </p:spPr>
        <p:style>
          <a:lnRef idx="0"/>
          <a:fillRef idx="0"/>
          <a:effectRef idx="0"/>
          <a:fontRef idx="minor"/>
        </p:style>
      </p:sp>
      <p:sp>
        <p:nvSpPr>
          <p:cNvPr id="161" name="CustomShape 13"/>
          <p:cNvSpPr/>
          <p:nvPr/>
        </p:nvSpPr>
        <p:spPr>
          <a:xfrm>
            <a:off x="4104000" y="615600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TT</a:t>
            </a:r>
            <a:endParaRPr b="0" lang="en-GB" sz="1800" spc="-1" strike="noStrike">
              <a:solidFill>
                <a:srgbClr val="000000"/>
              </a:solidFill>
              <a:uFill>
                <a:solidFill>
                  <a:srgbClr val="ffffff"/>
                </a:solidFill>
              </a:uFill>
              <a:latin typeface="Arial"/>
            </a:endParaRPr>
          </a:p>
        </p:txBody>
      </p:sp>
      <p:sp>
        <p:nvSpPr>
          <p:cNvPr id="162" name="Line 14"/>
          <p:cNvSpPr/>
          <p:nvPr/>
        </p:nvSpPr>
        <p:spPr>
          <a:xfrm flipV="1">
            <a:off x="4572000" y="5544000"/>
            <a:ext cx="0" cy="648000"/>
          </a:xfrm>
          <a:prstGeom prst="line">
            <a:avLst/>
          </a:prstGeom>
          <a:ln>
            <a:solidFill>
              <a:srgbClr val="009900"/>
            </a:solidFill>
            <a:tailEnd len="med" type="triangle" w="med"/>
          </a:ln>
        </p:spPr>
        <p:style>
          <a:lnRef idx="0"/>
          <a:fillRef idx="0"/>
          <a:effectRef idx="0"/>
          <a:fontRef idx="minor"/>
        </p:style>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44"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sp>
        <p:nvSpPr>
          <p:cNvPr id="45" name="TextShape 3"/>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64"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blocked.org.uk</a:t>
            </a:r>
            <a:endParaRPr b="0" lang="en-GB" sz="4400" spc="-1" strike="noStrike">
              <a:solidFill>
                <a:srgbClr val="000000"/>
              </a:solidFill>
              <a:uFill>
                <a:solidFill>
                  <a:srgbClr val="ffffff"/>
                </a:solidFill>
              </a:uFill>
              <a:latin typeface="Arial"/>
            </a:endParaRPr>
          </a:p>
        </p:txBody>
      </p:sp>
      <p:pic>
        <p:nvPicPr>
          <p:cNvPr id="165" name="" descr=""/>
          <p:cNvPicPr/>
          <p:nvPr/>
        </p:nvPicPr>
        <p:blipFill>
          <a:blip r:embed="rId1"/>
          <a:stretch/>
        </p:blipFill>
        <p:spPr>
          <a:xfrm>
            <a:off x="1008000" y="1756800"/>
            <a:ext cx="2376000" cy="2059200"/>
          </a:xfrm>
          <a:prstGeom prst="rect">
            <a:avLst/>
          </a:prstGeom>
          <a:ln>
            <a:noFill/>
          </a:ln>
        </p:spPr>
      </p:pic>
      <p:sp>
        <p:nvSpPr>
          <p:cNvPr id="166" name="CustomShape 3"/>
          <p:cNvSpPr/>
          <p:nvPr/>
        </p:nvSpPr>
        <p:spPr>
          <a:xfrm>
            <a:off x="1368000" y="4968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67" name="CustomShape 4"/>
          <p:cNvSpPr/>
          <p:nvPr/>
        </p:nvSpPr>
        <p:spPr>
          <a:xfrm>
            <a:off x="2376000" y="4932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68" name="CustomShape 5"/>
          <p:cNvSpPr/>
          <p:nvPr/>
        </p:nvSpPr>
        <p:spPr>
          <a:xfrm>
            <a:off x="3312000" y="4932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69" name="CustomShape 6"/>
          <p:cNvSpPr/>
          <p:nvPr/>
        </p:nvSpPr>
        <p:spPr>
          <a:xfrm>
            <a:off x="4248000" y="4932000"/>
            <a:ext cx="720000" cy="576000"/>
          </a:xfrm>
          <a:prstGeom prst="cube">
            <a:avLst>
              <a:gd name="adj" fmla="val 5400"/>
            </a:avLst>
          </a:prstGeom>
          <a:solidFill>
            <a:srgbClr val="729fcf"/>
          </a:solidFill>
          <a:ln>
            <a:solidFill>
              <a:srgbClr val="3465a4"/>
            </a:solidFill>
          </a:ln>
        </p:spPr>
        <p:style>
          <a:lnRef idx="0"/>
          <a:fillRef idx="0"/>
          <a:effectRef idx="0"/>
          <a:fontRef idx="minor"/>
        </p:style>
      </p:sp>
      <p:sp>
        <p:nvSpPr>
          <p:cNvPr id="170" name="CustomShape 7"/>
          <p:cNvSpPr/>
          <p:nvPr/>
        </p:nvSpPr>
        <p:spPr>
          <a:xfrm>
            <a:off x="1224000" y="619200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BT</a:t>
            </a:r>
            <a:endParaRPr b="0" lang="en-GB" sz="1800" spc="-1" strike="noStrike">
              <a:solidFill>
                <a:srgbClr val="000000"/>
              </a:solidFill>
              <a:uFill>
                <a:solidFill>
                  <a:srgbClr val="ffffff"/>
                </a:solidFill>
              </a:uFill>
              <a:latin typeface="Arial"/>
            </a:endParaRPr>
          </a:p>
        </p:txBody>
      </p:sp>
      <p:sp>
        <p:nvSpPr>
          <p:cNvPr id="171" name="Line 8"/>
          <p:cNvSpPr/>
          <p:nvPr/>
        </p:nvSpPr>
        <p:spPr>
          <a:xfrm flipV="1">
            <a:off x="1656000" y="5508000"/>
            <a:ext cx="0" cy="648000"/>
          </a:xfrm>
          <a:prstGeom prst="line">
            <a:avLst/>
          </a:prstGeom>
          <a:ln>
            <a:solidFill>
              <a:srgbClr val="ff3333"/>
            </a:solidFill>
            <a:tailEnd len="med" type="triangle" w="med"/>
          </a:ln>
        </p:spPr>
        <p:style>
          <a:lnRef idx="0"/>
          <a:fillRef idx="0"/>
          <a:effectRef idx="0"/>
          <a:fontRef idx="minor"/>
        </p:style>
      </p:sp>
      <p:sp>
        <p:nvSpPr>
          <p:cNvPr id="172" name="CustomShape 9"/>
          <p:cNvSpPr/>
          <p:nvPr/>
        </p:nvSpPr>
        <p:spPr>
          <a:xfrm>
            <a:off x="2232000" y="619236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3</a:t>
            </a:r>
            <a:endParaRPr b="0" lang="en-GB" sz="1800" spc="-1" strike="noStrike">
              <a:solidFill>
                <a:srgbClr val="000000"/>
              </a:solidFill>
              <a:uFill>
                <a:solidFill>
                  <a:srgbClr val="ffffff"/>
                </a:solidFill>
              </a:uFill>
              <a:latin typeface="Arial"/>
            </a:endParaRPr>
          </a:p>
        </p:txBody>
      </p:sp>
      <p:sp>
        <p:nvSpPr>
          <p:cNvPr id="173" name="Line 10"/>
          <p:cNvSpPr/>
          <p:nvPr/>
        </p:nvSpPr>
        <p:spPr>
          <a:xfrm flipV="1">
            <a:off x="2664000" y="5543640"/>
            <a:ext cx="0" cy="648000"/>
          </a:xfrm>
          <a:prstGeom prst="line">
            <a:avLst/>
          </a:prstGeom>
          <a:ln>
            <a:solidFill>
              <a:srgbClr val="009900"/>
            </a:solidFill>
            <a:tailEnd len="med" type="triangle" w="med"/>
          </a:ln>
        </p:spPr>
        <p:style>
          <a:lnRef idx="0"/>
          <a:fillRef idx="0"/>
          <a:effectRef idx="0"/>
          <a:fontRef idx="minor"/>
        </p:style>
      </p:sp>
      <p:sp>
        <p:nvSpPr>
          <p:cNvPr id="174" name="CustomShape 11"/>
          <p:cNvSpPr/>
          <p:nvPr/>
        </p:nvSpPr>
        <p:spPr>
          <a:xfrm>
            <a:off x="3168000" y="615600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Sky</a:t>
            </a:r>
            <a:endParaRPr b="0" lang="en-GB" sz="1800" spc="-1" strike="noStrike">
              <a:solidFill>
                <a:srgbClr val="000000"/>
              </a:solidFill>
              <a:uFill>
                <a:solidFill>
                  <a:srgbClr val="ffffff"/>
                </a:solidFill>
              </a:uFill>
              <a:latin typeface="Arial"/>
            </a:endParaRPr>
          </a:p>
        </p:txBody>
      </p:sp>
      <p:sp>
        <p:nvSpPr>
          <p:cNvPr id="175" name="Line 12"/>
          <p:cNvSpPr/>
          <p:nvPr/>
        </p:nvSpPr>
        <p:spPr>
          <a:xfrm flipV="1">
            <a:off x="3636000" y="5544000"/>
            <a:ext cx="0" cy="648000"/>
          </a:xfrm>
          <a:prstGeom prst="line">
            <a:avLst/>
          </a:prstGeom>
          <a:ln>
            <a:solidFill>
              <a:srgbClr val="009900"/>
            </a:solidFill>
            <a:tailEnd len="med" type="triangle" w="med"/>
          </a:ln>
        </p:spPr>
        <p:style>
          <a:lnRef idx="0"/>
          <a:fillRef idx="0"/>
          <a:effectRef idx="0"/>
          <a:fontRef idx="minor"/>
        </p:style>
      </p:sp>
      <p:sp>
        <p:nvSpPr>
          <p:cNvPr id="176" name="CustomShape 13"/>
          <p:cNvSpPr/>
          <p:nvPr/>
        </p:nvSpPr>
        <p:spPr>
          <a:xfrm>
            <a:off x="4104000" y="6156000"/>
            <a:ext cx="864000" cy="6480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cccccc"/>
          </a:solidFill>
          <a:ln>
            <a:solidFill>
              <a:srgbClr val="b2b2b2"/>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TT</a:t>
            </a:r>
            <a:endParaRPr b="0" lang="en-GB" sz="1800" spc="-1" strike="noStrike">
              <a:solidFill>
                <a:srgbClr val="000000"/>
              </a:solidFill>
              <a:uFill>
                <a:solidFill>
                  <a:srgbClr val="ffffff"/>
                </a:solidFill>
              </a:uFill>
              <a:latin typeface="Arial"/>
            </a:endParaRPr>
          </a:p>
        </p:txBody>
      </p:sp>
      <p:sp>
        <p:nvSpPr>
          <p:cNvPr id="177" name="Line 14"/>
          <p:cNvSpPr/>
          <p:nvPr/>
        </p:nvSpPr>
        <p:spPr>
          <a:xfrm flipV="1">
            <a:off x="4572000" y="5544000"/>
            <a:ext cx="0" cy="648000"/>
          </a:xfrm>
          <a:prstGeom prst="line">
            <a:avLst/>
          </a:prstGeom>
          <a:ln>
            <a:solidFill>
              <a:srgbClr val="009900"/>
            </a:solidFill>
            <a:tailEnd len="med" type="triangle" w="med"/>
          </a:ln>
        </p:spPr>
        <p:style>
          <a:lnRef idx="0"/>
          <a:fillRef idx="0"/>
          <a:effectRef idx="0"/>
          <a:fontRef idx="minor"/>
        </p:style>
      </p:sp>
      <p:sp>
        <p:nvSpPr>
          <p:cNvPr id="178" name="CustomShape 15"/>
          <p:cNvSpPr/>
          <p:nvPr/>
        </p:nvSpPr>
        <p:spPr>
          <a:xfrm>
            <a:off x="6048000" y="2088000"/>
            <a:ext cx="1512000" cy="1728000"/>
          </a:xfrm>
          <a:prstGeom prst="flowChartMagneticDisk">
            <a:avLst/>
          </a:prstGeom>
          <a:solidFill>
            <a:srgbClr val="ff9900"/>
          </a:solidFill>
          <a:ln>
            <a:solidFill>
              <a:srgbClr val="ffffff"/>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DB</a:t>
            </a:r>
            <a:endParaRPr b="0" lang="en-GB" sz="1800" spc="-1" strike="noStrike">
              <a:solidFill>
                <a:srgbClr val="000000"/>
              </a:solidFill>
              <a:uFill>
                <a:solidFill>
                  <a:srgbClr val="ffffff"/>
                </a:solidFill>
              </a:uFill>
              <a:latin typeface="Arial"/>
            </a:endParaRPr>
          </a:p>
        </p:txBody>
      </p:sp>
      <p:sp>
        <p:nvSpPr>
          <p:cNvPr id="179" name="Line 16"/>
          <p:cNvSpPr/>
          <p:nvPr/>
        </p:nvSpPr>
        <p:spPr>
          <a:xfrm flipV="1">
            <a:off x="1728000" y="3240000"/>
            <a:ext cx="4176000" cy="1728000"/>
          </a:xfrm>
          <a:prstGeom prst="line">
            <a:avLst/>
          </a:prstGeom>
          <a:ln>
            <a:solidFill>
              <a:srgbClr val="ff3333"/>
            </a:solidFill>
            <a:tailEnd len="med" type="triangle" w="med"/>
          </a:ln>
        </p:spPr>
        <p:style>
          <a:lnRef idx="0"/>
          <a:fillRef idx="0"/>
          <a:effectRef idx="0"/>
          <a:fontRef idx="minor"/>
        </p:style>
      </p:sp>
      <p:sp>
        <p:nvSpPr>
          <p:cNvPr id="180" name="Line 17"/>
          <p:cNvSpPr/>
          <p:nvPr/>
        </p:nvSpPr>
        <p:spPr>
          <a:xfrm flipV="1">
            <a:off x="2736000" y="3600000"/>
            <a:ext cx="3312000" cy="1331640"/>
          </a:xfrm>
          <a:prstGeom prst="line">
            <a:avLst/>
          </a:prstGeom>
          <a:ln>
            <a:solidFill>
              <a:srgbClr val="009900"/>
            </a:solidFill>
            <a:tailEnd len="med" type="triangle" w="med"/>
          </a:ln>
        </p:spPr>
        <p:style>
          <a:lnRef idx="0"/>
          <a:fillRef idx="0"/>
          <a:effectRef idx="0"/>
          <a:fontRef idx="minor"/>
        </p:style>
      </p:sp>
      <p:sp>
        <p:nvSpPr>
          <p:cNvPr id="181" name="Line 18"/>
          <p:cNvSpPr/>
          <p:nvPr/>
        </p:nvSpPr>
        <p:spPr>
          <a:xfrm flipV="1">
            <a:off x="3708000" y="3816000"/>
            <a:ext cx="2628000" cy="1116000"/>
          </a:xfrm>
          <a:prstGeom prst="line">
            <a:avLst/>
          </a:prstGeom>
          <a:ln>
            <a:solidFill>
              <a:srgbClr val="009900"/>
            </a:solidFill>
            <a:tailEnd len="med" type="triangle" w="med"/>
          </a:ln>
        </p:spPr>
        <p:style>
          <a:lnRef idx="0"/>
          <a:fillRef idx="0"/>
          <a:effectRef idx="0"/>
          <a:fontRef idx="minor"/>
        </p:style>
      </p:sp>
      <p:sp>
        <p:nvSpPr>
          <p:cNvPr id="182" name="Line 19"/>
          <p:cNvSpPr/>
          <p:nvPr/>
        </p:nvSpPr>
        <p:spPr>
          <a:xfrm flipV="1">
            <a:off x="4644000" y="3888000"/>
            <a:ext cx="2268000" cy="1044000"/>
          </a:xfrm>
          <a:prstGeom prst="line">
            <a:avLst/>
          </a:prstGeom>
          <a:ln>
            <a:solidFill>
              <a:srgbClr val="009900"/>
            </a:solidFill>
            <a:tailEnd len="med" type="triangle" w="med"/>
          </a:ln>
        </p:spPr>
        <p:style>
          <a:lnRef idx="0"/>
          <a:fillRef idx="0"/>
          <a:effectRef idx="0"/>
          <a:fontRef idx="minor"/>
        </p:style>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84"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blocked.org.uk</a:t>
            </a:r>
            <a:endParaRPr b="0" lang="en-GB" sz="4400" spc="-1" strike="noStrike">
              <a:solidFill>
                <a:srgbClr val="000000"/>
              </a:solidFill>
              <a:uFill>
                <a:solidFill>
                  <a:srgbClr val="ffffff"/>
                </a:solidFill>
              </a:uFill>
              <a:latin typeface="Arial"/>
            </a:endParaRPr>
          </a:p>
        </p:txBody>
      </p:sp>
      <p:sp>
        <p:nvSpPr>
          <p:cNvPr id="185" name="CustomShape 3"/>
          <p:cNvSpPr/>
          <p:nvPr/>
        </p:nvSpPr>
        <p:spPr>
          <a:xfrm>
            <a:off x="432000" y="2016000"/>
            <a:ext cx="1512000" cy="1728000"/>
          </a:xfrm>
          <a:prstGeom prst="flowChartMagneticDisk">
            <a:avLst/>
          </a:prstGeom>
          <a:solidFill>
            <a:srgbClr val="ff9900"/>
          </a:solidFill>
          <a:ln>
            <a:solidFill>
              <a:srgbClr val="ffffff"/>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DB</a:t>
            </a:r>
            <a:endParaRPr b="0" lang="en-GB" sz="1800" spc="-1" strike="noStrike">
              <a:solidFill>
                <a:srgbClr val="000000"/>
              </a:solidFill>
              <a:uFill>
                <a:solidFill>
                  <a:srgbClr val="ffffff"/>
                </a:solidFill>
              </a:uFill>
              <a:latin typeface="Arial"/>
            </a:endParaRPr>
          </a:p>
        </p:txBody>
      </p:sp>
      <p:pic>
        <p:nvPicPr>
          <p:cNvPr id="186" name="" descr=""/>
          <p:cNvPicPr/>
          <p:nvPr/>
        </p:nvPicPr>
        <p:blipFill>
          <a:blip r:embed="rId1"/>
          <a:stretch/>
        </p:blipFill>
        <p:spPr>
          <a:xfrm>
            <a:off x="2416320" y="1725120"/>
            <a:ext cx="6943680" cy="5711760"/>
          </a:xfrm>
          <a:prstGeom prst="rect">
            <a:avLst/>
          </a:prstGeom>
          <a:ln>
            <a:noFill/>
          </a:ln>
        </p:spPr>
      </p:pic>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88"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blocked.org.uk</a:t>
            </a:r>
            <a:endParaRPr b="0" lang="en-GB" sz="4400" spc="-1" strike="noStrike">
              <a:solidFill>
                <a:srgbClr val="000000"/>
              </a:solidFill>
              <a:uFill>
                <a:solidFill>
                  <a:srgbClr val="ffffff"/>
                </a:solidFill>
              </a:uFill>
              <a:latin typeface="Arial"/>
            </a:endParaRPr>
          </a:p>
        </p:txBody>
      </p:sp>
      <p:sp>
        <p:nvSpPr>
          <p:cNvPr id="189" name="CustomShape 3"/>
          <p:cNvSpPr/>
          <p:nvPr/>
        </p:nvSpPr>
        <p:spPr>
          <a:xfrm>
            <a:off x="432000" y="2016000"/>
            <a:ext cx="1512000" cy="1728000"/>
          </a:xfrm>
          <a:prstGeom prst="flowChartMagneticDisk">
            <a:avLst/>
          </a:prstGeom>
          <a:solidFill>
            <a:srgbClr val="ff9900"/>
          </a:solidFill>
          <a:ln>
            <a:solidFill>
              <a:srgbClr val="ffffff"/>
            </a:solidFill>
          </a:ln>
        </p:spPr>
        <p:style>
          <a:lnRef idx="0"/>
          <a:fillRef idx="0"/>
          <a:effectRef idx="0"/>
          <a:fontRef idx="minor"/>
        </p:style>
        <p:txBody>
          <a:bodyPr wrap="none" lIns="90000" rIns="90000" tIns="45000" bIns="45000" anchor="ctr"/>
          <a:p>
            <a:pPr algn="ctr"/>
            <a:r>
              <a:rPr b="0" lang="en-GB" sz="1800" spc="-1" strike="noStrike">
                <a:solidFill>
                  <a:srgbClr val="000000"/>
                </a:solidFill>
                <a:uFill>
                  <a:solidFill>
                    <a:srgbClr val="ffffff"/>
                  </a:solidFill>
                </a:uFill>
                <a:latin typeface="Arial"/>
              </a:rPr>
              <a:t>DB</a:t>
            </a:r>
            <a:endParaRPr b="0" lang="en-GB" sz="1800" spc="-1" strike="noStrike">
              <a:solidFill>
                <a:srgbClr val="000000"/>
              </a:solidFill>
              <a:uFill>
                <a:solidFill>
                  <a:srgbClr val="ffffff"/>
                </a:solidFill>
              </a:uFill>
              <a:latin typeface="Arial"/>
            </a:endParaRPr>
          </a:p>
        </p:txBody>
      </p:sp>
      <p:pic>
        <p:nvPicPr>
          <p:cNvPr id="190" name="" descr=""/>
          <p:cNvPicPr/>
          <p:nvPr/>
        </p:nvPicPr>
        <p:blipFill>
          <a:blip r:embed="rId1"/>
          <a:stretch/>
        </p:blipFill>
        <p:spPr>
          <a:xfrm>
            <a:off x="2416320" y="1725120"/>
            <a:ext cx="6943680" cy="5711760"/>
          </a:xfrm>
          <a:prstGeom prst="rect">
            <a:avLst/>
          </a:prstGeom>
          <a:ln>
            <a:noFill/>
          </a:ln>
        </p:spPr>
      </p:pic>
      <p:sp>
        <p:nvSpPr>
          <p:cNvPr id="191" name="Line 4"/>
          <p:cNvSpPr/>
          <p:nvPr/>
        </p:nvSpPr>
        <p:spPr>
          <a:xfrm>
            <a:off x="864000" y="4752000"/>
            <a:ext cx="1800000" cy="720000"/>
          </a:xfrm>
          <a:prstGeom prst="line">
            <a:avLst/>
          </a:prstGeom>
          <a:ln w="29160">
            <a:solidFill>
              <a:srgbClr val="ff0000"/>
            </a:solidFill>
            <a:round/>
            <a:tailEnd len="med" type="triangle" w="med"/>
          </a:ln>
        </p:spPr>
        <p:style>
          <a:lnRef idx="0"/>
          <a:fillRef idx="0"/>
          <a:effectRef idx="0"/>
          <a:fontRef idx="minor"/>
        </p:style>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93"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Detection</a:t>
            </a:r>
            <a:br/>
            <a:r>
              <a:rPr b="0" lang="en-GB" sz="2000" spc="-1" strike="noStrike">
                <a:solidFill>
                  <a:srgbClr val="ffffff"/>
                </a:solidFill>
                <a:uFill>
                  <a:solidFill>
                    <a:srgbClr val="ffffff"/>
                  </a:solidFill>
                </a:uFill>
                <a:latin typeface="Arial"/>
              </a:rPr>
              <a:t>https://github.com/openrightsgroup/Blocking-Middleware/tree/master/config</a:t>
            </a:r>
            <a:endParaRPr b="0" lang="en-GB" sz="2000" spc="-1" strike="noStrike">
              <a:solidFill>
                <a:srgbClr val="000000"/>
              </a:solidFill>
              <a:uFill>
                <a:solidFill>
                  <a:srgbClr val="ffffff"/>
                </a:solidFill>
              </a:uFill>
              <a:latin typeface="Arial"/>
            </a:endParaRPr>
          </a:p>
        </p:txBody>
      </p:sp>
      <p:pic>
        <p:nvPicPr>
          <p:cNvPr id="194" name="" descr=""/>
          <p:cNvPicPr/>
          <p:nvPr/>
        </p:nvPicPr>
        <p:blipFill>
          <a:blip r:embed="rId1"/>
          <a:stretch/>
        </p:blipFill>
        <p:spPr>
          <a:xfrm>
            <a:off x="8136000" y="5616000"/>
            <a:ext cx="1904760" cy="1904760"/>
          </a:xfrm>
          <a:prstGeom prst="rect">
            <a:avLst/>
          </a:prstGeom>
          <a:ln>
            <a:noFill/>
          </a:ln>
        </p:spPr>
      </p:pic>
      <p:sp>
        <p:nvSpPr>
          <p:cNvPr id="195" name="TextShape 3"/>
          <p:cNvSpPr txBox="1"/>
          <p:nvPr/>
        </p:nvSpPr>
        <p:spPr>
          <a:xfrm>
            <a:off x="504000" y="2360520"/>
            <a:ext cx="8928000" cy="4335480"/>
          </a:xfrm>
          <a:prstGeom prst="rect">
            <a:avLst/>
          </a:prstGeom>
          <a:noFill/>
          <a:ln>
            <a:noFill/>
          </a:ln>
        </p:spPr>
        <p:txBody>
          <a:bodyPr lIns="90000" rIns="90000" tIns="45000" bIns="45000"/>
          <a:p>
            <a:r>
              <a:rPr b="0" lang="en-GB" sz="1800" spc="-1" strike="noStrike">
                <a:solidFill>
                  <a:srgbClr val="000000"/>
                </a:solidFill>
                <a:uFill>
                  <a:solidFill>
                    <a:srgbClr val="ffffff"/>
                  </a:solidFill>
                </a:uFill>
                <a:latin typeface="DejaVu Sans Mono"/>
              </a:rPr>
              <a:t>{</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"rules": [</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"isp": "Name of ISP1",</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"match": [</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"regex",</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"isp": "Name of ISP2",</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"match": [</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"regex",</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	</a:t>
            </a:r>
            <a:r>
              <a:rPr b="0" lang="en-GB" sz="1800" spc="-1" strike="noStrike">
                <a:solidFill>
                  <a:srgbClr val="000000"/>
                </a:solidFill>
                <a:uFill>
                  <a:solidFill>
                    <a:srgbClr val="ffffff"/>
                  </a:solidFill>
                </a:uFill>
                <a:latin typeface="DejaVu Sans Mono"/>
              </a:rPr>
              <a:t>]</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a:t>
            </a:r>
            <a:endParaRPr b="0" lang="en-GB" sz="1800" spc="-1" strike="noStrike">
              <a:solidFill>
                <a:srgbClr val="000000"/>
              </a:solidFill>
              <a:uFill>
                <a:solidFill>
                  <a:srgbClr val="ffffff"/>
                </a:solidFill>
              </a:uFill>
              <a:latin typeface="Arial"/>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197"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Detection - Mobile</a:t>
            </a:r>
            <a:endParaRPr b="0" lang="en-GB" sz="4400" spc="-1" strike="noStrike">
              <a:solidFill>
                <a:srgbClr val="000000"/>
              </a:solidFill>
              <a:uFill>
                <a:solidFill>
                  <a:srgbClr val="ffffff"/>
                </a:solidFill>
              </a:uFill>
              <a:latin typeface="Arial"/>
            </a:endParaRPr>
          </a:p>
        </p:txBody>
      </p:sp>
      <p:sp>
        <p:nvSpPr>
          <p:cNvPr id="198" name="TextShape 3"/>
          <p:cNvSpPr txBox="1"/>
          <p:nvPr/>
        </p:nvSpPr>
        <p:spPr>
          <a:xfrm>
            <a:off x="72000" y="2360520"/>
            <a:ext cx="9864000" cy="4953240"/>
          </a:xfrm>
          <a:prstGeom prst="rect">
            <a:avLst/>
          </a:prstGeom>
          <a:noFill/>
          <a:ln>
            <a:noFill/>
          </a:ln>
        </p:spPr>
        <p:txBody>
          <a:bodyPr lIns="90000" rIns="90000" tIns="45000" bIns="45000"/>
          <a:p>
            <a:r>
              <a:rPr b="1" lang="en-GB" sz="1500" spc="-1" strike="noStrike">
                <a:solidFill>
                  <a:srgbClr val="000000"/>
                </a:solidFill>
                <a:uFill>
                  <a:solidFill>
                    <a:srgbClr val="ffffff"/>
                  </a:solidFill>
                </a:uFill>
                <a:latin typeface="DejaVu Sans Mono"/>
              </a:rPr>
              <a:t>T-Mobile:</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http://www.t-mobile.co.uk/service/wnw-mig/entry/</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http://tmobile.ee.co.uk/common/system_error_pages/outage_wnw.html</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http://ee-outage.s3.amazonaws.com/outage-v1/outage-v1.html</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http://ee-outage.s3.amazonaws.com/content-blocked/content-blocked-v1.html </a:t>
            </a:r>
            <a:endParaRPr b="0" lang="en-GB" sz="1500" spc="-1" strike="noStrike">
              <a:solidFill>
                <a:srgbClr val="000000"/>
              </a:solidFill>
              <a:uFill>
                <a:solidFill>
                  <a:srgbClr val="ffffff"/>
                </a:solidFill>
              </a:uFill>
              <a:latin typeface="Arial"/>
            </a:endParaRPr>
          </a:p>
          <a:p>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EE:</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http://www.t-mobile.co.uk/service/wnw-mig/entry/</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http://tmobile.ee.co.uk/common/system_error_pages/outage_wnw.html</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http://ee-outage.s3.amazonaws.com/outage-v1/outage-v1.html</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http://ee-outage.s3.amazonaws.com/content-blocked/content-blocked-v1.html</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http://ee-outage.s3.amazonaws.com/content-blocked/content-blocked-nobranding.html</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https://myaccount.ee.co.uk/anonymous-content-lock </a:t>
            </a:r>
            <a:endParaRPr b="0" lang="en-GB" sz="1500" spc="-1" strike="noStrike">
              <a:solidFill>
                <a:srgbClr val="000000"/>
              </a:solidFill>
              <a:uFill>
                <a:solidFill>
                  <a:srgbClr val="ffffff"/>
                </a:solidFill>
              </a:uFill>
              <a:latin typeface="Arial"/>
            </a:endParaRPr>
          </a:p>
          <a:p>
            <a:endParaRPr b="0" lang="en-GB" sz="1500" spc="-1" strike="noStrike">
              <a:solidFill>
                <a:srgbClr val="000000"/>
              </a:solidFill>
              <a:uFill>
                <a:solidFill>
                  <a:srgbClr val="ffffff"/>
                </a:solidFill>
              </a:uFill>
              <a:latin typeface="Arial"/>
            </a:endParaRPr>
          </a:p>
          <a:p>
            <a:r>
              <a:rPr b="1" lang="en-GB" sz="1500" spc="-1" strike="noStrike">
                <a:solidFill>
                  <a:srgbClr val="000000"/>
                </a:solidFill>
                <a:uFill>
                  <a:solidFill>
                    <a:srgbClr val="ffffff"/>
                  </a:solidFill>
                </a:uFill>
                <a:latin typeface="DejaVu Sans Mono"/>
              </a:rPr>
              <a:t>Vodafone:</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http://online.vodafone.co.uk/dispatch/Portal/ContentControlServlet?type=restricted</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http://online.vodafone.co.uk/en_GB/assets/static/contentcontrol/branded/restricted_access.html</a:t>
            </a:r>
            <a:endParaRPr b="0" lang="en-GB" sz="1500" spc="-1" strike="noStrike">
              <a:solidFill>
                <a:srgbClr val="000000"/>
              </a:solidFill>
              <a:uFill>
                <a:solidFill>
                  <a:srgbClr val="ffffff"/>
                </a:solidFill>
              </a:uFill>
              <a:latin typeface="Arial"/>
            </a:endParaRPr>
          </a:p>
          <a:p>
            <a:r>
              <a:rPr b="0" lang="en-GB" sz="1500" spc="-1" strike="noStrike">
                <a:solidFill>
                  <a:srgbClr val="000000"/>
                </a:solidFill>
                <a:uFill>
                  <a:solidFill>
                    <a:srgbClr val="ffffff"/>
                  </a:solidFill>
                </a:uFill>
                <a:latin typeface="DejaVu Sans Mono"/>
              </a:rPr>
              <a:t>http://online.vodafone.co.uk/en_GB/assets/static/contentcontrol/unbranded/restricted_access.html</a:t>
            </a:r>
            <a:endParaRPr b="0" lang="en-GB" sz="1500" spc="-1" strike="noStrike">
              <a:solidFill>
                <a:srgbClr val="000000"/>
              </a:solidFill>
              <a:uFill>
                <a:solidFill>
                  <a:srgbClr val="ffffff"/>
                </a:solidFill>
              </a:uFill>
              <a:latin typeface="Arial"/>
            </a:endParaRPr>
          </a:p>
          <a:p>
            <a:endParaRPr b="0" lang="en-GB" sz="1500" spc="-1" strike="noStrike">
              <a:solidFill>
                <a:srgbClr val="000000"/>
              </a:solidFill>
              <a:uFill>
                <a:solidFill>
                  <a:srgbClr val="ffffff"/>
                </a:solidFill>
              </a:uFill>
              <a:latin typeface="Arial"/>
            </a:endParaRPr>
          </a:p>
          <a:p>
            <a:endParaRPr b="0" lang="en-GB" sz="1500" spc="-1" strike="noStrike">
              <a:solidFill>
                <a:srgbClr val="000000"/>
              </a:solidFill>
              <a:uFill>
                <a:solidFill>
                  <a:srgbClr val="ffffff"/>
                </a:solidFill>
              </a:uFill>
              <a:latin typeface="Arial"/>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00"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Detection – Fixed Line</a:t>
            </a:r>
            <a:br/>
            <a:r>
              <a:rPr b="0" lang="en-GB" sz="2800" spc="-1" strike="noStrike">
                <a:solidFill>
                  <a:srgbClr val="ffffff"/>
                </a:solidFill>
                <a:uFill>
                  <a:solidFill>
                    <a:srgbClr val="ffffff"/>
                  </a:solidFill>
                </a:uFill>
                <a:latin typeface="Arial"/>
              </a:rPr>
              <a:t>(Why we use regex)</a:t>
            </a:r>
            <a:endParaRPr b="0" lang="en-GB" sz="2800" spc="-1" strike="noStrike">
              <a:solidFill>
                <a:srgbClr val="000000"/>
              </a:solidFill>
              <a:uFill>
                <a:solidFill>
                  <a:srgbClr val="ffffff"/>
                </a:solidFill>
              </a:uFill>
              <a:latin typeface="Arial"/>
            </a:endParaRPr>
          </a:p>
        </p:txBody>
      </p:sp>
      <p:sp>
        <p:nvSpPr>
          <p:cNvPr id="201" name="TextShape 3"/>
          <p:cNvSpPr txBox="1"/>
          <p:nvPr/>
        </p:nvSpPr>
        <p:spPr>
          <a:xfrm>
            <a:off x="72000" y="2360520"/>
            <a:ext cx="9864000" cy="3804840"/>
          </a:xfrm>
          <a:prstGeom prst="rect">
            <a:avLst/>
          </a:prstGeom>
          <a:noFill/>
          <a:ln>
            <a:noFill/>
          </a:ln>
        </p:spPr>
        <p:txBody>
          <a:bodyPr lIns="90000" rIns="90000" tIns="45000" bIns="45000"/>
          <a:p>
            <a:r>
              <a:rPr b="0" lang="en-GB" sz="1800" spc="-1" strike="noStrike">
                <a:solidFill>
                  <a:srgbClr val="000000"/>
                </a:solidFill>
                <a:uFill>
                  <a:solidFill>
                    <a:srgbClr val="ffffff"/>
                  </a:solidFill>
                </a:uFill>
                <a:latin typeface="DejaVu Sans Mono"/>
              </a:rPr>
              <a:t>"re:url:^http://blockpage\\.bt\\.com/pcstaticpage/blocked\\.html",</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"re:url:^http://www\\.ukispcourtorders\\.co\\.uk/",</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a:t>
            </a:r>
            <a:r>
              <a:rPr b="1" lang="en-GB" sz="1800" spc="-1" strike="noStrike">
                <a:solidFill>
                  <a:srgbClr val="ff0000"/>
                </a:solidFill>
                <a:uFill>
                  <a:solidFill>
                    <a:srgbClr val="ffffff"/>
                  </a:solidFill>
                </a:uFill>
                <a:latin typeface="DejaVu Sans Mono"/>
              </a:rPr>
              <a:t>re:body:</a:t>
            </a:r>
            <a:r>
              <a:rPr b="0" lang="en-GB" sz="1800" spc="-1" strike="noStrike">
                <a:solidFill>
                  <a:srgbClr val="000000"/>
                </a:solidFill>
                <a:uFill>
                  <a:solidFill>
                    <a:srgbClr val="ffffff"/>
                  </a:solidFill>
                </a:uFill>
                <a:latin typeface="DejaVu Sans Mono"/>
              </a:rPr>
              <a:t>^&lt;p&gt; Error \\- site blocked &lt;/p&gt;",</a:t>
            </a:r>
            <a:endParaRPr b="0" lang="en-GB" sz="1800" spc="-1" strike="noStrike">
              <a:solidFill>
                <a:srgbClr val="000000"/>
              </a:solidFill>
              <a:uFill>
                <a:solidFill>
                  <a:srgbClr val="ffffff"/>
                </a:solidFill>
              </a:uFill>
              <a:latin typeface="Arial"/>
            </a:endParaRPr>
          </a:p>
          <a:p>
            <a:r>
              <a:rPr b="0" lang="en-GB" sz="1800" spc="-1" strike="noStrike">
                <a:solidFill>
                  <a:srgbClr val="000000"/>
                </a:solidFill>
                <a:uFill>
                  <a:solidFill>
                    <a:srgbClr val="ffffff"/>
                  </a:solidFill>
                </a:uFill>
                <a:latin typeface="DejaVu Sans Mono"/>
              </a:rPr>
              <a:t>"re:body:^&lt;p&gt; Error </a:t>
            </a:r>
            <a:r>
              <a:rPr b="1" lang="en-GB" sz="1800" spc="-1" strike="noStrike">
                <a:solidFill>
                  <a:srgbClr val="ff0000"/>
                </a:solidFill>
                <a:uFill>
                  <a:solidFill>
                    <a:srgbClr val="ffffff"/>
                  </a:solidFill>
                </a:uFill>
                <a:latin typeface="DejaVu Sans Mono"/>
              </a:rPr>
              <a:t>.*?</a:t>
            </a:r>
            <a:r>
              <a:rPr b="0" lang="en-GB" sz="1800" spc="-1" strike="noStrike">
                <a:solidFill>
                  <a:srgbClr val="000000"/>
                </a:solidFill>
                <a:uFill>
                  <a:solidFill>
                    <a:srgbClr val="ffffff"/>
                  </a:solidFill>
                </a:uFill>
                <a:latin typeface="DejaVu Sans Mono"/>
              </a:rPr>
              <a:t> site blocked&lt;/p&gt;"</a:t>
            </a:r>
            <a:endParaRPr b="0" lang="en-GB" sz="1800" spc="-1" strike="noStrike">
              <a:solidFill>
                <a:srgbClr val="000000"/>
              </a:solidFill>
              <a:uFill>
                <a:solidFill>
                  <a:srgbClr val="ffffff"/>
                </a:solidFill>
              </a:uFill>
              <a:latin typeface="Arial"/>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 descr=""/>
          <p:cNvPicPr/>
          <p:nvPr/>
        </p:nvPicPr>
        <p:blipFill>
          <a:blip r:embed="rId1"/>
          <a:stretch/>
        </p:blipFill>
        <p:spPr>
          <a:xfrm>
            <a:off x="8175240" y="5655240"/>
            <a:ext cx="1904760" cy="1904760"/>
          </a:xfrm>
          <a:prstGeom prst="rect">
            <a:avLst/>
          </a:prstGeom>
          <a:ln>
            <a:noFill/>
          </a:ln>
        </p:spPr>
      </p:pic>
      <p:sp>
        <p:nvSpPr>
          <p:cNvPr id="203"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04"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OONI</a:t>
            </a:r>
            <a:br/>
            <a:r>
              <a:rPr b="0" lang="en-GB" sz="2600" spc="-1" strike="noStrike">
                <a:solidFill>
                  <a:srgbClr val="ffffff"/>
                </a:solidFill>
                <a:uFill>
                  <a:solidFill>
                    <a:srgbClr val="ffffff"/>
                  </a:solidFill>
                </a:uFill>
                <a:latin typeface="Arial"/>
              </a:rPr>
              <a:t>(Open Observatory of Network Interference)</a:t>
            </a:r>
            <a:endParaRPr b="0" lang="en-GB" sz="2600" spc="-1" strike="noStrike">
              <a:solidFill>
                <a:srgbClr val="000000"/>
              </a:solidFill>
              <a:uFill>
                <a:solidFill>
                  <a:srgbClr val="ffffff"/>
                </a:solidFill>
              </a:uFill>
              <a:latin typeface="Arial"/>
            </a:endParaRPr>
          </a:p>
        </p:txBody>
      </p:sp>
      <p:pic>
        <p:nvPicPr>
          <p:cNvPr id="205" name="" descr=""/>
          <p:cNvPicPr/>
          <p:nvPr/>
        </p:nvPicPr>
        <p:blipFill>
          <a:blip r:embed="rId2"/>
          <a:stretch/>
        </p:blipFill>
        <p:spPr>
          <a:xfrm>
            <a:off x="83160" y="1767240"/>
            <a:ext cx="1904760" cy="1904760"/>
          </a:xfrm>
          <a:prstGeom prst="rect">
            <a:avLst/>
          </a:prstGeom>
          <a:ln>
            <a:noFill/>
          </a:ln>
        </p:spPr>
      </p:pic>
      <p:pic>
        <p:nvPicPr>
          <p:cNvPr id="206" name="" descr=""/>
          <p:cNvPicPr/>
          <p:nvPr/>
        </p:nvPicPr>
        <p:blipFill>
          <a:blip r:embed="rId3"/>
          <a:stretch/>
        </p:blipFill>
        <p:spPr>
          <a:xfrm>
            <a:off x="1987920" y="1725120"/>
            <a:ext cx="6292080" cy="5762880"/>
          </a:xfrm>
          <a:prstGeom prst="rect">
            <a:avLst/>
          </a:prstGeom>
          <a:ln>
            <a:noFill/>
          </a:ln>
        </p:spPr>
      </p:pic>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08"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OONI</a:t>
            </a:r>
            <a:br/>
            <a:r>
              <a:rPr b="0" lang="en-GB" sz="2600" spc="-1" strike="noStrike">
                <a:solidFill>
                  <a:srgbClr val="ffffff"/>
                </a:solidFill>
                <a:uFill>
                  <a:solidFill>
                    <a:srgbClr val="ffffff"/>
                  </a:solidFill>
                </a:uFill>
                <a:latin typeface="Arial"/>
              </a:rPr>
              <a:t>Web Connectivity</a:t>
            </a:r>
            <a:endParaRPr b="0" lang="en-GB" sz="2600" spc="-1" strike="noStrike">
              <a:solidFill>
                <a:srgbClr val="000000"/>
              </a:solidFill>
              <a:uFill>
                <a:solidFill>
                  <a:srgbClr val="ffffff"/>
                </a:solidFill>
              </a:uFill>
              <a:latin typeface="Arial"/>
            </a:endParaRPr>
          </a:p>
        </p:txBody>
      </p:sp>
      <p:pic>
        <p:nvPicPr>
          <p:cNvPr id="209" name="" descr=""/>
          <p:cNvPicPr/>
          <p:nvPr/>
        </p:nvPicPr>
        <p:blipFill>
          <a:blip r:embed="rId1"/>
          <a:stretch/>
        </p:blipFill>
        <p:spPr>
          <a:xfrm>
            <a:off x="227160" y="432000"/>
            <a:ext cx="852840" cy="852840"/>
          </a:xfrm>
          <a:prstGeom prst="rect">
            <a:avLst/>
          </a:prstGeom>
          <a:ln>
            <a:noFill/>
          </a:ln>
        </p:spPr>
      </p:pic>
      <p:sp>
        <p:nvSpPr>
          <p:cNvPr id="210" name="TextShape 3"/>
          <p:cNvSpPr txBox="1"/>
          <p:nvPr/>
        </p:nvSpPr>
        <p:spPr>
          <a:xfrm>
            <a:off x="216360" y="1872000"/>
            <a:ext cx="9647640" cy="54720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n-GB" sz="3200" spc="-1" strike="noStrike">
                <a:solidFill>
                  <a:srgbClr val="000000"/>
                </a:solidFill>
                <a:uFill>
                  <a:solidFill>
                    <a:srgbClr val="ffffff"/>
                  </a:solidFill>
                </a:uFill>
                <a:latin typeface="Arial"/>
              </a:rPr>
              <a:t>DNS blocking:</a:t>
            </a:r>
            <a:r>
              <a:rPr b="0" lang="en-GB" sz="3200" spc="-1" strike="noStrike">
                <a:solidFill>
                  <a:srgbClr val="000000"/>
                </a:solidFill>
                <a:uFill>
                  <a:solidFill>
                    <a:srgbClr val="ffffff"/>
                  </a:solidFill>
                </a:uFill>
                <a:latin typeface="Arial"/>
              </a:rPr>
              <a:t> If the DNS responses </a:t>
            </a:r>
            <a:r>
              <a:rPr b="0" i="1" lang="en-GB" sz="3200" spc="-1" strike="noStrike">
                <a:solidFill>
                  <a:srgbClr val="000000"/>
                </a:solidFill>
                <a:uFill>
                  <a:solidFill>
                    <a:srgbClr val="ffffff"/>
                  </a:solidFill>
                </a:uFill>
                <a:latin typeface="Arial"/>
              </a:rPr>
              <a:t>(such as the IP addresses mapped to host names)</a:t>
            </a:r>
            <a:r>
              <a:rPr b="0" lang="en-GB" sz="3200" spc="-1" strike="noStrike">
                <a:solidFill>
                  <a:srgbClr val="000000"/>
                </a:solidFill>
                <a:uFill>
                  <a:solidFill>
                    <a:srgbClr val="ffffff"/>
                  </a:solidFill>
                </a:uFill>
                <a:latin typeface="Arial"/>
              </a:rPr>
              <a:t> do not match</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1" lang="en-GB" sz="3200" spc="-1" strike="noStrike">
                <a:solidFill>
                  <a:srgbClr val="000000"/>
                </a:solidFill>
                <a:uFill>
                  <a:solidFill>
                    <a:srgbClr val="ffffff"/>
                  </a:solidFill>
                </a:uFill>
                <a:latin typeface="Arial"/>
              </a:rPr>
              <a:t>TCP/IP blocking:</a:t>
            </a:r>
            <a:r>
              <a:rPr b="0" lang="en-GB" sz="3200" spc="-1" strike="noStrike">
                <a:solidFill>
                  <a:srgbClr val="000000"/>
                </a:solidFill>
                <a:uFill>
                  <a:solidFill>
                    <a:srgbClr val="ffffff"/>
                  </a:solidFill>
                </a:uFill>
                <a:latin typeface="Arial"/>
              </a:rPr>
              <a:t> If a TCP session to connect to websites was not established over the network of the user</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1" lang="en-GB" sz="3200" spc="-1" strike="noStrike">
                <a:solidFill>
                  <a:srgbClr val="000000"/>
                </a:solidFill>
                <a:uFill>
                  <a:solidFill>
                    <a:srgbClr val="ffffff"/>
                  </a:solidFill>
                </a:uFill>
                <a:latin typeface="Arial"/>
              </a:rPr>
              <a:t>HTTP blocking:</a:t>
            </a:r>
            <a:r>
              <a:rPr b="0" lang="en-GB" sz="3200" spc="-1" strike="noStrike">
                <a:solidFill>
                  <a:srgbClr val="000000"/>
                </a:solidFill>
                <a:uFill>
                  <a:solidFill>
                    <a:srgbClr val="ffffff"/>
                  </a:solidFill>
                </a:uFill>
                <a:latin typeface="Arial"/>
              </a:rPr>
              <a:t> If the HTTP request over the user’s network failed, or the</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**HTTP status codes don’t match, or all of the following apply:</a:t>
            </a:r>
            <a:endParaRPr b="0" lang="en-GB"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uFill>
                  <a:solidFill>
                    <a:srgbClr val="ffffff"/>
                  </a:solidFill>
                </a:uFill>
                <a:latin typeface="Arial"/>
              </a:rPr>
              <a:t>The body length of compared websites </a:t>
            </a:r>
            <a:r>
              <a:rPr b="0" i="1" lang="en-GB" sz="2800" spc="-1" strike="noStrike">
                <a:solidFill>
                  <a:srgbClr val="000000"/>
                </a:solidFill>
                <a:uFill>
                  <a:solidFill>
                    <a:srgbClr val="ffffff"/>
                  </a:solidFill>
                </a:uFill>
                <a:latin typeface="Arial"/>
              </a:rPr>
              <a:t>(over the control server and the network of the user)</a:t>
            </a:r>
            <a:r>
              <a:rPr b="0" lang="en-GB" sz="2800" spc="-1" strike="noStrike">
                <a:solidFill>
                  <a:srgbClr val="000000"/>
                </a:solidFill>
                <a:uFill>
                  <a:solidFill>
                    <a:srgbClr val="ffffff"/>
                  </a:solidFill>
                </a:uFill>
                <a:latin typeface="Arial"/>
              </a:rPr>
              <a:t> differs by some percentage</a:t>
            </a:r>
            <a:endParaRPr b="0" lang="en-GB"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uFill>
                  <a:solidFill>
                    <a:srgbClr val="ffffff"/>
                  </a:solidFill>
                </a:uFill>
                <a:latin typeface="Arial"/>
              </a:rPr>
              <a:t>The HTTP headers names do not match</a:t>
            </a:r>
            <a:endParaRPr b="0" lang="en-GB"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uFill>
                  <a:solidFill>
                    <a:srgbClr val="ffffff"/>
                  </a:solidFill>
                </a:uFill>
                <a:latin typeface="Arial"/>
              </a:rPr>
              <a:t>The HTML title tags do not match</a:t>
            </a:r>
            <a:endParaRPr b="0" lang="en-GB" sz="2800" spc="-1" strike="noStrike">
              <a:solidFill>
                <a:srgbClr val="000000"/>
              </a:solidFill>
              <a:uFill>
                <a:solidFill>
                  <a:srgbClr val="ffffff"/>
                </a:solidFill>
              </a:uFill>
              <a:latin typeface="Arial"/>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12"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OONI</a:t>
            </a:r>
            <a:br/>
            <a:r>
              <a:rPr b="0" lang="en-GB" sz="2600" spc="-1" strike="noStrike">
                <a:solidFill>
                  <a:srgbClr val="ffffff"/>
                </a:solidFill>
                <a:uFill>
                  <a:solidFill>
                    <a:srgbClr val="ffffff"/>
                  </a:solidFill>
                </a:uFill>
                <a:latin typeface="Arial"/>
              </a:rPr>
              <a:t>DNS consistency</a:t>
            </a:r>
            <a:endParaRPr b="0" lang="en-GB" sz="2600" spc="-1" strike="noStrike">
              <a:solidFill>
                <a:srgbClr val="000000"/>
              </a:solidFill>
              <a:uFill>
                <a:solidFill>
                  <a:srgbClr val="ffffff"/>
                </a:solidFill>
              </a:uFill>
              <a:latin typeface="Arial"/>
            </a:endParaRPr>
          </a:p>
        </p:txBody>
      </p:sp>
      <p:pic>
        <p:nvPicPr>
          <p:cNvPr id="213" name="" descr=""/>
          <p:cNvPicPr/>
          <p:nvPr/>
        </p:nvPicPr>
        <p:blipFill>
          <a:blip r:embed="rId1"/>
          <a:stretch/>
        </p:blipFill>
        <p:spPr>
          <a:xfrm>
            <a:off x="227160" y="432000"/>
            <a:ext cx="852840" cy="852840"/>
          </a:xfrm>
          <a:prstGeom prst="rect">
            <a:avLst/>
          </a:prstGeom>
          <a:ln>
            <a:noFill/>
          </a:ln>
        </p:spPr>
      </p:pic>
      <p:sp>
        <p:nvSpPr>
          <p:cNvPr id="214" name="TextShape 3"/>
          <p:cNvSpPr txBox="1"/>
          <p:nvPr/>
        </p:nvSpPr>
        <p:spPr>
          <a:xfrm>
            <a:off x="216360" y="1872000"/>
            <a:ext cx="9647640" cy="54720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Tests Google DNS</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Tests ISP</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Intercepted by the likes of Nominum etc so relies on additional tests / control server</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GeoDNS etc also leads to false positives</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16"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OONI</a:t>
            </a:r>
            <a:br/>
            <a:r>
              <a:rPr b="0" lang="en-GB" sz="2600" spc="-1" strike="noStrike">
                <a:solidFill>
                  <a:srgbClr val="ffffff"/>
                </a:solidFill>
                <a:uFill>
                  <a:solidFill>
                    <a:srgbClr val="ffffff"/>
                  </a:solidFill>
                </a:uFill>
                <a:latin typeface="Arial"/>
              </a:rPr>
              <a:t>HTTP Host Header</a:t>
            </a:r>
            <a:endParaRPr b="0" lang="en-GB" sz="2600" spc="-1" strike="noStrike">
              <a:solidFill>
                <a:srgbClr val="000000"/>
              </a:solidFill>
              <a:uFill>
                <a:solidFill>
                  <a:srgbClr val="ffffff"/>
                </a:solidFill>
              </a:uFill>
              <a:latin typeface="Arial"/>
            </a:endParaRPr>
          </a:p>
        </p:txBody>
      </p:sp>
      <p:pic>
        <p:nvPicPr>
          <p:cNvPr id="217" name="" descr=""/>
          <p:cNvPicPr/>
          <p:nvPr/>
        </p:nvPicPr>
        <p:blipFill>
          <a:blip r:embed="rId1"/>
          <a:stretch/>
        </p:blipFill>
        <p:spPr>
          <a:xfrm>
            <a:off x="227160" y="432000"/>
            <a:ext cx="852840" cy="852840"/>
          </a:xfrm>
          <a:prstGeom prst="rect">
            <a:avLst/>
          </a:prstGeom>
          <a:ln>
            <a:noFill/>
          </a:ln>
        </p:spPr>
      </p:pic>
      <p:sp>
        <p:nvSpPr>
          <p:cNvPr id="218" name="TextShape 3"/>
          <p:cNvSpPr txBox="1"/>
          <p:nvPr/>
        </p:nvSpPr>
        <p:spPr>
          <a:xfrm>
            <a:off x="216360" y="1872000"/>
            <a:ext cx="9647640" cy="54720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Is the host name blocked?</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detect the presence of “middle boxes”</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assess which censorship circumvention techniques are capable of bypassing the censorship</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This test implements a series of techniques which help it evade getting detected from censors and then uses a list of domain names (such as bbc.co.uk) to connect to an OONI backend control server.</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47"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CleanFeed</a:t>
            </a:r>
            <a:endParaRPr b="0" lang="en-GB" sz="4400" spc="-1" strike="noStrike">
              <a:solidFill>
                <a:srgbClr val="000000"/>
              </a:solidFill>
              <a:uFill>
                <a:solidFill>
                  <a:srgbClr val="ffffff"/>
                </a:solidFill>
              </a:uFill>
              <a:latin typeface="Arial"/>
            </a:endParaRPr>
          </a:p>
        </p:txBody>
      </p:sp>
      <p:pic>
        <p:nvPicPr>
          <p:cNvPr id="48" name="" descr=""/>
          <p:cNvPicPr/>
          <p:nvPr/>
        </p:nvPicPr>
        <p:blipFill>
          <a:blip r:embed="rId1"/>
          <a:stretch/>
        </p:blipFill>
        <p:spPr>
          <a:xfrm>
            <a:off x="2254680" y="2406240"/>
            <a:ext cx="5590800" cy="131400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20"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OONI</a:t>
            </a:r>
            <a:br/>
            <a:r>
              <a:rPr b="0" lang="en-GB" sz="2600" spc="-1" strike="noStrike">
                <a:solidFill>
                  <a:srgbClr val="ffffff"/>
                </a:solidFill>
                <a:uFill>
                  <a:solidFill>
                    <a:srgbClr val="ffffff"/>
                  </a:solidFill>
                </a:uFill>
                <a:latin typeface="Arial"/>
              </a:rPr>
              <a:t>HTTP Request Comparison</a:t>
            </a:r>
            <a:endParaRPr b="0" lang="en-GB" sz="2600" spc="-1" strike="noStrike">
              <a:solidFill>
                <a:srgbClr val="000000"/>
              </a:solidFill>
              <a:uFill>
                <a:solidFill>
                  <a:srgbClr val="ffffff"/>
                </a:solidFill>
              </a:uFill>
              <a:latin typeface="Arial"/>
            </a:endParaRPr>
          </a:p>
        </p:txBody>
      </p:sp>
      <p:pic>
        <p:nvPicPr>
          <p:cNvPr id="221" name="" descr=""/>
          <p:cNvPicPr/>
          <p:nvPr/>
        </p:nvPicPr>
        <p:blipFill>
          <a:blip r:embed="rId1"/>
          <a:stretch/>
        </p:blipFill>
        <p:spPr>
          <a:xfrm>
            <a:off x="227160" y="432000"/>
            <a:ext cx="852840" cy="852840"/>
          </a:xfrm>
          <a:prstGeom prst="rect">
            <a:avLst/>
          </a:prstGeom>
          <a:ln>
            <a:noFill/>
          </a:ln>
        </p:spPr>
      </p:pic>
      <p:sp>
        <p:nvSpPr>
          <p:cNvPr id="222" name="TextShape 3"/>
          <p:cNvSpPr txBox="1"/>
          <p:nvPr/>
        </p:nvSpPr>
        <p:spPr>
          <a:xfrm>
            <a:off x="216360" y="1872000"/>
            <a:ext cx="9647640" cy="54720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Body length</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The HTTP request over the user’s network fails</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The HTTP headers do not match</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Fails when Tor Exit is discriminated against (e.g. CloudFlare Captcha)</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24"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OONI</a:t>
            </a:r>
            <a:br/>
            <a:r>
              <a:rPr b="0" lang="en-GB" sz="2600" spc="-1" strike="noStrike">
                <a:solidFill>
                  <a:srgbClr val="ffffff"/>
                </a:solidFill>
                <a:uFill>
                  <a:solidFill>
                    <a:srgbClr val="ffffff"/>
                  </a:solidFill>
                </a:uFill>
                <a:latin typeface="Arial"/>
              </a:rPr>
              <a:t>HTTP Header Manipulation</a:t>
            </a:r>
            <a:endParaRPr b="0" lang="en-GB" sz="2600" spc="-1" strike="noStrike">
              <a:solidFill>
                <a:srgbClr val="000000"/>
              </a:solidFill>
              <a:uFill>
                <a:solidFill>
                  <a:srgbClr val="ffffff"/>
                </a:solidFill>
              </a:uFill>
              <a:latin typeface="Arial"/>
            </a:endParaRPr>
          </a:p>
        </p:txBody>
      </p:sp>
      <p:pic>
        <p:nvPicPr>
          <p:cNvPr id="225" name="" descr=""/>
          <p:cNvPicPr/>
          <p:nvPr/>
        </p:nvPicPr>
        <p:blipFill>
          <a:blip r:embed="rId1"/>
          <a:stretch/>
        </p:blipFill>
        <p:spPr>
          <a:xfrm>
            <a:off x="227160" y="432000"/>
            <a:ext cx="852840" cy="852840"/>
          </a:xfrm>
          <a:prstGeom prst="rect">
            <a:avLst/>
          </a:prstGeom>
          <a:ln>
            <a:noFill/>
          </a:ln>
        </p:spPr>
      </p:pic>
      <p:sp>
        <p:nvSpPr>
          <p:cNvPr id="226" name="TextShape 3"/>
          <p:cNvSpPr txBox="1"/>
          <p:nvPr/>
        </p:nvSpPr>
        <p:spPr>
          <a:xfrm>
            <a:off x="216360" y="1872000"/>
            <a:ext cx="9647640" cy="54720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HTTP headers with variations in capitalization. </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Such requests are sent to a backend control server which echos back</a:t>
            </a:r>
            <a:br/>
            <a:br/>
            <a:r>
              <a:rPr b="0" lang="en-GB" sz="3200" spc="-1" strike="noStrike">
                <a:solidFill>
                  <a:srgbClr val="000000"/>
                </a:solidFill>
                <a:uFill>
                  <a:solidFill>
                    <a:srgbClr val="ffffff"/>
                  </a:solidFill>
                </a:uFill>
                <a:latin typeface="Arial"/>
              </a:rPr>
              <a:t> </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Like for like echo is good </a:t>
            </a:r>
            <a:endParaRPr b="0" lang="en-GB" sz="3200" spc="-1" strike="noStrike">
              <a:solidFill>
                <a:srgbClr val="000000"/>
              </a:solidFill>
              <a:uFill>
                <a:solidFill>
                  <a:srgbClr val="ffffff"/>
                </a:solidFill>
              </a:uFill>
              <a:latin typeface="Arial"/>
            </a:endParaRPr>
          </a:p>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Iinterception software will likely normalize the invalid headers that we are sending or add extra headers.</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28"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OONI</a:t>
            </a:r>
            <a:br/>
            <a:r>
              <a:rPr b="0" lang="en-GB" sz="2600" spc="-1" strike="noStrike">
                <a:solidFill>
                  <a:srgbClr val="ffffff"/>
                </a:solidFill>
                <a:uFill>
                  <a:solidFill>
                    <a:srgbClr val="ffffff"/>
                  </a:solidFill>
                </a:uFill>
                <a:latin typeface="Arial"/>
              </a:rPr>
              <a:t>HTTP invalid request line</a:t>
            </a:r>
            <a:endParaRPr b="0" lang="en-GB" sz="2600" spc="-1" strike="noStrike">
              <a:solidFill>
                <a:srgbClr val="000000"/>
              </a:solidFill>
              <a:uFill>
                <a:solidFill>
                  <a:srgbClr val="ffffff"/>
                </a:solidFill>
              </a:uFill>
              <a:latin typeface="Arial"/>
            </a:endParaRPr>
          </a:p>
        </p:txBody>
      </p:sp>
      <p:pic>
        <p:nvPicPr>
          <p:cNvPr id="229" name="" descr=""/>
          <p:cNvPicPr/>
          <p:nvPr/>
        </p:nvPicPr>
        <p:blipFill>
          <a:blip r:embed="rId1"/>
          <a:stretch/>
        </p:blipFill>
        <p:spPr>
          <a:xfrm>
            <a:off x="227160" y="432000"/>
            <a:ext cx="852840" cy="852840"/>
          </a:xfrm>
          <a:prstGeom prst="rect">
            <a:avLst/>
          </a:prstGeom>
          <a:ln>
            <a:noFill/>
          </a:ln>
        </p:spPr>
      </p:pic>
      <p:sp>
        <p:nvSpPr>
          <p:cNvPr id="230" name="TextShape 3"/>
          <p:cNvSpPr txBox="1"/>
          <p:nvPr/>
        </p:nvSpPr>
        <p:spPr>
          <a:xfrm>
            <a:off x="216360" y="1872000"/>
            <a:ext cx="9647640" cy="54720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Instead of sending a normal HTTP request, this test sends an invalid HTTP request line - containing an invalid HTTP version number, an invalid field count and a huge request method – to an echo service listening on the standard HTTP port. </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29fcf"/>
        </a:solidFill>
      </p:bgPr>
    </p:bg>
    <p:spTree>
      <p:nvGrpSpPr>
        <p:cNvPr id="1" name=""/>
        <p:cNvGrpSpPr/>
        <p:nvPr/>
      </p:nvGrpSpPr>
      <p:grpSpPr>
        <a:xfrm>
          <a:off x="0" y="0"/>
          <a:ext cx="0" cy="0"/>
          <a:chOff x="0" y="0"/>
          <a:chExt cx="0" cy="0"/>
        </a:xfrm>
      </p:grpSpPr>
      <p:sp>
        <p:nvSpPr>
          <p:cNvPr id="231" name="TextShape 1"/>
          <p:cNvSpPr txBox="1"/>
          <p:nvPr/>
        </p:nvSpPr>
        <p:spPr>
          <a:xfrm>
            <a:off x="504000" y="301320"/>
            <a:ext cx="9071640" cy="5851800"/>
          </a:xfrm>
          <a:prstGeom prst="rect">
            <a:avLst/>
          </a:prstGeom>
          <a:noFill/>
          <a:ln>
            <a:noFill/>
          </a:ln>
        </p:spPr>
        <p:txBody>
          <a:bodyPr lIns="0" rIns="0" tIns="0" bIns="0" anchor="ctr"/>
          <a:p>
            <a:pPr algn="ctr"/>
            <a:r>
              <a:rPr b="0" lang="en-GB" sz="4800" spc="-1" strike="noStrike">
                <a:solidFill>
                  <a:srgbClr val="ffffff"/>
                </a:solidFill>
                <a:uFill>
                  <a:solidFill>
                    <a:srgbClr val="ffffff"/>
                  </a:solidFill>
                </a:uFill>
                <a:latin typeface="Arial"/>
              </a:rPr>
              <a:t>Why bother?</a:t>
            </a:r>
            <a:endParaRPr b="0" lang="en-GB" sz="4800" spc="-1" strike="noStrike">
              <a:solidFill>
                <a:srgbClr val="000000"/>
              </a:solidFill>
              <a:uFill>
                <a:solidFill>
                  <a:srgbClr val="ffffff"/>
                </a:solidFill>
              </a:uFill>
              <a:latin typeface="Arial"/>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33"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Over/Under Blocking</a:t>
            </a:r>
            <a:endParaRPr b="0" lang="en-GB" sz="4400" spc="-1" strike="noStrike">
              <a:solidFill>
                <a:srgbClr val="000000"/>
              </a:solidFill>
              <a:uFill>
                <a:solidFill>
                  <a:srgbClr val="ffffff"/>
                </a:solidFill>
              </a:uFill>
              <a:latin typeface="Arial"/>
            </a:endParaRPr>
          </a:p>
        </p:txBody>
      </p:sp>
      <p:pic>
        <p:nvPicPr>
          <p:cNvPr id="234" name="" descr=""/>
          <p:cNvPicPr/>
          <p:nvPr/>
        </p:nvPicPr>
        <p:blipFill>
          <a:blip r:embed="rId1"/>
          <a:stretch/>
        </p:blipFill>
        <p:spPr>
          <a:xfrm>
            <a:off x="155520" y="1745280"/>
            <a:ext cx="3948480" cy="3193200"/>
          </a:xfrm>
          <a:prstGeom prst="rect">
            <a:avLst/>
          </a:prstGeom>
          <a:ln>
            <a:noFill/>
          </a:ln>
        </p:spPr>
      </p:pic>
      <p:pic>
        <p:nvPicPr>
          <p:cNvPr id="235" name="" descr=""/>
          <p:cNvPicPr/>
          <p:nvPr/>
        </p:nvPicPr>
        <p:blipFill>
          <a:blip r:embed="rId2"/>
          <a:stretch/>
        </p:blipFill>
        <p:spPr>
          <a:xfrm>
            <a:off x="3024000" y="4896000"/>
            <a:ext cx="6953040" cy="2476080"/>
          </a:xfrm>
          <a:prstGeom prst="rect">
            <a:avLst/>
          </a:prstGeom>
          <a:ln>
            <a:noFill/>
          </a:ln>
        </p:spPr>
      </p:pic>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37"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Over/Under Blocking</a:t>
            </a:r>
            <a:endParaRPr b="0" lang="en-GB" sz="4400" spc="-1" strike="noStrike">
              <a:solidFill>
                <a:srgbClr val="000000"/>
              </a:solidFill>
              <a:uFill>
                <a:solidFill>
                  <a:srgbClr val="ffffff"/>
                </a:solidFill>
              </a:uFill>
              <a:latin typeface="Arial"/>
            </a:endParaRPr>
          </a:p>
        </p:txBody>
      </p:sp>
      <p:pic>
        <p:nvPicPr>
          <p:cNvPr id="238" name="" descr=""/>
          <p:cNvPicPr/>
          <p:nvPr/>
        </p:nvPicPr>
        <p:blipFill>
          <a:blip r:embed="rId1"/>
          <a:stretch/>
        </p:blipFill>
        <p:spPr>
          <a:xfrm>
            <a:off x="2545920" y="1819440"/>
            <a:ext cx="4726080" cy="5524560"/>
          </a:xfrm>
          <a:prstGeom prst="rect">
            <a:avLst/>
          </a:prstGeom>
          <a:ln>
            <a:noFill/>
          </a:ln>
        </p:spPr>
      </p:pic>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40"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Over/Under Blocking</a:t>
            </a:r>
            <a:endParaRPr b="0" lang="en-GB" sz="4400" spc="-1" strike="noStrike">
              <a:solidFill>
                <a:srgbClr val="000000"/>
              </a:solidFill>
              <a:uFill>
                <a:solidFill>
                  <a:srgbClr val="ffffff"/>
                </a:solidFill>
              </a:uFill>
              <a:latin typeface="Arial"/>
            </a:endParaRPr>
          </a:p>
        </p:txBody>
      </p:sp>
      <p:pic>
        <p:nvPicPr>
          <p:cNvPr id="241" name="" descr=""/>
          <p:cNvPicPr/>
          <p:nvPr/>
        </p:nvPicPr>
        <p:blipFill>
          <a:blip r:embed="rId1"/>
          <a:stretch/>
        </p:blipFill>
        <p:spPr>
          <a:xfrm>
            <a:off x="1440000" y="1728000"/>
            <a:ext cx="6438600" cy="3295440"/>
          </a:xfrm>
          <a:prstGeom prst="rect">
            <a:avLst/>
          </a:prstGeom>
          <a:ln>
            <a:noFill/>
          </a:ln>
        </p:spPr>
      </p:pic>
      <p:sp>
        <p:nvSpPr>
          <p:cNvPr id="242" name="TextShape 3"/>
          <p:cNvSpPr txBox="1"/>
          <p:nvPr/>
        </p:nvSpPr>
        <p:spPr>
          <a:xfrm>
            <a:off x="78120" y="5189760"/>
            <a:ext cx="9713880" cy="2277720"/>
          </a:xfrm>
          <a:prstGeom prst="rect">
            <a:avLst/>
          </a:prstGeom>
          <a:noFill/>
          <a:ln>
            <a:noFill/>
          </a:ln>
        </p:spPr>
        <p:txBody>
          <a:bodyPr lIns="90000" rIns="90000" tIns="45000" bIns="45000"/>
          <a:p>
            <a:r>
              <a:rPr b="0" lang="en-GB" sz="2200" spc="-1" strike="noStrike">
                <a:solidFill>
                  <a:srgbClr val="000000"/>
                </a:solidFill>
                <a:uFill>
                  <a:solidFill>
                    <a:srgbClr val="ffffff"/>
                  </a:solidFill>
                </a:uFill>
                <a:latin typeface="Arial"/>
              </a:rPr>
              <a:t>[…] Among the sites TalkTalk blocked as "pornographic" was BishUK.com, an award-winning British sex education site, which receives more than a million visits each year.</a:t>
            </a:r>
            <a:endParaRPr b="0" lang="en-GB" sz="2200" spc="-1" strike="noStrike">
              <a:solidFill>
                <a:srgbClr val="000000"/>
              </a:solidFill>
              <a:uFill>
                <a:solidFill>
                  <a:srgbClr val="ffffff"/>
                </a:solidFill>
              </a:uFill>
              <a:latin typeface="Arial"/>
            </a:endParaRPr>
          </a:p>
          <a:p>
            <a:endParaRPr b="0" lang="en-GB" sz="2200" spc="-1" strike="noStrike">
              <a:solidFill>
                <a:srgbClr val="000000"/>
              </a:solidFill>
              <a:uFill>
                <a:solidFill>
                  <a:srgbClr val="ffffff"/>
                </a:solidFill>
              </a:uFill>
              <a:latin typeface="Arial"/>
            </a:endParaRPr>
          </a:p>
          <a:p>
            <a:r>
              <a:rPr b="0" lang="en-GB" sz="2200" spc="-1" strike="noStrike">
                <a:solidFill>
                  <a:srgbClr val="000000"/>
                </a:solidFill>
                <a:uFill>
                  <a:solidFill>
                    <a:srgbClr val="ffffff"/>
                  </a:solidFill>
                </a:uFill>
                <a:latin typeface="Arial"/>
              </a:rPr>
              <a:t>TalkTalk also lists </a:t>
            </a:r>
            <a:r>
              <a:rPr b="1" lang="en-GB" sz="2200" spc="-1" strike="noStrike">
                <a:solidFill>
                  <a:srgbClr val="000000"/>
                </a:solidFill>
                <a:uFill>
                  <a:solidFill>
                    <a:srgbClr val="ffffff"/>
                  </a:solidFill>
                </a:uFill>
                <a:latin typeface="Arial"/>
              </a:rPr>
              <a:t>Edinburgh Women's Rape and Sexual Abuse Centre</a:t>
            </a:r>
            <a:r>
              <a:rPr b="0" lang="en-GB" sz="2200" spc="-1" strike="noStrike">
                <a:solidFill>
                  <a:srgbClr val="000000"/>
                </a:solidFill>
                <a:uFill>
                  <a:solidFill>
                    <a:srgbClr val="ffffff"/>
                  </a:solidFill>
                </a:uFill>
                <a:latin typeface="Arial"/>
              </a:rPr>
              <a:t> website as "pornographic."</a:t>
            </a:r>
            <a:endParaRPr b="0" lang="en-GB" sz="2200" spc="-1" strike="noStrike">
              <a:solidFill>
                <a:srgbClr val="000000"/>
              </a:solidFill>
              <a:uFill>
                <a:solidFill>
                  <a:srgbClr val="ffffff"/>
                </a:solidFill>
              </a:uFill>
              <a:latin typeface="Arial"/>
            </a:endParaRPr>
          </a:p>
          <a:p>
            <a:endParaRPr b="0" lang="en-GB" sz="2200" spc="-1" strike="noStrike">
              <a:solidFill>
                <a:srgbClr val="000000"/>
              </a:solidFill>
              <a:uFill>
                <a:solidFill>
                  <a:srgbClr val="ffffff"/>
                </a:solidFill>
              </a:uFill>
              <a:latin typeface="Arial"/>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29fcf"/>
        </a:solidFill>
      </p:bgPr>
    </p:bg>
    <p:spTree>
      <p:nvGrpSpPr>
        <p:cNvPr id="1" name=""/>
        <p:cNvGrpSpPr/>
        <p:nvPr/>
      </p:nvGrpSpPr>
      <p:grpSpPr>
        <a:xfrm>
          <a:off x="0" y="0"/>
          <a:ext cx="0" cy="0"/>
          <a:chOff x="0" y="0"/>
          <a:chExt cx="0" cy="0"/>
        </a:xfrm>
      </p:grpSpPr>
      <p:sp>
        <p:nvSpPr>
          <p:cNvPr id="243" name="TextShape 1"/>
          <p:cNvSpPr txBox="1"/>
          <p:nvPr/>
        </p:nvSpPr>
        <p:spPr>
          <a:xfrm>
            <a:off x="504000" y="301320"/>
            <a:ext cx="9071640" cy="5851800"/>
          </a:xfrm>
          <a:prstGeom prst="rect">
            <a:avLst/>
          </a:prstGeom>
          <a:noFill/>
          <a:ln>
            <a:noFill/>
          </a:ln>
        </p:spPr>
        <p:txBody>
          <a:bodyPr lIns="0" rIns="0" tIns="0" bIns="0" anchor="ctr"/>
          <a:p>
            <a:pPr algn="ctr"/>
            <a:r>
              <a:rPr b="0" lang="en-GB" sz="4800" spc="-1" strike="noStrike">
                <a:solidFill>
                  <a:srgbClr val="ffffff"/>
                </a:solidFill>
                <a:uFill>
                  <a:solidFill>
                    <a:srgbClr val="ffffff"/>
                  </a:solidFill>
                </a:uFill>
                <a:latin typeface="Arial"/>
              </a:rPr>
              <a:t>Making things better</a:t>
            </a:r>
            <a:endParaRPr b="0" lang="en-GB" sz="4800" spc="-1" strike="noStrike">
              <a:solidFill>
                <a:srgbClr val="000000"/>
              </a:solidFill>
              <a:uFill>
                <a:solidFill>
                  <a:srgbClr val="ffffff"/>
                </a:solidFill>
              </a:uFill>
              <a:latin typeface="Arial"/>
            </a:endParaRPr>
          </a:p>
          <a:p>
            <a:pPr algn="ctr"/>
            <a:endParaRPr b="0" lang="en-GB" sz="4800" spc="-1" strike="noStrike">
              <a:solidFill>
                <a:srgbClr val="000000"/>
              </a:solidFill>
              <a:uFill>
                <a:solidFill>
                  <a:srgbClr val="ffffff"/>
                </a:solidFill>
              </a:uFill>
              <a:latin typeface="Arial"/>
            </a:endParaRPr>
          </a:p>
          <a:p>
            <a:pPr algn="ctr"/>
            <a:r>
              <a:rPr b="0" i="1" lang="en-GB" sz="2000" spc="-1" strike="noStrike">
                <a:solidFill>
                  <a:srgbClr val="ffffff"/>
                </a:solidFill>
                <a:uFill>
                  <a:solidFill>
                    <a:srgbClr val="ffffff"/>
                  </a:solidFill>
                </a:uFill>
                <a:latin typeface="Arial"/>
              </a:rPr>
              <a:t>(Distribution of clue...)</a:t>
            </a:r>
            <a:endParaRPr b="0" lang="en-GB" sz="2000" spc="-1" strike="noStrike">
              <a:solidFill>
                <a:srgbClr val="000000"/>
              </a:solidFill>
              <a:uFill>
                <a:solidFill>
                  <a:srgbClr val="ffffff"/>
                </a:solidFill>
              </a:uFill>
              <a:latin typeface="Arial"/>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45"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HTTP/451</a:t>
            </a:r>
            <a:endParaRPr b="0" lang="en-GB" sz="4400" spc="-1" strike="noStrike">
              <a:solidFill>
                <a:srgbClr val="000000"/>
              </a:solidFill>
              <a:uFill>
                <a:solidFill>
                  <a:srgbClr val="ffffff"/>
                </a:solidFill>
              </a:uFill>
              <a:latin typeface="Arial"/>
            </a:endParaRPr>
          </a:p>
        </p:txBody>
      </p:sp>
      <p:pic>
        <p:nvPicPr>
          <p:cNvPr id="246" name="" descr=""/>
          <p:cNvPicPr/>
          <p:nvPr/>
        </p:nvPicPr>
        <p:blipFill>
          <a:blip r:embed="rId1"/>
          <a:stretch/>
        </p:blipFill>
        <p:spPr>
          <a:xfrm>
            <a:off x="1105560" y="1669680"/>
            <a:ext cx="7462440" cy="5890320"/>
          </a:xfrm>
          <a:prstGeom prst="rect">
            <a:avLst/>
          </a:prstGeom>
          <a:ln>
            <a:noFill/>
          </a:ln>
        </p:spPr>
      </p:pic>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 descr=""/>
          <p:cNvPicPr/>
          <p:nvPr/>
        </p:nvPicPr>
        <p:blipFill>
          <a:blip r:embed="rId1"/>
          <a:stretch/>
        </p:blipFill>
        <p:spPr>
          <a:xfrm>
            <a:off x="8175240" y="5655240"/>
            <a:ext cx="1904760" cy="1904760"/>
          </a:xfrm>
          <a:prstGeom prst="rect">
            <a:avLst/>
          </a:prstGeom>
          <a:ln>
            <a:noFill/>
          </a:ln>
        </p:spPr>
      </p:pic>
      <p:sp>
        <p:nvSpPr>
          <p:cNvPr id="248"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49"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HTTP/451 - RFC7725</a:t>
            </a:r>
            <a:endParaRPr b="0" lang="en-GB" sz="4400" spc="-1" strike="noStrike">
              <a:solidFill>
                <a:srgbClr val="000000"/>
              </a:solidFill>
              <a:uFill>
                <a:solidFill>
                  <a:srgbClr val="ffffff"/>
                </a:solidFill>
              </a:uFill>
              <a:latin typeface="Arial"/>
            </a:endParaRPr>
          </a:p>
        </p:txBody>
      </p:sp>
      <p:sp>
        <p:nvSpPr>
          <p:cNvPr id="250" name="TextShape 3"/>
          <p:cNvSpPr txBox="1"/>
          <p:nvPr/>
        </p:nvSpPr>
        <p:spPr>
          <a:xfrm>
            <a:off x="144000" y="1728000"/>
            <a:ext cx="9864000" cy="5187960"/>
          </a:xfrm>
          <a:prstGeom prst="rect">
            <a:avLst/>
          </a:prstGeom>
          <a:noFill/>
          <a:ln>
            <a:noFill/>
          </a:ln>
        </p:spPr>
        <p:txBody>
          <a:bodyPr lIns="90000" rIns="90000" tIns="45000" bIns="45000"/>
          <a:p>
            <a:r>
              <a:rPr b="0" lang="en-GB" sz="2400" spc="-1" strike="noStrike">
                <a:solidFill>
                  <a:srgbClr val="000000"/>
                </a:solidFill>
                <a:uFill>
                  <a:solidFill>
                    <a:srgbClr val="ffffff"/>
                  </a:solidFill>
                </a:uFill>
                <a:latin typeface="Arial"/>
              </a:rPr>
              <a:t>[…] This status code can be used to provide transparency in circumstances where issues of law or public policy affect server operations.  This transparency may be beneficial both to these operators and to end users. […]</a:t>
            </a:r>
            <a:endParaRPr b="0" lang="en-GB" sz="2400" spc="-1" strike="noStrike">
              <a:solidFill>
                <a:srgbClr val="000000"/>
              </a:solidFill>
              <a:uFill>
                <a:solidFill>
                  <a:srgbClr val="ffffff"/>
                </a:solidFill>
              </a:uFill>
              <a:latin typeface="Arial"/>
            </a:endParaRPr>
          </a:p>
          <a:p>
            <a:endParaRPr b="0" lang="en-GB" sz="2400" spc="-1" strike="noStrike">
              <a:solidFill>
                <a:srgbClr val="000000"/>
              </a:solidFill>
              <a:uFill>
                <a:solidFill>
                  <a:srgbClr val="ffffff"/>
                </a:solidFill>
              </a:uFill>
              <a:latin typeface="Arial"/>
            </a:endParaRPr>
          </a:p>
          <a:p>
            <a:r>
              <a:rPr b="0" lang="en-GB" sz="2400" spc="-1" strike="noStrike">
                <a:solidFill>
                  <a:srgbClr val="000000"/>
                </a:solidFill>
                <a:uFill>
                  <a:solidFill>
                    <a:srgbClr val="ffffff"/>
                  </a:solidFill>
                </a:uFill>
                <a:latin typeface="Arial"/>
              </a:rPr>
              <a:t>[…] Responses using this status code SHOULD include an explanation, in the response body, of the details of the legal demand: the party making it, the applicable legislation or regulation, and what classes of person and resource it applies to. […]</a:t>
            </a:r>
            <a:endParaRPr b="0" lang="en-GB" sz="2400" spc="-1" strike="noStrike">
              <a:solidFill>
                <a:srgbClr val="000000"/>
              </a:solidFill>
              <a:uFill>
                <a:solidFill>
                  <a:srgbClr val="ffffff"/>
                </a:solidFill>
              </a:uFill>
              <a:latin typeface="Arial"/>
            </a:endParaRPr>
          </a:p>
          <a:p>
            <a:endParaRPr b="0" lang="en-GB" sz="2400" spc="-1" strike="noStrike">
              <a:solidFill>
                <a:srgbClr val="000000"/>
              </a:solidFill>
              <a:uFill>
                <a:solidFill>
                  <a:srgbClr val="ffffff"/>
                </a:solidFill>
              </a:uFill>
              <a:latin typeface="Arial"/>
            </a:endParaRPr>
          </a:p>
          <a:p>
            <a:r>
              <a:rPr b="0" lang="en-GB" sz="2400" spc="-1" strike="noStrike">
                <a:solidFill>
                  <a:srgbClr val="000000"/>
                </a:solidFill>
                <a:uFill>
                  <a:solidFill>
                    <a:srgbClr val="ffffff"/>
                  </a:solidFill>
                </a:uFill>
                <a:latin typeface="Arial"/>
              </a:rPr>
              <a:t>[…] Clients cannot rely upon the use of the 451 status code.  It is possible that certain legal authorities might wish to avoid </a:t>
            </a:r>
            <a:endParaRPr b="0" lang="en-GB" sz="2400" spc="-1" strike="noStrike">
              <a:solidFill>
                <a:srgbClr val="000000"/>
              </a:solidFill>
              <a:uFill>
                <a:solidFill>
                  <a:srgbClr val="ffffff"/>
                </a:solidFill>
              </a:uFill>
              <a:latin typeface="Arial"/>
            </a:endParaRPr>
          </a:p>
          <a:p>
            <a:r>
              <a:rPr b="0" lang="en-GB" sz="2400" spc="-1" strike="noStrike">
                <a:solidFill>
                  <a:srgbClr val="000000"/>
                </a:solidFill>
                <a:uFill>
                  <a:solidFill>
                    <a:srgbClr val="ffffff"/>
                  </a:solidFill>
                </a:uFill>
                <a:latin typeface="Arial"/>
              </a:rPr>
              <a:t>transparency, and not only demand the restriction of </a:t>
            </a:r>
            <a:endParaRPr b="0" lang="en-GB" sz="2400" spc="-1" strike="noStrike">
              <a:solidFill>
                <a:srgbClr val="000000"/>
              </a:solidFill>
              <a:uFill>
                <a:solidFill>
                  <a:srgbClr val="ffffff"/>
                </a:solidFill>
              </a:uFill>
              <a:latin typeface="Arial"/>
            </a:endParaRPr>
          </a:p>
          <a:p>
            <a:r>
              <a:rPr b="0" lang="en-GB" sz="2400" spc="-1" strike="noStrike">
                <a:solidFill>
                  <a:srgbClr val="000000"/>
                </a:solidFill>
                <a:uFill>
                  <a:solidFill>
                    <a:srgbClr val="ffffff"/>
                  </a:solidFill>
                </a:uFill>
                <a:latin typeface="Arial"/>
              </a:rPr>
              <a:t>access to certain resources, but also avoid disclosing that </a:t>
            </a:r>
            <a:endParaRPr b="0" lang="en-GB" sz="2400" spc="-1" strike="noStrike">
              <a:solidFill>
                <a:srgbClr val="000000"/>
              </a:solidFill>
              <a:uFill>
                <a:solidFill>
                  <a:srgbClr val="ffffff"/>
                </a:solidFill>
              </a:uFill>
              <a:latin typeface="Arial"/>
            </a:endParaRPr>
          </a:p>
          <a:p>
            <a:r>
              <a:rPr b="0" lang="en-GB" sz="2400" spc="-1" strike="noStrike">
                <a:solidFill>
                  <a:srgbClr val="000000"/>
                </a:solidFill>
                <a:uFill>
                  <a:solidFill>
                    <a:srgbClr val="ffffff"/>
                  </a:solidFill>
                </a:uFill>
                <a:latin typeface="Arial"/>
              </a:rPr>
              <a:t>The demand was made. [...]</a:t>
            </a:r>
            <a:endParaRPr b="0" lang="en-GB" sz="2400" spc="-1" strike="noStrike">
              <a:solidFill>
                <a:srgbClr val="000000"/>
              </a:solidFill>
              <a:uFill>
                <a:solidFill>
                  <a:srgbClr val="ffffff"/>
                </a:solidFill>
              </a:uFill>
              <a:latin typeface="Arial"/>
            </a:endParaRPr>
          </a:p>
        </p:txBody>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50"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CleanFeed</a:t>
            </a:r>
            <a:endParaRPr b="0" lang="en-GB" sz="4400" spc="-1" strike="noStrike">
              <a:solidFill>
                <a:srgbClr val="000000"/>
              </a:solidFill>
              <a:uFill>
                <a:solidFill>
                  <a:srgbClr val="ffffff"/>
                </a:solidFill>
              </a:uFill>
              <a:latin typeface="Arial"/>
            </a:endParaRPr>
          </a:p>
        </p:txBody>
      </p:sp>
      <p:pic>
        <p:nvPicPr>
          <p:cNvPr id="51" name="" descr=""/>
          <p:cNvPicPr/>
          <p:nvPr/>
        </p:nvPicPr>
        <p:blipFill>
          <a:blip r:embed="rId1"/>
          <a:stretch/>
        </p:blipFill>
        <p:spPr>
          <a:xfrm>
            <a:off x="2254680" y="2406240"/>
            <a:ext cx="5590800" cy="1314000"/>
          </a:xfrm>
          <a:prstGeom prst="rect">
            <a:avLst/>
          </a:prstGeom>
          <a:ln>
            <a:noFill/>
          </a:ln>
        </p:spPr>
      </p:pic>
      <p:pic>
        <p:nvPicPr>
          <p:cNvPr id="52" name="" descr=""/>
          <p:cNvPicPr/>
          <p:nvPr/>
        </p:nvPicPr>
        <p:blipFill>
          <a:blip r:embed="rId2"/>
          <a:stretch/>
        </p:blipFill>
        <p:spPr>
          <a:xfrm>
            <a:off x="1240200" y="5389200"/>
            <a:ext cx="7619760" cy="13237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52"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Pfft, doesn’t apply to me</a:t>
            </a:r>
            <a:endParaRPr b="0" lang="en-GB" sz="4400" spc="-1" strike="noStrike">
              <a:solidFill>
                <a:srgbClr val="000000"/>
              </a:solidFill>
              <a:uFill>
                <a:solidFill>
                  <a:srgbClr val="ffffff"/>
                </a:solidFill>
              </a:uFill>
              <a:latin typeface="Arial"/>
            </a:endParaRPr>
          </a:p>
        </p:txBody>
      </p:sp>
      <p:sp>
        <p:nvSpPr>
          <p:cNvPr id="253" name="TextShape 3"/>
          <p:cNvSpPr txBox="1"/>
          <p:nvPr/>
        </p:nvSpPr>
        <p:spPr>
          <a:xfrm>
            <a:off x="78120" y="1872000"/>
            <a:ext cx="9713880" cy="5544000"/>
          </a:xfrm>
          <a:prstGeom prst="rect">
            <a:avLst/>
          </a:prstGeom>
          <a:noFill/>
          <a:ln>
            <a:noFill/>
          </a:ln>
        </p:spPr>
        <p:txBody>
          <a:bodyPr lIns="90000" rIns="90000" tIns="45000" bIns="45000"/>
          <a:p>
            <a:r>
              <a:rPr b="1" lang="en-GB" sz="3600" spc="-1" strike="noStrike">
                <a:solidFill>
                  <a:srgbClr val="000000"/>
                </a:solidFill>
                <a:uFill>
                  <a:solidFill>
                    <a:srgbClr val="ffffff"/>
                  </a:solidFill>
                </a:uFill>
                <a:latin typeface="Arial"/>
              </a:rPr>
              <a:t>Mitigations:</a:t>
            </a:r>
            <a:endParaRPr b="0" lang="en-GB" sz="36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0" lang="en-GB" sz="3600" spc="-1" strike="noStrike">
                <a:solidFill>
                  <a:srgbClr val="000000"/>
                </a:solidFill>
                <a:uFill>
                  <a:solidFill>
                    <a:srgbClr val="ffffff"/>
                  </a:solidFill>
                </a:uFill>
                <a:latin typeface="Arial"/>
              </a:rPr>
              <a:t>Tor</a:t>
            </a:r>
            <a:endParaRPr b="0" lang="en-GB" sz="36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0" lang="en-GB" sz="3600" spc="-1" strike="noStrike">
                <a:solidFill>
                  <a:srgbClr val="000000"/>
                </a:solidFill>
                <a:uFill>
                  <a:solidFill>
                    <a:srgbClr val="ffffff"/>
                  </a:solidFill>
                </a:uFill>
                <a:latin typeface="Arial"/>
              </a:rPr>
              <a:t>Proxies</a:t>
            </a:r>
            <a:endParaRPr b="0" lang="en-GB" sz="36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0" lang="en-GB" sz="3600" spc="-1" strike="noStrike">
                <a:solidFill>
                  <a:srgbClr val="000000"/>
                </a:solidFill>
                <a:uFill>
                  <a:solidFill>
                    <a:srgbClr val="ffffff"/>
                  </a:solidFill>
                </a:uFill>
                <a:latin typeface="Arial"/>
              </a:rPr>
              <a:t>VPN</a:t>
            </a:r>
            <a:endParaRPr b="0" lang="en-GB" sz="36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0" lang="en-GB" sz="3600" spc="-1" strike="noStrike">
                <a:solidFill>
                  <a:srgbClr val="000000"/>
                </a:solidFill>
                <a:uFill>
                  <a:solidFill>
                    <a:srgbClr val="ffffff"/>
                  </a:solidFill>
                </a:uFill>
                <a:latin typeface="Arial"/>
              </a:rPr>
              <a:t>Turn it off</a:t>
            </a:r>
            <a:endParaRPr b="0" lang="en-GB" sz="3600" spc="-1" strike="noStrike">
              <a:solidFill>
                <a:srgbClr val="000000"/>
              </a:solidFill>
              <a:uFill>
                <a:solidFill>
                  <a:srgbClr val="ffffff"/>
                </a:solidFill>
              </a:uFill>
              <a:latin typeface="Arial"/>
            </a:endParaRPr>
          </a:p>
        </p:txBody>
      </p:sp>
      <p:pic>
        <p:nvPicPr>
          <p:cNvPr id="254" name="" descr=""/>
          <p:cNvPicPr/>
          <p:nvPr/>
        </p:nvPicPr>
        <p:blipFill>
          <a:blip r:embed="rId1"/>
          <a:stretch/>
        </p:blipFill>
        <p:spPr>
          <a:xfrm>
            <a:off x="7848000" y="5400000"/>
            <a:ext cx="1904760" cy="1904760"/>
          </a:xfrm>
          <a:prstGeom prst="rect">
            <a:avLst/>
          </a:prstGeom>
          <a:ln>
            <a:noFill/>
          </a:ln>
        </p:spPr>
      </p:pic>
      <p:pic>
        <p:nvPicPr>
          <p:cNvPr id="255" name="" descr=""/>
          <p:cNvPicPr/>
          <p:nvPr/>
        </p:nvPicPr>
        <p:blipFill>
          <a:blip r:embed="rId2"/>
          <a:stretch/>
        </p:blipFill>
        <p:spPr>
          <a:xfrm>
            <a:off x="3096000" y="3240000"/>
            <a:ext cx="4561560" cy="2670120"/>
          </a:xfrm>
          <a:prstGeom prst="rect">
            <a:avLst/>
          </a:prstGeom>
          <a:ln>
            <a:noFill/>
          </a:ln>
        </p:spPr>
      </p:pic>
    </p:spTree>
  </p:cSld>
  <p:timing>
    <p:tnLst>
      <p:par>
        <p:cTn id="99" dur="indefinite" restart="never" nodeType="tmRoot">
          <p:childTnLst>
            <p:seq>
              <p:cTn id="100"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57"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Tor</a:t>
            </a:r>
            <a:endParaRPr b="0" lang="en-GB" sz="4400" spc="-1" strike="noStrike">
              <a:solidFill>
                <a:srgbClr val="000000"/>
              </a:solidFill>
              <a:uFill>
                <a:solidFill>
                  <a:srgbClr val="ffffff"/>
                </a:solidFill>
              </a:uFill>
              <a:latin typeface="Arial"/>
            </a:endParaRPr>
          </a:p>
        </p:txBody>
      </p:sp>
      <p:pic>
        <p:nvPicPr>
          <p:cNvPr id="258" name="" descr=""/>
          <p:cNvPicPr/>
          <p:nvPr/>
        </p:nvPicPr>
        <p:blipFill>
          <a:blip r:embed="rId1"/>
          <a:stretch/>
        </p:blipFill>
        <p:spPr>
          <a:xfrm>
            <a:off x="288000" y="1872000"/>
            <a:ext cx="9324720" cy="1180800"/>
          </a:xfrm>
          <a:prstGeom prst="rect">
            <a:avLst/>
          </a:prstGeom>
          <a:ln>
            <a:noFill/>
          </a:ln>
        </p:spPr>
      </p:pic>
      <p:pic>
        <p:nvPicPr>
          <p:cNvPr id="259" name="" descr=""/>
          <p:cNvPicPr/>
          <p:nvPr/>
        </p:nvPicPr>
        <p:blipFill>
          <a:blip r:embed="rId2"/>
          <a:stretch/>
        </p:blipFill>
        <p:spPr>
          <a:xfrm>
            <a:off x="2592000" y="4215240"/>
            <a:ext cx="4385520" cy="2192760"/>
          </a:xfrm>
          <a:prstGeom prst="rect">
            <a:avLst/>
          </a:prstGeom>
          <a:ln>
            <a:noFill/>
          </a:ln>
        </p:spPr>
      </p:pic>
    </p:spTree>
  </p:cSld>
  <p:timing>
    <p:tnLst>
      <p:par>
        <p:cTn id="101" dur="indefinite" restart="never" nodeType="tmRoot">
          <p:childTnLst>
            <p:seq>
              <p:cTn id="102"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61"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Proxies</a:t>
            </a:r>
            <a:endParaRPr b="0" lang="en-GB" sz="4400" spc="-1" strike="noStrike">
              <a:solidFill>
                <a:srgbClr val="000000"/>
              </a:solidFill>
              <a:uFill>
                <a:solidFill>
                  <a:srgbClr val="ffffff"/>
                </a:solidFill>
              </a:uFill>
              <a:latin typeface="Arial"/>
            </a:endParaRPr>
          </a:p>
        </p:txBody>
      </p:sp>
      <p:pic>
        <p:nvPicPr>
          <p:cNvPr id="262" name="" descr=""/>
          <p:cNvPicPr/>
          <p:nvPr/>
        </p:nvPicPr>
        <p:blipFill>
          <a:blip r:embed="rId1"/>
          <a:stretch/>
        </p:blipFill>
        <p:spPr>
          <a:xfrm>
            <a:off x="133200" y="1727640"/>
            <a:ext cx="5050800" cy="3978000"/>
          </a:xfrm>
          <a:prstGeom prst="rect">
            <a:avLst/>
          </a:prstGeom>
          <a:ln>
            <a:noFill/>
          </a:ln>
        </p:spPr>
      </p:pic>
      <p:pic>
        <p:nvPicPr>
          <p:cNvPr id="263" name="" descr=""/>
          <p:cNvPicPr/>
          <p:nvPr/>
        </p:nvPicPr>
        <p:blipFill>
          <a:blip r:embed="rId2"/>
          <a:stretch/>
        </p:blipFill>
        <p:spPr>
          <a:xfrm>
            <a:off x="4896000" y="4209840"/>
            <a:ext cx="5195880" cy="3277800"/>
          </a:xfrm>
          <a:prstGeom prst="rect">
            <a:avLst/>
          </a:prstGeom>
          <a:ln>
            <a:noFill/>
          </a:ln>
        </p:spPr>
      </p:pic>
    </p:spTree>
  </p:cSld>
  <p:timing>
    <p:tnLst>
      <p:par>
        <p:cTn id="103" dur="indefinite" restart="never" nodeType="tmRoot">
          <p:childTnLst>
            <p:seq>
              <p:cTn id="104"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65"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VPNs</a:t>
            </a:r>
            <a:endParaRPr b="0" lang="en-GB" sz="4400" spc="-1" strike="noStrike">
              <a:solidFill>
                <a:srgbClr val="000000"/>
              </a:solidFill>
              <a:uFill>
                <a:solidFill>
                  <a:srgbClr val="ffffff"/>
                </a:solidFill>
              </a:uFill>
              <a:latin typeface="Arial"/>
            </a:endParaRPr>
          </a:p>
        </p:txBody>
      </p:sp>
      <p:pic>
        <p:nvPicPr>
          <p:cNvPr id="266" name="" descr=""/>
          <p:cNvPicPr/>
          <p:nvPr/>
        </p:nvPicPr>
        <p:blipFill>
          <a:blip r:embed="rId1"/>
          <a:stretch/>
        </p:blipFill>
        <p:spPr>
          <a:xfrm>
            <a:off x="143280" y="1800000"/>
            <a:ext cx="6552720" cy="2628720"/>
          </a:xfrm>
          <a:prstGeom prst="rect">
            <a:avLst/>
          </a:prstGeom>
          <a:ln>
            <a:noFill/>
          </a:ln>
        </p:spPr>
      </p:pic>
      <p:pic>
        <p:nvPicPr>
          <p:cNvPr id="267" name="" descr=""/>
          <p:cNvPicPr/>
          <p:nvPr/>
        </p:nvPicPr>
        <p:blipFill>
          <a:blip r:embed="rId2"/>
          <a:stretch/>
        </p:blipFill>
        <p:spPr>
          <a:xfrm>
            <a:off x="5832000" y="4066560"/>
            <a:ext cx="4232160" cy="4861440"/>
          </a:xfrm>
          <a:prstGeom prst="rect">
            <a:avLst/>
          </a:prstGeom>
          <a:ln>
            <a:noFill/>
          </a:ln>
        </p:spPr>
      </p:pic>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269"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Turn the filters off</a:t>
            </a:r>
            <a:endParaRPr b="0" lang="en-GB" sz="4400" spc="-1" strike="noStrike">
              <a:solidFill>
                <a:srgbClr val="000000"/>
              </a:solidFill>
              <a:uFill>
                <a:solidFill>
                  <a:srgbClr val="ffffff"/>
                </a:solidFill>
              </a:uFill>
              <a:latin typeface="Arial"/>
            </a:endParaRPr>
          </a:p>
        </p:txBody>
      </p:sp>
      <p:pic>
        <p:nvPicPr>
          <p:cNvPr id="270" name="" descr=""/>
          <p:cNvPicPr/>
          <p:nvPr/>
        </p:nvPicPr>
        <p:blipFill>
          <a:blip r:embed="rId1"/>
          <a:stretch/>
        </p:blipFill>
        <p:spPr>
          <a:xfrm>
            <a:off x="1464120" y="2554560"/>
            <a:ext cx="7171920" cy="2457000"/>
          </a:xfrm>
          <a:prstGeom prst="rect">
            <a:avLst/>
          </a:prstGeom>
          <a:ln>
            <a:noFill/>
          </a:ln>
        </p:spPr>
      </p:pic>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29fcf"/>
        </a:solidFill>
      </p:bgPr>
    </p:bg>
    <p:spTree>
      <p:nvGrpSpPr>
        <p:cNvPr id="1" name=""/>
        <p:cNvGrpSpPr/>
        <p:nvPr/>
      </p:nvGrpSpPr>
      <p:grpSpPr>
        <a:xfrm>
          <a:off x="0" y="0"/>
          <a:ext cx="0" cy="0"/>
          <a:chOff x="0" y="0"/>
          <a:chExt cx="0" cy="0"/>
        </a:xfrm>
      </p:grpSpPr>
      <p:sp>
        <p:nvSpPr>
          <p:cNvPr id="271" name="TextShape 1"/>
          <p:cNvSpPr txBox="1"/>
          <p:nvPr/>
        </p:nvSpPr>
        <p:spPr>
          <a:xfrm>
            <a:off x="504000" y="301320"/>
            <a:ext cx="9071640" cy="5851800"/>
          </a:xfrm>
          <a:prstGeom prst="rect">
            <a:avLst/>
          </a:prstGeom>
          <a:noFill/>
          <a:ln>
            <a:noFill/>
          </a:ln>
        </p:spPr>
        <p:txBody>
          <a:bodyPr lIns="0" rIns="0" tIns="0" bIns="0" anchor="ctr"/>
          <a:p>
            <a:pPr algn="ctr"/>
            <a:r>
              <a:rPr b="0" lang="en-GB" sz="4800" spc="-1" strike="noStrike">
                <a:solidFill>
                  <a:srgbClr val="ffffff"/>
                </a:solidFill>
                <a:uFill>
                  <a:solidFill>
                    <a:srgbClr val="ffffff"/>
                  </a:solidFill>
                </a:uFill>
                <a:latin typeface="Arial"/>
              </a:rPr>
              <a:t>Questions?</a:t>
            </a:r>
            <a:endParaRPr b="0" lang="en-GB" sz="4800" spc="-1" strike="noStrike">
              <a:solidFill>
                <a:srgbClr val="000000"/>
              </a:solidFill>
              <a:uFill>
                <a:solidFill>
                  <a:srgbClr val="ffffff"/>
                </a:solidFill>
              </a:uFill>
              <a:latin typeface="Arial"/>
            </a:endParaRPr>
          </a:p>
        </p:txBody>
      </p:sp>
    </p:spTree>
  </p:cSld>
  <p:timing>
    <p:tnLst>
      <p:par>
        <p:cTn id="109" dur="indefinite" restart="never" nodeType="tmRoot">
          <p:childTnLst>
            <p:seq>
              <p:cTn id="1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54"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CleanFeed</a:t>
            </a:r>
            <a:br/>
            <a:r>
              <a:rPr b="0" lang="en-GB" sz="2600" spc="-1" strike="noStrike">
                <a:solidFill>
                  <a:srgbClr val="ffffff"/>
                </a:solidFill>
                <a:uFill>
                  <a:solidFill>
                    <a:srgbClr val="ffffff"/>
                  </a:solidFill>
                </a:uFill>
                <a:latin typeface="Arial"/>
              </a:rPr>
              <a:t>Immediately identified as slippery slope</a:t>
            </a:r>
            <a:endParaRPr b="0" lang="en-GB" sz="2600" spc="-1" strike="noStrike">
              <a:solidFill>
                <a:srgbClr val="000000"/>
              </a:solidFill>
              <a:uFill>
                <a:solidFill>
                  <a:srgbClr val="ffffff"/>
                </a:solidFill>
              </a:uFill>
              <a:latin typeface="Arial"/>
            </a:endParaRPr>
          </a:p>
        </p:txBody>
      </p:sp>
      <p:pic>
        <p:nvPicPr>
          <p:cNvPr id="55" name="" descr=""/>
          <p:cNvPicPr/>
          <p:nvPr/>
        </p:nvPicPr>
        <p:blipFill>
          <a:blip r:embed="rId1"/>
          <a:stretch/>
        </p:blipFill>
        <p:spPr>
          <a:xfrm>
            <a:off x="360000" y="1872000"/>
            <a:ext cx="5143320" cy="1580760"/>
          </a:xfrm>
          <a:prstGeom prst="rect">
            <a:avLst/>
          </a:prstGeom>
          <a:ln>
            <a:noFill/>
          </a:ln>
        </p:spPr>
      </p:pic>
      <p:pic>
        <p:nvPicPr>
          <p:cNvPr id="56" name="" descr=""/>
          <p:cNvPicPr/>
          <p:nvPr/>
        </p:nvPicPr>
        <p:blipFill>
          <a:blip r:embed="rId2"/>
          <a:stretch/>
        </p:blipFill>
        <p:spPr>
          <a:xfrm>
            <a:off x="1446120" y="3802680"/>
            <a:ext cx="5897880" cy="3541320"/>
          </a:xfrm>
          <a:prstGeom prst="rect">
            <a:avLst/>
          </a:prstGeom>
          <a:ln>
            <a:noFill/>
          </a:ln>
        </p:spPr>
      </p:pic>
      <p:pic>
        <p:nvPicPr>
          <p:cNvPr id="57" name="" descr=""/>
          <p:cNvPicPr/>
          <p:nvPr/>
        </p:nvPicPr>
        <p:blipFill>
          <a:blip r:embed="rId3"/>
          <a:stretch/>
        </p:blipFill>
        <p:spPr>
          <a:xfrm>
            <a:off x="8064000" y="5544000"/>
            <a:ext cx="1904760" cy="19047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59" name="TextShape 2"/>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sp>
        <p:nvSpPr>
          <p:cNvPr id="60" name="TextShape 3"/>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     2005</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OFCOM publishes mobile ‘framework’</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r>
              <a:rPr b="0" lang="en-GB" sz="3200" spc="-1" strike="noStrike">
                <a:solidFill>
                  <a:srgbClr val="1c1c1c"/>
                </a:solidFill>
                <a:uFill>
                  <a:solidFill>
                    <a:srgbClr val="ffffff"/>
                  </a:solidFill>
                </a:uFill>
                <a:latin typeface="Arial"/>
              </a:rPr>
              <a:t>https://www.ofcom.org.uk/research-and-data/media-literacy-research/childrens/ukcode </a:t>
            </a:r>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a:p>
            <a:endParaRPr b="0" lang="en-GB" sz="32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     2005</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OFCOM publishes mobile ‘framework’</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Dec 2010 </a:t>
            </a:r>
            <a:r>
              <a:rPr b="0" lang="en-GB" sz="3200" spc="-1" strike="noStrike">
                <a:solidFill>
                  <a:srgbClr val="000000"/>
                </a:solidFill>
                <a:uFill>
                  <a:solidFill>
                    <a:srgbClr val="ffffff"/>
                  </a:solidFill>
                </a:uFill>
                <a:latin typeface="Arial"/>
              </a:rPr>
              <a:t>Gov threatens to legislate blocks</a:t>
            </a:r>
            <a:endParaRPr b="0" lang="en-GB" sz="3200" spc="-1" strike="noStrike">
              <a:solidFill>
                <a:srgbClr val="000000"/>
              </a:solidFill>
              <a:uFill>
                <a:solidFill>
                  <a:srgbClr val="ffffff"/>
                </a:solidFill>
              </a:uFill>
              <a:latin typeface="Arial"/>
            </a:endParaRPr>
          </a:p>
        </p:txBody>
      </p:sp>
      <p:sp>
        <p:nvSpPr>
          <p:cNvPr id="62"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63"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pic>
        <p:nvPicPr>
          <p:cNvPr id="64" name="" descr=""/>
          <p:cNvPicPr/>
          <p:nvPr/>
        </p:nvPicPr>
        <p:blipFill>
          <a:blip r:embed="rId1"/>
          <a:stretch/>
        </p:blipFill>
        <p:spPr>
          <a:xfrm>
            <a:off x="7167240" y="4248720"/>
            <a:ext cx="1904760" cy="1904760"/>
          </a:xfrm>
          <a:prstGeom prst="rect">
            <a:avLst/>
          </a:prstGeom>
          <a:ln>
            <a:noFill/>
          </a:ln>
        </p:spPr>
      </p:pic>
      <p:sp>
        <p:nvSpPr>
          <p:cNvPr id="65" name="TextShape 4"/>
          <p:cNvSpPr txBox="1"/>
          <p:nvPr/>
        </p:nvSpPr>
        <p:spPr>
          <a:xfrm>
            <a:off x="216000" y="7128000"/>
            <a:ext cx="9470880" cy="346320"/>
          </a:xfrm>
          <a:prstGeom prst="rect">
            <a:avLst/>
          </a:prstGeom>
          <a:noFill/>
          <a:ln>
            <a:noFill/>
          </a:ln>
        </p:spPr>
        <p:txBody>
          <a:bodyPr lIns="90000" rIns="90000" tIns="45000" bIns="45000"/>
          <a:p>
            <a:r>
              <a:rPr b="0" lang="en-GB" sz="1800" spc="-1" strike="noStrike">
                <a:solidFill>
                  <a:srgbClr val="000000"/>
                </a:solidFill>
                <a:uFill>
                  <a:solidFill>
                    <a:srgbClr val="ffffff"/>
                  </a:solidFill>
                </a:uFill>
                <a:latin typeface="Arial"/>
              </a:rPr>
              <a:t>https://www.theguardian.com/society/2010/dec/19/broadband-sex-safeguard-children-vaizey</a:t>
            </a:r>
            <a:endParaRPr b="0" lang="en-GB" sz="1800" spc="-1" strike="noStrike">
              <a:solidFill>
                <a:srgbClr val="000000"/>
              </a:solidFill>
              <a:uFill>
                <a:solidFill>
                  <a:srgbClr val="ffffff"/>
                </a:solidFill>
              </a:uFill>
              <a:latin typeface="Arial"/>
            </a:endParaRPr>
          </a:p>
        </p:txBody>
      </p:sp>
      <p:pic>
        <p:nvPicPr>
          <p:cNvPr id="66" name="" descr=""/>
          <p:cNvPicPr/>
          <p:nvPr/>
        </p:nvPicPr>
        <p:blipFill>
          <a:blip r:embed="rId2"/>
          <a:stretch/>
        </p:blipFill>
        <p:spPr>
          <a:xfrm>
            <a:off x="432000" y="3862080"/>
            <a:ext cx="5971680" cy="276192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txBox="1"/>
          <p:nvPr/>
        </p:nvSpPr>
        <p:spPr>
          <a:xfrm>
            <a:off x="504000" y="1769040"/>
            <a:ext cx="9071640" cy="4384440"/>
          </a:xfrm>
          <a:prstGeom prst="rect">
            <a:avLst/>
          </a:prstGeom>
          <a:noFill/>
          <a:ln>
            <a:noFill/>
          </a:ln>
        </p:spPr>
        <p:txBody>
          <a:bodyPr lIns="0" rIns="0" tIns="0" bIns="0">
            <a:normAutofit/>
          </a:bodyPr>
          <a:p>
            <a:r>
              <a:rPr b="0" lang="en-GB" sz="3200" spc="-1" strike="noStrike">
                <a:solidFill>
                  <a:srgbClr val="cc0000"/>
                </a:solidFill>
                <a:uFill>
                  <a:solidFill>
                    <a:srgbClr val="ffffff"/>
                  </a:solidFill>
                </a:uFill>
                <a:latin typeface="Arial"/>
              </a:rPr>
              <a:t>Jun 2004</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BT Introduces CleanFeed</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     2005</a:t>
            </a:r>
            <a:r>
              <a:rPr b="0" lang="en-GB" sz="3200" spc="-1" strike="noStrike">
                <a:solidFill>
                  <a:srgbClr val="1c1c1c"/>
                </a:solidFill>
                <a:uFill>
                  <a:solidFill>
                    <a:srgbClr val="ffffff"/>
                  </a:solidFill>
                </a:uFill>
                <a:latin typeface="Arial"/>
              </a:rPr>
              <a:t>	</a:t>
            </a:r>
            <a:r>
              <a:rPr b="0" lang="en-GB" sz="3200" spc="-1" strike="noStrike">
                <a:solidFill>
                  <a:srgbClr val="1c1c1c"/>
                </a:solidFill>
                <a:uFill>
                  <a:solidFill>
                    <a:srgbClr val="ffffff"/>
                  </a:solidFill>
                </a:uFill>
                <a:latin typeface="Arial"/>
              </a:rPr>
              <a:t>OFCOM publishes mobile ‘framework’</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Dec 2010 </a:t>
            </a:r>
            <a:r>
              <a:rPr b="0" lang="en-GB" sz="3200" spc="-1" strike="noStrike">
                <a:solidFill>
                  <a:srgbClr val="000000"/>
                </a:solidFill>
                <a:uFill>
                  <a:solidFill>
                    <a:srgbClr val="ffffff"/>
                  </a:solidFill>
                </a:uFill>
                <a:latin typeface="Arial"/>
              </a:rPr>
              <a:t>Gov threatens to legislate blocks</a:t>
            </a:r>
            <a:endParaRPr b="0" lang="en-GB" sz="3200" spc="-1" strike="noStrike">
              <a:solidFill>
                <a:srgbClr val="000000"/>
              </a:solidFill>
              <a:uFill>
                <a:solidFill>
                  <a:srgbClr val="ffffff"/>
                </a:solidFill>
              </a:uFill>
              <a:latin typeface="Arial"/>
            </a:endParaRPr>
          </a:p>
          <a:p>
            <a:r>
              <a:rPr b="0" lang="en-GB" sz="3200" spc="-1" strike="noStrike">
                <a:solidFill>
                  <a:srgbClr val="cc0000"/>
                </a:solidFill>
                <a:uFill>
                  <a:solidFill>
                    <a:srgbClr val="ffffff"/>
                  </a:solidFill>
                </a:uFill>
                <a:latin typeface="Arial"/>
              </a:rPr>
              <a:t>Oct 2011</a:t>
            </a:r>
            <a:r>
              <a:rPr b="0" lang="en-GB" sz="3200" spc="-1" strike="noStrike">
                <a:solidFill>
                  <a:srgbClr val="ffffff"/>
                </a:solidFill>
                <a:uFill>
                  <a:solidFill>
                    <a:srgbClr val="ffffff"/>
                  </a:solidFill>
                </a:uFill>
                <a:latin typeface="Arial"/>
              </a:rPr>
              <a:t>	</a:t>
            </a:r>
            <a:r>
              <a:rPr b="0" lang="en-GB" sz="3200" spc="-1" strike="noStrike">
                <a:solidFill>
                  <a:srgbClr val="1c1c1c"/>
                </a:solidFill>
                <a:uFill>
                  <a:solidFill>
                    <a:srgbClr val="ffffff"/>
                  </a:solidFill>
                </a:uFill>
                <a:latin typeface="Arial"/>
              </a:rPr>
              <a:t>MPA wins High Court Ruling against BT</a:t>
            </a:r>
            <a:endParaRPr b="0" lang="en-GB" sz="3200" spc="-1" strike="noStrike">
              <a:solidFill>
                <a:srgbClr val="000000"/>
              </a:solidFill>
              <a:uFill>
                <a:solidFill>
                  <a:srgbClr val="ffffff"/>
                </a:solidFill>
              </a:uFill>
              <a:latin typeface="Arial"/>
            </a:endParaRPr>
          </a:p>
        </p:txBody>
      </p:sp>
      <p:sp>
        <p:nvSpPr>
          <p:cNvPr id="68" name="CustomShape 2"/>
          <p:cNvSpPr/>
          <p:nvPr/>
        </p:nvSpPr>
        <p:spPr>
          <a:xfrm>
            <a:off x="0" y="0"/>
            <a:ext cx="10080000" cy="1656000"/>
          </a:xfrm>
          <a:prstGeom prst="rect">
            <a:avLst/>
          </a:prstGeom>
          <a:solidFill>
            <a:srgbClr val="729fcf"/>
          </a:solidFill>
          <a:ln>
            <a:solidFill>
              <a:srgbClr val="3465a4"/>
            </a:solidFill>
          </a:ln>
        </p:spPr>
        <p:style>
          <a:lnRef idx="0"/>
          <a:fillRef idx="0"/>
          <a:effectRef idx="0"/>
          <a:fontRef idx="minor"/>
        </p:style>
      </p:sp>
      <p:sp>
        <p:nvSpPr>
          <p:cNvPr id="69" name="TextShape 3"/>
          <p:cNvSpPr txBox="1"/>
          <p:nvPr/>
        </p:nvSpPr>
        <p:spPr>
          <a:xfrm>
            <a:off x="504000" y="301320"/>
            <a:ext cx="9071640" cy="1262160"/>
          </a:xfrm>
          <a:prstGeom prst="rect">
            <a:avLst/>
          </a:prstGeom>
          <a:noFill/>
          <a:ln>
            <a:noFill/>
          </a:ln>
        </p:spPr>
        <p:txBody>
          <a:bodyPr lIns="0" rIns="0" tIns="0" bIns="0" anchor="ctr"/>
          <a:p>
            <a:pPr algn="ctr"/>
            <a:r>
              <a:rPr b="0" lang="en-GB" sz="4400" spc="-1" strike="noStrike">
                <a:solidFill>
                  <a:srgbClr val="ffffff"/>
                </a:solidFill>
                <a:uFill>
                  <a:solidFill>
                    <a:srgbClr val="ffffff"/>
                  </a:solidFill>
                </a:uFill>
                <a:latin typeface="Arial"/>
              </a:rPr>
              <a:t>Brief History of UK Net Censorship</a:t>
            </a:r>
            <a:endParaRPr b="0" lang="en-GB" sz="44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788</TotalTime>
  <Application>LibreOffice/5.2.7.2$Linux_X86_64 LibreOffice_project/20$Build-2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2017-07-14T12:04:10Z</dcterms:created>
  <dc:creator/>
  <dc:description/>
  <dc:language>en-GB</dc:language>
  <cp:lastModifiedBy/>
  <dcterms:modified xsi:type="dcterms:W3CDTF">2017-09-11T19:48:43Z</dcterms:modified>
  <cp:revision>18</cp:revision>
  <dc:subject/>
  <dc:title/>
</cp:coreProperties>
</file>