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77" r:id="rId6"/>
    <p:sldId id="260" r:id="rId7"/>
    <p:sldId id="261" r:id="rId8"/>
    <p:sldId id="263" r:id="rId9"/>
    <p:sldId id="262" r:id="rId10"/>
    <p:sldId id="264" r:id="rId11"/>
    <p:sldId id="266" r:id="rId12"/>
    <p:sldId id="265" r:id="rId13"/>
    <p:sldId id="278" r:id="rId14"/>
    <p:sldId id="267" r:id="rId15"/>
    <p:sldId id="268" r:id="rId16"/>
    <p:sldId id="269" r:id="rId17"/>
    <p:sldId id="270" r:id="rId18"/>
    <p:sldId id="271" r:id="rId19"/>
    <p:sldId id="272" r:id="rId20"/>
    <p:sldId id="279" r:id="rId21"/>
    <p:sldId id="273" r:id="rId22"/>
    <p:sldId id="274" r:id="rId23"/>
    <p:sldId id="275" r:id="rId24"/>
    <p:sldId id="276"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0766" autoAdjust="0"/>
  </p:normalViewPr>
  <p:slideViewPr>
    <p:cSldViewPr snapToGrid="0">
      <p:cViewPr varScale="1">
        <p:scale>
          <a:sx n="44" d="100"/>
          <a:sy n="44" d="100"/>
        </p:scale>
        <p:origin x="21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6F2C3E-1502-426B-8A3D-745190971EB5}" type="datetimeFigureOut">
              <a:rPr lang="en-GB" smtClean="0"/>
              <a:t>08/09/2017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AD29C1-AB06-49D4-A855-935F2F2F61CA}" type="slidenum">
              <a:rPr lang="en-GB" smtClean="0"/>
              <a:t>‹#›</a:t>
            </a:fld>
            <a:endParaRPr lang="en-GB"/>
          </a:p>
        </p:txBody>
      </p:sp>
    </p:spTree>
    <p:extLst>
      <p:ext uri="{BB962C8B-B14F-4D97-AF65-F5344CB8AC3E}">
        <p14:creationId xmlns:p14="http://schemas.microsoft.com/office/powerpoint/2010/main" val="967822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 many of us, it</a:t>
            </a:r>
            <a:r>
              <a:rPr lang="en-GB" baseline="0" dirty="0" smtClean="0"/>
              <a:t> seems like a mighty long time since we were at school or college.</a:t>
            </a:r>
          </a:p>
          <a:p>
            <a:r>
              <a:rPr lang="en-GB" baseline="0" dirty="0" smtClean="0"/>
              <a:t>What can you really remember for that time? And what about your own education, was it helpful to your job now?</a:t>
            </a:r>
          </a:p>
          <a:p>
            <a:endParaRPr lang="en-GB" baseline="0" dirty="0" smtClean="0"/>
          </a:p>
          <a:p>
            <a:r>
              <a:rPr lang="en-GB" baseline="0" dirty="0" smtClean="0"/>
              <a:t>How schools and colleges work has also changed, we are beholden to the government and must ‘perform’ as they expect or be taken over or worse closed.</a:t>
            </a:r>
          </a:p>
          <a:p>
            <a:endParaRPr lang="en-GB" baseline="0" dirty="0" smtClean="0"/>
          </a:p>
          <a:p>
            <a:r>
              <a:rPr lang="en-GB" baseline="0" dirty="0" smtClean="0"/>
              <a:t>This presentation is designed to give you an insight into what is happening in the technical education sector and some suggestions on how this could be improved.</a:t>
            </a:r>
          </a:p>
          <a:p>
            <a:endParaRPr lang="en-GB" baseline="0" dirty="0" smtClean="0"/>
          </a:p>
          <a:p>
            <a:r>
              <a:rPr lang="en-GB" baseline="0" dirty="0" smtClean="0"/>
              <a:t>Its not just about the educationalists, it’s about us all.</a:t>
            </a:r>
          </a:p>
        </p:txBody>
      </p:sp>
      <p:sp>
        <p:nvSpPr>
          <p:cNvPr id="4" name="Slide Number Placeholder 3"/>
          <p:cNvSpPr>
            <a:spLocks noGrp="1"/>
          </p:cNvSpPr>
          <p:nvPr>
            <p:ph type="sldNum" sz="quarter" idx="10"/>
          </p:nvPr>
        </p:nvSpPr>
        <p:spPr/>
        <p:txBody>
          <a:bodyPr/>
          <a:lstStyle/>
          <a:p>
            <a:fld id="{57AD29C1-AB06-49D4-A855-935F2F2F61CA}" type="slidenum">
              <a:rPr lang="en-GB" smtClean="0"/>
              <a:t>2</a:t>
            </a:fld>
            <a:endParaRPr lang="en-GB"/>
          </a:p>
        </p:txBody>
      </p:sp>
    </p:spTree>
    <p:extLst>
      <p:ext uri="{BB962C8B-B14F-4D97-AF65-F5344CB8AC3E}">
        <p14:creationId xmlns:p14="http://schemas.microsoft.com/office/powerpoint/2010/main" val="727305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the problems with all</a:t>
            </a:r>
            <a:r>
              <a:rPr lang="en-GB" baseline="0" dirty="0" smtClean="0"/>
              <a:t> this:</a:t>
            </a:r>
          </a:p>
          <a:p>
            <a:endParaRPr lang="en-GB" baseline="0" dirty="0" smtClean="0"/>
          </a:p>
          <a:p>
            <a:r>
              <a:rPr lang="en-GB" baseline="0" dirty="0" smtClean="0"/>
              <a:t>Well firstly that school leaders and heads of department like myself can pick an choose the courses and indeed the units to be taught, that does not mean that they will cover everything that you would expect or even what the students expect.</a:t>
            </a:r>
          </a:p>
          <a:p>
            <a:endParaRPr lang="en-GB" baseline="0" dirty="0" smtClean="0"/>
          </a:p>
          <a:p>
            <a:r>
              <a:rPr lang="en-GB" baseline="0" dirty="0" smtClean="0"/>
              <a:t>Secondly, even tough we can choose the courses only certain courses appear in government ‘performance tables’ so if they (or </a:t>
            </a:r>
            <a:r>
              <a:rPr lang="en-GB" baseline="0" dirty="0" err="1" smtClean="0"/>
              <a:t>OfQual</a:t>
            </a:r>
            <a:r>
              <a:rPr lang="en-GB" baseline="0" dirty="0" smtClean="0"/>
              <a:t>) decide that this is not worthy of stature then the learning provider will not be given funding to run it. </a:t>
            </a:r>
          </a:p>
          <a:p>
            <a:endParaRPr lang="en-GB" baseline="0" dirty="0" smtClean="0"/>
          </a:p>
          <a:p>
            <a:r>
              <a:rPr lang="en-GB" baseline="0" dirty="0" smtClean="0"/>
              <a:t>Lastly even if you think there is a good course from a good provider, teachers can still tailor the course and choose different modules. If the teacher feels that either the students are not capable or they as teachers are not confident enough to deliver a certain unit, that can be changed for another.</a:t>
            </a:r>
            <a:endParaRPr lang="en-GB" dirty="0"/>
          </a:p>
        </p:txBody>
      </p:sp>
      <p:sp>
        <p:nvSpPr>
          <p:cNvPr id="4" name="Slide Number Placeholder 3"/>
          <p:cNvSpPr>
            <a:spLocks noGrp="1"/>
          </p:cNvSpPr>
          <p:nvPr>
            <p:ph type="sldNum" sz="quarter" idx="10"/>
          </p:nvPr>
        </p:nvSpPr>
        <p:spPr/>
        <p:txBody>
          <a:bodyPr/>
          <a:lstStyle/>
          <a:p>
            <a:fld id="{57AD29C1-AB06-49D4-A855-935F2F2F61CA}" type="slidenum">
              <a:rPr lang="en-GB" smtClean="0"/>
              <a:t>11</a:t>
            </a:fld>
            <a:endParaRPr lang="en-GB"/>
          </a:p>
        </p:txBody>
      </p:sp>
    </p:spTree>
    <p:extLst>
      <p:ext uri="{BB962C8B-B14F-4D97-AF65-F5344CB8AC3E}">
        <p14:creationId xmlns:p14="http://schemas.microsoft.com/office/powerpoint/2010/main" val="3260477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you could argue that for many these courses are only a gateway to University.</a:t>
            </a:r>
            <a:r>
              <a:rPr lang="en-GB" baseline="0" dirty="0" smtClean="0"/>
              <a:t> The major issue for universities is the changes to IT and computer science in A Level and GCSE are having a knock on effect on take up and students knowledge/skills. </a:t>
            </a:r>
          </a:p>
          <a:p>
            <a:endParaRPr lang="en-GB" baseline="0" dirty="0" smtClean="0"/>
          </a:p>
          <a:p>
            <a:r>
              <a:rPr lang="en-GB" baseline="0" dirty="0" smtClean="0"/>
              <a:t>Here you can see that although the two courses do have some cross over, there are still some things that are being neglected (particularly computer hardware and architecture).</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7AD29C1-AB06-49D4-A855-935F2F2F61CA}" type="slidenum">
              <a:rPr lang="en-GB" smtClean="0"/>
              <a:t>12</a:t>
            </a:fld>
            <a:endParaRPr lang="en-GB"/>
          </a:p>
        </p:txBody>
      </p:sp>
    </p:spTree>
    <p:extLst>
      <p:ext uri="{BB962C8B-B14F-4D97-AF65-F5344CB8AC3E}">
        <p14:creationId xmlns:p14="http://schemas.microsoft.com/office/powerpoint/2010/main" val="422875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what about supposed soft</a:t>
            </a:r>
            <a:r>
              <a:rPr lang="en-GB" baseline="0" dirty="0" smtClean="0"/>
              <a:t> skills? </a:t>
            </a:r>
          </a:p>
          <a:p>
            <a:endParaRPr lang="en-GB" baseline="0" dirty="0" smtClean="0"/>
          </a:p>
          <a:p>
            <a:r>
              <a:rPr lang="en-GB" baseline="0" dirty="0" smtClean="0"/>
              <a:t>You could argue that some of these skills are taught at all levels, but no one specification explicitly deals with them. </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7AD29C1-AB06-49D4-A855-935F2F2F61CA}" type="slidenum">
              <a:rPr lang="en-GB" smtClean="0"/>
              <a:t>13</a:t>
            </a:fld>
            <a:endParaRPr lang="en-GB"/>
          </a:p>
        </p:txBody>
      </p:sp>
    </p:spTree>
    <p:extLst>
      <p:ext uri="{BB962C8B-B14F-4D97-AF65-F5344CB8AC3E}">
        <p14:creationId xmlns:p14="http://schemas.microsoft.com/office/powerpoint/2010/main" val="3836826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when you recruit individuals to your business, there is a fair amount of ‘bringing together’ all these skills that they need, from soft skills to technical skills that are not covered at schools/colleges. The challenge</a:t>
            </a:r>
            <a:r>
              <a:rPr lang="en-GB" baseline="0" dirty="0" smtClean="0"/>
              <a:t> here is that no one learning provider will be the same, nor student the same so it feel like there is a lot do to.</a:t>
            </a:r>
          </a:p>
          <a:p>
            <a:endParaRPr lang="en-GB" baseline="0" dirty="0" smtClean="0"/>
          </a:p>
          <a:p>
            <a:r>
              <a:rPr lang="en-GB" baseline="0" dirty="0" smtClean="0"/>
              <a:t>You could always decide to put your new recruits through some industry training like CCNA or CompTIA related courses which may help, but don’t expect them to arrive with them either!</a:t>
            </a:r>
          </a:p>
          <a:p>
            <a:endParaRPr lang="en-GB" baseline="0" dirty="0" smtClean="0"/>
          </a:p>
          <a:p>
            <a:r>
              <a:rPr lang="en-GB" baseline="0" dirty="0" smtClean="0"/>
              <a:t>There is no substitute for practical experience in the field, a remember as a young programmer learning more in my first 3 months as a junior than I did at </a:t>
            </a:r>
            <a:r>
              <a:rPr lang="en-GB" baseline="0" dirty="0" err="1" smtClean="0"/>
              <a:t>Uni</a:t>
            </a:r>
            <a:endParaRPr lang="en-GB" dirty="0"/>
          </a:p>
        </p:txBody>
      </p:sp>
      <p:sp>
        <p:nvSpPr>
          <p:cNvPr id="4" name="Slide Number Placeholder 3"/>
          <p:cNvSpPr>
            <a:spLocks noGrp="1"/>
          </p:cNvSpPr>
          <p:nvPr>
            <p:ph type="sldNum" sz="quarter" idx="10"/>
          </p:nvPr>
        </p:nvSpPr>
        <p:spPr/>
        <p:txBody>
          <a:bodyPr/>
          <a:lstStyle/>
          <a:p>
            <a:fld id="{57AD29C1-AB06-49D4-A855-935F2F2F61CA}" type="slidenum">
              <a:rPr lang="en-GB" smtClean="0"/>
              <a:t>14</a:t>
            </a:fld>
            <a:endParaRPr lang="en-GB"/>
          </a:p>
        </p:txBody>
      </p:sp>
    </p:spTree>
    <p:extLst>
      <p:ext uri="{BB962C8B-B14F-4D97-AF65-F5344CB8AC3E}">
        <p14:creationId xmlns:p14="http://schemas.microsoft.com/office/powerpoint/2010/main" val="17344416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why do we expect schools and colleges to not provide these</a:t>
            </a:r>
            <a:r>
              <a:rPr lang="en-GB" baseline="0" dirty="0" smtClean="0"/>
              <a:t> skills to your recruits?</a:t>
            </a:r>
          </a:p>
          <a:p>
            <a:endParaRPr lang="en-GB" baseline="0" dirty="0" smtClean="0"/>
          </a:p>
          <a:p>
            <a:r>
              <a:rPr lang="en-GB" baseline="0" dirty="0" smtClean="0"/>
              <a:t>There are some issues with the teaching, and the specifications of courses and indeed government ‘meddling’ I as a teacher can only do so much within a framework that I am authorised to do. Other teachers may well suffer from some of these issues, being ‘academic’ with little or not practical experience, or just plain afraid of failure and not meeting our ‘performance targets’</a:t>
            </a:r>
            <a:endParaRPr lang="en-GB" dirty="0"/>
          </a:p>
        </p:txBody>
      </p:sp>
      <p:sp>
        <p:nvSpPr>
          <p:cNvPr id="4" name="Slide Number Placeholder 3"/>
          <p:cNvSpPr>
            <a:spLocks noGrp="1"/>
          </p:cNvSpPr>
          <p:nvPr>
            <p:ph type="sldNum" sz="quarter" idx="10"/>
          </p:nvPr>
        </p:nvSpPr>
        <p:spPr/>
        <p:txBody>
          <a:bodyPr/>
          <a:lstStyle/>
          <a:p>
            <a:fld id="{57AD29C1-AB06-49D4-A855-935F2F2F61CA}" type="slidenum">
              <a:rPr lang="en-GB" smtClean="0"/>
              <a:t>15</a:t>
            </a:fld>
            <a:endParaRPr lang="en-GB"/>
          </a:p>
        </p:txBody>
      </p:sp>
    </p:spTree>
    <p:extLst>
      <p:ext uri="{BB962C8B-B14F-4D97-AF65-F5344CB8AC3E}">
        <p14:creationId xmlns:p14="http://schemas.microsoft.com/office/powerpoint/2010/main" val="8275853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next issue is how students perceive these</a:t>
            </a:r>
            <a:r>
              <a:rPr lang="en-GB" baseline="0" dirty="0" smtClean="0"/>
              <a:t> courses and providers. At school, students go to the teachers they ‘trust’ when they get those options, and careers guidance mainly comes from that (unless the school or college has better provision for careers).</a:t>
            </a:r>
          </a:p>
          <a:p>
            <a:endParaRPr lang="en-GB" baseline="0" dirty="0" smtClean="0"/>
          </a:p>
          <a:p>
            <a:r>
              <a:rPr lang="en-GB" baseline="0" dirty="0" smtClean="0"/>
              <a:t>But it is difficult to spot the students with ability in certain aspects and nurture them in a career path. </a:t>
            </a:r>
          </a:p>
          <a:p>
            <a:endParaRPr lang="en-GB" baseline="0" dirty="0" smtClean="0"/>
          </a:p>
          <a:p>
            <a:r>
              <a:rPr lang="en-GB" baseline="0" dirty="0" smtClean="0"/>
              <a:t>There is also an issue with students when moving onto the next level being less able in one subject or another, and unfortunately ‘vocational’ is still a dirty word. (This is why they are being replaces with ‘technical’ levels or ‘T Levels’</a:t>
            </a:r>
            <a:endParaRPr lang="en-GB" dirty="0"/>
          </a:p>
        </p:txBody>
      </p:sp>
      <p:sp>
        <p:nvSpPr>
          <p:cNvPr id="4" name="Slide Number Placeholder 3"/>
          <p:cNvSpPr>
            <a:spLocks noGrp="1"/>
          </p:cNvSpPr>
          <p:nvPr>
            <p:ph type="sldNum" sz="quarter" idx="10"/>
          </p:nvPr>
        </p:nvSpPr>
        <p:spPr/>
        <p:txBody>
          <a:bodyPr/>
          <a:lstStyle/>
          <a:p>
            <a:fld id="{57AD29C1-AB06-49D4-A855-935F2F2F61CA}" type="slidenum">
              <a:rPr lang="en-GB" smtClean="0"/>
              <a:t>16</a:t>
            </a:fld>
            <a:endParaRPr lang="en-GB"/>
          </a:p>
        </p:txBody>
      </p:sp>
    </p:spTree>
    <p:extLst>
      <p:ext uri="{BB962C8B-B14F-4D97-AF65-F5344CB8AC3E}">
        <p14:creationId xmlns:p14="http://schemas.microsoft.com/office/powerpoint/2010/main" val="26356762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how are these issues being tackled?</a:t>
            </a:r>
          </a:p>
          <a:p>
            <a:endParaRPr lang="en-GB" dirty="0" smtClean="0"/>
          </a:p>
          <a:p>
            <a:r>
              <a:rPr lang="en-GB" dirty="0" smtClean="0"/>
              <a:t>Well</a:t>
            </a:r>
            <a:r>
              <a:rPr lang="en-GB" baseline="0" dirty="0" smtClean="0"/>
              <a:t> you could argue that the government have done ‘something’. But what they are doing seems to be exasperating the problem.</a:t>
            </a:r>
          </a:p>
          <a:p>
            <a:endParaRPr lang="en-GB" baseline="0" dirty="0" smtClean="0"/>
          </a:p>
          <a:p>
            <a:r>
              <a:rPr lang="en-GB" baseline="0" dirty="0" smtClean="0"/>
              <a:t>Exam boards are working with </a:t>
            </a:r>
            <a:r>
              <a:rPr lang="en-GB" baseline="0" dirty="0" err="1" smtClean="0"/>
              <a:t>OfQual</a:t>
            </a:r>
            <a:r>
              <a:rPr lang="en-GB" baseline="0" dirty="0" smtClean="0"/>
              <a:t> to try improve ‘Meaningful Employer Involvement’ where for certain aspects of the courses employers or industry workers are getting involved.</a:t>
            </a:r>
          </a:p>
          <a:p>
            <a:endParaRPr lang="en-GB" baseline="0" dirty="0" smtClean="0"/>
          </a:p>
          <a:p>
            <a:r>
              <a:rPr lang="en-GB" baseline="0" dirty="0" smtClean="0"/>
              <a:t>Teachers can do one of two things, try to fit in what they can or just panic as our power only extends so far.</a:t>
            </a:r>
          </a:p>
          <a:p>
            <a:endParaRPr lang="en-GB" baseline="0" dirty="0" smtClean="0"/>
          </a:p>
          <a:p>
            <a:r>
              <a:rPr lang="en-GB" baseline="0" dirty="0" smtClean="0"/>
              <a:t>From the industry itself? Well you will know more than I do. I imagine however that it is putting into place for your recruits a training program on some description.</a:t>
            </a:r>
            <a:endParaRPr lang="en-GB" dirty="0"/>
          </a:p>
        </p:txBody>
      </p:sp>
      <p:sp>
        <p:nvSpPr>
          <p:cNvPr id="4" name="Slide Number Placeholder 3"/>
          <p:cNvSpPr>
            <a:spLocks noGrp="1"/>
          </p:cNvSpPr>
          <p:nvPr>
            <p:ph type="sldNum" sz="quarter" idx="10"/>
          </p:nvPr>
        </p:nvSpPr>
        <p:spPr/>
        <p:txBody>
          <a:bodyPr/>
          <a:lstStyle/>
          <a:p>
            <a:fld id="{57AD29C1-AB06-49D4-A855-935F2F2F61CA}" type="slidenum">
              <a:rPr lang="en-GB" smtClean="0"/>
              <a:t>17</a:t>
            </a:fld>
            <a:endParaRPr lang="en-GB"/>
          </a:p>
        </p:txBody>
      </p:sp>
    </p:spTree>
    <p:extLst>
      <p:ext uri="{BB962C8B-B14F-4D97-AF65-F5344CB8AC3E}">
        <p14:creationId xmlns:p14="http://schemas.microsoft.com/office/powerpoint/2010/main" val="122836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in</a:t>
            </a:r>
            <a:r>
              <a:rPr lang="en-GB" baseline="0" dirty="0" smtClean="0"/>
              <a:t> terms of what ‘can’ be done, it’s about who is involved. Government in the guise of ‘</a:t>
            </a:r>
            <a:r>
              <a:rPr lang="en-GB" baseline="0" dirty="0" err="1" smtClean="0"/>
              <a:t>OfQual</a:t>
            </a:r>
            <a:r>
              <a:rPr lang="en-GB" baseline="0" dirty="0" smtClean="0"/>
              <a:t>’ dictate to the schools and colleges and exam boards what to teach and the specific requirements.</a:t>
            </a:r>
          </a:p>
          <a:p>
            <a:endParaRPr lang="en-GB" baseline="0" dirty="0" smtClean="0"/>
          </a:p>
          <a:p>
            <a:r>
              <a:rPr lang="en-GB" baseline="0" dirty="0" smtClean="0"/>
              <a:t>Schools and colleges will turn out students into the big wide world for their time industry. </a:t>
            </a:r>
          </a:p>
          <a:p>
            <a:endParaRPr lang="en-GB" baseline="0" dirty="0" smtClean="0"/>
          </a:p>
          <a:p>
            <a:r>
              <a:rPr lang="en-GB" baseline="0" dirty="0" smtClean="0"/>
              <a:t>The big issue here is that the information and communication is largely one way, where we cannot directly affect what is being passed to us. </a:t>
            </a:r>
          </a:p>
          <a:p>
            <a:endParaRPr lang="en-GB" baseline="0" dirty="0" smtClean="0"/>
          </a:p>
          <a:p>
            <a:r>
              <a:rPr lang="en-GB" baseline="0" dirty="0" smtClean="0"/>
              <a:t>In a perfect world, industry would inform government of what is required, and the government would make those changes and the exam boards would implement it. </a:t>
            </a:r>
          </a:p>
          <a:p>
            <a:endParaRPr lang="en-GB" baseline="0" dirty="0" smtClean="0"/>
          </a:p>
          <a:p>
            <a:r>
              <a:rPr lang="en-GB" baseline="0" dirty="0" smtClean="0"/>
              <a:t>I suppose that one that I have been working on is kind of the reason for me delivering this to you.</a:t>
            </a:r>
          </a:p>
        </p:txBody>
      </p:sp>
      <p:sp>
        <p:nvSpPr>
          <p:cNvPr id="4" name="Slide Number Placeholder 3"/>
          <p:cNvSpPr>
            <a:spLocks noGrp="1"/>
          </p:cNvSpPr>
          <p:nvPr>
            <p:ph type="sldNum" sz="quarter" idx="10"/>
          </p:nvPr>
        </p:nvSpPr>
        <p:spPr/>
        <p:txBody>
          <a:bodyPr/>
          <a:lstStyle/>
          <a:p>
            <a:fld id="{57AD29C1-AB06-49D4-A855-935F2F2F61CA}" type="slidenum">
              <a:rPr lang="en-GB" smtClean="0"/>
              <a:t>18</a:t>
            </a:fld>
            <a:endParaRPr lang="en-GB"/>
          </a:p>
        </p:txBody>
      </p:sp>
    </p:spTree>
    <p:extLst>
      <p:ext uri="{BB962C8B-B14F-4D97-AF65-F5344CB8AC3E}">
        <p14:creationId xmlns:p14="http://schemas.microsoft.com/office/powerpoint/2010/main" val="33951889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British Computing Society have their own ideas on how to help resolve the problem of recruitment demands, with the formation of Computing At School of which I am a member of. </a:t>
            </a:r>
            <a:endParaRPr lang="en-GB" dirty="0"/>
          </a:p>
        </p:txBody>
      </p:sp>
      <p:sp>
        <p:nvSpPr>
          <p:cNvPr id="4" name="Slide Number Placeholder 3"/>
          <p:cNvSpPr>
            <a:spLocks noGrp="1"/>
          </p:cNvSpPr>
          <p:nvPr>
            <p:ph type="sldNum" sz="quarter" idx="10"/>
          </p:nvPr>
        </p:nvSpPr>
        <p:spPr/>
        <p:txBody>
          <a:bodyPr/>
          <a:lstStyle/>
          <a:p>
            <a:fld id="{57AD29C1-AB06-49D4-A855-935F2F2F61CA}" type="slidenum">
              <a:rPr lang="en-GB" smtClean="0"/>
              <a:t>19</a:t>
            </a:fld>
            <a:endParaRPr lang="en-GB"/>
          </a:p>
        </p:txBody>
      </p:sp>
    </p:spTree>
    <p:extLst>
      <p:ext uri="{BB962C8B-B14F-4D97-AF65-F5344CB8AC3E}">
        <p14:creationId xmlns:p14="http://schemas.microsoft.com/office/powerpoint/2010/main" val="1303936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CAS is a great resource, it’s a way of linking to others and is open to academics and industry professionals alike. The forums are a great way to talk to schools and colleges directly, and there is a large network of individuals to be able to spread information,</a:t>
            </a:r>
            <a:r>
              <a:rPr lang="en-GB" baseline="0" dirty="0" smtClean="0"/>
              <a:t> share resources and ultimately change Computing/IT education in this country.</a:t>
            </a:r>
          </a:p>
          <a:p>
            <a:endParaRPr lang="en-GB" baseline="0" dirty="0" smtClean="0"/>
          </a:p>
          <a:p>
            <a:r>
              <a:rPr lang="en-GB" baseline="0" dirty="0" smtClean="0"/>
              <a:t>It is part of the BCS, and there are regional centres, local hubs (like right here in Sheffield) and a network of master teachers. We would love to discuss any/all of these things with you, please sign up and get in touch. </a:t>
            </a:r>
            <a:endParaRPr lang="en-GB" dirty="0"/>
          </a:p>
        </p:txBody>
      </p:sp>
      <p:sp>
        <p:nvSpPr>
          <p:cNvPr id="4" name="Slide Number Placeholder 3"/>
          <p:cNvSpPr>
            <a:spLocks noGrp="1"/>
          </p:cNvSpPr>
          <p:nvPr>
            <p:ph type="sldNum" sz="quarter" idx="10"/>
          </p:nvPr>
        </p:nvSpPr>
        <p:spPr/>
        <p:txBody>
          <a:bodyPr/>
          <a:lstStyle/>
          <a:p>
            <a:fld id="{57AD29C1-AB06-49D4-A855-935F2F2F61CA}" type="slidenum">
              <a:rPr lang="en-GB" smtClean="0"/>
              <a:t>20</a:t>
            </a:fld>
            <a:endParaRPr lang="en-GB"/>
          </a:p>
        </p:txBody>
      </p:sp>
    </p:spTree>
    <p:extLst>
      <p:ext uri="{BB962C8B-B14F-4D97-AF65-F5344CB8AC3E}">
        <p14:creationId xmlns:p14="http://schemas.microsoft.com/office/powerpoint/2010/main" val="3443654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here is a little about me. My name is Colin Smith, and my</a:t>
            </a:r>
            <a:r>
              <a:rPr lang="en-GB" baseline="0" dirty="0" smtClean="0"/>
              <a:t> ‘official’ title is Curriculum Director of Computing at UTC Sheffield OLP. Its sounds kind of grand but I really am a classroom teacher. </a:t>
            </a:r>
          </a:p>
          <a:p>
            <a:endParaRPr lang="en-GB" baseline="0" dirty="0" smtClean="0"/>
          </a:p>
          <a:p>
            <a:r>
              <a:rPr lang="en-GB" baseline="0" dirty="0" smtClean="0"/>
              <a:t>At least – that is the main part of my job. I am technically a head of department and teach 22 lessons a week at a school that pride’s itself on it’s technical offerings. In other words: if you want to get into the computing and IT sector, this school is the place to be.</a:t>
            </a:r>
          </a:p>
          <a:p>
            <a:endParaRPr lang="en-GB" baseline="0" dirty="0" smtClean="0"/>
          </a:p>
          <a:p>
            <a:r>
              <a:rPr lang="en-GB" baseline="0" dirty="0" smtClean="0"/>
              <a:t>But I am also a technical person at the heart of it. I came from industry as a developer, and with lots of opportunities to get involved in infrastructure and large scale projects both as a business owner and with several other IT sector businesses. For 15 years I did that before becoming a teacher – it is not what I thought it would be. I see things being taught that are not industry standard, or things completely omitted that I think are important.</a:t>
            </a:r>
            <a:endParaRPr lang="en-GB" dirty="0"/>
          </a:p>
        </p:txBody>
      </p:sp>
      <p:sp>
        <p:nvSpPr>
          <p:cNvPr id="4" name="Slide Number Placeholder 3"/>
          <p:cNvSpPr>
            <a:spLocks noGrp="1"/>
          </p:cNvSpPr>
          <p:nvPr>
            <p:ph type="sldNum" sz="quarter" idx="10"/>
          </p:nvPr>
        </p:nvSpPr>
        <p:spPr/>
        <p:txBody>
          <a:bodyPr/>
          <a:lstStyle/>
          <a:p>
            <a:fld id="{57AD29C1-AB06-49D4-A855-935F2F2F61CA}" type="slidenum">
              <a:rPr lang="en-GB" smtClean="0"/>
              <a:t>3</a:t>
            </a:fld>
            <a:endParaRPr lang="en-GB"/>
          </a:p>
        </p:txBody>
      </p:sp>
    </p:spTree>
    <p:extLst>
      <p:ext uri="{BB962C8B-B14F-4D97-AF65-F5344CB8AC3E}">
        <p14:creationId xmlns:p14="http://schemas.microsoft.com/office/powerpoint/2010/main" val="7656765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are a bunch of things that we can do to improve things,</a:t>
            </a:r>
            <a:r>
              <a:rPr lang="en-GB" baseline="0" dirty="0" smtClean="0"/>
              <a:t> and something that at the UTC we are very keen on.</a:t>
            </a:r>
          </a:p>
          <a:p>
            <a:endParaRPr lang="en-GB" baseline="0" dirty="0" smtClean="0"/>
          </a:p>
          <a:p>
            <a:r>
              <a:rPr lang="en-GB" baseline="0" dirty="0" smtClean="0"/>
              <a:t>Getting involved in local schools and colleges does not need to be daunting or difficult, and the benefits are that you get to size up the next set of recruits, and even shape their education.</a:t>
            </a:r>
          </a:p>
          <a:p>
            <a:endParaRPr lang="en-GB" baseline="0" dirty="0" smtClean="0"/>
          </a:p>
          <a:p>
            <a:r>
              <a:rPr lang="en-GB" baseline="0" dirty="0" smtClean="0"/>
              <a:t>The simplest way of one off talks is a great way to start, it doesn’t have to be technically in depth, it could even be about careers.</a:t>
            </a:r>
          </a:p>
          <a:p>
            <a:endParaRPr lang="en-GB" baseline="0" dirty="0" smtClean="0"/>
          </a:p>
          <a:p>
            <a:r>
              <a:rPr lang="en-GB" baseline="0" dirty="0" smtClean="0"/>
              <a:t>Visits are something that students in schools still do. If you do have an idea for somewhere for me to take students I am very interested!</a:t>
            </a:r>
          </a:p>
          <a:p>
            <a:endParaRPr lang="en-GB" baseline="0" dirty="0" smtClean="0"/>
          </a:p>
          <a:p>
            <a:r>
              <a:rPr lang="en-GB" baseline="0" dirty="0" smtClean="0"/>
              <a:t>Project work in vocational courses is a great  way to communicate directly with interested students and give them a slice of what the industry is all about, again something that at the UTC we are very keen on doing.</a:t>
            </a:r>
          </a:p>
          <a:p>
            <a:endParaRPr lang="en-GB" baseline="0" dirty="0" smtClean="0"/>
          </a:p>
          <a:p>
            <a:r>
              <a:rPr lang="en-GB" baseline="0" dirty="0" smtClean="0"/>
              <a:t>Computing at School is something that is a great resource for teachers and industry professionals. </a:t>
            </a:r>
            <a:endParaRPr lang="en-GB" dirty="0"/>
          </a:p>
        </p:txBody>
      </p:sp>
      <p:sp>
        <p:nvSpPr>
          <p:cNvPr id="4" name="Slide Number Placeholder 3"/>
          <p:cNvSpPr>
            <a:spLocks noGrp="1"/>
          </p:cNvSpPr>
          <p:nvPr>
            <p:ph type="sldNum" sz="quarter" idx="10"/>
          </p:nvPr>
        </p:nvSpPr>
        <p:spPr/>
        <p:txBody>
          <a:bodyPr/>
          <a:lstStyle/>
          <a:p>
            <a:fld id="{57AD29C1-AB06-49D4-A855-935F2F2F61CA}" type="slidenum">
              <a:rPr lang="en-GB" smtClean="0"/>
              <a:t>21</a:t>
            </a:fld>
            <a:endParaRPr lang="en-GB"/>
          </a:p>
        </p:txBody>
      </p:sp>
    </p:spTree>
    <p:extLst>
      <p:ext uri="{BB962C8B-B14F-4D97-AF65-F5344CB8AC3E}">
        <p14:creationId xmlns:p14="http://schemas.microsoft.com/office/powerpoint/2010/main" val="15989582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Of course if you are not getting involved locally then maybe it’s time as an industry to use some power</a:t>
            </a:r>
            <a:r>
              <a:rPr lang="en-GB" baseline="0" dirty="0" smtClean="0"/>
              <a:t> to change at a higher level. </a:t>
            </a:r>
          </a:p>
          <a:p>
            <a:endParaRPr lang="en-GB" baseline="0" dirty="0" smtClean="0"/>
          </a:p>
          <a:p>
            <a:r>
              <a:rPr lang="en-GB" baseline="0" dirty="0" smtClean="0"/>
              <a:t>The government is </a:t>
            </a:r>
            <a:r>
              <a:rPr lang="en-GB" baseline="0" dirty="0" err="1" smtClean="0"/>
              <a:t>beholdent</a:t>
            </a:r>
            <a:r>
              <a:rPr lang="en-GB" baseline="0" dirty="0" smtClean="0"/>
              <a:t> to it’s citizens and it’s businesses. We can work together to put pressure on the Education secretary to provide the education that we need for the industry to thrive. </a:t>
            </a:r>
          </a:p>
          <a:p>
            <a:endParaRPr lang="en-GB" baseline="0" dirty="0" smtClean="0"/>
          </a:p>
          <a:p>
            <a:r>
              <a:rPr lang="en-GB" baseline="0" dirty="0" smtClean="0"/>
              <a:t>Working with Computing at School is a great way to improve education in any form.</a:t>
            </a:r>
          </a:p>
          <a:p>
            <a:endParaRPr lang="en-GB" baseline="0" dirty="0" smtClean="0"/>
          </a:p>
          <a:p>
            <a:r>
              <a:rPr lang="en-GB" baseline="0" dirty="0" smtClean="0"/>
              <a:t>Universities are also always open to discussions with interested partners about how they can improve their own provision.</a:t>
            </a:r>
            <a:endParaRPr lang="en-GB" dirty="0"/>
          </a:p>
        </p:txBody>
      </p:sp>
      <p:sp>
        <p:nvSpPr>
          <p:cNvPr id="4" name="Slide Number Placeholder 3"/>
          <p:cNvSpPr>
            <a:spLocks noGrp="1"/>
          </p:cNvSpPr>
          <p:nvPr>
            <p:ph type="sldNum" sz="quarter" idx="10"/>
          </p:nvPr>
        </p:nvSpPr>
        <p:spPr/>
        <p:txBody>
          <a:bodyPr/>
          <a:lstStyle/>
          <a:p>
            <a:fld id="{57AD29C1-AB06-49D4-A855-935F2F2F61CA}" type="slidenum">
              <a:rPr lang="en-GB" smtClean="0"/>
              <a:t>22</a:t>
            </a:fld>
            <a:endParaRPr lang="en-GB"/>
          </a:p>
        </p:txBody>
      </p:sp>
    </p:spTree>
    <p:extLst>
      <p:ext uri="{BB962C8B-B14F-4D97-AF65-F5344CB8AC3E}">
        <p14:creationId xmlns:p14="http://schemas.microsoft.com/office/powerpoint/2010/main" val="22127862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a summary:</a:t>
            </a:r>
          </a:p>
          <a:p>
            <a:endParaRPr lang="en-GB" dirty="0" smtClean="0"/>
          </a:p>
          <a:p>
            <a:r>
              <a:rPr lang="en-GB" dirty="0" smtClean="0"/>
              <a:t>Education has changed, perhaps forever</a:t>
            </a:r>
            <a:r>
              <a:rPr lang="en-GB" baseline="0" dirty="0" smtClean="0"/>
              <a:t>.</a:t>
            </a:r>
          </a:p>
          <a:p>
            <a:endParaRPr lang="en-GB" baseline="0" dirty="0" smtClean="0"/>
          </a:p>
          <a:p>
            <a:r>
              <a:rPr lang="en-GB" baseline="0" dirty="0" smtClean="0"/>
              <a:t>There is a shortage of skills coming, so what is your organisation doing to prepare for that?</a:t>
            </a:r>
          </a:p>
          <a:p>
            <a:endParaRPr lang="en-GB" baseline="0" dirty="0" smtClean="0"/>
          </a:p>
          <a:p>
            <a:r>
              <a:rPr lang="en-GB" baseline="0" dirty="0" smtClean="0"/>
              <a:t>Working in partnership with the learning providers is one way to prepare for this, but maybe a more effective way is to work with the government directly to ensure that you get the recruits you need.</a:t>
            </a:r>
          </a:p>
          <a:p>
            <a:endParaRPr lang="en-GB" baseline="0" dirty="0" smtClean="0"/>
          </a:p>
          <a:p>
            <a:r>
              <a:rPr lang="en-GB" baseline="0" dirty="0" smtClean="0"/>
              <a:t>We all want the same, teachers, students, government and industry all want to be successful, so it’s about time we started working together.</a:t>
            </a:r>
            <a:endParaRPr lang="en-GB" dirty="0"/>
          </a:p>
        </p:txBody>
      </p:sp>
      <p:sp>
        <p:nvSpPr>
          <p:cNvPr id="4" name="Slide Number Placeholder 3"/>
          <p:cNvSpPr>
            <a:spLocks noGrp="1"/>
          </p:cNvSpPr>
          <p:nvPr>
            <p:ph type="sldNum" sz="quarter" idx="10"/>
          </p:nvPr>
        </p:nvSpPr>
        <p:spPr/>
        <p:txBody>
          <a:bodyPr/>
          <a:lstStyle/>
          <a:p>
            <a:fld id="{57AD29C1-AB06-49D4-A855-935F2F2F61CA}" type="slidenum">
              <a:rPr lang="en-GB" smtClean="0"/>
              <a:t>23</a:t>
            </a:fld>
            <a:endParaRPr lang="en-GB"/>
          </a:p>
        </p:txBody>
      </p:sp>
    </p:spTree>
    <p:extLst>
      <p:ext uri="{BB962C8B-B14F-4D97-AF65-F5344CB8AC3E}">
        <p14:creationId xmlns:p14="http://schemas.microsoft.com/office/powerpoint/2010/main" val="2427907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Well, back in 2012</a:t>
            </a:r>
            <a:r>
              <a:rPr lang="en-GB" baseline="0" dirty="0" smtClean="0"/>
              <a:t> a new secretary of state in Education (Michael Gove) decided ‘enough of this vocational nonsense, we want academia to be back into schools’ (that’s not a quote by the way…</a:t>
            </a:r>
          </a:p>
          <a:p>
            <a:endParaRPr lang="en-GB" baseline="0" dirty="0" smtClean="0"/>
          </a:p>
          <a:p>
            <a:r>
              <a:rPr lang="en-GB" baseline="0" dirty="0" smtClean="0"/>
              <a:t>So the main ‘offender’ of the ‘vocational’ pathways were the IT qualifications. So with the power of </a:t>
            </a:r>
            <a:r>
              <a:rPr lang="en-GB" baseline="0" dirty="0" err="1" smtClean="0"/>
              <a:t>OfQual</a:t>
            </a:r>
            <a:r>
              <a:rPr lang="en-GB" baseline="0" dirty="0" smtClean="0"/>
              <a:t> (Office of Qualifications and Examinations) he set about with his plan (probably with </a:t>
            </a:r>
            <a:r>
              <a:rPr lang="en-GB" baseline="0" dirty="0" err="1" smtClean="0"/>
              <a:t>steepled</a:t>
            </a:r>
            <a:r>
              <a:rPr lang="en-GB" baseline="0" dirty="0" smtClean="0"/>
              <a:t> fingers or at least with a white long haired cat). </a:t>
            </a:r>
          </a:p>
          <a:p>
            <a:endParaRPr lang="en-GB" baseline="0" dirty="0" smtClean="0"/>
          </a:p>
          <a:p>
            <a:r>
              <a:rPr lang="en-GB" baseline="0" dirty="0" smtClean="0"/>
              <a:t>Computer Science was to be the forefront of this change, with aspects that were deemed important to be retrofitted to the Computer science qualifications, and IT to be all but removed entirely.</a:t>
            </a:r>
            <a:endParaRPr lang="en-GB" dirty="0"/>
          </a:p>
        </p:txBody>
      </p:sp>
      <p:sp>
        <p:nvSpPr>
          <p:cNvPr id="4" name="Slide Number Placeholder 3"/>
          <p:cNvSpPr>
            <a:spLocks noGrp="1"/>
          </p:cNvSpPr>
          <p:nvPr>
            <p:ph type="sldNum" sz="quarter" idx="10"/>
          </p:nvPr>
        </p:nvSpPr>
        <p:spPr/>
        <p:txBody>
          <a:bodyPr/>
          <a:lstStyle/>
          <a:p>
            <a:fld id="{57AD29C1-AB06-49D4-A855-935F2F2F61CA}" type="slidenum">
              <a:rPr lang="en-GB" smtClean="0"/>
              <a:t>4</a:t>
            </a:fld>
            <a:endParaRPr lang="en-GB"/>
          </a:p>
        </p:txBody>
      </p:sp>
    </p:spTree>
    <p:extLst>
      <p:ext uri="{BB962C8B-B14F-4D97-AF65-F5344CB8AC3E}">
        <p14:creationId xmlns:p14="http://schemas.microsoft.com/office/powerpoint/2010/main" val="508007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GB" dirty="0" smtClean="0"/>
              <a:t>This clearly demonstrates what is happening as a direct result of all the governmental changes. As you can see particularly</a:t>
            </a:r>
            <a:r>
              <a:rPr lang="en-GB" baseline="0" dirty="0" smtClean="0"/>
              <a:t> at A Level IT has decreased (and of next year there will no longer be an A Level IT). There is also evidence that A Level Computer Science is also levelling off, and even uptake in GCSE has stalled. More on this later.</a:t>
            </a:r>
            <a:endParaRPr lang="en-GB" dirty="0"/>
          </a:p>
        </p:txBody>
      </p:sp>
      <p:sp>
        <p:nvSpPr>
          <p:cNvPr id="4" name="Slide Number Placeholder 3"/>
          <p:cNvSpPr>
            <a:spLocks noGrp="1"/>
          </p:cNvSpPr>
          <p:nvPr>
            <p:ph type="sldNum" sz="quarter" idx="10"/>
          </p:nvPr>
        </p:nvSpPr>
        <p:spPr/>
        <p:txBody>
          <a:bodyPr/>
          <a:lstStyle/>
          <a:p>
            <a:fld id="{57AD29C1-AB06-49D4-A855-935F2F2F61CA}" type="slidenum">
              <a:rPr lang="en-GB" smtClean="0"/>
              <a:t>5</a:t>
            </a:fld>
            <a:endParaRPr lang="en-GB"/>
          </a:p>
        </p:txBody>
      </p:sp>
    </p:spTree>
    <p:extLst>
      <p:ext uri="{BB962C8B-B14F-4D97-AF65-F5344CB8AC3E}">
        <p14:creationId xmlns:p14="http://schemas.microsoft.com/office/powerpoint/2010/main" val="2758101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Programming is probably the cornerstone</a:t>
            </a:r>
            <a:r>
              <a:rPr lang="en-GB" baseline="0" dirty="0" smtClean="0"/>
              <a:t> of what computer science has to offer. Its not just about C or Java or Python, it’s about problem solving, creative thinking or ‘Computational thinking’ which is a buzz phrase at the moment.</a:t>
            </a:r>
          </a:p>
          <a:p>
            <a:endParaRPr lang="en-GB" baseline="0" dirty="0" smtClean="0"/>
          </a:p>
          <a:p>
            <a:r>
              <a:rPr lang="en-GB" baseline="0" dirty="0" smtClean="0"/>
              <a:t>Computing fundamentals is a catch all term for hardware/architecture and the nuts and bolts</a:t>
            </a:r>
          </a:p>
          <a:p>
            <a:endParaRPr lang="en-GB" baseline="0" dirty="0" smtClean="0"/>
          </a:p>
          <a:p>
            <a:r>
              <a:rPr lang="en-GB" baseline="0" dirty="0" smtClean="0"/>
              <a:t>Networking and infrastructure is arguably the most important to you all that does cover connectivity between devices and hardware/software principals.</a:t>
            </a:r>
          </a:p>
          <a:p>
            <a:endParaRPr lang="en-GB" baseline="0" dirty="0" smtClean="0"/>
          </a:p>
          <a:p>
            <a:r>
              <a:rPr lang="en-GB" baseline="0" dirty="0" smtClean="0"/>
              <a:t>Databases is what it says on the </a:t>
            </a:r>
            <a:r>
              <a:rPr lang="en-GB" baseline="0" dirty="0" err="1" smtClean="0"/>
              <a:t>tim</a:t>
            </a:r>
            <a:endParaRPr lang="en-GB" baseline="0" dirty="0" smtClean="0"/>
          </a:p>
          <a:p>
            <a:endParaRPr lang="en-GB" baseline="0" dirty="0" smtClean="0"/>
          </a:p>
          <a:p>
            <a:r>
              <a:rPr lang="en-GB" baseline="0" dirty="0" smtClean="0"/>
              <a:t>Systems analysis and design is the business side of IT that covers all those aspects.</a:t>
            </a:r>
          </a:p>
          <a:p>
            <a:endParaRPr lang="en-GB" baseline="0" dirty="0" smtClean="0"/>
          </a:p>
          <a:p>
            <a:r>
              <a:rPr lang="en-GB" baseline="0" dirty="0" smtClean="0"/>
              <a:t>Security is not just about internet security but cyber security, law, people as the weak points</a:t>
            </a:r>
          </a:p>
          <a:p>
            <a:endParaRPr lang="en-GB" baseline="0" dirty="0" smtClean="0"/>
          </a:p>
          <a:p>
            <a:r>
              <a:rPr lang="en-GB" baseline="0" dirty="0" smtClean="0"/>
              <a:t>Maths – it’s fundamental whether it’s binary addition/subtraction/multiplication or conversion or even the dreaded sub net calculation – by hand</a:t>
            </a:r>
          </a:p>
          <a:p>
            <a:endParaRPr lang="en-GB" dirty="0"/>
          </a:p>
        </p:txBody>
      </p:sp>
      <p:sp>
        <p:nvSpPr>
          <p:cNvPr id="4" name="Slide Number Placeholder 3"/>
          <p:cNvSpPr>
            <a:spLocks noGrp="1"/>
          </p:cNvSpPr>
          <p:nvPr>
            <p:ph type="sldNum" sz="quarter" idx="10"/>
          </p:nvPr>
        </p:nvSpPr>
        <p:spPr/>
        <p:txBody>
          <a:bodyPr/>
          <a:lstStyle/>
          <a:p>
            <a:fld id="{57AD29C1-AB06-49D4-A855-935F2F2F61CA}" type="slidenum">
              <a:rPr lang="en-GB" smtClean="0"/>
              <a:t>6</a:t>
            </a:fld>
            <a:endParaRPr lang="en-GB"/>
          </a:p>
        </p:txBody>
      </p:sp>
    </p:spTree>
    <p:extLst>
      <p:ext uri="{BB962C8B-B14F-4D97-AF65-F5344CB8AC3E}">
        <p14:creationId xmlns:p14="http://schemas.microsoft.com/office/powerpoint/2010/main" val="3958535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we</a:t>
            </a:r>
            <a:r>
              <a:rPr lang="en-GB" baseline="0" dirty="0" smtClean="0"/>
              <a:t> move onto looking at what the qualifications in schools are teaching about networking. </a:t>
            </a:r>
          </a:p>
          <a:p>
            <a:endParaRPr lang="en-GB" baseline="0" dirty="0" smtClean="0"/>
          </a:p>
          <a:p>
            <a:r>
              <a:rPr lang="en-GB" baseline="0" dirty="0" smtClean="0"/>
              <a:t>We start with GCSE which we call key stage 4 – generally for 14 to 16 year olds.</a:t>
            </a:r>
          </a:p>
          <a:p>
            <a:endParaRPr lang="en-GB" baseline="0" dirty="0" smtClean="0"/>
          </a:p>
          <a:p>
            <a:r>
              <a:rPr lang="en-GB" baseline="0" dirty="0" smtClean="0"/>
              <a:t>Here we are going to look at an ‘academic’ course (lots of writing and less coursework, more exams) provided by one of the major examination boards, OCR. </a:t>
            </a:r>
          </a:p>
          <a:p>
            <a:endParaRPr lang="en-GB" baseline="0" dirty="0" smtClean="0"/>
          </a:p>
          <a:p>
            <a:r>
              <a:rPr lang="en-GB" baseline="0" dirty="0" smtClean="0"/>
              <a:t>As you can see, there are some general terms LAN/WAN and touching upon certain aspects of hardware and some bits about the actually principals. </a:t>
            </a:r>
          </a:p>
          <a:p>
            <a:endParaRPr lang="en-GB" baseline="0" dirty="0" smtClean="0"/>
          </a:p>
          <a:p>
            <a:r>
              <a:rPr lang="en-GB" baseline="0" dirty="0" smtClean="0"/>
              <a:t>In my opinion, lacking the overall principals that tie these topics together, and there is a lot to learn in a short space of time.</a:t>
            </a:r>
          </a:p>
        </p:txBody>
      </p:sp>
      <p:sp>
        <p:nvSpPr>
          <p:cNvPr id="4" name="Slide Number Placeholder 3"/>
          <p:cNvSpPr>
            <a:spLocks noGrp="1"/>
          </p:cNvSpPr>
          <p:nvPr>
            <p:ph type="sldNum" sz="quarter" idx="10"/>
          </p:nvPr>
        </p:nvSpPr>
        <p:spPr/>
        <p:txBody>
          <a:bodyPr/>
          <a:lstStyle/>
          <a:p>
            <a:fld id="{57AD29C1-AB06-49D4-A855-935F2F2F61CA}" type="slidenum">
              <a:rPr lang="en-GB" smtClean="0"/>
              <a:t>7</a:t>
            </a:fld>
            <a:endParaRPr lang="en-GB"/>
          </a:p>
        </p:txBody>
      </p:sp>
    </p:spTree>
    <p:extLst>
      <p:ext uri="{BB962C8B-B14F-4D97-AF65-F5344CB8AC3E}">
        <p14:creationId xmlns:p14="http://schemas.microsoft.com/office/powerpoint/2010/main" val="727411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Now</a:t>
            </a:r>
            <a:r>
              <a:rPr lang="en-GB" baseline="0" dirty="0" smtClean="0"/>
              <a:t> we look at IT. I know I said earlier that the government were removing IT, well it turns out that this is taking some time, and It is almost unrecognisable now, focussing on ‘digital technologies’ which is much lighter in tough on any principals and almost completely devoid of networking.</a:t>
            </a:r>
          </a:p>
          <a:p>
            <a:endParaRPr lang="en-GB" baseline="0" dirty="0" smtClean="0"/>
          </a:p>
          <a:p>
            <a:r>
              <a:rPr lang="en-GB" baseline="0" dirty="0" smtClean="0"/>
              <a:t>You now get to choose from 4 different courses, and one of those is ‘Level 1’ (i.e. suitable for children 11-14 year old)</a:t>
            </a:r>
          </a:p>
          <a:p>
            <a:endParaRPr lang="en-GB" baseline="0" dirty="0" smtClean="0"/>
          </a:p>
          <a:p>
            <a:r>
              <a:rPr lang="en-GB" baseline="0" dirty="0" smtClean="0"/>
              <a:t>For example purposes, the Certificate in Digital Applications (or </a:t>
            </a:r>
            <a:r>
              <a:rPr lang="en-GB" baseline="0" dirty="0" err="1" smtClean="0"/>
              <a:t>CiDA</a:t>
            </a:r>
            <a:r>
              <a:rPr lang="en-GB" baseline="0" dirty="0" smtClean="0"/>
              <a:t>) is 30 hours of learning about fundamentals (where about 15% is about networking) and 90 hours on a project like game making or Digital marketing.</a:t>
            </a:r>
          </a:p>
          <a:p>
            <a:endParaRPr lang="en-GB" baseline="0" dirty="0" smtClean="0"/>
          </a:p>
          <a:p>
            <a:r>
              <a:rPr lang="en-GB" dirty="0" smtClean="0"/>
              <a:t>Note: It is worth mentioning at this point that there are more qualifications offered, but these are the only ones that draw ‘performance table</a:t>
            </a:r>
            <a:r>
              <a:rPr lang="en-GB" baseline="0" dirty="0" smtClean="0"/>
              <a:t> points’ which is the measure that schools and colleges are judged on by </a:t>
            </a:r>
            <a:r>
              <a:rPr lang="en-GB" baseline="0" dirty="0" err="1" smtClean="0"/>
              <a:t>OfSted</a:t>
            </a:r>
            <a:r>
              <a:rPr lang="en-GB" baseline="0" dirty="0" smtClean="0"/>
              <a:t> (Office of standards in Education) who do have the power to change and close schools. </a:t>
            </a:r>
            <a:endParaRPr lang="en-GB" dirty="0"/>
          </a:p>
        </p:txBody>
      </p:sp>
      <p:sp>
        <p:nvSpPr>
          <p:cNvPr id="4" name="Slide Number Placeholder 3"/>
          <p:cNvSpPr>
            <a:spLocks noGrp="1"/>
          </p:cNvSpPr>
          <p:nvPr>
            <p:ph type="sldNum" sz="quarter" idx="10"/>
          </p:nvPr>
        </p:nvSpPr>
        <p:spPr/>
        <p:txBody>
          <a:bodyPr/>
          <a:lstStyle/>
          <a:p>
            <a:fld id="{57AD29C1-AB06-49D4-A855-935F2F2F61CA}" type="slidenum">
              <a:rPr lang="en-GB" smtClean="0"/>
              <a:t>8</a:t>
            </a:fld>
            <a:endParaRPr lang="en-GB"/>
          </a:p>
        </p:txBody>
      </p:sp>
    </p:spTree>
    <p:extLst>
      <p:ext uri="{BB962C8B-B14F-4D97-AF65-F5344CB8AC3E}">
        <p14:creationId xmlns:p14="http://schemas.microsoft.com/office/powerpoint/2010/main" val="1949023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Key stage 5 now for 16 to  19 year olds.</a:t>
            </a:r>
          </a:p>
          <a:p>
            <a:endParaRPr lang="en-GB" dirty="0" smtClean="0"/>
          </a:p>
          <a:p>
            <a:r>
              <a:rPr lang="en-GB" dirty="0" smtClean="0"/>
              <a:t>Computer Science at</a:t>
            </a:r>
            <a:r>
              <a:rPr lang="en-GB" baseline="0" dirty="0" smtClean="0"/>
              <a:t> A Level is considered a more academic route, where students will have to write in depth answers and a fundamental understanding of the concepts behind networking. </a:t>
            </a:r>
          </a:p>
          <a:p>
            <a:endParaRPr lang="en-GB" baseline="0" dirty="0" smtClean="0"/>
          </a:p>
          <a:p>
            <a:r>
              <a:rPr lang="en-GB" baseline="0" dirty="0" smtClean="0"/>
              <a:t>As you can see here there is more of a focus on some very basic concepts. How this is taught is up for discussion as students will have to answer questions in an exam paper rather than demonstrate any practical skills. For example a question could be “Explain what packet switching is” or “Describe the benefits of Packet switching”.</a:t>
            </a:r>
          </a:p>
          <a:p>
            <a:endParaRPr lang="en-GB" baseline="0" dirty="0" smtClean="0"/>
          </a:p>
          <a:p>
            <a:r>
              <a:rPr lang="en-GB" baseline="0" dirty="0" smtClean="0"/>
              <a:t>Interesting to see some aspects of network security here as well, this seems to also have come from a government focus.</a:t>
            </a:r>
            <a:endParaRPr lang="en-GB" dirty="0"/>
          </a:p>
        </p:txBody>
      </p:sp>
      <p:sp>
        <p:nvSpPr>
          <p:cNvPr id="4" name="Slide Number Placeholder 3"/>
          <p:cNvSpPr>
            <a:spLocks noGrp="1"/>
          </p:cNvSpPr>
          <p:nvPr>
            <p:ph type="sldNum" sz="quarter" idx="10"/>
          </p:nvPr>
        </p:nvSpPr>
        <p:spPr/>
        <p:txBody>
          <a:bodyPr/>
          <a:lstStyle/>
          <a:p>
            <a:fld id="{57AD29C1-AB06-49D4-A855-935F2F2F61CA}" type="slidenum">
              <a:rPr lang="en-GB" smtClean="0"/>
              <a:t>9</a:t>
            </a:fld>
            <a:endParaRPr lang="en-GB"/>
          </a:p>
        </p:txBody>
      </p:sp>
    </p:spTree>
    <p:extLst>
      <p:ext uri="{BB962C8B-B14F-4D97-AF65-F5344CB8AC3E}">
        <p14:creationId xmlns:p14="http://schemas.microsoft.com/office/powerpoint/2010/main" val="1609417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‘vocational’</a:t>
            </a:r>
            <a:r>
              <a:rPr lang="en-GB" baseline="0" dirty="0" smtClean="0"/>
              <a:t> course is equivalent to an A Level (although some universities do not recognise this). There are many flavours of these courses all with differing requirements and specifications. </a:t>
            </a:r>
          </a:p>
          <a:p>
            <a:endParaRPr lang="en-GB" baseline="0" dirty="0" smtClean="0"/>
          </a:p>
          <a:p>
            <a:r>
              <a:rPr lang="en-GB" baseline="0" dirty="0" smtClean="0"/>
              <a:t>What I am about to show you is the specification from the Cambridge Technicals Level 3 from OCR (I teach this). The caveat is that this modular course and what I will show you is only taught IF THE TEACHER is happy to teach it.</a:t>
            </a:r>
          </a:p>
          <a:p>
            <a:endParaRPr lang="en-GB" baseline="0" dirty="0" smtClean="0"/>
          </a:p>
          <a:p>
            <a:r>
              <a:rPr lang="en-GB" baseline="0" dirty="0" smtClean="0"/>
              <a:t>You can see that is much more in depth, and is tested by coursework that is modelled on a real world situation (although it can be done virtually rather than physically based on the resources available to the school/college/learning provider). </a:t>
            </a:r>
            <a:endParaRPr lang="en-GB" dirty="0"/>
          </a:p>
        </p:txBody>
      </p:sp>
      <p:sp>
        <p:nvSpPr>
          <p:cNvPr id="4" name="Slide Number Placeholder 3"/>
          <p:cNvSpPr>
            <a:spLocks noGrp="1"/>
          </p:cNvSpPr>
          <p:nvPr>
            <p:ph type="sldNum" sz="quarter" idx="10"/>
          </p:nvPr>
        </p:nvSpPr>
        <p:spPr/>
        <p:txBody>
          <a:bodyPr/>
          <a:lstStyle/>
          <a:p>
            <a:fld id="{57AD29C1-AB06-49D4-A855-935F2F2F61CA}" type="slidenum">
              <a:rPr lang="en-GB" smtClean="0"/>
              <a:t>10</a:t>
            </a:fld>
            <a:endParaRPr lang="en-GB"/>
          </a:p>
        </p:txBody>
      </p:sp>
    </p:spTree>
    <p:extLst>
      <p:ext uri="{BB962C8B-B14F-4D97-AF65-F5344CB8AC3E}">
        <p14:creationId xmlns:p14="http://schemas.microsoft.com/office/powerpoint/2010/main" val="221771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42CE56-209D-43D6-B0CD-EF6E2A8CD400}" type="datetimeFigureOut">
              <a:rPr lang="en-GB" smtClean="0"/>
              <a:t>08/09/2017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DC0CAE-5414-4590-988E-E8686664396E}" type="slidenum">
              <a:rPr lang="en-GB" smtClean="0"/>
              <a:t>‹#›</a:t>
            </a:fld>
            <a:endParaRPr lang="en-GB"/>
          </a:p>
        </p:txBody>
      </p:sp>
    </p:spTree>
    <p:extLst>
      <p:ext uri="{BB962C8B-B14F-4D97-AF65-F5344CB8AC3E}">
        <p14:creationId xmlns:p14="http://schemas.microsoft.com/office/powerpoint/2010/main" val="2999946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42CE56-209D-43D6-B0CD-EF6E2A8CD400}" type="datetimeFigureOut">
              <a:rPr lang="en-GB" smtClean="0"/>
              <a:t>08/09/2017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DC0CAE-5414-4590-988E-E8686664396E}" type="slidenum">
              <a:rPr lang="en-GB" smtClean="0"/>
              <a:t>‹#›</a:t>
            </a:fld>
            <a:endParaRPr lang="en-GB"/>
          </a:p>
        </p:txBody>
      </p:sp>
    </p:spTree>
    <p:extLst>
      <p:ext uri="{BB962C8B-B14F-4D97-AF65-F5344CB8AC3E}">
        <p14:creationId xmlns:p14="http://schemas.microsoft.com/office/powerpoint/2010/main" val="1208615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42CE56-209D-43D6-B0CD-EF6E2A8CD400}" type="datetimeFigureOut">
              <a:rPr lang="en-GB" smtClean="0"/>
              <a:t>08/09/2017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DC0CAE-5414-4590-988E-E8686664396E}" type="slidenum">
              <a:rPr lang="en-GB" smtClean="0"/>
              <a:t>‹#›</a:t>
            </a:fld>
            <a:endParaRPr lang="en-GB"/>
          </a:p>
        </p:txBody>
      </p:sp>
    </p:spTree>
    <p:extLst>
      <p:ext uri="{BB962C8B-B14F-4D97-AF65-F5344CB8AC3E}">
        <p14:creationId xmlns:p14="http://schemas.microsoft.com/office/powerpoint/2010/main" val="3161520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42CE56-209D-43D6-B0CD-EF6E2A8CD400}" type="datetimeFigureOut">
              <a:rPr lang="en-GB" smtClean="0"/>
              <a:t>08/09/2017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DC0CAE-5414-4590-988E-E8686664396E}" type="slidenum">
              <a:rPr lang="en-GB" smtClean="0"/>
              <a:t>‹#›</a:t>
            </a:fld>
            <a:endParaRPr lang="en-GB"/>
          </a:p>
        </p:txBody>
      </p:sp>
    </p:spTree>
    <p:extLst>
      <p:ext uri="{BB962C8B-B14F-4D97-AF65-F5344CB8AC3E}">
        <p14:creationId xmlns:p14="http://schemas.microsoft.com/office/powerpoint/2010/main" val="2616424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A42CE56-209D-43D6-B0CD-EF6E2A8CD400}" type="datetimeFigureOut">
              <a:rPr lang="en-GB" smtClean="0"/>
              <a:t>08/09/2017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DC0CAE-5414-4590-988E-E8686664396E}" type="slidenum">
              <a:rPr lang="en-GB" smtClean="0"/>
              <a:t>‹#›</a:t>
            </a:fld>
            <a:endParaRPr lang="en-GB"/>
          </a:p>
        </p:txBody>
      </p:sp>
    </p:spTree>
    <p:extLst>
      <p:ext uri="{BB962C8B-B14F-4D97-AF65-F5344CB8AC3E}">
        <p14:creationId xmlns:p14="http://schemas.microsoft.com/office/powerpoint/2010/main" val="4229310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42CE56-209D-43D6-B0CD-EF6E2A8CD400}" type="datetimeFigureOut">
              <a:rPr lang="en-GB" smtClean="0"/>
              <a:t>08/09/2017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DC0CAE-5414-4590-988E-E8686664396E}" type="slidenum">
              <a:rPr lang="en-GB" smtClean="0"/>
              <a:t>‹#›</a:t>
            </a:fld>
            <a:endParaRPr lang="en-GB"/>
          </a:p>
        </p:txBody>
      </p:sp>
    </p:spTree>
    <p:extLst>
      <p:ext uri="{BB962C8B-B14F-4D97-AF65-F5344CB8AC3E}">
        <p14:creationId xmlns:p14="http://schemas.microsoft.com/office/powerpoint/2010/main" val="14533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42CE56-209D-43D6-B0CD-EF6E2A8CD400}" type="datetimeFigureOut">
              <a:rPr lang="en-GB" smtClean="0"/>
              <a:t>08/09/2017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DC0CAE-5414-4590-988E-E8686664396E}" type="slidenum">
              <a:rPr lang="en-GB" smtClean="0"/>
              <a:t>‹#›</a:t>
            </a:fld>
            <a:endParaRPr lang="en-GB"/>
          </a:p>
        </p:txBody>
      </p:sp>
    </p:spTree>
    <p:extLst>
      <p:ext uri="{BB962C8B-B14F-4D97-AF65-F5344CB8AC3E}">
        <p14:creationId xmlns:p14="http://schemas.microsoft.com/office/powerpoint/2010/main" val="1454912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42CE56-209D-43D6-B0CD-EF6E2A8CD400}" type="datetimeFigureOut">
              <a:rPr lang="en-GB" smtClean="0"/>
              <a:t>08/09/2017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DC0CAE-5414-4590-988E-E8686664396E}" type="slidenum">
              <a:rPr lang="en-GB" smtClean="0"/>
              <a:t>‹#›</a:t>
            </a:fld>
            <a:endParaRPr lang="en-GB"/>
          </a:p>
        </p:txBody>
      </p:sp>
    </p:spTree>
    <p:extLst>
      <p:ext uri="{BB962C8B-B14F-4D97-AF65-F5344CB8AC3E}">
        <p14:creationId xmlns:p14="http://schemas.microsoft.com/office/powerpoint/2010/main" val="2009338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2CE56-209D-43D6-B0CD-EF6E2A8CD400}" type="datetimeFigureOut">
              <a:rPr lang="en-GB" smtClean="0"/>
              <a:t>08/09/2017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DC0CAE-5414-4590-988E-E8686664396E}" type="slidenum">
              <a:rPr lang="en-GB" smtClean="0"/>
              <a:t>‹#›</a:t>
            </a:fld>
            <a:endParaRPr lang="en-GB"/>
          </a:p>
        </p:txBody>
      </p:sp>
    </p:spTree>
    <p:extLst>
      <p:ext uri="{BB962C8B-B14F-4D97-AF65-F5344CB8AC3E}">
        <p14:creationId xmlns:p14="http://schemas.microsoft.com/office/powerpoint/2010/main" val="2868105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A42CE56-209D-43D6-B0CD-EF6E2A8CD400}" type="datetimeFigureOut">
              <a:rPr lang="en-GB" smtClean="0"/>
              <a:t>08/09/2017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DC0CAE-5414-4590-988E-E8686664396E}" type="slidenum">
              <a:rPr lang="en-GB" smtClean="0"/>
              <a:t>‹#›</a:t>
            </a:fld>
            <a:endParaRPr lang="en-GB"/>
          </a:p>
        </p:txBody>
      </p:sp>
    </p:spTree>
    <p:extLst>
      <p:ext uri="{BB962C8B-B14F-4D97-AF65-F5344CB8AC3E}">
        <p14:creationId xmlns:p14="http://schemas.microsoft.com/office/powerpoint/2010/main" val="3302957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A42CE56-209D-43D6-B0CD-EF6E2A8CD400}" type="datetimeFigureOut">
              <a:rPr lang="en-GB" smtClean="0"/>
              <a:t>08/09/2017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DC0CAE-5414-4590-988E-E8686664396E}" type="slidenum">
              <a:rPr lang="en-GB" smtClean="0"/>
              <a:t>‹#›</a:t>
            </a:fld>
            <a:endParaRPr lang="en-GB"/>
          </a:p>
        </p:txBody>
      </p:sp>
    </p:spTree>
    <p:extLst>
      <p:ext uri="{BB962C8B-B14F-4D97-AF65-F5344CB8AC3E}">
        <p14:creationId xmlns:p14="http://schemas.microsoft.com/office/powerpoint/2010/main" val="3196659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20000"/>
                <a:lumOff val="80000"/>
              </a:schemeClr>
            </a:gs>
            <a:gs pos="83000">
              <a:schemeClr val="accent1">
                <a:lumMod val="45000"/>
                <a:lumOff val="55000"/>
              </a:schemeClr>
            </a:gs>
            <a:gs pos="100000">
              <a:schemeClr val="accent1">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42CE56-209D-43D6-B0CD-EF6E2A8CD400}" type="datetimeFigureOut">
              <a:rPr lang="en-GB" smtClean="0"/>
              <a:t>08/09/2017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C0CAE-5414-4590-988E-E8686664396E}" type="slidenum">
              <a:rPr lang="en-GB" smtClean="0"/>
              <a:t>‹#›</a:t>
            </a:fld>
            <a:endParaRPr lang="en-GB"/>
          </a:p>
        </p:txBody>
      </p:sp>
    </p:spTree>
    <p:extLst>
      <p:ext uri="{BB962C8B-B14F-4D97-AF65-F5344CB8AC3E}">
        <p14:creationId xmlns:p14="http://schemas.microsoft.com/office/powerpoint/2010/main" val="350004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community.computingatschool.org.u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20000"/>
                <a:lumOff val="80000"/>
              </a:schemeClr>
            </a:gs>
            <a:gs pos="83000">
              <a:schemeClr val="accent1">
                <a:lumMod val="45000"/>
                <a:lumOff val="55000"/>
              </a:schemeClr>
            </a:gs>
            <a:gs pos="10000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UK Education: Skills gaps and recruitment</a:t>
            </a:r>
          </a:p>
        </p:txBody>
      </p:sp>
      <p:sp>
        <p:nvSpPr>
          <p:cNvPr id="3" name="Subtitle 2"/>
          <p:cNvSpPr>
            <a:spLocks noGrp="1"/>
          </p:cNvSpPr>
          <p:nvPr>
            <p:ph type="subTitle" idx="1"/>
          </p:nvPr>
        </p:nvSpPr>
        <p:spPr/>
        <p:txBody>
          <a:bodyPr/>
          <a:lstStyle/>
          <a:p>
            <a:r>
              <a:rPr lang="en-GB" dirty="0" smtClean="0"/>
              <a:t>Colin Smith, Curriculum Director Computing @ UTC Sheffield</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793" y="4310743"/>
            <a:ext cx="3352414" cy="1894114"/>
          </a:xfrm>
          <a:prstGeom prst="rect">
            <a:avLst/>
          </a:prstGeom>
        </p:spPr>
      </p:pic>
      <p:pic>
        <p:nvPicPr>
          <p:cNvPr id="5" name="Picture 4" descr="File:&lt;strong&gt;Twitter&lt;/strong&gt; bird logo 2012.svg - Wikipedia, the free encyclopedi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9134" y="205446"/>
            <a:ext cx="528465" cy="429613"/>
          </a:xfrm>
          <a:prstGeom prst="rect">
            <a:avLst/>
          </a:prstGeom>
        </p:spPr>
      </p:pic>
      <p:sp>
        <p:nvSpPr>
          <p:cNvPr id="7" name="TextBox 6"/>
          <p:cNvSpPr txBox="1"/>
          <p:nvPr/>
        </p:nvSpPr>
        <p:spPr>
          <a:xfrm>
            <a:off x="7467599" y="235587"/>
            <a:ext cx="1409810" cy="369332"/>
          </a:xfrm>
          <a:prstGeom prst="rect">
            <a:avLst/>
          </a:prstGeom>
          <a:noFill/>
        </p:spPr>
        <p:txBody>
          <a:bodyPr wrap="none" rtlCol="0">
            <a:spAutoFit/>
          </a:bodyPr>
          <a:lstStyle/>
          <a:p>
            <a:r>
              <a:rPr lang="en-GB" dirty="0" smtClean="0"/>
              <a:t>@</a:t>
            </a:r>
            <a:r>
              <a:rPr lang="en-GB" dirty="0" err="1" smtClean="0"/>
              <a:t>DebugEdu</a:t>
            </a:r>
            <a:endParaRPr lang="en-GB" dirty="0"/>
          </a:p>
        </p:txBody>
      </p:sp>
    </p:spTree>
    <p:extLst>
      <p:ext uri="{BB962C8B-B14F-4D97-AF65-F5344CB8AC3E}">
        <p14:creationId xmlns:p14="http://schemas.microsoft.com/office/powerpoint/2010/main" val="10234671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 in key stage 5</a:t>
            </a:r>
            <a:endParaRPr lang="en-GB" dirty="0"/>
          </a:p>
        </p:txBody>
      </p:sp>
      <p:sp>
        <p:nvSpPr>
          <p:cNvPr id="3" name="Content Placeholder 2"/>
          <p:cNvSpPr>
            <a:spLocks noGrp="1"/>
          </p:cNvSpPr>
          <p:nvPr>
            <p:ph idx="1"/>
          </p:nvPr>
        </p:nvSpPr>
        <p:spPr/>
        <p:txBody>
          <a:bodyPr/>
          <a:lstStyle/>
          <a:p>
            <a:r>
              <a:rPr lang="en-GB" dirty="0" smtClean="0"/>
              <a:t>OCR Cambridge Technical</a:t>
            </a:r>
          </a:p>
          <a:p>
            <a:r>
              <a:rPr lang="en-GB" dirty="0" smtClean="0"/>
              <a:t>A ‘ Vocational’ Course</a:t>
            </a:r>
            <a:endParaRPr lang="en-GB" dirty="0"/>
          </a:p>
        </p:txBody>
      </p:sp>
      <p:pic>
        <p:nvPicPr>
          <p:cNvPr id="4" name="Picture 3"/>
          <p:cNvPicPr>
            <a:picLocks noChangeAspect="1"/>
          </p:cNvPicPr>
          <p:nvPr/>
        </p:nvPicPr>
        <p:blipFill>
          <a:blip r:embed="rId3"/>
          <a:stretch>
            <a:fillRect/>
          </a:stretch>
        </p:blipFill>
        <p:spPr>
          <a:xfrm>
            <a:off x="1561706" y="365126"/>
            <a:ext cx="5639587" cy="6306430"/>
          </a:xfrm>
          <a:prstGeom prst="rect">
            <a:avLst/>
          </a:prstGeom>
        </p:spPr>
      </p:pic>
      <p:pic>
        <p:nvPicPr>
          <p:cNvPr id="5" name="Picture 4"/>
          <p:cNvPicPr>
            <a:picLocks noChangeAspect="1"/>
          </p:cNvPicPr>
          <p:nvPr/>
        </p:nvPicPr>
        <p:blipFill>
          <a:blip r:embed="rId4"/>
          <a:stretch>
            <a:fillRect/>
          </a:stretch>
        </p:blipFill>
        <p:spPr>
          <a:xfrm>
            <a:off x="819150" y="1252538"/>
            <a:ext cx="6801249" cy="5100936"/>
          </a:xfrm>
          <a:prstGeom prst="rect">
            <a:avLst/>
          </a:prstGeom>
        </p:spPr>
      </p:pic>
      <p:pic>
        <p:nvPicPr>
          <p:cNvPr id="6" name="Picture 5"/>
          <p:cNvPicPr>
            <a:picLocks noChangeAspect="1"/>
          </p:cNvPicPr>
          <p:nvPr/>
        </p:nvPicPr>
        <p:blipFill>
          <a:blip r:embed="rId5"/>
          <a:stretch>
            <a:fillRect/>
          </a:stretch>
        </p:blipFill>
        <p:spPr>
          <a:xfrm>
            <a:off x="819150" y="1495575"/>
            <a:ext cx="6899218" cy="4614862"/>
          </a:xfrm>
          <a:prstGeom prst="rect">
            <a:avLst/>
          </a:prstGeom>
        </p:spPr>
      </p:pic>
    </p:spTree>
    <p:extLst>
      <p:ext uri="{BB962C8B-B14F-4D97-AF65-F5344CB8AC3E}">
        <p14:creationId xmlns:p14="http://schemas.microsoft.com/office/powerpoint/2010/main" val="6880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 so far?</a:t>
            </a:r>
            <a:endParaRPr lang="en-GB" dirty="0"/>
          </a:p>
        </p:txBody>
      </p:sp>
      <p:sp>
        <p:nvSpPr>
          <p:cNvPr id="3" name="Content Placeholder 2"/>
          <p:cNvSpPr>
            <a:spLocks noGrp="1"/>
          </p:cNvSpPr>
          <p:nvPr>
            <p:ph idx="1"/>
          </p:nvPr>
        </p:nvSpPr>
        <p:spPr/>
        <p:txBody>
          <a:bodyPr/>
          <a:lstStyle/>
          <a:p>
            <a:r>
              <a:rPr lang="en-GB" dirty="0" smtClean="0"/>
              <a:t>Heads of department/school leaders decide on the courses taught to students</a:t>
            </a:r>
          </a:p>
          <a:p>
            <a:endParaRPr lang="en-GB" dirty="0"/>
          </a:p>
          <a:p>
            <a:r>
              <a:rPr lang="en-GB" dirty="0" smtClean="0"/>
              <a:t>Courses that do not appear in the governments ‘performance tables’ are not routinely taught.</a:t>
            </a:r>
          </a:p>
          <a:p>
            <a:endParaRPr lang="en-GB" dirty="0"/>
          </a:p>
          <a:p>
            <a:r>
              <a:rPr lang="en-GB" dirty="0" smtClean="0"/>
              <a:t>Even where the course unit is a ‘good fit’ teachers can choose which units to teach</a:t>
            </a:r>
          </a:p>
          <a:p>
            <a:endParaRPr lang="en-GB" dirty="0"/>
          </a:p>
          <a:p>
            <a:endParaRPr lang="en-GB" dirty="0"/>
          </a:p>
        </p:txBody>
      </p:sp>
    </p:spTree>
    <p:extLst>
      <p:ext uri="{BB962C8B-B14F-4D97-AF65-F5344CB8AC3E}">
        <p14:creationId xmlns:p14="http://schemas.microsoft.com/office/powerpoint/2010/main" val="1813133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Degree Level</a:t>
            </a:r>
            <a:endParaRPr lang="en-GB" dirty="0"/>
          </a:p>
        </p:txBody>
      </p:sp>
      <p:sp>
        <p:nvSpPr>
          <p:cNvPr id="3" name="Content Placeholder 2"/>
          <p:cNvSpPr>
            <a:spLocks noGrp="1"/>
          </p:cNvSpPr>
          <p:nvPr>
            <p:ph idx="1"/>
          </p:nvPr>
        </p:nvSpPr>
        <p:spPr/>
        <p:txBody>
          <a:bodyPr/>
          <a:lstStyle/>
          <a:p>
            <a:endParaRPr lang="en-GB"/>
          </a:p>
        </p:txBody>
      </p:sp>
      <p:pic>
        <p:nvPicPr>
          <p:cNvPr id="5" name="Picture 4"/>
          <p:cNvPicPr>
            <a:picLocks noChangeAspect="1"/>
          </p:cNvPicPr>
          <p:nvPr/>
        </p:nvPicPr>
        <p:blipFill>
          <a:blip r:embed="rId3"/>
          <a:stretch>
            <a:fillRect/>
          </a:stretch>
        </p:blipFill>
        <p:spPr>
          <a:xfrm>
            <a:off x="81252" y="1567546"/>
            <a:ext cx="9135484" cy="3716792"/>
          </a:xfrm>
          <a:prstGeom prst="rect">
            <a:avLst/>
          </a:prstGeom>
        </p:spPr>
      </p:pic>
    </p:spTree>
    <p:extLst>
      <p:ext uri="{BB962C8B-B14F-4D97-AF65-F5344CB8AC3E}">
        <p14:creationId xmlns:p14="http://schemas.microsoft.com/office/powerpoint/2010/main" val="1257860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‘Soft’ skills</a:t>
            </a:r>
            <a:endParaRPr lang="en-GB" dirty="0"/>
          </a:p>
        </p:txBody>
      </p:sp>
      <p:sp>
        <p:nvSpPr>
          <p:cNvPr id="3" name="Content Placeholder 2"/>
          <p:cNvSpPr>
            <a:spLocks noGrp="1"/>
          </p:cNvSpPr>
          <p:nvPr>
            <p:ph idx="1"/>
          </p:nvPr>
        </p:nvSpPr>
        <p:spPr/>
        <p:txBody>
          <a:bodyPr/>
          <a:lstStyle/>
          <a:p>
            <a:r>
              <a:rPr lang="en-GB" dirty="0"/>
              <a:t>Leadership.</a:t>
            </a:r>
          </a:p>
          <a:p>
            <a:r>
              <a:rPr lang="en-GB" dirty="0"/>
              <a:t>Ability to work in a team.</a:t>
            </a:r>
          </a:p>
          <a:p>
            <a:r>
              <a:rPr lang="en-GB" dirty="0"/>
              <a:t>Communication skills (written)</a:t>
            </a:r>
          </a:p>
          <a:p>
            <a:r>
              <a:rPr lang="en-GB" dirty="0"/>
              <a:t>Problem-solving skills.</a:t>
            </a:r>
          </a:p>
          <a:p>
            <a:r>
              <a:rPr lang="en-GB" dirty="0"/>
              <a:t>Strong work ethic.</a:t>
            </a:r>
          </a:p>
          <a:p>
            <a:r>
              <a:rPr lang="en-GB" dirty="0"/>
              <a:t>Analytical/Quantitative skills.</a:t>
            </a:r>
          </a:p>
          <a:p>
            <a:r>
              <a:rPr lang="en-GB" dirty="0"/>
              <a:t>Technical skills.</a:t>
            </a:r>
          </a:p>
          <a:p>
            <a:r>
              <a:rPr lang="en-GB" dirty="0"/>
              <a:t>Communication skills (verbal)</a:t>
            </a:r>
          </a:p>
        </p:txBody>
      </p:sp>
    </p:spTree>
    <p:extLst>
      <p:ext uri="{BB962C8B-B14F-4D97-AF65-F5344CB8AC3E}">
        <p14:creationId xmlns:p14="http://schemas.microsoft.com/office/powerpoint/2010/main" val="42277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where do the skills come from?</a:t>
            </a:r>
            <a:endParaRPr lang="en-GB" dirty="0"/>
          </a:p>
        </p:txBody>
      </p:sp>
      <p:sp>
        <p:nvSpPr>
          <p:cNvPr id="3" name="Content Placeholder 2"/>
          <p:cNvSpPr>
            <a:spLocks noGrp="1"/>
          </p:cNvSpPr>
          <p:nvPr>
            <p:ph idx="1"/>
          </p:nvPr>
        </p:nvSpPr>
        <p:spPr/>
        <p:txBody>
          <a:bodyPr/>
          <a:lstStyle/>
          <a:p>
            <a:r>
              <a:rPr lang="en-GB" dirty="0" smtClean="0"/>
              <a:t>Well, from you</a:t>
            </a:r>
          </a:p>
          <a:p>
            <a:endParaRPr lang="en-GB" dirty="0"/>
          </a:p>
          <a:p>
            <a:r>
              <a:rPr lang="en-GB" dirty="0" smtClean="0"/>
              <a:t>Apprenticeships (Advanced/higher)</a:t>
            </a:r>
          </a:p>
          <a:p>
            <a:endParaRPr lang="en-GB" dirty="0"/>
          </a:p>
          <a:p>
            <a:r>
              <a:rPr lang="en-GB" dirty="0" smtClean="0"/>
              <a:t>On the job training</a:t>
            </a:r>
          </a:p>
          <a:p>
            <a:endParaRPr lang="en-GB" dirty="0"/>
          </a:p>
          <a:p>
            <a:r>
              <a:rPr lang="en-GB" dirty="0" smtClean="0"/>
              <a:t>Experience</a:t>
            </a:r>
            <a:endParaRPr lang="en-GB" dirty="0"/>
          </a:p>
        </p:txBody>
      </p:sp>
    </p:spTree>
    <p:extLst>
      <p:ext uri="{BB962C8B-B14F-4D97-AF65-F5344CB8AC3E}">
        <p14:creationId xmlns:p14="http://schemas.microsoft.com/office/powerpoint/2010/main" val="3308576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not from school?</a:t>
            </a:r>
            <a:endParaRPr lang="en-GB" dirty="0"/>
          </a:p>
        </p:txBody>
      </p:sp>
      <p:sp>
        <p:nvSpPr>
          <p:cNvPr id="3" name="Content Placeholder 2"/>
          <p:cNvSpPr>
            <a:spLocks noGrp="1"/>
          </p:cNvSpPr>
          <p:nvPr>
            <p:ph idx="1"/>
          </p:nvPr>
        </p:nvSpPr>
        <p:spPr/>
        <p:txBody>
          <a:bodyPr/>
          <a:lstStyle/>
          <a:p>
            <a:r>
              <a:rPr lang="en-US" dirty="0" smtClean="0"/>
              <a:t>Teachers </a:t>
            </a:r>
            <a:r>
              <a:rPr lang="en-US" dirty="0"/>
              <a:t>are not always computer </a:t>
            </a:r>
            <a:r>
              <a:rPr lang="en-US" dirty="0" smtClean="0"/>
              <a:t>scientists/IT academics</a:t>
            </a:r>
          </a:p>
          <a:p>
            <a:endParaRPr lang="en-US" dirty="0"/>
          </a:p>
          <a:p>
            <a:r>
              <a:rPr lang="en-US" dirty="0"/>
              <a:t>Teachers have limited </a:t>
            </a:r>
            <a:r>
              <a:rPr lang="en-US" dirty="0" smtClean="0"/>
              <a:t>experience</a:t>
            </a:r>
          </a:p>
          <a:p>
            <a:endParaRPr lang="en-US" dirty="0"/>
          </a:p>
          <a:p>
            <a:r>
              <a:rPr lang="en-US" dirty="0"/>
              <a:t>Teachers are far too afraid of failure/performance </a:t>
            </a:r>
            <a:r>
              <a:rPr lang="en-US" dirty="0" smtClean="0"/>
              <a:t>tables/teaching </a:t>
            </a:r>
            <a:r>
              <a:rPr lang="en-US" dirty="0"/>
              <a:t>outside the 'spec</a:t>
            </a:r>
            <a:r>
              <a:rPr lang="en-US" dirty="0" smtClean="0"/>
              <a:t>'</a:t>
            </a:r>
            <a:r>
              <a:rPr lang="en-US" dirty="0"/>
              <a:t> </a:t>
            </a:r>
          </a:p>
          <a:p>
            <a:endParaRPr lang="en-GB" dirty="0"/>
          </a:p>
        </p:txBody>
      </p:sp>
    </p:spTree>
    <p:extLst>
      <p:ext uri="{BB962C8B-B14F-4D97-AF65-F5344CB8AC3E}">
        <p14:creationId xmlns:p14="http://schemas.microsoft.com/office/powerpoint/2010/main" val="3671780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 uptake</a:t>
            </a:r>
            <a:endParaRPr lang="en-GB" dirty="0"/>
          </a:p>
        </p:txBody>
      </p:sp>
      <p:sp>
        <p:nvSpPr>
          <p:cNvPr id="3" name="Content Placeholder 2"/>
          <p:cNvSpPr>
            <a:spLocks noGrp="1"/>
          </p:cNvSpPr>
          <p:nvPr>
            <p:ph idx="1"/>
          </p:nvPr>
        </p:nvSpPr>
        <p:spPr/>
        <p:txBody>
          <a:bodyPr>
            <a:normAutofit lnSpcReduction="10000"/>
          </a:bodyPr>
          <a:lstStyle/>
          <a:p>
            <a:pPr marL="0" indent="0">
              <a:buNone/>
            </a:pPr>
            <a:endParaRPr lang="en-US" dirty="0"/>
          </a:p>
          <a:p>
            <a:r>
              <a:rPr lang="en-US" dirty="0" smtClean="0"/>
              <a:t>See the </a:t>
            </a:r>
            <a:r>
              <a:rPr lang="en-US" dirty="0"/>
              <a:t>problems with </a:t>
            </a:r>
            <a:r>
              <a:rPr lang="en-US" dirty="0" smtClean="0"/>
              <a:t>teaching</a:t>
            </a:r>
          </a:p>
          <a:p>
            <a:endParaRPr lang="en-US" dirty="0"/>
          </a:p>
          <a:p>
            <a:r>
              <a:rPr lang="en-US" dirty="0"/>
              <a:t>Cannot see the career paths open to </a:t>
            </a:r>
            <a:r>
              <a:rPr lang="en-US" dirty="0" smtClean="0"/>
              <a:t>them</a:t>
            </a:r>
          </a:p>
          <a:p>
            <a:endParaRPr lang="en-US" dirty="0"/>
          </a:p>
          <a:p>
            <a:r>
              <a:rPr lang="en-US" dirty="0"/>
              <a:t>Get poor advice on how to move into the </a:t>
            </a:r>
            <a:r>
              <a:rPr lang="en-US" dirty="0" smtClean="0"/>
              <a:t>industry</a:t>
            </a:r>
          </a:p>
          <a:p>
            <a:endParaRPr lang="en-US" dirty="0"/>
          </a:p>
          <a:p>
            <a:r>
              <a:rPr lang="en-US" dirty="0"/>
              <a:t>Are not seen as 'fit' to sit certain subjects based on other </a:t>
            </a:r>
            <a:r>
              <a:rPr lang="en-US" dirty="0" smtClean="0"/>
              <a:t>things (academic/vocational)</a:t>
            </a:r>
            <a:endParaRPr lang="en-US" dirty="0"/>
          </a:p>
          <a:p>
            <a:endParaRPr lang="en-GB" dirty="0"/>
          </a:p>
        </p:txBody>
      </p:sp>
    </p:spTree>
    <p:extLst>
      <p:ext uri="{BB962C8B-B14F-4D97-AF65-F5344CB8AC3E}">
        <p14:creationId xmlns:p14="http://schemas.microsoft.com/office/powerpoint/2010/main" val="82246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being done</a:t>
            </a:r>
            <a:endParaRPr lang="en-GB" dirty="0"/>
          </a:p>
        </p:txBody>
      </p:sp>
      <p:sp>
        <p:nvSpPr>
          <p:cNvPr id="3" name="Content Placeholder 2"/>
          <p:cNvSpPr>
            <a:spLocks noGrp="1"/>
          </p:cNvSpPr>
          <p:nvPr>
            <p:ph idx="1"/>
          </p:nvPr>
        </p:nvSpPr>
        <p:spPr/>
        <p:txBody>
          <a:bodyPr>
            <a:normAutofit/>
          </a:bodyPr>
          <a:lstStyle/>
          <a:p>
            <a:r>
              <a:rPr lang="en-US" dirty="0"/>
              <a:t>From government level? - well not a whole heap</a:t>
            </a:r>
          </a:p>
          <a:p>
            <a:endParaRPr lang="en-US" dirty="0" smtClean="0"/>
          </a:p>
          <a:p>
            <a:r>
              <a:rPr lang="en-US" dirty="0" smtClean="0"/>
              <a:t>From </a:t>
            </a:r>
            <a:r>
              <a:rPr lang="en-US" dirty="0"/>
              <a:t>exam board level? - e.g. OCR asking for MEI</a:t>
            </a:r>
          </a:p>
          <a:p>
            <a:endParaRPr lang="en-US" dirty="0" smtClean="0"/>
          </a:p>
          <a:p>
            <a:r>
              <a:rPr lang="en-US" dirty="0" smtClean="0"/>
              <a:t>From </a:t>
            </a:r>
            <a:r>
              <a:rPr lang="en-US" dirty="0"/>
              <a:t>Teachers? - panic!</a:t>
            </a:r>
          </a:p>
          <a:p>
            <a:endParaRPr lang="en-US" dirty="0" smtClean="0"/>
          </a:p>
          <a:p>
            <a:r>
              <a:rPr lang="en-US" dirty="0" smtClean="0"/>
              <a:t>From </a:t>
            </a:r>
            <a:r>
              <a:rPr lang="en-US" dirty="0"/>
              <a:t>Industry? - Well I can throw that out to </a:t>
            </a:r>
            <a:r>
              <a:rPr lang="en-US" dirty="0" smtClean="0"/>
              <a:t>you</a:t>
            </a:r>
          </a:p>
          <a:p>
            <a:pPr lvl="1"/>
            <a:r>
              <a:rPr lang="en-US" dirty="0" smtClean="0"/>
              <a:t>Don't </a:t>
            </a:r>
            <a:r>
              <a:rPr lang="en-US" dirty="0"/>
              <a:t>rely on schools/colleges for </a:t>
            </a:r>
            <a:r>
              <a:rPr lang="en-US" dirty="0" smtClean="0"/>
              <a:t>training</a:t>
            </a:r>
          </a:p>
          <a:p>
            <a:pPr lvl="1"/>
            <a:r>
              <a:rPr lang="en-US" dirty="0" smtClean="0"/>
              <a:t>On </a:t>
            </a:r>
            <a:r>
              <a:rPr lang="en-US" dirty="0"/>
              <a:t>the job/apprenticeships</a:t>
            </a:r>
          </a:p>
          <a:p>
            <a:endParaRPr lang="en-GB" dirty="0"/>
          </a:p>
        </p:txBody>
      </p:sp>
    </p:spTree>
    <p:extLst>
      <p:ext uri="{BB962C8B-B14F-4D97-AF65-F5344CB8AC3E}">
        <p14:creationId xmlns:p14="http://schemas.microsoft.com/office/powerpoint/2010/main" val="2998199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cycle</a:t>
            </a:r>
            <a:endParaRPr lang="en-GB" dirty="0"/>
          </a:p>
        </p:txBody>
      </p:sp>
      <p:sp>
        <p:nvSpPr>
          <p:cNvPr id="3" name="Content Placeholder 2"/>
          <p:cNvSpPr>
            <a:spLocks noGrp="1"/>
          </p:cNvSpPr>
          <p:nvPr>
            <p:ph idx="1"/>
          </p:nvPr>
        </p:nvSpPr>
        <p:spPr/>
        <p:txBody>
          <a:bodyPr/>
          <a:lstStyle/>
          <a:p>
            <a:endParaRPr lang="en-GB" dirty="0"/>
          </a:p>
        </p:txBody>
      </p:sp>
      <p:sp>
        <p:nvSpPr>
          <p:cNvPr id="4" name="Rounded Rectangle 3"/>
          <p:cNvSpPr/>
          <p:nvPr/>
        </p:nvSpPr>
        <p:spPr>
          <a:xfrm>
            <a:off x="6191250" y="3613547"/>
            <a:ext cx="2266950" cy="1257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Schools/Colleges</a:t>
            </a:r>
            <a:endParaRPr lang="en-GB" dirty="0"/>
          </a:p>
        </p:txBody>
      </p:sp>
      <p:sp>
        <p:nvSpPr>
          <p:cNvPr id="5" name="Rounded Rectangle 4"/>
          <p:cNvSpPr/>
          <p:nvPr/>
        </p:nvSpPr>
        <p:spPr>
          <a:xfrm>
            <a:off x="3238500" y="960041"/>
            <a:ext cx="2266950" cy="1257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Government</a:t>
            </a:r>
            <a:endParaRPr lang="en-GB" dirty="0"/>
          </a:p>
        </p:txBody>
      </p:sp>
      <p:sp>
        <p:nvSpPr>
          <p:cNvPr id="6" name="Rounded Rectangle 5"/>
          <p:cNvSpPr/>
          <p:nvPr/>
        </p:nvSpPr>
        <p:spPr>
          <a:xfrm>
            <a:off x="719138" y="3536553"/>
            <a:ext cx="2266950" cy="1257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Exam Boards</a:t>
            </a:r>
            <a:endParaRPr lang="en-GB" dirty="0"/>
          </a:p>
        </p:txBody>
      </p:sp>
      <p:sp>
        <p:nvSpPr>
          <p:cNvPr id="7" name="Rounded Rectangle 6"/>
          <p:cNvSpPr/>
          <p:nvPr/>
        </p:nvSpPr>
        <p:spPr>
          <a:xfrm>
            <a:off x="3219450" y="5439768"/>
            <a:ext cx="2266950" cy="1257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Industry</a:t>
            </a:r>
            <a:endParaRPr lang="en-GB" dirty="0"/>
          </a:p>
        </p:txBody>
      </p:sp>
      <p:sp>
        <p:nvSpPr>
          <p:cNvPr id="8" name="Right Arrow 7"/>
          <p:cNvSpPr/>
          <p:nvPr/>
        </p:nvSpPr>
        <p:spPr>
          <a:xfrm rot="2857302">
            <a:off x="5198479" y="2692238"/>
            <a:ext cx="1501856" cy="4897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rot="8198804">
            <a:off x="1987615" y="2598117"/>
            <a:ext cx="1501856" cy="4897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a:off x="3393810" y="3997325"/>
            <a:ext cx="2389718" cy="4897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rot="8156179">
            <a:off x="5517060" y="4966422"/>
            <a:ext cx="792224" cy="4897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p:cNvSpPr/>
          <p:nvPr/>
        </p:nvSpPr>
        <p:spPr>
          <a:xfrm rot="16200000">
            <a:off x="2992597" y="3585882"/>
            <a:ext cx="2822807" cy="48974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ight Arrow 12"/>
          <p:cNvSpPr/>
          <p:nvPr/>
        </p:nvSpPr>
        <p:spPr>
          <a:xfrm rot="18996227">
            <a:off x="5437475" y="5508831"/>
            <a:ext cx="2093616" cy="48974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8888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0-#ppt_w/2"/>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BCS – Computing at School</a:t>
            </a:r>
            <a:endParaRPr lang="en-GB" dirty="0"/>
          </a:p>
        </p:txBody>
      </p:sp>
      <p:pic>
        <p:nvPicPr>
          <p:cNvPr id="4" name="Picture 3"/>
          <p:cNvPicPr>
            <a:picLocks noChangeAspect="1"/>
          </p:cNvPicPr>
          <p:nvPr/>
        </p:nvPicPr>
        <p:blipFill>
          <a:blip r:embed="rId3"/>
          <a:stretch>
            <a:fillRect/>
          </a:stretch>
        </p:blipFill>
        <p:spPr>
          <a:xfrm>
            <a:off x="783330" y="2857457"/>
            <a:ext cx="7577339" cy="1638343"/>
          </a:xfrm>
          <a:prstGeom prst="rect">
            <a:avLst/>
          </a:prstGeom>
        </p:spPr>
      </p:pic>
      <p:sp>
        <p:nvSpPr>
          <p:cNvPr id="3" name="Content Placeholder 2"/>
          <p:cNvSpPr>
            <a:spLocks noGrp="1"/>
          </p:cNvSpPr>
          <p:nvPr>
            <p:ph idx="1"/>
          </p:nvPr>
        </p:nvSpPr>
        <p:spPr>
          <a:solidFill>
            <a:schemeClr val="accent1">
              <a:lumMod val="20000"/>
              <a:lumOff val="80000"/>
            </a:schemeClr>
          </a:solidFill>
        </p:spPr>
        <p:txBody>
          <a:bodyPr>
            <a:normAutofit fontScale="92500" lnSpcReduction="20000"/>
          </a:bodyPr>
          <a:lstStyle/>
          <a:p>
            <a:pPr marL="0" indent="0">
              <a:buNone/>
            </a:pPr>
            <a:r>
              <a:rPr lang="en-GB" dirty="0"/>
              <a:t>The Computing At School COMMUNITY</a:t>
            </a:r>
          </a:p>
          <a:p>
            <a:r>
              <a:rPr lang="en-GB" dirty="0"/>
              <a:t>CAS is a community of individuals who are passionate about giving our children a great education in computing. It is a community of professional practice, which we join as colleagues in a shared endeavour. It is not a service to which we subscribe.</a:t>
            </a:r>
          </a:p>
          <a:p>
            <a:r>
              <a:rPr lang="en-GB" dirty="0"/>
              <a:t>The CAS Community members and champions run over 150 regional hubs. Here, we meet together, talk, exchange ideas and share resources. Join CAS to become a member of this community. It’s free, you get no spam, and you’ll have access to 20,000+ colleagues, 3,000+ resources, the online discussions, and much more.</a:t>
            </a:r>
          </a:p>
        </p:txBody>
      </p:sp>
    </p:spTree>
    <p:extLst>
      <p:ext uri="{BB962C8B-B14F-4D97-AF65-F5344CB8AC3E}">
        <p14:creationId xmlns:p14="http://schemas.microsoft.com/office/powerpoint/2010/main" val="1212688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this about?</a:t>
            </a:r>
            <a:endParaRPr lang="en-GB" dirty="0"/>
          </a:p>
        </p:txBody>
      </p:sp>
      <p:sp>
        <p:nvSpPr>
          <p:cNvPr id="3" name="Content Placeholder 2"/>
          <p:cNvSpPr>
            <a:spLocks noGrp="1"/>
          </p:cNvSpPr>
          <p:nvPr>
            <p:ph idx="1"/>
          </p:nvPr>
        </p:nvSpPr>
        <p:spPr/>
        <p:txBody>
          <a:bodyPr/>
          <a:lstStyle/>
          <a:p>
            <a:r>
              <a:rPr lang="en-GB" dirty="0" smtClean="0"/>
              <a:t>UK Education has changed A LOT</a:t>
            </a:r>
          </a:p>
          <a:p>
            <a:endParaRPr lang="en-GB" dirty="0"/>
          </a:p>
          <a:p>
            <a:r>
              <a:rPr lang="en-GB" dirty="0" smtClean="0"/>
              <a:t>The priorities for schools/colleges are not necessarily what you think they are</a:t>
            </a:r>
          </a:p>
          <a:p>
            <a:endParaRPr lang="en-GB" dirty="0"/>
          </a:p>
          <a:p>
            <a:r>
              <a:rPr lang="en-GB" dirty="0" smtClean="0"/>
              <a:t>There are problems, and potential solutions</a:t>
            </a:r>
          </a:p>
          <a:p>
            <a:endParaRPr lang="en-GB" dirty="0"/>
          </a:p>
          <a:p>
            <a:r>
              <a:rPr lang="en-GB" dirty="0" smtClean="0"/>
              <a:t>Where industry fits with this</a:t>
            </a:r>
            <a:endParaRPr lang="en-GB" dirty="0"/>
          </a:p>
        </p:txBody>
      </p:sp>
    </p:spTree>
    <p:extLst>
      <p:ext uri="{BB962C8B-B14F-4D97-AF65-F5344CB8AC3E}">
        <p14:creationId xmlns:p14="http://schemas.microsoft.com/office/powerpoint/2010/main" val="32637152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92500" lnSpcReduction="10000"/>
          </a:bodyPr>
          <a:lstStyle/>
          <a:p>
            <a:r>
              <a:rPr lang="en-US" dirty="0"/>
              <a:t>CAS is a community of individuals who are passionate about giving our children a great education in computing. It is a community of professional practice, which we join as colleagues in a shared </a:t>
            </a:r>
            <a:r>
              <a:rPr lang="en-US" dirty="0" err="1"/>
              <a:t>endeavour</a:t>
            </a:r>
            <a:r>
              <a:rPr lang="en-US" dirty="0"/>
              <a:t>. It is not a service to which we subscribe.</a:t>
            </a:r>
          </a:p>
          <a:p>
            <a:r>
              <a:rPr lang="en-US" dirty="0"/>
              <a:t>The CAS Community members and champions run over 150 regional hubs. Here, we meet together, talk, exchange ideas and share resources. </a:t>
            </a:r>
            <a:r>
              <a:rPr lang="en-US" dirty="0">
                <a:hlinkClick r:id="rId3"/>
              </a:rPr>
              <a:t>Join CAS</a:t>
            </a:r>
            <a:r>
              <a:rPr lang="en-US" dirty="0"/>
              <a:t> to become a member of this community. It’s free, you get no spam, and you’ll have access to 20,000+ colleagues, 3,000+ resources, the online discussions, and much more.</a:t>
            </a:r>
            <a:endParaRPr lang="en-GB" dirty="0"/>
          </a:p>
          <a:p>
            <a:pPr marL="0" indent="0">
              <a:buNone/>
            </a:pPr>
            <a:endParaRPr lang="en-GB" dirty="0"/>
          </a:p>
        </p:txBody>
      </p:sp>
      <p:pic>
        <p:nvPicPr>
          <p:cNvPr id="4" name="Picture 3"/>
          <p:cNvPicPr>
            <a:picLocks noChangeAspect="1"/>
          </p:cNvPicPr>
          <p:nvPr/>
        </p:nvPicPr>
        <p:blipFill>
          <a:blip r:embed="rId4"/>
          <a:stretch>
            <a:fillRect/>
          </a:stretch>
        </p:blipFill>
        <p:spPr>
          <a:xfrm>
            <a:off x="1239610" y="384592"/>
            <a:ext cx="6664779" cy="1441033"/>
          </a:xfrm>
          <a:prstGeom prst="rect">
            <a:avLst/>
          </a:prstGeom>
        </p:spPr>
      </p:pic>
    </p:spTree>
    <p:extLst>
      <p:ext uri="{BB962C8B-B14F-4D97-AF65-F5344CB8AC3E}">
        <p14:creationId xmlns:p14="http://schemas.microsoft.com/office/powerpoint/2010/main" val="6949129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Industry outreach</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Teachers </a:t>
            </a:r>
            <a:r>
              <a:rPr lang="en-US" dirty="0"/>
              <a:t>LOVE others to do the job for them!</a:t>
            </a:r>
          </a:p>
          <a:p>
            <a:pPr marL="0" indent="0">
              <a:buNone/>
            </a:pPr>
            <a:endParaRPr lang="en-US" dirty="0"/>
          </a:p>
          <a:p>
            <a:r>
              <a:rPr lang="en-US" dirty="0"/>
              <a:t>One off talks</a:t>
            </a:r>
          </a:p>
          <a:p>
            <a:r>
              <a:rPr lang="en-US" dirty="0"/>
              <a:t>Visits to sites (I would love to take my students to a data center!)</a:t>
            </a:r>
          </a:p>
          <a:p>
            <a:r>
              <a:rPr lang="en-US" dirty="0"/>
              <a:t>Working to deliver certain aspects of curriculum (e.g. DNS)</a:t>
            </a:r>
          </a:p>
          <a:p>
            <a:r>
              <a:rPr lang="en-US" dirty="0"/>
              <a:t>Project work (MEI – a mock or real life project for students to get stuck into)</a:t>
            </a:r>
          </a:p>
          <a:p>
            <a:r>
              <a:rPr lang="en-US" dirty="0"/>
              <a:t>Recruitment/careers advice for students (and teachers)</a:t>
            </a:r>
          </a:p>
          <a:p>
            <a:r>
              <a:rPr lang="en-US" dirty="0"/>
              <a:t>Sign up to the Computing at School site, offer something or reach out to your local master teacher</a:t>
            </a:r>
          </a:p>
          <a:p>
            <a:endParaRPr lang="en-GB" dirty="0"/>
          </a:p>
        </p:txBody>
      </p:sp>
      <p:pic>
        <p:nvPicPr>
          <p:cNvPr id="4" name="Picture 3"/>
          <p:cNvPicPr>
            <a:picLocks noChangeAspect="1"/>
          </p:cNvPicPr>
          <p:nvPr/>
        </p:nvPicPr>
        <p:blipFill>
          <a:blip r:embed="rId3"/>
          <a:stretch>
            <a:fillRect/>
          </a:stretch>
        </p:blipFill>
        <p:spPr>
          <a:xfrm>
            <a:off x="5429250" y="0"/>
            <a:ext cx="3714750" cy="1846118"/>
          </a:xfrm>
          <a:prstGeom prst="rect">
            <a:avLst/>
          </a:prstGeom>
        </p:spPr>
      </p:pic>
    </p:spTree>
    <p:extLst>
      <p:ext uri="{BB962C8B-B14F-4D97-AF65-F5344CB8AC3E}">
        <p14:creationId xmlns:p14="http://schemas.microsoft.com/office/powerpoint/2010/main" val="24692371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Industry as a Power</a:t>
            </a:r>
            <a:endParaRPr lang="en-GB" dirty="0"/>
          </a:p>
        </p:txBody>
      </p:sp>
      <p:sp>
        <p:nvSpPr>
          <p:cNvPr id="3" name="Content Placeholder 2"/>
          <p:cNvSpPr>
            <a:spLocks noGrp="1"/>
          </p:cNvSpPr>
          <p:nvPr>
            <p:ph idx="1"/>
          </p:nvPr>
        </p:nvSpPr>
        <p:spPr>
          <a:xfrm>
            <a:off x="628650" y="1825625"/>
            <a:ext cx="6019800" cy="4351338"/>
          </a:xfrm>
        </p:spPr>
        <p:txBody>
          <a:bodyPr>
            <a:normAutofit fontScale="85000" lnSpcReduction="20000"/>
          </a:bodyPr>
          <a:lstStyle/>
          <a:p>
            <a:r>
              <a:rPr lang="en-GB" dirty="0"/>
              <a:t>Convincing government that the changes that are being made </a:t>
            </a:r>
            <a:r>
              <a:rPr lang="en-GB" dirty="0" smtClean="0"/>
              <a:t>are </a:t>
            </a:r>
            <a:r>
              <a:rPr lang="en-GB" dirty="0"/>
              <a:t>harming the industry, not helping </a:t>
            </a:r>
            <a:r>
              <a:rPr lang="en-GB" dirty="0" smtClean="0"/>
              <a:t>it</a:t>
            </a:r>
          </a:p>
          <a:p>
            <a:endParaRPr lang="en-GB" dirty="0"/>
          </a:p>
          <a:p>
            <a:r>
              <a:rPr lang="en-GB" dirty="0"/>
              <a:t>Working with Computing at School and the BCS</a:t>
            </a:r>
          </a:p>
          <a:p>
            <a:endParaRPr lang="en-GB" dirty="0" smtClean="0"/>
          </a:p>
          <a:p>
            <a:r>
              <a:rPr lang="en-GB" dirty="0" smtClean="0"/>
              <a:t>Working </a:t>
            </a:r>
            <a:r>
              <a:rPr lang="en-GB" dirty="0"/>
              <a:t>with exam boards/</a:t>
            </a:r>
            <a:r>
              <a:rPr lang="en-GB" dirty="0" err="1"/>
              <a:t>OfQual</a:t>
            </a:r>
            <a:r>
              <a:rPr lang="en-GB" dirty="0"/>
              <a:t> and feeding back the problems with the syllabus</a:t>
            </a:r>
          </a:p>
          <a:p>
            <a:endParaRPr lang="en-GB" dirty="0" smtClean="0"/>
          </a:p>
          <a:p>
            <a:r>
              <a:rPr lang="en-GB" dirty="0" smtClean="0"/>
              <a:t>Universities/Colleges – what you need as graduates</a:t>
            </a:r>
            <a:endParaRPr lang="en-GB" dirty="0"/>
          </a:p>
          <a:p>
            <a:endParaRPr lang="en-GB" dirty="0"/>
          </a:p>
        </p:txBody>
      </p:sp>
      <p:pic>
        <p:nvPicPr>
          <p:cNvPr id="4" name="Picture 3"/>
          <p:cNvPicPr>
            <a:picLocks noChangeAspect="1"/>
          </p:cNvPicPr>
          <p:nvPr/>
        </p:nvPicPr>
        <p:blipFill>
          <a:blip r:embed="rId3"/>
          <a:stretch>
            <a:fillRect/>
          </a:stretch>
        </p:blipFill>
        <p:spPr>
          <a:xfrm>
            <a:off x="7219950" y="1027907"/>
            <a:ext cx="1600200" cy="5372100"/>
          </a:xfrm>
          <a:prstGeom prst="rect">
            <a:avLst/>
          </a:prstGeom>
        </p:spPr>
      </p:pic>
    </p:spTree>
    <p:extLst>
      <p:ext uri="{BB962C8B-B14F-4D97-AF65-F5344CB8AC3E}">
        <p14:creationId xmlns:p14="http://schemas.microsoft.com/office/powerpoint/2010/main" val="2241422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conclusion</a:t>
            </a:r>
            <a:endParaRPr lang="en-GB" dirty="0"/>
          </a:p>
        </p:txBody>
      </p:sp>
      <p:sp>
        <p:nvSpPr>
          <p:cNvPr id="3" name="Content Placeholder 2"/>
          <p:cNvSpPr>
            <a:spLocks noGrp="1"/>
          </p:cNvSpPr>
          <p:nvPr>
            <p:ph idx="1"/>
          </p:nvPr>
        </p:nvSpPr>
        <p:spPr/>
        <p:txBody>
          <a:bodyPr/>
          <a:lstStyle/>
          <a:p>
            <a:r>
              <a:rPr lang="en-GB" dirty="0" smtClean="0"/>
              <a:t>Education has changed</a:t>
            </a:r>
          </a:p>
          <a:p>
            <a:endParaRPr lang="en-GB" dirty="0" smtClean="0"/>
          </a:p>
          <a:p>
            <a:r>
              <a:rPr lang="en-GB" dirty="0" smtClean="0"/>
              <a:t>There is a skills shortage coming</a:t>
            </a:r>
          </a:p>
          <a:p>
            <a:endParaRPr lang="en-GB" dirty="0"/>
          </a:p>
          <a:p>
            <a:r>
              <a:rPr lang="en-GB" dirty="0" smtClean="0"/>
              <a:t>There are things we all can do: working in partnership</a:t>
            </a:r>
          </a:p>
          <a:p>
            <a:endParaRPr lang="en-GB" dirty="0"/>
          </a:p>
          <a:p>
            <a:r>
              <a:rPr lang="en-GB" dirty="0" smtClean="0"/>
              <a:t>Are goals are the same</a:t>
            </a:r>
            <a:endParaRPr lang="en-GB" dirty="0"/>
          </a:p>
        </p:txBody>
      </p:sp>
    </p:spTree>
    <p:extLst>
      <p:ext uri="{BB962C8B-B14F-4D97-AF65-F5344CB8AC3E}">
        <p14:creationId xmlns:p14="http://schemas.microsoft.com/office/powerpoint/2010/main" val="25761598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idx="1"/>
          </p:nvPr>
        </p:nvSpPr>
        <p:spPr/>
        <p:txBody>
          <a:bodyPr/>
          <a:lstStyle/>
          <a:p>
            <a:r>
              <a:rPr lang="en-GB" dirty="0" smtClean="0"/>
              <a:t>Any questions?</a:t>
            </a:r>
            <a:endParaRPr lang="en-GB" dirty="0"/>
          </a:p>
        </p:txBody>
      </p:sp>
    </p:spTree>
    <p:extLst>
      <p:ext uri="{BB962C8B-B14F-4D97-AF65-F5344CB8AC3E}">
        <p14:creationId xmlns:p14="http://schemas.microsoft.com/office/powerpoint/2010/main" val="2561712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me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Curriculum Director of Computing</a:t>
            </a:r>
          </a:p>
          <a:p>
            <a:r>
              <a:rPr lang="en-GB" dirty="0" smtClean="0"/>
              <a:t>A head of department</a:t>
            </a:r>
          </a:p>
          <a:p>
            <a:r>
              <a:rPr lang="en-GB" dirty="0" smtClean="0"/>
              <a:t>Design the Computing Curriculum for 14-19 year olds</a:t>
            </a:r>
          </a:p>
          <a:p>
            <a:r>
              <a:rPr lang="en-GB" dirty="0" smtClean="0"/>
              <a:t>22 lessons a week</a:t>
            </a:r>
          </a:p>
          <a:p>
            <a:r>
              <a:rPr lang="en-GB" dirty="0" smtClean="0"/>
              <a:t>CAS Master Teacher</a:t>
            </a:r>
          </a:p>
          <a:p>
            <a:endParaRPr lang="en-GB" dirty="0"/>
          </a:p>
          <a:p>
            <a:r>
              <a:rPr lang="en-GB" dirty="0" smtClean="0"/>
              <a:t>CCNA</a:t>
            </a:r>
          </a:p>
          <a:p>
            <a:r>
              <a:rPr lang="en-GB" dirty="0" smtClean="0"/>
              <a:t>.NET Technical Specialist</a:t>
            </a:r>
          </a:p>
          <a:p>
            <a:r>
              <a:rPr lang="en-GB" dirty="0" smtClean="0"/>
              <a:t>Computing Degree</a:t>
            </a:r>
          </a:p>
          <a:p>
            <a:r>
              <a:rPr lang="en-GB" dirty="0" smtClean="0"/>
              <a:t>Business Owner</a:t>
            </a:r>
            <a:endParaRPr lang="en-GB" dirty="0"/>
          </a:p>
        </p:txBody>
      </p:sp>
      <p:pic>
        <p:nvPicPr>
          <p:cNvPr id="4" name="Picture 3" descr="&lt;strong&gt;Twitter&lt;/strong&gt; has made other recent changes. It added a While You Were Away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4343" y="230190"/>
            <a:ext cx="685800" cy="557213"/>
          </a:xfrm>
          <a:prstGeom prst="rect">
            <a:avLst/>
          </a:prstGeom>
        </p:spPr>
      </p:pic>
      <p:sp>
        <p:nvSpPr>
          <p:cNvPr id="5" name="TextBox 4"/>
          <p:cNvSpPr txBox="1"/>
          <p:nvPr/>
        </p:nvSpPr>
        <p:spPr>
          <a:xfrm>
            <a:off x="7130143" y="280588"/>
            <a:ext cx="1818255" cy="461665"/>
          </a:xfrm>
          <a:prstGeom prst="rect">
            <a:avLst/>
          </a:prstGeom>
          <a:noFill/>
        </p:spPr>
        <p:txBody>
          <a:bodyPr wrap="none" rtlCol="0">
            <a:spAutoFit/>
          </a:bodyPr>
          <a:lstStyle/>
          <a:p>
            <a:r>
              <a:rPr lang="en-GB" sz="2400" dirty="0" smtClean="0"/>
              <a:t>@</a:t>
            </a:r>
            <a:r>
              <a:rPr lang="en-GB" sz="2400" dirty="0" err="1" smtClean="0"/>
              <a:t>DebugEdu</a:t>
            </a:r>
            <a:endParaRPr lang="en-GB" sz="2400" dirty="0"/>
          </a:p>
        </p:txBody>
      </p:sp>
    </p:spTree>
    <p:extLst>
      <p:ext uri="{BB962C8B-B14F-4D97-AF65-F5344CB8AC3E}">
        <p14:creationId xmlns:p14="http://schemas.microsoft.com/office/powerpoint/2010/main" val="3636763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changes to education?</a:t>
            </a:r>
            <a:endParaRPr lang="en-GB" dirty="0"/>
          </a:p>
        </p:txBody>
      </p:sp>
      <p:sp>
        <p:nvSpPr>
          <p:cNvPr id="3" name="Content Placeholder 2"/>
          <p:cNvSpPr>
            <a:spLocks noGrp="1"/>
          </p:cNvSpPr>
          <p:nvPr>
            <p:ph idx="1"/>
          </p:nvPr>
        </p:nvSpPr>
        <p:spPr/>
        <p:txBody>
          <a:bodyPr/>
          <a:lstStyle/>
          <a:p>
            <a:r>
              <a:rPr lang="en-GB" dirty="0" smtClean="0"/>
              <a:t>The government decided back in 2012 that IT was not ‘fit for purpose’ so it would be removed</a:t>
            </a:r>
          </a:p>
          <a:p>
            <a:endParaRPr lang="en-GB" dirty="0"/>
          </a:p>
          <a:p>
            <a:r>
              <a:rPr lang="en-GB" dirty="0" smtClean="0"/>
              <a:t>Computer Science was to take it’s place, but in a new form.</a:t>
            </a:r>
          </a:p>
          <a:p>
            <a:endParaRPr lang="en-GB" dirty="0"/>
          </a:p>
          <a:p>
            <a:r>
              <a:rPr lang="en-GB" dirty="0" smtClean="0"/>
              <a:t>Computer Science now holds a lot of the networking practicalities that IT did have.</a:t>
            </a:r>
            <a:endParaRPr lang="en-GB" dirty="0"/>
          </a:p>
        </p:txBody>
      </p:sp>
    </p:spTree>
    <p:extLst>
      <p:ext uri="{BB962C8B-B14F-4D97-AF65-F5344CB8AC3E}">
        <p14:creationId xmlns:p14="http://schemas.microsoft.com/office/powerpoint/2010/main" val="2287030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397" y="108854"/>
            <a:ext cx="8752114" cy="6645347"/>
          </a:xfrm>
        </p:spPr>
      </p:pic>
    </p:spTree>
    <p:extLst>
      <p:ext uri="{BB962C8B-B14F-4D97-AF65-F5344CB8AC3E}">
        <p14:creationId xmlns:p14="http://schemas.microsoft.com/office/powerpoint/2010/main" val="2501191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Computer Science</a:t>
            </a:r>
            <a:endParaRPr lang="en-GB" dirty="0"/>
          </a:p>
        </p:txBody>
      </p:sp>
      <p:sp>
        <p:nvSpPr>
          <p:cNvPr id="3" name="Content Placeholder 2"/>
          <p:cNvSpPr>
            <a:spLocks noGrp="1"/>
          </p:cNvSpPr>
          <p:nvPr>
            <p:ph idx="1"/>
          </p:nvPr>
        </p:nvSpPr>
        <p:spPr/>
        <p:txBody>
          <a:bodyPr/>
          <a:lstStyle/>
          <a:p>
            <a:r>
              <a:rPr lang="en-GB" dirty="0" smtClean="0"/>
              <a:t>Programming/Algorithms</a:t>
            </a:r>
          </a:p>
          <a:p>
            <a:r>
              <a:rPr lang="en-GB" dirty="0" smtClean="0"/>
              <a:t>Computing fundamentals</a:t>
            </a:r>
          </a:p>
          <a:p>
            <a:r>
              <a:rPr lang="en-GB" dirty="0" smtClean="0"/>
              <a:t>Networking/Infrastructure</a:t>
            </a:r>
          </a:p>
          <a:p>
            <a:r>
              <a:rPr lang="en-GB" dirty="0" smtClean="0"/>
              <a:t>Database</a:t>
            </a:r>
          </a:p>
          <a:p>
            <a:r>
              <a:rPr lang="en-GB" dirty="0" smtClean="0"/>
              <a:t>Systems analysis and design</a:t>
            </a:r>
          </a:p>
          <a:p>
            <a:r>
              <a:rPr lang="en-GB" dirty="0" smtClean="0"/>
              <a:t>Security</a:t>
            </a:r>
          </a:p>
          <a:p>
            <a:r>
              <a:rPr lang="en-GB" dirty="0" smtClean="0"/>
              <a:t>Maths, lots and lots of maths</a:t>
            </a:r>
            <a:endParaRPr lang="en-GB" dirty="0"/>
          </a:p>
        </p:txBody>
      </p:sp>
    </p:spTree>
    <p:extLst>
      <p:ext uri="{BB962C8B-B14F-4D97-AF65-F5344CB8AC3E}">
        <p14:creationId xmlns:p14="http://schemas.microsoft.com/office/powerpoint/2010/main" val="965271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Computer Science in key stage 4 (14-16 year olds)</a:t>
            </a:r>
            <a:endParaRPr lang="en-GB" dirty="0"/>
          </a:p>
        </p:txBody>
      </p:sp>
      <p:sp>
        <p:nvSpPr>
          <p:cNvPr id="3" name="Content Placeholder 2"/>
          <p:cNvSpPr>
            <a:spLocks noGrp="1"/>
          </p:cNvSpPr>
          <p:nvPr>
            <p:ph idx="1"/>
          </p:nvPr>
        </p:nvSpPr>
        <p:spPr/>
        <p:txBody>
          <a:bodyPr/>
          <a:lstStyle/>
          <a:p>
            <a:r>
              <a:rPr lang="en-GB" dirty="0" smtClean="0"/>
              <a:t>Exam board: OCR</a:t>
            </a:r>
            <a:endParaRPr lang="en-GB" dirty="0"/>
          </a:p>
        </p:txBody>
      </p:sp>
      <p:pic>
        <p:nvPicPr>
          <p:cNvPr id="1026" name="Picture 2" descr="D:\Users\csmith\AppData\Local\Temp\msohtmlclip1\02\clip_image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549" y="2219996"/>
            <a:ext cx="7719802" cy="424589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Users\csmith\AppData\Local\Temp\msohtmlclip1\02\clip_image00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5548" y="2298702"/>
            <a:ext cx="7881727" cy="3776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555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fade">
                                      <p:cBhvr>
                                        <p:cTn id="12"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 in key stage 4</a:t>
            </a:r>
            <a:endParaRPr lang="en-GB" dirty="0"/>
          </a:p>
        </p:txBody>
      </p:sp>
      <p:sp>
        <p:nvSpPr>
          <p:cNvPr id="3" name="Content Placeholder 2"/>
          <p:cNvSpPr>
            <a:spLocks noGrp="1"/>
          </p:cNvSpPr>
          <p:nvPr>
            <p:ph idx="1"/>
          </p:nvPr>
        </p:nvSpPr>
        <p:spPr/>
        <p:txBody>
          <a:bodyPr/>
          <a:lstStyle/>
          <a:p>
            <a:r>
              <a:rPr lang="en-GB" dirty="0" smtClean="0"/>
              <a:t>From government published ‘performance tables’</a:t>
            </a:r>
          </a:p>
          <a:p>
            <a:r>
              <a:rPr lang="en-GB" dirty="0" smtClean="0"/>
              <a:t>‘Vocational’ courses</a:t>
            </a:r>
            <a:endParaRPr lang="en-GB" dirty="0"/>
          </a:p>
        </p:txBody>
      </p:sp>
      <p:pic>
        <p:nvPicPr>
          <p:cNvPr id="4" name="Picture 3"/>
          <p:cNvPicPr>
            <a:picLocks noChangeAspect="1"/>
          </p:cNvPicPr>
          <p:nvPr/>
        </p:nvPicPr>
        <p:blipFill>
          <a:blip r:embed="rId3"/>
          <a:stretch>
            <a:fillRect/>
          </a:stretch>
        </p:blipFill>
        <p:spPr>
          <a:xfrm>
            <a:off x="314325" y="3273424"/>
            <a:ext cx="8515350" cy="3038475"/>
          </a:xfrm>
          <a:prstGeom prst="rect">
            <a:avLst/>
          </a:prstGeom>
        </p:spPr>
      </p:pic>
    </p:spTree>
    <p:extLst>
      <p:ext uri="{BB962C8B-B14F-4D97-AF65-F5344CB8AC3E}">
        <p14:creationId xmlns:p14="http://schemas.microsoft.com/office/powerpoint/2010/main" val="1133350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Computer Science in key stage 5 (16-19 year olds)</a:t>
            </a:r>
            <a:endParaRPr lang="en-GB" dirty="0"/>
          </a:p>
        </p:txBody>
      </p:sp>
      <p:sp>
        <p:nvSpPr>
          <p:cNvPr id="3" name="Content Placeholder 2"/>
          <p:cNvSpPr>
            <a:spLocks noGrp="1"/>
          </p:cNvSpPr>
          <p:nvPr>
            <p:ph idx="1"/>
          </p:nvPr>
        </p:nvSpPr>
        <p:spPr/>
        <p:txBody>
          <a:bodyPr/>
          <a:lstStyle/>
          <a:p>
            <a:r>
              <a:rPr lang="en-GB" dirty="0" smtClean="0"/>
              <a:t>OCR Exam Board</a:t>
            </a:r>
          </a:p>
          <a:p>
            <a:r>
              <a:rPr lang="en-GB" dirty="0" smtClean="0"/>
              <a:t>An ‘Academic’ course</a:t>
            </a:r>
            <a:endParaRPr lang="en-GB" dirty="0"/>
          </a:p>
        </p:txBody>
      </p:sp>
      <p:pic>
        <p:nvPicPr>
          <p:cNvPr id="4" name="Picture 3"/>
          <p:cNvPicPr>
            <a:picLocks noChangeAspect="1"/>
          </p:cNvPicPr>
          <p:nvPr/>
        </p:nvPicPr>
        <p:blipFill>
          <a:blip r:embed="rId3"/>
          <a:stretch>
            <a:fillRect/>
          </a:stretch>
        </p:blipFill>
        <p:spPr>
          <a:xfrm>
            <a:off x="0" y="2704948"/>
            <a:ext cx="9140449" cy="3029102"/>
          </a:xfrm>
          <a:prstGeom prst="rect">
            <a:avLst/>
          </a:prstGeom>
        </p:spPr>
      </p:pic>
    </p:spTree>
    <p:extLst>
      <p:ext uri="{BB962C8B-B14F-4D97-AF65-F5344CB8AC3E}">
        <p14:creationId xmlns:p14="http://schemas.microsoft.com/office/powerpoint/2010/main" val="24980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511</TotalTime>
  <Words>3490</Words>
  <Application>Microsoft Office PowerPoint</Application>
  <PresentationFormat>On-screen Show (4:3)</PresentationFormat>
  <Paragraphs>292</Paragraphs>
  <Slides>24</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Cambria</vt:lpstr>
      <vt:lpstr>Office Theme</vt:lpstr>
      <vt:lpstr>UK Education: Skills gaps and recruitment</vt:lpstr>
      <vt:lpstr>What is this about?</vt:lpstr>
      <vt:lpstr>About me</vt:lpstr>
      <vt:lpstr>What are the changes to education?</vt:lpstr>
      <vt:lpstr>PowerPoint Presentation</vt:lpstr>
      <vt:lpstr>What is Computer Science</vt:lpstr>
      <vt:lpstr>Computer Science in key stage 4 (14-16 year olds)</vt:lpstr>
      <vt:lpstr>IT in key stage 4</vt:lpstr>
      <vt:lpstr>Computer Science in key stage 5 (16-19 year olds)</vt:lpstr>
      <vt:lpstr>IT in key stage 5</vt:lpstr>
      <vt:lpstr>Problems so far?</vt:lpstr>
      <vt:lpstr>Degree Level</vt:lpstr>
      <vt:lpstr>‘Soft’ skills</vt:lpstr>
      <vt:lpstr>So where do the skills come from?</vt:lpstr>
      <vt:lpstr>Why not from school?</vt:lpstr>
      <vt:lpstr>Student uptake</vt:lpstr>
      <vt:lpstr>What is being done</vt:lpstr>
      <vt:lpstr>The cycle</vt:lpstr>
      <vt:lpstr>BCS – Computing at School</vt:lpstr>
      <vt:lpstr>PowerPoint Presentation</vt:lpstr>
      <vt:lpstr>Industry outreach</vt:lpstr>
      <vt:lpstr>Industry as a Power</vt:lpstr>
      <vt:lpstr>In conclusion</vt:lpstr>
      <vt:lpstr>Thank you</vt:lpstr>
    </vt:vector>
  </TitlesOfParts>
  <Company>UTC Sheffied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 Education: Skills gaps and recruitment</dc:title>
  <dc:creator>Colin Smith</dc:creator>
  <cp:lastModifiedBy>Colin Smith</cp:lastModifiedBy>
  <cp:revision>40</cp:revision>
  <dcterms:created xsi:type="dcterms:W3CDTF">2017-08-08T12:11:12Z</dcterms:created>
  <dcterms:modified xsi:type="dcterms:W3CDTF">2017-09-08T13:37:06Z</dcterms:modified>
</cp:coreProperties>
</file>