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61" r:id="rId5"/>
    <p:sldId id="259" r:id="rId6"/>
    <p:sldId id="263" r:id="rId7"/>
    <p:sldId id="264" r:id="rId8"/>
    <p:sldId id="265" r:id="rId9"/>
    <p:sldId id="266" r:id="rId10"/>
    <p:sldId id="267" r:id="rId11"/>
    <p:sldId id="275" r:id="rId12"/>
    <p:sldId id="268" r:id="rId13"/>
    <p:sldId id="269" r:id="rId14"/>
    <p:sldId id="270" r:id="rId15"/>
    <p:sldId id="280" r:id="rId16"/>
    <p:sldId id="271" r:id="rId17"/>
    <p:sldId id="272" r:id="rId18"/>
    <p:sldId id="273" r:id="rId19"/>
    <p:sldId id="274" r:id="rId20"/>
    <p:sldId id="278" r:id="rId21"/>
    <p:sldId id="279" r:id="rId22"/>
    <p:sldId id="281" r:id="rId23"/>
    <p:sldId id="282" r:id="rId24"/>
    <p:sldId id="283" r:id="rId25"/>
    <p:sldId id="285" r:id="rId26"/>
    <p:sldId id="276" r:id="rId27"/>
    <p:sldId id="290" r:id="rId28"/>
    <p:sldId id="284" r:id="rId29"/>
    <p:sldId id="277" r:id="rId30"/>
    <p:sldId id="286" r:id="rId31"/>
    <p:sldId id="287" r:id="rId32"/>
    <p:sldId id="288" r:id="rId33"/>
    <p:sldId id="291" r:id="rId34"/>
    <p:sldId id="289" r:id="rId35"/>
    <p:sldId id="292" r:id="rId36"/>
    <p:sldId id="293" r:id="rId3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6F9"/>
    <a:srgbClr val="978D93"/>
    <a:srgbClr val="C6EEC4"/>
    <a:srgbClr val="F2AED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79056" autoAdjust="0"/>
  </p:normalViewPr>
  <p:slideViewPr>
    <p:cSldViewPr>
      <p:cViewPr>
        <p:scale>
          <a:sx n="81" d="100"/>
          <a:sy n="81" d="100"/>
        </p:scale>
        <p:origin x="-732" y="-12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50" d="100"/>
        <a:sy n="150" d="100"/>
      </p:scale>
      <p:origin x="0" y="624"/>
    </p:cViewPr>
  </p:sorterViewPr>
  <p:notesViewPr>
    <p:cSldViewPr>
      <p:cViewPr varScale="1">
        <p:scale>
          <a:sx n="84" d="100"/>
          <a:sy n="84" d="100"/>
        </p:scale>
        <p:origin x="-1944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A0553-4ED0-4707-B9D1-7804D1607FEC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6F261-95C6-41FE-A465-002C57C816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886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FE739-A8F7-4B02-B067-C4CB7CD2D48A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C9493-5991-440B-95A0-08E2FBDBB3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834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8292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Initially, port security features</a:t>
            </a:r>
            <a:r>
              <a:rPr lang="en-GB" baseline="0" dirty="0" smtClean="0"/>
              <a:t> were quite buggy and didn’t always work properly.</a:t>
            </a:r>
          </a:p>
          <a:p>
            <a:endParaRPr lang="en-GB" baseline="0" dirty="0" smtClean="0"/>
          </a:p>
          <a:p>
            <a:r>
              <a:rPr lang="en-GB" baseline="0" dirty="0" smtClean="0"/>
              <a:t>It has taken some switch vendors several attempts to deliver port security features that actually work, especially for IXPs.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Today, they mostly work</a:t>
            </a:r>
            <a:r>
              <a:rPr lang="en-GB" baseline="0" dirty="0" smtClean="0"/>
              <a:t>!</a:t>
            </a:r>
          </a:p>
          <a:p>
            <a:endParaRPr lang="en-GB" baseline="0" dirty="0" smtClean="0"/>
          </a:p>
          <a:p>
            <a:r>
              <a:rPr lang="en-GB" baseline="0" dirty="0" smtClean="0"/>
              <a:t>rate limiting… works but difficult to pick the initial numbers… what do I put in that won’t break?</a:t>
            </a:r>
          </a:p>
          <a:p>
            <a:r>
              <a:rPr lang="en-GB" baseline="0" dirty="0" smtClean="0"/>
              <a:t>Requires some monitoring of packet counts.</a:t>
            </a:r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90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problem can occur</a:t>
            </a:r>
            <a:r>
              <a:rPr lang="en-GB" baseline="0" dirty="0" smtClean="0"/>
              <a:t> at internet exchanges but  is hopefully rare.</a:t>
            </a:r>
          </a:p>
          <a:p>
            <a:endParaRPr lang="en-GB" baseline="0" dirty="0" smtClean="0"/>
          </a:p>
          <a:p>
            <a:r>
              <a:rPr lang="en-GB" baseline="0" dirty="0" smtClean="0"/>
              <a:t>Route servers are a great benefit, but mean separation of the routing exchange and the actual data path.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Typically caused by some failure meaning that </a:t>
            </a:r>
            <a:r>
              <a:rPr lang="en-GB" i="1" baseline="0" dirty="0" smtClean="0"/>
              <a:t>some</a:t>
            </a:r>
            <a:r>
              <a:rPr lang="en-GB" baseline="0" dirty="0" smtClean="0"/>
              <a:t> MAC addresses are unable to reach </a:t>
            </a:r>
            <a:r>
              <a:rPr lang="en-GB" i="1" baseline="0" dirty="0" smtClean="0"/>
              <a:t>some other </a:t>
            </a:r>
            <a:r>
              <a:rPr lang="en-GB" i="0" baseline="0" dirty="0" smtClean="0"/>
              <a:t>MAC addresses.</a:t>
            </a:r>
          </a:p>
          <a:p>
            <a:r>
              <a:rPr lang="en-GB" i="0" baseline="0" dirty="0" smtClean="0"/>
              <a:t>e.g. a load sharing problem on an aggregated link between two switches.</a:t>
            </a:r>
          </a:p>
          <a:p>
            <a:endParaRPr lang="en-GB" i="0" baseline="0" dirty="0" smtClean="0"/>
          </a:p>
          <a:p>
            <a:r>
              <a:rPr lang="en-GB" i="0" baseline="0" dirty="0" smtClean="0"/>
              <a:t>The route server is able to communicate with both MAC addresses, so routes are exchanged for both peers.</a:t>
            </a:r>
          </a:p>
          <a:p>
            <a:r>
              <a:rPr lang="en-GB" i="0" baseline="0" dirty="0" smtClean="0"/>
              <a:t>However, the peers are unable to send traffic.</a:t>
            </a:r>
          </a:p>
          <a:p>
            <a:endParaRPr lang="en-GB" i="0" baseline="0" dirty="0" smtClean="0"/>
          </a:p>
          <a:p>
            <a:r>
              <a:rPr lang="en-GB" i="0" baseline="0" dirty="0" smtClean="0"/>
              <a:t>These problems are often hard to detect and diagnose.</a:t>
            </a:r>
          </a:p>
          <a:p>
            <a:endParaRPr lang="en-GB" i="0" baseline="0" dirty="0" smtClean="0"/>
          </a:p>
          <a:p>
            <a:r>
              <a:rPr lang="en-GB" i="0" baseline="0" dirty="0" smtClean="0"/>
              <a:t>Tools are emerging to make it easier to monitor individual links in a trunk, but still not 100% perfect.</a:t>
            </a:r>
          </a:p>
          <a:p>
            <a:endParaRPr lang="en-GB" i="0" baseline="0" dirty="0" smtClean="0"/>
          </a:p>
          <a:p>
            <a:r>
              <a:rPr lang="en-GB" i="0" baseline="0" dirty="0" smtClean="0"/>
              <a:t>Stuff breaks…</a:t>
            </a:r>
          </a:p>
          <a:p>
            <a:endParaRPr lang="en-GB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621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906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Don’t leak these protocols outside of administrative boundaries….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906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906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hop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a prefix received via BGP is unreachable (not in the routing table), the route is not installed into the routing table. When a router interface goes down, the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connected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subnet(s) associated with it are removed from the routing table. Thus, when a connected next hop disappears, the routes associated with it are withdrawn from the routing table. BGP will select the “next best” alternative path, if available.</a:t>
            </a: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most platforms, when a router interface goes down, BGP tears down all (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eBGP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sessions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reached via that interface immediately.</a:t>
            </a: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default, BGP sends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keepalives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peers every 30 seconds. When 3 keepalives are not received from a peer, the BGP session is torn down, and routes are recalculated. 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637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Perhaps a port security shutdown at the IXP causes the port connected to the switch to go down…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 </a:t>
            </a:r>
            <a:r>
              <a:rPr lang="en-GB" b="1" baseline="0" dirty="0" smtClean="0"/>
              <a:t>router</a:t>
            </a:r>
            <a:r>
              <a:rPr lang="en-GB" baseline="0" dirty="0" smtClean="0"/>
              <a:t> will not realise for quite some time that the IXP has gone away, until BGP timeout occurs.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BFD… CPU intensive and not widely deployed</a:t>
            </a:r>
          </a:p>
          <a:p>
            <a:endParaRPr lang="en-GB" baseline="0" dirty="0" smtClean="0"/>
          </a:p>
          <a:p>
            <a:r>
              <a:rPr lang="en-GB" baseline="0" dirty="0" smtClean="0"/>
              <a:t>Happily, once the </a:t>
            </a:r>
            <a:r>
              <a:rPr lang="en-GB" baseline="0" dirty="0" err="1" smtClean="0"/>
              <a:t>config</a:t>
            </a:r>
            <a:r>
              <a:rPr lang="en-GB" baseline="0" dirty="0" smtClean="0"/>
              <a:t> is working and no </a:t>
            </a:r>
            <a:r>
              <a:rPr lang="en-GB" baseline="0" dirty="0" err="1" smtClean="0"/>
              <a:t>portsec</a:t>
            </a:r>
            <a:r>
              <a:rPr lang="en-GB" baseline="0" dirty="0" smtClean="0"/>
              <a:t> violations occur, it’s a reasonably rare event.</a:t>
            </a:r>
          </a:p>
          <a:p>
            <a:endParaRPr lang="en-GB" baseline="0" dirty="0" smtClean="0"/>
          </a:p>
          <a:p>
            <a:r>
              <a:rPr lang="en-GB" baseline="0" dirty="0" smtClean="0"/>
              <a:t>Sometimes switches just do not want to shut up!</a:t>
            </a:r>
          </a:p>
          <a:p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906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Then again, what do you ping?, and can you guarantee that it will only be reachable via a particular IXP interface?</a:t>
            </a:r>
          </a:p>
          <a:p>
            <a:endParaRPr lang="en-GB" baseline="0" dirty="0" smtClean="0"/>
          </a:p>
          <a:p>
            <a:r>
              <a:rPr lang="en-GB" baseline="0" dirty="0" smtClean="0"/>
              <a:t>Might not be much faster than BGP timeout.</a:t>
            </a:r>
          </a:p>
          <a:p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906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Some switches have “uplink group” ability to shut down one port when another port goes down, however</a:t>
            </a:r>
          </a:p>
          <a:p>
            <a:r>
              <a:rPr lang="en-GB" baseline="0" dirty="0" smtClean="0"/>
              <a:t>this is often impractical for tagged links, but possible for “media conversion” switches.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If you were just using the switch for media conversion, however, this might be a good solution.</a:t>
            </a:r>
          </a:p>
          <a:p>
            <a:endParaRPr lang="en-GB" baseline="0" dirty="0" smtClean="0"/>
          </a:p>
          <a:p>
            <a:r>
              <a:rPr lang="en-GB" baseline="0" dirty="0" smtClean="0"/>
              <a:t>Doesn’t both ways, however (switch port to the IXP doesn’t shut down if router interface goes down.) </a:t>
            </a:r>
          </a:p>
          <a:p>
            <a:r>
              <a:rPr lang="en-GB" baseline="0" dirty="0" smtClean="0"/>
              <a:t>however this may be less of an issue.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906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BFD offers a promising solution, and enables detection of forwarding failures in the path between two routers… </a:t>
            </a:r>
          </a:p>
          <a:p>
            <a:r>
              <a:rPr lang="en-GB" baseline="0" dirty="0" smtClean="0"/>
              <a:t>Not yet widely deployed, and limitations on number of BFD sessions that can be configured on certain platforms.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Possibly something route servers could handle, but BFD doesn’t provide an easy means of handling this problem</a:t>
            </a:r>
          </a:p>
          <a:p>
            <a:r>
              <a:rPr lang="en-GB" baseline="0" dirty="0" smtClean="0"/>
              <a:t>(next hop is not the route server etc..)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90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Life before Internet</a:t>
            </a:r>
            <a:r>
              <a:rPr lang="en-GB" baseline="0" dirty="0" smtClean="0"/>
              <a:t> Exchanges.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Networks within a city or region began to see the benefit of directly interconnecting with each other.</a:t>
            </a:r>
          </a:p>
          <a:p>
            <a:r>
              <a:rPr lang="en-GB" baseline="0" dirty="0" smtClean="0"/>
              <a:t>At the time, they could also have been quite geographically dispersed…i.e. there weren’t many neutral facilities which are commonly used today..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This made direct interconnections expensive and time consuming to install, and inevitably disputes ensued about who would be paying the bills.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It also made rapid connection in to a city or region difficult. Every new player had the same problem.</a:t>
            </a:r>
          </a:p>
          <a:p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9536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So.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given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problem with intermediate switches… we can consider some other network designs.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transit B goes down, routes are withdrawn immediately.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Maybe not so with transit A…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Both of the LONAP (IXP) connections work as expected.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what happens when one of them goes down?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2803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what happens when one of them goes down?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2803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2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2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2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2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Routers use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Administrative Distance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decide which route to prefer when the same route is received via multiple sources.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route from the source with the lowest Administrative Distance is installed in the routing table.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default is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actually prefer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eBGP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over OSPF…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this? I never managed to get an answer.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this means for service providers is that.. you are prepared to trust any old external BGP route in preference to something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directly connected in your network… this is probably not good?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2803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2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2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similar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blackhole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situation can also occur with a single LONAP connection, and two or more routers...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LONAP is connected directly to sitea-rt1 (1) in this example. This router has a directly connected route to the peering LAN, 193.203.50.0/24.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193.203.50.0/24 is configured to be redistributed in to the IGP, in this case OSPF, and is announced to siteb-rt1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peer AS1000 is advertising us the prefix 10.10.0.0/16 via a BGP session at LONAP.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prefix is advertised via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iBGP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siteb-rt1, with a next-hop pointing to the peer’s LONAP IP address.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Transit Provider A is connected to siteb-rt1, (b) but also happens to see the LONAP peering LAN prefix from somewhere (maybe from a peer, or perhaps they are also connected to the LONAP peering LAN)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Transit Provider A advertises the LONAP prefix via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eBGP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siteb-rt1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Since EBGP has a default Administrative Distance of 20, this takes precedence over the OSPF route received on siteb-rt1, OSPF has an Administrative Distance of 110.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Traffic routed to 10.10.0.0/16 works correctly via sitea-rt1, but siteb-rt1 will try to route this traffic via the route received from Transit A.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Transit A’s router will not be expecting to receive traffic over this link with a next hop 193.203.50.x, and so traffic is dropped, and a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blackhole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formed.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might also be advisable to filter out prefixes of any exchange LANs (and more specifics) that you are connected to, so they are never received over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eBGP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280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 it would</a:t>
            </a:r>
            <a:r>
              <a:rPr lang="en-GB" baseline="0" dirty="0" smtClean="0"/>
              <a:t> seem like a fairly obvious step to establish both common locations and a neutral exchange platform (a switch!)</a:t>
            </a:r>
          </a:p>
          <a:p>
            <a:r>
              <a:rPr lang="en-GB" baseline="0" dirty="0" smtClean="0"/>
              <a:t>to which every network has a connection, and can enable (or not) BGP sessions with each other rapidly over a common infrastructure.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This saves both time and cost, networks could decide between themselves who they wanted to interconnect with.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7992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Service provider networks… to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 this quick ‘back of a fag packet’ drawing, typically consist of various layers, and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hopefully some redundancy, fail-over etc.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could be divided into core, distribution, access… some networks even have separate border and core layers…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2803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Alternatively, we have seen the BIG SCARY ROUTER approach.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Temporary situation… often becomes permanent in the end!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only a valid approach if you don’t care, usually because you have many ‘nodes’ or ‘instances’ of the same thing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diverse locations. i.e. doesn’t matter if the service goes away for an extended period.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makes for a very complicated configuration. Problems are hard to debug, and changes are scary to make.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2803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1338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Understanding – Do I understand enough about how to fix?</a:t>
            </a:r>
          </a:p>
          <a:p>
            <a:endParaRPr lang="en-GB" baseline="0" dirty="0" smtClean="0"/>
          </a:p>
          <a:p>
            <a:r>
              <a:rPr lang="en-GB" baseline="0" dirty="0" smtClean="0"/>
              <a:t>Confidence – Can I confidently fix this?</a:t>
            </a:r>
          </a:p>
          <a:p>
            <a:endParaRPr lang="en-GB" baseline="0" dirty="0" smtClean="0"/>
          </a:p>
          <a:p>
            <a:r>
              <a:rPr lang="en-GB" baseline="0" dirty="0" smtClean="0"/>
              <a:t>Money – If I am not confident to fix this.. do I have the money to pay somebody to fix it, or maybe I need to buy hardware?</a:t>
            </a:r>
          </a:p>
          <a:p>
            <a:endParaRPr lang="en-GB" baseline="0" dirty="0" smtClean="0"/>
          </a:p>
          <a:p>
            <a:r>
              <a:rPr lang="en-GB" baseline="0" dirty="0" smtClean="0"/>
              <a:t>Motivation – Do I care about this enough? If it doesn’t  affect me too much, do I really care… if it was breaking every week.. maybe I should fix it?..  Are there more pressing matters?</a:t>
            </a:r>
          </a:p>
          <a:p>
            <a:endParaRPr lang="en-GB" baseline="0" dirty="0" smtClean="0"/>
          </a:p>
          <a:p>
            <a:r>
              <a:rPr lang="en-GB" baseline="0" dirty="0" smtClean="0"/>
              <a:t>Internal politics – To get a change done, will I have to wade through loads of internal red tape, change control procedures…</a:t>
            </a:r>
          </a:p>
          <a:p>
            <a:endParaRPr lang="en-GB" baseline="0" dirty="0" smtClean="0"/>
          </a:p>
          <a:p>
            <a:r>
              <a:rPr lang="en-GB" baseline="0" dirty="0" smtClean="0"/>
              <a:t>remember the consequences for getting this wrong could be a big outage…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13383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would like for members to</a:t>
            </a:r>
            <a:r>
              <a:rPr lang="en-GB" baseline="0" dirty="0" smtClean="0"/>
              <a:t> become part of a wider community, UKNOF is a great example, but we have to face it that there are certain organisations</a:t>
            </a:r>
          </a:p>
          <a:p>
            <a:r>
              <a:rPr lang="en-GB" baseline="0" dirty="0" smtClean="0"/>
              <a:t>that are hard to engage for a variety of reasons… either distance, language, resources, lack of will….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These hard to engage people are also amongst the “hard to convince to fix…”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There are network operators in the traditional sense…</a:t>
            </a:r>
          </a:p>
          <a:p>
            <a:endParaRPr lang="en-GB" baseline="0" dirty="0" smtClean="0"/>
          </a:p>
          <a:p>
            <a:r>
              <a:rPr lang="en-GB" baseline="0" dirty="0" smtClean="0"/>
              <a:t>And then people who operate a network.</a:t>
            </a:r>
          </a:p>
          <a:p>
            <a:endParaRPr lang="en-GB" baseline="0" dirty="0" smtClean="0"/>
          </a:p>
          <a:p>
            <a:r>
              <a:rPr lang="en-GB" baseline="0" dirty="0" smtClean="0"/>
              <a:t>Example of voice provider. Our organisation users voice, but it isn’t our primary concern… if one of those guys looked at</a:t>
            </a:r>
          </a:p>
          <a:p>
            <a:r>
              <a:rPr lang="en-GB" baseline="0" dirty="0" smtClean="0"/>
              <a:t>my Asterisk </a:t>
            </a:r>
            <a:r>
              <a:rPr lang="en-GB" baseline="0" dirty="0" err="1" smtClean="0"/>
              <a:t>config</a:t>
            </a:r>
            <a:r>
              <a:rPr lang="en-GB" baseline="0" dirty="0" smtClean="0"/>
              <a:t>, they’d probably think it was all a shocking mess…</a:t>
            </a:r>
          </a:p>
          <a:p>
            <a:endParaRPr lang="en-GB" baseline="0" dirty="0" smtClean="0"/>
          </a:p>
          <a:p>
            <a:r>
              <a:rPr lang="en-GB" baseline="0" dirty="0" smtClean="0"/>
              <a:t>But what might unite us more?</a:t>
            </a:r>
          </a:p>
          <a:p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81711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I did some fairly extensive research and discovered some common ground…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81711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I did some fairly extensive research and discovered some common ground…</a:t>
            </a:r>
          </a:p>
          <a:p>
            <a:endParaRPr lang="en-GB" baseline="0" dirty="0" smtClean="0"/>
          </a:p>
          <a:p>
            <a:r>
              <a:rPr lang="en-GB" baseline="0" dirty="0" smtClean="0"/>
              <a:t>Don’t know what these other people drink? But there’s enough overlap here to work with..</a:t>
            </a:r>
          </a:p>
          <a:p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817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Another benefit was that it made it much easier for new networks to achieve an excellent level of peering interconnection.</a:t>
            </a:r>
          </a:p>
          <a:p>
            <a:endParaRPr lang="en-GB" baseline="0" dirty="0" smtClean="0"/>
          </a:p>
          <a:p>
            <a:r>
              <a:rPr lang="en-GB" baseline="0" dirty="0" smtClean="0"/>
              <a:t>Exchange Policies too have evolved. Originally fairly restrictive, limited only to “classic” ISPs, but today we allow pretty much any type of network to join.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799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Originally most exchanges permitted only direct connections to routers, but over time, flexibility has increased.</a:t>
            </a:r>
          </a:p>
          <a:p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Most exchanges now allow intermediate devices to connect.</a:t>
            </a:r>
          </a:p>
          <a:p>
            <a:r>
              <a:rPr lang="en-GB" baseline="0" dirty="0" smtClean="0"/>
              <a:t>Many exchanges have the concept of resellers, so connected networks don’t have to be in the same city, or even country.</a:t>
            </a:r>
          </a:p>
          <a:p>
            <a:endParaRPr lang="en-GB" baseline="0" dirty="0" smtClean="0"/>
          </a:p>
          <a:p>
            <a:r>
              <a:rPr lang="en-GB" baseline="0" dirty="0" smtClean="0"/>
              <a:t>Route servers have been added to make establishing open peering quicker and more convenient…</a:t>
            </a:r>
          </a:p>
          <a:p>
            <a:endParaRPr lang="en-GB" baseline="0" dirty="0" smtClean="0"/>
          </a:p>
          <a:p>
            <a:r>
              <a:rPr lang="en-GB" baseline="0" dirty="0" smtClean="0"/>
              <a:t>It’s important to note that not so long ago, all of these things would probably have been considered a no-no by most exchanges.</a:t>
            </a:r>
          </a:p>
          <a:p>
            <a:r>
              <a:rPr lang="en-GB" baseline="0" dirty="0" smtClean="0"/>
              <a:t>Not so long ago, connecting a switch to an IXP was out of the question.</a:t>
            </a:r>
          </a:p>
          <a:p>
            <a:endParaRPr lang="en-GB" baseline="0" dirty="0" smtClean="0"/>
          </a:p>
          <a:p>
            <a:r>
              <a:rPr lang="en-GB" baseline="0" dirty="0" smtClean="0"/>
              <a:t>But devices, and service have become more flexible over time. </a:t>
            </a:r>
          </a:p>
          <a:p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799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IXP environments have become more diverse in terms of types of connections, and types of networks and </a:t>
            </a:r>
          </a:p>
          <a:p>
            <a:r>
              <a:rPr lang="en-GB" baseline="0" dirty="0" smtClean="0"/>
              <a:t>organisations that would have typically connected a few years back.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 traditional markets for IXPs became more limited, and eventually opened up to new types of network where peering</a:t>
            </a:r>
          </a:p>
          <a:p>
            <a:r>
              <a:rPr lang="en-GB" baseline="0" dirty="0" smtClean="0"/>
              <a:t>would also be beneficial for the usual variety of reasons.. lower cost.. lower latency... peering relationships..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So over time, we have moved away from the traditional “Internet” network, into organisations whose sphere of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knowledge and expertise is quite different. Many connected networks today do not specialise in Internet, BGP </a:t>
            </a:r>
            <a:r>
              <a:rPr lang="en-GB" baseline="0" dirty="0" err="1" smtClean="0"/>
              <a:t>etc</a:t>
            </a:r>
            <a:endParaRPr lang="en-GB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and just need this peering thing to work. They concentrate their skills elsewhere and are not touching their network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every day….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Their primary focus is some other activity. Routing, BGP and networks isn’t always high on the agenda – they aren’t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always dealing with routing, BGP and networking day in, day out. Their expectation of the internet exchange itself may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also different – they expect it to ‘Just work’ with minimum hassle and overhead.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448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098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58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Evil</a:t>
            </a:r>
            <a:r>
              <a:rPr lang="en-GB" baseline="0" dirty="0" smtClean="0"/>
              <a:t> started to get too quick to deal with manually.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There were more ports, a wider range of devices, and more scope for things to go wrong.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C9493-5991-440B-95A0-08E2FBDBB36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024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7020272" y="222251"/>
            <a:ext cx="2123728" cy="6515100"/>
          </a:xfrm>
          <a:prstGeom prst="rect">
            <a:avLst/>
          </a:prstGeom>
          <a:pattFill prst="pct10">
            <a:fgClr>
              <a:srgbClr val="0099CC"/>
            </a:fgClr>
            <a:bgClr>
              <a:srgbClr val="EBF6F9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5" y="4221088"/>
            <a:ext cx="6264697" cy="1896616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rgbClr val="0099C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2400" y="6453336"/>
            <a:ext cx="773832" cy="268139"/>
          </a:xfrm>
        </p:spPr>
        <p:txBody>
          <a:bodyPr/>
          <a:lstStyle>
            <a:lvl1pPr algn="r">
              <a:defRPr/>
            </a:lvl1pPr>
          </a:lstStyle>
          <a:p>
            <a:fld id="{0EBC0A7C-0076-47B2-910A-4EDBB929470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361893"/>
            <a:ext cx="1656184" cy="5975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2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755575" y="2708920"/>
            <a:ext cx="6274645" cy="1080120"/>
          </a:xfrm>
        </p:spPr>
        <p:txBody>
          <a:bodyPr lIns="0" tIns="0" bIns="0"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23528" y="6381328"/>
            <a:ext cx="1008112" cy="352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576" y="6453336"/>
            <a:ext cx="6264696" cy="268139"/>
          </a:xfrm>
        </p:spPr>
        <p:txBody>
          <a:bodyPr/>
          <a:lstStyle>
            <a:lvl1pPr algn="l"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701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0A7C-0076-47B2-910A-4EDBB9294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903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0A7C-0076-47B2-910A-4EDBB9294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2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0A7C-0076-47B2-910A-4EDBB9294701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569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25131"/>
            <a:ext cx="9144000" cy="1362075"/>
          </a:xfrm>
        </p:spPr>
        <p:txBody>
          <a:bodyPr lIns="432000"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678906"/>
            <a:ext cx="7772400" cy="1500187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0A7C-0076-47B2-910A-4EDBB9294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607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0A7C-0076-47B2-910A-4EDBB9294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18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726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7030"/>
            <a:ext cx="4040188" cy="4402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726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7030"/>
            <a:ext cx="4041775" cy="4402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0A7C-0076-47B2-910A-4EDBB9294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320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0A7C-0076-47B2-910A-4EDBB9294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284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0A7C-0076-47B2-910A-4EDBB9294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615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0A7C-0076-47B2-910A-4EDBB9294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248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0A7C-0076-47B2-910A-4EDBB9294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961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020272" y="6794949"/>
            <a:ext cx="2123728" cy="88003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6794949"/>
            <a:ext cx="7020272" cy="8800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29187"/>
            <a:ext cx="9144000" cy="792088"/>
          </a:xfrm>
          <a:prstGeom prst="rect">
            <a:avLst/>
          </a:prstGeom>
          <a:pattFill prst="pct10">
            <a:fgClr>
              <a:srgbClr val="0099CC"/>
            </a:fgClr>
            <a:bgClr>
              <a:srgbClr val="EBF6F9"/>
            </a:bgClr>
          </a:pattFill>
          <a:ln>
            <a:noFill/>
          </a:ln>
          <a:effectLst/>
        </p:spPr>
        <p:txBody>
          <a:bodyPr vert="horz" lIns="432000" tIns="0" rIns="90000" bIns="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64096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32" y="6453336"/>
            <a:ext cx="5256584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C0A7C-0076-47B2-910A-4EDBB9294701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7020272" y="0"/>
            <a:ext cx="2123728" cy="188640"/>
          </a:xfrm>
          <a:prstGeom prst="rect">
            <a:avLst/>
          </a:prstGeom>
          <a:solidFill>
            <a:srgbClr val="0099CC">
              <a:alpha val="54902"/>
            </a:srgbClr>
          </a:solidFill>
          <a:ln>
            <a:noFill/>
          </a:ln>
          <a:effectLst>
            <a:outerShdw blurRad="127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7020272" cy="188640"/>
          </a:xfrm>
          <a:prstGeom prst="rect">
            <a:avLst/>
          </a:prstGeom>
          <a:solidFill>
            <a:schemeClr val="tx1">
              <a:lumMod val="85000"/>
              <a:lumOff val="15000"/>
              <a:alpha val="55000"/>
            </a:schemeClr>
          </a:solidFill>
          <a:ln>
            <a:noFill/>
          </a:ln>
          <a:effectLst>
            <a:outerShdw blurRad="127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93" y="6400350"/>
            <a:ext cx="810646" cy="2924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7874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chemeClr val="tx1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Clr>
          <a:srgbClr val="0099CC"/>
        </a:buClr>
        <a:buSzPct val="70000"/>
        <a:buFont typeface="Wingdings" pitchFamily="2" charset="2"/>
        <a:buChar char="§"/>
        <a:defRPr sz="2800" kern="1200">
          <a:solidFill>
            <a:schemeClr val="tx1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Clr>
          <a:srgbClr val="0099CC"/>
        </a:buClr>
        <a:buSzPct val="70000"/>
        <a:buFont typeface="Wingdings" pitchFamily="2" charset="2"/>
        <a:buChar char="§"/>
        <a:defRPr sz="2400" kern="1200">
          <a:solidFill>
            <a:schemeClr val="tx1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Clr>
          <a:srgbClr val="0099CC"/>
        </a:buClr>
        <a:buSzPct val="70000"/>
        <a:buFont typeface="Wingdings" pitchFamily="2" charset="2"/>
        <a:buChar char="§"/>
        <a:defRPr sz="2000" kern="1200">
          <a:solidFill>
            <a:schemeClr val="tx1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spcBef>
          <a:spcPct val="20000"/>
        </a:spcBef>
        <a:buClr>
          <a:srgbClr val="0099CC"/>
        </a:buClr>
        <a:buSzPct val="70000"/>
        <a:buFont typeface="Wingdings" pitchFamily="2" charset="2"/>
        <a:buChar char="§"/>
        <a:defRPr sz="2000" kern="1200">
          <a:solidFill>
            <a:schemeClr val="tx1"/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Rob Lister</a:t>
            </a:r>
          </a:p>
          <a:p>
            <a:r>
              <a:rPr lang="en-GB" dirty="0" smtClean="0">
                <a:effectLst/>
              </a:rPr>
              <a:t>UKNOF24</a:t>
            </a:r>
          </a:p>
          <a:p>
            <a:r>
              <a:rPr lang="en-GB" sz="1800" b="1" dirty="0" smtClean="0">
                <a:effectLst/>
              </a:rPr>
              <a:t>17 </a:t>
            </a:r>
            <a:r>
              <a:rPr lang="en-GB" sz="1800" b="1" dirty="0">
                <a:effectLst/>
              </a:rPr>
              <a:t>January 2013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5" y="2708920"/>
            <a:ext cx="6274645" cy="720080"/>
          </a:xfrm>
        </p:spPr>
        <p:txBody>
          <a:bodyPr>
            <a:normAutofit/>
          </a:bodyPr>
          <a:lstStyle/>
          <a:p>
            <a:r>
              <a:rPr lang="en-GB" dirty="0" smtClean="0"/>
              <a:t>IXPs and Robust Configuration </a:t>
            </a:r>
            <a:endParaRPr lang="en-GB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755576" y="3642717"/>
            <a:ext cx="6274645" cy="324036"/>
          </a:xfrm>
          <a:prstGeom prst="rect">
            <a:avLst/>
          </a:prstGeom>
        </p:spPr>
        <p:txBody>
          <a:bodyPr vert="horz" lIns="0" tIns="0" rIns="91440" bIns="0" rtlCol="0">
            <a:normAutofit fontScale="70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0099CC"/>
              </a:buClr>
              <a:buSzPct val="70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>
                <a:srgbClr val="0099CC"/>
              </a:buClr>
              <a:buSzPct val="7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>
                <a:srgbClr val="0099CC"/>
              </a:buClr>
              <a:buSzPct val="7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rgbClr val="0099CC"/>
              </a:buClr>
              <a:buSzPct val="7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aka. “interesting” </a:t>
            </a:r>
            <a:r>
              <a:rPr lang="en-GB" dirty="0" err="1" smtClean="0"/>
              <a:t>configs</a:t>
            </a:r>
            <a:r>
              <a:rPr lang="en-GB" dirty="0" smtClean="0"/>
              <a:t> we have seen…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24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IXPs </a:t>
            </a:r>
            <a:r>
              <a:rPr lang="en-GB" dirty="0" smtClean="0"/>
              <a:t>enable </a:t>
            </a:r>
            <a:r>
              <a:rPr lang="en-GB" dirty="0" smtClean="0"/>
              <a:t>various </a:t>
            </a:r>
            <a:r>
              <a:rPr lang="en-GB" b="1" dirty="0" smtClean="0"/>
              <a:t>port security</a:t>
            </a:r>
            <a:r>
              <a:rPr lang="en-GB" dirty="0" smtClean="0"/>
              <a:t> mechanisms</a:t>
            </a:r>
          </a:p>
          <a:p>
            <a:pPr lvl="1"/>
            <a:r>
              <a:rPr lang="en-GB" dirty="0" smtClean="0"/>
              <a:t>Limit to particular MAC</a:t>
            </a:r>
          </a:p>
          <a:p>
            <a:pPr lvl="1"/>
            <a:r>
              <a:rPr lang="en-GB" dirty="0" smtClean="0"/>
              <a:t>Restrict to </a:t>
            </a:r>
            <a:r>
              <a:rPr lang="en-GB" dirty="0" smtClean="0"/>
              <a:t>1 MAC address</a:t>
            </a:r>
          </a:p>
          <a:p>
            <a:pPr lvl="1"/>
            <a:r>
              <a:rPr lang="en-GB" dirty="0" smtClean="0"/>
              <a:t>Shut port down if &gt; 1 MAC</a:t>
            </a:r>
          </a:p>
          <a:p>
            <a:pPr lvl="1"/>
            <a:r>
              <a:rPr lang="en-GB" dirty="0" smtClean="0"/>
              <a:t>(Hopefully) stop loops</a:t>
            </a:r>
            <a:r>
              <a:rPr lang="en-GB" dirty="0" smtClean="0"/>
              <a:t>!</a:t>
            </a:r>
          </a:p>
          <a:p>
            <a:pPr lvl="1"/>
            <a:r>
              <a:rPr lang="en-GB" dirty="0" smtClean="0"/>
              <a:t>Limit </a:t>
            </a:r>
            <a:r>
              <a:rPr lang="en-GB" dirty="0" err="1" smtClean="0"/>
              <a:t>ethertype</a:t>
            </a:r>
            <a:r>
              <a:rPr lang="en-GB" dirty="0" smtClean="0"/>
              <a:t>?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IXPs enable various </a:t>
            </a:r>
            <a:r>
              <a:rPr lang="en-GB" b="1" dirty="0" smtClean="0"/>
              <a:t>rate limiting</a:t>
            </a:r>
            <a:r>
              <a:rPr lang="en-GB" dirty="0" smtClean="0"/>
              <a:t> features</a:t>
            </a:r>
          </a:p>
          <a:p>
            <a:pPr lvl="1"/>
            <a:r>
              <a:rPr lang="en-GB" dirty="0" smtClean="0"/>
              <a:t>Limit broadcast traffic</a:t>
            </a:r>
          </a:p>
          <a:p>
            <a:pPr lvl="1"/>
            <a:r>
              <a:rPr lang="en-GB" dirty="0" smtClean="0"/>
              <a:t>Limit unknown unicast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n-GB" dirty="0" smtClean="0"/>
              <a:t>Quickly stops </a:t>
            </a:r>
            <a:r>
              <a:rPr lang="en-GB" b="1" i="1" dirty="0" smtClean="0"/>
              <a:t>most</a:t>
            </a:r>
            <a:r>
              <a:rPr lang="en-GB" dirty="0" smtClean="0"/>
              <a:t> (but not </a:t>
            </a:r>
            <a:r>
              <a:rPr lang="en-GB" b="1" i="1" dirty="0" smtClean="0"/>
              <a:t>all</a:t>
            </a:r>
            <a:r>
              <a:rPr lang="en-GB" i="1" dirty="0" smtClean="0"/>
              <a:t>)</a:t>
            </a:r>
            <a:r>
              <a:rPr lang="en-GB" dirty="0" smtClean="0"/>
              <a:t> </a:t>
            </a:r>
            <a:r>
              <a:rPr lang="en-GB" dirty="0" smtClean="0"/>
              <a:t>evil..</a:t>
            </a:r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IXPs protecting agains</a:t>
            </a:r>
            <a:r>
              <a:rPr lang="en-GB" dirty="0" smtClean="0"/>
              <a:t>t evil…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2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IXP Forwarding Path Failure</a:t>
            </a: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04" y="1196752"/>
            <a:ext cx="7857837" cy="5050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09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“Magic” protocols like VTP/DTP/STP</a:t>
            </a:r>
          </a:p>
          <a:p>
            <a:r>
              <a:rPr lang="en-GB" dirty="0" smtClean="0"/>
              <a:t>Proxy ARP / IPv6 ND etc.. DHCP…</a:t>
            </a:r>
          </a:p>
          <a:p>
            <a:r>
              <a:rPr lang="en-GB" dirty="0" smtClean="0"/>
              <a:t>Internal routing issues</a:t>
            </a:r>
          </a:p>
          <a:p>
            <a:r>
              <a:rPr lang="en-GB" dirty="0" smtClean="0"/>
              <a:t>BGP configuration</a:t>
            </a:r>
          </a:p>
          <a:p>
            <a:r>
              <a:rPr lang="en-GB" dirty="0" smtClean="0"/>
              <a:t>Other configuration</a:t>
            </a:r>
          </a:p>
          <a:p>
            <a:r>
              <a:rPr lang="en-GB" dirty="0" smtClean="0"/>
              <a:t>“Interesting” network designs…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goes wrong with members?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858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DTP/VTP</a:t>
            </a:r>
            <a:r>
              <a:rPr lang="en-GB" dirty="0"/>
              <a:t>:</a:t>
            </a:r>
            <a:r>
              <a:rPr lang="en-GB" dirty="0" smtClean="0"/>
              <a:t> Automatic trunk configuration and VLAN </a:t>
            </a:r>
            <a:r>
              <a:rPr lang="en-GB" dirty="0"/>
              <a:t> </a:t>
            </a:r>
            <a:r>
              <a:rPr lang="en-GB" dirty="0" smtClean="0"/>
              <a:t>distribution….</a:t>
            </a:r>
          </a:p>
          <a:p>
            <a:r>
              <a:rPr lang="en-GB" dirty="0" smtClean="0"/>
              <a:t>STP: Fail-over/loop resolution</a:t>
            </a:r>
          </a:p>
          <a:p>
            <a:endParaRPr lang="en-GB" dirty="0"/>
          </a:p>
          <a:p>
            <a:r>
              <a:rPr lang="en-GB" dirty="0" smtClean="0"/>
              <a:t>Harmless… until another device starts sending you these frames.. then bad things happen!</a:t>
            </a:r>
          </a:p>
          <a:p>
            <a:pPr lvl="1"/>
            <a:r>
              <a:rPr lang="en-GB" dirty="0" smtClean="0"/>
              <a:t>STP topology change issues</a:t>
            </a:r>
          </a:p>
          <a:p>
            <a:pPr lvl="1"/>
            <a:r>
              <a:rPr lang="en-GB" dirty="0" smtClean="0"/>
              <a:t>Port shuts down due to VLAN </a:t>
            </a:r>
            <a:r>
              <a:rPr lang="en-GB" dirty="0" err="1" smtClean="0"/>
              <a:t>config</a:t>
            </a:r>
            <a:r>
              <a:rPr lang="en-GB" dirty="0" smtClean="0"/>
              <a:t> mismatch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DTP/VTP/STP (Cisco…)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70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Somebody starts responding to ARP that’s not for its interface’s IP address.</a:t>
            </a:r>
          </a:p>
          <a:p>
            <a:r>
              <a:rPr lang="en-GB" dirty="0" smtClean="0"/>
              <a:t>Commonly caused by mask misconfiguration</a:t>
            </a:r>
          </a:p>
          <a:p>
            <a:r>
              <a:rPr lang="en-GB" dirty="0" smtClean="0"/>
              <a:t>Cisco – often enabled </a:t>
            </a:r>
            <a:r>
              <a:rPr lang="en-GB" b="1" dirty="0" smtClean="0"/>
              <a:t>by default</a:t>
            </a:r>
            <a:r>
              <a:rPr lang="en-GB" dirty="0" smtClean="0"/>
              <a:t> on interfaces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Proxy ARP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22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Next hop for a route must be in routing table</a:t>
            </a:r>
          </a:p>
          <a:p>
            <a:r>
              <a:rPr lang="en-GB" dirty="0" smtClean="0"/>
              <a:t>When an interface goes down, BGP tears down all (</a:t>
            </a:r>
            <a:r>
              <a:rPr lang="en-GB" dirty="0" err="1" smtClean="0"/>
              <a:t>eBGP</a:t>
            </a:r>
            <a:r>
              <a:rPr lang="en-GB" dirty="0" smtClean="0"/>
              <a:t>) sessions reached via that interface</a:t>
            </a:r>
          </a:p>
          <a:p>
            <a:r>
              <a:rPr lang="en-GB" dirty="0" smtClean="0"/>
              <a:t>BGP sends keepalives to peers every 30 seconds</a:t>
            </a:r>
          </a:p>
          <a:p>
            <a:r>
              <a:rPr lang="en-GB" dirty="0" smtClean="0"/>
              <a:t>When3 keepalives are not received, the BGP session is torn down.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BGP detects deadness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01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Member connects a switch to the IXP</a:t>
            </a:r>
          </a:p>
          <a:p>
            <a:r>
              <a:rPr lang="en-GB" dirty="0" smtClean="0"/>
              <a:t>Not many good mitigations…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Intermediate Switches / BGP</a:t>
            </a:r>
            <a:endParaRPr lang="en-GB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551" y="3068960"/>
            <a:ext cx="5772895" cy="3332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963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196752"/>
            <a:ext cx="8640960" cy="187220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Pings some external IP and shuts down interface or withdraw route if </a:t>
            </a:r>
            <a:r>
              <a:rPr lang="en-GB" dirty="0" err="1" smtClean="0"/>
              <a:t>unpingable</a:t>
            </a:r>
            <a:endParaRPr lang="en-GB" dirty="0" smtClean="0"/>
          </a:p>
          <a:p>
            <a:r>
              <a:rPr lang="en-GB" dirty="0" smtClean="0"/>
              <a:t>Pick the destination carefully…</a:t>
            </a:r>
          </a:p>
          <a:p>
            <a:r>
              <a:rPr lang="en-GB" dirty="0" smtClean="0"/>
              <a:t>Maybe not much faster than BGP timeout… </a:t>
            </a:r>
            <a:r>
              <a:rPr lang="en-GB" dirty="0" smtClean="0">
                <a:sym typeface="Wingdings" pitchFamily="2" charset="2"/>
              </a:rPr>
              <a:t>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‘SLA’ Features</a:t>
            </a:r>
            <a:endParaRPr lang="en-GB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551" y="3068959"/>
            <a:ext cx="5772895" cy="3332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>
          <a:xfrm>
            <a:off x="2627784" y="4221088"/>
            <a:ext cx="1800200" cy="1656184"/>
          </a:xfrm>
          <a:custGeom>
            <a:avLst/>
            <a:gdLst>
              <a:gd name="connsiteX0" fmla="*/ 1651000 w 1651000"/>
              <a:gd name="connsiteY0" fmla="*/ 1386480 h 1386480"/>
              <a:gd name="connsiteX1" fmla="*/ 1612900 w 1651000"/>
              <a:gd name="connsiteY1" fmla="*/ 1322980 h 1386480"/>
              <a:gd name="connsiteX2" fmla="*/ 1600200 w 1651000"/>
              <a:gd name="connsiteY2" fmla="*/ 1284880 h 1386480"/>
              <a:gd name="connsiteX3" fmla="*/ 1574800 w 1651000"/>
              <a:gd name="connsiteY3" fmla="*/ 1246780 h 1386480"/>
              <a:gd name="connsiteX4" fmla="*/ 1536700 w 1651000"/>
              <a:gd name="connsiteY4" fmla="*/ 1132480 h 1386480"/>
              <a:gd name="connsiteX5" fmla="*/ 1511300 w 1651000"/>
              <a:gd name="connsiteY5" fmla="*/ 1056280 h 1386480"/>
              <a:gd name="connsiteX6" fmla="*/ 1498600 w 1651000"/>
              <a:gd name="connsiteY6" fmla="*/ 1018180 h 1386480"/>
              <a:gd name="connsiteX7" fmla="*/ 1485900 w 1651000"/>
              <a:gd name="connsiteY7" fmla="*/ 954680 h 1386480"/>
              <a:gd name="connsiteX8" fmla="*/ 1435100 w 1651000"/>
              <a:gd name="connsiteY8" fmla="*/ 853080 h 1386480"/>
              <a:gd name="connsiteX9" fmla="*/ 1422400 w 1651000"/>
              <a:gd name="connsiteY9" fmla="*/ 814980 h 1386480"/>
              <a:gd name="connsiteX10" fmla="*/ 1409700 w 1651000"/>
              <a:gd name="connsiteY10" fmla="*/ 764180 h 1386480"/>
              <a:gd name="connsiteX11" fmla="*/ 1371600 w 1651000"/>
              <a:gd name="connsiteY11" fmla="*/ 726080 h 1386480"/>
              <a:gd name="connsiteX12" fmla="*/ 1346200 w 1651000"/>
              <a:gd name="connsiteY12" fmla="*/ 687980 h 1386480"/>
              <a:gd name="connsiteX13" fmla="*/ 1308100 w 1651000"/>
              <a:gd name="connsiteY13" fmla="*/ 637180 h 1386480"/>
              <a:gd name="connsiteX14" fmla="*/ 1295400 w 1651000"/>
              <a:gd name="connsiteY14" fmla="*/ 599080 h 1386480"/>
              <a:gd name="connsiteX15" fmla="*/ 1231900 w 1651000"/>
              <a:gd name="connsiteY15" fmla="*/ 497480 h 1386480"/>
              <a:gd name="connsiteX16" fmla="*/ 1193800 w 1651000"/>
              <a:gd name="connsiteY16" fmla="*/ 472080 h 1386480"/>
              <a:gd name="connsiteX17" fmla="*/ 1143000 w 1651000"/>
              <a:gd name="connsiteY17" fmla="*/ 395880 h 1386480"/>
              <a:gd name="connsiteX18" fmla="*/ 1117600 w 1651000"/>
              <a:gd name="connsiteY18" fmla="*/ 357780 h 1386480"/>
              <a:gd name="connsiteX19" fmla="*/ 965200 w 1651000"/>
              <a:gd name="connsiteY19" fmla="*/ 256180 h 1386480"/>
              <a:gd name="connsiteX20" fmla="*/ 889000 w 1651000"/>
              <a:gd name="connsiteY20" fmla="*/ 205380 h 1386480"/>
              <a:gd name="connsiteX21" fmla="*/ 850900 w 1651000"/>
              <a:gd name="connsiteY21" fmla="*/ 179980 h 1386480"/>
              <a:gd name="connsiteX22" fmla="*/ 812800 w 1651000"/>
              <a:gd name="connsiteY22" fmla="*/ 167280 h 1386480"/>
              <a:gd name="connsiteX23" fmla="*/ 762000 w 1651000"/>
              <a:gd name="connsiteY23" fmla="*/ 141880 h 1386480"/>
              <a:gd name="connsiteX24" fmla="*/ 596900 w 1651000"/>
              <a:gd name="connsiteY24" fmla="*/ 91080 h 1386480"/>
              <a:gd name="connsiteX25" fmla="*/ 520700 w 1651000"/>
              <a:gd name="connsiteY25" fmla="*/ 65680 h 1386480"/>
              <a:gd name="connsiteX26" fmla="*/ 381000 w 1651000"/>
              <a:gd name="connsiteY26" fmla="*/ 27580 h 1386480"/>
              <a:gd name="connsiteX27" fmla="*/ 215900 w 1651000"/>
              <a:gd name="connsiteY27" fmla="*/ 14880 h 1386480"/>
              <a:gd name="connsiteX28" fmla="*/ 0 w 1651000"/>
              <a:gd name="connsiteY28" fmla="*/ 2180 h 138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651000" h="1386480">
                <a:moveTo>
                  <a:pt x="1651000" y="1386480"/>
                </a:moveTo>
                <a:cubicBezTo>
                  <a:pt x="1638300" y="1365313"/>
                  <a:pt x="1623939" y="1345058"/>
                  <a:pt x="1612900" y="1322980"/>
                </a:cubicBezTo>
                <a:cubicBezTo>
                  <a:pt x="1606913" y="1311006"/>
                  <a:pt x="1606187" y="1296854"/>
                  <a:pt x="1600200" y="1284880"/>
                </a:cubicBezTo>
                <a:cubicBezTo>
                  <a:pt x="1593374" y="1271228"/>
                  <a:pt x="1580999" y="1260728"/>
                  <a:pt x="1574800" y="1246780"/>
                </a:cubicBezTo>
                <a:lnTo>
                  <a:pt x="1536700" y="1132480"/>
                </a:lnTo>
                <a:lnTo>
                  <a:pt x="1511300" y="1056280"/>
                </a:lnTo>
                <a:cubicBezTo>
                  <a:pt x="1507067" y="1043580"/>
                  <a:pt x="1501225" y="1031307"/>
                  <a:pt x="1498600" y="1018180"/>
                </a:cubicBezTo>
                <a:cubicBezTo>
                  <a:pt x="1494367" y="997013"/>
                  <a:pt x="1492103" y="975355"/>
                  <a:pt x="1485900" y="954680"/>
                </a:cubicBezTo>
                <a:cubicBezTo>
                  <a:pt x="1452940" y="844814"/>
                  <a:pt x="1474412" y="931703"/>
                  <a:pt x="1435100" y="853080"/>
                </a:cubicBezTo>
                <a:cubicBezTo>
                  <a:pt x="1429113" y="841106"/>
                  <a:pt x="1426078" y="827852"/>
                  <a:pt x="1422400" y="814980"/>
                </a:cubicBezTo>
                <a:cubicBezTo>
                  <a:pt x="1417605" y="798197"/>
                  <a:pt x="1418360" y="779335"/>
                  <a:pt x="1409700" y="764180"/>
                </a:cubicBezTo>
                <a:cubicBezTo>
                  <a:pt x="1400789" y="748586"/>
                  <a:pt x="1383098" y="739878"/>
                  <a:pt x="1371600" y="726080"/>
                </a:cubicBezTo>
                <a:cubicBezTo>
                  <a:pt x="1361829" y="714354"/>
                  <a:pt x="1355072" y="700400"/>
                  <a:pt x="1346200" y="687980"/>
                </a:cubicBezTo>
                <a:cubicBezTo>
                  <a:pt x="1333897" y="670756"/>
                  <a:pt x="1320800" y="654113"/>
                  <a:pt x="1308100" y="637180"/>
                </a:cubicBezTo>
                <a:cubicBezTo>
                  <a:pt x="1303867" y="624480"/>
                  <a:pt x="1300673" y="611385"/>
                  <a:pt x="1295400" y="599080"/>
                </a:cubicBezTo>
                <a:cubicBezTo>
                  <a:pt x="1280310" y="563870"/>
                  <a:pt x="1259249" y="524829"/>
                  <a:pt x="1231900" y="497480"/>
                </a:cubicBezTo>
                <a:cubicBezTo>
                  <a:pt x="1221107" y="486687"/>
                  <a:pt x="1206500" y="480547"/>
                  <a:pt x="1193800" y="472080"/>
                </a:cubicBezTo>
                <a:lnTo>
                  <a:pt x="1143000" y="395880"/>
                </a:lnTo>
                <a:cubicBezTo>
                  <a:pt x="1134533" y="383180"/>
                  <a:pt x="1130543" y="365870"/>
                  <a:pt x="1117600" y="357780"/>
                </a:cubicBezTo>
                <a:cubicBezTo>
                  <a:pt x="893963" y="218007"/>
                  <a:pt x="1103116" y="352721"/>
                  <a:pt x="965200" y="256180"/>
                </a:cubicBezTo>
                <a:cubicBezTo>
                  <a:pt x="940191" y="238674"/>
                  <a:pt x="914400" y="222313"/>
                  <a:pt x="889000" y="205380"/>
                </a:cubicBezTo>
                <a:cubicBezTo>
                  <a:pt x="876300" y="196913"/>
                  <a:pt x="865380" y="184807"/>
                  <a:pt x="850900" y="179980"/>
                </a:cubicBezTo>
                <a:cubicBezTo>
                  <a:pt x="838200" y="175747"/>
                  <a:pt x="825105" y="172553"/>
                  <a:pt x="812800" y="167280"/>
                </a:cubicBezTo>
                <a:cubicBezTo>
                  <a:pt x="795399" y="159822"/>
                  <a:pt x="779670" y="148676"/>
                  <a:pt x="762000" y="141880"/>
                </a:cubicBezTo>
                <a:cubicBezTo>
                  <a:pt x="588408" y="75114"/>
                  <a:pt x="705234" y="123580"/>
                  <a:pt x="596900" y="91080"/>
                </a:cubicBezTo>
                <a:cubicBezTo>
                  <a:pt x="571255" y="83387"/>
                  <a:pt x="546100" y="74147"/>
                  <a:pt x="520700" y="65680"/>
                </a:cubicBezTo>
                <a:cubicBezTo>
                  <a:pt x="479143" y="51828"/>
                  <a:pt x="418241" y="30445"/>
                  <a:pt x="381000" y="27580"/>
                </a:cubicBezTo>
                <a:lnTo>
                  <a:pt x="215900" y="14880"/>
                </a:lnTo>
                <a:cubicBezTo>
                  <a:pt x="102587" y="-7783"/>
                  <a:pt x="173986" y="2180"/>
                  <a:pt x="0" y="2180"/>
                </a:cubicBezTo>
              </a:path>
            </a:pathLst>
          </a:custGeom>
          <a:noFill/>
          <a:ln w="50800">
            <a:solidFill>
              <a:srgbClr val="FF0000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7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196752"/>
            <a:ext cx="8640960" cy="1872207"/>
          </a:xfrm>
        </p:spPr>
        <p:txBody>
          <a:bodyPr>
            <a:normAutofit/>
          </a:bodyPr>
          <a:lstStyle/>
          <a:p>
            <a:r>
              <a:rPr lang="en-GB" dirty="0" smtClean="0"/>
              <a:t>“Uplink group”/LFS type feature shuts down ports when another port goes down…</a:t>
            </a:r>
          </a:p>
          <a:p>
            <a:r>
              <a:rPr lang="en-GB" dirty="0" smtClean="0"/>
              <a:t>Not practical for tagged links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Switch Features</a:t>
            </a:r>
            <a:endParaRPr lang="en-GB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551" y="3068959"/>
            <a:ext cx="5772895" cy="3332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reeform 5"/>
          <p:cNvSpPr/>
          <p:nvPr/>
        </p:nvSpPr>
        <p:spPr>
          <a:xfrm>
            <a:off x="3203848" y="4293096"/>
            <a:ext cx="864096" cy="504056"/>
          </a:xfrm>
          <a:custGeom>
            <a:avLst/>
            <a:gdLst>
              <a:gd name="connsiteX0" fmla="*/ 431800 w 1066800"/>
              <a:gd name="connsiteY0" fmla="*/ 25400 h 825500"/>
              <a:gd name="connsiteX1" fmla="*/ 368300 w 1066800"/>
              <a:gd name="connsiteY1" fmla="*/ 12700 h 825500"/>
              <a:gd name="connsiteX2" fmla="*/ 330200 w 1066800"/>
              <a:gd name="connsiteY2" fmla="*/ 0 h 825500"/>
              <a:gd name="connsiteX3" fmla="*/ 190500 w 1066800"/>
              <a:gd name="connsiteY3" fmla="*/ 12700 h 825500"/>
              <a:gd name="connsiteX4" fmla="*/ 114300 w 1066800"/>
              <a:gd name="connsiteY4" fmla="*/ 88900 h 825500"/>
              <a:gd name="connsiteX5" fmla="*/ 63500 w 1066800"/>
              <a:gd name="connsiteY5" fmla="*/ 127000 h 825500"/>
              <a:gd name="connsiteX6" fmla="*/ 38100 w 1066800"/>
              <a:gd name="connsiteY6" fmla="*/ 165100 h 825500"/>
              <a:gd name="connsiteX7" fmla="*/ 0 w 1066800"/>
              <a:gd name="connsiteY7" fmla="*/ 317500 h 825500"/>
              <a:gd name="connsiteX8" fmla="*/ 12700 w 1066800"/>
              <a:gd name="connsiteY8" fmla="*/ 508000 h 825500"/>
              <a:gd name="connsiteX9" fmla="*/ 101600 w 1066800"/>
              <a:gd name="connsiteY9" fmla="*/ 647700 h 825500"/>
              <a:gd name="connsiteX10" fmla="*/ 203200 w 1066800"/>
              <a:gd name="connsiteY10" fmla="*/ 698500 h 825500"/>
              <a:gd name="connsiteX11" fmla="*/ 241300 w 1066800"/>
              <a:gd name="connsiteY11" fmla="*/ 723900 h 825500"/>
              <a:gd name="connsiteX12" fmla="*/ 292100 w 1066800"/>
              <a:gd name="connsiteY12" fmla="*/ 736600 h 825500"/>
              <a:gd name="connsiteX13" fmla="*/ 393700 w 1066800"/>
              <a:gd name="connsiteY13" fmla="*/ 787400 h 825500"/>
              <a:gd name="connsiteX14" fmla="*/ 431800 w 1066800"/>
              <a:gd name="connsiteY14" fmla="*/ 812800 h 825500"/>
              <a:gd name="connsiteX15" fmla="*/ 482600 w 1066800"/>
              <a:gd name="connsiteY15" fmla="*/ 825500 h 825500"/>
              <a:gd name="connsiteX16" fmla="*/ 673100 w 1066800"/>
              <a:gd name="connsiteY16" fmla="*/ 812800 h 825500"/>
              <a:gd name="connsiteX17" fmla="*/ 762000 w 1066800"/>
              <a:gd name="connsiteY17" fmla="*/ 787400 h 825500"/>
              <a:gd name="connsiteX18" fmla="*/ 812800 w 1066800"/>
              <a:gd name="connsiteY18" fmla="*/ 774700 h 825500"/>
              <a:gd name="connsiteX19" fmla="*/ 850900 w 1066800"/>
              <a:gd name="connsiteY19" fmla="*/ 749300 h 825500"/>
              <a:gd name="connsiteX20" fmla="*/ 889000 w 1066800"/>
              <a:gd name="connsiteY20" fmla="*/ 736600 h 825500"/>
              <a:gd name="connsiteX21" fmla="*/ 952500 w 1066800"/>
              <a:gd name="connsiteY21" fmla="*/ 711200 h 825500"/>
              <a:gd name="connsiteX22" fmla="*/ 990600 w 1066800"/>
              <a:gd name="connsiteY22" fmla="*/ 673100 h 825500"/>
              <a:gd name="connsiteX23" fmla="*/ 1066800 w 1066800"/>
              <a:gd name="connsiteY23" fmla="*/ 622300 h 825500"/>
              <a:gd name="connsiteX24" fmla="*/ 1054100 w 1066800"/>
              <a:gd name="connsiteY24" fmla="*/ 546100 h 82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066800" h="825500">
                <a:moveTo>
                  <a:pt x="431800" y="25400"/>
                </a:moveTo>
                <a:cubicBezTo>
                  <a:pt x="410633" y="21167"/>
                  <a:pt x="389241" y="17935"/>
                  <a:pt x="368300" y="12700"/>
                </a:cubicBezTo>
                <a:cubicBezTo>
                  <a:pt x="355313" y="9453"/>
                  <a:pt x="343587" y="0"/>
                  <a:pt x="330200" y="0"/>
                </a:cubicBezTo>
                <a:cubicBezTo>
                  <a:pt x="283441" y="0"/>
                  <a:pt x="237067" y="8467"/>
                  <a:pt x="190500" y="12700"/>
                </a:cubicBezTo>
                <a:cubicBezTo>
                  <a:pt x="165100" y="38100"/>
                  <a:pt x="143037" y="67347"/>
                  <a:pt x="114300" y="88900"/>
                </a:cubicBezTo>
                <a:cubicBezTo>
                  <a:pt x="97367" y="101600"/>
                  <a:pt x="78467" y="112033"/>
                  <a:pt x="63500" y="127000"/>
                </a:cubicBezTo>
                <a:cubicBezTo>
                  <a:pt x="52707" y="137793"/>
                  <a:pt x="44299" y="151152"/>
                  <a:pt x="38100" y="165100"/>
                </a:cubicBezTo>
                <a:cubicBezTo>
                  <a:pt x="11266" y="225477"/>
                  <a:pt x="10649" y="253603"/>
                  <a:pt x="0" y="317500"/>
                </a:cubicBezTo>
                <a:cubicBezTo>
                  <a:pt x="4233" y="381000"/>
                  <a:pt x="-819" y="445812"/>
                  <a:pt x="12700" y="508000"/>
                </a:cubicBezTo>
                <a:cubicBezTo>
                  <a:pt x="20393" y="543388"/>
                  <a:pt x="60983" y="621853"/>
                  <a:pt x="101600" y="647700"/>
                </a:cubicBezTo>
                <a:cubicBezTo>
                  <a:pt x="133544" y="668028"/>
                  <a:pt x="171695" y="677497"/>
                  <a:pt x="203200" y="698500"/>
                </a:cubicBezTo>
                <a:cubicBezTo>
                  <a:pt x="215900" y="706967"/>
                  <a:pt x="227271" y="717887"/>
                  <a:pt x="241300" y="723900"/>
                </a:cubicBezTo>
                <a:cubicBezTo>
                  <a:pt x="257343" y="730776"/>
                  <a:pt x="275988" y="729887"/>
                  <a:pt x="292100" y="736600"/>
                </a:cubicBezTo>
                <a:cubicBezTo>
                  <a:pt x="327051" y="751163"/>
                  <a:pt x="362195" y="766397"/>
                  <a:pt x="393700" y="787400"/>
                </a:cubicBezTo>
                <a:cubicBezTo>
                  <a:pt x="406400" y="795867"/>
                  <a:pt x="417771" y="806787"/>
                  <a:pt x="431800" y="812800"/>
                </a:cubicBezTo>
                <a:cubicBezTo>
                  <a:pt x="447843" y="819676"/>
                  <a:pt x="465667" y="821267"/>
                  <a:pt x="482600" y="825500"/>
                </a:cubicBezTo>
                <a:cubicBezTo>
                  <a:pt x="546100" y="821267"/>
                  <a:pt x="609809" y="819462"/>
                  <a:pt x="673100" y="812800"/>
                </a:cubicBezTo>
                <a:cubicBezTo>
                  <a:pt x="704531" y="809491"/>
                  <a:pt x="732157" y="795926"/>
                  <a:pt x="762000" y="787400"/>
                </a:cubicBezTo>
                <a:cubicBezTo>
                  <a:pt x="778783" y="782605"/>
                  <a:pt x="795867" y="778933"/>
                  <a:pt x="812800" y="774700"/>
                </a:cubicBezTo>
                <a:cubicBezTo>
                  <a:pt x="825500" y="766233"/>
                  <a:pt x="837248" y="756126"/>
                  <a:pt x="850900" y="749300"/>
                </a:cubicBezTo>
                <a:cubicBezTo>
                  <a:pt x="862874" y="743313"/>
                  <a:pt x="876465" y="741300"/>
                  <a:pt x="889000" y="736600"/>
                </a:cubicBezTo>
                <a:cubicBezTo>
                  <a:pt x="910346" y="728595"/>
                  <a:pt x="931333" y="719667"/>
                  <a:pt x="952500" y="711200"/>
                </a:cubicBezTo>
                <a:cubicBezTo>
                  <a:pt x="965200" y="698500"/>
                  <a:pt x="975006" y="682011"/>
                  <a:pt x="990600" y="673100"/>
                </a:cubicBezTo>
                <a:cubicBezTo>
                  <a:pt x="1078918" y="622632"/>
                  <a:pt x="1011858" y="704712"/>
                  <a:pt x="1066800" y="622300"/>
                </a:cubicBezTo>
                <a:lnTo>
                  <a:pt x="1054100" y="546100"/>
                </a:lnTo>
              </a:path>
            </a:pathLst>
          </a:custGeom>
          <a:noFill/>
          <a:ln w="50800">
            <a:solidFill>
              <a:srgbClr val="FF0000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211960" y="4797152"/>
            <a:ext cx="216024" cy="2147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11960" y="4797152"/>
            <a:ext cx="216024" cy="2147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06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196752"/>
            <a:ext cx="8640960" cy="1872207"/>
          </a:xfrm>
        </p:spPr>
        <p:txBody>
          <a:bodyPr>
            <a:normAutofit/>
          </a:bodyPr>
          <a:lstStyle/>
          <a:p>
            <a:r>
              <a:rPr lang="en-GB" dirty="0" smtClean="0"/>
              <a:t>[RFC 5881] – BFD. Detects failures in the forwarding path between routers</a:t>
            </a:r>
          </a:p>
          <a:p>
            <a:r>
              <a:rPr lang="en-GB" dirty="0" smtClean="0"/>
              <a:t>Good – not widely used inter-AS (yet)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BFD - </a:t>
            </a:r>
            <a:r>
              <a:rPr lang="en-GB" dirty="0"/>
              <a:t>Bidirectional Forwarding </a:t>
            </a:r>
            <a:r>
              <a:rPr lang="en-GB" dirty="0" smtClean="0"/>
              <a:t>Detection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800" y="3070800"/>
            <a:ext cx="5774441" cy="33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122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Original purpose of IXPs…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1323975"/>
            <a:ext cx="6943725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67586" y="5655587"/>
            <a:ext cx="345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In the years Before Exchanges </a:t>
            </a:r>
            <a:r>
              <a:rPr lang="en-GB" dirty="0" smtClean="0"/>
              <a:t>(BE)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29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Multiple IXP Connections</a:t>
            </a:r>
            <a:endParaRPr lang="en-GB" dirty="0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28" y="1072343"/>
            <a:ext cx="7200800" cy="5183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073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Multiple IXP Connections</a:t>
            </a:r>
            <a:endParaRPr lang="en-GB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00" y="1072800"/>
            <a:ext cx="7200000" cy="5183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46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Multiple IXP Connections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1093788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First, verify connectivity to an IP in our peer’s network: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3508" y="1613772"/>
            <a:ext cx="8856984" cy="1323439"/>
          </a:xfrm>
          <a:prstGeom prst="rect">
            <a:avLst/>
          </a:prstGeom>
          <a:solidFill>
            <a:srgbClr val="EBF6F9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sitea-rt1&gt;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ping 10.10.0.1</a:t>
            </a:r>
          </a:p>
          <a:p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Type </a:t>
            </a:r>
            <a:r>
              <a:rPr lang="en-GB" sz="1600" dirty="0">
                <a:latin typeface="Courier New" pitchFamily="49" charset="0"/>
                <a:cs typeface="Courier New" pitchFamily="49" charset="0"/>
              </a:rPr>
              <a:t>escape sequence to abort.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Sending 5, 100-byte ICMP 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Echos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to 10.10.0.1, timeout is 2 seconds: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!!!!!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Success rate is 100 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percent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(5/5), round-trip min/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avg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/max = 8/15/20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ms</a:t>
            </a:r>
            <a:endParaRPr lang="en-GB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3028890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Then, show the route going out via the directly connected interface to LONAP</a:t>
            </a:r>
            <a:r>
              <a:rPr lang="en-GB" sz="2000" b="1" dirty="0" smtClean="0"/>
              <a:t>:</a:t>
            </a:r>
            <a:endParaRPr lang="en-GB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3501008"/>
            <a:ext cx="8856984" cy="2185214"/>
          </a:xfrm>
          <a:prstGeom prst="rect">
            <a:avLst/>
          </a:prstGeom>
          <a:solidFill>
            <a:srgbClr val="EBF6F9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sitea-rt1&gt;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bgp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10.10.0.0/16 subnets</a:t>
            </a:r>
          </a:p>
          <a:p>
            <a:r>
              <a:rPr lang="en-GB" sz="1400" dirty="0">
                <a:latin typeface="Courier New" pitchFamily="49" charset="0"/>
                <a:cs typeface="Courier New" pitchFamily="49" charset="0"/>
              </a:rPr>
              <a:t>BGP table version is 899, local router ID is 192.168.20.1</a:t>
            </a:r>
          </a:p>
          <a:p>
            <a:r>
              <a:rPr lang="en-GB" sz="1400" dirty="0">
                <a:latin typeface="Courier New" pitchFamily="49" charset="0"/>
                <a:cs typeface="Courier New" pitchFamily="49" charset="0"/>
              </a:rPr>
              <a:t>Status codes: s suppressed, d damped, h history, * valid, &gt; best, </a:t>
            </a:r>
            <a:r>
              <a:rPr lang="en-GB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400" dirty="0">
                <a:latin typeface="Courier New" pitchFamily="49" charset="0"/>
                <a:cs typeface="Courier New" pitchFamily="49" charset="0"/>
              </a:rPr>
              <a:t> - internal,</a:t>
            </a:r>
          </a:p>
          <a:p>
            <a:r>
              <a:rPr lang="en-GB" sz="1400" dirty="0">
                <a:latin typeface="Courier New" pitchFamily="49" charset="0"/>
                <a:cs typeface="Courier New" pitchFamily="49" charset="0"/>
              </a:rPr>
              <a:t>              r RIB-failure, S Stale</a:t>
            </a:r>
          </a:p>
          <a:p>
            <a:r>
              <a:rPr lang="en-GB" sz="1400" dirty="0">
                <a:latin typeface="Courier New" pitchFamily="49" charset="0"/>
                <a:cs typeface="Courier New" pitchFamily="49" charset="0"/>
              </a:rPr>
              <a:t>Origin codes: </a:t>
            </a:r>
            <a:r>
              <a:rPr lang="en-GB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400" dirty="0">
                <a:latin typeface="Courier New" pitchFamily="49" charset="0"/>
                <a:cs typeface="Courier New" pitchFamily="49" charset="0"/>
              </a:rPr>
              <a:t> - IGP, e - EGP, ? - incomplete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   Network          Next Hop            Metric 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LocPrf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Weight Path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*&gt; 10.10.0.0/16     193.203.5.10             0             0 1000 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GB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                193.203.5.10             0    100      0 1000 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GB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23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Multiple IXP Connections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1093788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Now we shut down the interface (or the BGP goes down somehow…)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3508" y="1613772"/>
            <a:ext cx="8856984" cy="1323439"/>
          </a:xfrm>
          <a:prstGeom prst="rect">
            <a:avLst/>
          </a:prstGeom>
          <a:solidFill>
            <a:srgbClr val="EBF6F9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sitea-rt1#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conf t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Enter configuration commands, one per line.  End with CNTL/Z.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sitea-rt1(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)#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Gi1/0.4</a:t>
            </a:r>
            <a:endParaRPr lang="en-GB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sitea-rt1(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config-subif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)#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shut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Mar 12 20:34:40.186: %BGP-5-ADJCHANGE: 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neighbor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193.203.5.10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Down .. .</a:t>
            </a:r>
            <a:endParaRPr lang="en-GB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3028890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We see that we have one remaining route via </a:t>
            </a:r>
            <a:r>
              <a:rPr lang="en-GB" sz="2000" b="1" dirty="0" err="1"/>
              <a:t>iBGP</a:t>
            </a:r>
            <a:r>
              <a:rPr lang="en-GB" sz="2000" b="1" dirty="0" smtClean="0"/>
              <a:t>:</a:t>
            </a:r>
            <a:endParaRPr lang="en-GB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3645024"/>
            <a:ext cx="8856984" cy="1938992"/>
          </a:xfrm>
          <a:prstGeom prst="rect">
            <a:avLst/>
          </a:prstGeom>
          <a:solidFill>
            <a:srgbClr val="EBF6F9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sitea-rt1&gt;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bgp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10.10.0.0/16 subnets</a:t>
            </a:r>
          </a:p>
          <a:p>
            <a:r>
              <a:rPr lang="en-GB" sz="1400" dirty="0">
                <a:latin typeface="Courier New" pitchFamily="49" charset="0"/>
                <a:cs typeface="Courier New" pitchFamily="49" charset="0"/>
              </a:rPr>
              <a:t>BGP table version is 901, local router ID is 192.168.20.1</a:t>
            </a:r>
          </a:p>
          <a:p>
            <a:r>
              <a:rPr lang="en-GB" sz="1400" dirty="0">
                <a:latin typeface="Courier New" pitchFamily="49" charset="0"/>
                <a:cs typeface="Courier New" pitchFamily="49" charset="0"/>
              </a:rPr>
              <a:t>Status codes: s suppressed, d damped, h history, * valid, &gt; best, </a:t>
            </a:r>
            <a:r>
              <a:rPr lang="en-GB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400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internal, </a:t>
            </a:r>
          </a:p>
          <a:p>
            <a:r>
              <a:rPr lang="en-GB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dirty="0" smtClean="0">
                <a:latin typeface="Courier New" pitchFamily="49" charset="0"/>
                <a:cs typeface="Courier New" pitchFamily="49" charset="0"/>
              </a:rPr>
              <a:t>             r </a:t>
            </a:r>
            <a:r>
              <a:rPr lang="en-GB" sz="1400" dirty="0">
                <a:latin typeface="Courier New" pitchFamily="49" charset="0"/>
                <a:cs typeface="Courier New" pitchFamily="49" charset="0"/>
              </a:rPr>
              <a:t>RIB-failure, S Stale</a:t>
            </a:r>
          </a:p>
          <a:p>
            <a:r>
              <a:rPr lang="en-GB" sz="1400" dirty="0">
                <a:latin typeface="Courier New" pitchFamily="49" charset="0"/>
                <a:cs typeface="Courier New" pitchFamily="49" charset="0"/>
              </a:rPr>
              <a:t>Origin codes: </a:t>
            </a:r>
            <a:r>
              <a:rPr lang="en-GB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400" dirty="0">
                <a:latin typeface="Courier New" pitchFamily="49" charset="0"/>
                <a:cs typeface="Courier New" pitchFamily="49" charset="0"/>
              </a:rPr>
              <a:t> - IGP, e - EGP, ? - incomplete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   Network          Next Hop            Metric 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LocPrf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Weight Path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*&gt;i10.10.0.0/16     </a:t>
            </a:r>
            <a:r>
              <a:rPr lang="en-GB" sz="1600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193.203.5.10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            0    100      0 1000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GB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77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Multiple IXP Connections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317600" y="1696507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However, when we try to ping 10.10.0.1 again, it doesn’t work</a:t>
            </a:r>
            <a:r>
              <a:rPr lang="en-GB" sz="2000" b="1" dirty="0" smtClean="0"/>
              <a:t>…</a:t>
            </a:r>
            <a:endParaRPr lang="en-GB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3508" y="2390430"/>
            <a:ext cx="8856984" cy="1323439"/>
          </a:xfrm>
          <a:prstGeom prst="rect">
            <a:avLst/>
          </a:prstGeom>
          <a:solidFill>
            <a:srgbClr val="EBF6F9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sitea-rt1&gt;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ping 10.10.0.1</a:t>
            </a:r>
          </a:p>
          <a:p>
            <a:r>
              <a:rPr lang="en-GB" sz="1400" dirty="0">
                <a:latin typeface="Courier New" pitchFamily="49" charset="0"/>
                <a:cs typeface="Courier New" pitchFamily="49" charset="0"/>
              </a:rPr>
              <a:t>Type escape sequence to abort.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Sending 5, 100-byte ICMP 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Echos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to 10.10.0.1, timeout is 2 seconds: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.....</a:t>
            </a:r>
          </a:p>
          <a:p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Success rate is 0 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percent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(0/5</a:t>
            </a:r>
            <a:r>
              <a:rPr lang="en-GB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GB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25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Multiple IXP Connections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317600" y="1043514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Verify how we reach the next hop address: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0492" y="1489847"/>
            <a:ext cx="8856984" cy="2616101"/>
          </a:xfrm>
          <a:prstGeom prst="rect">
            <a:avLst/>
          </a:prstGeom>
          <a:solidFill>
            <a:srgbClr val="EBF6F9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sitea-rt1&gt;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route 193.203.5.10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Routing entry for 193.203.5.0/24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  Known via "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bgp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65009", distance 20, metric 0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  Tag 7xxx, type external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  Last update from 203.0.113.14 00:03:31 ago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  Routing Descriptor Blocks: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  * </a:t>
            </a:r>
            <a:r>
              <a:rPr lang="en-GB" sz="1600" b="1" u="sng" dirty="0">
                <a:latin typeface="Courier New" pitchFamily="49" charset="0"/>
                <a:cs typeface="Courier New" pitchFamily="49" charset="0"/>
              </a:rPr>
              <a:t>203.0.113.14, from 203.0.113.14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, 00:03:31 ago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      Route metric is 0, traffic share count is 1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      AS Hops 1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      Route tag 7xxx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6924" y="4220620"/>
            <a:ext cx="8856984" cy="1908215"/>
          </a:xfrm>
          <a:prstGeom prst="rect">
            <a:avLst/>
          </a:prstGeom>
          <a:solidFill>
            <a:srgbClr val="EBF6F9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sitea-rt1&gt;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bgp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193.203.5.10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BGP routing table entry for 193.203.5.0/24, version 901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Paths: (1 available, best #1, table default)</a:t>
            </a:r>
          </a:p>
          <a:p>
            <a:r>
              <a:rPr lang="en-GB" sz="1400" b="1" dirty="0">
                <a:latin typeface="Courier New" pitchFamily="49" charset="0"/>
                <a:cs typeface="Courier New" pitchFamily="49" charset="0"/>
              </a:rPr>
              <a:t>  Advertised to update-groups:</a:t>
            </a:r>
          </a:p>
          <a:p>
            <a:r>
              <a:rPr lang="en-GB" sz="1400" b="1" dirty="0">
                <a:latin typeface="Courier New" pitchFamily="49" charset="0"/>
                <a:cs typeface="Courier New" pitchFamily="49" charset="0"/>
              </a:rPr>
              <a:t>     1          2</a:t>
            </a:r>
          </a:p>
          <a:p>
            <a:r>
              <a:rPr lang="en-GB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7xxx</a:t>
            </a:r>
            <a:endParaRPr lang="en-GB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1400" b="1" dirty="0">
                <a:latin typeface="Courier New" pitchFamily="49" charset="0"/>
                <a:cs typeface="Courier New" pitchFamily="49" charset="0"/>
              </a:rPr>
              <a:t>    203.0.113.14 from 203.0.113.14 (203.0.113.1)</a:t>
            </a:r>
          </a:p>
          <a:p>
            <a:r>
              <a:rPr lang="en-GB" sz="1400" b="1" dirty="0">
                <a:latin typeface="Courier New" pitchFamily="49" charset="0"/>
                <a:cs typeface="Courier New" pitchFamily="49" charset="0"/>
              </a:rPr>
              <a:t>      Origin incomplete, metric 0, </a:t>
            </a:r>
            <a:r>
              <a:rPr lang="en-GB" sz="1400" b="1" dirty="0" err="1">
                <a:latin typeface="Courier New" pitchFamily="49" charset="0"/>
                <a:cs typeface="Courier New" pitchFamily="49" charset="0"/>
              </a:rPr>
              <a:t>localpref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 100, valid, external, 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best</a:t>
            </a:r>
            <a:endParaRPr lang="en-GB" sz="1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67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Default Administrative Distance for </a:t>
            </a:r>
            <a:r>
              <a:rPr lang="en-GB" dirty="0" err="1" smtClean="0"/>
              <a:t>eBGP</a:t>
            </a:r>
            <a:endParaRPr lang="en-GB" dirty="0" smtClean="0"/>
          </a:p>
          <a:p>
            <a:r>
              <a:rPr lang="en-GB" dirty="0" smtClean="0"/>
              <a:t>Appropriate in service provider networks??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Routing Fun…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273727"/>
              </p:ext>
            </p:extLst>
          </p:nvPr>
        </p:nvGraphicFramePr>
        <p:xfrm>
          <a:off x="2015716" y="2852936"/>
          <a:ext cx="5112568" cy="2927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3692"/>
                <a:gridCol w="2738876"/>
              </a:tblGrid>
              <a:tr h="7941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Protocol</a:t>
                      </a:r>
                      <a:endParaRPr lang="en-GB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Administrative Distance</a:t>
                      </a:r>
                      <a:endParaRPr lang="en-GB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</a:rPr>
                        <a:t>Directly Connected</a:t>
                      </a:r>
                      <a:endParaRPr lang="en-GB" sz="20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  <a:latin typeface="+mn-lt"/>
                        </a:rPr>
                        <a:t>0</a:t>
                      </a:r>
                      <a:endParaRPr lang="en-GB" sz="2000" b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</a:rPr>
                        <a:t>Static Route</a:t>
                      </a:r>
                      <a:endParaRPr lang="en-GB" sz="20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</a:rPr>
                        <a:t>1</a:t>
                      </a:r>
                      <a:endParaRPr lang="en-GB" sz="20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External BGP (</a:t>
                      </a:r>
                      <a:r>
                        <a:rPr lang="en-GB" sz="2000" b="1" dirty="0" err="1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eBGP</a:t>
                      </a:r>
                      <a:r>
                        <a:rPr lang="en-GB" sz="2000" b="1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GB" sz="20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+mn-lt"/>
                        </a:rPr>
                        <a:t>20</a:t>
                      </a:r>
                      <a:endParaRPr lang="en-GB" sz="2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</a:rPr>
                        <a:t>OSPF</a:t>
                      </a:r>
                      <a:endParaRPr lang="en-GB" sz="20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</a:rPr>
                        <a:t>110</a:t>
                      </a:r>
                      <a:endParaRPr lang="en-GB" sz="20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</a:rPr>
                        <a:t>IS-IS</a:t>
                      </a:r>
                      <a:endParaRPr lang="en-GB" sz="20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</a:rPr>
                        <a:t>115</a:t>
                      </a:r>
                      <a:endParaRPr lang="en-GB" sz="20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</a:rPr>
                        <a:t>RIP</a:t>
                      </a:r>
                      <a:endParaRPr lang="en-GB" sz="20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</a:rPr>
                        <a:t>120</a:t>
                      </a:r>
                      <a:endParaRPr lang="en-GB" sz="20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</a:rPr>
                        <a:t>Internal BGP (</a:t>
                      </a:r>
                      <a:r>
                        <a:rPr lang="en-GB" sz="2000" b="0" dirty="0" err="1">
                          <a:effectLst/>
                          <a:latin typeface="+mn-lt"/>
                        </a:rPr>
                        <a:t>iBGP</a:t>
                      </a:r>
                      <a:r>
                        <a:rPr lang="en-GB" sz="2000" b="0" dirty="0">
                          <a:effectLst/>
                          <a:latin typeface="+mn-lt"/>
                        </a:rPr>
                        <a:t>)</a:t>
                      </a:r>
                      <a:endParaRPr lang="en-GB" sz="20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</a:rPr>
                        <a:t>200</a:t>
                      </a:r>
                      <a:endParaRPr lang="en-GB" sz="20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395536" y="3794184"/>
            <a:ext cx="1487052" cy="130923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Why is this?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55836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Multiple IXP Connections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317600" y="1043514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One way…</a:t>
            </a:r>
            <a:endParaRPr lang="en-GB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8338" y="1489847"/>
            <a:ext cx="8574880" cy="1969770"/>
          </a:xfrm>
          <a:prstGeom prst="rect">
            <a:avLst/>
          </a:prstGeom>
          <a:solidFill>
            <a:srgbClr val="EBF6F9"/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sitea-rt1#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conf t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Enter configuration commands, one per line.  End with CNTL/Z.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sitea-rt1(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)#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router 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bgp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65009</a:t>
            </a:r>
          </a:p>
          <a:p>
            <a:r>
              <a:rPr lang="en-GB" sz="1600" b="1" dirty="0">
                <a:latin typeface="Courier New" pitchFamily="49" charset="0"/>
                <a:cs typeface="Courier New" pitchFamily="49" charset="0"/>
              </a:rPr>
              <a:t>sitea-rt1(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-router)#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distance </a:t>
            </a:r>
            <a:r>
              <a:rPr lang="en-GB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bgp</a:t>
            </a:r>
            <a:r>
              <a:rPr lang="en-GB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150 200 </a:t>
            </a:r>
            <a:r>
              <a:rPr lang="en-GB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200</a:t>
            </a:r>
          </a:p>
          <a:p>
            <a:endParaRPr lang="en-GB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1400" b="1" dirty="0">
                <a:latin typeface="Courier New" pitchFamily="49" charset="0"/>
                <a:cs typeface="Courier New" pitchFamily="49" charset="0"/>
              </a:rPr>
              <a:t>sitea-rt1#</a:t>
            </a:r>
            <a:r>
              <a:rPr lang="en-GB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clear </a:t>
            </a:r>
            <a:r>
              <a:rPr lang="en-GB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GB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bgp</a:t>
            </a:r>
            <a:r>
              <a:rPr lang="en-GB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203.0.113.14</a:t>
            </a:r>
          </a:p>
          <a:p>
            <a:r>
              <a:rPr lang="en-GB" sz="1400" b="1" dirty="0">
                <a:latin typeface="Courier New" pitchFamily="49" charset="0"/>
                <a:cs typeface="Courier New" pitchFamily="49" charset="0"/>
              </a:rPr>
              <a:t>Mar 12 20:48:28.122: %BGP-5-ADJCHANGE: </a:t>
            </a:r>
            <a:r>
              <a:rPr lang="en-GB" sz="1400" b="1" dirty="0" err="1">
                <a:latin typeface="Courier New" pitchFamily="49" charset="0"/>
                <a:cs typeface="Courier New" pitchFamily="49" charset="0"/>
              </a:rPr>
              <a:t>neighbor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 203.0.113.14 Down User reset</a:t>
            </a:r>
          </a:p>
          <a:p>
            <a:r>
              <a:rPr lang="en-GB" sz="1400" b="1" dirty="0">
                <a:latin typeface="Courier New" pitchFamily="49" charset="0"/>
                <a:cs typeface="Courier New" pitchFamily="49" charset="0"/>
              </a:rPr>
              <a:t>Mar 12 20:48:36.870: %BGP-5-ADJCHANGE: </a:t>
            </a:r>
            <a:r>
              <a:rPr lang="en-GB" sz="1400" b="1" dirty="0" err="1">
                <a:latin typeface="Courier New" pitchFamily="49" charset="0"/>
                <a:cs typeface="Courier New" pitchFamily="49" charset="0"/>
              </a:rPr>
              <a:t>neighbor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 203.0.113.14 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Up</a:t>
            </a:r>
            <a:endParaRPr lang="en-GB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6741" y="3556754"/>
            <a:ext cx="8574880" cy="1600438"/>
          </a:xfrm>
          <a:prstGeom prst="rect">
            <a:avLst/>
          </a:prstGeom>
          <a:solidFill>
            <a:srgbClr val="EBF6F9"/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sitea-rt1&gt;</a:t>
            </a:r>
            <a:r>
              <a:rPr lang="en-GB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</a:t>
            </a:r>
            <a:r>
              <a:rPr lang="en-GB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GB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route 193.203.5.10</a:t>
            </a:r>
          </a:p>
          <a:p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Routing entry for 193.203.5.0/24</a:t>
            </a:r>
          </a:p>
          <a:p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400" b="1" u="sng" dirty="0">
                <a:latin typeface="Courier New" pitchFamily="49" charset="0"/>
                <a:cs typeface="Courier New" pitchFamily="49" charset="0"/>
              </a:rPr>
              <a:t>Known via "</a:t>
            </a:r>
            <a:r>
              <a:rPr lang="en-GB" sz="1400" b="1" u="sng" dirty="0" err="1">
                <a:latin typeface="Courier New" pitchFamily="49" charset="0"/>
                <a:cs typeface="Courier New" pitchFamily="49" charset="0"/>
              </a:rPr>
              <a:t>ospf</a:t>
            </a:r>
            <a:r>
              <a:rPr lang="en-GB" sz="1400" b="1" u="sng" dirty="0">
                <a:latin typeface="Courier New" pitchFamily="49" charset="0"/>
                <a:cs typeface="Courier New" pitchFamily="49" charset="0"/>
              </a:rPr>
              <a:t> 1", </a:t>
            </a:r>
            <a:r>
              <a:rPr lang="en-GB" sz="1400" b="1" u="sng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distance 110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, metric 20, type extern 2, forward metric 1</a:t>
            </a:r>
          </a:p>
          <a:p>
            <a:r>
              <a:rPr lang="en-GB" sz="1400" b="1" dirty="0">
                <a:latin typeface="Courier New" pitchFamily="49" charset="0"/>
                <a:cs typeface="Courier New" pitchFamily="49" charset="0"/>
              </a:rPr>
              <a:t>  Last update from 172.16.1.2 on 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Gigabit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Ethernet1/0.600</a:t>
            </a:r>
            <a:r>
              <a:rPr lang="en-GB" sz="1400" b="1" dirty="0">
                <a:latin typeface="Courier New" pitchFamily="49" charset="0"/>
                <a:cs typeface="Courier New" pitchFamily="49" charset="0"/>
              </a:rPr>
              <a:t>, 00:00:05 ago</a:t>
            </a:r>
          </a:p>
          <a:p>
            <a:r>
              <a:rPr lang="en-GB" sz="1400" b="1" dirty="0">
                <a:latin typeface="Courier New" pitchFamily="49" charset="0"/>
                <a:cs typeface="Courier New" pitchFamily="49" charset="0"/>
              </a:rPr>
              <a:t>  Routing Descriptor Blocks:</a:t>
            </a:r>
          </a:p>
          <a:p>
            <a:r>
              <a:rPr lang="en-GB" sz="1400" b="1" dirty="0">
                <a:latin typeface="Courier New" pitchFamily="49" charset="0"/>
                <a:cs typeface="Courier New" pitchFamily="49" charset="0"/>
              </a:rPr>
              <a:t>  * 172.16.1.2, from 192.168.20.2, 00:00:05 ago, via 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GigabitEthernet1/0.600</a:t>
            </a:r>
            <a:endParaRPr lang="en-GB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GB" sz="1400" b="1" dirty="0">
                <a:latin typeface="Courier New" pitchFamily="49" charset="0"/>
                <a:cs typeface="Courier New" pitchFamily="49" charset="0"/>
              </a:rPr>
              <a:t>      Route metric is 20, traffic share count is 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GB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6741" y="5186354"/>
            <a:ext cx="8574880" cy="1015663"/>
          </a:xfrm>
          <a:prstGeom prst="rect">
            <a:avLst/>
          </a:prstGeom>
          <a:solidFill>
            <a:srgbClr val="EBF6F9"/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ourier New" pitchFamily="49" charset="0"/>
                <a:cs typeface="Courier New" pitchFamily="49" charset="0"/>
              </a:rPr>
              <a:t>sitea-rt1&gt;</a:t>
            </a:r>
            <a:r>
              <a:rPr lang="en-GB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ping 10.10.0.1</a:t>
            </a:r>
          </a:p>
          <a:p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Type </a:t>
            </a:r>
            <a:r>
              <a:rPr lang="en-GB" sz="1200" b="1" dirty="0">
                <a:latin typeface="Courier New" pitchFamily="49" charset="0"/>
                <a:cs typeface="Courier New" pitchFamily="49" charset="0"/>
              </a:rPr>
              <a:t>escape sequence to abort.</a:t>
            </a:r>
          </a:p>
          <a:p>
            <a:r>
              <a:rPr lang="en-GB" sz="1200" b="1" dirty="0">
                <a:latin typeface="Courier New" pitchFamily="49" charset="0"/>
                <a:cs typeface="Courier New" pitchFamily="49" charset="0"/>
              </a:rPr>
              <a:t>Sending 5, 100-byte ICMP </a:t>
            </a:r>
            <a:r>
              <a:rPr lang="en-GB" sz="1200" b="1" dirty="0" err="1">
                <a:latin typeface="Courier New" pitchFamily="49" charset="0"/>
                <a:cs typeface="Courier New" pitchFamily="49" charset="0"/>
              </a:rPr>
              <a:t>Echos</a:t>
            </a:r>
            <a:r>
              <a:rPr lang="en-GB" sz="1200" b="1" dirty="0">
                <a:latin typeface="Courier New" pitchFamily="49" charset="0"/>
                <a:cs typeface="Courier New" pitchFamily="49" charset="0"/>
              </a:rPr>
              <a:t> to 10.10.0.1, timeout is 2 seconds:</a:t>
            </a:r>
          </a:p>
          <a:p>
            <a:r>
              <a:rPr lang="en-GB" sz="1200" b="1" dirty="0">
                <a:latin typeface="Courier New" pitchFamily="49" charset="0"/>
                <a:cs typeface="Courier New" pitchFamily="49" charset="0"/>
              </a:rPr>
              <a:t>!!!!!</a:t>
            </a:r>
          </a:p>
          <a:p>
            <a:r>
              <a:rPr lang="en-GB" sz="1200" b="1" dirty="0">
                <a:latin typeface="Courier New" pitchFamily="49" charset="0"/>
                <a:cs typeface="Courier New" pitchFamily="49" charset="0"/>
              </a:rPr>
              <a:t>Success rate is 100 </a:t>
            </a:r>
            <a:r>
              <a:rPr lang="en-GB" sz="1200" b="1" dirty="0" err="1">
                <a:latin typeface="Courier New" pitchFamily="49" charset="0"/>
                <a:cs typeface="Courier New" pitchFamily="49" charset="0"/>
              </a:rPr>
              <a:t>percent</a:t>
            </a:r>
            <a:r>
              <a:rPr lang="en-GB" sz="1200" b="1" dirty="0">
                <a:latin typeface="Courier New" pitchFamily="49" charset="0"/>
                <a:cs typeface="Courier New" pitchFamily="49" charset="0"/>
              </a:rPr>
              <a:t> (5/5), round-trip min/</a:t>
            </a:r>
            <a:r>
              <a:rPr lang="en-GB" sz="1200" b="1" dirty="0" err="1">
                <a:latin typeface="Courier New" pitchFamily="49" charset="0"/>
                <a:cs typeface="Courier New" pitchFamily="49" charset="0"/>
              </a:rPr>
              <a:t>avg</a:t>
            </a:r>
            <a:r>
              <a:rPr lang="en-GB" sz="1200" b="1" dirty="0">
                <a:latin typeface="Courier New" pitchFamily="49" charset="0"/>
                <a:cs typeface="Courier New" pitchFamily="49" charset="0"/>
              </a:rPr>
              <a:t>/max = 8/32/56 </a:t>
            </a:r>
            <a:r>
              <a:rPr lang="en-GB" sz="1200" b="1" dirty="0" err="1">
                <a:latin typeface="Courier New" pitchFamily="49" charset="0"/>
                <a:cs typeface="Courier New" pitchFamily="49" charset="0"/>
              </a:rPr>
              <a:t>ms</a:t>
            </a:r>
            <a:endParaRPr lang="en-GB" sz="1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77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could change the odd </a:t>
            </a:r>
            <a:r>
              <a:rPr lang="en-GB" dirty="0" err="1" smtClean="0"/>
              <a:t>eBGP</a:t>
            </a:r>
            <a:r>
              <a:rPr lang="en-GB" dirty="0" smtClean="0"/>
              <a:t> Admin Distance</a:t>
            </a:r>
          </a:p>
          <a:p>
            <a:r>
              <a:rPr lang="en-GB" dirty="0" smtClean="0"/>
              <a:t>And/or </a:t>
            </a:r>
            <a:r>
              <a:rPr lang="en-GB" b="1" dirty="0" smtClean="0"/>
              <a:t>filter out connected IXP prefixes</a:t>
            </a:r>
          </a:p>
          <a:p>
            <a:r>
              <a:rPr lang="en-GB" dirty="0" smtClean="0"/>
              <a:t>Fiddle with next-hop-self? Maybe…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Fixes for the </a:t>
            </a:r>
            <a:r>
              <a:rPr lang="en-GB" dirty="0" err="1" smtClean="0"/>
              <a:t>blackhole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21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Routing Fun…</a:t>
            </a:r>
            <a:endParaRPr lang="en-GB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3" y="1268760"/>
            <a:ext cx="8994554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6264" y="5301208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Possible solutions…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Filter out IXP prefixes and more specifics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Tweak Administrative Distance…</a:t>
            </a:r>
          </a:p>
        </p:txBody>
      </p:sp>
    </p:spTree>
    <p:extLst>
      <p:ext uri="{BB962C8B-B14F-4D97-AF65-F5344CB8AC3E}">
        <p14:creationId xmlns:p14="http://schemas.microsoft.com/office/powerpoint/2010/main" val="293302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..enter the IXP…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1323975"/>
            <a:ext cx="6943725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44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Network Design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thought</a:t>
            </a:r>
          </a:p>
          <a:p>
            <a:r>
              <a:rPr lang="en-GB" dirty="0" smtClean="0"/>
              <a:t>Layered design</a:t>
            </a:r>
          </a:p>
          <a:p>
            <a:r>
              <a:rPr lang="en-GB" dirty="0" smtClean="0"/>
              <a:t>Redundancy</a:t>
            </a:r>
          </a:p>
          <a:p>
            <a:r>
              <a:rPr lang="en-GB" dirty="0" smtClean="0"/>
              <a:t>Failover</a:t>
            </a:r>
          </a:p>
          <a:p>
            <a:endParaRPr lang="en-GB" dirty="0"/>
          </a:p>
          <a:p>
            <a:r>
              <a:rPr lang="en-GB" dirty="0" smtClean="0"/>
              <a:t>There are others!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99432"/>
            <a:ext cx="4492334" cy="5281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043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Network Design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BIG SCARY BOX</a:t>
            </a:r>
          </a:p>
          <a:p>
            <a:endParaRPr lang="en-GB" dirty="0"/>
          </a:p>
          <a:p>
            <a:r>
              <a:rPr lang="en-GB" dirty="0" smtClean="0"/>
              <a:t>“We paid $$$ for it”</a:t>
            </a:r>
          </a:p>
          <a:p>
            <a:r>
              <a:rPr lang="en-GB" dirty="0" smtClean="0"/>
              <a:t>“Temporary”</a:t>
            </a:r>
          </a:p>
          <a:p>
            <a:endParaRPr lang="en-GB" dirty="0"/>
          </a:p>
          <a:p>
            <a:r>
              <a:rPr lang="en-GB" dirty="0" smtClean="0"/>
              <a:t>Use it for </a:t>
            </a:r>
            <a:r>
              <a:rPr lang="en-GB" i="1" dirty="0" smtClean="0"/>
              <a:t>everything</a:t>
            </a:r>
          </a:p>
          <a:p>
            <a:r>
              <a:rPr lang="en-GB" dirty="0" smtClean="0"/>
              <a:t>Never touch it</a:t>
            </a:r>
          </a:p>
          <a:p>
            <a:r>
              <a:rPr lang="en-GB" dirty="0" smtClean="0"/>
              <a:t>Never document it</a:t>
            </a:r>
          </a:p>
          <a:p>
            <a:r>
              <a:rPr lang="en-GB" dirty="0" smtClean="0"/>
              <a:t>Run away!!!</a:t>
            </a:r>
            <a:endParaRPr lang="en-GB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488" y="1124744"/>
            <a:ext cx="4532050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608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4800" dirty="0" smtClean="0"/>
              <a:t>Do these things get fixed?</a:t>
            </a:r>
            <a:endParaRPr lang="en-GB" sz="4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So.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93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 depends…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571456" y="2474382"/>
            <a:ext cx="243259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Confidence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502" y="1936159"/>
            <a:ext cx="410590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8185" y="3012605"/>
            <a:ext cx="2641759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Money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11977" y="3550828"/>
            <a:ext cx="2366247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2081" y="4089051"/>
            <a:ext cx="389823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Politics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00809" y="5611362"/>
            <a:ext cx="2634752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Successful Fix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94601" y="5278469"/>
            <a:ext cx="2634752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Downtime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13748" y="5943564"/>
            <a:ext cx="2634752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Ongoing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Learning…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61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It’s a community…</a:t>
            </a:r>
            <a:endParaRPr lang="en-GB" dirty="0"/>
          </a:p>
        </p:txBody>
      </p:sp>
      <p:sp>
        <p:nvSpPr>
          <p:cNvPr id="2" name="Oval 1"/>
          <p:cNvSpPr/>
          <p:nvPr/>
        </p:nvSpPr>
        <p:spPr>
          <a:xfrm>
            <a:off x="1206060" y="2435984"/>
            <a:ext cx="1728192" cy="1728192"/>
          </a:xfrm>
          <a:prstGeom prst="ellipse">
            <a:avLst/>
          </a:prstGeom>
          <a:solidFill>
            <a:schemeClr val="accent3">
              <a:alpha val="21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RIPE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323528" y="2545842"/>
            <a:ext cx="1227520" cy="1305986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IETF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634707" y="3388949"/>
            <a:ext cx="1435450" cy="1527207"/>
          </a:xfrm>
          <a:prstGeom prst="ellipse">
            <a:avLst/>
          </a:prstGeom>
          <a:solidFill>
            <a:schemeClr val="bg1">
              <a:lumMod val="50000"/>
              <a:alpha val="2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NANOG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2353774" y="3425344"/>
            <a:ext cx="1453933" cy="1432329"/>
          </a:xfrm>
          <a:prstGeom prst="ellipse">
            <a:avLst/>
          </a:prstGeom>
          <a:solidFill>
            <a:schemeClr val="accent2">
              <a:lumMod val="50000"/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UKNOF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1452502" y="3831702"/>
            <a:ext cx="1279005" cy="1260000"/>
          </a:xfrm>
          <a:prstGeom prst="ellipse">
            <a:avLst/>
          </a:prstGeom>
          <a:solidFill>
            <a:schemeClr val="tx2">
              <a:lumMod val="50000"/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LINX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1854132" y="3349906"/>
            <a:ext cx="1260000" cy="1173358"/>
          </a:xfrm>
          <a:prstGeom prst="ellipse">
            <a:avLst/>
          </a:prstGeom>
          <a:solidFill>
            <a:schemeClr val="accent1"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LONAP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5062357" y="2496688"/>
            <a:ext cx="1453933" cy="1432329"/>
          </a:xfrm>
          <a:prstGeom prst="ellipse">
            <a:avLst/>
          </a:prstGeom>
          <a:solidFill>
            <a:schemeClr val="accent6">
              <a:lumMod val="50000"/>
              <a:alpha val="3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?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733543" y="1499880"/>
            <a:ext cx="1424175" cy="1515212"/>
          </a:xfrm>
          <a:prstGeom prst="ellipse">
            <a:avLst/>
          </a:prstGeom>
          <a:solidFill>
            <a:schemeClr val="bg1">
              <a:lumMod val="50000"/>
              <a:alpha val="2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APRICOT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5670557" y="3298239"/>
            <a:ext cx="1098281" cy="1081961"/>
          </a:xfrm>
          <a:prstGeom prst="ellipse">
            <a:avLst/>
          </a:prstGeom>
          <a:solidFill>
            <a:schemeClr val="accent2">
              <a:lumMod val="50000"/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7056" y="5224329"/>
            <a:ext cx="4534265" cy="8575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“Network Operators”</a:t>
            </a:r>
            <a:endParaRPr lang="en-GB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86231" y="4916156"/>
            <a:ext cx="4829845" cy="923644"/>
          </a:xfrm>
          <a:prstGeom prst="rect">
            <a:avLst/>
          </a:prstGeom>
          <a:solidFill>
            <a:schemeClr val="accent2">
              <a:lumMod val="60000"/>
              <a:lumOff val="40000"/>
              <a:alpha val="48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who operate a network</a:t>
            </a:r>
            <a:endParaRPr lang="en-GB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5240182" y="1716505"/>
            <a:ext cx="1098281" cy="1081961"/>
          </a:xfrm>
          <a:prstGeom prst="ellipse">
            <a:avLst/>
          </a:prstGeom>
          <a:solidFill>
            <a:schemeClr val="accent2">
              <a:lumMod val="50000"/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3145316" y="2906474"/>
            <a:ext cx="900240" cy="886863"/>
          </a:xfrm>
          <a:prstGeom prst="ellipse">
            <a:avLst/>
          </a:prstGeom>
          <a:solidFill>
            <a:schemeClr val="accent2">
              <a:lumMod val="50000"/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3810219" y="2766878"/>
            <a:ext cx="841606" cy="829100"/>
          </a:xfrm>
          <a:prstGeom prst="ellipse">
            <a:avLst/>
          </a:prstGeom>
          <a:solidFill>
            <a:schemeClr val="accent6">
              <a:lumMod val="75000"/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431697" y="2843658"/>
            <a:ext cx="749526" cy="738389"/>
          </a:xfrm>
          <a:prstGeom prst="ellipse">
            <a:avLst/>
          </a:prstGeom>
          <a:solidFill>
            <a:srgbClr val="7030A0">
              <a:alpha val="17000"/>
            </a:srgb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3916318" y="2225536"/>
            <a:ext cx="932254" cy="918402"/>
          </a:xfrm>
          <a:prstGeom prst="ellipse">
            <a:avLst/>
          </a:prstGeom>
          <a:solidFill>
            <a:schemeClr val="accent3">
              <a:lumMod val="50000"/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83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It’s a community…</a:t>
            </a:r>
            <a:endParaRPr lang="en-GB" dirty="0"/>
          </a:p>
        </p:txBody>
      </p:sp>
      <p:sp>
        <p:nvSpPr>
          <p:cNvPr id="2" name="Oval 1"/>
          <p:cNvSpPr/>
          <p:nvPr/>
        </p:nvSpPr>
        <p:spPr>
          <a:xfrm>
            <a:off x="1206060" y="2435984"/>
            <a:ext cx="1728192" cy="1728192"/>
          </a:xfrm>
          <a:prstGeom prst="ellipse">
            <a:avLst/>
          </a:prstGeom>
          <a:solidFill>
            <a:schemeClr val="accent3">
              <a:alpha val="21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RIPE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323528" y="2545842"/>
            <a:ext cx="1227520" cy="1305986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IETF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634707" y="3388949"/>
            <a:ext cx="1435450" cy="1527207"/>
          </a:xfrm>
          <a:prstGeom prst="ellipse">
            <a:avLst/>
          </a:prstGeom>
          <a:solidFill>
            <a:schemeClr val="bg1">
              <a:lumMod val="50000"/>
              <a:alpha val="2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NANOG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2353774" y="3425344"/>
            <a:ext cx="1453933" cy="1432329"/>
          </a:xfrm>
          <a:prstGeom prst="ellipse">
            <a:avLst/>
          </a:prstGeom>
          <a:solidFill>
            <a:schemeClr val="accent2">
              <a:lumMod val="50000"/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UKNOF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1452502" y="3831702"/>
            <a:ext cx="1279005" cy="1260000"/>
          </a:xfrm>
          <a:prstGeom prst="ellipse">
            <a:avLst/>
          </a:prstGeom>
          <a:solidFill>
            <a:schemeClr val="tx2">
              <a:lumMod val="50000"/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LINX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1854132" y="3349906"/>
            <a:ext cx="1260000" cy="1173358"/>
          </a:xfrm>
          <a:prstGeom prst="ellipse">
            <a:avLst/>
          </a:prstGeom>
          <a:solidFill>
            <a:schemeClr val="accent1"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LONAP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5062357" y="2496688"/>
            <a:ext cx="1453933" cy="1432329"/>
          </a:xfrm>
          <a:prstGeom prst="ellipse">
            <a:avLst/>
          </a:prstGeom>
          <a:solidFill>
            <a:schemeClr val="accent6">
              <a:lumMod val="50000"/>
              <a:alpha val="3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?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733543" y="1499880"/>
            <a:ext cx="1424175" cy="1515212"/>
          </a:xfrm>
          <a:prstGeom prst="ellipse">
            <a:avLst/>
          </a:prstGeom>
          <a:solidFill>
            <a:schemeClr val="bg1">
              <a:lumMod val="50000"/>
              <a:alpha val="2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APRICOT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5670557" y="3298239"/>
            <a:ext cx="1098281" cy="1081961"/>
          </a:xfrm>
          <a:prstGeom prst="ellipse">
            <a:avLst/>
          </a:prstGeom>
          <a:solidFill>
            <a:schemeClr val="accent2">
              <a:lumMod val="50000"/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7056" y="5224329"/>
            <a:ext cx="4534265" cy="8575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“Network Operators”</a:t>
            </a:r>
            <a:endParaRPr lang="en-GB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86231" y="4916156"/>
            <a:ext cx="4829845" cy="923644"/>
          </a:xfrm>
          <a:prstGeom prst="rect">
            <a:avLst/>
          </a:prstGeom>
          <a:solidFill>
            <a:schemeClr val="accent2">
              <a:lumMod val="60000"/>
              <a:lumOff val="40000"/>
              <a:alpha val="48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who operate a network</a:t>
            </a:r>
            <a:endParaRPr lang="en-GB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5240182" y="1716505"/>
            <a:ext cx="1098281" cy="1081961"/>
          </a:xfrm>
          <a:prstGeom prst="ellipse">
            <a:avLst/>
          </a:prstGeom>
          <a:solidFill>
            <a:schemeClr val="accent2">
              <a:lumMod val="50000"/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3145316" y="2906474"/>
            <a:ext cx="900240" cy="886863"/>
          </a:xfrm>
          <a:prstGeom prst="ellipse">
            <a:avLst/>
          </a:prstGeom>
          <a:solidFill>
            <a:schemeClr val="accent2">
              <a:lumMod val="50000"/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3810219" y="2766878"/>
            <a:ext cx="841606" cy="829100"/>
          </a:xfrm>
          <a:prstGeom prst="ellipse">
            <a:avLst/>
          </a:prstGeom>
          <a:solidFill>
            <a:schemeClr val="accent6">
              <a:lumMod val="75000"/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431697" y="2843658"/>
            <a:ext cx="749526" cy="738389"/>
          </a:xfrm>
          <a:prstGeom prst="ellipse">
            <a:avLst/>
          </a:prstGeom>
          <a:solidFill>
            <a:srgbClr val="7030A0">
              <a:alpha val="17000"/>
            </a:srgb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3916318" y="2225536"/>
            <a:ext cx="932254" cy="918402"/>
          </a:xfrm>
          <a:prstGeom prst="ellipse">
            <a:avLst/>
          </a:prstGeom>
          <a:solidFill>
            <a:schemeClr val="accent3">
              <a:lumMod val="50000"/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5417" y="1287716"/>
            <a:ext cx="6014279" cy="5021604"/>
          </a:xfrm>
          <a:prstGeom prst="rect">
            <a:avLst/>
          </a:prstGeom>
          <a:solidFill>
            <a:schemeClr val="bg2">
              <a:lumMod val="5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Beer</a:t>
            </a:r>
            <a:endParaRPr lang="en-GB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283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It’s a community…</a:t>
            </a:r>
            <a:endParaRPr lang="en-GB" dirty="0"/>
          </a:p>
        </p:txBody>
      </p:sp>
      <p:sp>
        <p:nvSpPr>
          <p:cNvPr id="2" name="Oval 1"/>
          <p:cNvSpPr/>
          <p:nvPr/>
        </p:nvSpPr>
        <p:spPr>
          <a:xfrm>
            <a:off x="1206060" y="2435984"/>
            <a:ext cx="1728192" cy="1728192"/>
          </a:xfrm>
          <a:prstGeom prst="ellipse">
            <a:avLst/>
          </a:prstGeom>
          <a:solidFill>
            <a:schemeClr val="accent3">
              <a:alpha val="21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RIPE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323528" y="2545842"/>
            <a:ext cx="1227520" cy="1305986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IETF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634707" y="3388949"/>
            <a:ext cx="1435450" cy="1527207"/>
          </a:xfrm>
          <a:prstGeom prst="ellipse">
            <a:avLst/>
          </a:prstGeom>
          <a:solidFill>
            <a:schemeClr val="bg1">
              <a:lumMod val="50000"/>
              <a:alpha val="2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NANOG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2353774" y="3425344"/>
            <a:ext cx="1453933" cy="1432329"/>
          </a:xfrm>
          <a:prstGeom prst="ellipse">
            <a:avLst/>
          </a:prstGeom>
          <a:solidFill>
            <a:schemeClr val="accent2">
              <a:lumMod val="50000"/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UKNOF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1452502" y="3831702"/>
            <a:ext cx="1279005" cy="1260000"/>
          </a:xfrm>
          <a:prstGeom prst="ellipse">
            <a:avLst/>
          </a:prstGeom>
          <a:solidFill>
            <a:schemeClr val="tx2">
              <a:lumMod val="50000"/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LINX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1854132" y="3349906"/>
            <a:ext cx="1260000" cy="1173358"/>
          </a:xfrm>
          <a:prstGeom prst="ellipse">
            <a:avLst/>
          </a:prstGeom>
          <a:solidFill>
            <a:schemeClr val="accent1"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LONAP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5062357" y="2496688"/>
            <a:ext cx="1453933" cy="1432329"/>
          </a:xfrm>
          <a:prstGeom prst="ellipse">
            <a:avLst/>
          </a:prstGeom>
          <a:solidFill>
            <a:schemeClr val="accent6">
              <a:lumMod val="50000"/>
              <a:alpha val="39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?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733543" y="1499880"/>
            <a:ext cx="1424175" cy="1515212"/>
          </a:xfrm>
          <a:prstGeom prst="ellipse">
            <a:avLst/>
          </a:prstGeom>
          <a:solidFill>
            <a:schemeClr val="bg1">
              <a:lumMod val="50000"/>
              <a:alpha val="2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APRICOT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5670557" y="3298239"/>
            <a:ext cx="1098281" cy="1081961"/>
          </a:xfrm>
          <a:prstGeom prst="ellipse">
            <a:avLst/>
          </a:prstGeom>
          <a:solidFill>
            <a:schemeClr val="accent2">
              <a:lumMod val="50000"/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7056" y="5224329"/>
            <a:ext cx="4534265" cy="8575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“Network Operators”</a:t>
            </a:r>
            <a:endParaRPr lang="en-GB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86231" y="4916156"/>
            <a:ext cx="4829845" cy="923644"/>
          </a:xfrm>
          <a:prstGeom prst="rect">
            <a:avLst/>
          </a:prstGeom>
          <a:solidFill>
            <a:schemeClr val="accent2">
              <a:lumMod val="60000"/>
              <a:lumOff val="40000"/>
              <a:alpha val="48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who operate a network</a:t>
            </a:r>
            <a:endParaRPr lang="en-GB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5240182" y="1716505"/>
            <a:ext cx="1098281" cy="1081961"/>
          </a:xfrm>
          <a:prstGeom prst="ellipse">
            <a:avLst/>
          </a:prstGeom>
          <a:solidFill>
            <a:schemeClr val="accent2">
              <a:lumMod val="50000"/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3145316" y="2906474"/>
            <a:ext cx="900240" cy="886863"/>
          </a:xfrm>
          <a:prstGeom prst="ellipse">
            <a:avLst/>
          </a:prstGeom>
          <a:solidFill>
            <a:schemeClr val="accent2">
              <a:lumMod val="50000"/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3810219" y="2766878"/>
            <a:ext cx="841606" cy="829100"/>
          </a:xfrm>
          <a:prstGeom prst="ellipse">
            <a:avLst/>
          </a:prstGeom>
          <a:solidFill>
            <a:schemeClr val="accent6">
              <a:lumMod val="75000"/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4431697" y="2843658"/>
            <a:ext cx="749526" cy="738389"/>
          </a:xfrm>
          <a:prstGeom prst="ellipse">
            <a:avLst/>
          </a:prstGeom>
          <a:solidFill>
            <a:srgbClr val="7030A0">
              <a:alpha val="17000"/>
            </a:srgb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3916318" y="2225536"/>
            <a:ext cx="932254" cy="918402"/>
          </a:xfrm>
          <a:prstGeom prst="ellipse">
            <a:avLst/>
          </a:prstGeom>
          <a:solidFill>
            <a:schemeClr val="accent3">
              <a:lumMod val="50000"/>
              <a:alpha val="1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5417" y="1287716"/>
            <a:ext cx="6014279" cy="5021604"/>
          </a:xfrm>
          <a:prstGeom prst="rect">
            <a:avLst/>
          </a:prstGeom>
          <a:solidFill>
            <a:schemeClr val="bg2">
              <a:lumMod val="5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Beer</a:t>
            </a:r>
            <a:endParaRPr lang="en-GB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0" y="1282535"/>
            <a:ext cx="4344075" cy="5021604"/>
          </a:xfrm>
          <a:prstGeom prst="rect">
            <a:avLst/>
          </a:prstGeom>
          <a:solidFill>
            <a:schemeClr val="accent2">
              <a:lumMod val="60000"/>
              <a:lumOff val="4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Fancy</a:t>
            </a:r>
          </a:p>
          <a:p>
            <a:pPr algn="ctr"/>
            <a:r>
              <a:rPr lang="en-GB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Cocktails</a:t>
            </a:r>
          </a:p>
          <a:p>
            <a:pPr algn="ctr"/>
            <a:r>
              <a:rPr lang="en-GB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something?</a:t>
            </a:r>
          </a:p>
        </p:txBody>
      </p:sp>
    </p:spTree>
    <p:extLst>
      <p:ext uri="{BB962C8B-B14F-4D97-AF65-F5344CB8AC3E}">
        <p14:creationId xmlns:p14="http://schemas.microsoft.com/office/powerpoint/2010/main" val="82482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..enter the IXP…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1323975"/>
            <a:ext cx="6943725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350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IXP today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01" y="1121903"/>
            <a:ext cx="7999794" cy="514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234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ISPs to… </a:t>
            </a:r>
            <a:r>
              <a:rPr lang="en-GB" i="1" dirty="0" smtClean="0"/>
              <a:t>$thing</a:t>
            </a:r>
            <a:r>
              <a:rPr lang="en-GB" dirty="0" smtClean="0"/>
              <a:t> provider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46243" y="1409742"/>
            <a:ext cx="7920880" cy="342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GB" sz="1600" b="1" dirty="0" smtClean="0"/>
              <a:t>Original ‘Tier 2’ access ISPs</a:t>
            </a:r>
            <a:endParaRPr lang="en-GB" sz="16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46243" y="1268760"/>
            <a:ext cx="8640960" cy="0"/>
          </a:xfrm>
          <a:prstGeom prst="line">
            <a:avLst/>
          </a:prstGeom>
          <a:ln w="825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5536" y="1797104"/>
            <a:ext cx="7776864" cy="34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GB" sz="1600" b="1" dirty="0" smtClean="0"/>
              <a:t>Academic Networks</a:t>
            </a:r>
            <a:endParaRPr lang="en-GB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2184466"/>
            <a:ext cx="7776864" cy="34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GB" sz="1600" b="1" dirty="0" smtClean="0"/>
              <a:t>Larger </a:t>
            </a:r>
            <a:r>
              <a:rPr lang="en-GB" sz="1600" b="1" dirty="0" err="1" smtClean="0"/>
              <a:t>Telcos</a:t>
            </a:r>
            <a:endParaRPr lang="en-GB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50069" y="2959190"/>
            <a:ext cx="7022331" cy="34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GB" sz="1600" b="1" dirty="0" smtClean="0"/>
              <a:t>Medium Hosting Networks</a:t>
            </a:r>
            <a:endParaRPr lang="en-GB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627809" y="5273024"/>
            <a:ext cx="5544611" cy="342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GB" sz="1600" b="1" dirty="0" smtClean="0"/>
              <a:t>VoIP Service Providers</a:t>
            </a:r>
            <a:endParaRPr lang="en-GB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61046" y="2571828"/>
            <a:ext cx="7211354" cy="34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GB" sz="1600" b="1" dirty="0" smtClean="0"/>
              <a:t>Large Content Networks</a:t>
            </a:r>
            <a:endParaRPr lang="en-GB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635896" y="5660386"/>
            <a:ext cx="4531227" cy="338554"/>
          </a:xfrm>
          <a:prstGeom prst="rect">
            <a:avLst/>
          </a:prstGeom>
          <a:solidFill>
            <a:srgbClr val="F2AEDF"/>
          </a:solidFill>
        </p:spPr>
        <p:txBody>
          <a:bodyPr wrap="square" rtlCol="0" anchor="t">
            <a:spAutoFit/>
          </a:bodyPr>
          <a:lstStyle/>
          <a:p>
            <a:r>
              <a:rPr lang="en-GB" sz="1600" b="1" dirty="0" smtClean="0"/>
              <a:t>Huge web sites, social media, Video on demand</a:t>
            </a:r>
            <a:endParaRPr lang="en-GB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619672" y="3346552"/>
            <a:ext cx="6552726" cy="342000"/>
          </a:xfrm>
          <a:prstGeom prst="rect">
            <a:avLst/>
          </a:prstGeom>
          <a:solidFill>
            <a:srgbClr val="92D050"/>
          </a:solidFill>
        </p:spPr>
        <p:txBody>
          <a:bodyPr wrap="square" rtlCol="0" anchor="t">
            <a:spAutoFit/>
          </a:bodyPr>
          <a:lstStyle/>
          <a:p>
            <a:r>
              <a:rPr lang="en-GB" sz="1600" b="1" dirty="0" smtClean="0"/>
              <a:t>Layer 2 Resellers</a:t>
            </a:r>
            <a:endParaRPr lang="en-GB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619672" y="4501746"/>
            <a:ext cx="6552724" cy="338554"/>
          </a:xfrm>
          <a:prstGeom prst="rect">
            <a:avLst/>
          </a:prstGeom>
          <a:solidFill>
            <a:srgbClr val="C6EEC4"/>
          </a:solidFill>
        </p:spPr>
        <p:txBody>
          <a:bodyPr wrap="square" rtlCol="0" anchor="t">
            <a:spAutoFit/>
          </a:bodyPr>
          <a:lstStyle/>
          <a:p>
            <a:r>
              <a:rPr lang="en-GB" sz="1600" b="1" dirty="0" smtClean="0"/>
              <a:t>Small Hosting Networks</a:t>
            </a:r>
            <a:endParaRPr lang="en-GB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150069" y="4117830"/>
            <a:ext cx="7022331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GB" sz="1600" b="1" dirty="0" smtClean="0"/>
              <a:t>Small access networks (birth of </a:t>
            </a:r>
            <a:r>
              <a:rPr lang="en-GB" sz="1600" b="1" dirty="0" err="1" smtClean="0"/>
              <a:t>xDSL</a:t>
            </a:r>
            <a:r>
              <a:rPr lang="en-GB" sz="1600" b="1" dirty="0" smtClean="0"/>
              <a:t>)</a:t>
            </a:r>
            <a:endParaRPr lang="en-GB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862867" y="6435116"/>
            <a:ext cx="2304256" cy="342000"/>
          </a:xfrm>
          <a:prstGeom prst="rect">
            <a:avLst/>
          </a:prstGeom>
          <a:solidFill>
            <a:srgbClr val="F2AEDF"/>
          </a:solidFill>
        </p:spPr>
        <p:txBody>
          <a:bodyPr wrap="square" rtlCol="0" anchor="t">
            <a:spAutoFit/>
          </a:bodyPr>
          <a:lstStyle/>
          <a:p>
            <a:r>
              <a:rPr lang="en-GB" sz="1600" b="1" dirty="0" smtClean="0"/>
              <a:t>Connected Enterprises</a:t>
            </a:r>
            <a:endParaRPr lang="en-GB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622512" y="4885662"/>
            <a:ext cx="5544611" cy="342000"/>
          </a:xfrm>
          <a:prstGeom prst="rect">
            <a:avLst/>
          </a:prstGeom>
          <a:solidFill>
            <a:srgbClr val="978D93"/>
          </a:solidFill>
        </p:spPr>
        <p:txBody>
          <a:bodyPr wrap="square" rtlCol="0" anchor="t">
            <a:spAutoFit/>
          </a:bodyPr>
          <a:lstStyle/>
          <a:p>
            <a:r>
              <a:rPr lang="en-GB" sz="1600" b="1" dirty="0" smtClean="0"/>
              <a:t>Online Gaming</a:t>
            </a:r>
            <a:endParaRPr lang="en-GB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400114" y="6047748"/>
            <a:ext cx="2772306" cy="34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GB" sz="1600" b="1" dirty="0" smtClean="0"/>
              <a:t>Gambling, Banking…</a:t>
            </a:r>
            <a:endParaRPr lang="en-GB" sz="1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150069" y="3733914"/>
            <a:ext cx="7017054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GB" sz="1600" b="1" dirty="0" smtClean="0"/>
              <a:t>Name Services, DNS Registrars, Network Service Providers…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228913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“Layer-2 blob” works great most of the time!</a:t>
            </a:r>
          </a:p>
          <a:p>
            <a:r>
              <a:rPr lang="en-GB" dirty="0" smtClean="0"/>
              <a:t>Until something / someone screws up</a:t>
            </a:r>
          </a:p>
          <a:p>
            <a:r>
              <a:rPr lang="en-GB" dirty="0" smtClean="0"/>
              <a:t>Can be difficult to find and fix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IXP Protection</a:t>
            </a:r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24944"/>
            <a:ext cx="5760640" cy="370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171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IXPs have allowed traffic policies</a:t>
            </a:r>
          </a:p>
          <a:p>
            <a:pPr lvl="1"/>
            <a:r>
              <a:rPr lang="en-GB" dirty="0" smtClean="0"/>
              <a:t>We ask you nicely not to do evil things!</a:t>
            </a:r>
          </a:p>
          <a:p>
            <a:pPr lvl="1"/>
            <a:r>
              <a:rPr lang="en-GB" dirty="0" smtClean="0"/>
              <a:t>If we find evil things, we will unplug you…</a:t>
            </a:r>
          </a:p>
          <a:p>
            <a:pPr lvl="1"/>
            <a:r>
              <a:rPr lang="en-GB" dirty="0"/>
              <a:t>“Router only” policy didn’t break much </a:t>
            </a:r>
            <a:r>
              <a:rPr lang="en-GB" dirty="0" smtClean="0">
                <a:sym typeface="Wingdings" pitchFamily="2" charset="2"/>
              </a:rPr>
              <a:t>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This was enough for a long time….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IXP Protection (1)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8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IXPs have allowed traffic policies</a:t>
            </a:r>
          </a:p>
          <a:p>
            <a:pPr lvl="1"/>
            <a:r>
              <a:rPr lang="en-GB" dirty="0" smtClean="0"/>
              <a:t>We ask you nicely not to do evil things!</a:t>
            </a:r>
          </a:p>
          <a:p>
            <a:pPr lvl="1"/>
            <a:r>
              <a:rPr lang="en-GB" dirty="0" smtClean="0"/>
              <a:t>If we find evil things, we will unplug you…</a:t>
            </a:r>
          </a:p>
          <a:p>
            <a:pPr lvl="1"/>
            <a:r>
              <a:rPr lang="en-GB" dirty="0"/>
              <a:t>“Router only” policy didn’t break much </a:t>
            </a:r>
            <a:r>
              <a:rPr lang="en-GB" dirty="0" smtClean="0">
                <a:sym typeface="Wingdings" pitchFamily="2" charset="2"/>
              </a:rPr>
              <a:t>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This was enough for a long time….</a:t>
            </a:r>
          </a:p>
          <a:p>
            <a:endParaRPr lang="en-GB" dirty="0"/>
          </a:p>
          <a:p>
            <a:r>
              <a:rPr lang="en-GB" dirty="0" smtClean="0"/>
              <a:t>Some evil happens too fast!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IXP Protection (2)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87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2097</TotalTime>
  <Words>3320</Words>
  <Application>Microsoft Office PowerPoint</Application>
  <PresentationFormat>On-screen Show (4:3)</PresentationFormat>
  <Paragraphs>486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Original purpose of IXPs…</vt:lpstr>
      <vt:lpstr>..enter the IXP…</vt:lpstr>
      <vt:lpstr>..enter the IXP…</vt:lpstr>
      <vt:lpstr>The IXP today</vt:lpstr>
      <vt:lpstr>From ISPs to… $thing provider</vt:lpstr>
      <vt:lpstr>IXP Protection</vt:lpstr>
      <vt:lpstr>IXP Protection (1)</vt:lpstr>
      <vt:lpstr>IXP Protection (2)</vt:lpstr>
      <vt:lpstr>IXPs protecting against evil…</vt:lpstr>
      <vt:lpstr>IXP Forwarding Path Failure</vt:lpstr>
      <vt:lpstr>What goes wrong with members?</vt:lpstr>
      <vt:lpstr>DTP/VTP/STP (Cisco…)</vt:lpstr>
      <vt:lpstr>Proxy ARP</vt:lpstr>
      <vt:lpstr>How BGP detects deadness</vt:lpstr>
      <vt:lpstr>Intermediate Switches / BGP</vt:lpstr>
      <vt:lpstr>‘SLA’ Features</vt:lpstr>
      <vt:lpstr>Switch Features</vt:lpstr>
      <vt:lpstr>BFD - Bidirectional Forwarding Detection</vt:lpstr>
      <vt:lpstr>Multiple IXP Connections</vt:lpstr>
      <vt:lpstr>Multiple IXP Connections</vt:lpstr>
      <vt:lpstr>Multiple IXP Connections</vt:lpstr>
      <vt:lpstr>Multiple IXP Connections</vt:lpstr>
      <vt:lpstr>Multiple IXP Connections</vt:lpstr>
      <vt:lpstr>Multiple IXP Connections</vt:lpstr>
      <vt:lpstr>Routing Fun…</vt:lpstr>
      <vt:lpstr>Multiple IXP Connections</vt:lpstr>
      <vt:lpstr>Fixes for the blackhole</vt:lpstr>
      <vt:lpstr>Routing Fun…</vt:lpstr>
      <vt:lpstr>Network Design</vt:lpstr>
      <vt:lpstr>Network Design</vt:lpstr>
      <vt:lpstr>So..</vt:lpstr>
      <vt:lpstr>It depends…</vt:lpstr>
      <vt:lpstr>It’s a community…</vt:lpstr>
      <vt:lpstr>It’s a community…</vt:lpstr>
      <vt:lpstr>It’s a community…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Lister</dc:creator>
  <cp:lastModifiedBy>Robert Lister</cp:lastModifiedBy>
  <cp:revision>94</cp:revision>
  <cp:lastPrinted>2013-01-16T18:40:14Z</cp:lastPrinted>
  <dcterms:created xsi:type="dcterms:W3CDTF">2013-01-14T17:56:05Z</dcterms:created>
  <dcterms:modified xsi:type="dcterms:W3CDTF">2013-01-16T18:44:27Z</dcterms:modified>
</cp:coreProperties>
</file>