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09" r:id="rId2"/>
    <p:sldMasterId id="2147483921" r:id="rId3"/>
  </p:sldMasterIdLst>
  <p:notesMasterIdLst>
    <p:notesMasterId r:id="rId13"/>
  </p:notesMasterIdLst>
  <p:handoutMasterIdLst>
    <p:handoutMasterId r:id="rId14"/>
  </p:handoutMasterIdLst>
  <p:sldIdLst>
    <p:sldId id="458" r:id="rId4"/>
    <p:sldId id="424" r:id="rId5"/>
    <p:sldId id="445" r:id="rId6"/>
    <p:sldId id="425" r:id="rId7"/>
    <p:sldId id="455" r:id="rId8"/>
    <p:sldId id="456" r:id="rId9"/>
    <p:sldId id="461" r:id="rId10"/>
    <p:sldId id="374" r:id="rId11"/>
    <p:sldId id="435" r:id="rId12"/>
  </p:sldIdLst>
  <p:sldSz cx="9144000" cy="6858000" type="screen4x3"/>
  <p:notesSz cx="7010400" cy="92233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Frankenberg" initials="nfranken"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B1E"/>
    <a:srgbClr val="FFC222"/>
    <a:srgbClr val="3F3F3F"/>
    <a:srgbClr val="FB6400"/>
    <a:srgbClr val="D61E30"/>
    <a:srgbClr val="A8D8F4"/>
    <a:srgbClr val="D7D7D7"/>
    <a:srgbClr val="00A9D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35" autoAdjust="0"/>
    <p:restoredTop sz="69330" autoAdjust="0"/>
  </p:normalViewPr>
  <p:slideViewPr>
    <p:cSldViewPr snapToGrid="0" snapToObjects="1">
      <p:cViewPr varScale="1">
        <p:scale>
          <a:sx n="59" d="100"/>
          <a:sy n="59" d="100"/>
        </p:scale>
        <p:origin x="-2178" y="-84"/>
      </p:cViewPr>
      <p:guideLst>
        <p:guide orient="horz" pos="4173"/>
        <p:guide orient="horz" pos="734"/>
        <p:guide orient="horz" pos="2666"/>
        <p:guide orient="horz" pos="2296"/>
        <p:guide orient="horz" pos="1960"/>
        <p:guide orient="horz" pos="2629"/>
        <p:guide pos="5609"/>
        <p:guide pos="149"/>
        <p:guide pos="2879"/>
        <p:guide pos="1028"/>
        <p:guide pos="4127"/>
        <p:guide pos="2244"/>
        <p:guide pos="4351"/>
      </p:guideLst>
    </p:cSldViewPr>
  </p:slideViewPr>
  <p:notesTextViewPr>
    <p:cViewPr>
      <p:scale>
        <a:sx n="100" d="100"/>
        <a:sy n="100" d="100"/>
      </p:scale>
      <p:origin x="0" y="0"/>
    </p:cViewPr>
  </p:notesTextViewPr>
  <p:sorterViewPr>
    <p:cViewPr>
      <p:scale>
        <a:sx n="66" d="100"/>
        <a:sy n="66" d="100"/>
      </p:scale>
      <p:origin x="0" y="1986"/>
    </p:cViewPr>
  </p:sorterViewPr>
  <p:notesViewPr>
    <p:cSldViewPr snapToGrid="0" snapToObject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defRPr sz="1200"/>
            </a:lvl1pPr>
          </a:lstStyle>
          <a:p>
            <a:endParaRPr lang="en-US" dirty="0"/>
          </a:p>
        </p:txBody>
      </p:sp>
      <p:sp>
        <p:nvSpPr>
          <p:cNvPr id="71683" name="Rectangle 3"/>
          <p:cNvSpPr>
            <a:spLocks noGrp="1" noChangeArrowheads="1"/>
          </p:cNvSpPr>
          <p:nvPr>
            <p:ph type="dt" sz="quarter" idx="1"/>
          </p:nvPr>
        </p:nvSpPr>
        <p:spPr bwMode="auto">
          <a:xfrm>
            <a:off x="3970938"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a:defRPr sz="1200"/>
            </a:lvl1pPr>
          </a:lstStyle>
          <a:p>
            <a:endParaRPr lang="en-US" dirty="0"/>
          </a:p>
        </p:txBody>
      </p:sp>
      <p:sp>
        <p:nvSpPr>
          <p:cNvPr id="71684" name="Rectangle 4"/>
          <p:cNvSpPr>
            <a:spLocks noGrp="1" noChangeArrowheads="1"/>
          </p:cNvSpPr>
          <p:nvPr>
            <p:ph type="ftr" sz="quarter" idx="2"/>
          </p:nvPr>
        </p:nvSpPr>
        <p:spPr bwMode="auto">
          <a:xfrm>
            <a:off x="0" y="8760605"/>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defRPr sz="1200"/>
            </a:lvl1pPr>
          </a:lstStyle>
          <a:p>
            <a:endParaRPr lang="en-US" dirty="0"/>
          </a:p>
        </p:txBody>
      </p:sp>
      <p:sp>
        <p:nvSpPr>
          <p:cNvPr id="71685" name="Rectangle 5"/>
          <p:cNvSpPr>
            <a:spLocks noGrp="1" noChangeArrowheads="1"/>
          </p:cNvSpPr>
          <p:nvPr>
            <p:ph type="sldNum" sz="quarter" idx="3"/>
          </p:nvPr>
        </p:nvSpPr>
        <p:spPr bwMode="auto">
          <a:xfrm>
            <a:off x="3970938" y="8760605"/>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a:defRPr sz="1200"/>
            </a:lvl1pPr>
          </a:lstStyle>
          <a:p>
            <a:fld id="{087BF1AE-BF46-4843-891A-AF5A469EF0B5}" type="slidenum">
              <a:rPr lang="en-US"/>
              <a:pPr/>
              <a:t>‹#›</a:t>
            </a:fld>
            <a:endParaRPr lang="en-US" dirty="0"/>
          </a:p>
        </p:txBody>
      </p:sp>
    </p:spTree>
    <p:extLst>
      <p:ext uri="{BB962C8B-B14F-4D97-AF65-F5344CB8AC3E}">
        <p14:creationId xmlns:p14="http://schemas.microsoft.com/office/powerpoint/2010/main" xmlns="" val="89501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Rot="1" noChangeAspect="1" noChangeArrowheads="1" noTextEdit="1"/>
          </p:cNvSpPr>
          <p:nvPr>
            <p:ph type="sldImg" idx="2"/>
          </p:nvPr>
        </p:nvSpPr>
        <p:spPr bwMode="auto">
          <a:xfrm>
            <a:off x="1198563" y="692150"/>
            <a:ext cx="4613275" cy="3459163"/>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467360" y="4381103"/>
            <a:ext cx="6075680" cy="4381103"/>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p>
            <a:pPr lvl="0"/>
            <a:r>
              <a:rPr lang="en-US" smtClean="0"/>
              <a:t>Click to edit Master text style</a:t>
            </a:r>
          </a:p>
          <a:p>
            <a:pPr lvl="1"/>
            <a:r>
              <a:rPr lang="en-US" smtClean="0"/>
              <a:t>xxx</a:t>
            </a:r>
          </a:p>
          <a:p>
            <a:pPr lvl="2"/>
            <a:r>
              <a:rPr lang="en-US" smtClean="0"/>
              <a:t>xxx</a:t>
            </a:r>
          </a:p>
          <a:p>
            <a:pPr lvl="2"/>
            <a:endParaRPr lang="en-US" smtClean="0"/>
          </a:p>
          <a:p>
            <a:pPr lvl="1"/>
            <a:endParaRPr lang="en-US" smtClean="0"/>
          </a:p>
          <a:p>
            <a:pPr lvl="1"/>
            <a:endParaRPr lang="en-US" smtClean="0"/>
          </a:p>
        </p:txBody>
      </p:sp>
      <p:sp>
        <p:nvSpPr>
          <p:cNvPr id="30727" name="Rectangle 7"/>
          <p:cNvSpPr>
            <a:spLocks noGrp="1" noChangeArrowheads="1"/>
          </p:cNvSpPr>
          <p:nvPr>
            <p:ph type="sldNum" sz="quarter" idx="5"/>
          </p:nvPr>
        </p:nvSpPr>
        <p:spPr bwMode="auto">
          <a:xfrm>
            <a:off x="3970938" y="8760605"/>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a:defRPr sz="1100"/>
            </a:lvl1pPr>
          </a:lstStyle>
          <a:p>
            <a:fld id="{CF0B45E3-F96D-4F0D-856F-5F1CD0F3FD3E}" type="slidenum">
              <a:rPr lang="en-US"/>
              <a:pPr/>
              <a:t>‹#›</a:t>
            </a:fld>
            <a:endParaRPr lang="en-US" dirty="0"/>
          </a:p>
        </p:txBody>
      </p:sp>
    </p:spTree>
    <p:extLst>
      <p:ext uri="{BB962C8B-B14F-4D97-AF65-F5344CB8AC3E}">
        <p14:creationId xmlns:p14="http://schemas.microsoft.com/office/powerpoint/2010/main" xmlns="" val="3406704556"/>
      </p:ext>
    </p:extLst>
  </p:cSld>
  <p:clrMap bg1="lt1" tx1="dk1" bg2="lt2" tx2="dk2" accent1="accent1" accent2="accent2" accent3="accent3" accent4="accent4" accent5="accent5" accent6="accent6" hlink="hlink" folHlink="folHlink"/>
  <p:notesStyle>
    <a:lvl1pPr marL="173038" indent="-173038" algn="l" rtl="0" eaLnBrk="0" fontAlgn="base" hangingPunct="0">
      <a:spcBef>
        <a:spcPts val="200"/>
      </a:spcBef>
      <a:spcAft>
        <a:spcPts val="200"/>
      </a:spcAft>
      <a:buChar char="•"/>
      <a:defRPr sz="1000" kern="1200">
        <a:solidFill>
          <a:schemeClr val="tx1"/>
        </a:solidFill>
        <a:latin typeface="Arial" pitchFamily="-109" charset="0"/>
        <a:ea typeface="ＭＳ Ｐゴシック" pitchFamily="-109" charset="-128"/>
        <a:cs typeface="ＭＳ Ｐゴシック" pitchFamily="-109" charset="-128"/>
      </a:defRPr>
    </a:lvl1pPr>
    <a:lvl2pPr marL="346075" indent="-173038" algn="l" rtl="0" eaLnBrk="0" fontAlgn="base" hangingPunct="0">
      <a:spcBef>
        <a:spcPts val="200"/>
      </a:spcBef>
      <a:spcAft>
        <a:spcPts val="200"/>
      </a:spcAft>
      <a:buFont typeface="Lucida Grande" charset="0"/>
      <a:buChar char="-"/>
      <a:defRPr sz="1000" kern="1200">
        <a:solidFill>
          <a:schemeClr val="tx1"/>
        </a:solidFill>
        <a:latin typeface="Arial" pitchFamily="-109" charset="0"/>
        <a:ea typeface="ＭＳ Ｐゴシック" pitchFamily="-109" charset="-128"/>
        <a:cs typeface="+mn-cs"/>
      </a:defRPr>
    </a:lvl2pPr>
    <a:lvl3pPr marL="630238" indent="-173038" algn="l" rtl="0" eaLnBrk="0" fontAlgn="base" hangingPunct="0">
      <a:spcBef>
        <a:spcPts val="200"/>
      </a:spcBef>
      <a:spcAft>
        <a:spcPts val="200"/>
      </a:spcAft>
      <a:buFont typeface="Courier New" pitchFamily="49" charset="0"/>
      <a:buChar char="o"/>
      <a:defRPr sz="1000" kern="1200">
        <a:solidFill>
          <a:schemeClr val="tx1"/>
        </a:solidFill>
        <a:latin typeface="Arial" pitchFamily="-109" charset="0"/>
        <a:ea typeface="ＭＳ Ｐゴシック" pitchFamily="-109" charset="-128"/>
        <a:cs typeface="+mn-cs"/>
      </a:defRPr>
    </a:lvl3pPr>
    <a:lvl4pPr marL="1600200" indent="-228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p>
            <a:fld id="{163C86CF-F093-4B60-ADE9-6F1C5C1D307B}" type="slidenum">
              <a:rPr lang="en-US">
                <a:solidFill>
                  <a:prstClr val="black"/>
                </a:solidFill>
              </a:rPr>
              <a:pPr/>
              <a:t>1</a:t>
            </a:fld>
            <a:endParaRPr lang="en-US" dirty="0">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kern="1200" dirty="0" smtClean="0">
                <a:solidFill>
                  <a:schemeClr val="tx1"/>
                </a:solidFill>
                <a:effectLst/>
                <a:latin typeface="Arial" pitchFamily="-109" charset="0"/>
                <a:ea typeface="ＭＳ Ｐゴシック" pitchFamily="-109" charset="-128"/>
                <a:cs typeface="ＭＳ Ｐゴシック" pitchFamily="-109" charset="-128"/>
              </a:rPr>
              <a:t>Ciena’s OPⁿ (pronounced “open”) is an architecture that supports our view of how networks will evolve and informs both our product strategy as well as our advocacy to customers and the market. </a:t>
            </a:r>
          </a:p>
          <a:p>
            <a:pPr marL="0" indent="0">
              <a:buNone/>
            </a:pPr>
            <a:endParaRPr lang="en-US" sz="1000" kern="1200" dirty="0" smtClean="0">
              <a:solidFill>
                <a:schemeClr val="tx1"/>
              </a:solidFill>
              <a:effectLst/>
              <a:latin typeface="Arial" pitchFamily="-109" charset="0"/>
              <a:ea typeface="ＭＳ Ｐゴシック" pitchFamily="-109" charset="-128"/>
              <a:cs typeface="ＭＳ Ｐゴシック" pitchFamily="-109" charset="-128"/>
            </a:endParaRPr>
          </a:p>
          <a:p>
            <a:pPr marL="0" indent="0">
              <a:buNone/>
            </a:pPr>
            <a:r>
              <a:rPr lang="en-US" sz="1000" kern="1200" dirty="0" smtClean="0">
                <a:solidFill>
                  <a:schemeClr val="tx1"/>
                </a:solidFill>
                <a:effectLst/>
                <a:latin typeface="Arial" pitchFamily="-109" charset="0"/>
                <a:ea typeface="ＭＳ Ｐゴシック" pitchFamily="-109" charset="-128"/>
                <a:cs typeface="ＭＳ Ｐゴシック" pitchFamily="-109" charset="-128"/>
              </a:rPr>
              <a:t>The name OP</a:t>
            </a:r>
            <a:r>
              <a:rPr lang="en-US" sz="1000" kern="1200" baseline="30000" dirty="0" smtClean="0">
                <a:solidFill>
                  <a:schemeClr val="tx1"/>
                </a:solidFill>
                <a:effectLst/>
                <a:latin typeface="Arial" pitchFamily="-109" charset="0"/>
                <a:ea typeface="ＭＳ Ｐゴシック" pitchFamily="-109" charset="-128"/>
                <a:cs typeface="ＭＳ Ｐゴシック" pitchFamily="-109" charset="-128"/>
              </a:rPr>
              <a:t>n</a:t>
            </a:r>
            <a:r>
              <a:rPr lang="en-US" sz="1000" kern="1200" dirty="0" smtClean="0">
                <a:solidFill>
                  <a:schemeClr val="tx1"/>
                </a:solidFill>
                <a:effectLst/>
                <a:latin typeface="Arial" pitchFamily="-109" charset="0"/>
                <a:ea typeface="ＭＳ Ｐゴシック" pitchFamily="-109" charset="-128"/>
                <a:cs typeface="ＭＳ Ｐゴシック" pitchFamily="-109" charset="-128"/>
              </a:rPr>
              <a:t> reflects these attributes: the </a:t>
            </a:r>
            <a:r>
              <a:rPr lang="en-US" sz="1000" u="sng" kern="1200" dirty="0" smtClean="0">
                <a:solidFill>
                  <a:schemeClr val="tx1"/>
                </a:solidFill>
                <a:effectLst/>
                <a:latin typeface="Arial" pitchFamily="-109" charset="0"/>
                <a:ea typeface="ＭＳ Ｐゴシック" pitchFamily="-109" charset="-128"/>
                <a:cs typeface="ＭＳ Ｐゴシック" pitchFamily="-109" charset="-128"/>
              </a:rPr>
              <a:t>exponential</a:t>
            </a:r>
            <a:r>
              <a:rPr lang="en-US" sz="1000" kern="1200" dirty="0" smtClean="0">
                <a:solidFill>
                  <a:schemeClr val="tx1"/>
                </a:solidFill>
                <a:effectLst/>
                <a:latin typeface="Arial" pitchFamily="-109" charset="0"/>
                <a:ea typeface="ＭＳ Ｐゴシック" pitchFamily="-109" charset="-128"/>
                <a:cs typeface="ＭＳ Ｐゴシック" pitchFamily="-109" charset="-128"/>
              </a:rPr>
              <a:t> scale at lower cost, made possible by the integration of </a:t>
            </a:r>
            <a:r>
              <a:rPr lang="en-US" sz="1000" u="sng" kern="1200" dirty="0" smtClean="0">
                <a:solidFill>
                  <a:schemeClr val="tx1"/>
                </a:solidFill>
                <a:effectLst/>
                <a:latin typeface="Arial" pitchFamily="-109" charset="0"/>
                <a:ea typeface="ＭＳ Ｐゴシック" pitchFamily="-109" charset="-128"/>
                <a:cs typeface="ＭＳ Ｐゴシック" pitchFamily="-109" charset="-128"/>
              </a:rPr>
              <a:t>o</a:t>
            </a:r>
            <a:r>
              <a:rPr lang="en-US" sz="1000" kern="1200" dirty="0" smtClean="0">
                <a:solidFill>
                  <a:schemeClr val="tx1"/>
                </a:solidFill>
                <a:effectLst/>
                <a:latin typeface="Arial" pitchFamily="-109" charset="0"/>
                <a:ea typeface="ＭＳ Ｐゴシック" pitchFamily="-109" charset="-128"/>
                <a:cs typeface="ＭＳ Ｐゴシック" pitchFamily="-109" charset="-128"/>
              </a:rPr>
              <a:t>ptical and </a:t>
            </a:r>
            <a:r>
              <a:rPr lang="en-US" sz="1000" u="sng" kern="1200" dirty="0" smtClean="0">
                <a:solidFill>
                  <a:schemeClr val="tx1"/>
                </a:solidFill>
                <a:effectLst/>
                <a:latin typeface="Arial" pitchFamily="-109" charset="0"/>
                <a:ea typeface="ＭＳ Ｐゴシック" pitchFamily="-109" charset="-128"/>
                <a:cs typeface="ＭＳ Ｐゴシック" pitchFamily="-109" charset="-128"/>
              </a:rPr>
              <a:t>p</a:t>
            </a:r>
            <a:r>
              <a:rPr lang="en-US" sz="1000" kern="1200" dirty="0" smtClean="0">
                <a:solidFill>
                  <a:schemeClr val="tx1"/>
                </a:solidFill>
                <a:effectLst/>
                <a:latin typeface="Arial" pitchFamily="-109" charset="0"/>
                <a:ea typeface="ＭＳ Ｐゴシック" pitchFamily="-109" charset="-128"/>
                <a:cs typeface="ＭＳ Ｐゴシック" pitchFamily="-109" charset="-128"/>
              </a:rPr>
              <a:t>acket networks, and the software-enabled orchestration and automation made possible by the control plane and open interfaces both within the network, as well as between the network and the applications that use it.</a:t>
            </a:r>
          </a:p>
          <a:p>
            <a:pPr marL="0" indent="0">
              <a:buNone/>
            </a:pPr>
            <a:endParaRPr lang="en-US" sz="1000" kern="1200" dirty="0" smtClean="0">
              <a:solidFill>
                <a:schemeClr val="tx1"/>
              </a:solidFill>
              <a:effectLst/>
              <a:latin typeface="Arial" pitchFamily="-109" charset="0"/>
              <a:ea typeface="ＭＳ Ｐゴシック" pitchFamily="-109" charset="-128"/>
              <a:cs typeface="ＭＳ Ｐゴシック" pitchFamily="-109" charset="-128"/>
            </a:endParaRPr>
          </a:p>
          <a:p>
            <a:pPr marL="0" indent="0">
              <a:buNone/>
            </a:pPr>
            <a:r>
              <a:rPr lang="en-US" sz="1000" kern="1200" dirty="0" smtClean="0">
                <a:solidFill>
                  <a:schemeClr val="tx1"/>
                </a:solidFill>
                <a:effectLst/>
                <a:latin typeface="Arial" pitchFamily="-109" charset="0"/>
                <a:ea typeface="ＭＳ Ｐゴシック" pitchFamily="-109" charset="-128"/>
                <a:cs typeface="ＭＳ Ｐゴシック" pitchFamily="-109" charset="-128"/>
              </a:rPr>
              <a:t>OPⁿ combines multiple facets of optical and packet networking with software and open interfaces—areas where Ciena offers industry-leading expertise—to help you simplify and dramatically shift the cost curve of performance-on-demand networking.  </a:t>
            </a:r>
          </a:p>
          <a:p>
            <a:pPr marL="0" indent="0">
              <a:buNone/>
            </a:pPr>
            <a:endParaRPr lang="en-US" dirty="0"/>
          </a:p>
        </p:txBody>
      </p:sp>
      <p:sp>
        <p:nvSpPr>
          <p:cNvPr id="4" name="Slide Number Placeholder 3"/>
          <p:cNvSpPr>
            <a:spLocks noGrp="1"/>
          </p:cNvSpPr>
          <p:nvPr>
            <p:ph type="sldNum" sz="quarter" idx="10"/>
          </p:nvPr>
        </p:nvSpPr>
        <p:spPr/>
        <p:txBody>
          <a:bodyPr/>
          <a:lstStyle/>
          <a:p>
            <a:fld id="{CF0B45E3-F96D-4F0D-856F-5F1CD0F3FD3E}" type="slidenum">
              <a:rPr lang="en-US" smtClean="0"/>
              <a:pPr/>
              <a:t>2</a:t>
            </a:fld>
            <a:endParaRPr lang="en-US" dirty="0"/>
          </a:p>
        </p:txBody>
      </p:sp>
    </p:spTree>
    <p:extLst>
      <p:ext uri="{BB962C8B-B14F-4D97-AF65-F5344CB8AC3E}">
        <p14:creationId xmlns:p14="http://schemas.microsoft.com/office/powerpoint/2010/main" xmlns="" val="361948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200"/>
              </a:spcBef>
              <a:spcAft>
                <a:spcPts val="200"/>
              </a:spcAft>
              <a:buClrTx/>
              <a:buSzTx/>
              <a:buFontTx/>
              <a:buNone/>
              <a:tabLst/>
              <a:defRPr/>
            </a:pPr>
            <a:r>
              <a:rPr lang="en-US" sz="1000" kern="1200" dirty="0" smtClean="0">
                <a:solidFill>
                  <a:schemeClr val="tx1"/>
                </a:solidFill>
                <a:effectLst/>
                <a:latin typeface="Arial" pitchFamily="-109" charset="0"/>
                <a:ea typeface="ＭＳ Ｐゴシック" pitchFamily="-109" charset="-128"/>
                <a:cs typeface="ＭＳ Ｐゴシック" pitchFamily="-109" charset="-128"/>
              </a:rPr>
              <a:t>Fundamentally, OPⁿ is about three basic principles: </a:t>
            </a:r>
            <a:r>
              <a:rPr lang="en-US" sz="1000" b="0" kern="1200" dirty="0" smtClean="0">
                <a:solidFill>
                  <a:schemeClr val="tx1"/>
                </a:solidFill>
                <a:effectLst/>
                <a:latin typeface="Arial" pitchFamily="-109" charset="0"/>
                <a:ea typeface="ＭＳ Ｐゴシック" pitchFamily="-109" charset="-128"/>
                <a:cs typeface="ＭＳ Ｐゴシック" pitchFamily="-109" charset="-128"/>
              </a:rPr>
              <a:t>scale, programmability and network-level applications. </a:t>
            </a:r>
          </a:p>
          <a:p>
            <a:pPr marL="0" indent="0">
              <a:buNone/>
            </a:pPr>
            <a:endParaRPr lang="en-US" sz="1000" kern="1200" dirty="0" smtClean="0">
              <a:solidFill>
                <a:schemeClr val="tx1"/>
              </a:solidFill>
              <a:effectLst/>
              <a:latin typeface="Arial" pitchFamily="-109" charset="0"/>
              <a:ea typeface="ＭＳ Ｐゴシック" pitchFamily="-109" charset="-128"/>
              <a:cs typeface="ＭＳ Ｐゴシック" pitchFamily="-109" charset="-128"/>
            </a:endParaRPr>
          </a:p>
          <a:p>
            <a:pPr marL="0" indent="0">
              <a:buNone/>
            </a:pPr>
            <a:r>
              <a:rPr lang="en-US" sz="1000" kern="1200" dirty="0" smtClean="0">
                <a:solidFill>
                  <a:schemeClr val="tx1"/>
                </a:solidFill>
                <a:effectLst/>
                <a:latin typeface="Arial" pitchFamily="-109" charset="0"/>
                <a:ea typeface="ＭＳ Ｐゴシック" pitchFamily="-109" charset="-128"/>
                <a:cs typeface="ＭＳ Ｐゴシック" pitchFamily="-109" charset="-128"/>
              </a:rPr>
              <a:t>OP</a:t>
            </a:r>
            <a:r>
              <a:rPr lang="en-US" sz="1000" kern="1200" baseline="30000" dirty="0" smtClean="0">
                <a:solidFill>
                  <a:schemeClr val="tx1"/>
                </a:solidFill>
                <a:effectLst/>
                <a:latin typeface="Arial" pitchFamily="-109" charset="0"/>
                <a:ea typeface="ＭＳ Ｐゴシック" pitchFamily="-109" charset="-128"/>
                <a:cs typeface="ＭＳ Ｐゴシック" pitchFamily="-109" charset="-128"/>
              </a:rPr>
              <a:t>n</a:t>
            </a:r>
            <a:r>
              <a:rPr lang="en-US" sz="1000" kern="1200" dirty="0" smtClean="0">
                <a:solidFill>
                  <a:schemeClr val="tx1"/>
                </a:solidFill>
                <a:effectLst/>
                <a:latin typeface="Arial" pitchFamily="-109" charset="0"/>
                <a:ea typeface="ＭＳ Ｐゴシック" pitchFamily="-109" charset="-128"/>
                <a:cs typeface="ＭＳ Ｐゴシック" pitchFamily="-109" charset="-128"/>
              </a:rPr>
              <a:t> aims to do three things: </a:t>
            </a:r>
          </a:p>
          <a:p>
            <a:pPr lvl="0"/>
            <a:r>
              <a:rPr lang="en-US" sz="1000" kern="1200" dirty="0" smtClean="0">
                <a:solidFill>
                  <a:schemeClr val="tx1"/>
                </a:solidFill>
                <a:effectLst/>
                <a:latin typeface="Arial" pitchFamily="-109" charset="0"/>
                <a:ea typeface="ＭＳ Ｐゴシック" pitchFamily="-109" charset="-128"/>
                <a:cs typeface="ＭＳ Ｐゴシック" pitchFamily="-109" charset="-128"/>
              </a:rPr>
              <a:t>Leverage intelligence to create economical, exponential scale</a:t>
            </a:r>
          </a:p>
          <a:p>
            <a:pPr lvl="0"/>
            <a:r>
              <a:rPr lang="en-US" sz="1000" kern="1200" dirty="0" smtClean="0">
                <a:solidFill>
                  <a:schemeClr val="tx1"/>
                </a:solidFill>
                <a:effectLst/>
                <a:latin typeface="Arial" pitchFamily="-109" charset="0"/>
                <a:ea typeface="ＭＳ Ｐゴシック" pitchFamily="-109" charset="-128"/>
                <a:cs typeface="ＭＳ Ｐゴシック" pitchFamily="-109" charset="-128"/>
              </a:rPr>
              <a:t>Apply advanced control plane software to make the </a:t>
            </a:r>
            <a:r>
              <a:rPr lang="en-US" sz="1000" b="0" kern="1200" dirty="0" smtClean="0">
                <a:solidFill>
                  <a:schemeClr val="tx1"/>
                </a:solidFill>
                <a:effectLst/>
                <a:latin typeface="Arial" pitchFamily="-109" charset="0"/>
                <a:ea typeface="ＭＳ Ｐゴシック" pitchFamily="-109" charset="-128"/>
                <a:cs typeface="ＭＳ Ｐゴシック" pitchFamily="-109" charset="-128"/>
              </a:rPr>
              <a:t>entire</a:t>
            </a:r>
            <a:r>
              <a:rPr lang="en-US" sz="1000" b="1" kern="1200" dirty="0" smtClean="0">
                <a:solidFill>
                  <a:schemeClr val="tx1"/>
                </a:solidFill>
                <a:effectLst/>
                <a:latin typeface="Arial" pitchFamily="-109" charset="0"/>
                <a:ea typeface="ＭＳ Ｐゴシック" pitchFamily="-109" charset="-128"/>
                <a:cs typeface="ＭＳ Ｐゴシック" pitchFamily="-109" charset="-128"/>
              </a:rPr>
              <a:t> </a:t>
            </a:r>
            <a:r>
              <a:rPr lang="en-US" sz="1000" kern="1200" dirty="0" smtClean="0">
                <a:solidFill>
                  <a:schemeClr val="tx1"/>
                </a:solidFill>
                <a:effectLst/>
                <a:latin typeface="Arial" pitchFamily="-109" charset="0"/>
                <a:ea typeface="ＭＳ Ｐゴシック" pitchFamily="-109" charset="-128"/>
                <a:cs typeface="ＭＳ Ｐゴシック" pitchFamily="-109" charset="-128"/>
              </a:rPr>
              <a:t>network programmable—not just individual ports or systems </a:t>
            </a:r>
          </a:p>
          <a:p>
            <a:pPr lvl="0"/>
            <a:r>
              <a:rPr lang="en-US" sz="1000" kern="1200" dirty="0" smtClean="0">
                <a:solidFill>
                  <a:schemeClr val="tx1"/>
                </a:solidFill>
                <a:effectLst/>
                <a:latin typeface="Arial" pitchFamily="-109" charset="0"/>
                <a:ea typeface="ＭＳ Ｐゴシック" pitchFamily="-109" charset="-128"/>
                <a:cs typeface="ＭＳ Ｐゴシック" pitchFamily="-109" charset="-128"/>
              </a:rPr>
              <a:t>Use network-level apps to direct the behavior of the programmable network as a single platform infrastructure, while using open interfaces to orchestrate </a:t>
            </a:r>
            <a:r>
              <a:rPr lang="en-US" sz="1000" u="sng" kern="1200" dirty="0" smtClean="0">
                <a:solidFill>
                  <a:schemeClr val="tx1"/>
                </a:solidFill>
                <a:effectLst/>
                <a:latin typeface="Arial" pitchFamily="-109" charset="0"/>
                <a:ea typeface="ＭＳ Ｐゴシック" pitchFamily="-109" charset="-128"/>
                <a:cs typeface="ＭＳ Ｐゴシック" pitchFamily="-109" charset="-128"/>
              </a:rPr>
              <a:t>network</a:t>
            </a:r>
            <a:r>
              <a:rPr lang="en-US" sz="1000" kern="1200" dirty="0" smtClean="0">
                <a:solidFill>
                  <a:schemeClr val="tx1"/>
                </a:solidFill>
                <a:effectLst/>
                <a:latin typeface="Arial" pitchFamily="-109" charset="0"/>
                <a:ea typeface="ＭＳ Ｐゴシック" pitchFamily="-109" charset="-128"/>
                <a:cs typeface="ＭＳ Ｐゴシック" pitchFamily="-109" charset="-128"/>
              </a:rPr>
              <a:t> resources alongside </a:t>
            </a:r>
            <a:r>
              <a:rPr lang="en-US" sz="1000" u="sng" kern="1200" dirty="0" smtClean="0">
                <a:solidFill>
                  <a:schemeClr val="tx1"/>
                </a:solidFill>
                <a:effectLst/>
                <a:latin typeface="Arial" pitchFamily="-109" charset="0"/>
                <a:ea typeface="ＭＳ Ｐゴシック" pitchFamily="-109" charset="-128"/>
                <a:cs typeface="ＭＳ Ｐゴシック" pitchFamily="-109" charset="-128"/>
              </a:rPr>
              <a:t>computing</a:t>
            </a:r>
            <a:r>
              <a:rPr lang="en-US" sz="1000" kern="1200" dirty="0" smtClean="0">
                <a:solidFill>
                  <a:schemeClr val="tx1"/>
                </a:solidFill>
                <a:effectLst/>
                <a:latin typeface="Arial" pitchFamily="-109" charset="0"/>
                <a:ea typeface="ＭＳ Ｐゴシック" pitchFamily="-109" charset="-128"/>
                <a:cs typeface="ＭＳ Ｐゴシック" pitchFamily="-109" charset="-128"/>
              </a:rPr>
              <a:t> and </a:t>
            </a:r>
            <a:r>
              <a:rPr lang="en-US" sz="1000" u="sng" kern="1200" dirty="0" smtClean="0">
                <a:solidFill>
                  <a:schemeClr val="tx1"/>
                </a:solidFill>
                <a:effectLst/>
                <a:latin typeface="Arial" pitchFamily="-109" charset="0"/>
                <a:ea typeface="ＭＳ Ｐゴシック" pitchFamily="-109" charset="-128"/>
                <a:cs typeface="ＭＳ Ｐゴシック" pitchFamily="-109" charset="-128"/>
              </a:rPr>
              <a:t>storage</a:t>
            </a:r>
            <a:r>
              <a:rPr lang="en-US" sz="1000" kern="1200" dirty="0" smtClean="0">
                <a:solidFill>
                  <a:schemeClr val="tx1"/>
                </a:solidFill>
                <a:effectLst/>
                <a:latin typeface="Arial" pitchFamily="-109" charset="0"/>
                <a:ea typeface="ＭＳ Ｐゴシック" pitchFamily="-109" charset="-128"/>
                <a:cs typeface="ＭＳ Ｐゴシック" pitchFamily="-109" charset="-128"/>
              </a:rPr>
              <a:t> resources in a virtualized environment.</a:t>
            </a:r>
          </a:p>
          <a:p>
            <a:pPr marL="0" indent="0">
              <a:buNone/>
            </a:pPr>
            <a:endParaRPr lang="en-US" sz="1000" kern="1200" dirty="0" smtClean="0">
              <a:solidFill>
                <a:schemeClr val="tx1"/>
              </a:solidFill>
              <a:effectLst/>
              <a:latin typeface="Arial" pitchFamily="-109" charset="0"/>
              <a:ea typeface="ＭＳ Ｐゴシック" pitchFamily="-109" charset="-128"/>
              <a:cs typeface="ＭＳ Ｐゴシック" pitchFamily="-109" charset="-128"/>
            </a:endParaRPr>
          </a:p>
          <a:p>
            <a:pPr marL="0" indent="0">
              <a:buNone/>
            </a:pPr>
            <a:r>
              <a:rPr lang="en-US" sz="1000" kern="1200" dirty="0" smtClean="0">
                <a:solidFill>
                  <a:schemeClr val="tx1"/>
                </a:solidFill>
                <a:effectLst/>
                <a:latin typeface="Arial" pitchFamily="-109" charset="0"/>
                <a:ea typeface="ＭＳ Ｐゴシック" pitchFamily="-109" charset="-128"/>
                <a:cs typeface="ＭＳ Ｐゴシック" pitchFamily="-109" charset="-128"/>
              </a:rPr>
              <a:t>OPⁿ transforms the economics and utility of networks so that networked communications become a highly strategic business asset that changes the way each network operator—whether service provider, private enterprise or public institution—competes in its market, while delivering a superior and differentiated user experience. </a:t>
            </a:r>
          </a:p>
          <a:p>
            <a:pPr lvl="0">
              <a:buNone/>
            </a:pPr>
            <a:endParaRPr lang="en-US" dirty="0"/>
          </a:p>
        </p:txBody>
      </p:sp>
      <p:sp>
        <p:nvSpPr>
          <p:cNvPr id="4" name="Slide Number Placeholder 3"/>
          <p:cNvSpPr>
            <a:spLocks noGrp="1"/>
          </p:cNvSpPr>
          <p:nvPr>
            <p:ph type="sldNum" sz="quarter" idx="10"/>
          </p:nvPr>
        </p:nvSpPr>
        <p:spPr/>
        <p:txBody>
          <a:bodyPr/>
          <a:lstStyle/>
          <a:p>
            <a:fld id="{B10FCE4E-95D0-44AC-9A7F-3AE69E6845F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200"/>
              </a:spcBef>
              <a:spcAft>
                <a:spcPts val="200"/>
              </a:spcAft>
              <a:buClrTx/>
              <a:buSzTx/>
              <a:buFontTx/>
              <a:buNone/>
              <a:tabLst/>
              <a:defRPr/>
            </a:pPr>
            <a:r>
              <a:rPr lang="en-US" sz="1000" kern="1200" dirty="0" smtClean="0">
                <a:solidFill>
                  <a:schemeClr val="tx1"/>
                </a:solidFill>
                <a:effectLst/>
                <a:latin typeface="Arial" pitchFamily="-109" charset="0"/>
                <a:ea typeface="ＭＳ Ｐゴシック" pitchFamily="-109" charset="-128"/>
                <a:cs typeface="ＭＳ Ｐゴシック" pitchFamily="-109" charset="-128"/>
              </a:rPr>
              <a:t>Ciena’s architects are looking at the future network not so much in terms of the traditional geographic domains, but more so as flexible functional domains that (1) connect users to content, and (2) connect content to content in an application-centric world. That means OPn</a:t>
            </a:r>
            <a:r>
              <a:rPr lang="en-US" sz="1000" kern="1200" baseline="0" dirty="0" smtClean="0">
                <a:solidFill>
                  <a:schemeClr val="tx1"/>
                </a:solidFill>
                <a:effectLst/>
                <a:latin typeface="Arial" pitchFamily="-109" charset="0"/>
                <a:ea typeface="ＭＳ Ｐゴシック" pitchFamily="-109" charset="-128"/>
                <a:cs typeface="ＭＳ Ｐゴシック" pitchFamily="-109" charset="-128"/>
              </a:rPr>
              <a:t> is all about economical aggregation and creating a high-scale lean packet core.</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CF0B45E3-F96D-4F0D-856F-5F1CD0F3FD3E}" type="slidenum">
              <a:rPr lang="en-US" smtClean="0"/>
              <a:pPr/>
              <a:t>4</a:t>
            </a:fld>
            <a:endParaRPr lang="en-US" dirty="0"/>
          </a:p>
        </p:txBody>
      </p:sp>
    </p:spTree>
    <p:extLst>
      <p:ext uri="{BB962C8B-B14F-4D97-AF65-F5344CB8AC3E}">
        <p14:creationId xmlns:p14="http://schemas.microsoft.com/office/powerpoint/2010/main" xmlns="" val="21940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200"/>
              </a:spcBef>
              <a:spcAft>
                <a:spcPts val="200"/>
              </a:spcAft>
              <a:buClrTx/>
              <a:buSzTx/>
              <a:buFontTx/>
              <a:buNone/>
              <a:tabLst/>
              <a:defRPr/>
            </a:pPr>
            <a:r>
              <a:rPr lang="en-US" sz="1000" kern="1200" dirty="0" smtClean="0">
                <a:solidFill>
                  <a:schemeClr val="tx1"/>
                </a:solidFill>
                <a:effectLst/>
                <a:latin typeface="Arial" pitchFamily="-109" charset="0"/>
                <a:ea typeface="ＭＳ Ｐゴシック" pitchFamily="-109" charset="-128"/>
                <a:cs typeface="ＭＳ Ｐゴシック" pitchFamily="-109" charset="-128"/>
              </a:rPr>
              <a:t>This serves as an open, scalable, and programmable infrastructure for networked communications that are increasingly bandwidth-intensive and application-driven.  Importantly, it's a network that leverages its openness and flexibility to deliver against the dynamic requests of applications – and at any level of performance that may be required by the application.  We call this emerging environment the performance-on-demand application ecosystem. </a:t>
            </a:r>
          </a:p>
          <a:p>
            <a:pPr marL="0" indent="0">
              <a:buNone/>
            </a:pPr>
            <a:endParaRPr lang="en-US" dirty="0"/>
          </a:p>
        </p:txBody>
      </p:sp>
      <p:sp>
        <p:nvSpPr>
          <p:cNvPr id="4" name="Slide Number Placeholder 3"/>
          <p:cNvSpPr>
            <a:spLocks noGrp="1"/>
          </p:cNvSpPr>
          <p:nvPr>
            <p:ph type="sldNum" sz="quarter" idx="10"/>
          </p:nvPr>
        </p:nvSpPr>
        <p:spPr/>
        <p:txBody>
          <a:bodyPr/>
          <a:lstStyle/>
          <a:p>
            <a:fld id="{CF0B45E3-F96D-4F0D-856F-5F1CD0F3FD3E}" type="slidenum">
              <a:rPr lang="en-US" smtClean="0"/>
              <a:pPr/>
              <a:t>5</a:t>
            </a:fld>
            <a:endParaRPr lang="en-US" dirty="0"/>
          </a:p>
        </p:txBody>
      </p:sp>
    </p:spTree>
    <p:extLst>
      <p:ext uri="{BB962C8B-B14F-4D97-AF65-F5344CB8AC3E}">
        <p14:creationId xmlns:p14="http://schemas.microsoft.com/office/powerpoint/2010/main" xmlns="" val="2684583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200"/>
              </a:spcBef>
              <a:spcAft>
                <a:spcPts val="200"/>
              </a:spcAft>
              <a:buClrTx/>
              <a:buSzTx/>
              <a:buFontTx/>
              <a:buNone/>
              <a:tabLst/>
              <a:defRPr/>
            </a:pPr>
            <a:r>
              <a:rPr lang="en-US" sz="1000" kern="1200" dirty="0" smtClean="0">
                <a:solidFill>
                  <a:schemeClr val="tx1"/>
                </a:solidFill>
                <a:effectLst/>
                <a:latin typeface="Arial" pitchFamily="-109" charset="0"/>
                <a:ea typeface="ＭＳ Ｐゴシック" pitchFamily="-109" charset="-128"/>
                <a:cs typeface="ＭＳ Ｐゴシック" pitchFamily="-109" charset="-128"/>
              </a:rPr>
              <a:t>With the network being used in this way, it's a perfect example of how connectivity is taking a more specific and valuable role than ever before -- evolving the network from pipes to platforms that are as simple to operate as an app on your tablet. </a:t>
            </a:r>
          </a:p>
          <a:p>
            <a:pPr marL="0" indent="0">
              <a:buNone/>
            </a:pPr>
            <a:endParaRPr lang="en-US" dirty="0"/>
          </a:p>
        </p:txBody>
      </p:sp>
      <p:sp>
        <p:nvSpPr>
          <p:cNvPr id="4" name="Slide Number Placeholder 3"/>
          <p:cNvSpPr>
            <a:spLocks noGrp="1"/>
          </p:cNvSpPr>
          <p:nvPr>
            <p:ph type="sldNum" sz="quarter" idx="10"/>
          </p:nvPr>
        </p:nvSpPr>
        <p:spPr/>
        <p:txBody>
          <a:bodyPr/>
          <a:lstStyle/>
          <a:p>
            <a:fld id="{CF0B45E3-F96D-4F0D-856F-5F1CD0F3FD3E}" type="slidenum">
              <a:rPr lang="en-US" smtClean="0"/>
              <a:pPr/>
              <a:t>6</a:t>
            </a:fld>
            <a:endParaRPr lang="en-US" dirty="0"/>
          </a:p>
        </p:txBody>
      </p:sp>
    </p:spTree>
    <p:extLst>
      <p:ext uri="{BB962C8B-B14F-4D97-AF65-F5344CB8AC3E}">
        <p14:creationId xmlns:p14="http://schemas.microsoft.com/office/powerpoint/2010/main" xmlns="" val="356770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endParaRPr lang="en-US" dirty="0"/>
          </a:p>
        </p:txBody>
      </p:sp>
      <p:sp>
        <p:nvSpPr>
          <p:cNvPr id="4" name="Slide Number Placeholder 3"/>
          <p:cNvSpPr>
            <a:spLocks noGrp="1"/>
          </p:cNvSpPr>
          <p:nvPr>
            <p:ph type="sldNum" sz="quarter" idx="10"/>
          </p:nvPr>
        </p:nvSpPr>
        <p:spPr/>
        <p:txBody>
          <a:bodyPr/>
          <a:lstStyle/>
          <a:p>
            <a:fld id="{B10FCE4E-95D0-44AC-9A7F-3AE69E6845F3}"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None/>
            </a:pPr>
            <a:r>
              <a:rPr lang="en-US" dirty="0" smtClean="0"/>
              <a:t>In summary, let me just emphasize that we have taken</a:t>
            </a:r>
            <a:r>
              <a:rPr lang="en-US" baseline="0" dirty="0" smtClean="0"/>
              <a:t> a deliberately </a:t>
            </a:r>
            <a:r>
              <a:rPr lang="en-US" dirty="0" smtClean="0"/>
              <a:t>different approach that we believe creates enormous value for our customers.  We’re different by design so YOU can be differentiated in your markets. </a:t>
            </a:r>
          </a:p>
          <a:p>
            <a:pPr eaLnBrk="1" hangingPunct="1">
              <a:spcBef>
                <a:spcPct val="0"/>
              </a:spcBef>
            </a:pPr>
            <a:endParaRPr lang="en-US" dirty="0" smtClean="0"/>
          </a:p>
          <a:p>
            <a:pPr eaLnBrk="1" hangingPunct="1">
              <a:spcBef>
                <a:spcPct val="0"/>
              </a:spcBef>
              <a:buNone/>
            </a:pPr>
            <a:r>
              <a:rPr lang="en-US" dirty="0" smtClean="0"/>
              <a:t>We are different in how we operate – taking a specialist approach that combines deep focus, targeted innovation, and strategic relationships to help our customers leverage</a:t>
            </a:r>
            <a:r>
              <a:rPr lang="en-US" baseline="0" dirty="0" smtClean="0"/>
              <a:t> their networks as highly strategic business assets that they can use to change the way they compete</a:t>
            </a:r>
            <a:r>
              <a:rPr lang="en-US" dirty="0" smtClean="0"/>
              <a:t>. </a:t>
            </a:r>
          </a:p>
          <a:p>
            <a:pPr eaLnBrk="1" hangingPunct="1">
              <a:spcBef>
                <a:spcPct val="0"/>
              </a:spcBef>
            </a:pPr>
            <a:endParaRPr lang="en-US" dirty="0" smtClean="0"/>
          </a:p>
          <a:p>
            <a:pPr eaLnBrk="1" hangingPunct="1">
              <a:spcBef>
                <a:spcPct val="0"/>
              </a:spcBef>
              <a:buNone/>
            </a:pPr>
            <a:r>
              <a:rPr lang="en-US" dirty="0" smtClean="0"/>
              <a:t>And, we have a different view on the future of networking.  With our OPn Architecture,</a:t>
            </a:r>
            <a:r>
              <a:rPr lang="en-US" baseline="0" dirty="0" smtClean="0"/>
              <a:t> we’re aiming to </a:t>
            </a:r>
            <a:r>
              <a:rPr lang="en-US" dirty="0" smtClean="0"/>
              <a:t>simplify and dramatically shift the cost curve of performance-on-demand networking with </a:t>
            </a:r>
            <a:r>
              <a:rPr lang="en-US" baseline="0" dirty="0" smtClean="0"/>
              <a:t>exponential scale, </a:t>
            </a:r>
            <a:r>
              <a:rPr lang="en-US" dirty="0" smtClean="0"/>
              <a:t>virtualized network resources, and powerful software-defined networking – so you can create differentiated</a:t>
            </a:r>
            <a:r>
              <a:rPr lang="en-US" baseline="0" dirty="0" smtClean="0"/>
              <a:t> </a:t>
            </a:r>
            <a:r>
              <a:rPr lang="en-US" dirty="0" smtClean="0"/>
              <a:t>competitive advantages in your markets. </a:t>
            </a:r>
          </a:p>
          <a:p>
            <a:pPr eaLnBrk="1" hangingPunct="1">
              <a:spcBef>
                <a:spcPct val="0"/>
              </a:spcBef>
            </a:pPr>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05AB8816-0CFC-4B3B-92E0-BF066A5A8E32}"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AC806E22-AC71-4794-AC5C-838F5CB2A3E0}" type="slidenum">
              <a:rPr lang="en-US"/>
              <a:pPr/>
              <a:t>9</a:t>
            </a:fld>
            <a:endParaRPr 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83070" y="1128584"/>
            <a:ext cx="5525015" cy="1161067"/>
          </a:xfrm>
        </p:spPr>
        <p:txBody>
          <a:bodyPr anchor="b"/>
          <a:lstStyle>
            <a:lvl1pPr>
              <a:defRPr sz="2800" b="0">
                <a:solidFill>
                  <a:schemeClr val="tx2">
                    <a:alpha val="99000"/>
                  </a:schemeClr>
                </a:solidFill>
              </a:defRPr>
            </a:lvl1pPr>
          </a:lstStyle>
          <a:p>
            <a:r>
              <a:rPr lang="en-US" dirty="0" smtClean="0"/>
              <a:t>Click to edit Master title style</a:t>
            </a:r>
            <a:endParaRPr lang="en-US" dirty="0"/>
          </a:p>
        </p:txBody>
      </p:sp>
      <p:sp>
        <p:nvSpPr>
          <p:cNvPr id="9219" name="Rectangle 3"/>
          <p:cNvSpPr>
            <a:spLocks noGrp="1" noChangeArrowheads="1"/>
          </p:cNvSpPr>
          <p:nvPr>
            <p:ph type="subTitle" idx="1" hasCustomPrompt="1"/>
          </p:nvPr>
        </p:nvSpPr>
        <p:spPr>
          <a:xfrm>
            <a:off x="378085" y="3500309"/>
            <a:ext cx="4114799" cy="1285875"/>
          </a:xfrm>
          <a:prstGeom prst="rect">
            <a:avLst/>
          </a:prstGeom>
        </p:spPr>
        <p:txBody>
          <a:bodyPr/>
          <a:lstStyle>
            <a:lvl1pPr>
              <a:spcBef>
                <a:spcPts val="0"/>
              </a:spcBef>
              <a:spcAft>
                <a:spcPts val="200"/>
              </a:spcAft>
              <a:buNone/>
              <a:defRPr sz="1600" b="0">
                <a:solidFill>
                  <a:schemeClr val="tx2">
                    <a:alpha val="99000"/>
                  </a:schemeClr>
                </a:solidFill>
              </a:defRPr>
            </a:lvl1pPr>
          </a:lstStyle>
          <a:p>
            <a:r>
              <a:rPr lang="en-US" dirty="0" smtClean="0"/>
              <a:t>Click to edit Master presenter style</a:t>
            </a:r>
            <a:endParaRPr lang="en-US" dirty="0"/>
          </a:p>
        </p:txBody>
      </p:sp>
      <p:sp>
        <p:nvSpPr>
          <p:cNvPr id="3" name="Text Placeholder 2"/>
          <p:cNvSpPr>
            <a:spLocks noGrp="1"/>
          </p:cNvSpPr>
          <p:nvPr>
            <p:ph type="body" sz="quarter" idx="10" hasCustomPrompt="1"/>
          </p:nvPr>
        </p:nvSpPr>
        <p:spPr>
          <a:xfrm>
            <a:off x="383070" y="2257340"/>
            <a:ext cx="5170057" cy="527050"/>
          </a:xfrm>
          <a:prstGeom prst="rect">
            <a:avLst/>
          </a:prstGeom>
        </p:spPr>
        <p:txBody>
          <a:bodyPr/>
          <a:lstStyle>
            <a:lvl1pPr marL="0" indent="0">
              <a:buNone/>
              <a:defRPr sz="2000" b="0">
                <a:solidFill>
                  <a:schemeClr val="bg2">
                    <a:alpha val="99000"/>
                  </a:schemeClr>
                </a:solidFill>
              </a:defRPr>
            </a:lvl1pPr>
          </a:lstStyle>
          <a:p>
            <a:pPr lvl="0"/>
            <a:r>
              <a:rPr lang="en-US" dirty="0" smtClean="0"/>
              <a:t>Click to edit Master subtitle styles</a:t>
            </a:r>
          </a:p>
        </p:txBody>
      </p:sp>
      <p:sp>
        <p:nvSpPr>
          <p:cNvPr id="10" name="Text Box 11"/>
          <p:cNvSpPr txBox="1">
            <a:spLocks noChangeArrowheads="1"/>
          </p:cNvSpPr>
          <p:nvPr userDrawn="1"/>
        </p:nvSpPr>
        <p:spPr bwMode="auto">
          <a:xfrm>
            <a:off x="358345" y="5924811"/>
            <a:ext cx="4191000" cy="200025"/>
          </a:xfrm>
          <a:prstGeom prst="rect">
            <a:avLst/>
          </a:prstGeom>
          <a:noFill/>
          <a:ln w="9525">
            <a:noFill/>
            <a:miter lim="800000"/>
            <a:headEnd/>
            <a:tailEnd/>
          </a:ln>
        </p:spPr>
        <p:txBody>
          <a:bodyPr lIns="0">
            <a:spAutoFit/>
          </a:bodyPr>
          <a:lstStyle/>
          <a:p>
            <a:pPr>
              <a:spcBef>
                <a:spcPct val="50000"/>
              </a:spcBef>
            </a:pPr>
            <a:r>
              <a:rPr lang="en-US" sz="700" dirty="0">
                <a:solidFill>
                  <a:schemeClr val="bg2">
                    <a:lumMod val="75000"/>
                    <a:alpha val="99000"/>
                  </a:schemeClr>
                </a:solidFill>
              </a:rPr>
              <a:t>Copyright © Ciena Corporation </a:t>
            </a:r>
            <a:r>
              <a:rPr lang="en-US" sz="700" dirty="0" smtClean="0">
                <a:solidFill>
                  <a:schemeClr val="bg2">
                    <a:lumMod val="75000"/>
                    <a:alpha val="99000"/>
                  </a:schemeClr>
                </a:solidFill>
              </a:rPr>
              <a:t>2013. </a:t>
            </a:r>
            <a:r>
              <a:rPr lang="en-US" sz="700" dirty="0">
                <a:solidFill>
                  <a:schemeClr val="bg2">
                    <a:lumMod val="75000"/>
                    <a:alpha val="99000"/>
                  </a:schemeClr>
                </a:solidFill>
              </a:rPr>
              <a:t>All rights reserved. Confidential &amp; Proprietary.</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1581709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78085" y="1565190"/>
            <a:ext cx="5490520" cy="1161067"/>
          </a:xfrm>
        </p:spPr>
        <p:txBody>
          <a:bodyPr anchor="t"/>
          <a:lstStyle>
            <a:lvl1pPr>
              <a:defRPr sz="2800" b="0">
                <a:solidFill>
                  <a:schemeClr val="tx2">
                    <a:alpha val="99000"/>
                  </a:schemeClr>
                </a:solidFill>
              </a:defRPr>
            </a:lvl1pPr>
          </a:lstStyle>
          <a:p>
            <a:r>
              <a:rPr lang="en-US" smtClean="0"/>
              <a:t>Click to edit Master title style</a:t>
            </a:r>
            <a:endParaRPr lang="en-US" dirty="0"/>
          </a:p>
        </p:txBody>
      </p:sp>
      <p:sp>
        <p:nvSpPr>
          <p:cNvPr id="10" name="Text Box 11"/>
          <p:cNvSpPr txBox="1">
            <a:spLocks noChangeArrowheads="1"/>
          </p:cNvSpPr>
          <p:nvPr userDrawn="1"/>
        </p:nvSpPr>
        <p:spPr bwMode="auto">
          <a:xfrm>
            <a:off x="358345" y="4574471"/>
            <a:ext cx="4191000" cy="200025"/>
          </a:xfrm>
          <a:prstGeom prst="rect">
            <a:avLst/>
          </a:prstGeom>
          <a:noFill/>
          <a:ln w="9525">
            <a:noFill/>
            <a:miter lim="800000"/>
            <a:headEnd/>
            <a:tailEnd/>
          </a:ln>
        </p:spPr>
        <p:txBody>
          <a:bodyPr lIns="0">
            <a:spAutoFit/>
          </a:bodyPr>
          <a:lstStyle/>
          <a:p>
            <a:pPr>
              <a:spcBef>
                <a:spcPct val="50000"/>
              </a:spcBef>
            </a:pPr>
            <a:r>
              <a:rPr lang="en-US" sz="700" dirty="0">
                <a:solidFill>
                  <a:srgbClr val="808080">
                    <a:lumMod val="75000"/>
                    <a:alpha val="99000"/>
                  </a:srgbClr>
                </a:solidFill>
              </a:rPr>
              <a:t>Copyright © Ciena Corporation </a:t>
            </a:r>
            <a:r>
              <a:rPr lang="en-US" sz="700" dirty="0" smtClean="0">
                <a:solidFill>
                  <a:srgbClr val="808080">
                    <a:lumMod val="75000"/>
                    <a:alpha val="99000"/>
                  </a:srgbClr>
                </a:solidFill>
              </a:rPr>
              <a:t>2013. All </a:t>
            </a:r>
            <a:r>
              <a:rPr lang="en-US" sz="700" dirty="0">
                <a:solidFill>
                  <a:srgbClr val="808080">
                    <a:lumMod val="75000"/>
                    <a:alpha val="99000"/>
                  </a:srgbClr>
                </a:solidFill>
              </a:rPr>
              <a:t>rights reserved. Confidential &amp; Proprietary.</a:t>
            </a:r>
          </a:p>
        </p:txBody>
      </p:sp>
    </p:spTree>
    <p:extLst>
      <p:ext uri="{BB962C8B-B14F-4D97-AF65-F5344CB8AC3E}">
        <p14:creationId xmlns:p14="http://schemas.microsoft.com/office/powerpoint/2010/main" xmlns="" val="871575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83070" y="1128584"/>
            <a:ext cx="5525015" cy="1161067"/>
          </a:xfrm>
        </p:spPr>
        <p:txBody>
          <a:bodyPr anchor="b"/>
          <a:lstStyle>
            <a:lvl1pPr>
              <a:defRPr sz="2800" b="0">
                <a:solidFill>
                  <a:schemeClr val="tx2">
                    <a:alpha val="99000"/>
                  </a:schemeClr>
                </a:solidFill>
              </a:defRPr>
            </a:lvl1pPr>
          </a:lstStyle>
          <a:p>
            <a:r>
              <a:rPr lang="en-US" dirty="0" smtClean="0"/>
              <a:t>Click to edit Master title style</a:t>
            </a:r>
            <a:endParaRPr lang="en-US" dirty="0"/>
          </a:p>
        </p:txBody>
      </p:sp>
      <p:sp>
        <p:nvSpPr>
          <p:cNvPr id="9219" name="Rectangle 3"/>
          <p:cNvSpPr>
            <a:spLocks noGrp="1" noChangeArrowheads="1"/>
          </p:cNvSpPr>
          <p:nvPr>
            <p:ph type="subTitle" idx="1" hasCustomPrompt="1"/>
          </p:nvPr>
        </p:nvSpPr>
        <p:spPr>
          <a:xfrm>
            <a:off x="378085" y="3500309"/>
            <a:ext cx="4114799" cy="1285875"/>
          </a:xfrm>
          <a:prstGeom prst="rect">
            <a:avLst/>
          </a:prstGeom>
        </p:spPr>
        <p:txBody>
          <a:bodyPr/>
          <a:lstStyle>
            <a:lvl1pPr>
              <a:spcBef>
                <a:spcPts val="0"/>
              </a:spcBef>
              <a:spcAft>
                <a:spcPts val="200"/>
              </a:spcAft>
              <a:buNone/>
              <a:defRPr sz="1600" b="0">
                <a:solidFill>
                  <a:schemeClr val="tx2">
                    <a:alpha val="99000"/>
                  </a:schemeClr>
                </a:solidFill>
              </a:defRPr>
            </a:lvl1pPr>
          </a:lstStyle>
          <a:p>
            <a:r>
              <a:rPr lang="en-US" dirty="0" smtClean="0"/>
              <a:t>Click to edit Master presenter style</a:t>
            </a:r>
            <a:endParaRPr lang="en-US" dirty="0"/>
          </a:p>
        </p:txBody>
      </p:sp>
      <p:sp>
        <p:nvSpPr>
          <p:cNvPr id="3" name="Text Placeholder 2"/>
          <p:cNvSpPr>
            <a:spLocks noGrp="1"/>
          </p:cNvSpPr>
          <p:nvPr>
            <p:ph type="body" sz="quarter" idx="10" hasCustomPrompt="1"/>
          </p:nvPr>
        </p:nvSpPr>
        <p:spPr>
          <a:xfrm>
            <a:off x="383070" y="2257340"/>
            <a:ext cx="5170057" cy="527050"/>
          </a:xfrm>
          <a:prstGeom prst="rect">
            <a:avLst/>
          </a:prstGeom>
        </p:spPr>
        <p:txBody>
          <a:bodyPr/>
          <a:lstStyle>
            <a:lvl1pPr marL="0" indent="0">
              <a:buNone/>
              <a:defRPr sz="2000" b="0">
                <a:solidFill>
                  <a:schemeClr val="bg2">
                    <a:alpha val="99000"/>
                  </a:schemeClr>
                </a:solidFill>
              </a:defRPr>
            </a:lvl1pPr>
          </a:lstStyle>
          <a:p>
            <a:pPr lvl="0"/>
            <a:r>
              <a:rPr lang="en-US" dirty="0" smtClean="0"/>
              <a:t>Click to edit Master subtitle styles</a:t>
            </a:r>
          </a:p>
        </p:txBody>
      </p:sp>
      <p:sp>
        <p:nvSpPr>
          <p:cNvPr id="10" name="Text Box 11"/>
          <p:cNvSpPr txBox="1">
            <a:spLocks noChangeArrowheads="1"/>
          </p:cNvSpPr>
          <p:nvPr userDrawn="1"/>
        </p:nvSpPr>
        <p:spPr bwMode="auto">
          <a:xfrm>
            <a:off x="358345" y="5924811"/>
            <a:ext cx="4191000" cy="200025"/>
          </a:xfrm>
          <a:prstGeom prst="rect">
            <a:avLst/>
          </a:prstGeom>
          <a:noFill/>
          <a:ln w="9525">
            <a:noFill/>
            <a:miter lim="800000"/>
            <a:headEnd/>
            <a:tailEnd/>
          </a:ln>
        </p:spPr>
        <p:txBody>
          <a:bodyPr lIns="0">
            <a:spAutoFit/>
          </a:bodyPr>
          <a:lstStyle/>
          <a:p>
            <a:pPr>
              <a:spcBef>
                <a:spcPct val="50000"/>
              </a:spcBef>
            </a:pPr>
            <a:r>
              <a:rPr lang="en-US" sz="700" dirty="0">
                <a:solidFill>
                  <a:srgbClr val="808080">
                    <a:lumMod val="75000"/>
                    <a:alpha val="99000"/>
                  </a:srgbClr>
                </a:solidFill>
              </a:rPr>
              <a:t>Copyright © Ciena Corporation </a:t>
            </a:r>
            <a:r>
              <a:rPr lang="en-US" sz="700" dirty="0" smtClean="0">
                <a:solidFill>
                  <a:srgbClr val="808080">
                    <a:lumMod val="75000"/>
                    <a:alpha val="99000"/>
                  </a:srgbClr>
                </a:solidFill>
              </a:rPr>
              <a:t>2013. </a:t>
            </a:r>
            <a:r>
              <a:rPr lang="en-US" sz="700" dirty="0">
                <a:solidFill>
                  <a:srgbClr val="808080">
                    <a:lumMod val="75000"/>
                    <a:alpha val="99000"/>
                  </a:srgbClr>
                </a:solidFill>
              </a:rPr>
              <a:t>All rights reserved. Confidential &amp; Proprietary.</a:t>
            </a:r>
          </a:p>
        </p:txBody>
      </p:sp>
    </p:spTree>
    <p:extLst>
      <p:ext uri="{BB962C8B-B14F-4D97-AF65-F5344CB8AC3E}">
        <p14:creationId xmlns:p14="http://schemas.microsoft.com/office/powerpoint/2010/main" xmlns="" val="808002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36538" y="1246446"/>
            <a:ext cx="8667750" cy="452596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29395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539" y="274638"/>
            <a:ext cx="8664574" cy="845708"/>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36537" y="1246443"/>
            <a:ext cx="4251960" cy="4525962"/>
          </a:xfrm>
          <a:prstGeom prst="rect">
            <a:avLst/>
          </a:prstGeom>
        </p:spPr>
        <p:txBody>
          <a:bodyPr/>
          <a:lstStyle>
            <a:lvl1pPr>
              <a:defRPr sz="18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46443"/>
            <a:ext cx="4251960" cy="4525962"/>
          </a:xfrm>
          <a:prstGeom prst="rect">
            <a:avLst/>
          </a:prstGeom>
        </p:spPr>
        <p:txBody>
          <a:bodyPr/>
          <a:lstStyle>
            <a:lvl1pPr>
              <a:defRPr sz="18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07527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3106678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78085" y="1565190"/>
            <a:ext cx="5490520" cy="1161067"/>
          </a:xfrm>
        </p:spPr>
        <p:txBody>
          <a:bodyPr anchor="t"/>
          <a:lstStyle>
            <a:lvl1pPr>
              <a:defRPr sz="2800" b="0">
                <a:solidFill>
                  <a:schemeClr val="tx2">
                    <a:alpha val="99000"/>
                  </a:schemeClr>
                </a:solidFill>
              </a:defRPr>
            </a:lvl1pPr>
          </a:lstStyle>
          <a:p>
            <a:r>
              <a:rPr lang="en-US" dirty="0" smtClean="0"/>
              <a:t>Click to edit Master title style</a:t>
            </a:r>
            <a:endParaRPr lang="en-US" dirty="0"/>
          </a:p>
        </p:txBody>
      </p:sp>
      <p:sp>
        <p:nvSpPr>
          <p:cNvPr id="10" name="Text Box 11"/>
          <p:cNvSpPr txBox="1">
            <a:spLocks noChangeArrowheads="1"/>
          </p:cNvSpPr>
          <p:nvPr userDrawn="1"/>
        </p:nvSpPr>
        <p:spPr bwMode="auto">
          <a:xfrm>
            <a:off x="358345" y="4574471"/>
            <a:ext cx="4191000" cy="200025"/>
          </a:xfrm>
          <a:prstGeom prst="rect">
            <a:avLst/>
          </a:prstGeom>
          <a:noFill/>
          <a:ln w="9525">
            <a:noFill/>
            <a:miter lim="800000"/>
            <a:headEnd/>
            <a:tailEnd/>
          </a:ln>
        </p:spPr>
        <p:txBody>
          <a:bodyPr lIns="0">
            <a:spAutoFit/>
          </a:bodyPr>
          <a:lstStyle/>
          <a:p>
            <a:pPr>
              <a:spcBef>
                <a:spcPct val="50000"/>
              </a:spcBef>
            </a:pPr>
            <a:r>
              <a:rPr lang="en-US" sz="700" dirty="0">
                <a:solidFill>
                  <a:srgbClr val="808080">
                    <a:lumMod val="75000"/>
                    <a:alpha val="99000"/>
                  </a:srgbClr>
                </a:solidFill>
              </a:rPr>
              <a:t>Copyright © Ciena Corporation </a:t>
            </a:r>
            <a:r>
              <a:rPr lang="en-US" sz="700" dirty="0" smtClean="0">
                <a:solidFill>
                  <a:srgbClr val="808080">
                    <a:lumMod val="75000"/>
                    <a:alpha val="99000"/>
                  </a:srgbClr>
                </a:solidFill>
              </a:rPr>
              <a:t>2013. All </a:t>
            </a:r>
            <a:r>
              <a:rPr lang="en-US" sz="700" dirty="0">
                <a:solidFill>
                  <a:srgbClr val="808080">
                    <a:lumMod val="75000"/>
                    <a:alpha val="99000"/>
                  </a:srgbClr>
                </a:solidFill>
              </a:rPr>
              <a:t>rights reserved. Confidential &amp; Proprietary.</a:t>
            </a:r>
          </a:p>
        </p:txBody>
      </p:sp>
    </p:spTree>
    <p:extLst>
      <p:ext uri="{BB962C8B-B14F-4D97-AF65-F5344CB8AC3E}">
        <p14:creationId xmlns:p14="http://schemas.microsoft.com/office/powerpoint/2010/main" xmlns="" val="3241487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36538" y="1246446"/>
            <a:ext cx="8667750" cy="452596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539" y="274638"/>
            <a:ext cx="8664574" cy="845708"/>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36537" y="1246443"/>
            <a:ext cx="4251960" cy="4525962"/>
          </a:xfrm>
          <a:prstGeom prst="rect">
            <a:avLst/>
          </a:prstGeom>
        </p:spPr>
        <p:txBody>
          <a:bodyPr/>
          <a:lstStyle>
            <a:lvl1pPr>
              <a:defRPr sz="18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46443"/>
            <a:ext cx="4251960" cy="4525962"/>
          </a:xfrm>
          <a:prstGeom prst="rect">
            <a:avLst/>
          </a:prstGeom>
        </p:spPr>
        <p:txBody>
          <a:bodyPr/>
          <a:lstStyle>
            <a:lvl1pPr>
              <a:defRPr sz="18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78085" y="1565190"/>
            <a:ext cx="5490520" cy="1161067"/>
          </a:xfrm>
        </p:spPr>
        <p:txBody>
          <a:bodyPr anchor="t"/>
          <a:lstStyle>
            <a:lvl1pPr>
              <a:defRPr sz="2800" b="0">
                <a:solidFill>
                  <a:schemeClr val="tx2">
                    <a:alpha val="99000"/>
                  </a:schemeClr>
                </a:solidFill>
              </a:defRPr>
            </a:lvl1pPr>
          </a:lstStyle>
          <a:p>
            <a:r>
              <a:rPr lang="en-US" dirty="0" smtClean="0"/>
              <a:t>Click to edit Master title style</a:t>
            </a:r>
            <a:endParaRPr lang="en-US" dirty="0"/>
          </a:p>
        </p:txBody>
      </p:sp>
      <p:sp>
        <p:nvSpPr>
          <p:cNvPr id="10" name="Text Box 11"/>
          <p:cNvSpPr txBox="1">
            <a:spLocks noChangeArrowheads="1"/>
          </p:cNvSpPr>
          <p:nvPr userDrawn="1"/>
        </p:nvSpPr>
        <p:spPr bwMode="auto">
          <a:xfrm>
            <a:off x="358345" y="4574471"/>
            <a:ext cx="4191000" cy="200025"/>
          </a:xfrm>
          <a:prstGeom prst="rect">
            <a:avLst/>
          </a:prstGeom>
          <a:noFill/>
          <a:ln w="9525">
            <a:noFill/>
            <a:miter lim="800000"/>
            <a:headEnd/>
            <a:tailEnd/>
          </a:ln>
        </p:spPr>
        <p:txBody>
          <a:bodyPr lIns="0">
            <a:spAutoFit/>
          </a:bodyPr>
          <a:lstStyle/>
          <a:p>
            <a:pPr>
              <a:spcBef>
                <a:spcPct val="50000"/>
              </a:spcBef>
            </a:pPr>
            <a:r>
              <a:rPr lang="en-US" sz="700" dirty="0">
                <a:solidFill>
                  <a:schemeClr val="bg2">
                    <a:lumMod val="75000"/>
                    <a:alpha val="99000"/>
                  </a:schemeClr>
                </a:solidFill>
              </a:rPr>
              <a:t>Copyright © Ciena Corporation </a:t>
            </a:r>
            <a:r>
              <a:rPr lang="en-US" sz="700" dirty="0" smtClean="0">
                <a:solidFill>
                  <a:schemeClr val="bg2">
                    <a:lumMod val="75000"/>
                    <a:alpha val="99000"/>
                  </a:schemeClr>
                </a:solidFill>
              </a:rPr>
              <a:t>2013. All </a:t>
            </a:r>
            <a:r>
              <a:rPr lang="en-US" sz="700" dirty="0">
                <a:solidFill>
                  <a:schemeClr val="bg2">
                    <a:lumMod val="75000"/>
                    <a:alpha val="99000"/>
                  </a:schemeClr>
                </a:solidFill>
              </a:rPr>
              <a:t>rights reserved. Confidential &amp; Proprietary.</a:t>
            </a:r>
          </a:p>
        </p:txBody>
      </p:sp>
    </p:spTree>
    <p:extLst>
      <p:ext uri="{BB962C8B-B14F-4D97-AF65-F5344CB8AC3E}">
        <p14:creationId xmlns:p14="http://schemas.microsoft.com/office/powerpoint/2010/main" xmlns="" val="2398126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3"/>
          <p:cNvSpPr/>
          <p:nvPr userDrawn="1"/>
        </p:nvSpPr>
        <p:spPr>
          <a:xfrm>
            <a:off x="0" y="0"/>
            <a:ext cx="9144000" cy="2508422"/>
          </a:xfrm>
          <a:prstGeom prst="rect">
            <a:avLst/>
          </a:prstGeom>
          <a:gradFill>
            <a:gsLst>
              <a:gs pos="0">
                <a:schemeClr val="bg1">
                  <a:lumMod val="95000"/>
                </a:schemeClr>
              </a:gs>
              <a:gs pos="100000">
                <a:schemeClr val="bg1">
                  <a:alpha val="0"/>
                </a:schemeClr>
              </a:gs>
            </a:gsLst>
            <a:lin ang="5400000" scaled="0"/>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3" name="Picture 2" descr="Ciena_AD_LockUp.png"/>
          <p:cNvPicPr>
            <a:picLocks noChangeAspect="1"/>
          </p:cNvPicPr>
          <p:nvPr userDrawn="1"/>
        </p:nvPicPr>
        <p:blipFill rotWithShape="1">
          <a:blip r:embed="rId2"/>
          <a:srcRect t="1" r="64830" b="-14387"/>
          <a:stretch/>
        </p:blipFill>
        <p:spPr>
          <a:xfrm>
            <a:off x="8140393" y="6321688"/>
            <a:ext cx="803977" cy="40168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83070" y="1128584"/>
            <a:ext cx="5525015" cy="1161067"/>
          </a:xfrm>
        </p:spPr>
        <p:txBody>
          <a:bodyPr anchor="b"/>
          <a:lstStyle>
            <a:lvl1pPr>
              <a:defRPr sz="2800" b="0">
                <a:solidFill>
                  <a:schemeClr val="tx2">
                    <a:alpha val="99000"/>
                  </a:schemeClr>
                </a:solidFill>
              </a:defRPr>
            </a:lvl1pPr>
          </a:lstStyle>
          <a:p>
            <a:r>
              <a:rPr lang="en-US" smtClean="0"/>
              <a:t>Click to edit Master title style</a:t>
            </a:r>
            <a:endParaRPr lang="en-US" dirty="0"/>
          </a:p>
        </p:txBody>
      </p:sp>
      <p:sp>
        <p:nvSpPr>
          <p:cNvPr id="9219" name="Rectangle 3"/>
          <p:cNvSpPr>
            <a:spLocks noGrp="1" noChangeArrowheads="1"/>
          </p:cNvSpPr>
          <p:nvPr>
            <p:ph type="subTitle" idx="1" hasCustomPrompt="1"/>
          </p:nvPr>
        </p:nvSpPr>
        <p:spPr>
          <a:xfrm>
            <a:off x="378085" y="3500309"/>
            <a:ext cx="4114799" cy="1285875"/>
          </a:xfrm>
          <a:prstGeom prst="rect">
            <a:avLst/>
          </a:prstGeom>
        </p:spPr>
        <p:txBody>
          <a:bodyPr/>
          <a:lstStyle>
            <a:lvl1pPr>
              <a:spcBef>
                <a:spcPts val="0"/>
              </a:spcBef>
              <a:spcAft>
                <a:spcPts val="200"/>
              </a:spcAft>
              <a:buNone/>
              <a:defRPr sz="1600" b="0">
                <a:solidFill>
                  <a:schemeClr val="tx2">
                    <a:alpha val="99000"/>
                  </a:schemeClr>
                </a:solidFill>
              </a:defRPr>
            </a:lvl1pPr>
          </a:lstStyle>
          <a:p>
            <a:r>
              <a:rPr lang="en-US" dirty="0" smtClean="0"/>
              <a:t>Click to edit Master presenter style</a:t>
            </a:r>
            <a:endParaRPr lang="en-US" dirty="0"/>
          </a:p>
        </p:txBody>
      </p:sp>
      <p:sp>
        <p:nvSpPr>
          <p:cNvPr id="3" name="Text Placeholder 2"/>
          <p:cNvSpPr>
            <a:spLocks noGrp="1"/>
          </p:cNvSpPr>
          <p:nvPr>
            <p:ph type="body" sz="quarter" idx="10" hasCustomPrompt="1"/>
          </p:nvPr>
        </p:nvSpPr>
        <p:spPr>
          <a:xfrm>
            <a:off x="383070" y="2257340"/>
            <a:ext cx="5170057" cy="527050"/>
          </a:xfrm>
          <a:prstGeom prst="rect">
            <a:avLst/>
          </a:prstGeom>
        </p:spPr>
        <p:txBody>
          <a:bodyPr/>
          <a:lstStyle>
            <a:lvl1pPr marL="0" indent="0">
              <a:buNone/>
              <a:defRPr sz="2000" b="0">
                <a:solidFill>
                  <a:schemeClr val="bg2">
                    <a:alpha val="99000"/>
                  </a:schemeClr>
                </a:solidFill>
              </a:defRPr>
            </a:lvl1pPr>
          </a:lstStyle>
          <a:p>
            <a:pPr lvl="0"/>
            <a:r>
              <a:rPr lang="en-US" dirty="0" smtClean="0"/>
              <a:t>Click to edit Master subtitle styles</a:t>
            </a:r>
          </a:p>
        </p:txBody>
      </p:sp>
      <p:sp>
        <p:nvSpPr>
          <p:cNvPr id="10" name="Text Box 11"/>
          <p:cNvSpPr txBox="1">
            <a:spLocks noChangeArrowheads="1"/>
          </p:cNvSpPr>
          <p:nvPr userDrawn="1"/>
        </p:nvSpPr>
        <p:spPr bwMode="auto">
          <a:xfrm>
            <a:off x="358345" y="5924811"/>
            <a:ext cx="4191000" cy="200025"/>
          </a:xfrm>
          <a:prstGeom prst="rect">
            <a:avLst/>
          </a:prstGeom>
          <a:noFill/>
          <a:ln w="9525">
            <a:noFill/>
            <a:miter lim="800000"/>
            <a:headEnd/>
            <a:tailEnd/>
          </a:ln>
        </p:spPr>
        <p:txBody>
          <a:bodyPr lIns="0">
            <a:spAutoFit/>
          </a:bodyPr>
          <a:lstStyle/>
          <a:p>
            <a:pPr>
              <a:spcBef>
                <a:spcPct val="50000"/>
              </a:spcBef>
            </a:pPr>
            <a:r>
              <a:rPr lang="en-US" sz="700" dirty="0">
                <a:solidFill>
                  <a:srgbClr val="808080">
                    <a:lumMod val="75000"/>
                    <a:alpha val="99000"/>
                  </a:srgbClr>
                </a:solidFill>
              </a:rPr>
              <a:t>Copyright © Ciena Corporation </a:t>
            </a:r>
            <a:r>
              <a:rPr lang="en-US" sz="700" dirty="0" smtClean="0">
                <a:solidFill>
                  <a:srgbClr val="808080">
                    <a:lumMod val="75000"/>
                    <a:alpha val="99000"/>
                  </a:srgbClr>
                </a:solidFill>
              </a:rPr>
              <a:t>2013. </a:t>
            </a:r>
            <a:r>
              <a:rPr lang="en-US" sz="700" dirty="0">
                <a:solidFill>
                  <a:srgbClr val="808080">
                    <a:lumMod val="75000"/>
                    <a:alpha val="99000"/>
                  </a:srgbClr>
                </a:solidFill>
              </a:rPr>
              <a:t>All rights reserved. Confidential &amp; Proprietary.</a:t>
            </a:r>
          </a:p>
        </p:txBody>
      </p:sp>
    </p:spTree>
    <p:extLst>
      <p:ext uri="{BB962C8B-B14F-4D97-AF65-F5344CB8AC3E}">
        <p14:creationId xmlns:p14="http://schemas.microsoft.com/office/powerpoint/2010/main" xmlns="" val="14881035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36538" y="1246446"/>
            <a:ext cx="8667750" cy="4525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10982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539" y="274638"/>
            <a:ext cx="8664574" cy="84570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36537" y="1246443"/>
            <a:ext cx="4251960" cy="4525962"/>
          </a:xfrm>
          <a:prstGeom prst="rect">
            <a:avLst/>
          </a:prstGeom>
        </p:spPr>
        <p:txBody>
          <a:bodyPr/>
          <a:lstStyle>
            <a:lvl1pPr>
              <a:defRPr sz="18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46443"/>
            <a:ext cx="4251960" cy="4525962"/>
          </a:xfrm>
          <a:prstGeom prst="rect">
            <a:avLst/>
          </a:prstGeom>
        </p:spPr>
        <p:txBody>
          <a:bodyPr/>
          <a:lstStyle>
            <a:lvl1pPr>
              <a:defRPr sz="18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842588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36538" y="274638"/>
            <a:ext cx="8667750" cy="84570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title style</a:t>
            </a:r>
          </a:p>
        </p:txBody>
      </p:sp>
      <p:sp>
        <p:nvSpPr>
          <p:cNvPr id="1033" name="Text Box 9"/>
          <p:cNvSpPr txBox="1">
            <a:spLocks noChangeArrowheads="1"/>
          </p:cNvSpPr>
          <p:nvPr/>
        </p:nvSpPr>
        <p:spPr bwMode="auto">
          <a:xfrm>
            <a:off x="135918" y="6472729"/>
            <a:ext cx="381000" cy="215444"/>
          </a:xfrm>
          <a:prstGeom prst="rect">
            <a:avLst/>
          </a:prstGeom>
          <a:noFill/>
          <a:ln w="9525">
            <a:noFill/>
            <a:miter lim="800000"/>
            <a:headEnd/>
            <a:tailEnd/>
          </a:ln>
          <a:effectLst/>
        </p:spPr>
        <p:txBody>
          <a:bodyPr>
            <a:spAutoFit/>
          </a:bodyPr>
          <a:lstStyle/>
          <a:p>
            <a:fld id="{BCE33825-2677-4F00-8BE5-C0246F727F7F}" type="slidenum">
              <a:rPr lang="en-US" sz="800" b="1">
                <a:solidFill>
                  <a:schemeClr val="bg2">
                    <a:lumMod val="75000"/>
                    <a:alpha val="99000"/>
                  </a:schemeClr>
                </a:solidFill>
              </a:rPr>
              <a:pPr/>
              <a:t>‹#›</a:t>
            </a:fld>
            <a:endParaRPr lang="en-US" sz="1400" dirty="0">
              <a:solidFill>
                <a:schemeClr val="bg2">
                  <a:lumMod val="75000"/>
                  <a:alpha val="99000"/>
                </a:schemeClr>
              </a:solidFill>
            </a:endParaRPr>
          </a:p>
        </p:txBody>
      </p:sp>
      <p:sp>
        <p:nvSpPr>
          <p:cNvPr id="1030" name="Text Box 11"/>
          <p:cNvSpPr txBox="1">
            <a:spLocks noChangeArrowheads="1"/>
          </p:cNvSpPr>
          <p:nvPr/>
        </p:nvSpPr>
        <p:spPr bwMode="auto">
          <a:xfrm>
            <a:off x="457201" y="6484983"/>
            <a:ext cx="4191000" cy="200025"/>
          </a:xfrm>
          <a:prstGeom prst="rect">
            <a:avLst/>
          </a:prstGeom>
          <a:noFill/>
          <a:ln w="9525">
            <a:noFill/>
            <a:miter lim="800000"/>
            <a:headEnd/>
            <a:tailEnd/>
          </a:ln>
        </p:spPr>
        <p:txBody>
          <a:bodyPr lIns="0">
            <a:spAutoFit/>
          </a:bodyPr>
          <a:lstStyle/>
          <a:p>
            <a:pPr>
              <a:spcBef>
                <a:spcPct val="50000"/>
              </a:spcBef>
            </a:pPr>
            <a:r>
              <a:rPr lang="en-US" sz="700" dirty="0">
                <a:solidFill>
                  <a:schemeClr val="bg2">
                    <a:lumMod val="75000"/>
                    <a:alpha val="99000"/>
                  </a:schemeClr>
                </a:solidFill>
              </a:rPr>
              <a:t>Copyright © Ciena Corporation </a:t>
            </a:r>
            <a:r>
              <a:rPr lang="en-US" sz="700" dirty="0" smtClean="0">
                <a:solidFill>
                  <a:schemeClr val="bg2">
                    <a:lumMod val="75000"/>
                    <a:alpha val="99000"/>
                  </a:schemeClr>
                </a:solidFill>
              </a:rPr>
              <a:t>2013. </a:t>
            </a:r>
            <a:r>
              <a:rPr lang="en-US" sz="700" dirty="0">
                <a:solidFill>
                  <a:schemeClr val="bg2">
                    <a:lumMod val="75000"/>
                    <a:alpha val="99000"/>
                  </a:schemeClr>
                </a:solidFill>
              </a:rPr>
              <a:t>All rights reserved. Confidential &amp; Proprietary.</a:t>
            </a:r>
          </a:p>
        </p:txBody>
      </p:sp>
      <p:sp>
        <p:nvSpPr>
          <p:cNvPr id="2" name="Text Placeholder 1"/>
          <p:cNvSpPr>
            <a:spLocks noGrp="1"/>
          </p:cNvSpPr>
          <p:nvPr>
            <p:ph type="body" idx="1"/>
          </p:nvPr>
        </p:nvSpPr>
        <p:spPr>
          <a:xfrm>
            <a:off x="236538" y="1251252"/>
            <a:ext cx="8667750" cy="4883150"/>
          </a:xfrm>
          <a:prstGeom prst="rect">
            <a:avLst/>
          </a:prstGeom>
        </p:spPr>
        <p:txBody>
          <a:bodyPr vert="horz" lIns="0" tIns="45720" rIns="0" bIns="45720" rtlCol="0">
            <a:normAutofit/>
          </a:bodyPr>
          <a:lstStyle/>
          <a:p>
            <a:pPr marL="342900" marR="0" lvl="0" indent="-342900" algn="l" defTabSz="914400" rtl="0" eaLnBrk="1" fontAlgn="base" latinLnBrk="0" hangingPunct="1">
              <a:lnSpc>
                <a:spcPct val="100000"/>
              </a:lnSpc>
              <a:spcBef>
                <a:spcPts val="600"/>
              </a:spcBef>
              <a:spcAft>
                <a:spcPts val="200"/>
              </a:spcAft>
              <a:buClr>
                <a:srgbClr val="FFFFFF"/>
              </a:buClr>
              <a:buSzPct val="25000"/>
              <a:buFont typeface="Wingdings" pitchFamily="2" charset="2"/>
              <a:buChar char="à"/>
              <a:tabLst/>
              <a:defRPr/>
            </a:pPr>
            <a:r>
              <a:rPr kumimoji="0" lang="en-US" sz="1800" b="1" i="0" u="none" strike="noStrike" kern="0" cap="none" spc="0" normalizeH="0" baseline="0" noProof="0" dirty="0" smtClean="0">
                <a:ln>
                  <a:noFill/>
                </a:ln>
                <a:solidFill>
                  <a:srgbClr val="3F3F3F"/>
                </a:solidFill>
                <a:effectLst/>
                <a:uLnTx/>
                <a:uFillTx/>
                <a:latin typeface="+mn-lt"/>
                <a:ea typeface="ＭＳ Ｐゴシック" charset="0"/>
                <a:cs typeface="+mn-cs"/>
              </a:rPr>
              <a:t>Click to edit Master text styles</a:t>
            </a:r>
          </a:p>
          <a:p>
            <a:pPr marL="742950" marR="0" lvl="1" indent="-285750" algn="l" defTabSz="914400" rtl="0" eaLnBrk="1" fontAlgn="base" latinLnBrk="0" hangingPunct="1">
              <a:lnSpc>
                <a:spcPct val="100000"/>
              </a:lnSpc>
              <a:spcBef>
                <a:spcPts val="600"/>
              </a:spcBef>
              <a:spcAft>
                <a:spcPts val="200"/>
              </a:spcAft>
              <a:buClrTx/>
              <a:buSzPct val="100000"/>
              <a:buFontTx/>
              <a:buBlip>
                <a:blip r:embed="rId9"/>
              </a:buBlip>
              <a:tabLst/>
              <a:defRPr/>
            </a:pPr>
            <a:r>
              <a:rPr kumimoji="0" lang="en-US" sz="1800" b="0" i="0" u="none" strike="noStrike" kern="0" cap="none" spc="0" normalizeH="0" baseline="0" noProof="0" dirty="0" smtClean="0">
                <a:ln>
                  <a:noFill/>
                </a:ln>
                <a:solidFill>
                  <a:srgbClr val="3F3F3F"/>
                </a:solidFill>
                <a:effectLst/>
                <a:uLnTx/>
                <a:uFillTx/>
                <a:latin typeface="+mn-lt"/>
                <a:cs typeface="+mn-cs"/>
              </a:rPr>
              <a:t>Second level</a:t>
            </a:r>
          </a:p>
          <a:p>
            <a:pPr marL="1143000" marR="0" lvl="2" indent="-228600" algn="l" defTabSz="914400" rtl="0" eaLnBrk="1" fontAlgn="base" latinLnBrk="0" hangingPunct="1">
              <a:lnSpc>
                <a:spcPct val="100000"/>
              </a:lnSpc>
              <a:spcBef>
                <a:spcPts val="600"/>
              </a:spcBef>
              <a:spcAft>
                <a:spcPts val="200"/>
              </a:spcAft>
              <a:buClrTx/>
              <a:buSzPct val="100000"/>
              <a:buFontTx/>
              <a:buBlip>
                <a:blip r:embed="rId9"/>
              </a:buBlip>
              <a:tabLst/>
              <a:defRPr/>
            </a:pPr>
            <a:r>
              <a:rPr kumimoji="0" lang="en-US" sz="1600" b="0" i="0" u="none" strike="noStrike" kern="0" cap="none" spc="0" normalizeH="0" baseline="0" noProof="0" dirty="0" smtClean="0">
                <a:ln>
                  <a:noFill/>
                </a:ln>
                <a:solidFill>
                  <a:srgbClr val="3F3F3F"/>
                </a:solidFill>
                <a:effectLst/>
                <a:uLnTx/>
                <a:uFillTx/>
                <a:latin typeface="+mn-lt"/>
                <a:cs typeface="+mn-cs"/>
              </a:rPr>
              <a:t>Third level</a:t>
            </a:r>
          </a:p>
          <a:p>
            <a:pPr marL="1600200" marR="0" lvl="3" indent="-228600" algn="l" defTabSz="914400" rtl="0" eaLnBrk="1" fontAlgn="base" latinLnBrk="0" hangingPunct="1">
              <a:lnSpc>
                <a:spcPct val="100000"/>
              </a:lnSpc>
              <a:spcBef>
                <a:spcPts val="600"/>
              </a:spcBef>
              <a:spcAft>
                <a:spcPts val="200"/>
              </a:spcAft>
              <a:buClrTx/>
              <a:buSzPct val="100000"/>
              <a:buFontTx/>
              <a:buBlip>
                <a:blip r:embed="rId9"/>
              </a:buBlip>
              <a:tabLst/>
              <a:defRPr/>
            </a:pPr>
            <a:r>
              <a:rPr kumimoji="0" lang="en-US" sz="1400" b="0" i="0" u="none" strike="noStrike" kern="0" cap="none" spc="0" normalizeH="0" baseline="0" noProof="0" dirty="0" smtClean="0">
                <a:ln>
                  <a:noFill/>
                </a:ln>
                <a:solidFill>
                  <a:srgbClr val="3F3F3F"/>
                </a:solidFill>
                <a:effectLst/>
                <a:uLnTx/>
                <a:uFillTx/>
                <a:latin typeface="+mn-lt"/>
                <a:cs typeface="+mn-cs"/>
              </a:rPr>
              <a:t>Fourth level</a:t>
            </a:r>
          </a:p>
          <a:p>
            <a:pPr marL="2057400" marR="0" lvl="4" indent="-228600" algn="l" defTabSz="914400" rtl="0" eaLnBrk="1" fontAlgn="base" latinLnBrk="0" hangingPunct="1">
              <a:lnSpc>
                <a:spcPct val="100000"/>
              </a:lnSpc>
              <a:spcBef>
                <a:spcPts val="600"/>
              </a:spcBef>
              <a:spcAft>
                <a:spcPts val="200"/>
              </a:spcAft>
              <a:buClrTx/>
              <a:buSzPct val="100000"/>
              <a:buFontTx/>
              <a:buBlip>
                <a:blip r:embed="rId9"/>
              </a:buBlip>
              <a:tabLst/>
              <a:defRPr/>
            </a:pPr>
            <a:r>
              <a:rPr kumimoji="0" lang="en-US" sz="1200" b="0" i="0" u="none" strike="noStrike" kern="0" cap="none" spc="0" normalizeH="0" baseline="0" noProof="0" dirty="0" smtClean="0">
                <a:ln>
                  <a:noFill/>
                </a:ln>
                <a:solidFill>
                  <a:srgbClr val="3F3F3F"/>
                </a:solidFill>
                <a:effectLst/>
                <a:uLnTx/>
                <a:uFillTx/>
                <a:latin typeface="+mn-lt"/>
                <a:cs typeface="+mn-cs"/>
              </a:rPr>
              <a:t>Fifth level</a:t>
            </a:r>
          </a:p>
        </p:txBody>
      </p:sp>
    </p:spTree>
  </p:cSld>
  <p:clrMap bg1="lt1" tx1="dk1" bg2="lt2" tx2="dk2" accent1="accent1" accent2="accent2" accent3="accent3" accent4="accent4" accent5="accent5" accent6="accent6" hlink="hlink" folHlink="folHlink"/>
  <p:sldLayoutIdLst>
    <p:sldLayoutId id="2147483894" r:id="rId1"/>
    <p:sldLayoutId id="2147483890" r:id="rId2"/>
    <p:sldLayoutId id="2147483891" r:id="rId3"/>
    <p:sldLayoutId id="2147483892" r:id="rId4"/>
    <p:sldLayoutId id="2147483895" r:id="rId5"/>
    <p:sldLayoutId id="2147483896" r:id="rId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2400" b="0">
          <a:solidFill>
            <a:schemeClr val="tx2">
              <a:alpha val="99000"/>
            </a:schemeClr>
          </a:solidFill>
          <a:latin typeface="+mj-lt"/>
          <a:ea typeface="ＭＳ Ｐゴシック" charset="0"/>
          <a:cs typeface="+mj-cs"/>
        </a:defRPr>
      </a:lvl1pPr>
      <a:lvl2pPr algn="l" rtl="0" eaLnBrk="1" fontAlgn="base" hangingPunct="1">
        <a:spcBef>
          <a:spcPct val="0"/>
        </a:spcBef>
        <a:spcAft>
          <a:spcPct val="0"/>
        </a:spcAft>
        <a:defRPr sz="2500" b="1">
          <a:solidFill>
            <a:srgbClr val="3F3F3F"/>
          </a:solidFill>
          <a:latin typeface="Arial" pitchFamily="-109" charset="0"/>
          <a:ea typeface="ＭＳ Ｐゴシック" charset="0"/>
          <a:cs typeface="Arial" pitchFamily="-109" charset="0"/>
        </a:defRPr>
      </a:lvl2pPr>
      <a:lvl3pPr algn="l" rtl="0" eaLnBrk="1" fontAlgn="base" hangingPunct="1">
        <a:spcBef>
          <a:spcPct val="0"/>
        </a:spcBef>
        <a:spcAft>
          <a:spcPct val="0"/>
        </a:spcAft>
        <a:defRPr sz="2500" b="1">
          <a:solidFill>
            <a:srgbClr val="3F3F3F"/>
          </a:solidFill>
          <a:latin typeface="Arial" pitchFamily="-109" charset="0"/>
          <a:ea typeface="ＭＳ Ｐゴシック" charset="0"/>
          <a:cs typeface="Arial" pitchFamily="-109" charset="0"/>
        </a:defRPr>
      </a:lvl3pPr>
      <a:lvl4pPr algn="l" rtl="0" eaLnBrk="1" fontAlgn="base" hangingPunct="1">
        <a:spcBef>
          <a:spcPct val="0"/>
        </a:spcBef>
        <a:spcAft>
          <a:spcPct val="0"/>
        </a:spcAft>
        <a:defRPr sz="2500" b="1">
          <a:solidFill>
            <a:srgbClr val="3F3F3F"/>
          </a:solidFill>
          <a:latin typeface="Arial" pitchFamily="-109" charset="0"/>
          <a:ea typeface="ＭＳ Ｐゴシック" charset="0"/>
          <a:cs typeface="Arial" pitchFamily="-109" charset="0"/>
        </a:defRPr>
      </a:lvl4pPr>
      <a:lvl5pPr algn="l" rtl="0" eaLnBrk="1" fontAlgn="base" hangingPunct="1">
        <a:spcBef>
          <a:spcPct val="0"/>
        </a:spcBef>
        <a:spcAft>
          <a:spcPct val="0"/>
        </a:spcAft>
        <a:defRPr sz="2500" b="1">
          <a:solidFill>
            <a:srgbClr val="3F3F3F"/>
          </a:solidFill>
          <a:latin typeface="Arial" pitchFamily="-109" charset="0"/>
          <a:ea typeface="ＭＳ Ｐゴシック" charset="0"/>
          <a:cs typeface="Arial" pitchFamily="-109" charset="0"/>
        </a:defRPr>
      </a:lvl5pPr>
      <a:lvl6pPr marL="4572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6pPr>
      <a:lvl7pPr marL="9144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7pPr>
      <a:lvl8pPr marL="13716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8pPr>
      <a:lvl9pPr marL="18288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9pPr>
    </p:titleStyle>
    <p:bodyStyle>
      <a:lvl1pPr marL="342900" marR="0" indent="-342900" algn="l" defTabSz="914400" rtl="0" eaLnBrk="1" fontAlgn="base" latinLnBrk="0" hangingPunct="1">
        <a:lnSpc>
          <a:spcPct val="100000"/>
        </a:lnSpc>
        <a:spcBef>
          <a:spcPts val="600"/>
        </a:spcBef>
        <a:spcAft>
          <a:spcPts val="200"/>
        </a:spcAft>
        <a:buClr>
          <a:srgbClr val="FFFFFF"/>
        </a:buClr>
        <a:buSzPct val="25000"/>
        <a:buFont typeface="Wingdings" pitchFamily="2" charset="2"/>
        <a:buChar char="à"/>
        <a:tabLst/>
        <a:defRPr b="1">
          <a:solidFill>
            <a:schemeClr val="tx2"/>
          </a:solidFill>
          <a:latin typeface="+mn-lt"/>
          <a:ea typeface="ＭＳ Ｐゴシック" charset="0"/>
          <a:cs typeface="+mn-cs"/>
        </a:defRPr>
      </a:lvl1pPr>
      <a:lvl2pPr marL="742950" marR="0" indent="-285750" algn="l" defTabSz="914400" rtl="0" eaLnBrk="1" fontAlgn="base" latinLnBrk="0" hangingPunct="1">
        <a:lnSpc>
          <a:spcPct val="100000"/>
        </a:lnSpc>
        <a:spcBef>
          <a:spcPts val="600"/>
        </a:spcBef>
        <a:spcAft>
          <a:spcPts val="200"/>
        </a:spcAft>
        <a:buClrTx/>
        <a:buSzPct val="100000"/>
        <a:buFontTx/>
        <a:buBlip>
          <a:blip r:embed="rId9"/>
        </a:buBlip>
        <a:tabLst/>
        <a:defRPr>
          <a:solidFill>
            <a:schemeClr val="tx2"/>
          </a:solidFill>
          <a:latin typeface="+mn-lt"/>
          <a:ea typeface="+mn-ea"/>
          <a:cs typeface="+mn-cs"/>
        </a:defRPr>
      </a:lvl2pPr>
      <a:lvl3pPr marL="1143000" marR="0" indent="-228600" algn="l" defTabSz="914400" rtl="0" eaLnBrk="1" fontAlgn="base" latinLnBrk="0" hangingPunct="1">
        <a:lnSpc>
          <a:spcPct val="100000"/>
        </a:lnSpc>
        <a:spcBef>
          <a:spcPts val="600"/>
        </a:spcBef>
        <a:spcAft>
          <a:spcPts val="200"/>
        </a:spcAft>
        <a:buClrTx/>
        <a:buSzPct val="100000"/>
        <a:buFontTx/>
        <a:buBlip>
          <a:blip r:embed="rId9"/>
        </a:buBlip>
        <a:tabLst/>
        <a:defRPr sz="1600">
          <a:solidFill>
            <a:schemeClr val="tx2"/>
          </a:solidFill>
          <a:latin typeface="+mn-lt"/>
          <a:ea typeface="+mn-ea"/>
          <a:cs typeface="+mn-cs"/>
        </a:defRPr>
      </a:lvl3pPr>
      <a:lvl4pPr marL="1600200" marR="0" indent="-228600" algn="l" defTabSz="914400" rtl="0" eaLnBrk="1" fontAlgn="base" latinLnBrk="0" hangingPunct="1">
        <a:lnSpc>
          <a:spcPct val="100000"/>
        </a:lnSpc>
        <a:spcBef>
          <a:spcPts val="600"/>
        </a:spcBef>
        <a:spcAft>
          <a:spcPts val="200"/>
        </a:spcAft>
        <a:buClrTx/>
        <a:buSzPct val="100000"/>
        <a:buFontTx/>
        <a:buBlip>
          <a:blip r:embed="rId9"/>
        </a:buBlip>
        <a:tabLst/>
        <a:defRPr sz="1400">
          <a:solidFill>
            <a:schemeClr val="tx2"/>
          </a:solidFill>
          <a:latin typeface="+mn-lt"/>
          <a:ea typeface="+mn-ea"/>
          <a:cs typeface="+mn-cs"/>
        </a:defRPr>
      </a:lvl4pPr>
      <a:lvl5pPr marL="2057400" marR="0" indent="-228600" algn="l" defTabSz="914400" rtl="0" eaLnBrk="1" fontAlgn="base" latinLnBrk="0" hangingPunct="1">
        <a:lnSpc>
          <a:spcPct val="100000"/>
        </a:lnSpc>
        <a:spcBef>
          <a:spcPts val="600"/>
        </a:spcBef>
        <a:spcAft>
          <a:spcPts val="200"/>
        </a:spcAft>
        <a:buClrTx/>
        <a:buSzPct val="100000"/>
        <a:buFontTx/>
        <a:buBlip>
          <a:blip r:embed="rId9"/>
        </a:buBlip>
        <a:tabLst/>
        <a:defRPr sz="1200">
          <a:solidFill>
            <a:schemeClr val="tx2"/>
          </a:solidFill>
          <a:latin typeface="+mn-lt"/>
          <a:ea typeface="+mn-ea"/>
          <a:cs typeface="+mn-cs"/>
        </a:defRPr>
      </a:lvl5pPr>
      <a:lvl6pPr marL="25146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6pPr>
      <a:lvl7pPr marL="29718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7pPr>
      <a:lvl8pPr marL="34290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8pPr>
      <a:lvl9pPr marL="38862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36538" y="274638"/>
            <a:ext cx="8667750" cy="84570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smtClean="0"/>
          </a:p>
        </p:txBody>
      </p:sp>
      <p:sp>
        <p:nvSpPr>
          <p:cNvPr id="1033" name="Text Box 9"/>
          <p:cNvSpPr txBox="1">
            <a:spLocks noChangeArrowheads="1"/>
          </p:cNvSpPr>
          <p:nvPr/>
        </p:nvSpPr>
        <p:spPr bwMode="auto">
          <a:xfrm>
            <a:off x="135918" y="6472729"/>
            <a:ext cx="381000" cy="215444"/>
          </a:xfrm>
          <a:prstGeom prst="rect">
            <a:avLst/>
          </a:prstGeom>
          <a:noFill/>
          <a:ln w="9525">
            <a:noFill/>
            <a:miter lim="800000"/>
            <a:headEnd/>
            <a:tailEnd/>
          </a:ln>
          <a:effectLst/>
        </p:spPr>
        <p:txBody>
          <a:bodyPr>
            <a:spAutoFit/>
          </a:bodyPr>
          <a:lstStyle/>
          <a:p>
            <a:fld id="{BCE33825-2677-4F00-8BE5-C0246F727F7F}" type="slidenum">
              <a:rPr lang="en-US" sz="800" b="1">
                <a:solidFill>
                  <a:srgbClr val="808080">
                    <a:lumMod val="75000"/>
                    <a:alpha val="99000"/>
                  </a:srgbClr>
                </a:solidFill>
              </a:rPr>
              <a:pPr/>
              <a:t>‹#›</a:t>
            </a:fld>
            <a:endParaRPr lang="en-US" sz="1400" dirty="0">
              <a:solidFill>
                <a:srgbClr val="808080">
                  <a:lumMod val="75000"/>
                  <a:alpha val="99000"/>
                </a:srgbClr>
              </a:solidFill>
            </a:endParaRPr>
          </a:p>
        </p:txBody>
      </p:sp>
      <p:sp>
        <p:nvSpPr>
          <p:cNvPr id="1030" name="Text Box 11"/>
          <p:cNvSpPr txBox="1">
            <a:spLocks noChangeArrowheads="1"/>
          </p:cNvSpPr>
          <p:nvPr/>
        </p:nvSpPr>
        <p:spPr bwMode="auto">
          <a:xfrm>
            <a:off x="457201" y="6484983"/>
            <a:ext cx="4191000" cy="200025"/>
          </a:xfrm>
          <a:prstGeom prst="rect">
            <a:avLst/>
          </a:prstGeom>
          <a:noFill/>
          <a:ln w="9525">
            <a:noFill/>
            <a:miter lim="800000"/>
            <a:headEnd/>
            <a:tailEnd/>
          </a:ln>
        </p:spPr>
        <p:txBody>
          <a:bodyPr lIns="0">
            <a:spAutoFit/>
          </a:bodyPr>
          <a:lstStyle/>
          <a:p>
            <a:pPr>
              <a:spcBef>
                <a:spcPct val="50000"/>
              </a:spcBef>
            </a:pPr>
            <a:r>
              <a:rPr lang="en-US" sz="700" dirty="0">
                <a:solidFill>
                  <a:srgbClr val="808080">
                    <a:lumMod val="75000"/>
                    <a:alpha val="99000"/>
                  </a:srgbClr>
                </a:solidFill>
              </a:rPr>
              <a:t>Copyright © Ciena Corporation </a:t>
            </a:r>
            <a:r>
              <a:rPr lang="en-US" sz="700" dirty="0" smtClean="0">
                <a:solidFill>
                  <a:srgbClr val="808080">
                    <a:lumMod val="75000"/>
                    <a:alpha val="99000"/>
                  </a:srgbClr>
                </a:solidFill>
              </a:rPr>
              <a:t>2013. </a:t>
            </a:r>
            <a:r>
              <a:rPr lang="en-US" sz="700" dirty="0">
                <a:solidFill>
                  <a:srgbClr val="808080">
                    <a:lumMod val="75000"/>
                    <a:alpha val="99000"/>
                  </a:srgbClr>
                </a:solidFill>
              </a:rPr>
              <a:t>All rights reserved. Confidential &amp; Proprietary.</a:t>
            </a:r>
          </a:p>
        </p:txBody>
      </p:sp>
      <p:sp>
        <p:nvSpPr>
          <p:cNvPr id="2" name="Text Placeholder 1"/>
          <p:cNvSpPr>
            <a:spLocks noGrp="1"/>
          </p:cNvSpPr>
          <p:nvPr>
            <p:ph type="body" idx="1"/>
          </p:nvPr>
        </p:nvSpPr>
        <p:spPr>
          <a:xfrm>
            <a:off x="236538" y="1251252"/>
            <a:ext cx="8667750" cy="4883150"/>
          </a:xfrm>
          <a:prstGeom prst="rect">
            <a:avLst/>
          </a:prstGeom>
        </p:spPr>
        <p:txBody>
          <a:bodyPr vert="horz" lIns="0" tIns="45720" rIns="0" bIns="45720" rtlCol="0">
            <a:normAutofit/>
          </a:bodyPr>
          <a:lstStyle/>
          <a:p>
            <a:pPr marL="342900" marR="0" lvl="0" indent="-342900" algn="l" defTabSz="914400" rtl="0" eaLnBrk="1" fontAlgn="base" latinLnBrk="0" hangingPunct="1">
              <a:lnSpc>
                <a:spcPct val="100000"/>
              </a:lnSpc>
              <a:spcBef>
                <a:spcPts val="600"/>
              </a:spcBef>
              <a:spcAft>
                <a:spcPts val="200"/>
              </a:spcAft>
              <a:buClr>
                <a:srgbClr val="FFFFFF"/>
              </a:buClr>
              <a:buSzPct val="25000"/>
              <a:buFont typeface="Wingdings" pitchFamily="2" charset="2"/>
              <a:buChar char="à"/>
              <a:tabLst/>
              <a:defRPr/>
            </a:pPr>
            <a:r>
              <a:rPr kumimoji="0" lang="en-US" sz="1800" b="1" i="0" u="none" strike="noStrike" kern="0" cap="none" spc="0" normalizeH="0" baseline="0" noProof="0" smtClean="0">
                <a:ln>
                  <a:noFill/>
                </a:ln>
                <a:solidFill>
                  <a:srgbClr val="3F3F3F"/>
                </a:solidFill>
                <a:effectLst/>
                <a:uLnTx/>
                <a:uFillTx/>
                <a:latin typeface="+mn-lt"/>
                <a:ea typeface="ＭＳ Ｐゴシック" charset="0"/>
                <a:cs typeface="+mn-cs"/>
              </a:rPr>
              <a:t>Click to edit Master text styles</a:t>
            </a:r>
          </a:p>
          <a:p>
            <a:pPr marL="342900" marR="0" lvl="1" indent="-342900" algn="l" defTabSz="914400" rtl="0" eaLnBrk="1" fontAlgn="base" latinLnBrk="0" hangingPunct="1">
              <a:lnSpc>
                <a:spcPct val="100000"/>
              </a:lnSpc>
              <a:spcBef>
                <a:spcPts val="600"/>
              </a:spcBef>
              <a:spcAft>
                <a:spcPts val="200"/>
              </a:spcAft>
              <a:buClr>
                <a:srgbClr val="FFFFFF"/>
              </a:buClr>
              <a:buSzPct val="25000"/>
              <a:buFont typeface="Wingdings" pitchFamily="2" charset="2"/>
              <a:buChar char="à"/>
              <a:tabLst/>
              <a:defRPr/>
            </a:pPr>
            <a:r>
              <a:rPr kumimoji="0" lang="en-US" sz="1800" b="1" i="0" u="none" strike="noStrike" kern="0" cap="none" spc="0" normalizeH="0" baseline="0" noProof="0" smtClean="0">
                <a:ln>
                  <a:noFill/>
                </a:ln>
                <a:solidFill>
                  <a:srgbClr val="3F3F3F"/>
                </a:solidFill>
                <a:effectLst/>
                <a:uLnTx/>
                <a:uFillTx/>
                <a:latin typeface="+mn-lt"/>
                <a:ea typeface="ＭＳ Ｐゴシック" charset="0"/>
                <a:cs typeface="+mn-cs"/>
              </a:rPr>
              <a:t>Second level</a:t>
            </a:r>
          </a:p>
          <a:p>
            <a:pPr marL="342900" marR="0" lvl="2" indent="-342900" algn="l" defTabSz="914400" rtl="0" eaLnBrk="1" fontAlgn="base" latinLnBrk="0" hangingPunct="1">
              <a:lnSpc>
                <a:spcPct val="100000"/>
              </a:lnSpc>
              <a:spcBef>
                <a:spcPts val="600"/>
              </a:spcBef>
              <a:spcAft>
                <a:spcPts val="200"/>
              </a:spcAft>
              <a:buClr>
                <a:srgbClr val="FFFFFF"/>
              </a:buClr>
              <a:buSzPct val="25000"/>
              <a:buFont typeface="Wingdings" pitchFamily="2" charset="2"/>
              <a:buChar char="à"/>
              <a:tabLst/>
              <a:defRPr/>
            </a:pPr>
            <a:r>
              <a:rPr kumimoji="0" lang="en-US" sz="1800" b="1" i="0" u="none" strike="noStrike" kern="0" cap="none" spc="0" normalizeH="0" baseline="0" noProof="0" smtClean="0">
                <a:ln>
                  <a:noFill/>
                </a:ln>
                <a:solidFill>
                  <a:srgbClr val="3F3F3F"/>
                </a:solidFill>
                <a:effectLst/>
                <a:uLnTx/>
                <a:uFillTx/>
                <a:latin typeface="+mn-lt"/>
                <a:ea typeface="ＭＳ Ｐゴシック" charset="0"/>
                <a:cs typeface="+mn-cs"/>
              </a:rPr>
              <a:t>Third level</a:t>
            </a:r>
          </a:p>
          <a:p>
            <a:pPr marL="342900" marR="0" lvl="3" indent="-342900" algn="l" defTabSz="914400" rtl="0" eaLnBrk="1" fontAlgn="base" latinLnBrk="0" hangingPunct="1">
              <a:lnSpc>
                <a:spcPct val="100000"/>
              </a:lnSpc>
              <a:spcBef>
                <a:spcPts val="600"/>
              </a:spcBef>
              <a:spcAft>
                <a:spcPts val="200"/>
              </a:spcAft>
              <a:buClr>
                <a:srgbClr val="FFFFFF"/>
              </a:buClr>
              <a:buSzPct val="25000"/>
              <a:buFont typeface="Wingdings" pitchFamily="2" charset="2"/>
              <a:buChar char="à"/>
              <a:tabLst/>
              <a:defRPr/>
            </a:pPr>
            <a:r>
              <a:rPr kumimoji="0" lang="en-US" sz="1800" b="1" i="0" u="none" strike="noStrike" kern="0" cap="none" spc="0" normalizeH="0" baseline="0" noProof="0" smtClean="0">
                <a:ln>
                  <a:noFill/>
                </a:ln>
                <a:solidFill>
                  <a:srgbClr val="3F3F3F"/>
                </a:solidFill>
                <a:effectLst/>
                <a:uLnTx/>
                <a:uFillTx/>
                <a:latin typeface="+mn-lt"/>
                <a:ea typeface="ＭＳ Ｐゴシック" charset="0"/>
                <a:cs typeface="+mn-cs"/>
              </a:rPr>
              <a:t>Fourth level</a:t>
            </a:r>
          </a:p>
          <a:p>
            <a:pPr marL="342900" marR="0" lvl="4" indent="-342900" algn="l" defTabSz="914400" rtl="0" eaLnBrk="1" fontAlgn="base" latinLnBrk="0" hangingPunct="1">
              <a:lnSpc>
                <a:spcPct val="100000"/>
              </a:lnSpc>
              <a:spcBef>
                <a:spcPts val="600"/>
              </a:spcBef>
              <a:spcAft>
                <a:spcPts val="200"/>
              </a:spcAft>
              <a:buClr>
                <a:srgbClr val="FFFFFF"/>
              </a:buClr>
              <a:buSzPct val="25000"/>
              <a:buFont typeface="Wingdings" pitchFamily="2" charset="2"/>
              <a:buChar char="à"/>
              <a:tabLst/>
              <a:defRPr/>
            </a:pPr>
            <a:r>
              <a:rPr kumimoji="0" lang="en-US" sz="1800" b="1" i="0" u="none" strike="noStrike" kern="0" cap="none" spc="0" normalizeH="0" baseline="0" noProof="0" smtClean="0">
                <a:ln>
                  <a:noFill/>
                </a:ln>
                <a:solidFill>
                  <a:srgbClr val="3F3F3F"/>
                </a:solidFill>
                <a:effectLst/>
                <a:uLnTx/>
                <a:uFillTx/>
                <a:latin typeface="+mn-lt"/>
                <a:ea typeface="ＭＳ Ｐゴシック" charset="0"/>
                <a:cs typeface="+mn-cs"/>
              </a:rPr>
              <a:t>Fifth level</a:t>
            </a:r>
            <a:endParaRPr kumimoji="0" lang="en-US" sz="1200" b="0" i="0" u="none" strike="noStrike" kern="0" cap="none" spc="0" normalizeH="0" baseline="0" noProof="0" dirty="0" smtClean="0">
              <a:ln>
                <a:noFill/>
              </a:ln>
              <a:solidFill>
                <a:srgbClr val="3F3F3F"/>
              </a:solidFill>
              <a:effectLst/>
              <a:uLnTx/>
              <a:uFillTx/>
              <a:latin typeface="+mn-lt"/>
              <a:cs typeface="+mn-cs"/>
            </a:endParaRPr>
          </a:p>
        </p:txBody>
      </p:sp>
    </p:spTree>
    <p:extLst>
      <p:ext uri="{BB962C8B-B14F-4D97-AF65-F5344CB8AC3E}">
        <p14:creationId xmlns:p14="http://schemas.microsoft.com/office/powerpoint/2010/main" xmlns="" val="193124130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2400" b="0">
          <a:solidFill>
            <a:schemeClr val="tx2">
              <a:alpha val="99000"/>
            </a:schemeClr>
          </a:solidFill>
          <a:latin typeface="+mj-lt"/>
          <a:ea typeface="ＭＳ Ｐゴシック" charset="0"/>
          <a:cs typeface="+mj-cs"/>
        </a:defRPr>
      </a:lvl1pPr>
      <a:lvl2pPr algn="l" rtl="0" eaLnBrk="1" fontAlgn="base" hangingPunct="1">
        <a:spcBef>
          <a:spcPct val="0"/>
        </a:spcBef>
        <a:spcAft>
          <a:spcPct val="0"/>
        </a:spcAft>
        <a:defRPr sz="2500" b="1">
          <a:solidFill>
            <a:srgbClr val="3F3F3F"/>
          </a:solidFill>
          <a:latin typeface="Arial" pitchFamily="-109" charset="0"/>
          <a:ea typeface="ＭＳ Ｐゴシック" charset="0"/>
          <a:cs typeface="Arial" pitchFamily="-109" charset="0"/>
        </a:defRPr>
      </a:lvl2pPr>
      <a:lvl3pPr algn="l" rtl="0" eaLnBrk="1" fontAlgn="base" hangingPunct="1">
        <a:spcBef>
          <a:spcPct val="0"/>
        </a:spcBef>
        <a:spcAft>
          <a:spcPct val="0"/>
        </a:spcAft>
        <a:defRPr sz="2500" b="1">
          <a:solidFill>
            <a:srgbClr val="3F3F3F"/>
          </a:solidFill>
          <a:latin typeface="Arial" pitchFamily="-109" charset="0"/>
          <a:ea typeface="ＭＳ Ｐゴシック" charset="0"/>
          <a:cs typeface="Arial" pitchFamily="-109" charset="0"/>
        </a:defRPr>
      </a:lvl3pPr>
      <a:lvl4pPr algn="l" rtl="0" eaLnBrk="1" fontAlgn="base" hangingPunct="1">
        <a:spcBef>
          <a:spcPct val="0"/>
        </a:spcBef>
        <a:spcAft>
          <a:spcPct val="0"/>
        </a:spcAft>
        <a:defRPr sz="2500" b="1">
          <a:solidFill>
            <a:srgbClr val="3F3F3F"/>
          </a:solidFill>
          <a:latin typeface="Arial" pitchFamily="-109" charset="0"/>
          <a:ea typeface="ＭＳ Ｐゴシック" charset="0"/>
          <a:cs typeface="Arial" pitchFamily="-109" charset="0"/>
        </a:defRPr>
      </a:lvl4pPr>
      <a:lvl5pPr algn="l" rtl="0" eaLnBrk="1" fontAlgn="base" hangingPunct="1">
        <a:spcBef>
          <a:spcPct val="0"/>
        </a:spcBef>
        <a:spcAft>
          <a:spcPct val="0"/>
        </a:spcAft>
        <a:defRPr sz="2500" b="1">
          <a:solidFill>
            <a:srgbClr val="3F3F3F"/>
          </a:solidFill>
          <a:latin typeface="Arial" pitchFamily="-109" charset="0"/>
          <a:ea typeface="ＭＳ Ｐゴシック" charset="0"/>
          <a:cs typeface="Arial" pitchFamily="-109" charset="0"/>
        </a:defRPr>
      </a:lvl5pPr>
      <a:lvl6pPr marL="4572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6pPr>
      <a:lvl7pPr marL="9144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7pPr>
      <a:lvl8pPr marL="13716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8pPr>
      <a:lvl9pPr marL="18288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9pPr>
    </p:titleStyle>
    <p:bodyStyle>
      <a:lvl1pPr marL="342900" marR="0" indent="-342900" algn="l" defTabSz="914400" rtl="0" eaLnBrk="1" fontAlgn="base" latinLnBrk="0" hangingPunct="1">
        <a:lnSpc>
          <a:spcPct val="100000"/>
        </a:lnSpc>
        <a:spcBef>
          <a:spcPts val="600"/>
        </a:spcBef>
        <a:spcAft>
          <a:spcPts val="200"/>
        </a:spcAft>
        <a:buClr>
          <a:srgbClr val="FFFFFF"/>
        </a:buClr>
        <a:buSzPct val="25000"/>
        <a:buFont typeface="Wingdings" pitchFamily="2" charset="2"/>
        <a:buChar char="à"/>
        <a:tabLst/>
        <a:defRPr b="1">
          <a:solidFill>
            <a:schemeClr val="tx2"/>
          </a:solidFill>
          <a:latin typeface="+mn-lt"/>
          <a:ea typeface="ＭＳ Ｐゴシック" charset="0"/>
          <a:cs typeface="+mn-cs"/>
        </a:defRPr>
      </a:lvl1pPr>
      <a:lvl2pPr marL="742950" marR="0" indent="-285750" algn="l" defTabSz="914400" rtl="0" eaLnBrk="1" fontAlgn="base" latinLnBrk="0" hangingPunct="1">
        <a:lnSpc>
          <a:spcPct val="100000"/>
        </a:lnSpc>
        <a:spcBef>
          <a:spcPts val="600"/>
        </a:spcBef>
        <a:spcAft>
          <a:spcPts val="200"/>
        </a:spcAft>
        <a:buClrTx/>
        <a:buSzPct val="100000"/>
        <a:buFontTx/>
        <a:buBlip>
          <a:blip r:embed="rId8"/>
        </a:buBlip>
        <a:tabLst/>
        <a:defRPr>
          <a:solidFill>
            <a:schemeClr val="tx2"/>
          </a:solidFill>
          <a:latin typeface="+mn-lt"/>
          <a:ea typeface="+mn-ea"/>
          <a:cs typeface="+mn-cs"/>
        </a:defRPr>
      </a:lvl2pPr>
      <a:lvl3pPr marL="1143000" marR="0" indent="-228600" algn="l" defTabSz="914400" rtl="0" eaLnBrk="1" fontAlgn="base" latinLnBrk="0" hangingPunct="1">
        <a:lnSpc>
          <a:spcPct val="100000"/>
        </a:lnSpc>
        <a:spcBef>
          <a:spcPts val="600"/>
        </a:spcBef>
        <a:spcAft>
          <a:spcPts val="200"/>
        </a:spcAft>
        <a:buClrTx/>
        <a:buSzPct val="100000"/>
        <a:buFontTx/>
        <a:buBlip>
          <a:blip r:embed="rId8"/>
        </a:buBlip>
        <a:tabLst/>
        <a:defRPr sz="1600">
          <a:solidFill>
            <a:schemeClr val="tx2"/>
          </a:solidFill>
          <a:latin typeface="+mn-lt"/>
          <a:ea typeface="+mn-ea"/>
          <a:cs typeface="+mn-cs"/>
        </a:defRPr>
      </a:lvl3pPr>
      <a:lvl4pPr marL="1600200" marR="0" indent="-228600" algn="l" defTabSz="914400" rtl="0" eaLnBrk="1" fontAlgn="base" latinLnBrk="0" hangingPunct="1">
        <a:lnSpc>
          <a:spcPct val="100000"/>
        </a:lnSpc>
        <a:spcBef>
          <a:spcPts val="600"/>
        </a:spcBef>
        <a:spcAft>
          <a:spcPts val="200"/>
        </a:spcAft>
        <a:buClrTx/>
        <a:buSzPct val="100000"/>
        <a:buFontTx/>
        <a:buBlip>
          <a:blip r:embed="rId8"/>
        </a:buBlip>
        <a:tabLst/>
        <a:defRPr sz="1400">
          <a:solidFill>
            <a:schemeClr val="tx2"/>
          </a:solidFill>
          <a:latin typeface="+mn-lt"/>
          <a:ea typeface="+mn-ea"/>
          <a:cs typeface="+mn-cs"/>
        </a:defRPr>
      </a:lvl4pPr>
      <a:lvl5pPr marL="2057400" marR="0" indent="-228600" algn="l" defTabSz="914400" rtl="0" eaLnBrk="1" fontAlgn="base" latinLnBrk="0" hangingPunct="1">
        <a:lnSpc>
          <a:spcPct val="100000"/>
        </a:lnSpc>
        <a:spcBef>
          <a:spcPts val="600"/>
        </a:spcBef>
        <a:spcAft>
          <a:spcPts val="200"/>
        </a:spcAft>
        <a:buClrTx/>
        <a:buSzPct val="100000"/>
        <a:buFontTx/>
        <a:buBlip>
          <a:blip r:embed="rId8"/>
        </a:buBlip>
        <a:tabLst/>
        <a:defRPr sz="1200">
          <a:solidFill>
            <a:schemeClr val="tx2"/>
          </a:solidFill>
          <a:latin typeface="+mn-lt"/>
          <a:ea typeface="+mn-ea"/>
          <a:cs typeface="+mn-cs"/>
        </a:defRPr>
      </a:lvl5pPr>
      <a:lvl6pPr marL="25146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6pPr>
      <a:lvl7pPr marL="29718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7pPr>
      <a:lvl8pPr marL="34290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8pPr>
      <a:lvl9pPr marL="38862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36538" y="274638"/>
            <a:ext cx="8667750" cy="84570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title style</a:t>
            </a:r>
          </a:p>
        </p:txBody>
      </p:sp>
      <p:sp>
        <p:nvSpPr>
          <p:cNvPr id="1033" name="Text Box 9"/>
          <p:cNvSpPr txBox="1">
            <a:spLocks noChangeArrowheads="1"/>
          </p:cNvSpPr>
          <p:nvPr/>
        </p:nvSpPr>
        <p:spPr bwMode="auto">
          <a:xfrm>
            <a:off x="135918" y="6472729"/>
            <a:ext cx="381000" cy="215444"/>
          </a:xfrm>
          <a:prstGeom prst="rect">
            <a:avLst/>
          </a:prstGeom>
          <a:noFill/>
          <a:ln w="9525">
            <a:noFill/>
            <a:miter lim="800000"/>
            <a:headEnd/>
            <a:tailEnd/>
          </a:ln>
          <a:effectLst/>
        </p:spPr>
        <p:txBody>
          <a:bodyPr>
            <a:spAutoFit/>
          </a:bodyPr>
          <a:lstStyle/>
          <a:p>
            <a:fld id="{BCE33825-2677-4F00-8BE5-C0246F727F7F}" type="slidenum">
              <a:rPr lang="en-US" sz="800" b="1">
                <a:solidFill>
                  <a:srgbClr val="808080">
                    <a:lumMod val="75000"/>
                    <a:alpha val="99000"/>
                  </a:srgbClr>
                </a:solidFill>
              </a:rPr>
              <a:pPr/>
              <a:t>‹#›</a:t>
            </a:fld>
            <a:endParaRPr lang="en-US" sz="1400" dirty="0">
              <a:solidFill>
                <a:srgbClr val="808080">
                  <a:lumMod val="75000"/>
                  <a:alpha val="99000"/>
                </a:srgbClr>
              </a:solidFill>
            </a:endParaRPr>
          </a:p>
        </p:txBody>
      </p:sp>
      <p:sp>
        <p:nvSpPr>
          <p:cNvPr id="1030" name="Text Box 11"/>
          <p:cNvSpPr txBox="1">
            <a:spLocks noChangeArrowheads="1"/>
          </p:cNvSpPr>
          <p:nvPr/>
        </p:nvSpPr>
        <p:spPr bwMode="auto">
          <a:xfrm>
            <a:off x="457201" y="6484983"/>
            <a:ext cx="4191000" cy="200025"/>
          </a:xfrm>
          <a:prstGeom prst="rect">
            <a:avLst/>
          </a:prstGeom>
          <a:noFill/>
          <a:ln w="9525">
            <a:noFill/>
            <a:miter lim="800000"/>
            <a:headEnd/>
            <a:tailEnd/>
          </a:ln>
        </p:spPr>
        <p:txBody>
          <a:bodyPr lIns="0">
            <a:spAutoFit/>
          </a:bodyPr>
          <a:lstStyle/>
          <a:p>
            <a:pPr>
              <a:spcBef>
                <a:spcPct val="50000"/>
              </a:spcBef>
            </a:pPr>
            <a:r>
              <a:rPr lang="en-US" sz="700" dirty="0">
                <a:solidFill>
                  <a:srgbClr val="808080">
                    <a:lumMod val="75000"/>
                    <a:alpha val="99000"/>
                  </a:srgbClr>
                </a:solidFill>
              </a:rPr>
              <a:t>Copyright © Ciena Corporation </a:t>
            </a:r>
            <a:r>
              <a:rPr lang="en-US" sz="700" dirty="0" smtClean="0">
                <a:solidFill>
                  <a:srgbClr val="808080">
                    <a:lumMod val="75000"/>
                    <a:alpha val="99000"/>
                  </a:srgbClr>
                </a:solidFill>
              </a:rPr>
              <a:t>2013. </a:t>
            </a:r>
            <a:r>
              <a:rPr lang="en-US" sz="700" dirty="0">
                <a:solidFill>
                  <a:srgbClr val="808080">
                    <a:lumMod val="75000"/>
                    <a:alpha val="99000"/>
                  </a:srgbClr>
                </a:solidFill>
              </a:rPr>
              <a:t>All rights reserved. Confidential &amp; Proprietary.</a:t>
            </a:r>
          </a:p>
        </p:txBody>
      </p:sp>
      <p:sp>
        <p:nvSpPr>
          <p:cNvPr id="2" name="Text Placeholder 1"/>
          <p:cNvSpPr>
            <a:spLocks noGrp="1"/>
          </p:cNvSpPr>
          <p:nvPr>
            <p:ph type="body" idx="1"/>
          </p:nvPr>
        </p:nvSpPr>
        <p:spPr>
          <a:xfrm>
            <a:off x="236538" y="1251252"/>
            <a:ext cx="8667750" cy="4883150"/>
          </a:xfrm>
          <a:prstGeom prst="rect">
            <a:avLst/>
          </a:prstGeom>
        </p:spPr>
        <p:txBody>
          <a:bodyPr vert="horz" lIns="0" tIns="45720" rIns="0" bIns="45720" rtlCol="0">
            <a:normAutofit/>
          </a:bodyPr>
          <a:lstStyle/>
          <a:p>
            <a:pPr marL="342900" marR="0" lvl="0" indent="-342900" algn="l" defTabSz="914400" rtl="0" eaLnBrk="1" fontAlgn="base" latinLnBrk="0" hangingPunct="1">
              <a:lnSpc>
                <a:spcPct val="100000"/>
              </a:lnSpc>
              <a:spcBef>
                <a:spcPts val="600"/>
              </a:spcBef>
              <a:spcAft>
                <a:spcPts val="200"/>
              </a:spcAft>
              <a:buClr>
                <a:srgbClr val="FFFFFF"/>
              </a:buClr>
              <a:buSzPct val="25000"/>
              <a:buFont typeface="Wingdings" pitchFamily="2" charset="2"/>
              <a:buChar char="à"/>
              <a:tabLst/>
              <a:defRPr/>
            </a:pPr>
            <a:r>
              <a:rPr kumimoji="0" lang="en-US" sz="1800" b="1" i="0" u="none" strike="noStrike" kern="0" cap="none" spc="0" normalizeH="0" baseline="0" noProof="0" dirty="0" smtClean="0">
                <a:ln>
                  <a:noFill/>
                </a:ln>
                <a:solidFill>
                  <a:srgbClr val="3F3F3F"/>
                </a:solidFill>
                <a:effectLst/>
                <a:uLnTx/>
                <a:uFillTx/>
                <a:latin typeface="+mn-lt"/>
                <a:ea typeface="ＭＳ Ｐゴシック" charset="0"/>
                <a:cs typeface="+mn-cs"/>
              </a:rPr>
              <a:t>Click to edit Master text styles</a:t>
            </a:r>
          </a:p>
          <a:p>
            <a:pPr marL="742950" marR="0" lvl="1" indent="-285750" algn="l" defTabSz="914400" rtl="0" eaLnBrk="1" fontAlgn="base" latinLnBrk="0" hangingPunct="1">
              <a:lnSpc>
                <a:spcPct val="100000"/>
              </a:lnSpc>
              <a:spcBef>
                <a:spcPts val="600"/>
              </a:spcBef>
              <a:spcAft>
                <a:spcPts val="200"/>
              </a:spcAft>
              <a:buClrTx/>
              <a:buSzPct val="100000"/>
              <a:buFontTx/>
              <a:buBlip>
                <a:blip r:embed="rId8"/>
              </a:buBlip>
              <a:tabLst/>
              <a:defRPr/>
            </a:pPr>
            <a:r>
              <a:rPr kumimoji="0" lang="en-US" sz="1800" b="0" i="0" u="none" strike="noStrike" kern="0" cap="none" spc="0" normalizeH="0" baseline="0" noProof="0" dirty="0" smtClean="0">
                <a:ln>
                  <a:noFill/>
                </a:ln>
                <a:solidFill>
                  <a:srgbClr val="3F3F3F"/>
                </a:solidFill>
                <a:effectLst/>
                <a:uLnTx/>
                <a:uFillTx/>
                <a:latin typeface="+mn-lt"/>
                <a:cs typeface="+mn-cs"/>
              </a:rPr>
              <a:t>Second level</a:t>
            </a:r>
          </a:p>
          <a:p>
            <a:pPr marL="1143000" marR="0" lvl="2" indent="-228600" algn="l" defTabSz="914400" rtl="0" eaLnBrk="1" fontAlgn="base" latinLnBrk="0" hangingPunct="1">
              <a:lnSpc>
                <a:spcPct val="100000"/>
              </a:lnSpc>
              <a:spcBef>
                <a:spcPts val="600"/>
              </a:spcBef>
              <a:spcAft>
                <a:spcPts val="200"/>
              </a:spcAft>
              <a:buClrTx/>
              <a:buSzPct val="100000"/>
              <a:buFontTx/>
              <a:buBlip>
                <a:blip r:embed="rId8"/>
              </a:buBlip>
              <a:tabLst/>
              <a:defRPr/>
            </a:pPr>
            <a:r>
              <a:rPr kumimoji="0" lang="en-US" sz="1600" b="0" i="0" u="none" strike="noStrike" kern="0" cap="none" spc="0" normalizeH="0" baseline="0" noProof="0" dirty="0" smtClean="0">
                <a:ln>
                  <a:noFill/>
                </a:ln>
                <a:solidFill>
                  <a:srgbClr val="3F3F3F"/>
                </a:solidFill>
                <a:effectLst/>
                <a:uLnTx/>
                <a:uFillTx/>
                <a:latin typeface="+mn-lt"/>
                <a:cs typeface="+mn-cs"/>
              </a:rPr>
              <a:t>Third level</a:t>
            </a:r>
          </a:p>
          <a:p>
            <a:pPr marL="1600200" marR="0" lvl="3" indent="-228600" algn="l" defTabSz="914400" rtl="0" eaLnBrk="1" fontAlgn="base" latinLnBrk="0" hangingPunct="1">
              <a:lnSpc>
                <a:spcPct val="100000"/>
              </a:lnSpc>
              <a:spcBef>
                <a:spcPts val="600"/>
              </a:spcBef>
              <a:spcAft>
                <a:spcPts val="200"/>
              </a:spcAft>
              <a:buClrTx/>
              <a:buSzPct val="100000"/>
              <a:buFontTx/>
              <a:buBlip>
                <a:blip r:embed="rId8"/>
              </a:buBlip>
              <a:tabLst/>
              <a:defRPr/>
            </a:pPr>
            <a:r>
              <a:rPr kumimoji="0" lang="en-US" sz="1400" b="0" i="0" u="none" strike="noStrike" kern="0" cap="none" spc="0" normalizeH="0" baseline="0" noProof="0" dirty="0" smtClean="0">
                <a:ln>
                  <a:noFill/>
                </a:ln>
                <a:solidFill>
                  <a:srgbClr val="3F3F3F"/>
                </a:solidFill>
                <a:effectLst/>
                <a:uLnTx/>
                <a:uFillTx/>
                <a:latin typeface="+mn-lt"/>
                <a:cs typeface="+mn-cs"/>
              </a:rPr>
              <a:t>Fourth level</a:t>
            </a:r>
          </a:p>
          <a:p>
            <a:pPr marL="2057400" marR="0" lvl="4" indent="-228600" algn="l" defTabSz="914400" rtl="0" eaLnBrk="1" fontAlgn="base" latinLnBrk="0" hangingPunct="1">
              <a:lnSpc>
                <a:spcPct val="100000"/>
              </a:lnSpc>
              <a:spcBef>
                <a:spcPts val="600"/>
              </a:spcBef>
              <a:spcAft>
                <a:spcPts val="200"/>
              </a:spcAft>
              <a:buClrTx/>
              <a:buSzPct val="100000"/>
              <a:buFontTx/>
              <a:buBlip>
                <a:blip r:embed="rId8"/>
              </a:buBlip>
              <a:tabLst/>
              <a:defRPr/>
            </a:pPr>
            <a:r>
              <a:rPr kumimoji="0" lang="en-US" sz="1200" b="0" i="0" u="none" strike="noStrike" kern="0" cap="none" spc="0" normalizeH="0" baseline="0" noProof="0" dirty="0" smtClean="0">
                <a:ln>
                  <a:noFill/>
                </a:ln>
                <a:solidFill>
                  <a:srgbClr val="3F3F3F"/>
                </a:solidFill>
                <a:effectLst/>
                <a:uLnTx/>
                <a:uFillTx/>
                <a:latin typeface="+mn-lt"/>
                <a:cs typeface="+mn-cs"/>
              </a:rPr>
              <a:t>Fifth level</a:t>
            </a:r>
          </a:p>
        </p:txBody>
      </p:sp>
    </p:spTree>
    <p:extLst>
      <p:ext uri="{BB962C8B-B14F-4D97-AF65-F5344CB8AC3E}">
        <p14:creationId xmlns:p14="http://schemas.microsoft.com/office/powerpoint/2010/main" xmlns="" val="840427472"/>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2400" b="0">
          <a:solidFill>
            <a:schemeClr val="tx2">
              <a:alpha val="99000"/>
            </a:schemeClr>
          </a:solidFill>
          <a:latin typeface="+mj-lt"/>
          <a:ea typeface="ＭＳ Ｐゴシック" charset="0"/>
          <a:cs typeface="+mj-cs"/>
        </a:defRPr>
      </a:lvl1pPr>
      <a:lvl2pPr algn="l" rtl="0" eaLnBrk="1" fontAlgn="base" hangingPunct="1">
        <a:spcBef>
          <a:spcPct val="0"/>
        </a:spcBef>
        <a:spcAft>
          <a:spcPct val="0"/>
        </a:spcAft>
        <a:defRPr sz="2500" b="1">
          <a:solidFill>
            <a:srgbClr val="3F3F3F"/>
          </a:solidFill>
          <a:latin typeface="Arial" pitchFamily="-109" charset="0"/>
          <a:ea typeface="ＭＳ Ｐゴシック" charset="0"/>
          <a:cs typeface="Arial" pitchFamily="-109" charset="0"/>
        </a:defRPr>
      </a:lvl2pPr>
      <a:lvl3pPr algn="l" rtl="0" eaLnBrk="1" fontAlgn="base" hangingPunct="1">
        <a:spcBef>
          <a:spcPct val="0"/>
        </a:spcBef>
        <a:spcAft>
          <a:spcPct val="0"/>
        </a:spcAft>
        <a:defRPr sz="2500" b="1">
          <a:solidFill>
            <a:srgbClr val="3F3F3F"/>
          </a:solidFill>
          <a:latin typeface="Arial" pitchFamily="-109" charset="0"/>
          <a:ea typeface="ＭＳ Ｐゴシック" charset="0"/>
          <a:cs typeface="Arial" pitchFamily="-109" charset="0"/>
        </a:defRPr>
      </a:lvl3pPr>
      <a:lvl4pPr algn="l" rtl="0" eaLnBrk="1" fontAlgn="base" hangingPunct="1">
        <a:spcBef>
          <a:spcPct val="0"/>
        </a:spcBef>
        <a:spcAft>
          <a:spcPct val="0"/>
        </a:spcAft>
        <a:defRPr sz="2500" b="1">
          <a:solidFill>
            <a:srgbClr val="3F3F3F"/>
          </a:solidFill>
          <a:latin typeface="Arial" pitchFamily="-109" charset="0"/>
          <a:ea typeface="ＭＳ Ｐゴシック" charset="0"/>
          <a:cs typeface="Arial" pitchFamily="-109" charset="0"/>
        </a:defRPr>
      </a:lvl4pPr>
      <a:lvl5pPr algn="l" rtl="0" eaLnBrk="1" fontAlgn="base" hangingPunct="1">
        <a:spcBef>
          <a:spcPct val="0"/>
        </a:spcBef>
        <a:spcAft>
          <a:spcPct val="0"/>
        </a:spcAft>
        <a:defRPr sz="2500" b="1">
          <a:solidFill>
            <a:srgbClr val="3F3F3F"/>
          </a:solidFill>
          <a:latin typeface="Arial" pitchFamily="-109" charset="0"/>
          <a:ea typeface="ＭＳ Ｐゴシック" charset="0"/>
          <a:cs typeface="Arial" pitchFamily="-109" charset="0"/>
        </a:defRPr>
      </a:lvl5pPr>
      <a:lvl6pPr marL="4572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6pPr>
      <a:lvl7pPr marL="9144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7pPr>
      <a:lvl8pPr marL="13716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8pPr>
      <a:lvl9pPr marL="18288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9pPr>
    </p:titleStyle>
    <p:bodyStyle>
      <a:lvl1pPr marL="342900" marR="0" indent="-342900" algn="l" defTabSz="914400" rtl="0" eaLnBrk="1" fontAlgn="base" latinLnBrk="0" hangingPunct="1">
        <a:lnSpc>
          <a:spcPct val="100000"/>
        </a:lnSpc>
        <a:spcBef>
          <a:spcPts val="600"/>
        </a:spcBef>
        <a:spcAft>
          <a:spcPts val="200"/>
        </a:spcAft>
        <a:buClr>
          <a:srgbClr val="FFFFFF"/>
        </a:buClr>
        <a:buSzPct val="25000"/>
        <a:buFont typeface="Wingdings" pitchFamily="2" charset="2"/>
        <a:buChar char="à"/>
        <a:tabLst/>
        <a:defRPr b="1">
          <a:solidFill>
            <a:schemeClr val="tx2"/>
          </a:solidFill>
          <a:latin typeface="+mn-lt"/>
          <a:ea typeface="ＭＳ Ｐゴシック" charset="0"/>
          <a:cs typeface="+mn-cs"/>
        </a:defRPr>
      </a:lvl1pPr>
      <a:lvl2pPr marL="742950" marR="0" indent="-285750" algn="l" defTabSz="914400" rtl="0" eaLnBrk="1" fontAlgn="base" latinLnBrk="0" hangingPunct="1">
        <a:lnSpc>
          <a:spcPct val="100000"/>
        </a:lnSpc>
        <a:spcBef>
          <a:spcPts val="600"/>
        </a:spcBef>
        <a:spcAft>
          <a:spcPts val="200"/>
        </a:spcAft>
        <a:buClrTx/>
        <a:buSzPct val="100000"/>
        <a:buFontTx/>
        <a:buBlip>
          <a:blip r:embed="rId8"/>
        </a:buBlip>
        <a:tabLst/>
        <a:defRPr>
          <a:solidFill>
            <a:schemeClr val="tx2"/>
          </a:solidFill>
          <a:latin typeface="+mn-lt"/>
          <a:ea typeface="+mn-ea"/>
          <a:cs typeface="+mn-cs"/>
        </a:defRPr>
      </a:lvl2pPr>
      <a:lvl3pPr marL="1143000" marR="0" indent="-228600" algn="l" defTabSz="914400" rtl="0" eaLnBrk="1" fontAlgn="base" latinLnBrk="0" hangingPunct="1">
        <a:lnSpc>
          <a:spcPct val="100000"/>
        </a:lnSpc>
        <a:spcBef>
          <a:spcPts val="600"/>
        </a:spcBef>
        <a:spcAft>
          <a:spcPts val="200"/>
        </a:spcAft>
        <a:buClrTx/>
        <a:buSzPct val="100000"/>
        <a:buFontTx/>
        <a:buBlip>
          <a:blip r:embed="rId8"/>
        </a:buBlip>
        <a:tabLst/>
        <a:defRPr sz="1600">
          <a:solidFill>
            <a:schemeClr val="tx2"/>
          </a:solidFill>
          <a:latin typeface="+mn-lt"/>
          <a:ea typeface="+mn-ea"/>
          <a:cs typeface="+mn-cs"/>
        </a:defRPr>
      </a:lvl3pPr>
      <a:lvl4pPr marL="1600200" marR="0" indent="-228600" algn="l" defTabSz="914400" rtl="0" eaLnBrk="1" fontAlgn="base" latinLnBrk="0" hangingPunct="1">
        <a:lnSpc>
          <a:spcPct val="100000"/>
        </a:lnSpc>
        <a:spcBef>
          <a:spcPts val="600"/>
        </a:spcBef>
        <a:spcAft>
          <a:spcPts val="200"/>
        </a:spcAft>
        <a:buClrTx/>
        <a:buSzPct val="100000"/>
        <a:buFontTx/>
        <a:buBlip>
          <a:blip r:embed="rId8"/>
        </a:buBlip>
        <a:tabLst/>
        <a:defRPr sz="1400">
          <a:solidFill>
            <a:schemeClr val="tx2"/>
          </a:solidFill>
          <a:latin typeface="+mn-lt"/>
          <a:ea typeface="+mn-ea"/>
          <a:cs typeface="+mn-cs"/>
        </a:defRPr>
      </a:lvl4pPr>
      <a:lvl5pPr marL="2057400" marR="0" indent="-228600" algn="l" defTabSz="914400" rtl="0" eaLnBrk="1" fontAlgn="base" latinLnBrk="0" hangingPunct="1">
        <a:lnSpc>
          <a:spcPct val="100000"/>
        </a:lnSpc>
        <a:spcBef>
          <a:spcPts val="600"/>
        </a:spcBef>
        <a:spcAft>
          <a:spcPts val="200"/>
        </a:spcAft>
        <a:buClrTx/>
        <a:buSzPct val="100000"/>
        <a:buFontTx/>
        <a:buBlip>
          <a:blip r:embed="rId8"/>
        </a:buBlip>
        <a:tabLst/>
        <a:defRPr sz="1200">
          <a:solidFill>
            <a:schemeClr val="tx2"/>
          </a:solidFill>
          <a:latin typeface="+mn-lt"/>
          <a:ea typeface="+mn-ea"/>
          <a:cs typeface="+mn-cs"/>
        </a:defRPr>
      </a:lvl5pPr>
      <a:lvl6pPr marL="25146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6pPr>
      <a:lvl7pPr marL="29718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7pPr>
      <a:lvl8pPr marL="34290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8pPr>
      <a:lvl9pPr marL="38862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4"/>
          <p:cNvSpPr>
            <a:spLocks noGrp="1" noChangeArrowheads="1"/>
          </p:cNvSpPr>
          <p:nvPr>
            <p:ph type="ctrTitle"/>
          </p:nvPr>
        </p:nvSpPr>
        <p:spPr>
          <a:xfrm>
            <a:off x="383070" y="1128584"/>
            <a:ext cx="5941530" cy="1161067"/>
          </a:xfrm>
        </p:spPr>
        <p:txBody>
          <a:bodyPr/>
          <a:lstStyle/>
          <a:p>
            <a:r>
              <a:rPr lang="en-US" dirty="0" smtClean="0"/>
              <a:t>Different by design</a:t>
            </a:r>
          </a:p>
        </p:txBody>
      </p:sp>
      <p:sp>
        <p:nvSpPr>
          <p:cNvPr id="6146" name="Rectangle 5"/>
          <p:cNvSpPr>
            <a:spLocks noGrp="1" noChangeArrowheads="1"/>
          </p:cNvSpPr>
          <p:nvPr>
            <p:ph type="subTitle" idx="1"/>
          </p:nvPr>
        </p:nvSpPr>
        <p:spPr/>
        <p:txBody>
          <a:bodyPr>
            <a:normAutofit/>
          </a:bodyPr>
          <a:lstStyle/>
          <a:p>
            <a:r>
              <a:rPr lang="en-US" dirty="0" smtClean="0"/>
              <a:t>Simon Parry</a:t>
            </a:r>
            <a:endParaRPr lang="en-US" altLang="ja-JP" sz="1400" dirty="0" smtClean="0"/>
          </a:p>
          <a:p>
            <a:endParaRPr lang="en-US" altLang="ja-JP" sz="1400" dirty="0" smtClean="0"/>
          </a:p>
          <a:p>
            <a:r>
              <a:rPr lang="en-US" altLang="ja-JP" sz="1400" dirty="0" smtClean="0"/>
              <a:t>13</a:t>
            </a:r>
            <a:r>
              <a:rPr lang="en-US" altLang="ja-JP" sz="1400" baseline="30000" dirty="0" smtClean="0"/>
              <a:t>th</a:t>
            </a:r>
            <a:r>
              <a:rPr lang="en-US" altLang="ja-JP" sz="1400" dirty="0" smtClean="0"/>
              <a:t> September 2013</a:t>
            </a:r>
            <a:endParaRPr lang="en-US" altLang="ja-JP" sz="1400" dirty="0"/>
          </a:p>
        </p:txBody>
      </p:sp>
      <p:sp>
        <p:nvSpPr>
          <p:cNvPr id="12" name="Text Placeholder 11"/>
          <p:cNvSpPr>
            <a:spLocks noGrp="1"/>
          </p:cNvSpPr>
          <p:nvPr>
            <p:ph type="body" sz="quarter" idx="10"/>
          </p:nvPr>
        </p:nvSpPr>
        <p:spPr/>
        <p:txBody>
          <a:bodyPr>
            <a:normAutofit fontScale="85000" lnSpcReduction="10000"/>
          </a:bodyPr>
          <a:lstStyle/>
          <a:p>
            <a:pPr marL="0" indent="0">
              <a:buNone/>
            </a:pPr>
            <a:r>
              <a:rPr lang="en-US" dirty="0" smtClean="0"/>
              <a:t>Creating networks that change the way you compete </a:t>
            </a:r>
            <a:endParaRPr lang="en-US" dirty="0"/>
          </a:p>
        </p:txBody>
      </p:sp>
    </p:spTree>
    <p:extLst>
      <p:ext uri="{BB962C8B-B14F-4D97-AF65-F5344CB8AC3E}">
        <p14:creationId xmlns:p14="http://schemas.microsoft.com/office/powerpoint/2010/main" xmlns="" val="82163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0"/>
          <p:cNvGrpSpPr/>
          <p:nvPr/>
        </p:nvGrpSpPr>
        <p:grpSpPr>
          <a:xfrm>
            <a:off x="3956179" y="3200400"/>
            <a:ext cx="1261997" cy="631376"/>
            <a:chOff x="20205700" y="5524501"/>
            <a:chExt cx="5308600" cy="2655887"/>
          </a:xfrm>
        </p:grpSpPr>
        <p:grpSp>
          <p:nvGrpSpPr>
            <p:cNvPr id="10" name="Group 11"/>
            <p:cNvGrpSpPr/>
            <p:nvPr/>
          </p:nvGrpSpPr>
          <p:grpSpPr>
            <a:xfrm>
              <a:off x="20205700" y="5773738"/>
              <a:ext cx="4294188" cy="2406650"/>
              <a:chOff x="20205700" y="5773738"/>
              <a:chExt cx="4294188" cy="2406650"/>
            </a:xfrm>
          </p:grpSpPr>
          <p:sp>
            <p:nvSpPr>
              <p:cNvPr id="14" name="Freeform 6"/>
              <p:cNvSpPr>
                <a:spLocks noEditPoints="1"/>
              </p:cNvSpPr>
              <p:nvPr/>
            </p:nvSpPr>
            <p:spPr bwMode="auto">
              <a:xfrm>
                <a:off x="22899688" y="5851526"/>
                <a:ext cx="1600200" cy="2260600"/>
              </a:xfrm>
              <a:custGeom>
                <a:avLst/>
                <a:gdLst>
                  <a:gd name="T0" fmla="*/ 77 w 142"/>
                  <a:gd name="T1" fmla="*/ 0 h 200"/>
                  <a:gd name="T2" fmla="*/ 0 w 142"/>
                  <a:gd name="T3" fmla="*/ 0 h 200"/>
                  <a:gd name="T4" fmla="*/ 0 w 142"/>
                  <a:gd name="T5" fmla="*/ 200 h 200"/>
                  <a:gd name="T6" fmla="*/ 37 w 142"/>
                  <a:gd name="T7" fmla="*/ 200 h 200"/>
                  <a:gd name="T8" fmla="*/ 37 w 142"/>
                  <a:gd name="T9" fmla="*/ 114 h 200"/>
                  <a:gd name="T10" fmla="*/ 77 w 142"/>
                  <a:gd name="T11" fmla="*/ 114 h 200"/>
                  <a:gd name="T12" fmla="*/ 142 w 142"/>
                  <a:gd name="T13" fmla="*/ 60 h 200"/>
                  <a:gd name="T14" fmla="*/ 77 w 142"/>
                  <a:gd name="T15" fmla="*/ 0 h 200"/>
                  <a:gd name="T16" fmla="*/ 81 w 142"/>
                  <a:gd name="T17" fmla="*/ 86 h 200"/>
                  <a:gd name="T18" fmla="*/ 37 w 142"/>
                  <a:gd name="T19" fmla="*/ 86 h 200"/>
                  <a:gd name="T20" fmla="*/ 37 w 142"/>
                  <a:gd name="T21" fmla="*/ 29 h 200"/>
                  <a:gd name="T22" fmla="*/ 81 w 142"/>
                  <a:gd name="T23" fmla="*/ 29 h 200"/>
                  <a:gd name="T24" fmla="*/ 109 w 142"/>
                  <a:gd name="T25" fmla="*/ 57 h 200"/>
                  <a:gd name="T26" fmla="*/ 81 w 142"/>
                  <a:gd name="T27" fmla="*/ 8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200">
                    <a:moveTo>
                      <a:pt x="77" y="0"/>
                    </a:moveTo>
                    <a:cubicBezTo>
                      <a:pt x="63" y="0"/>
                      <a:pt x="0" y="0"/>
                      <a:pt x="0" y="0"/>
                    </a:cubicBezTo>
                    <a:cubicBezTo>
                      <a:pt x="0" y="200"/>
                      <a:pt x="0" y="200"/>
                      <a:pt x="0" y="200"/>
                    </a:cubicBezTo>
                    <a:cubicBezTo>
                      <a:pt x="37" y="200"/>
                      <a:pt x="37" y="200"/>
                      <a:pt x="37" y="200"/>
                    </a:cubicBezTo>
                    <a:cubicBezTo>
                      <a:pt x="37" y="114"/>
                      <a:pt x="37" y="114"/>
                      <a:pt x="37" y="114"/>
                    </a:cubicBezTo>
                    <a:cubicBezTo>
                      <a:pt x="37" y="114"/>
                      <a:pt x="65" y="114"/>
                      <a:pt x="77" y="114"/>
                    </a:cubicBezTo>
                    <a:cubicBezTo>
                      <a:pt x="89" y="114"/>
                      <a:pt x="142" y="112"/>
                      <a:pt x="142" y="60"/>
                    </a:cubicBezTo>
                    <a:cubicBezTo>
                      <a:pt x="142" y="5"/>
                      <a:pt x="90" y="0"/>
                      <a:pt x="77" y="0"/>
                    </a:cubicBezTo>
                    <a:close/>
                    <a:moveTo>
                      <a:pt x="81" y="86"/>
                    </a:moveTo>
                    <a:cubicBezTo>
                      <a:pt x="37" y="86"/>
                      <a:pt x="37" y="86"/>
                      <a:pt x="37" y="86"/>
                    </a:cubicBezTo>
                    <a:cubicBezTo>
                      <a:pt x="37" y="29"/>
                      <a:pt x="37" y="29"/>
                      <a:pt x="37" y="29"/>
                    </a:cubicBezTo>
                    <a:cubicBezTo>
                      <a:pt x="81" y="29"/>
                      <a:pt x="81" y="29"/>
                      <a:pt x="81" y="29"/>
                    </a:cubicBezTo>
                    <a:cubicBezTo>
                      <a:pt x="97" y="29"/>
                      <a:pt x="109" y="42"/>
                      <a:pt x="109" y="57"/>
                    </a:cubicBezTo>
                    <a:cubicBezTo>
                      <a:pt x="109" y="73"/>
                      <a:pt x="97" y="86"/>
                      <a:pt x="81" y="86"/>
                    </a:cubicBezTo>
                    <a:close/>
                  </a:path>
                </a:pathLst>
              </a:custGeom>
              <a:solidFill>
                <a:srgbClr val="4655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p:cNvSpPr>
                <a:spLocks noEditPoints="1"/>
              </p:cNvSpPr>
              <p:nvPr/>
            </p:nvSpPr>
            <p:spPr bwMode="auto">
              <a:xfrm>
                <a:off x="20205700" y="5773738"/>
                <a:ext cx="2411413" cy="2406650"/>
              </a:xfrm>
              <a:custGeom>
                <a:avLst/>
                <a:gdLst>
                  <a:gd name="T0" fmla="*/ 107 w 214"/>
                  <a:gd name="T1" fmla="*/ 0 h 213"/>
                  <a:gd name="T2" fmla="*/ 0 w 214"/>
                  <a:gd name="T3" fmla="*/ 107 h 213"/>
                  <a:gd name="T4" fmla="*/ 107 w 214"/>
                  <a:gd name="T5" fmla="*/ 213 h 213"/>
                  <a:gd name="T6" fmla="*/ 214 w 214"/>
                  <a:gd name="T7" fmla="*/ 107 h 213"/>
                  <a:gd name="T8" fmla="*/ 107 w 214"/>
                  <a:gd name="T9" fmla="*/ 0 h 213"/>
                  <a:gd name="T10" fmla="*/ 107 w 214"/>
                  <a:gd name="T11" fmla="*/ 180 h 213"/>
                  <a:gd name="T12" fmla="*/ 36 w 214"/>
                  <a:gd name="T13" fmla="*/ 107 h 213"/>
                  <a:gd name="T14" fmla="*/ 107 w 214"/>
                  <a:gd name="T15" fmla="*/ 33 h 213"/>
                  <a:gd name="T16" fmla="*/ 178 w 214"/>
                  <a:gd name="T17" fmla="*/ 107 h 213"/>
                  <a:gd name="T18" fmla="*/ 107 w 214"/>
                  <a:gd name="T19" fmla="*/ 18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3">
                    <a:moveTo>
                      <a:pt x="107" y="0"/>
                    </a:moveTo>
                    <a:cubicBezTo>
                      <a:pt x="48" y="0"/>
                      <a:pt x="0" y="48"/>
                      <a:pt x="0" y="107"/>
                    </a:cubicBezTo>
                    <a:cubicBezTo>
                      <a:pt x="0" y="166"/>
                      <a:pt x="48" y="213"/>
                      <a:pt x="107" y="213"/>
                    </a:cubicBezTo>
                    <a:cubicBezTo>
                      <a:pt x="166" y="213"/>
                      <a:pt x="214" y="166"/>
                      <a:pt x="214" y="107"/>
                    </a:cubicBezTo>
                    <a:cubicBezTo>
                      <a:pt x="214" y="48"/>
                      <a:pt x="166" y="0"/>
                      <a:pt x="107" y="0"/>
                    </a:cubicBezTo>
                    <a:close/>
                    <a:moveTo>
                      <a:pt x="107" y="180"/>
                    </a:moveTo>
                    <a:cubicBezTo>
                      <a:pt x="68" y="180"/>
                      <a:pt x="36" y="147"/>
                      <a:pt x="36" y="107"/>
                    </a:cubicBezTo>
                    <a:cubicBezTo>
                      <a:pt x="36" y="66"/>
                      <a:pt x="68" y="33"/>
                      <a:pt x="107" y="33"/>
                    </a:cubicBezTo>
                    <a:cubicBezTo>
                      <a:pt x="146" y="33"/>
                      <a:pt x="178" y="66"/>
                      <a:pt x="178" y="107"/>
                    </a:cubicBezTo>
                    <a:cubicBezTo>
                      <a:pt x="178" y="147"/>
                      <a:pt x="146" y="180"/>
                      <a:pt x="107" y="180"/>
                    </a:cubicBezTo>
                    <a:close/>
                  </a:path>
                </a:pathLst>
              </a:custGeom>
              <a:solidFill>
                <a:srgbClr val="4655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Freeform 8"/>
            <p:cNvSpPr>
              <a:spLocks/>
            </p:cNvSpPr>
            <p:nvPr/>
          </p:nvSpPr>
          <p:spPr bwMode="auto">
            <a:xfrm>
              <a:off x="24714200" y="5524501"/>
              <a:ext cx="800100" cy="927100"/>
            </a:xfrm>
            <a:custGeom>
              <a:avLst/>
              <a:gdLst>
                <a:gd name="T0" fmla="*/ 0 w 71"/>
                <a:gd name="T1" fmla="*/ 3 h 82"/>
                <a:gd name="T2" fmla="*/ 19 w 71"/>
                <a:gd name="T3" fmla="*/ 3 h 82"/>
                <a:gd name="T4" fmla="*/ 19 w 71"/>
                <a:gd name="T5" fmla="*/ 13 h 82"/>
                <a:gd name="T6" fmla="*/ 43 w 71"/>
                <a:gd name="T7" fmla="*/ 1 h 82"/>
                <a:gd name="T8" fmla="*/ 71 w 71"/>
                <a:gd name="T9" fmla="*/ 26 h 82"/>
                <a:gd name="T10" fmla="*/ 71 w 71"/>
                <a:gd name="T11" fmla="*/ 82 h 82"/>
                <a:gd name="T12" fmla="*/ 52 w 71"/>
                <a:gd name="T13" fmla="*/ 82 h 82"/>
                <a:gd name="T14" fmla="*/ 52 w 71"/>
                <a:gd name="T15" fmla="*/ 30 h 82"/>
                <a:gd name="T16" fmla="*/ 39 w 71"/>
                <a:gd name="T17" fmla="*/ 18 h 82"/>
                <a:gd name="T18" fmla="*/ 20 w 71"/>
                <a:gd name="T19" fmla="*/ 33 h 82"/>
                <a:gd name="T20" fmla="*/ 20 w 71"/>
                <a:gd name="T21" fmla="*/ 82 h 82"/>
                <a:gd name="T22" fmla="*/ 0 w 71"/>
                <a:gd name="T23" fmla="*/ 82 h 82"/>
                <a:gd name="T24" fmla="*/ 0 w 71"/>
                <a:gd name="T25"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82">
                  <a:moveTo>
                    <a:pt x="0" y="3"/>
                  </a:moveTo>
                  <a:cubicBezTo>
                    <a:pt x="19" y="3"/>
                    <a:pt x="19" y="3"/>
                    <a:pt x="19" y="3"/>
                  </a:cubicBezTo>
                  <a:cubicBezTo>
                    <a:pt x="19" y="13"/>
                    <a:pt x="19" y="13"/>
                    <a:pt x="19" y="13"/>
                  </a:cubicBezTo>
                  <a:cubicBezTo>
                    <a:pt x="19" y="13"/>
                    <a:pt x="30" y="0"/>
                    <a:pt x="43" y="1"/>
                  </a:cubicBezTo>
                  <a:cubicBezTo>
                    <a:pt x="57" y="2"/>
                    <a:pt x="71" y="13"/>
                    <a:pt x="71" y="26"/>
                  </a:cubicBezTo>
                  <a:cubicBezTo>
                    <a:pt x="71" y="40"/>
                    <a:pt x="71" y="82"/>
                    <a:pt x="71" y="82"/>
                  </a:cubicBezTo>
                  <a:cubicBezTo>
                    <a:pt x="52" y="82"/>
                    <a:pt x="52" y="82"/>
                    <a:pt x="52" y="82"/>
                  </a:cubicBezTo>
                  <a:cubicBezTo>
                    <a:pt x="52" y="82"/>
                    <a:pt x="52" y="33"/>
                    <a:pt x="52" y="30"/>
                  </a:cubicBezTo>
                  <a:cubicBezTo>
                    <a:pt x="52" y="27"/>
                    <a:pt x="50" y="18"/>
                    <a:pt x="39" y="18"/>
                  </a:cubicBezTo>
                  <a:cubicBezTo>
                    <a:pt x="27" y="18"/>
                    <a:pt x="20" y="27"/>
                    <a:pt x="20" y="33"/>
                  </a:cubicBezTo>
                  <a:cubicBezTo>
                    <a:pt x="20" y="82"/>
                    <a:pt x="20" y="82"/>
                    <a:pt x="20" y="82"/>
                  </a:cubicBezTo>
                  <a:cubicBezTo>
                    <a:pt x="0" y="82"/>
                    <a:pt x="0" y="82"/>
                    <a:pt x="0" y="82"/>
                  </a:cubicBezTo>
                  <a:lnTo>
                    <a:pt x="0" y="3"/>
                  </a:lnTo>
                  <a:close/>
                </a:path>
              </a:pathLst>
            </a:custGeom>
            <a:solidFill>
              <a:srgbClr val="C71C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6" name="Rectangle 15"/>
          <p:cNvSpPr/>
          <p:nvPr/>
        </p:nvSpPr>
        <p:spPr>
          <a:xfrm>
            <a:off x="227389" y="1060210"/>
            <a:ext cx="8616538" cy="4273790"/>
          </a:xfrm>
          <a:prstGeom prst="rect">
            <a:avLst/>
          </a:prstGeom>
          <a:solidFill>
            <a:schemeClr val="bg1"/>
          </a:solidFill>
          <a:ln w="9525" cap="flat" cmpd="sng" algn="ctr">
            <a:noFill/>
            <a:prstDash val="solid"/>
          </a:ln>
          <a:effectLst/>
        </p:spPr>
        <p:txBody>
          <a:bodyPr lIns="137160" tIns="13716" rIns="27432" bIns="13716" anchor="ctr"/>
          <a:lstStyle/>
          <a:p>
            <a:pPr fontAlgn="base">
              <a:buClr>
                <a:srgbClr val="FFFFFF"/>
              </a:buClr>
              <a:buSzPct val="25000"/>
            </a:pPr>
            <a:endParaRPr lang="en-US" sz="1700" dirty="0">
              <a:solidFill>
                <a:schemeClr val="bg1">
                  <a:alpha val="99000"/>
                </a:schemeClr>
              </a:solidFill>
            </a:endParaRPr>
          </a:p>
        </p:txBody>
      </p:sp>
      <p:sp>
        <p:nvSpPr>
          <p:cNvPr id="3" name="Content Placeholder 2"/>
          <p:cNvSpPr txBox="1">
            <a:spLocks/>
          </p:cNvSpPr>
          <p:nvPr/>
        </p:nvSpPr>
        <p:spPr>
          <a:xfrm>
            <a:off x="544085" y="3276600"/>
            <a:ext cx="8379995" cy="2841238"/>
          </a:xfrm>
          <a:prstGeom prst="rect">
            <a:avLst/>
          </a:prstGeom>
        </p:spPr>
        <p:txBody>
          <a:bodyPr vert="horz" lIns="36576" tIns="18288" rIns="36576" bIns="1828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3685" indent="-313685" defTabSz="365752">
              <a:spcBef>
                <a:spcPts val="0"/>
              </a:spcBef>
              <a:spcAft>
                <a:spcPts val="960"/>
              </a:spcAft>
              <a:buFont typeface="+mj-lt"/>
              <a:buAutoNum type="arabicPeriod"/>
              <a:defRPr/>
            </a:pPr>
            <a:r>
              <a:rPr lang="en-US" sz="2400" i="1" dirty="0">
                <a:solidFill>
                  <a:schemeClr val="bg2">
                    <a:lumMod val="50000"/>
                    <a:alpha val="99000"/>
                  </a:schemeClr>
                </a:solidFill>
              </a:rPr>
              <a:t>noun: </a:t>
            </a:r>
            <a:r>
              <a:rPr lang="en-US" sz="2400" dirty="0">
                <a:solidFill>
                  <a:schemeClr val="bg2">
                    <a:lumMod val="50000"/>
                    <a:alpha val="99000"/>
                  </a:schemeClr>
                </a:solidFill>
              </a:rPr>
              <a:t>Optical and packet raised to great scale</a:t>
            </a:r>
            <a:endParaRPr lang="en-US" sz="2400" i="1" dirty="0">
              <a:solidFill>
                <a:schemeClr val="bg2">
                  <a:lumMod val="50000"/>
                  <a:alpha val="99000"/>
                </a:schemeClr>
              </a:solidFill>
            </a:endParaRPr>
          </a:p>
          <a:p>
            <a:pPr marL="313685" indent="-313685" defTabSz="365752">
              <a:spcBef>
                <a:spcPts val="0"/>
              </a:spcBef>
              <a:spcAft>
                <a:spcPts val="960"/>
              </a:spcAft>
              <a:buFont typeface="+mj-lt"/>
              <a:buAutoNum type="arabicPeriod"/>
              <a:defRPr/>
            </a:pPr>
            <a:r>
              <a:rPr lang="en-US" sz="2400" i="1" dirty="0">
                <a:solidFill>
                  <a:schemeClr val="bg2">
                    <a:lumMod val="50000"/>
                    <a:alpha val="99000"/>
                  </a:schemeClr>
                </a:solidFill>
              </a:rPr>
              <a:t>adjective: </a:t>
            </a:r>
            <a:r>
              <a:rPr lang="en-US" sz="2400" dirty="0">
                <a:solidFill>
                  <a:schemeClr val="bg2">
                    <a:lumMod val="50000"/>
                    <a:alpha val="99000"/>
                  </a:schemeClr>
                </a:solidFill>
              </a:rPr>
              <a:t>Open and programmable; software definable</a:t>
            </a:r>
            <a:endParaRPr lang="en-US" sz="2400" i="1" dirty="0">
              <a:solidFill>
                <a:schemeClr val="bg2">
                  <a:lumMod val="50000"/>
                  <a:alpha val="99000"/>
                </a:schemeClr>
              </a:solidFill>
            </a:endParaRPr>
          </a:p>
          <a:p>
            <a:pPr marL="313685" indent="-313685" defTabSz="365752">
              <a:spcBef>
                <a:spcPts val="0"/>
              </a:spcBef>
              <a:spcAft>
                <a:spcPts val="960"/>
              </a:spcAft>
              <a:buFont typeface="+mj-lt"/>
              <a:buAutoNum type="arabicPeriod"/>
              <a:defRPr/>
            </a:pPr>
            <a:r>
              <a:rPr lang="en-US" sz="2400" i="1" dirty="0">
                <a:solidFill>
                  <a:schemeClr val="bg2">
                    <a:lumMod val="50000"/>
                    <a:alpha val="99000"/>
                  </a:schemeClr>
                </a:solidFill>
              </a:rPr>
              <a:t>proper noun: </a:t>
            </a:r>
            <a:r>
              <a:rPr lang="en-US" sz="2400" dirty="0">
                <a:solidFill>
                  <a:schemeClr val="bg2">
                    <a:lumMod val="50000"/>
                    <a:alpha val="99000"/>
                  </a:schemeClr>
                </a:solidFill>
              </a:rPr>
              <a:t>A network architecture </a:t>
            </a:r>
            <a:r>
              <a:rPr lang="en-US" sz="2400" dirty="0" smtClean="0">
                <a:solidFill>
                  <a:schemeClr val="bg2">
                    <a:lumMod val="50000"/>
                    <a:alpha val="99000"/>
                  </a:schemeClr>
                </a:solidFill>
              </a:rPr>
              <a:t>to </a:t>
            </a:r>
            <a:r>
              <a:rPr lang="en-US" sz="2400" dirty="0">
                <a:solidFill>
                  <a:schemeClr val="bg2">
                    <a:lumMod val="50000"/>
                    <a:alpha val="99000"/>
                  </a:schemeClr>
                </a:solidFill>
              </a:rPr>
              <a:t>transform </a:t>
            </a:r>
            <a:r>
              <a:rPr lang="en-US" sz="2400" dirty="0" smtClean="0">
                <a:solidFill>
                  <a:schemeClr val="bg2">
                    <a:lumMod val="50000"/>
                    <a:alpha val="99000"/>
                  </a:schemeClr>
                </a:solidFill>
              </a:rPr>
              <a:t>the </a:t>
            </a:r>
            <a:r>
              <a:rPr lang="en-US" sz="2400" dirty="0">
                <a:solidFill>
                  <a:schemeClr val="bg2">
                    <a:lumMod val="50000"/>
                    <a:alpha val="99000"/>
                  </a:schemeClr>
                </a:solidFill>
              </a:rPr>
              <a:t>economics and utility for all kinds of network operators</a:t>
            </a:r>
          </a:p>
          <a:p>
            <a:pPr marL="137158" indent="-137158" defTabSz="365752">
              <a:spcBef>
                <a:spcPts val="0"/>
              </a:spcBef>
              <a:spcAft>
                <a:spcPts val="960"/>
              </a:spcAft>
              <a:defRPr/>
            </a:pPr>
            <a:endParaRPr lang="en-US" sz="1300" dirty="0">
              <a:solidFill>
                <a:schemeClr val="bg2">
                  <a:lumMod val="50000"/>
                  <a:alpha val="99000"/>
                </a:schemeClr>
              </a:solidFill>
              <a:latin typeface="Calibri"/>
            </a:endParaRPr>
          </a:p>
        </p:txBody>
      </p:sp>
      <p:sp>
        <p:nvSpPr>
          <p:cNvPr id="4" name="Rectangle 3"/>
          <p:cNvSpPr/>
          <p:nvPr/>
        </p:nvSpPr>
        <p:spPr>
          <a:xfrm>
            <a:off x="3307995" y="475525"/>
            <a:ext cx="5275290" cy="2080570"/>
          </a:xfrm>
          <a:prstGeom prst="rect">
            <a:avLst/>
          </a:prstGeom>
        </p:spPr>
        <p:txBody>
          <a:bodyPr wrap="none" lIns="36576" tIns="18288" rIns="36576" bIns="18288">
            <a:spAutoFit/>
          </a:bodyPr>
          <a:lstStyle/>
          <a:p>
            <a:pPr defTabSz="365752">
              <a:spcBef>
                <a:spcPct val="20000"/>
              </a:spcBef>
              <a:defRPr/>
            </a:pPr>
            <a:r>
              <a:rPr lang="en-US" sz="13300" dirty="0">
                <a:solidFill>
                  <a:schemeClr val="bg2">
                    <a:lumMod val="50000"/>
                  </a:schemeClr>
                </a:solidFill>
              </a:rPr>
              <a:t>:/ōpən/</a:t>
            </a:r>
          </a:p>
        </p:txBody>
      </p:sp>
      <p:grpSp>
        <p:nvGrpSpPr>
          <p:cNvPr id="2" name="Group 4"/>
          <p:cNvGrpSpPr/>
          <p:nvPr/>
        </p:nvGrpSpPr>
        <p:grpSpPr>
          <a:xfrm>
            <a:off x="557150" y="838117"/>
            <a:ext cx="2671632" cy="1336614"/>
            <a:chOff x="20205700" y="5524501"/>
            <a:chExt cx="5308600" cy="2655887"/>
          </a:xfrm>
        </p:grpSpPr>
        <p:grpSp>
          <p:nvGrpSpPr>
            <p:cNvPr id="5" name="Group 5"/>
            <p:cNvGrpSpPr/>
            <p:nvPr/>
          </p:nvGrpSpPr>
          <p:grpSpPr>
            <a:xfrm>
              <a:off x="20205700" y="5773738"/>
              <a:ext cx="4294188" cy="2406650"/>
              <a:chOff x="20205700" y="5773738"/>
              <a:chExt cx="4294188" cy="2406650"/>
            </a:xfrm>
          </p:grpSpPr>
          <p:sp>
            <p:nvSpPr>
              <p:cNvPr id="8" name="Freeform 6"/>
              <p:cNvSpPr>
                <a:spLocks noEditPoints="1"/>
              </p:cNvSpPr>
              <p:nvPr/>
            </p:nvSpPr>
            <p:spPr bwMode="auto">
              <a:xfrm>
                <a:off x="22899688" y="5851526"/>
                <a:ext cx="1600200" cy="2260600"/>
              </a:xfrm>
              <a:custGeom>
                <a:avLst/>
                <a:gdLst>
                  <a:gd name="T0" fmla="*/ 77 w 142"/>
                  <a:gd name="T1" fmla="*/ 0 h 200"/>
                  <a:gd name="T2" fmla="*/ 0 w 142"/>
                  <a:gd name="T3" fmla="*/ 0 h 200"/>
                  <a:gd name="T4" fmla="*/ 0 w 142"/>
                  <a:gd name="T5" fmla="*/ 200 h 200"/>
                  <a:gd name="T6" fmla="*/ 37 w 142"/>
                  <a:gd name="T7" fmla="*/ 200 h 200"/>
                  <a:gd name="T8" fmla="*/ 37 w 142"/>
                  <a:gd name="T9" fmla="*/ 114 h 200"/>
                  <a:gd name="T10" fmla="*/ 77 w 142"/>
                  <a:gd name="T11" fmla="*/ 114 h 200"/>
                  <a:gd name="T12" fmla="*/ 142 w 142"/>
                  <a:gd name="T13" fmla="*/ 60 h 200"/>
                  <a:gd name="T14" fmla="*/ 77 w 142"/>
                  <a:gd name="T15" fmla="*/ 0 h 200"/>
                  <a:gd name="T16" fmla="*/ 81 w 142"/>
                  <a:gd name="T17" fmla="*/ 86 h 200"/>
                  <a:gd name="T18" fmla="*/ 37 w 142"/>
                  <a:gd name="T19" fmla="*/ 86 h 200"/>
                  <a:gd name="T20" fmla="*/ 37 w 142"/>
                  <a:gd name="T21" fmla="*/ 29 h 200"/>
                  <a:gd name="T22" fmla="*/ 81 w 142"/>
                  <a:gd name="T23" fmla="*/ 29 h 200"/>
                  <a:gd name="T24" fmla="*/ 109 w 142"/>
                  <a:gd name="T25" fmla="*/ 57 h 200"/>
                  <a:gd name="T26" fmla="*/ 81 w 142"/>
                  <a:gd name="T27" fmla="*/ 8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200">
                    <a:moveTo>
                      <a:pt x="77" y="0"/>
                    </a:moveTo>
                    <a:cubicBezTo>
                      <a:pt x="63" y="0"/>
                      <a:pt x="0" y="0"/>
                      <a:pt x="0" y="0"/>
                    </a:cubicBezTo>
                    <a:cubicBezTo>
                      <a:pt x="0" y="200"/>
                      <a:pt x="0" y="200"/>
                      <a:pt x="0" y="200"/>
                    </a:cubicBezTo>
                    <a:cubicBezTo>
                      <a:pt x="37" y="200"/>
                      <a:pt x="37" y="200"/>
                      <a:pt x="37" y="200"/>
                    </a:cubicBezTo>
                    <a:cubicBezTo>
                      <a:pt x="37" y="114"/>
                      <a:pt x="37" y="114"/>
                      <a:pt x="37" y="114"/>
                    </a:cubicBezTo>
                    <a:cubicBezTo>
                      <a:pt x="37" y="114"/>
                      <a:pt x="65" y="114"/>
                      <a:pt x="77" y="114"/>
                    </a:cubicBezTo>
                    <a:cubicBezTo>
                      <a:pt x="89" y="114"/>
                      <a:pt x="142" y="112"/>
                      <a:pt x="142" y="60"/>
                    </a:cubicBezTo>
                    <a:cubicBezTo>
                      <a:pt x="142" y="5"/>
                      <a:pt x="90" y="0"/>
                      <a:pt x="77" y="0"/>
                    </a:cubicBezTo>
                    <a:close/>
                    <a:moveTo>
                      <a:pt x="81" y="86"/>
                    </a:moveTo>
                    <a:cubicBezTo>
                      <a:pt x="37" y="86"/>
                      <a:pt x="37" y="86"/>
                      <a:pt x="37" y="86"/>
                    </a:cubicBezTo>
                    <a:cubicBezTo>
                      <a:pt x="37" y="29"/>
                      <a:pt x="37" y="29"/>
                      <a:pt x="37" y="29"/>
                    </a:cubicBezTo>
                    <a:cubicBezTo>
                      <a:pt x="81" y="29"/>
                      <a:pt x="81" y="29"/>
                      <a:pt x="81" y="29"/>
                    </a:cubicBezTo>
                    <a:cubicBezTo>
                      <a:pt x="97" y="29"/>
                      <a:pt x="109" y="42"/>
                      <a:pt x="109" y="57"/>
                    </a:cubicBezTo>
                    <a:cubicBezTo>
                      <a:pt x="109" y="73"/>
                      <a:pt x="97" y="86"/>
                      <a:pt x="81" y="86"/>
                    </a:cubicBezTo>
                    <a:close/>
                  </a:path>
                </a:pathLst>
              </a:custGeom>
              <a:solidFill>
                <a:srgbClr val="4655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20205700" y="5773738"/>
                <a:ext cx="2411413" cy="2406650"/>
              </a:xfrm>
              <a:custGeom>
                <a:avLst/>
                <a:gdLst>
                  <a:gd name="T0" fmla="*/ 107 w 214"/>
                  <a:gd name="T1" fmla="*/ 0 h 213"/>
                  <a:gd name="T2" fmla="*/ 0 w 214"/>
                  <a:gd name="T3" fmla="*/ 107 h 213"/>
                  <a:gd name="T4" fmla="*/ 107 w 214"/>
                  <a:gd name="T5" fmla="*/ 213 h 213"/>
                  <a:gd name="T6" fmla="*/ 214 w 214"/>
                  <a:gd name="T7" fmla="*/ 107 h 213"/>
                  <a:gd name="T8" fmla="*/ 107 w 214"/>
                  <a:gd name="T9" fmla="*/ 0 h 213"/>
                  <a:gd name="T10" fmla="*/ 107 w 214"/>
                  <a:gd name="T11" fmla="*/ 180 h 213"/>
                  <a:gd name="T12" fmla="*/ 36 w 214"/>
                  <a:gd name="T13" fmla="*/ 107 h 213"/>
                  <a:gd name="T14" fmla="*/ 107 w 214"/>
                  <a:gd name="T15" fmla="*/ 33 h 213"/>
                  <a:gd name="T16" fmla="*/ 178 w 214"/>
                  <a:gd name="T17" fmla="*/ 107 h 213"/>
                  <a:gd name="T18" fmla="*/ 107 w 214"/>
                  <a:gd name="T19" fmla="*/ 18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3">
                    <a:moveTo>
                      <a:pt x="107" y="0"/>
                    </a:moveTo>
                    <a:cubicBezTo>
                      <a:pt x="48" y="0"/>
                      <a:pt x="0" y="48"/>
                      <a:pt x="0" y="107"/>
                    </a:cubicBezTo>
                    <a:cubicBezTo>
                      <a:pt x="0" y="166"/>
                      <a:pt x="48" y="213"/>
                      <a:pt x="107" y="213"/>
                    </a:cubicBezTo>
                    <a:cubicBezTo>
                      <a:pt x="166" y="213"/>
                      <a:pt x="214" y="166"/>
                      <a:pt x="214" y="107"/>
                    </a:cubicBezTo>
                    <a:cubicBezTo>
                      <a:pt x="214" y="48"/>
                      <a:pt x="166" y="0"/>
                      <a:pt x="107" y="0"/>
                    </a:cubicBezTo>
                    <a:close/>
                    <a:moveTo>
                      <a:pt x="107" y="180"/>
                    </a:moveTo>
                    <a:cubicBezTo>
                      <a:pt x="68" y="180"/>
                      <a:pt x="36" y="147"/>
                      <a:pt x="36" y="107"/>
                    </a:cubicBezTo>
                    <a:cubicBezTo>
                      <a:pt x="36" y="66"/>
                      <a:pt x="68" y="33"/>
                      <a:pt x="107" y="33"/>
                    </a:cubicBezTo>
                    <a:cubicBezTo>
                      <a:pt x="146" y="33"/>
                      <a:pt x="178" y="66"/>
                      <a:pt x="178" y="107"/>
                    </a:cubicBezTo>
                    <a:cubicBezTo>
                      <a:pt x="178" y="147"/>
                      <a:pt x="146" y="180"/>
                      <a:pt x="107" y="180"/>
                    </a:cubicBezTo>
                    <a:close/>
                  </a:path>
                </a:pathLst>
              </a:custGeom>
              <a:solidFill>
                <a:srgbClr val="4655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Freeform 8"/>
            <p:cNvSpPr>
              <a:spLocks/>
            </p:cNvSpPr>
            <p:nvPr/>
          </p:nvSpPr>
          <p:spPr bwMode="auto">
            <a:xfrm>
              <a:off x="24714200" y="5524501"/>
              <a:ext cx="800100" cy="927100"/>
            </a:xfrm>
            <a:custGeom>
              <a:avLst/>
              <a:gdLst>
                <a:gd name="T0" fmla="*/ 0 w 71"/>
                <a:gd name="T1" fmla="*/ 3 h 82"/>
                <a:gd name="T2" fmla="*/ 19 w 71"/>
                <a:gd name="T3" fmla="*/ 3 h 82"/>
                <a:gd name="T4" fmla="*/ 19 w 71"/>
                <a:gd name="T5" fmla="*/ 13 h 82"/>
                <a:gd name="T6" fmla="*/ 43 w 71"/>
                <a:gd name="T7" fmla="*/ 1 h 82"/>
                <a:gd name="T8" fmla="*/ 71 w 71"/>
                <a:gd name="T9" fmla="*/ 26 h 82"/>
                <a:gd name="T10" fmla="*/ 71 w 71"/>
                <a:gd name="T11" fmla="*/ 82 h 82"/>
                <a:gd name="T12" fmla="*/ 52 w 71"/>
                <a:gd name="T13" fmla="*/ 82 h 82"/>
                <a:gd name="T14" fmla="*/ 52 w 71"/>
                <a:gd name="T15" fmla="*/ 30 h 82"/>
                <a:gd name="T16" fmla="*/ 39 w 71"/>
                <a:gd name="T17" fmla="*/ 18 h 82"/>
                <a:gd name="T18" fmla="*/ 20 w 71"/>
                <a:gd name="T19" fmla="*/ 33 h 82"/>
                <a:gd name="T20" fmla="*/ 20 w 71"/>
                <a:gd name="T21" fmla="*/ 82 h 82"/>
                <a:gd name="T22" fmla="*/ 0 w 71"/>
                <a:gd name="T23" fmla="*/ 82 h 82"/>
                <a:gd name="T24" fmla="*/ 0 w 71"/>
                <a:gd name="T25"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82">
                  <a:moveTo>
                    <a:pt x="0" y="3"/>
                  </a:moveTo>
                  <a:cubicBezTo>
                    <a:pt x="19" y="3"/>
                    <a:pt x="19" y="3"/>
                    <a:pt x="19" y="3"/>
                  </a:cubicBezTo>
                  <a:cubicBezTo>
                    <a:pt x="19" y="13"/>
                    <a:pt x="19" y="13"/>
                    <a:pt x="19" y="13"/>
                  </a:cubicBezTo>
                  <a:cubicBezTo>
                    <a:pt x="19" y="13"/>
                    <a:pt x="30" y="0"/>
                    <a:pt x="43" y="1"/>
                  </a:cubicBezTo>
                  <a:cubicBezTo>
                    <a:pt x="57" y="2"/>
                    <a:pt x="71" y="13"/>
                    <a:pt x="71" y="26"/>
                  </a:cubicBezTo>
                  <a:cubicBezTo>
                    <a:pt x="71" y="40"/>
                    <a:pt x="71" y="82"/>
                    <a:pt x="71" y="82"/>
                  </a:cubicBezTo>
                  <a:cubicBezTo>
                    <a:pt x="52" y="82"/>
                    <a:pt x="52" y="82"/>
                    <a:pt x="52" y="82"/>
                  </a:cubicBezTo>
                  <a:cubicBezTo>
                    <a:pt x="52" y="82"/>
                    <a:pt x="52" y="33"/>
                    <a:pt x="52" y="30"/>
                  </a:cubicBezTo>
                  <a:cubicBezTo>
                    <a:pt x="52" y="27"/>
                    <a:pt x="50" y="18"/>
                    <a:pt x="39" y="18"/>
                  </a:cubicBezTo>
                  <a:cubicBezTo>
                    <a:pt x="27" y="18"/>
                    <a:pt x="20" y="27"/>
                    <a:pt x="20" y="33"/>
                  </a:cubicBezTo>
                  <a:cubicBezTo>
                    <a:pt x="20" y="82"/>
                    <a:pt x="20" y="82"/>
                    <a:pt x="20" y="82"/>
                  </a:cubicBezTo>
                  <a:cubicBezTo>
                    <a:pt x="0" y="82"/>
                    <a:pt x="0" y="82"/>
                    <a:pt x="0" y="82"/>
                  </a:cubicBezTo>
                  <a:lnTo>
                    <a:pt x="0" y="3"/>
                  </a:lnTo>
                  <a:close/>
                </a:path>
              </a:pathLst>
            </a:custGeom>
            <a:solidFill>
              <a:srgbClr val="C71C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 val="563692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1.48148E-6 L -0.30156 -0.29051 " pathEditMode="relative" rAng="0" ptsTypes="AA">
                                      <p:cBhvr>
                                        <p:cTn id="6" dur="750" fill="hold"/>
                                        <p:tgtEl>
                                          <p:spTgt spid="6"/>
                                        </p:tgtEl>
                                        <p:attrNameLst>
                                          <p:attrName>ppt_x</p:attrName>
                                          <p:attrName>ppt_y</p:attrName>
                                        </p:attrNameLst>
                                      </p:cBhvr>
                                      <p:rCtr x="-15087" y="-14537"/>
                                    </p:animMotion>
                                  </p:childTnLst>
                                </p:cTn>
                              </p:par>
                              <p:par>
                                <p:cTn id="7" presetID="6" presetClass="emph" presetSubtype="0" fill="hold" nodeType="withEffect">
                                  <p:stCondLst>
                                    <p:cond delay="0"/>
                                  </p:stCondLst>
                                  <p:childTnLst>
                                    <p:animScale>
                                      <p:cBhvr>
                                        <p:cTn id="8" dur="750" fill="hold"/>
                                        <p:tgtEl>
                                          <p:spTgt spid="6"/>
                                        </p:tgtEl>
                                      </p:cBhvr>
                                      <p:by x="218000" y="218000"/>
                                    </p:animScale>
                                  </p:childTnLst>
                                </p:cTn>
                              </p:par>
                              <p:par>
                                <p:cTn id="9" presetID="10" presetClass="exit" presetSubtype="0" fill="hold" nodeType="withEffect">
                                  <p:stCondLst>
                                    <p:cond delay="25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0" presetClass="entr" presetSubtype="0" fill="hold" grpId="0" nodeType="withEffect">
                                  <p:stCondLst>
                                    <p:cond delay="25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7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childTnLst>
                                </p:cTn>
                              </p:par>
                              <p:par>
                                <p:cTn id="21" presetID="63" presetClass="path" presetSubtype="0" accel="50000" decel="50000" fill="hold" grpId="1" nodeType="withEffect">
                                  <p:stCondLst>
                                    <p:cond delay="750"/>
                                  </p:stCondLst>
                                  <p:childTnLst>
                                    <p:animMotion origin="layout" path="M 3.33333E-6 -1.85185E-6 L 0.00694 -1.85185E-6 " pathEditMode="relative" rAng="0" ptsTypes="AA">
                                      <p:cBhvr>
                                        <p:cTn id="22" dur="1000" spd="-100000" fill="hold"/>
                                        <p:tgtEl>
                                          <p:spTgt spid="4"/>
                                        </p:tgtEl>
                                        <p:attrNameLst>
                                          <p:attrName>ppt_x</p:attrName>
                                          <p:attrName>ppt_y</p:attrName>
                                        </p:attrNameLst>
                                      </p:cBhvr>
                                      <p:rCtr x="347" y="0"/>
                                    </p:animMotion>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1469470"/>
            <a:ext cx="4571999" cy="2700341"/>
            <a:chOff x="-1598746" y="1917790"/>
            <a:chExt cx="4572434" cy="2699632"/>
          </a:xfrm>
        </p:grpSpPr>
        <p:sp>
          <p:nvSpPr>
            <p:cNvPr id="25" name="Rectangle 24"/>
            <p:cNvSpPr/>
            <p:nvPr/>
          </p:nvSpPr>
          <p:spPr>
            <a:xfrm rot="5400000">
              <a:off x="-662345" y="981389"/>
              <a:ext cx="2699632" cy="4572434"/>
            </a:xfrm>
            <a:prstGeom prst="rect">
              <a:avLst/>
            </a:prstGeom>
            <a:gradFill flip="none" rotWithShape="1">
              <a:gsLst>
                <a:gs pos="0">
                  <a:srgbClr val="FFFFFF">
                    <a:lumMod val="85000"/>
                  </a:srgbClr>
                </a:gs>
                <a:gs pos="100000">
                  <a:srgbClr val="FFFFFF"/>
                </a:gs>
              </a:gsLst>
              <a:lin ang="54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400"/>
                </a:spcAft>
                <a:buClrTx/>
                <a:buSzTx/>
                <a:buFontTx/>
                <a:buNone/>
                <a:tabLst/>
                <a:defRPr/>
              </a:pPr>
              <a:endParaRPr kumimoji="0" lang="en-US" sz="1500" b="0" i="0" u="none" strike="noStrike" kern="0" cap="none" spc="0" normalizeH="0" baseline="0" noProof="0" dirty="0">
                <a:ln>
                  <a:noFill/>
                </a:ln>
                <a:solidFill>
                  <a:schemeClr val="accent4">
                    <a:alpha val="99000"/>
                  </a:schemeClr>
                </a:solidFill>
                <a:effectLst/>
                <a:uLnTx/>
                <a:uFillTx/>
                <a:latin typeface="Arial"/>
                <a:ea typeface="+mn-ea"/>
                <a:cs typeface="+mn-cs"/>
              </a:endParaRPr>
            </a:p>
          </p:txBody>
        </p:sp>
        <p:sp>
          <p:nvSpPr>
            <p:cNvPr id="26" name="Rectangle 25"/>
            <p:cNvSpPr>
              <a:spLocks noChangeArrowheads="1"/>
            </p:cNvSpPr>
            <p:nvPr/>
          </p:nvSpPr>
          <p:spPr bwMode="auto">
            <a:xfrm>
              <a:off x="-1598744" y="2675690"/>
              <a:ext cx="2728470" cy="553853"/>
            </a:xfrm>
            <a:prstGeom prst="rect">
              <a:avLst/>
            </a:prstGeom>
            <a:noFill/>
            <a:ln w="9525">
              <a:noFill/>
              <a:miter lim="800000"/>
              <a:headEnd/>
              <a:tailEnd/>
            </a:ln>
          </p:spPr>
          <p:txBody>
            <a:bodyPr wrap="square">
              <a:spAutoFit/>
            </a:bodyPr>
            <a:lstStyle/>
            <a:p>
              <a:pPr lvl="0" algn="ctr"/>
              <a:r>
                <a:rPr lang="en-US" sz="1500" dirty="0">
                  <a:solidFill>
                    <a:schemeClr val="bg2">
                      <a:lumMod val="50000"/>
                      <a:alpha val="99000"/>
                    </a:schemeClr>
                  </a:solidFill>
                </a:rPr>
                <a:t>Use  convergence to </a:t>
              </a:r>
              <a:br>
                <a:rPr lang="en-US" sz="1500" dirty="0">
                  <a:solidFill>
                    <a:schemeClr val="bg2">
                      <a:lumMod val="50000"/>
                      <a:alpha val="99000"/>
                    </a:schemeClr>
                  </a:solidFill>
                </a:rPr>
              </a:br>
              <a:r>
                <a:rPr lang="en-US" sz="1500" dirty="0">
                  <a:solidFill>
                    <a:schemeClr val="bg2">
                      <a:lumMod val="50000"/>
                      <a:alpha val="99000"/>
                    </a:schemeClr>
                  </a:solidFill>
                </a:rPr>
                <a:t>create exponential scale</a:t>
              </a:r>
            </a:p>
          </p:txBody>
        </p:sp>
      </p:grpSp>
      <p:grpSp>
        <p:nvGrpSpPr>
          <p:cNvPr id="3" name="Group 26"/>
          <p:cNvGrpSpPr>
            <a:grpSpLocks/>
          </p:cNvGrpSpPr>
          <p:nvPr/>
        </p:nvGrpSpPr>
        <p:grpSpPr bwMode="auto">
          <a:xfrm>
            <a:off x="4572002" y="1469469"/>
            <a:ext cx="4572000" cy="2700342"/>
            <a:chOff x="4548050" y="1917147"/>
            <a:chExt cx="4572005" cy="2701211"/>
          </a:xfrm>
        </p:grpSpPr>
        <p:sp>
          <p:nvSpPr>
            <p:cNvPr id="28" name="Rectangle 27"/>
            <p:cNvSpPr/>
            <p:nvPr/>
          </p:nvSpPr>
          <p:spPr>
            <a:xfrm rot="16200000">
              <a:off x="5483447" y="981750"/>
              <a:ext cx="2701211" cy="4572005"/>
            </a:xfrm>
            <a:prstGeom prst="rect">
              <a:avLst/>
            </a:prstGeom>
            <a:gradFill flip="none" rotWithShape="1">
              <a:gsLst>
                <a:gs pos="0">
                  <a:srgbClr val="FFFFFF">
                    <a:lumMod val="85000"/>
                  </a:srgbClr>
                </a:gs>
                <a:gs pos="100000">
                  <a:srgbClr val="FFFFFF"/>
                </a:gs>
              </a:gsLst>
              <a:lin ang="54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400"/>
                </a:spcAft>
                <a:buClrTx/>
                <a:buSzTx/>
                <a:buFontTx/>
                <a:buNone/>
                <a:tabLst/>
                <a:defRPr/>
              </a:pPr>
              <a:endParaRPr kumimoji="0" lang="en-US" sz="1500" b="0" i="0" u="none" strike="noStrike" kern="0" cap="none" spc="0" normalizeH="0" baseline="0" noProof="0" dirty="0">
                <a:ln>
                  <a:noFill/>
                </a:ln>
                <a:solidFill>
                  <a:schemeClr val="accent4">
                    <a:alpha val="99000"/>
                  </a:schemeClr>
                </a:solidFill>
                <a:effectLst/>
                <a:uLnTx/>
                <a:uFillTx/>
                <a:latin typeface="Arial"/>
                <a:ea typeface="+mn-ea"/>
                <a:cs typeface="+mn-cs"/>
              </a:endParaRPr>
            </a:p>
          </p:txBody>
        </p:sp>
        <p:sp>
          <p:nvSpPr>
            <p:cNvPr id="29" name="Rectangle 28"/>
            <p:cNvSpPr>
              <a:spLocks noChangeArrowheads="1"/>
            </p:cNvSpPr>
            <p:nvPr/>
          </p:nvSpPr>
          <p:spPr bwMode="auto">
            <a:xfrm>
              <a:off x="6432276" y="2683940"/>
              <a:ext cx="2687777" cy="785083"/>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lang="en-US" sz="1500" kern="0" dirty="0">
                  <a:solidFill>
                    <a:schemeClr val="accent4">
                      <a:alpha val="99000"/>
                    </a:schemeClr>
                  </a:solidFill>
                </a:rPr>
                <a:t>Apply software to make </a:t>
              </a:r>
              <a:br>
                <a:rPr lang="en-US" sz="1500" kern="0" dirty="0">
                  <a:solidFill>
                    <a:schemeClr val="accent4">
                      <a:alpha val="99000"/>
                    </a:schemeClr>
                  </a:solidFill>
                </a:rPr>
              </a:br>
              <a:r>
                <a:rPr lang="en-US" sz="1500" kern="0" dirty="0">
                  <a:solidFill>
                    <a:schemeClr val="accent4">
                      <a:alpha val="99000"/>
                    </a:schemeClr>
                  </a:solidFill>
                </a:rPr>
                <a:t>the network </a:t>
              </a:r>
              <a:r>
                <a:rPr lang="en-US" sz="1500" kern="0" dirty="0" smtClean="0">
                  <a:solidFill>
                    <a:schemeClr val="accent4">
                      <a:alpha val="99000"/>
                    </a:schemeClr>
                  </a:solidFill>
                </a:rPr>
                <a:t>intelligent and </a:t>
              </a:r>
              <a:r>
                <a:rPr lang="en-US" sz="1500" kern="0" dirty="0">
                  <a:solidFill>
                    <a:schemeClr val="accent4">
                      <a:alpha val="99000"/>
                    </a:schemeClr>
                  </a:solidFill>
                </a:rPr>
                <a:t/>
              </a:r>
              <a:br>
                <a:rPr lang="en-US" sz="1500" kern="0" dirty="0">
                  <a:solidFill>
                    <a:schemeClr val="accent4">
                      <a:alpha val="99000"/>
                    </a:schemeClr>
                  </a:solidFill>
                </a:rPr>
              </a:br>
              <a:r>
                <a:rPr lang="en-US" sz="1500" kern="0" dirty="0">
                  <a:solidFill>
                    <a:schemeClr val="accent4">
                      <a:alpha val="99000"/>
                    </a:schemeClr>
                  </a:solidFill>
                </a:rPr>
                <a:t>a programmable platform </a:t>
              </a:r>
            </a:p>
          </p:txBody>
        </p:sp>
      </p:grpSp>
      <p:grpSp>
        <p:nvGrpSpPr>
          <p:cNvPr id="4" name="Group 29"/>
          <p:cNvGrpSpPr>
            <a:grpSpLocks/>
          </p:cNvGrpSpPr>
          <p:nvPr/>
        </p:nvGrpSpPr>
        <p:grpSpPr bwMode="auto">
          <a:xfrm>
            <a:off x="0" y="4234899"/>
            <a:ext cx="9143999" cy="1785597"/>
            <a:chOff x="5200" y="4683854"/>
            <a:chExt cx="9143999" cy="1784389"/>
          </a:xfrm>
        </p:grpSpPr>
        <p:sp>
          <p:nvSpPr>
            <p:cNvPr id="31" name="Rectangle 30"/>
            <p:cNvSpPr/>
            <p:nvPr/>
          </p:nvSpPr>
          <p:spPr>
            <a:xfrm>
              <a:off x="5200" y="4683854"/>
              <a:ext cx="9143999" cy="1586429"/>
            </a:xfrm>
            <a:prstGeom prst="rect">
              <a:avLst/>
            </a:prstGeom>
            <a:gradFill flip="none" rotWithShape="1">
              <a:gsLst>
                <a:gs pos="0">
                  <a:srgbClr val="FFFFFF">
                    <a:lumMod val="85000"/>
                  </a:srgbClr>
                </a:gs>
                <a:gs pos="100000">
                  <a:srgbClr val="FFFFFF"/>
                </a:gs>
              </a:gsLst>
              <a:lin ang="54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accent4">
                    <a:alpha val="99000"/>
                  </a:schemeClr>
                </a:solidFill>
                <a:effectLst/>
                <a:uLnTx/>
                <a:uFillTx/>
                <a:latin typeface="Arial"/>
                <a:ea typeface="+mn-ea"/>
                <a:cs typeface="+mn-cs"/>
              </a:endParaRPr>
            </a:p>
          </p:txBody>
        </p:sp>
        <p:sp>
          <p:nvSpPr>
            <p:cNvPr id="32" name="Rectangle 31"/>
            <p:cNvSpPr>
              <a:spLocks noChangeArrowheads="1"/>
            </p:cNvSpPr>
            <p:nvPr/>
          </p:nvSpPr>
          <p:spPr bwMode="auto">
            <a:xfrm>
              <a:off x="2382529" y="5730079"/>
              <a:ext cx="4389342" cy="738164"/>
            </a:xfrm>
            <a:prstGeom prst="rect">
              <a:avLst/>
            </a:prstGeom>
            <a:noFill/>
            <a:ln w="9525">
              <a:noFill/>
              <a:miter lim="800000"/>
              <a:headEnd/>
              <a:tailEnd/>
            </a:ln>
          </p:spPr>
          <p:txBody>
            <a:bodyPr wrap="square">
              <a:spAutoFit/>
            </a:bodyPr>
            <a:lstStyle/>
            <a:p>
              <a:pPr lvl="0" algn="ctr"/>
              <a:r>
                <a:rPr lang="en-US" sz="1400" dirty="0">
                  <a:solidFill>
                    <a:schemeClr val="bg2">
                      <a:lumMod val="50000"/>
                      <a:alpha val="99000"/>
                    </a:schemeClr>
                  </a:solidFill>
                </a:rPr>
                <a:t>Direct network behavior with apps,</a:t>
              </a:r>
              <a:br>
                <a:rPr lang="en-US" sz="1400" dirty="0">
                  <a:solidFill>
                    <a:schemeClr val="bg2">
                      <a:lumMod val="50000"/>
                      <a:alpha val="99000"/>
                    </a:schemeClr>
                  </a:solidFill>
                </a:rPr>
              </a:br>
              <a:r>
                <a:rPr lang="en-US" sz="1400" dirty="0">
                  <a:solidFill>
                    <a:schemeClr val="bg2">
                      <a:lumMod val="50000"/>
                      <a:alpha val="99000"/>
                    </a:schemeClr>
                  </a:solidFill>
                </a:rPr>
                <a:t> and enable rapid service </a:t>
              </a:r>
              <a:br>
                <a:rPr lang="en-US" sz="1400" dirty="0">
                  <a:solidFill>
                    <a:schemeClr val="bg2">
                      <a:lumMod val="50000"/>
                      <a:alpha val="99000"/>
                    </a:schemeClr>
                  </a:solidFill>
                </a:rPr>
              </a:br>
              <a:r>
                <a:rPr lang="en-US" sz="1400" dirty="0">
                  <a:solidFill>
                    <a:schemeClr val="bg2">
                      <a:lumMod val="50000"/>
                      <a:alpha val="99000"/>
                    </a:schemeClr>
                  </a:solidFill>
                </a:rPr>
                <a:t>creation with open interfaces</a:t>
              </a:r>
            </a:p>
          </p:txBody>
        </p:sp>
      </p:grpSp>
      <p:grpSp>
        <p:nvGrpSpPr>
          <p:cNvPr id="5" name="Group 32"/>
          <p:cNvGrpSpPr>
            <a:grpSpLocks/>
          </p:cNvGrpSpPr>
          <p:nvPr/>
        </p:nvGrpSpPr>
        <p:grpSpPr bwMode="auto">
          <a:xfrm>
            <a:off x="2706118" y="1300324"/>
            <a:ext cx="3721100" cy="3841034"/>
            <a:chOff x="2711723" y="1748548"/>
            <a:chExt cx="3720554" cy="3840473"/>
          </a:xfrm>
        </p:grpSpPr>
        <p:grpSp>
          <p:nvGrpSpPr>
            <p:cNvPr id="6" name="Group 33"/>
            <p:cNvGrpSpPr/>
            <p:nvPr/>
          </p:nvGrpSpPr>
          <p:grpSpPr>
            <a:xfrm>
              <a:off x="2711723" y="1868468"/>
              <a:ext cx="3720554" cy="3720553"/>
              <a:chOff x="3131126" y="2770909"/>
              <a:chExt cx="3144983" cy="3144982"/>
            </a:xfrm>
            <a:solidFill>
              <a:srgbClr val="C71C2C"/>
            </a:solidFill>
          </p:grpSpPr>
          <p:sp>
            <p:nvSpPr>
              <p:cNvPr id="38" name="Pie 37"/>
              <p:cNvSpPr/>
              <p:nvPr/>
            </p:nvSpPr>
            <p:spPr>
              <a:xfrm>
                <a:off x="3131127" y="2770909"/>
                <a:ext cx="3144982" cy="3144982"/>
              </a:xfrm>
              <a:prstGeom prst="pie">
                <a:avLst>
                  <a:gd name="adj1" fmla="val 8897362"/>
                  <a:gd name="adj2" fmla="val 16200000"/>
                </a:avLst>
              </a:prstGeom>
              <a:grpFill/>
              <a:ln w="571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9" name="Pie 38"/>
              <p:cNvSpPr/>
              <p:nvPr/>
            </p:nvSpPr>
            <p:spPr>
              <a:xfrm rot="7200000">
                <a:off x="3131127" y="2770909"/>
                <a:ext cx="3144982" cy="3144982"/>
              </a:xfrm>
              <a:prstGeom prst="pie">
                <a:avLst>
                  <a:gd name="adj1" fmla="val 8957929"/>
                  <a:gd name="adj2" fmla="val 16213145"/>
                </a:avLst>
              </a:prstGeom>
              <a:grpFill/>
              <a:ln w="571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0" name="Pie 39"/>
              <p:cNvSpPr/>
              <p:nvPr/>
            </p:nvSpPr>
            <p:spPr>
              <a:xfrm rot="14400000">
                <a:off x="3131126" y="2770909"/>
                <a:ext cx="3144982" cy="3144982"/>
              </a:xfrm>
              <a:prstGeom prst="pie">
                <a:avLst>
                  <a:gd name="adj1" fmla="val 8978208"/>
                  <a:gd name="adj2" fmla="val 16200000"/>
                </a:avLst>
              </a:prstGeom>
              <a:grpFill/>
              <a:ln w="571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35" name="TextBox 34"/>
            <p:cNvSpPr txBox="1"/>
            <p:nvPr/>
          </p:nvSpPr>
          <p:spPr>
            <a:xfrm rot="18051103">
              <a:off x="3083576" y="2111858"/>
              <a:ext cx="3291840" cy="3291840"/>
            </a:xfrm>
            <a:prstGeom prst="rect">
              <a:avLst/>
            </a:prstGeom>
            <a:noFill/>
          </p:spPr>
          <p:txBody>
            <a:bodyPr spcFirstLastPara="1">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alpha val="99000"/>
                    </a:srgbClr>
                  </a:solidFill>
                  <a:effectLst/>
                  <a:uLnTx/>
                  <a:uFillTx/>
                  <a:latin typeface="Arial"/>
                </a:rPr>
                <a:t>SCALE</a:t>
              </a:r>
            </a:p>
          </p:txBody>
        </p:sp>
        <p:sp>
          <p:nvSpPr>
            <p:cNvPr id="36" name="TextBox 35"/>
            <p:cNvSpPr txBox="1"/>
            <p:nvPr/>
          </p:nvSpPr>
          <p:spPr>
            <a:xfrm rot="3881383">
              <a:off x="2915153" y="2180651"/>
              <a:ext cx="3199930" cy="3199930"/>
            </a:xfrm>
            <a:prstGeom prst="rect">
              <a:avLst/>
            </a:prstGeom>
            <a:noFill/>
          </p:spPr>
          <p:txBody>
            <a:bodyPr spcFirstLastPara="1">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alpha val="99000"/>
                    </a:srgbClr>
                  </a:solidFill>
                  <a:effectLst/>
                  <a:uLnTx/>
                  <a:uFillTx/>
                  <a:latin typeface="Arial"/>
                </a:rPr>
                <a:t>PROGRAMMABILITY</a:t>
              </a:r>
            </a:p>
          </p:txBody>
        </p:sp>
        <p:sp>
          <p:nvSpPr>
            <p:cNvPr id="37" name="TextBox 36"/>
            <p:cNvSpPr txBox="1"/>
            <p:nvPr/>
          </p:nvSpPr>
          <p:spPr>
            <a:xfrm>
              <a:off x="2930217" y="1748548"/>
              <a:ext cx="3291840" cy="3555853"/>
            </a:xfrm>
            <a:prstGeom prst="rect">
              <a:avLst/>
            </a:prstGeom>
            <a:noFill/>
          </p:spPr>
          <p:txBody>
            <a:bodyPr spcFirstLastPara="1">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alpha val="99000"/>
                    </a:srgbClr>
                  </a:solidFill>
                  <a:effectLst/>
                  <a:uLnTx/>
                  <a:uFillTx/>
                  <a:latin typeface="Arial"/>
                </a:rPr>
                <a:t>NETWORK-LEVEL APPS</a:t>
              </a:r>
            </a:p>
          </p:txBody>
        </p:sp>
      </p:grpSp>
      <p:sp>
        <p:nvSpPr>
          <p:cNvPr id="41" name="Oval 40"/>
          <p:cNvSpPr/>
          <p:nvPr/>
        </p:nvSpPr>
        <p:spPr>
          <a:xfrm>
            <a:off x="3322068" y="2028270"/>
            <a:ext cx="2489200" cy="2487613"/>
          </a:xfrm>
          <a:prstGeom prst="ellipse">
            <a:avLst/>
          </a:prstGeom>
          <a:solidFill>
            <a:schemeClr val="bg1"/>
          </a:solidFill>
          <a:ln w="57150" cap="flat" cmpd="sng" algn="ctr">
            <a:solidFill>
              <a:srgbClr val="FFFFFF"/>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2BF2E">
                  <a:alpha val="99000"/>
                </a:srgbClr>
              </a:solidFill>
              <a:effectLst/>
              <a:uLnTx/>
              <a:uFillTx/>
              <a:latin typeface="Arial"/>
              <a:ea typeface="+mn-ea"/>
              <a:cs typeface="+mn-cs"/>
            </a:endParaRPr>
          </a:p>
        </p:txBody>
      </p:sp>
      <p:sp>
        <p:nvSpPr>
          <p:cNvPr id="8" name="Title 7"/>
          <p:cNvSpPr>
            <a:spLocks noGrp="1"/>
          </p:cNvSpPr>
          <p:nvPr>
            <p:ph type="title"/>
          </p:nvPr>
        </p:nvSpPr>
        <p:spPr/>
        <p:txBody>
          <a:bodyPr/>
          <a:lstStyle/>
          <a:p>
            <a:r>
              <a:rPr lang="en-US" dirty="0">
                <a:solidFill>
                  <a:schemeClr val="bg2">
                    <a:lumMod val="75000"/>
                    <a:alpha val="99000"/>
                  </a:schemeClr>
                </a:solidFill>
              </a:rPr>
              <a:t>The principles</a:t>
            </a:r>
            <a:endParaRPr lang="en-US" sz="1800" dirty="0">
              <a:solidFill>
                <a:schemeClr val="bg2"/>
              </a:solidFil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4117072" y="2963743"/>
            <a:ext cx="1086416" cy="541535"/>
          </a:xfrm>
          <a:prstGeom prst="rect">
            <a:avLst/>
          </a:prstGeom>
        </p:spPr>
      </p:pic>
    </p:spTree>
    <p:extLst>
      <p:ext uri="{BB962C8B-B14F-4D97-AF65-F5344CB8AC3E}">
        <p14:creationId xmlns:p14="http://schemas.microsoft.com/office/powerpoint/2010/main" xmlns="" val="3223089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t>
            </a:r>
            <a:r>
              <a:rPr lang="en-US" baseline="30000" dirty="0" smtClean="0"/>
              <a:t>n</a:t>
            </a:r>
            <a:r>
              <a:rPr lang="en-US" dirty="0" smtClean="0"/>
              <a:t> Architecture</a:t>
            </a:r>
            <a:br>
              <a:rPr lang="en-US" dirty="0" smtClean="0"/>
            </a:br>
            <a:r>
              <a:rPr lang="en-US" sz="1800" dirty="0">
                <a:solidFill>
                  <a:srgbClr val="808080">
                    <a:alpha val="99000"/>
                  </a:srgbClr>
                </a:solidFill>
              </a:rPr>
              <a:t>Conceives of the network in two parts</a:t>
            </a:r>
          </a:p>
        </p:txBody>
      </p:sp>
      <p:sp>
        <p:nvSpPr>
          <p:cNvPr id="25" name="Cloud"/>
          <p:cNvSpPr>
            <a:spLocks noChangeAspect="1" noEditPoints="1" noChangeArrowheads="1"/>
          </p:cNvSpPr>
          <p:nvPr/>
        </p:nvSpPr>
        <p:spPr bwMode="auto">
          <a:xfrm>
            <a:off x="4831718" y="2431627"/>
            <a:ext cx="2635882" cy="1513943"/>
          </a:xfrm>
          <a:custGeom>
            <a:avLst/>
            <a:gdLst>
              <a:gd name="T0" fmla="*/ 178178399 w 21600"/>
              <a:gd name="T1" fmla="*/ 232043324 h 21600"/>
              <a:gd name="T2" fmla="*/ 2147483647 w 21600"/>
              <a:gd name="T3" fmla="*/ 463592513 h 21600"/>
              <a:gd name="T4" fmla="*/ 2147483647 w 21600"/>
              <a:gd name="T5" fmla="*/ 232043324 h 21600"/>
              <a:gd name="T6" fmla="*/ 2147483647 w 21600"/>
              <a:gd name="T7" fmla="*/ 265344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lumMod val="85000"/>
            </a:srgbClr>
          </a:solidFill>
          <a:ln w="9525">
            <a:noFill/>
            <a:miter lim="800000"/>
            <a:headEnd/>
            <a:tailEnd/>
          </a:ln>
        </p:spPr>
        <p:txBody>
          <a:bodyPr lIns="0" tIns="0" rIns="0" bIns="0" anchor="ctr"/>
          <a:lstStyle/>
          <a:p>
            <a:pPr algn="ctr">
              <a:defRPr/>
            </a:pPr>
            <a:endParaRPr lang="en-US" sz="1100" kern="0" dirty="0">
              <a:solidFill>
                <a:srgbClr val="FFFFFF"/>
              </a:solidFill>
            </a:endParaRPr>
          </a:p>
          <a:p>
            <a:pPr algn="ctr">
              <a:defRPr/>
            </a:pPr>
            <a:r>
              <a:rPr lang="en-US" sz="1100" kern="0" dirty="0">
                <a:solidFill>
                  <a:srgbClr val="FFFFFF"/>
                </a:solidFill>
              </a:rPr>
              <a:t>     </a:t>
            </a:r>
          </a:p>
        </p:txBody>
      </p:sp>
      <p:sp>
        <p:nvSpPr>
          <p:cNvPr id="26" name="Cloud"/>
          <p:cNvSpPr>
            <a:spLocks noChangeAspect="1" noEditPoints="1" noChangeArrowheads="1"/>
          </p:cNvSpPr>
          <p:nvPr/>
        </p:nvSpPr>
        <p:spPr bwMode="auto">
          <a:xfrm>
            <a:off x="1626388" y="2431627"/>
            <a:ext cx="2635882" cy="1513943"/>
          </a:xfrm>
          <a:custGeom>
            <a:avLst/>
            <a:gdLst>
              <a:gd name="T0" fmla="*/ 178178399 w 21600"/>
              <a:gd name="T1" fmla="*/ 232043324 h 21600"/>
              <a:gd name="T2" fmla="*/ 2147483647 w 21600"/>
              <a:gd name="T3" fmla="*/ 463592513 h 21600"/>
              <a:gd name="T4" fmla="*/ 2147483647 w 21600"/>
              <a:gd name="T5" fmla="*/ 232043324 h 21600"/>
              <a:gd name="T6" fmla="*/ 2147483647 w 21600"/>
              <a:gd name="T7" fmla="*/ 265344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lumMod val="85000"/>
            </a:srgbClr>
          </a:solidFill>
          <a:ln w="9525">
            <a:noFill/>
            <a:miter lim="800000"/>
            <a:headEnd/>
            <a:tailEnd/>
          </a:ln>
        </p:spPr>
        <p:txBody>
          <a:bodyPr lIns="0" tIns="0" rIns="0" bIns="0" anchor="ctr"/>
          <a:lstStyle/>
          <a:p>
            <a:pPr algn="ctr">
              <a:defRPr/>
            </a:pPr>
            <a:endParaRPr lang="en-US" sz="1100" kern="0" dirty="0">
              <a:solidFill>
                <a:srgbClr val="FFFFFF"/>
              </a:solidFill>
            </a:endParaRPr>
          </a:p>
          <a:p>
            <a:pPr algn="ctr">
              <a:defRPr/>
            </a:pPr>
            <a:r>
              <a:rPr lang="en-US" sz="1100" kern="0" dirty="0">
                <a:solidFill>
                  <a:srgbClr val="FFFFFF"/>
                </a:solidFill>
              </a:rPr>
              <a:t>     </a:t>
            </a:r>
          </a:p>
        </p:txBody>
      </p:sp>
      <p:sp>
        <p:nvSpPr>
          <p:cNvPr id="28" name="TextBox 27"/>
          <p:cNvSpPr txBox="1"/>
          <p:nvPr/>
        </p:nvSpPr>
        <p:spPr>
          <a:xfrm>
            <a:off x="5123689" y="2984673"/>
            <a:ext cx="2144651" cy="387798"/>
          </a:xfrm>
          <a:prstGeom prst="rect">
            <a:avLst/>
          </a:prstGeom>
          <a:noFill/>
        </p:spPr>
        <p:txBody>
          <a:bodyPr wrap="square" lIns="18288" tIns="9144" rIns="18288" bIns="9144" rtlCol="0">
            <a:spAutoFit/>
          </a:bodyPr>
          <a:lstStyle/>
          <a:p>
            <a:pPr algn="ctr"/>
            <a:r>
              <a:rPr lang="en-US" sz="1200" dirty="0">
                <a:solidFill>
                  <a:srgbClr val="808080">
                    <a:lumMod val="75000"/>
                    <a:alpha val="99000"/>
                  </a:srgbClr>
                </a:solidFill>
              </a:rPr>
              <a:t>Packet-Optical</a:t>
            </a:r>
          </a:p>
          <a:p>
            <a:pPr algn="ctr"/>
            <a:r>
              <a:rPr lang="en-US" sz="1200" dirty="0">
                <a:solidFill>
                  <a:srgbClr val="808080">
                    <a:lumMod val="75000"/>
                    <a:alpha val="99000"/>
                  </a:srgbClr>
                </a:solidFill>
              </a:rPr>
              <a:t>Common Platform</a:t>
            </a:r>
          </a:p>
        </p:txBody>
      </p:sp>
      <p:grpSp>
        <p:nvGrpSpPr>
          <p:cNvPr id="3" name="Group 28"/>
          <p:cNvGrpSpPr/>
          <p:nvPr/>
        </p:nvGrpSpPr>
        <p:grpSpPr>
          <a:xfrm>
            <a:off x="4140485" y="2305913"/>
            <a:ext cx="804974" cy="1698478"/>
            <a:chOff x="3183046" y="3775030"/>
            <a:chExt cx="2923758" cy="6169070"/>
          </a:xfrm>
        </p:grpSpPr>
        <p:sp>
          <p:nvSpPr>
            <p:cNvPr id="30" name="Rectangle 29"/>
            <p:cNvSpPr/>
            <p:nvPr/>
          </p:nvSpPr>
          <p:spPr>
            <a:xfrm>
              <a:off x="3689146" y="5025127"/>
              <a:ext cx="1911554" cy="4918973"/>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nvGrpSpPr>
            <p:cNvPr id="4" name="Group 121"/>
            <p:cNvGrpSpPr/>
            <p:nvPr/>
          </p:nvGrpSpPr>
          <p:grpSpPr>
            <a:xfrm>
              <a:off x="4152900" y="6759283"/>
              <a:ext cx="984047" cy="1333110"/>
              <a:chOff x="10496550" y="-2319338"/>
              <a:chExt cx="1830388" cy="2479676"/>
            </a:xfrm>
            <a:solidFill>
              <a:srgbClr val="000000">
                <a:lumMod val="75000"/>
                <a:lumOff val="25000"/>
              </a:srgbClr>
            </a:solidFill>
          </p:grpSpPr>
          <p:sp>
            <p:nvSpPr>
              <p:cNvPr id="45" name="Freeform 11"/>
              <p:cNvSpPr>
                <a:spLocks noEditPoints="1"/>
              </p:cNvSpPr>
              <p:nvPr/>
            </p:nvSpPr>
            <p:spPr bwMode="auto">
              <a:xfrm>
                <a:off x="10496550" y="-1204913"/>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6" name="Freeform 12"/>
              <p:cNvSpPr>
                <a:spLocks noEditPoints="1"/>
              </p:cNvSpPr>
              <p:nvPr/>
            </p:nvSpPr>
            <p:spPr bwMode="auto">
              <a:xfrm>
                <a:off x="10496550" y="-469900"/>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7" name="Freeform 13"/>
              <p:cNvSpPr>
                <a:spLocks/>
              </p:cNvSpPr>
              <p:nvPr/>
            </p:nvSpPr>
            <p:spPr bwMode="auto">
              <a:xfrm>
                <a:off x="10496550" y="-2319338"/>
                <a:ext cx="1830388" cy="282575"/>
              </a:xfrm>
              <a:custGeom>
                <a:avLst/>
                <a:gdLst>
                  <a:gd name="T0" fmla="*/ 888 w 1153"/>
                  <a:gd name="T1" fmla="*/ 0 h 178"/>
                  <a:gd name="T2" fmla="*/ 264 w 1153"/>
                  <a:gd name="T3" fmla="*/ 0 h 178"/>
                  <a:gd name="T4" fmla="*/ 0 w 1153"/>
                  <a:gd name="T5" fmla="*/ 178 h 178"/>
                  <a:gd name="T6" fmla="*/ 1153 w 1153"/>
                  <a:gd name="T7" fmla="*/ 178 h 178"/>
                  <a:gd name="T8" fmla="*/ 888 w 1153"/>
                  <a:gd name="T9" fmla="*/ 0 h 178"/>
                </a:gdLst>
                <a:ahLst/>
                <a:cxnLst>
                  <a:cxn ang="0">
                    <a:pos x="T0" y="T1"/>
                  </a:cxn>
                  <a:cxn ang="0">
                    <a:pos x="T2" y="T3"/>
                  </a:cxn>
                  <a:cxn ang="0">
                    <a:pos x="T4" y="T5"/>
                  </a:cxn>
                  <a:cxn ang="0">
                    <a:pos x="T6" y="T7"/>
                  </a:cxn>
                  <a:cxn ang="0">
                    <a:pos x="T8" y="T9"/>
                  </a:cxn>
                </a:cxnLst>
                <a:rect l="0" t="0" r="r" b="b"/>
                <a:pathLst>
                  <a:path w="1153" h="178">
                    <a:moveTo>
                      <a:pt x="888" y="0"/>
                    </a:moveTo>
                    <a:lnTo>
                      <a:pt x="264" y="0"/>
                    </a:lnTo>
                    <a:lnTo>
                      <a:pt x="0" y="178"/>
                    </a:lnTo>
                    <a:lnTo>
                      <a:pt x="1153" y="178"/>
                    </a:lnTo>
                    <a:lnTo>
                      <a:pt x="888" y="0"/>
                    </a:lnTo>
                    <a:close/>
                  </a:path>
                </a:pathLst>
              </a:custGeom>
              <a:grpFill/>
              <a:ln>
                <a:noFill/>
              </a:ln>
            </p:spPr>
            <p:txBody>
              <a:bodyPr/>
              <a:lstStyle/>
              <a:p>
                <a:pPr defTabSz="182880">
                  <a:defRPr/>
                </a:pPr>
                <a:endParaRPr lang="en-US" sz="100" kern="0" dirty="0">
                  <a:solidFill>
                    <a:srgbClr val="000000"/>
                  </a:solidFill>
                  <a:latin typeface="Arial"/>
                </a:endParaRPr>
              </a:p>
            </p:txBody>
          </p:sp>
          <p:sp>
            <p:nvSpPr>
              <p:cNvPr id="48" name="Freeform 14"/>
              <p:cNvSpPr>
                <a:spLocks noEditPoints="1"/>
              </p:cNvSpPr>
              <p:nvPr/>
            </p:nvSpPr>
            <p:spPr bwMode="auto">
              <a:xfrm>
                <a:off x="10496550" y="-1943100"/>
                <a:ext cx="1830388" cy="625475"/>
              </a:xfrm>
              <a:custGeom>
                <a:avLst/>
                <a:gdLst>
                  <a:gd name="T0" fmla="*/ 0 w 488"/>
                  <a:gd name="T1" fmla="*/ 167 h 167"/>
                  <a:gd name="T2" fmla="*/ 488 w 488"/>
                  <a:gd name="T3" fmla="*/ 167 h 167"/>
                  <a:gd name="T4" fmla="*/ 488 w 488"/>
                  <a:gd name="T5" fmla="*/ 0 h 167"/>
                  <a:gd name="T6" fmla="*/ 0 w 488"/>
                  <a:gd name="T7" fmla="*/ 0 h 167"/>
                  <a:gd name="T8" fmla="*/ 0 w 488"/>
                  <a:gd name="T9" fmla="*/ 167 h 167"/>
                  <a:gd name="T10" fmla="*/ 185 w 488"/>
                  <a:gd name="T11" fmla="*/ 41 h 167"/>
                  <a:gd name="T12" fmla="*/ 463 w 488"/>
                  <a:gd name="T13" fmla="*/ 41 h 167"/>
                  <a:gd name="T14" fmla="*/ 463 w 488"/>
                  <a:gd name="T15" fmla="*/ 61 h 167"/>
                  <a:gd name="T16" fmla="*/ 185 w 488"/>
                  <a:gd name="T17" fmla="*/ 61 h 167"/>
                  <a:gd name="T18" fmla="*/ 185 w 488"/>
                  <a:gd name="T19" fmla="*/ 41 h 167"/>
                  <a:gd name="T20" fmla="*/ 185 w 488"/>
                  <a:gd name="T21" fmla="*/ 89 h 167"/>
                  <a:gd name="T22" fmla="*/ 463 w 488"/>
                  <a:gd name="T23" fmla="*/ 89 h 167"/>
                  <a:gd name="T24" fmla="*/ 463 w 488"/>
                  <a:gd name="T25" fmla="*/ 109 h 167"/>
                  <a:gd name="T26" fmla="*/ 185 w 488"/>
                  <a:gd name="T27" fmla="*/ 109 h 167"/>
                  <a:gd name="T28" fmla="*/ 185 w 488"/>
                  <a:gd name="T29" fmla="*/ 89 h 167"/>
                  <a:gd name="T30" fmla="*/ 143 w 488"/>
                  <a:gd name="T31" fmla="*/ 38 h 167"/>
                  <a:gd name="T32" fmla="*/ 157 w 488"/>
                  <a:gd name="T33" fmla="*/ 51 h 167"/>
                  <a:gd name="T34" fmla="*/ 143 w 488"/>
                  <a:gd name="T35" fmla="*/ 65 h 167"/>
                  <a:gd name="T36" fmla="*/ 130 w 488"/>
                  <a:gd name="T37" fmla="*/ 51 h 167"/>
                  <a:gd name="T38" fmla="*/ 143 w 488"/>
                  <a:gd name="T39" fmla="*/ 38 h 167"/>
                  <a:gd name="T40" fmla="*/ 143 w 488"/>
                  <a:gd name="T41" fmla="*/ 86 h 167"/>
                  <a:gd name="T42" fmla="*/ 157 w 488"/>
                  <a:gd name="T43" fmla="*/ 99 h 167"/>
                  <a:gd name="T44" fmla="*/ 143 w 488"/>
                  <a:gd name="T45" fmla="*/ 113 h 167"/>
                  <a:gd name="T46" fmla="*/ 130 w 488"/>
                  <a:gd name="T47" fmla="*/ 99 h 167"/>
                  <a:gd name="T48" fmla="*/ 143 w 488"/>
                  <a:gd name="T49" fmla="*/ 86 h 167"/>
                  <a:gd name="T50" fmla="*/ 91 w 488"/>
                  <a:gd name="T51" fmla="*/ 38 h 167"/>
                  <a:gd name="T52" fmla="*/ 105 w 488"/>
                  <a:gd name="T53" fmla="*/ 51 h 167"/>
                  <a:gd name="T54" fmla="*/ 91 w 488"/>
                  <a:gd name="T55" fmla="*/ 65 h 167"/>
                  <a:gd name="T56" fmla="*/ 78 w 488"/>
                  <a:gd name="T57" fmla="*/ 51 h 167"/>
                  <a:gd name="T58" fmla="*/ 91 w 488"/>
                  <a:gd name="T59" fmla="*/ 38 h 167"/>
                  <a:gd name="T60" fmla="*/ 91 w 488"/>
                  <a:gd name="T61" fmla="*/ 86 h 167"/>
                  <a:gd name="T62" fmla="*/ 105 w 488"/>
                  <a:gd name="T63" fmla="*/ 99 h 167"/>
                  <a:gd name="T64" fmla="*/ 91 w 488"/>
                  <a:gd name="T65" fmla="*/ 113 h 167"/>
                  <a:gd name="T66" fmla="*/ 78 w 488"/>
                  <a:gd name="T67" fmla="*/ 99 h 167"/>
                  <a:gd name="T68" fmla="*/ 91 w 488"/>
                  <a:gd name="T69" fmla="*/ 86 h 167"/>
                  <a:gd name="T70" fmla="*/ 39 w 488"/>
                  <a:gd name="T71" fmla="*/ 38 h 167"/>
                  <a:gd name="T72" fmla="*/ 53 w 488"/>
                  <a:gd name="T73" fmla="*/ 51 h 167"/>
                  <a:gd name="T74" fmla="*/ 39 w 488"/>
                  <a:gd name="T75" fmla="*/ 65 h 167"/>
                  <a:gd name="T76" fmla="*/ 26 w 488"/>
                  <a:gd name="T77" fmla="*/ 51 h 167"/>
                  <a:gd name="T78" fmla="*/ 39 w 488"/>
                  <a:gd name="T79" fmla="*/ 38 h 167"/>
                  <a:gd name="T80" fmla="*/ 39 w 488"/>
                  <a:gd name="T81" fmla="*/ 86 h 167"/>
                  <a:gd name="T82" fmla="*/ 53 w 488"/>
                  <a:gd name="T83" fmla="*/ 99 h 167"/>
                  <a:gd name="T84" fmla="*/ 39 w 488"/>
                  <a:gd name="T85" fmla="*/ 113 h 167"/>
                  <a:gd name="T86" fmla="*/ 26 w 488"/>
                  <a:gd name="T87" fmla="*/ 99 h 167"/>
                  <a:gd name="T88" fmla="*/ 39 w 488"/>
                  <a:gd name="T89" fmla="*/ 8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7">
                    <a:moveTo>
                      <a:pt x="0" y="167"/>
                    </a:moveTo>
                    <a:cubicBezTo>
                      <a:pt x="488" y="167"/>
                      <a:pt x="488" y="167"/>
                      <a:pt x="488" y="167"/>
                    </a:cubicBezTo>
                    <a:cubicBezTo>
                      <a:pt x="488" y="0"/>
                      <a:pt x="488" y="0"/>
                      <a:pt x="488" y="0"/>
                    </a:cubicBezTo>
                    <a:cubicBezTo>
                      <a:pt x="0" y="0"/>
                      <a:pt x="0" y="0"/>
                      <a:pt x="0" y="0"/>
                    </a:cubicBezTo>
                    <a:lnTo>
                      <a:pt x="0" y="167"/>
                    </a:lnTo>
                    <a:close/>
                    <a:moveTo>
                      <a:pt x="185" y="41"/>
                    </a:moveTo>
                    <a:cubicBezTo>
                      <a:pt x="463" y="41"/>
                      <a:pt x="463" y="41"/>
                      <a:pt x="463" y="41"/>
                    </a:cubicBezTo>
                    <a:cubicBezTo>
                      <a:pt x="463" y="61"/>
                      <a:pt x="463" y="61"/>
                      <a:pt x="463" y="61"/>
                    </a:cubicBezTo>
                    <a:cubicBezTo>
                      <a:pt x="185" y="61"/>
                      <a:pt x="185" y="61"/>
                      <a:pt x="185" y="61"/>
                    </a:cubicBezTo>
                    <a:lnTo>
                      <a:pt x="185" y="41"/>
                    </a:lnTo>
                    <a:close/>
                    <a:moveTo>
                      <a:pt x="185" y="89"/>
                    </a:moveTo>
                    <a:cubicBezTo>
                      <a:pt x="463" y="89"/>
                      <a:pt x="463" y="89"/>
                      <a:pt x="463" y="89"/>
                    </a:cubicBezTo>
                    <a:cubicBezTo>
                      <a:pt x="463" y="109"/>
                      <a:pt x="463" y="109"/>
                      <a:pt x="463" y="109"/>
                    </a:cubicBezTo>
                    <a:cubicBezTo>
                      <a:pt x="185" y="109"/>
                      <a:pt x="185" y="109"/>
                      <a:pt x="185" y="109"/>
                    </a:cubicBezTo>
                    <a:lnTo>
                      <a:pt x="185" y="89"/>
                    </a:lnTo>
                    <a:close/>
                    <a:moveTo>
                      <a:pt x="143" y="38"/>
                    </a:moveTo>
                    <a:cubicBezTo>
                      <a:pt x="151" y="38"/>
                      <a:pt x="157" y="44"/>
                      <a:pt x="157" y="51"/>
                    </a:cubicBezTo>
                    <a:cubicBezTo>
                      <a:pt x="157" y="59"/>
                      <a:pt x="151" y="65"/>
                      <a:pt x="143" y="65"/>
                    </a:cubicBezTo>
                    <a:cubicBezTo>
                      <a:pt x="136" y="65"/>
                      <a:pt x="130" y="59"/>
                      <a:pt x="130" y="51"/>
                    </a:cubicBezTo>
                    <a:cubicBezTo>
                      <a:pt x="130" y="44"/>
                      <a:pt x="136" y="38"/>
                      <a:pt x="143" y="38"/>
                    </a:cubicBezTo>
                    <a:close/>
                    <a:moveTo>
                      <a:pt x="143" y="86"/>
                    </a:moveTo>
                    <a:cubicBezTo>
                      <a:pt x="151" y="86"/>
                      <a:pt x="157" y="92"/>
                      <a:pt x="157" y="99"/>
                    </a:cubicBezTo>
                    <a:cubicBezTo>
                      <a:pt x="157" y="107"/>
                      <a:pt x="151" y="113"/>
                      <a:pt x="143" y="113"/>
                    </a:cubicBezTo>
                    <a:cubicBezTo>
                      <a:pt x="136" y="113"/>
                      <a:pt x="130" y="107"/>
                      <a:pt x="130" y="99"/>
                    </a:cubicBezTo>
                    <a:cubicBezTo>
                      <a:pt x="130" y="92"/>
                      <a:pt x="136" y="86"/>
                      <a:pt x="143" y="86"/>
                    </a:cubicBezTo>
                    <a:close/>
                    <a:moveTo>
                      <a:pt x="91" y="38"/>
                    </a:moveTo>
                    <a:cubicBezTo>
                      <a:pt x="99" y="38"/>
                      <a:pt x="105" y="44"/>
                      <a:pt x="105" y="51"/>
                    </a:cubicBezTo>
                    <a:cubicBezTo>
                      <a:pt x="105" y="59"/>
                      <a:pt x="99" y="65"/>
                      <a:pt x="91" y="65"/>
                    </a:cubicBezTo>
                    <a:cubicBezTo>
                      <a:pt x="84" y="65"/>
                      <a:pt x="78" y="59"/>
                      <a:pt x="78" y="51"/>
                    </a:cubicBezTo>
                    <a:cubicBezTo>
                      <a:pt x="78" y="44"/>
                      <a:pt x="84" y="38"/>
                      <a:pt x="91" y="38"/>
                    </a:cubicBezTo>
                    <a:close/>
                    <a:moveTo>
                      <a:pt x="91" y="86"/>
                    </a:moveTo>
                    <a:cubicBezTo>
                      <a:pt x="99" y="86"/>
                      <a:pt x="105" y="92"/>
                      <a:pt x="105" y="99"/>
                    </a:cubicBezTo>
                    <a:cubicBezTo>
                      <a:pt x="105" y="107"/>
                      <a:pt x="99" y="113"/>
                      <a:pt x="91" y="113"/>
                    </a:cubicBezTo>
                    <a:cubicBezTo>
                      <a:pt x="84" y="113"/>
                      <a:pt x="78" y="107"/>
                      <a:pt x="78" y="99"/>
                    </a:cubicBezTo>
                    <a:cubicBezTo>
                      <a:pt x="78" y="92"/>
                      <a:pt x="84" y="86"/>
                      <a:pt x="91" y="86"/>
                    </a:cubicBezTo>
                    <a:close/>
                    <a:moveTo>
                      <a:pt x="39" y="38"/>
                    </a:moveTo>
                    <a:cubicBezTo>
                      <a:pt x="47" y="38"/>
                      <a:pt x="53" y="44"/>
                      <a:pt x="53" y="51"/>
                    </a:cubicBezTo>
                    <a:cubicBezTo>
                      <a:pt x="53" y="59"/>
                      <a:pt x="47" y="65"/>
                      <a:pt x="39" y="65"/>
                    </a:cubicBezTo>
                    <a:cubicBezTo>
                      <a:pt x="32" y="65"/>
                      <a:pt x="26" y="59"/>
                      <a:pt x="26" y="51"/>
                    </a:cubicBezTo>
                    <a:cubicBezTo>
                      <a:pt x="26" y="44"/>
                      <a:pt x="32" y="38"/>
                      <a:pt x="39" y="38"/>
                    </a:cubicBezTo>
                    <a:close/>
                    <a:moveTo>
                      <a:pt x="39" y="86"/>
                    </a:moveTo>
                    <a:cubicBezTo>
                      <a:pt x="47" y="86"/>
                      <a:pt x="53" y="92"/>
                      <a:pt x="53" y="99"/>
                    </a:cubicBezTo>
                    <a:cubicBezTo>
                      <a:pt x="53" y="107"/>
                      <a:pt x="47" y="113"/>
                      <a:pt x="39" y="113"/>
                    </a:cubicBezTo>
                    <a:cubicBezTo>
                      <a:pt x="32" y="113"/>
                      <a:pt x="26" y="107"/>
                      <a:pt x="26" y="99"/>
                    </a:cubicBezTo>
                    <a:cubicBezTo>
                      <a:pt x="26" y="92"/>
                      <a:pt x="32" y="86"/>
                      <a:pt x="39" y="86"/>
                    </a:cubicBezTo>
                    <a:close/>
                  </a:path>
                </a:pathLst>
              </a:custGeom>
              <a:grpFill/>
              <a:ln>
                <a:noFill/>
              </a:ln>
            </p:spPr>
            <p:txBody>
              <a:bodyPr/>
              <a:lstStyle/>
              <a:p>
                <a:pPr defTabSz="182880">
                  <a:defRPr/>
                </a:pPr>
                <a:endParaRPr lang="en-US" sz="100" kern="0" dirty="0">
                  <a:solidFill>
                    <a:srgbClr val="000000"/>
                  </a:solidFill>
                  <a:latin typeface="Arial"/>
                </a:endParaRPr>
              </a:p>
            </p:txBody>
          </p:sp>
        </p:grpSp>
        <p:grpSp>
          <p:nvGrpSpPr>
            <p:cNvPr id="5" name="Group 127"/>
            <p:cNvGrpSpPr/>
            <p:nvPr/>
          </p:nvGrpSpPr>
          <p:grpSpPr>
            <a:xfrm>
              <a:off x="4174925" y="5194066"/>
              <a:ext cx="939996" cy="1320237"/>
              <a:chOff x="7886700" y="-2363788"/>
              <a:chExt cx="1828800" cy="2568576"/>
            </a:xfrm>
            <a:solidFill>
              <a:srgbClr val="000000">
                <a:lumMod val="75000"/>
                <a:lumOff val="25000"/>
              </a:srgbClr>
            </a:solidFill>
          </p:grpSpPr>
          <p:sp>
            <p:nvSpPr>
              <p:cNvPr id="41"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2"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3"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4"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33" name="TextBox 185"/>
            <p:cNvSpPr txBox="1">
              <a:spLocks noChangeArrowheads="1"/>
            </p:cNvSpPr>
            <p:nvPr/>
          </p:nvSpPr>
          <p:spPr bwMode="auto">
            <a:xfrm>
              <a:off x="3183046" y="3775030"/>
              <a:ext cx="2923758" cy="1384995"/>
            </a:xfrm>
            <a:prstGeom prst="rect">
              <a:avLst/>
            </a:prstGeom>
            <a:noFill/>
            <a:ln w="38100">
              <a:noFill/>
              <a:miter lim="800000"/>
              <a:headEnd/>
              <a:tailEnd/>
            </a:ln>
          </p:spPr>
          <p:txBody>
            <a:bodyPr wrap="square">
              <a:spAutoFit/>
            </a:bodyPr>
            <a:lstStyle/>
            <a:p>
              <a:pPr algn="ctr" defTabSz="182880">
                <a:defRPr/>
              </a:pPr>
              <a:r>
                <a:rPr lang="en-US" sz="600" kern="0" dirty="0">
                  <a:solidFill>
                    <a:srgbClr val="000000">
                      <a:alpha val="99000"/>
                    </a:srgbClr>
                  </a:solidFill>
                </a:rPr>
                <a:t>CONTENT </a:t>
              </a:r>
              <a:br>
                <a:rPr lang="en-US" sz="600" kern="0" dirty="0">
                  <a:solidFill>
                    <a:srgbClr val="000000">
                      <a:alpha val="99000"/>
                    </a:srgbClr>
                  </a:solidFill>
                </a:rPr>
              </a:br>
              <a:r>
                <a:rPr lang="en-US" sz="600" kern="0" dirty="0">
                  <a:solidFill>
                    <a:srgbClr val="000000">
                      <a:alpha val="99000"/>
                    </a:srgbClr>
                  </a:solidFill>
                </a:rPr>
                <a:t>CENTER</a:t>
              </a:r>
            </a:p>
          </p:txBody>
        </p:sp>
        <p:grpSp>
          <p:nvGrpSpPr>
            <p:cNvPr id="6" name="Group 53"/>
            <p:cNvGrpSpPr/>
            <p:nvPr/>
          </p:nvGrpSpPr>
          <p:grpSpPr>
            <a:xfrm>
              <a:off x="4174925" y="8445802"/>
              <a:ext cx="939997" cy="1320237"/>
              <a:chOff x="22024184" y="10896600"/>
              <a:chExt cx="939997" cy="1320237"/>
            </a:xfrm>
          </p:grpSpPr>
          <p:grpSp>
            <p:nvGrpSpPr>
              <p:cNvPr id="7" name="Group 127"/>
              <p:cNvGrpSpPr/>
              <p:nvPr/>
            </p:nvGrpSpPr>
            <p:grpSpPr>
              <a:xfrm>
                <a:off x="22024184" y="10896600"/>
                <a:ext cx="939996" cy="1320237"/>
                <a:chOff x="7886700" y="-2363788"/>
                <a:chExt cx="1828800" cy="2568576"/>
              </a:xfrm>
              <a:solidFill>
                <a:srgbClr val="000000">
                  <a:lumMod val="75000"/>
                  <a:lumOff val="25000"/>
                </a:srgbClr>
              </a:solidFill>
            </p:grpSpPr>
            <p:sp>
              <p:nvSpPr>
                <p:cNvPr id="37"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8"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9"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0"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36" name="Freeform 12"/>
              <p:cNvSpPr>
                <a:spLocks noEditPoints="1"/>
              </p:cNvSpPr>
              <p:nvPr/>
            </p:nvSpPr>
            <p:spPr bwMode="auto">
              <a:xfrm>
                <a:off x="22024185" y="11199778"/>
                <a:ext cx="939996" cy="811843"/>
              </a:xfrm>
              <a:prstGeom prst="rect">
                <a:avLst/>
              </a:prstGeom>
              <a:solidFill>
                <a:srgbClr val="000000">
                  <a:lumMod val="75000"/>
                  <a:lumOff val="25000"/>
                </a:srgbClr>
              </a:solidFill>
              <a:ln>
                <a:noFill/>
              </a:ln>
            </p:spPr>
            <p:txBody>
              <a:bodyPr/>
              <a:lstStyle/>
              <a:p>
                <a:pPr defTabSz="182880">
                  <a:defRPr/>
                </a:pPr>
                <a:endParaRPr lang="en-US" sz="100" kern="0" dirty="0">
                  <a:solidFill>
                    <a:srgbClr val="000000"/>
                  </a:solidFill>
                  <a:latin typeface="Arial"/>
                </a:endParaRPr>
              </a:p>
            </p:txBody>
          </p:sp>
        </p:grpSp>
      </p:grpSp>
      <p:grpSp>
        <p:nvGrpSpPr>
          <p:cNvPr id="8" name="Group 49"/>
          <p:cNvGrpSpPr/>
          <p:nvPr/>
        </p:nvGrpSpPr>
        <p:grpSpPr>
          <a:xfrm>
            <a:off x="7373956" y="2305913"/>
            <a:ext cx="855644" cy="1698478"/>
            <a:chOff x="3091026" y="3775030"/>
            <a:chExt cx="3107798" cy="6169070"/>
          </a:xfrm>
        </p:grpSpPr>
        <p:sp>
          <p:nvSpPr>
            <p:cNvPr id="51" name="Rectangle 50"/>
            <p:cNvSpPr/>
            <p:nvPr/>
          </p:nvSpPr>
          <p:spPr>
            <a:xfrm>
              <a:off x="3689146" y="5025127"/>
              <a:ext cx="1911554" cy="4918973"/>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nvGrpSpPr>
            <p:cNvPr id="9" name="Group 121"/>
            <p:cNvGrpSpPr/>
            <p:nvPr/>
          </p:nvGrpSpPr>
          <p:grpSpPr>
            <a:xfrm>
              <a:off x="4152900" y="6759283"/>
              <a:ext cx="984047" cy="1333110"/>
              <a:chOff x="10496550" y="-2319338"/>
              <a:chExt cx="1830388" cy="2479676"/>
            </a:xfrm>
            <a:solidFill>
              <a:srgbClr val="000000">
                <a:lumMod val="75000"/>
                <a:lumOff val="25000"/>
              </a:srgbClr>
            </a:solidFill>
          </p:grpSpPr>
          <p:sp>
            <p:nvSpPr>
              <p:cNvPr id="66" name="Freeform 11"/>
              <p:cNvSpPr>
                <a:spLocks noEditPoints="1"/>
              </p:cNvSpPr>
              <p:nvPr/>
            </p:nvSpPr>
            <p:spPr bwMode="auto">
              <a:xfrm>
                <a:off x="10496550" y="-1204913"/>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67" name="Freeform 12"/>
              <p:cNvSpPr>
                <a:spLocks noEditPoints="1"/>
              </p:cNvSpPr>
              <p:nvPr/>
            </p:nvSpPr>
            <p:spPr bwMode="auto">
              <a:xfrm>
                <a:off x="10496550" y="-469900"/>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68" name="Freeform 13"/>
              <p:cNvSpPr>
                <a:spLocks/>
              </p:cNvSpPr>
              <p:nvPr/>
            </p:nvSpPr>
            <p:spPr bwMode="auto">
              <a:xfrm>
                <a:off x="10496550" y="-2319338"/>
                <a:ext cx="1830388" cy="282575"/>
              </a:xfrm>
              <a:custGeom>
                <a:avLst/>
                <a:gdLst>
                  <a:gd name="T0" fmla="*/ 888 w 1153"/>
                  <a:gd name="T1" fmla="*/ 0 h 178"/>
                  <a:gd name="T2" fmla="*/ 264 w 1153"/>
                  <a:gd name="T3" fmla="*/ 0 h 178"/>
                  <a:gd name="T4" fmla="*/ 0 w 1153"/>
                  <a:gd name="T5" fmla="*/ 178 h 178"/>
                  <a:gd name="T6" fmla="*/ 1153 w 1153"/>
                  <a:gd name="T7" fmla="*/ 178 h 178"/>
                  <a:gd name="T8" fmla="*/ 888 w 1153"/>
                  <a:gd name="T9" fmla="*/ 0 h 178"/>
                </a:gdLst>
                <a:ahLst/>
                <a:cxnLst>
                  <a:cxn ang="0">
                    <a:pos x="T0" y="T1"/>
                  </a:cxn>
                  <a:cxn ang="0">
                    <a:pos x="T2" y="T3"/>
                  </a:cxn>
                  <a:cxn ang="0">
                    <a:pos x="T4" y="T5"/>
                  </a:cxn>
                  <a:cxn ang="0">
                    <a:pos x="T6" y="T7"/>
                  </a:cxn>
                  <a:cxn ang="0">
                    <a:pos x="T8" y="T9"/>
                  </a:cxn>
                </a:cxnLst>
                <a:rect l="0" t="0" r="r" b="b"/>
                <a:pathLst>
                  <a:path w="1153" h="178">
                    <a:moveTo>
                      <a:pt x="888" y="0"/>
                    </a:moveTo>
                    <a:lnTo>
                      <a:pt x="264" y="0"/>
                    </a:lnTo>
                    <a:lnTo>
                      <a:pt x="0" y="178"/>
                    </a:lnTo>
                    <a:lnTo>
                      <a:pt x="1153" y="178"/>
                    </a:lnTo>
                    <a:lnTo>
                      <a:pt x="888" y="0"/>
                    </a:lnTo>
                    <a:close/>
                  </a:path>
                </a:pathLst>
              </a:custGeom>
              <a:grpFill/>
              <a:ln>
                <a:noFill/>
              </a:ln>
            </p:spPr>
            <p:txBody>
              <a:bodyPr/>
              <a:lstStyle/>
              <a:p>
                <a:pPr defTabSz="182880">
                  <a:defRPr/>
                </a:pPr>
                <a:endParaRPr lang="en-US" sz="100" kern="0" dirty="0">
                  <a:solidFill>
                    <a:srgbClr val="000000"/>
                  </a:solidFill>
                  <a:latin typeface="Arial"/>
                </a:endParaRPr>
              </a:p>
            </p:txBody>
          </p:sp>
          <p:sp>
            <p:nvSpPr>
              <p:cNvPr id="69" name="Freeform 14"/>
              <p:cNvSpPr>
                <a:spLocks noEditPoints="1"/>
              </p:cNvSpPr>
              <p:nvPr/>
            </p:nvSpPr>
            <p:spPr bwMode="auto">
              <a:xfrm>
                <a:off x="10496550" y="-1943100"/>
                <a:ext cx="1830388" cy="625475"/>
              </a:xfrm>
              <a:custGeom>
                <a:avLst/>
                <a:gdLst>
                  <a:gd name="T0" fmla="*/ 0 w 488"/>
                  <a:gd name="T1" fmla="*/ 167 h 167"/>
                  <a:gd name="T2" fmla="*/ 488 w 488"/>
                  <a:gd name="T3" fmla="*/ 167 h 167"/>
                  <a:gd name="T4" fmla="*/ 488 w 488"/>
                  <a:gd name="T5" fmla="*/ 0 h 167"/>
                  <a:gd name="T6" fmla="*/ 0 w 488"/>
                  <a:gd name="T7" fmla="*/ 0 h 167"/>
                  <a:gd name="T8" fmla="*/ 0 w 488"/>
                  <a:gd name="T9" fmla="*/ 167 h 167"/>
                  <a:gd name="T10" fmla="*/ 185 w 488"/>
                  <a:gd name="T11" fmla="*/ 41 h 167"/>
                  <a:gd name="T12" fmla="*/ 463 w 488"/>
                  <a:gd name="T13" fmla="*/ 41 h 167"/>
                  <a:gd name="T14" fmla="*/ 463 w 488"/>
                  <a:gd name="T15" fmla="*/ 61 h 167"/>
                  <a:gd name="T16" fmla="*/ 185 w 488"/>
                  <a:gd name="T17" fmla="*/ 61 h 167"/>
                  <a:gd name="T18" fmla="*/ 185 w 488"/>
                  <a:gd name="T19" fmla="*/ 41 h 167"/>
                  <a:gd name="T20" fmla="*/ 185 w 488"/>
                  <a:gd name="T21" fmla="*/ 89 h 167"/>
                  <a:gd name="T22" fmla="*/ 463 w 488"/>
                  <a:gd name="T23" fmla="*/ 89 h 167"/>
                  <a:gd name="T24" fmla="*/ 463 w 488"/>
                  <a:gd name="T25" fmla="*/ 109 h 167"/>
                  <a:gd name="T26" fmla="*/ 185 w 488"/>
                  <a:gd name="T27" fmla="*/ 109 h 167"/>
                  <a:gd name="T28" fmla="*/ 185 w 488"/>
                  <a:gd name="T29" fmla="*/ 89 h 167"/>
                  <a:gd name="T30" fmla="*/ 143 w 488"/>
                  <a:gd name="T31" fmla="*/ 38 h 167"/>
                  <a:gd name="T32" fmla="*/ 157 w 488"/>
                  <a:gd name="T33" fmla="*/ 51 h 167"/>
                  <a:gd name="T34" fmla="*/ 143 w 488"/>
                  <a:gd name="T35" fmla="*/ 65 h 167"/>
                  <a:gd name="T36" fmla="*/ 130 w 488"/>
                  <a:gd name="T37" fmla="*/ 51 h 167"/>
                  <a:gd name="T38" fmla="*/ 143 w 488"/>
                  <a:gd name="T39" fmla="*/ 38 h 167"/>
                  <a:gd name="T40" fmla="*/ 143 w 488"/>
                  <a:gd name="T41" fmla="*/ 86 h 167"/>
                  <a:gd name="T42" fmla="*/ 157 w 488"/>
                  <a:gd name="T43" fmla="*/ 99 h 167"/>
                  <a:gd name="T44" fmla="*/ 143 w 488"/>
                  <a:gd name="T45" fmla="*/ 113 h 167"/>
                  <a:gd name="T46" fmla="*/ 130 w 488"/>
                  <a:gd name="T47" fmla="*/ 99 h 167"/>
                  <a:gd name="T48" fmla="*/ 143 w 488"/>
                  <a:gd name="T49" fmla="*/ 86 h 167"/>
                  <a:gd name="T50" fmla="*/ 91 w 488"/>
                  <a:gd name="T51" fmla="*/ 38 h 167"/>
                  <a:gd name="T52" fmla="*/ 105 w 488"/>
                  <a:gd name="T53" fmla="*/ 51 h 167"/>
                  <a:gd name="T54" fmla="*/ 91 w 488"/>
                  <a:gd name="T55" fmla="*/ 65 h 167"/>
                  <a:gd name="T56" fmla="*/ 78 w 488"/>
                  <a:gd name="T57" fmla="*/ 51 h 167"/>
                  <a:gd name="T58" fmla="*/ 91 w 488"/>
                  <a:gd name="T59" fmla="*/ 38 h 167"/>
                  <a:gd name="T60" fmla="*/ 91 w 488"/>
                  <a:gd name="T61" fmla="*/ 86 h 167"/>
                  <a:gd name="T62" fmla="*/ 105 w 488"/>
                  <a:gd name="T63" fmla="*/ 99 h 167"/>
                  <a:gd name="T64" fmla="*/ 91 w 488"/>
                  <a:gd name="T65" fmla="*/ 113 h 167"/>
                  <a:gd name="T66" fmla="*/ 78 w 488"/>
                  <a:gd name="T67" fmla="*/ 99 h 167"/>
                  <a:gd name="T68" fmla="*/ 91 w 488"/>
                  <a:gd name="T69" fmla="*/ 86 h 167"/>
                  <a:gd name="T70" fmla="*/ 39 w 488"/>
                  <a:gd name="T71" fmla="*/ 38 h 167"/>
                  <a:gd name="T72" fmla="*/ 53 w 488"/>
                  <a:gd name="T73" fmla="*/ 51 h 167"/>
                  <a:gd name="T74" fmla="*/ 39 w 488"/>
                  <a:gd name="T75" fmla="*/ 65 h 167"/>
                  <a:gd name="T76" fmla="*/ 26 w 488"/>
                  <a:gd name="T77" fmla="*/ 51 h 167"/>
                  <a:gd name="T78" fmla="*/ 39 w 488"/>
                  <a:gd name="T79" fmla="*/ 38 h 167"/>
                  <a:gd name="T80" fmla="*/ 39 w 488"/>
                  <a:gd name="T81" fmla="*/ 86 h 167"/>
                  <a:gd name="T82" fmla="*/ 53 w 488"/>
                  <a:gd name="T83" fmla="*/ 99 h 167"/>
                  <a:gd name="T84" fmla="*/ 39 w 488"/>
                  <a:gd name="T85" fmla="*/ 113 h 167"/>
                  <a:gd name="T86" fmla="*/ 26 w 488"/>
                  <a:gd name="T87" fmla="*/ 99 h 167"/>
                  <a:gd name="T88" fmla="*/ 39 w 488"/>
                  <a:gd name="T89" fmla="*/ 8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7">
                    <a:moveTo>
                      <a:pt x="0" y="167"/>
                    </a:moveTo>
                    <a:cubicBezTo>
                      <a:pt x="488" y="167"/>
                      <a:pt x="488" y="167"/>
                      <a:pt x="488" y="167"/>
                    </a:cubicBezTo>
                    <a:cubicBezTo>
                      <a:pt x="488" y="0"/>
                      <a:pt x="488" y="0"/>
                      <a:pt x="488" y="0"/>
                    </a:cubicBezTo>
                    <a:cubicBezTo>
                      <a:pt x="0" y="0"/>
                      <a:pt x="0" y="0"/>
                      <a:pt x="0" y="0"/>
                    </a:cubicBezTo>
                    <a:lnTo>
                      <a:pt x="0" y="167"/>
                    </a:lnTo>
                    <a:close/>
                    <a:moveTo>
                      <a:pt x="185" y="41"/>
                    </a:moveTo>
                    <a:cubicBezTo>
                      <a:pt x="463" y="41"/>
                      <a:pt x="463" y="41"/>
                      <a:pt x="463" y="41"/>
                    </a:cubicBezTo>
                    <a:cubicBezTo>
                      <a:pt x="463" y="61"/>
                      <a:pt x="463" y="61"/>
                      <a:pt x="463" y="61"/>
                    </a:cubicBezTo>
                    <a:cubicBezTo>
                      <a:pt x="185" y="61"/>
                      <a:pt x="185" y="61"/>
                      <a:pt x="185" y="61"/>
                    </a:cubicBezTo>
                    <a:lnTo>
                      <a:pt x="185" y="41"/>
                    </a:lnTo>
                    <a:close/>
                    <a:moveTo>
                      <a:pt x="185" y="89"/>
                    </a:moveTo>
                    <a:cubicBezTo>
                      <a:pt x="463" y="89"/>
                      <a:pt x="463" y="89"/>
                      <a:pt x="463" y="89"/>
                    </a:cubicBezTo>
                    <a:cubicBezTo>
                      <a:pt x="463" y="109"/>
                      <a:pt x="463" y="109"/>
                      <a:pt x="463" y="109"/>
                    </a:cubicBezTo>
                    <a:cubicBezTo>
                      <a:pt x="185" y="109"/>
                      <a:pt x="185" y="109"/>
                      <a:pt x="185" y="109"/>
                    </a:cubicBezTo>
                    <a:lnTo>
                      <a:pt x="185" y="89"/>
                    </a:lnTo>
                    <a:close/>
                    <a:moveTo>
                      <a:pt x="143" y="38"/>
                    </a:moveTo>
                    <a:cubicBezTo>
                      <a:pt x="151" y="38"/>
                      <a:pt x="157" y="44"/>
                      <a:pt x="157" y="51"/>
                    </a:cubicBezTo>
                    <a:cubicBezTo>
                      <a:pt x="157" y="59"/>
                      <a:pt x="151" y="65"/>
                      <a:pt x="143" y="65"/>
                    </a:cubicBezTo>
                    <a:cubicBezTo>
                      <a:pt x="136" y="65"/>
                      <a:pt x="130" y="59"/>
                      <a:pt x="130" y="51"/>
                    </a:cubicBezTo>
                    <a:cubicBezTo>
                      <a:pt x="130" y="44"/>
                      <a:pt x="136" y="38"/>
                      <a:pt x="143" y="38"/>
                    </a:cubicBezTo>
                    <a:close/>
                    <a:moveTo>
                      <a:pt x="143" y="86"/>
                    </a:moveTo>
                    <a:cubicBezTo>
                      <a:pt x="151" y="86"/>
                      <a:pt x="157" y="92"/>
                      <a:pt x="157" y="99"/>
                    </a:cubicBezTo>
                    <a:cubicBezTo>
                      <a:pt x="157" y="107"/>
                      <a:pt x="151" y="113"/>
                      <a:pt x="143" y="113"/>
                    </a:cubicBezTo>
                    <a:cubicBezTo>
                      <a:pt x="136" y="113"/>
                      <a:pt x="130" y="107"/>
                      <a:pt x="130" y="99"/>
                    </a:cubicBezTo>
                    <a:cubicBezTo>
                      <a:pt x="130" y="92"/>
                      <a:pt x="136" y="86"/>
                      <a:pt x="143" y="86"/>
                    </a:cubicBezTo>
                    <a:close/>
                    <a:moveTo>
                      <a:pt x="91" y="38"/>
                    </a:moveTo>
                    <a:cubicBezTo>
                      <a:pt x="99" y="38"/>
                      <a:pt x="105" y="44"/>
                      <a:pt x="105" y="51"/>
                    </a:cubicBezTo>
                    <a:cubicBezTo>
                      <a:pt x="105" y="59"/>
                      <a:pt x="99" y="65"/>
                      <a:pt x="91" y="65"/>
                    </a:cubicBezTo>
                    <a:cubicBezTo>
                      <a:pt x="84" y="65"/>
                      <a:pt x="78" y="59"/>
                      <a:pt x="78" y="51"/>
                    </a:cubicBezTo>
                    <a:cubicBezTo>
                      <a:pt x="78" y="44"/>
                      <a:pt x="84" y="38"/>
                      <a:pt x="91" y="38"/>
                    </a:cubicBezTo>
                    <a:close/>
                    <a:moveTo>
                      <a:pt x="91" y="86"/>
                    </a:moveTo>
                    <a:cubicBezTo>
                      <a:pt x="99" y="86"/>
                      <a:pt x="105" y="92"/>
                      <a:pt x="105" y="99"/>
                    </a:cubicBezTo>
                    <a:cubicBezTo>
                      <a:pt x="105" y="107"/>
                      <a:pt x="99" y="113"/>
                      <a:pt x="91" y="113"/>
                    </a:cubicBezTo>
                    <a:cubicBezTo>
                      <a:pt x="84" y="113"/>
                      <a:pt x="78" y="107"/>
                      <a:pt x="78" y="99"/>
                    </a:cubicBezTo>
                    <a:cubicBezTo>
                      <a:pt x="78" y="92"/>
                      <a:pt x="84" y="86"/>
                      <a:pt x="91" y="86"/>
                    </a:cubicBezTo>
                    <a:close/>
                    <a:moveTo>
                      <a:pt x="39" y="38"/>
                    </a:moveTo>
                    <a:cubicBezTo>
                      <a:pt x="47" y="38"/>
                      <a:pt x="53" y="44"/>
                      <a:pt x="53" y="51"/>
                    </a:cubicBezTo>
                    <a:cubicBezTo>
                      <a:pt x="53" y="59"/>
                      <a:pt x="47" y="65"/>
                      <a:pt x="39" y="65"/>
                    </a:cubicBezTo>
                    <a:cubicBezTo>
                      <a:pt x="32" y="65"/>
                      <a:pt x="26" y="59"/>
                      <a:pt x="26" y="51"/>
                    </a:cubicBezTo>
                    <a:cubicBezTo>
                      <a:pt x="26" y="44"/>
                      <a:pt x="32" y="38"/>
                      <a:pt x="39" y="38"/>
                    </a:cubicBezTo>
                    <a:close/>
                    <a:moveTo>
                      <a:pt x="39" y="86"/>
                    </a:moveTo>
                    <a:cubicBezTo>
                      <a:pt x="47" y="86"/>
                      <a:pt x="53" y="92"/>
                      <a:pt x="53" y="99"/>
                    </a:cubicBezTo>
                    <a:cubicBezTo>
                      <a:pt x="53" y="107"/>
                      <a:pt x="47" y="113"/>
                      <a:pt x="39" y="113"/>
                    </a:cubicBezTo>
                    <a:cubicBezTo>
                      <a:pt x="32" y="113"/>
                      <a:pt x="26" y="107"/>
                      <a:pt x="26" y="99"/>
                    </a:cubicBezTo>
                    <a:cubicBezTo>
                      <a:pt x="26" y="92"/>
                      <a:pt x="32" y="86"/>
                      <a:pt x="39" y="86"/>
                    </a:cubicBezTo>
                    <a:close/>
                  </a:path>
                </a:pathLst>
              </a:custGeom>
              <a:grpFill/>
              <a:ln>
                <a:noFill/>
              </a:ln>
            </p:spPr>
            <p:txBody>
              <a:bodyPr/>
              <a:lstStyle/>
              <a:p>
                <a:pPr defTabSz="182880">
                  <a:defRPr/>
                </a:pPr>
                <a:endParaRPr lang="en-US" sz="100" kern="0" dirty="0">
                  <a:solidFill>
                    <a:srgbClr val="000000"/>
                  </a:solidFill>
                  <a:latin typeface="Arial"/>
                </a:endParaRPr>
              </a:p>
            </p:txBody>
          </p:sp>
        </p:grpSp>
        <p:grpSp>
          <p:nvGrpSpPr>
            <p:cNvPr id="10" name="Group 127"/>
            <p:cNvGrpSpPr/>
            <p:nvPr/>
          </p:nvGrpSpPr>
          <p:grpSpPr>
            <a:xfrm>
              <a:off x="4174925" y="5194066"/>
              <a:ext cx="939996" cy="1320237"/>
              <a:chOff x="7886700" y="-2363788"/>
              <a:chExt cx="1828800" cy="2568576"/>
            </a:xfrm>
            <a:solidFill>
              <a:srgbClr val="000000">
                <a:lumMod val="75000"/>
                <a:lumOff val="25000"/>
              </a:srgbClr>
            </a:solidFill>
          </p:grpSpPr>
          <p:sp>
            <p:nvSpPr>
              <p:cNvPr id="62"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63"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64"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65"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54" name="TextBox 185"/>
            <p:cNvSpPr txBox="1">
              <a:spLocks noChangeArrowheads="1"/>
            </p:cNvSpPr>
            <p:nvPr/>
          </p:nvSpPr>
          <p:spPr bwMode="auto">
            <a:xfrm>
              <a:off x="3091026" y="3775030"/>
              <a:ext cx="3107798" cy="1384995"/>
            </a:xfrm>
            <a:prstGeom prst="rect">
              <a:avLst/>
            </a:prstGeom>
            <a:noFill/>
            <a:ln w="38100">
              <a:noFill/>
              <a:miter lim="800000"/>
              <a:headEnd/>
              <a:tailEnd/>
            </a:ln>
          </p:spPr>
          <p:txBody>
            <a:bodyPr wrap="square">
              <a:spAutoFit/>
            </a:bodyPr>
            <a:lstStyle/>
            <a:p>
              <a:pPr algn="ctr" defTabSz="182880">
                <a:defRPr/>
              </a:pPr>
              <a:r>
                <a:rPr lang="en-US" sz="600" kern="0" dirty="0">
                  <a:solidFill>
                    <a:srgbClr val="000000">
                      <a:alpha val="99000"/>
                    </a:srgbClr>
                  </a:solidFill>
                </a:rPr>
                <a:t>CONTENT </a:t>
              </a:r>
              <a:br>
                <a:rPr lang="en-US" sz="600" kern="0" dirty="0">
                  <a:solidFill>
                    <a:srgbClr val="000000">
                      <a:alpha val="99000"/>
                    </a:srgbClr>
                  </a:solidFill>
                </a:rPr>
              </a:br>
              <a:r>
                <a:rPr lang="en-US" sz="600" kern="0" dirty="0">
                  <a:solidFill>
                    <a:srgbClr val="000000">
                      <a:alpha val="99000"/>
                    </a:srgbClr>
                  </a:solidFill>
                </a:rPr>
                <a:t>CENTER</a:t>
              </a:r>
            </a:p>
          </p:txBody>
        </p:sp>
        <p:grpSp>
          <p:nvGrpSpPr>
            <p:cNvPr id="11" name="Group 53"/>
            <p:cNvGrpSpPr/>
            <p:nvPr/>
          </p:nvGrpSpPr>
          <p:grpSpPr>
            <a:xfrm>
              <a:off x="4174925" y="8445802"/>
              <a:ext cx="939997" cy="1320237"/>
              <a:chOff x="22024184" y="10896600"/>
              <a:chExt cx="939997" cy="1320237"/>
            </a:xfrm>
          </p:grpSpPr>
          <p:grpSp>
            <p:nvGrpSpPr>
              <p:cNvPr id="12" name="Group 127"/>
              <p:cNvGrpSpPr/>
              <p:nvPr/>
            </p:nvGrpSpPr>
            <p:grpSpPr>
              <a:xfrm>
                <a:off x="22024184" y="10896600"/>
                <a:ext cx="939996" cy="1320237"/>
                <a:chOff x="7886700" y="-2363788"/>
                <a:chExt cx="1828800" cy="2568576"/>
              </a:xfrm>
              <a:solidFill>
                <a:srgbClr val="000000">
                  <a:lumMod val="75000"/>
                  <a:lumOff val="25000"/>
                </a:srgbClr>
              </a:solidFill>
            </p:grpSpPr>
            <p:sp>
              <p:nvSpPr>
                <p:cNvPr id="58"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59"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60"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61"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57" name="Freeform 12"/>
              <p:cNvSpPr>
                <a:spLocks noEditPoints="1"/>
              </p:cNvSpPr>
              <p:nvPr/>
            </p:nvSpPr>
            <p:spPr bwMode="auto">
              <a:xfrm>
                <a:off x="22024185" y="11199778"/>
                <a:ext cx="939996" cy="811843"/>
              </a:xfrm>
              <a:prstGeom prst="rect">
                <a:avLst/>
              </a:prstGeom>
              <a:solidFill>
                <a:srgbClr val="000000">
                  <a:lumMod val="75000"/>
                  <a:lumOff val="25000"/>
                </a:srgbClr>
              </a:solidFill>
              <a:ln>
                <a:noFill/>
              </a:ln>
            </p:spPr>
            <p:txBody>
              <a:bodyPr/>
              <a:lstStyle/>
              <a:p>
                <a:pPr defTabSz="182880">
                  <a:defRPr/>
                </a:pPr>
                <a:endParaRPr lang="en-US" sz="100" kern="0" dirty="0">
                  <a:solidFill>
                    <a:srgbClr val="000000"/>
                  </a:solidFill>
                  <a:latin typeface="Arial"/>
                </a:endParaRPr>
              </a:p>
            </p:txBody>
          </p:sp>
        </p:grpSp>
      </p:grpSp>
      <p:grpSp>
        <p:nvGrpSpPr>
          <p:cNvPr id="13" name="Group 123"/>
          <p:cNvGrpSpPr/>
          <p:nvPr/>
        </p:nvGrpSpPr>
        <p:grpSpPr>
          <a:xfrm>
            <a:off x="2067853" y="4071248"/>
            <a:ext cx="5200487" cy="338554"/>
            <a:chOff x="13735383" y="8653763"/>
            <a:chExt cx="18888826" cy="1229669"/>
          </a:xfrm>
        </p:grpSpPr>
        <p:cxnSp>
          <p:nvCxnSpPr>
            <p:cNvPr id="125" name="Straight Arrow Connector 124"/>
            <p:cNvCxnSpPr/>
            <p:nvPr/>
          </p:nvCxnSpPr>
          <p:spPr>
            <a:xfrm>
              <a:off x="19226907" y="9058432"/>
              <a:ext cx="1629521" cy="27673"/>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126" name="Straight Arrow Connector 125"/>
            <p:cNvCxnSpPr/>
            <p:nvPr/>
          </p:nvCxnSpPr>
          <p:spPr>
            <a:xfrm flipH="1" flipV="1">
              <a:off x="14000575" y="9044590"/>
              <a:ext cx="1586840" cy="4685"/>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127" name="Straight Arrow Connector 126"/>
            <p:cNvCxnSpPr/>
            <p:nvPr/>
          </p:nvCxnSpPr>
          <p:spPr>
            <a:xfrm>
              <a:off x="13735383" y="8726558"/>
              <a:ext cx="0" cy="673112"/>
            </a:xfrm>
            <a:prstGeom prst="straightConnector1">
              <a:avLst/>
            </a:prstGeom>
            <a:noFill/>
            <a:ln w="19050" cap="flat" cmpd="sng" algn="ctr">
              <a:solidFill>
                <a:srgbClr val="3F3F3F"/>
              </a:solidFill>
              <a:prstDash val="solid"/>
              <a:headEnd type="none" w="med" len="med"/>
              <a:tailEnd type="none" w="med" len="med"/>
            </a:ln>
            <a:effectLst/>
          </p:spPr>
        </p:cxnSp>
        <p:cxnSp>
          <p:nvCxnSpPr>
            <p:cNvPr id="128" name="Straight Arrow Connector 127"/>
            <p:cNvCxnSpPr/>
            <p:nvPr/>
          </p:nvCxnSpPr>
          <p:spPr>
            <a:xfrm>
              <a:off x="21133207" y="8726558"/>
              <a:ext cx="0" cy="673112"/>
            </a:xfrm>
            <a:prstGeom prst="straightConnector1">
              <a:avLst/>
            </a:prstGeom>
            <a:noFill/>
            <a:ln w="19050" cap="flat" cmpd="sng" algn="ctr">
              <a:solidFill>
                <a:srgbClr val="3F3F3F"/>
              </a:solidFill>
              <a:prstDash val="solid"/>
              <a:headEnd type="none" w="med" len="med"/>
              <a:tailEnd type="none" w="med" len="med"/>
            </a:ln>
            <a:effectLst/>
          </p:spPr>
        </p:cxnSp>
        <p:sp>
          <p:nvSpPr>
            <p:cNvPr id="129" name="TextBox 128"/>
            <p:cNvSpPr txBox="1"/>
            <p:nvPr/>
          </p:nvSpPr>
          <p:spPr>
            <a:xfrm>
              <a:off x="15188938" y="8653763"/>
              <a:ext cx="4469259" cy="1229669"/>
            </a:xfrm>
            <a:prstGeom prst="rect">
              <a:avLst/>
            </a:prstGeom>
            <a:noFill/>
            <a:ln w="19050">
              <a:noFill/>
            </a:ln>
          </p:spPr>
          <p:txBody>
            <a:bodyPr wrap="square">
              <a:spAutoFit/>
            </a:bodyPr>
            <a:lstStyle/>
            <a:p>
              <a:pPr algn="ctr" defTabSz="182880">
                <a:defRPr/>
              </a:pPr>
              <a:r>
                <a:rPr lang="en-US" sz="800" b="1" kern="0" dirty="0">
                  <a:solidFill>
                    <a:srgbClr val="C71C2C">
                      <a:alpha val="99000"/>
                    </a:srgbClr>
                  </a:solidFill>
                  <a:latin typeface="Arial"/>
                </a:rPr>
                <a:t>CONNECT USERS</a:t>
              </a:r>
              <a:br>
                <a:rPr lang="en-US" sz="800" b="1" kern="0" dirty="0">
                  <a:solidFill>
                    <a:srgbClr val="C71C2C">
                      <a:alpha val="99000"/>
                    </a:srgbClr>
                  </a:solidFill>
                  <a:latin typeface="Arial"/>
                </a:rPr>
              </a:br>
              <a:r>
                <a:rPr lang="en-US" sz="800" b="1" kern="0" dirty="0">
                  <a:solidFill>
                    <a:srgbClr val="C71C2C">
                      <a:alpha val="99000"/>
                    </a:srgbClr>
                  </a:solidFill>
                  <a:latin typeface="Arial"/>
                </a:rPr>
                <a:t>TO CONTENT</a:t>
              </a:r>
            </a:p>
          </p:txBody>
        </p:sp>
        <p:cxnSp>
          <p:nvCxnSpPr>
            <p:cNvPr id="130" name="Straight Arrow Connector 129"/>
            <p:cNvCxnSpPr/>
            <p:nvPr/>
          </p:nvCxnSpPr>
          <p:spPr>
            <a:xfrm>
              <a:off x="31092084" y="9058432"/>
              <a:ext cx="1280989" cy="4"/>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131" name="Straight Arrow Connector 130"/>
            <p:cNvCxnSpPr/>
            <p:nvPr/>
          </p:nvCxnSpPr>
          <p:spPr>
            <a:xfrm flipH="1">
              <a:off x="25553046" y="9086105"/>
              <a:ext cx="1479103" cy="0"/>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132" name="Straight Arrow Connector 131"/>
            <p:cNvCxnSpPr/>
            <p:nvPr/>
          </p:nvCxnSpPr>
          <p:spPr>
            <a:xfrm>
              <a:off x="25226376" y="8726558"/>
              <a:ext cx="0" cy="673112"/>
            </a:xfrm>
            <a:prstGeom prst="straightConnector1">
              <a:avLst/>
            </a:prstGeom>
            <a:noFill/>
            <a:ln w="19050" cap="flat" cmpd="sng" algn="ctr">
              <a:solidFill>
                <a:srgbClr val="3F3F3F"/>
              </a:solidFill>
              <a:prstDash val="solid"/>
              <a:headEnd type="none" w="med" len="med"/>
              <a:tailEnd type="none" w="med" len="med"/>
            </a:ln>
            <a:effectLst/>
          </p:spPr>
        </p:cxnSp>
        <p:cxnSp>
          <p:nvCxnSpPr>
            <p:cNvPr id="133" name="Straight Arrow Connector 132"/>
            <p:cNvCxnSpPr/>
            <p:nvPr/>
          </p:nvCxnSpPr>
          <p:spPr>
            <a:xfrm>
              <a:off x="32624209" y="8726558"/>
              <a:ext cx="0" cy="673112"/>
            </a:xfrm>
            <a:prstGeom prst="straightConnector1">
              <a:avLst/>
            </a:prstGeom>
            <a:noFill/>
            <a:ln w="19050" cap="flat" cmpd="sng" algn="ctr">
              <a:solidFill>
                <a:srgbClr val="3F3F3F"/>
              </a:solidFill>
              <a:prstDash val="solid"/>
              <a:headEnd type="none" w="med" len="med"/>
              <a:tailEnd type="none" w="med" len="med"/>
            </a:ln>
            <a:effectLst/>
          </p:spPr>
        </p:cxnSp>
        <p:sp>
          <p:nvSpPr>
            <p:cNvPr id="134" name="TextBox 133"/>
            <p:cNvSpPr txBox="1"/>
            <p:nvPr/>
          </p:nvSpPr>
          <p:spPr>
            <a:xfrm>
              <a:off x="26844659" y="8653763"/>
              <a:ext cx="4469261" cy="1229669"/>
            </a:xfrm>
            <a:prstGeom prst="rect">
              <a:avLst/>
            </a:prstGeom>
            <a:noFill/>
            <a:ln w="19050">
              <a:noFill/>
            </a:ln>
          </p:spPr>
          <p:txBody>
            <a:bodyPr wrap="square">
              <a:spAutoFit/>
            </a:bodyPr>
            <a:lstStyle/>
            <a:p>
              <a:pPr algn="ctr" defTabSz="182880">
                <a:defRPr/>
              </a:pPr>
              <a:r>
                <a:rPr lang="en-US" sz="800" b="1" kern="0" dirty="0">
                  <a:solidFill>
                    <a:srgbClr val="C71C2C">
                      <a:alpha val="99000"/>
                    </a:srgbClr>
                  </a:solidFill>
                </a:rPr>
                <a:t>CONNECT CONTENT</a:t>
              </a:r>
              <a:br>
                <a:rPr lang="en-US" sz="800" b="1" kern="0" dirty="0">
                  <a:solidFill>
                    <a:srgbClr val="C71C2C">
                      <a:alpha val="99000"/>
                    </a:srgbClr>
                  </a:solidFill>
                </a:rPr>
              </a:br>
              <a:r>
                <a:rPr lang="en-US" sz="800" b="1" kern="0" dirty="0">
                  <a:solidFill>
                    <a:srgbClr val="C71C2C">
                      <a:alpha val="99000"/>
                    </a:srgbClr>
                  </a:solidFill>
                </a:rPr>
                <a:t>TO CONTENT</a:t>
              </a:r>
            </a:p>
          </p:txBody>
        </p:sp>
      </p:grpSp>
      <p:grpSp>
        <p:nvGrpSpPr>
          <p:cNvPr id="14" name="Group 134"/>
          <p:cNvGrpSpPr/>
          <p:nvPr/>
        </p:nvGrpSpPr>
        <p:grpSpPr>
          <a:xfrm>
            <a:off x="627888" y="2566360"/>
            <a:ext cx="3694657" cy="1260686"/>
            <a:chOff x="4971605" y="4576284"/>
            <a:chExt cx="16966761" cy="5789375"/>
          </a:xfrm>
        </p:grpSpPr>
        <p:sp>
          <p:nvSpPr>
            <p:cNvPr id="136" name="Trapezoid 135"/>
            <p:cNvSpPr/>
            <p:nvPr/>
          </p:nvSpPr>
          <p:spPr>
            <a:xfrm rot="5400000">
              <a:off x="13523863" y="3000392"/>
              <a:ext cx="4549651" cy="8874465"/>
            </a:xfrm>
            <a:prstGeom prst="trapezoid">
              <a:avLst>
                <a:gd name="adj" fmla="val 40432"/>
              </a:avLst>
            </a:prstGeom>
            <a:gradFill flip="none" rotWithShape="1">
              <a:gsLst>
                <a:gs pos="0">
                  <a:srgbClr val="FFFFFF">
                    <a:lumMod val="85000"/>
                  </a:srgbClr>
                </a:gs>
                <a:gs pos="100000">
                  <a:srgbClr val="FFFFFF"/>
                </a:gs>
              </a:gsLst>
              <a:lin ang="16200000" scaled="1"/>
              <a:tileRect/>
            </a:gradFill>
            <a:ln w="25400" cap="flat" cmpd="sng" algn="ctr">
              <a:noFill/>
              <a:prstDash val="solid"/>
            </a:ln>
            <a:effectLst/>
          </p:spPr>
          <p:txBody>
            <a:bodyPr anchor="ctr"/>
            <a:lstStyle/>
            <a:p>
              <a:pPr algn="ctr" defTabSz="274320">
                <a:spcAft>
                  <a:spcPts val="120"/>
                </a:spcAft>
                <a:defRPr/>
              </a:pPr>
              <a:endParaRPr lang="en-US" sz="400" kern="0" dirty="0">
                <a:solidFill>
                  <a:srgbClr val="FFFFFF"/>
                </a:solidFill>
                <a:latin typeface="Arial"/>
              </a:endParaRPr>
            </a:p>
          </p:txBody>
        </p:sp>
        <p:sp>
          <p:nvSpPr>
            <p:cNvPr id="137" name="Rounded Rectangle 136"/>
            <p:cNvSpPr/>
            <p:nvPr/>
          </p:nvSpPr>
          <p:spPr>
            <a:xfrm>
              <a:off x="9981419" y="4576284"/>
              <a:ext cx="2011680" cy="5665650"/>
            </a:xfrm>
            <a:prstGeom prst="roundRect">
              <a:avLst>
                <a:gd name="adj" fmla="val 25106"/>
              </a:avLst>
            </a:prstGeom>
            <a:solidFill>
              <a:srgbClr val="FFFFFF"/>
            </a:solidFill>
            <a:ln w="38100" cap="flat" cmpd="sng" algn="ctr">
              <a:solidFill>
                <a:srgbClr val="FFFFFF">
                  <a:lumMod val="85000"/>
                </a:srgbClr>
              </a:solidFill>
              <a:prstDash val="solid"/>
              <a:headEnd type="none" w="med" len="med"/>
              <a:tailEnd type="none" w="med" len="med"/>
            </a:ln>
            <a:effectLst/>
          </p:spPr>
          <p:txBody>
            <a:bodyPr anchor="ctr"/>
            <a:lstStyle/>
            <a:p>
              <a:pPr algn="ctr" defTabSz="274320">
                <a:spcBef>
                  <a:spcPct val="50000"/>
                </a:spcBef>
                <a:defRPr/>
              </a:pPr>
              <a:endParaRPr lang="en-US" sz="400" kern="0" dirty="0">
                <a:solidFill>
                  <a:srgbClr val="FFFFFF"/>
                </a:solidFill>
                <a:latin typeface="Arial"/>
                <a:ea typeface="MS PGothic" pitchFamily="34" charset="-128"/>
              </a:endParaRPr>
            </a:p>
          </p:txBody>
        </p:sp>
        <p:sp>
          <p:nvSpPr>
            <p:cNvPr id="138" name="Rounded Rectangle 137"/>
            <p:cNvSpPr/>
            <p:nvPr/>
          </p:nvSpPr>
          <p:spPr>
            <a:xfrm>
              <a:off x="10294566" y="4813366"/>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ounded Rectangle 138"/>
            <p:cNvSpPr/>
            <p:nvPr/>
          </p:nvSpPr>
          <p:spPr>
            <a:xfrm>
              <a:off x="10294566" y="6680562"/>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ounded Rectangle 139"/>
            <p:cNvSpPr/>
            <p:nvPr/>
          </p:nvSpPr>
          <p:spPr>
            <a:xfrm>
              <a:off x="10294566" y="8547759"/>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09"/>
            <p:cNvSpPr txBox="1">
              <a:spLocks noChangeArrowheads="1"/>
            </p:cNvSpPr>
            <p:nvPr/>
          </p:nvSpPr>
          <p:spPr bwMode="auto">
            <a:xfrm>
              <a:off x="4971605" y="5076540"/>
              <a:ext cx="4669338" cy="1554722"/>
            </a:xfrm>
            <a:prstGeom prst="rect">
              <a:avLst/>
            </a:prstGeom>
            <a:noFill/>
            <a:ln w="38100">
              <a:noFill/>
              <a:miter lim="800000"/>
              <a:headEnd/>
              <a:tailEnd/>
            </a:ln>
          </p:spPr>
          <p:txBody>
            <a:bodyPr wrap="square">
              <a:spAutoFit/>
            </a:bodyPr>
            <a:lstStyle/>
            <a:p>
              <a:pPr defTabSz="274320">
                <a:defRPr/>
              </a:pPr>
              <a:r>
                <a:rPr lang="en-US" sz="800" kern="0" dirty="0">
                  <a:solidFill>
                    <a:srgbClr val="000000">
                      <a:alpha val="99000"/>
                    </a:srgbClr>
                  </a:solidFill>
                  <a:latin typeface="Arial" pitchFamily="34" charset="0"/>
                  <a:cs typeface="Arial" pitchFamily="34" charset="0"/>
                </a:rPr>
                <a:t>RESIDENTIAL USER</a:t>
              </a:r>
            </a:p>
          </p:txBody>
        </p:sp>
        <p:sp>
          <p:nvSpPr>
            <p:cNvPr id="142" name="TextBox 110"/>
            <p:cNvSpPr txBox="1">
              <a:spLocks noChangeArrowheads="1"/>
            </p:cNvSpPr>
            <p:nvPr/>
          </p:nvSpPr>
          <p:spPr bwMode="auto">
            <a:xfrm>
              <a:off x="4971605" y="6943741"/>
              <a:ext cx="3685877" cy="1554722"/>
            </a:xfrm>
            <a:prstGeom prst="rect">
              <a:avLst/>
            </a:prstGeom>
            <a:noFill/>
            <a:ln w="38100">
              <a:noFill/>
              <a:miter lim="800000"/>
              <a:headEnd/>
              <a:tailEnd/>
            </a:ln>
          </p:spPr>
          <p:txBody>
            <a:bodyPr wrap="square">
              <a:spAutoFit/>
            </a:bodyPr>
            <a:lstStyle/>
            <a:p>
              <a:pPr defTabSz="274320">
                <a:defRPr/>
              </a:pPr>
              <a:r>
                <a:rPr lang="en-US" sz="800" kern="0" dirty="0">
                  <a:solidFill>
                    <a:srgbClr val="000000">
                      <a:alpha val="99000"/>
                    </a:srgbClr>
                  </a:solidFill>
                  <a:latin typeface="Arial" pitchFamily="34" charset="0"/>
                  <a:cs typeface="Arial" pitchFamily="34" charset="0"/>
                </a:rPr>
                <a:t>WIRELESS</a:t>
              </a:r>
              <a:br>
                <a:rPr lang="en-US" sz="800" kern="0" dirty="0">
                  <a:solidFill>
                    <a:srgbClr val="000000">
                      <a:alpha val="99000"/>
                    </a:srgbClr>
                  </a:solidFill>
                  <a:latin typeface="Arial" pitchFamily="34" charset="0"/>
                  <a:cs typeface="Arial" pitchFamily="34" charset="0"/>
                </a:rPr>
              </a:br>
              <a:r>
                <a:rPr lang="en-US" sz="800" kern="0" dirty="0">
                  <a:solidFill>
                    <a:srgbClr val="000000">
                      <a:alpha val="99000"/>
                    </a:srgbClr>
                  </a:solidFill>
                  <a:latin typeface="Arial" pitchFamily="34" charset="0"/>
                  <a:cs typeface="Arial" pitchFamily="34" charset="0"/>
                </a:rPr>
                <a:t>USER</a:t>
              </a:r>
            </a:p>
          </p:txBody>
        </p:sp>
        <p:sp>
          <p:nvSpPr>
            <p:cNvPr id="143" name="TextBox 111"/>
            <p:cNvSpPr txBox="1">
              <a:spLocks noChangeArrowheads="1"/>
            </p:cNvSpPr>
            <p:nvPr/>
          </p:nvSpPr>
          <p:spPr bwMode="auto">
            <a:xfrm>
              <a:off x="4971605" y="8810937"/>
              <a:ext cx="4669338" cy="1554722"/>
            </a:xfrm>
            <a:prstGeom prst="rect">
              <a:avLst/>
            </a:prstGeom>
            <a:noFill/>
            <a:ln w="38100">
              <a:noFill/>
              <a:miter lim="800000"/>
              <a:headEnd/>
              <a:tailEnd/>
            </a:ln>
          </p:spPr>
          <p:txBody>
            <a:bodyPr wrap="square">
              <a:spAutoFit/>
            </a:bodyPr>
            <a:lstStyle/>
            <a:p>
              <a:pPr defTabSz="274320">
                <a:defRPr/>
              </a:pPr>
              <a:r>
                <a:rPr lang="en-US" sz="800" kern="0" dirty="0">
                  <a:solidFill>
                    <a:srgbClr val="000000">
                      <a:alpha val="99000"/>
                    </a:srgbClr>
                  </a:solidFill>
                  <a:latin typeface="Arial" pitchFamily="34" charset="0"/>
                  <a:cs typeface="Arial" pitchFamily="34" charset="0"/>
                </a:rPr>
                <a:t>ENTERPRISE</a:t>
              </a:r>
            </a:p>
            <a:p>
              <a:pPr defTabSz="274320">
                <a:defRPr/>
              </a:pPr>
              <a:r>
                <a:rPr lang="en-US" sz="800" kern="0" dirty="0">
                  <a:solidFill>
                    <a:srgbClr val="000000">
                      <a:alpha val="99000"/>
                    </a:srgbClr>
                  </a:solidFill>
                  <a:latin typeface="Arial" pitchFamily="34" charset="0"/>
                  <a:cs typeface="Arial" pitchFamily="34" charset="0"/>
                </a:rPr>
                <a:t>USER</a:t>
              </a:r>
            </a:p>
          </p:txBody>
        </p:sp>
        <p:sp>
          <p:nvSpPr>
            <p:cNvPr id="144" name="Rounded Rectangle 143"/>
            <p:cNvSpPr/>
            <p:nvPr/>
          </p:nvSpPr>
          <p:spPr>
            <a:xfrm>
              <a:off x="15665440" y="6694579"/>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ounded Rectangle 144"/>
            <p:cNvSpPr/>
            <p:nvPr/>
          </p:nvSpPr>
          <p:spPr>
            <a:xfrm>
              <a:off x="20235922" y="6501209"/>
              <a:ext cx="1702444" cy="1867196"/>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6" name="Straight Connector 145"/>
            <p:cNvCxnSpPr>
              <a:endCxn id="144" idx="1"/>
            </p:cNvCxnSpPr>
            <p:nvPr/>
          </p:nvCxnSpPr>
          <p:spPr>
            <a:xfrm>
              <a:off x="11644395" y="5553594"/>
              <a:ext cx="4021045" cy="1881214"/>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47" name="Straight Connector 146"/>
            <p:cNvCxnSpPr/>
            <p:nvPr/>
          </p:nvCxnSpPr>
          <p:spPr>
            <a:xfrm>
              <a:off x="11644395" y="7429723"/>
              <a:ext cx="3478374" cy="0"/>
            </a:xfrm>
            <a:prstGeom prst="line">
              <a:avLst/>
            </a:prstGeom>
            <a:noFill/>
            <a:ln w="15875" cap="flat" cmpd="sng" algn="ctr">
              <a:solidFill>
                <a:schemeClr val="bg2">
                  <a:lumMod val="75000"/>
                </a:schemeClr>
              </a:solidFill>
              <a:prstDash val="solid"/>
              <a:headEnd type="none" w="med" len="med"/>
              <a:tailEnd type="triangle" w="lg" len="med"/>
            </a:ln>
            <a:effectLst/>
          </p:spPr>
        </p:cxnSp>
        <p:cxnSp>
          <p:nvCxnSpPr>
            <p:cNvPr id="148" name="Straight Connector 147"/>
            <p:cNvCxnSpPr>
              <a:endCxn id="144" idx="1"/>
            </p:cNvCxnSpPr>
            <p:nvPr/>
          </p:nvCxnSpPr>
          <p:spPr>
            <a:xfrm flipV="1">
              <a:off x="11640136" y="7434808"/>
              <a:ext cx="4025304" cy="1853181"/>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49" name="Straight Connector 148"/>
            <p:cNvCxnSpPr>
              <a:stCxn id="144" idx="3"/>
              <a:endCxn id="145" idx="1"/>
            </p:cNvCxnSpPr>
            <p:nvPr/>
          </p:nvCxnSpPr>
          <p:spPr>
            <a:xfrm flipV="1">
              <a:off x="17015269" y="7434807"/>
              <a:ext cx="3017520" cy="1"/>
            </a:xfrm>
            <a:prstGeom prst="line">
              <a:avLst/>
            </a:prstGeom>
            <a:noFill/>
            <a:ln w="15875" cap="flat" cmpd="sng" algn="ctr">
              <a:solidFill>
                <a:schemeClr val="bg2">
                  <a:lumMod val="75000"/>
                </a:schemeClr>
              </a:solidFill>
              <a:prstDash val="solid"/>
              <a:headEnd type="none" w="med" len="med"/>
              <a:tailEnd type="triangle" w="lg" len="med"/>
            </a:ln>
            <a:effectLst/>
          </p:spPr>
        </p:cxnSp>
        <p:cxnSp>
          <p:nvCxnSpPr>
            <p:cNvPr id="150" name="Straight Connector 149"/>
            <p:cNvCxnSpPr/>
            <p:nvPr/>
          </p:nvCxnSpPr>
          <p:spPr>
            <a:xfrm>
              <a:off x="17493205" y="8782277"/>
              <a:ext cx="4252348" cy="0"/>
            </a:xfrm>
            <a:prstGeom prst="line">
              <a:avLst/>
            </a:prstGeom>
            <a:noFill/>
            <a:ln w="15875" cap="flat" cmpd="sng" algn="ctr">
              <a:solidFill>
                <a:schemeClr val="bg2">
                  <a:lumMod val="75000"/>
                </a:schemeClr>
              </a:solidFill>
              <a:prstDash val="sysDot"/>
              <a:headEnd type="none" w="med" len="med"/>
              <a:tailEnd type="triangle" w="lg" len="med"/>
            </a:ln>
            <a:effectLst/>
          </p:spPr>
        </p:cxnSp>
        <p:cxnSp>
          <p:nvCxnSpPr>
            <p:cNvPr id="151" name="Straight Connector 150"/>
            <p:cNvCxnSpPr/>
            <p:nvPr/>
          </p:nvCxnSpPr>
          <p:spPr>
            <a:xfrm>
              <a:off x="17493203" y="7603101"/>
              <a:ext cx="0" cy="1179175"/>
            </a:xfrm>
            <a:prstGeom prst="line">
              <a:avLst/>
            </a:prstGeom>
            <a:noFill/>
            <a:ln w="15875" cap="flat" cmpd="sng" algn="ctr">
              <a:solidFill>
                <a:schemeClr val="bg2">
                  <a:lumMod val="75000"/>
                </a:schemeClr>
              </a:solidFill>
              <a:prstDash val="sysDot"/>
              <a:headEnd type="none" w="med" len="med"/>
              <a:tailEnd type="none" w="med" len="med"/>
            </a:ln>
            <a:effectLst/>
          </p:spPr>
        </p:cxnSp>
        <p:sp>
          <p:nvSpPr>
            <p:cNvPr id="152" name="TextBox 392"/>
            <p:cNvSpPr txBox="1">
              <a:spLocks noChangeArrowheads="1"/>
            </p:cNvSpPr>
            <p:nvPr/>
          </p:nvSpPr>
          <p:spPr bwMode="auto">
            <a:xfrm>
              <a:off x="17493201" y="8598150"/>
              <a:ext cx="4275888" cy="989371"/>
            </a:xfrm>
            <a:prstGeom prst="rect">
              <a:avLst/>
            </a:prstGeom>
            <a:noFill/>
            <a:ln w="38100">
              <a:noFill/>
              <a:miter lim="800000"/>
              <a:headEnd/>
              <a:tailEnd/>
            </a:ln>
          </p:spPr>
          <p:txBody>
            <a:bodyPr wrap="square">
              <a:spAutoFit/>
            </a:bodyPr>
            <a:lstStyle/>
            <a:p>
              <a:pPr algn="ctr" defTabSz="274320">
                <a:defRPr/>
              </a:pPr>
              <a:r>
                <a:rPr lang="en-US" sz="800" kern="0" dirty="0">
                  <a:solidFill>
                    <a:srgbClr val="000000">
                      <a:alpha val="99000"/>
                    </a:srgbClr>
                  </a:solidFill>
                  <a:latin typeface="Arial" pitchFamily="34" charset="0"/>
                  <a:cs typeface="Arial" pitchFamily="34" charset="0"/>
                </a:rPr>
                <a:t>EXPRESS</a:t>
              </a:r>
            </a:p>
          </p:txBody>
        </p:sp>
      </p:grpSp>
      <p:grpSp>
        <p:nvGrpSpPr>
          <p:cNvPr id="15" name="Group 153"/>
          <p:cNvGrpSpPr/>
          <p:nvPr/>
        </p:nvGrpSpPr>
        <p:grpSpPr>
          <a:xfrm>
            <a:off x="4756769" y="2514600"/>
            <a:ext cx="2808368" cy="1231588"/>
            <a:chOff x="25233221" y="4360717"/>
            <a:chExt cx="13030339" cy="5714351"/>
          </a:xfrm>
        </p:grpSpPr>
        <p:sp>
          <p:nvSpPr>
            <p:cNvPr id="155" name="Rounded Rectangle 154"/>
            <p:cNvSpPr/>
            <p:nvPr/>
          </p:nvSpPr>
          <p:spPr>
            <a:xfrm>
              <a:off x="25233221" y="6548249"/>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ounded Rectangle 155"/>
            <p:cNvSpPr/>
            <p:nvPr/>
          </p:nvSpPr>
          <p:spPr>
            <a:xfrm>
              <a:off x="36561116" y="6548249"/>
              <a:ext cx="1702444" cy="1867196"/>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7" name="Straight Connector 156"/>
            <p:cNvCxnSpPr>
              <a:stCxn id="166" idx="3"/>
              <a:endCxn id="156" idx="1"/>
            </p:cNvCxnSpPr>
            <p:nvPr/>
          </p:nvCxnSpPr>
          <p:spPr>
            <a:xfrm>
              <a:off x="34629013" y="5294314"/>
              <a:ext cx="1932102" cy="218753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58" name="Straight Connector 157"/>
            <p:cNvCxnSpPr>
              <a:stCxn id="168" idx="3"/>
              <a:endCxn id="156" idx="1"/>
            </p:cNvCxnSpPr>
            <p:nvPr/>
          </p:nvCxnSpPr>
          <p:spPr>
            <a:xfrm flipV="1">
              <a:off x="34629013" y="7481847"/>
              <a:ext cx="1932102" cy="165962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59" name="Straight Connector 158"/>
            <p:cNvCxnSpPr>
              <a:stCxn id="165" idx="1"/>
              <a:endCxn id="155" idx="3"/>
            </p:cNvCxnSpPr>
            <p:nvPr/>
          </p:nvCxnSpPr>
          <p:spPr>
            <a:xfrm flipH="1">
              <a:off x="26935666" y="5294314"/>
              <a:ext cx="1568656" cy="218753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60" name="Straight Connector 159"/>
            <p:cNvCxnSpPr>
              <a:stCxn id="167" idx="1"/>
              <a:endCxn id="155" idx="3"/>
            </p:cNvCxnSpPr>
            <p:nvPr/>
          </p:nvCxnSpPr>
          <p:spPr>
            <a:xfrm flipH="1" flipV="1">
              <a:off x="26935666" y="7481847"/>
              <a:ext cx="1568656" cy="165962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61" name="Straight Connector 160"/>
            <p:cNvCxnSpPr>
              <a:stCxn id="168" idx="1"/>
              <a:endCxn id="167" idx="3"/>
            </p:cNvCxnSpPr>
            <p:nvPr/>
          </p:nvCxnSpPr>
          <p:spPr>
            <a:xfrm flipH="1">
              <a:off x="30206767" y="9141471"/>
              <a:ext cx="2719801" cy="0"/>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62" name="Straight Connector 161"/>
            <p:cNvCxnSpPr/>
            <p:nvPr/>
          </p:nvCxnSpPr>
          <p:spPr>
            <a:xfrm flipH="1">
              <a:off x="30206767" y="5268034"/>
              <a:ext cx="2719801" cy="0"/>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63" name="Straight Connector 162"/>
            <p:cNvCxnSpPr/>
            <p:nvPr/>
          </p:nvCxnSpPr>
          <p:spPr>
            <a:xfrm flipH="1" flipV="1">
              <a:off x="29355544" y="5396975"/>
              <a:ext cx="4422251" cy="3453476"/>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64" name="Straight Connector 163"/>
            <p:cNvCxnSpPr/>
            <p:nvPr/>
          </p:nvCxnSpPr>
          <p:spPr>
            <a:xfrm flipH="1">
              <a:off x="29355544" y="5396975"/>
              <a:ext cx="4485770" cy="3559951"/>
            </a:xfrm>
            <a:prstGeom prst="line">
              <a:avLst/>
            </a:prstGeom>
            <a:noFill/>
            <a:ln w="15875" cap="flat" cmpd="sng" algn="ctr">
              <a:solidFill>
                <a:schemeClr val="bg2">
                  <a:lumMod val="75000"/>
                </a:schemeClr>
              </a:solidFill>
              <a:prstDash val="solid"/>
              <a:headEnd type="none" w="med" len="med"/>
              <a:tailEnd type="none" w="med" len="med"/>
            </a:ln>
            <a:effectLst/>
          </p:spPr>
        </p:cxnSp>
        <p:sp>
          <p:nvSpPr>
            <p:cNvPr id="165" name="Rounded Rectangle 164"/>
            <p:cNvSpPr/>
            <p:nvPr/>
          </p:nvSpPr>
          <p:spPr>
            <a:xfrm>
              <a:off x="28504322" y="4360717"/>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ounded Rectangle 165"/>
            <p:cNvSpPr/>
            <p:nvPr/>
          </p:nvSpPr>
          <p:spPr>
            <a:xfrm>
              <a:off x="32926568" y="4360717"/>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ounded Rectangle 166"/>
            <p:cNvSpPr/>
            <p:nvPr/>
          </p:nvSpPr>
          <p:spPr>
            <a:xfrm>
              <a:off x="28504322" y="8207873"/>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ounded Rectangle 167"/>
            <p:cNvSpPr/>
            <p:nvPr/>
          </p:nvSpPr>
          <p:spPr>
            <a:xfrm>
              <a:off x="32926568" y="8207873"/>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2" name="Rectangle 181"/>
          <p:cNvSpPr/>
          <p:nvPr/>
        </p:nvSpPr>
        <p:spPr bwMode="auto">
          <a:xfrm>
            <a:off x="2238250" y="1714190"/>
            <a:ext cx="1724150" cy="591723"/>
          </a:xfrm>
          <a:prstGeom prst="rect">
            <a:avLst/>
          </a:prstGeom>
          <a:solidFill>
            <a:srgbClr val="C71C2C"/>
          </a:solidFill>
          <a:ln w="25400" cap="flat" cmpd="sng" algn="ctr">
            <a:noFill/>
            <a:prstDash val="solid"/>
          </a:ln>
          <a:effectLst/>
        </p:spPr>
        <p:txBody>
          <a:bodyPr lIns="54864" tIns="13716" rIns="54864" bIns="13716" anchor="ctr"/>
          <a:lstStyle/>
          <a:p>
            <a:pPr algn="ctr" defTabSz="274320">
              <a:defRPr/>
            </a:pPr>
            <a:r>
              <a:rPr lang="en-US" sz="1200" b="1" kern="0" dirty="0">
                <a:solidFill>
                  <a:schemeClr val="bg1">
                    <a:alpha val="99000"/>
                  </a:schemeClr>
                </a:solidFill>
              </a:rPr>
              <a:t>ECONOMICAL</a:t>
            </a:r>
            <a:br>
              <a:rPr lang="en-US" sz="1200" b="1" kern="0" dirty="0">
                <a:solidFill>
                  <a:schemeClr val="bg1">
                    <a:alpha val="99000"/>
                  </a:schemeClr>
                </a:solidFill>
              </a:rPr>
            </a:br>
            <a:r>
              <a:rPr lang="en-US" sz="1200" b="1" kern="0" dirty="0">
                <a:solidFill>
                  <a:schemeClr val="bg1">
                    <a:alpha val="99000"/>
                  </a:schemeClr>
                </a:solidFill>
              </a:rPr>
              <a:t>AGGREGATION</a:t>
            </a:r>
          </a:p>
        </p:txBody>
      </p:sp>
      <p:sp>
        <p:nvSpPr>
          <p:cNvPr id="183" name="Rectangle 182"/>
          <p:cNvSpPr/>
          <p:nvPr/>
        </p:nvSpPr>
        <p:spPr bwMode="auto">
          <a:xfrm>
            <a:off x="2238304" y="1706880"/>
            <a:ext cx="1724150" cy="596774"/>
          </a:xfrm>
          <a:prstGeom prst="rect">
            <a:avLst/>
          </a:prstGeom>
          <a:solidFill>
            <a:schemeClr val="bg2"/>
          </a:solidFill>
          <a:ln w="25400" cap="flat" cmpd="sng" algn="ctr">
            <a:noFill/>
            <a:prstDash val="solid"/>
          </a:ln>
          <a:effectLst/>
        </p:spPr>
        <p:txBody>
          <a:bodyPr lIns="54864" tIns="13716" rIns="54864" bIns="13716" anchor="ctr"/>
          <a:lstStyle/>
          <a:p>
            <a:pPr algn="ctr" defTabSz="274320">
              <a:defRPr/>
            </a:pPr>
            <a:r>
              <a:rPr lang="en-US" sz="1200" b="1" kern="0" dirty="0">
                <a:solidFill>
                  <a:schemeClr val="bg1">
                    <a:alpha val="99000"/>
                  </a:schemeClr>
                </a:solidFill>
              </a:rPr>
              <a:t>ECONOMICAL</a:t>
            </a:r>
            <a:br>
              <a:rPr lang="en-US" sz="1200" b="1" kern="0" dirty="0">
                <a:solidFill>
                  <a:schemeClr val="bg1">
                    <a:alpha val="99000"/>
                  </a:schemeClr>
                </a:solidFill>
              </a:rPr>
            </a:br>
            <a:r>
              <a:rPr lang="en-US" sz="1200" b="1" kern="0" dirty="0">
                <a:solidFill>
                  <a:schemeClr val="bg1">
                    <a:alpha val="99000"/>
                  </a:schemeClr>
                </a:solidFill>
              </a:rPr>
              <a:t>AGGREGATION</a:t>
            </a:r>
          </a:p>
        </p:txBody>
      </p:sp>
      <p:sp>
        <p:nvSpPr>
          <p:cNvPr id="184" name="Rectangle 183"/>
          <p:cNvSpPr/>
          <p:nvPr/>
        </p:nvSpPr>
        <p:spPr bwMode="auto">
          <a:xfrm>
            <a:off x="5286250" y="1710562"/>
            <a:ext cx="1724150" cy="593928"/>
          </a:xfrm>
          <a:prstGeom prst="rect">
            <a:avLst/>
          </a:prstGeom>
          <a:solidFill>
            <a:srgbClr val="C71C2C"/>
          </a:solidFill>
          <a:ln w="25400" cap="flat" cmpd="sng" algn="ctr">
            <a:noFill/>
            <a:prstDash val="solid"/>
          </a:ln>
          <a:effectLst/>
        </p:spPr>
        <p:txBody>
          <a:bodyPr lIns="54864" tIns="13716" rIns="54864" bIns="13716" anchor="ctr"/>
          <a:lstStyle/>
          <a:p>
            <a:pPr algn="ctr" defTabSz="274320">
              <a:defRPr/>
            </a:pPr>
            <a:r>
              <a:rPr lang="en-US" sz="1200" b="1" kern="0" dirty="0">
                <a:solidFill>
                  <a:schemeClr val="bg1">
                    <a:alpha val="99000"/>
                  </a:schemeClr>
                </a:solidFill>
              </a:rPr>
              <a:t>HIGH-SCALE,</a:t>
            </a:r>
            <a:br>
              <a:rPr lang="en-US" sz="1200" b="1" kern="0" dirty="0">
                <a:solidFill>
                  <a:schemeClr val="bg1">
                    <a:alpha val="99000"/>
                  </a:schemeClr>
                </a:solidFill>
              </a:rPr>
            </a:br>
            <a:r>
              <a:rPr lang="en-US" sz="1200" b="1" kern="0" dirty="0">
                <a:solidFill>
                  <a:schemeClr val="bg1">
                    <a:alpha val="99000"/>
                  </a:schemeClr>
                </a:solidFill>
              </a:rPr>
              <a:t>LEAN PACKET CORE</a:t>
            </a:r>
          </a:p>
        </p:txBody>
      </p:sp>
    </p:spTree>
    <p:extLst>
      <p:ext uri="{BB962C8B-B14F-4D97-AF65-F5344CB8AC3E}">
        <p14:creationId xmlns:p14="http://schemas.microsoft.com/office/powerpoint/2010/main" xmlns="" val="2262728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500"/>
                                        <p:tgtEl>
                                          <p:spTgt spid="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82"/>
                                        </p:tgtEl>
                                      </p:cBhvr>
                                    </p:animEffect>
                                    <p:set>
                                      <p:cBhvr>
                                        <p:cTn id="18" dur="1" fill="hold">
                                          <p:stCondLst>
                                            <p:cond delay="499"/>
                                          </p:stCondLst>
                                        </p:cTn>
                                        <p:tgtEl>
                                          <p:spTgt spid="18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83"/>
                                        </p:tgtEl>
                                        <p:attrNameLst>
                                          <p:attrName>style.visibility</p:attrName>
                                        </p:attrNameLst>
                                      </p:cBhvr>
                                      <p:to>
                                        <p:strVal val="visible"/>
                                      </p:to>
                                    </p:set>
                                    <p:animEffect transition="in" filter="fade">
                                      <p:cBhvr>
                                        <p:cTn id="21" dur="500"/>
                                        <p:tgtEl>
                                          <p:spTgt spid="18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82" grpId="0" animBg="1"/>
      <p:bldP spid="182" grpId="1" animBg="1"/>
      <p:bldP spid="183" grpId="0" animBg="1"/>
      <p:bldP spid="1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t>
            </a:r>
            <a:r>
              <a:rPr lang="en-US" baseline="30000" dirty="0" smtClean="0"/>
              <a:t>n</a:t>
            </a:r>
            <a:r>
              <a:rPr lang="en-US" dirty="0" smtClean="0"/>
              <a:t> </a:t>
            </a:r>
            <a:r>
              <a:rPr lang="en-US" dirty="0"/>
              <a:t>Architecture</a:t>
            </a:r>
          </a:p>
        </p:txBody>
      </p:sp>
      <p:grpSp>
        <p:nvGrpSpPr>
          <p:cNvPr id="3" name="Group 187"/>
          <p:cNvGrpSpPr/>
          <p:nvPr/>
        </p:nvGrpSpPr>
        <p:grpSpPr>
          <a:xfrm>
            <a:off x="623823" y="2305913"/>
            <a:ext cx="7601712" cy="2103889"/>
            <a:chOff x="627888" y="2305913"/>
            <a:chExt cx="7601712" cy="2103889"/>
          </a:xfrm>
        </p:grpSpPr>
        <p:sp>
          <p:nvSpPr>
            <p:cNvPr id="101" name="Cloud"/>
            <p:cNvSpPr>
              <a:spLocks noChangeAspect="1" noEditPoints="1" noChangeArrowheads="1"/>
            </p:cNvSpPr>
            <p:nvPr/>
          </p:nvSpPr>
          <p:spPr bwMode="auto">
            <a:xfrm>
              <a:off x="4831718" y="2431627"/>
              <a:ext cx="2635882" cy="1513943"/>
            </a:xfrm>
            <a:custGeom>
              <a:avLst/>
              <a:gdLst>
                <a:gd name="T0" fmla="*/ 178178399 w 21600"/>
                <a:gd name="T1" fmla="*/ 232043324 h 21600"/>
                <a:gd name="T2" fmla="*/ 2147483647 w 21600"/>
                <a:gd name="T3" fmla="*/ 463592513 h 21600"/>
                <a:gd name="T4" fmla="*/ 2147483647 w 21600"/>
                <a:gd name="T5" fmla="*/ 232043324 h 21600"/>
                <a:gd name="T6" fmla="*/ 2147483647 w 21600"/>
                <a:gd name="T7" fmla="*/ 265344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lumMod val="85000"/>
              </a:srgbClr>
            </a:solidFill>
            <a:ln w="9525">
              <a:noFill/>
              <a:miter lim="800000"/>
              <a:headEnd/>
              <a:tailEnd/>
            </a:ln>
          </p:spPr>
          <p:txBody>
            <a:bodyPr lIns="0" tIns="0" rIns="0" bIns="0" anchor="ctr"/>
            <a:lstStyle/>
            <a:p>
              <a:pPr algn="ctr">
                <a:defRPr/>
              </a:pPr>
              <a:endParaRPr lang="en-US" sz="1100" kern="0" dirty="0">
                <a:solidFill>
                  <a:srgbClr val="FFFFFF"/>
                </a:solidFill>
              </a:endParaRPr>
            </a:p>
            <a:p>
              <a:pPr algn="ctr">
                <a:defRPr/>
              </a:pPr>
              <a:r>
                <a:rPr lang="en-US" sz="1100" kern="0" dirty="0">
                  <a:solidFill>
                    <a:srgbClr val="FFFFFF"/>
                  </a:solidFill>
                </a:rPr>
                <a:t>     </a:t>
              </a:r>
            </a:p>
          </p:txBody>
        </p:sp>
        <p:sp>
          <p:nvSpPr>
            <p:cNvPr id="102" name="Cloud"/>
            <p:cNvSpPr>
              <a:spLocks noChangeAspect="1" noEditPoints="1" noChangeArrowheads="1"/>
            </p:cNvSpPr>
            <p:nvPr/>
          </p:nvSpPr>
          <p:spPr bwMode="auto">
            <a:xfrm>
              <a:off x="1626388" y="2431627"/>
              <a:ext cx="2635882" cy="1513943"/>
            </a:xfrm>
            <a:custGeom>
              <a:avLst/>
              <a:gdLst>
                <a:gd name="T0" fmla="*/ 178178399 w 21600"/>
                <a:gd name="T1" fmla="*/ 232043324 h 21600"/>
                <a:gd name="T2" fmla="*/ 2147483647 w 21600"/>
                <a:gd name="T3" fmla="*/ 463592513 h 21600"/>
                <a:gd name="T4" fmla="*/ 2147483647 w 21600"/>
                <a:gd name="T5" fmla="*/ 232043324 h 21600"/>
                <a:gd name="T6" fmla="*/ 2147483647 w 21600"/>
                <a:gd name="T7" fmla="*/ 265344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lumMod val="85000"/>
              </a:srgbClr>
            </a:solidFill>
            <a:ln w="9525">
              <a:noFill/>
              <a:miter lim="800000"/>
              <a:headEnd/>
              <a:tailEnd/>
            </a:ln>
          </p:spPr>
          <p:txBody>
            <a:bodyPr lIns="0" tIns="0" rIns="0" bIns="0" anchor="ctr"/>
            <a:lstStyle/>
            <a:p>
              <a:pPr algn="ctr">
                <a:defRPr/>
              </a:pPr>
              <a:endParaRPr lang="en-US" sz="1100" kern="0" dirty="0">
                <a:solidFill>
                  <a:srgbClr val="FFFFFF"/>
                </a:solidFill>
              </a:endParaRPr>
            </a:p>
            <a:p>
              <a:pPr algn="ctr">
                <a:defRPr/>
              </a:pPr>
              <a:r>
                <a:rPr lang="en-US" sz="1100" kern="0" dirty="0">
                  <a:solidFill>
                    <a:srgbClr val="FFFFFF"/>
                  </a:solidFill>
                </a:rPr>
                <a:t>     </a:t>
              </a:r>
            </a:p>
          </p:txBody>
        </p:sp>
        <p:grpSp>
          <p:nvGrpSpPr>
            <p:cNvPr id="4" name="Group 103"/>
            <p:cNvGrpSpPr/>
            <p:nvPr/>
          </p:nvGrpSpPr>
          <p:grpSpPr>
            <a:xfrm>
              <a:off x="4140485" y="2305913"/>
              <a:ext cx="804974" cy="1698478"/>
              <a:chOff x="3183046" y="3775030"/>
              <a:chExt cx="2923758" cy="6169070"/>
            </a:xfrm>
          </p:grpSpPr>
          <p:sp>
            <p:nvSpPr>
              <p:cNvPr id="105" name="Rectangle 104"/>
              <p:cNvSpPr/>
              <p:nvPr/>
            </p:nvSpPr>
            <p:spPr>
              <a:xfrm>
                <a:off x="3689146" y="5025127"/>
                <a:ext cx="1911554" cy="4918973"/>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nvGrpSpPr>
              <p:cNvPr id="5" name="Group 121"/>
              <p:cNvGrpSpPr/>
              <p:nvPr/>
            </p:nvGrpSpPr>
            <p:grpSpPr>
              <a:xfrm>
                <a:off x="4152900" y="6759283"/>
                <a:ext cx="984047" cy="1333110"/>
                <a:chOff x="10496550" y="-2319338"/>
                <a:chExt cx="1830388" cy="2479676"/>
              </a:xfrm>
              <a:solidFill>
                <a:srgbClr val="000000">
                  <a:lumMod val="75000"/>
                  <a:lumOff val="25000"/>
                </a:srgbClr>
              </a:solidFill>
            </p:grpSpPr>
            <p:sp>
              <p:nvSpPr>
                <p:cNvPr id="120" name="Freeform 11"/>
                <p:cNvSpPr>
                  <a:spLocks noEditPoints="1"/>
                </p:cNvSpPr>
                <p:nvPr/>
              </p:nvSpPr>
              <p:spPr bwMode="auto">
                <a:xfrm>
                  <a:off x="10496550" y="-1204913"/>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21" name="Freeform 12"/>
                <p:cNvSpPr>
                  <a:spLocks noEditPoints="1"/>
                </p:cNvSpPr>
                <p:nvPr/>
              </p:nvSpPr>
              <p:spPr bwMode="auto">
                <a:xfrm>
                  <a:off x="10496550" y="-469900"/>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22" name="Freeform 13"/>
                <p:cNvSpPr>
                  <a:spLocks/>
                </p:cNvSpPr>
                <p:nvPr/>
              </p:nvSpPr>
              <p:spPr bwMode="auto">
                <a:xfrm>
                  <a:off x="10496550" y="-2319338"/>
                  <a:ext cx="1830388" cy="282575"/>
                </a:xfrm>
                <a:custGeom>
                  <a:avLst/>
                  <a:gdLst>
                    <a:gd name="T0" fmla="*/ 888 w 1153"/>
                    <a:gd name="T1" fmla="*/ 0 h 178"/>
                    <a:gd name="T2" fmla="*/ 264 w 1153"/>
                    <a:gd name="T3" fmla="*/ 0 h 178"/>
                    <a:gd name="T4" fmla="*/ 0 w 1153"/>
                    <a:gd name="T5" fmla="*/ 178 h 178"/>
                    <a:gd name="T6" fmla="*/ 1153 w 1153"/>
                    <a:gd name="T7" fmla="*/ 178 h 178"/>
                    <a:gd name="T8" fmla="*/ 888 w 1153"/>
                    <a:gd name="T9" fmla="*/ 0 h 178"/>
                  </a:gdLst>
                  <a:ahLst/>
                  <a:cxnLst>
                    <a:cxn ang="0">
                      <a:pos x="T0" y="T1"/>
                    </a:cxn>
                    <a:cxn ang="0">
                      <a:pos x="T2" y="T3"/>
                    </a:cxn>
                    <a:cxn ang="0">
                      <a:pos x="T4" y="T5"/>
                    </a:cxn>
                    <a:cxn ang="0">
                      <a:pos x="T6" y="T7"/>
                    </a:cxn>
                    <a:cxn ang="0">
                      <a:pos x="T8" y="T9"/>
                    </a:cxn>
                  </a:cxnLst>
                  <a:rect l="0" t="0" r="r" b="b"/>
                  <a:pathLst>
                    <a:path w="1153" h="178">
                      <a:moveTo>
                        <a:pt x="888" y="0"/>
                      </a:moveTo>
                      <a:lnTo>
                        <a:pt x="264" y="0"/>
                      </a:lnTo>
                      <a:lnTo>
                        <a:pt x="0" y="178"/>
                      </a:lnTo>
                      <a:lnTo>
                        <a:pt x="1153" y="178"/>
                      </a:lnTo>
                      <a:lnTo>
                        <a:pt x="888" y="0"/>
                      </a:lnTo>
                      <a:close/>
                    </a:path>
                  </a:pathLst>
                </a:custGeom>
                <a:grpFill/>
                <a:ln>
                  <a:noFill/>
                </a:ln>
              </p:spPr>
              <p:txBody>
                <a:bodyPr/>
                <a:lstStyle/>
                <a:p>
                  <a:pPr defTabSz="182880">
                    <a:defRPr/>
                  </a:pPr>
                  <a:endParaRPr lang="en-US" sz="100" kern="0" dirty="0">
                    <a:solidFill>
                      <a:srgbClr val="000000"/>
                    </a:solidFill>
                    <a:latin typeface="Arial"/>
                  </a:endParaRPr>
                </a:p>
              </p:txBody>
            </p:sp>
            <p:sp>
              <p:nvSpPr>
                <p:cNvPr id="123" name="Freeform 14"/>
                <p:cNvSpPr>
                  <a:spLocks noEditPoints="1"/>
                </p:cNvSpPr>
                <p:nvPr/>
              </p:nvSpPr>
              <p:spPr bwMode="auto">
                <a:xfrm>
                  <a:off x="10496550" y="-1943100"/>
                  <a:ext cx="1830388" cy="625475"/>
                </a:xfrm>
                <a:custGeom>
                  <a:avLst/>
                  <a:gdLst>
                    <a:gd name="T0" fmla="*/ 0 w 488"/>
                    <a:gd name="T1" fmla="*/ 167 h 167"/>
                    <a:gd name="T2" fmla="*/ 488 w 488"/>
                    <a:gd name="T3" fmla="*/ 167 h 167"/>
                    <a:gd name="T4" fmla="*/ 488 w 488"/>
                    <a:gd name="T5" fmla="*/ 0 h 167"/>
                    <a:gd name="T6" fmla="*/ 0 w 488"/>
                    <a:gd name="T7" fmla="*/ 0 h 167"/>
                    <a:gd name="T8" fmla="*/ 0 w 488"/>
                    <a:gd name="T9" fmla="*/ 167 h 167"/>
                    <a:gd name="T10" fmla="*/ 185 w 488"/>
                    <a:gd name="T11" fmla="*/ 41 h 167"/>
                    <a:gd name="T12" fmla="*/ 463 w 488"/>
                    <a:gd name="T13" fmla="*/ 41 h 167"/>
                    <a:gd name="T14" fmla="*/ 463 w 488"/>
                    <a:gd name="T15" fmla="*/ 61 h 167"/>
                    <a:gd name="T16" fmla="*/ 185 w 488"/>
                    <a:gd name="T17" fmla="*/ 61 h 167"/>
                    <a:gd name="T18" fmla="*/ 185 w 488"/>
                    <a:gd name="T19" fmla="*/ 41 h 167"/>
                    <a:gd name="T20" fmla="*/ 185 w 488"/>
                    <a:gd name="T21" fmla="*/ 89 h 167"/>
                    <a:gd name="T22" fmla="*/ 463 w 488"/>
                    <a:gd name="T23" fmla="*/ 89 h 167"/>
                    <a:gd name="T24" fmla="*/ 463 w 488"/>
                    <a:gd name="T25" fmla="*/ 109 h 167"/>
                    <a:gd name="T26" fmla="*/ 185 w 488"/>
                    <a:gd name="T27" fmla="*/ 109 h 167"/>
                    <a:gd name="T28" fmla="*/ 185 w 488"/>
                    <a:gd name="T29" fmla="*/ 89 h 167"/>
                    <a:gd name="T30" fmla="*/ 143 w 488"/>
                    <a:gd name="T31" fmla="*/ 38 h 167"/>
                    <a:gd name="T32" fmla="*/ 157 w 488"/>
                    <a:gd name="T33" fmla="*/ 51 h 167"/>
                    <a:gd name="T34" fmla="*/ 143 w 488"/>
                    <a:gd name="T35" fmla="*/ 65 h 167"/>
                    <a:gd name="T36" fmla="*/ 130 w 488"/>
                    <a:gd name="T37" fmla="*/ 51 h 167"/>
                    <a:gd name="T38" fmla="*/ 143 w 488"/>
                    <a:gd name="T39" fmla="*/ 38 h 167"/>
                    <a:gd name="T40" fmla="*/ 143 w 488"/>
                    <a:gd name="T41" fmla="*/ 86 h 167"/>
                    <a:gd name="T42" fmla="*/ 157 w 488"/>
                    <a:gd name="T43" fmla="*/ 99 h 167"/>
                    <a:gd name="T44" fmla="*/ 143 w 488"/>
                    <a:gd name="T45" fmla="*/ 113 h 167"/>
                    <a:gd name="T46" fmla="*/ 130 w 488"/>
                    <a:gd name="T47" fmla="*/ 99 h 167"/>
                    <a:gd name="T48" fmla="*/ 143 w 488"/>
                    <a:gd name="T49" fmla="*/ 86 h 167"/>
                    <a:gd name="T50" fmla="*/ 91 w 488"/>
                    <a:gd name="T51" fmla="*/ 38 h 167"/>
                    <a:gd name="T52" fmla="*/ 105 w 488"/>
                    <a:gd name="T53" fmla="*/ 51 h 167"/>
                    <a:gd name="T54" fmla="*/ 91 w 488"/>
                    <a:gd name="T55" fmla="*/ 65 h 167"/>
                    <a:gd name="T56" fmla="*/ 78 w 488"/>
                    <a:gd name="T57" fmla="*/ 51 h 167"/>
                    <a:gd name="T58" fmla="*/ 91 w 488"/>
                    <a:gd name="T59" fmla="*/ 38 h 167"/>
                    <a:gd name="T60" fmla="*/ 91 w 488"/>
                    <a:gd name="T61" fmla="*/ 86 h 167"/>
                    <a:gd name="T62" fmla="*/ 105 w 488"/>
                    <a:gd name="T63" fmla="*/ 99 h 167"/>
                    <a:gd name="T64" fmla="*/ 91 w 488"/>
                    <a:gd name="T65" fmla="*/ 113 h 167"/>
                    <a:gd name="T66" fmla="*/ 78 w 488"/>
                    <a:gd name="T67" fmla="*/ 99 h 167"/>
                    <a:gd name="T68" fmla="*/ 91 w 488"/>
                    <a:gd name="T69" fmla="*/ 86 h 167"/>
                    <a:gd name="T70" fmla="*/ 39 w 488"/>
                    <a:gd name="T71" fmla="*/ 38 h 167"/>
                    <a:gd name="T72" fmla="*/ 53 w 488"/>
                    <a:gd name="T73" fmla="*/ 51 h 167"/>
                    <a:gd name="T74" fmla="*/ 39 w 488"/>
                    <a:gd name="T75" fmla="*/ 65 h 167"/>
                    <a:gd name="T76" fmla="*/ 26 w 488"/>
                    <a:gd name="T77" fmla="*/ 51 h 167"/>
                    <a:gd name="T78" fmla="*/ 39 w 488"/>
                    <a:gd name="T79" fmla="*/ 38 h 167"/>
                    <a:gd name="T80" fmla="*/ 39 w 488"/>
                    <a:gd name="T81" fmla="*/ 86 h 167"/>
                    <a:gd name="T82" fmla="*/ 53 w 488"/>
                    <a:gd name="T83" fmla="*/ 99 h 167"/>
                    <a:gd name="T84" fmla="*/ 39 w 488"/>
                    <a:gd name="T85" fmla="*/ 113 h 167"/>
                    <a:gd name="T86" fmla="*/ 26 w 488"/>
                    <a:gd name="T87" fmla="*/ 99 h 167"/>
                    <a:gd name="T88" fmla="*/ 39 w 488"/>
                    <a:gd name="T89" fmla="*/ 8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7">
                      <a:moveTo>
                        <a:pt x="0" y="167"/>
                      </a:moveTo>
                      <a:cubicBezTo>
                        <a:pt x="488" y="167"/>
                        <a:pt x="488" y="167"/>
                        <a:pt x="488" y="167"/>
                      </a:cubicBezTo>
                      <a:cubicBezTo>
                        <a:pt x="488" y="0"/>
                        <a:pt x="488" y="0"/>
                        <a:pt x="488" y="0"/>
                      </a:cubicBezTo>
                      <a:cubicBezTo>
                        <a:pt x="0" y="0"/>
                        <a:pt x="0" y="0"/>
                        <a:pt x="0" y="0"/>
                      </a:cubicBezTo>
                      <a:lnTo>
                        <a:pt x="0" y="167"/>
                      </a:lnTo>
                      <a:close/>
                      <a:moveTo>
                        <a:pt x="185" y="41"/>
                      </a:moveTo>
                      <a:cubicBezTo>
                        <a:pt x="463" y="41"/>
                        <a:pt x="463" y="41"/>
                        <a:pt x="463" y="41"/>
                      </a:cubicBezTo>
                      <a:cubicBezTo>
                        <a:pt x="463" y="61"/>
                        <a:pt x="463" y="61"/>
                        <a:pt x="463" y="61"/>
                      </a:cubicBezTo>
                      <a:cubicBezTo>
                        <a:pt x="185" y="61"/>
                        <a:pt x="185" y="61"/>
                        <a:pt x="185" y="61"/>
                      </a:cubicBezTo>
                      <a:lnTo>
                        <a:pt x="185" y="41"/>
                      </a:lnTo>
                      <a:close/>
                      <a:moveTo>
                        <a:pt x="185" y="89"/>
                      </a:moveTo>
                      <a:cubicBezTo>
                        <a:pt x="463" y="89"/>
                        <a:pt x="463" y="89"/>
                        <a:pt x="463" y="89"/>
                      </a:cubicBezTo>
                      <a:cubicBezTo>
                        <a:pt x="463" y="109"/>
                        <a:pt x="463" y="109"/>
                        <a:pt x="463" y="109"/>
                      </a:cubicBezTo>
                      <a:cubicBezTo>
                        <a:pt x="185" y="109"/>
                        <a:pt x="185" y="109"/>
                        <a:pt x="185" y="109"/>
                      </a:cubicBezTo>
                      <a:lnTo>
                        <a:pt x="185" y="89"/>
                      </a:lnTo>
                      <a:close/>
                      <a:moveTo>
                        <a:pt x="143" y="38"/>
                      </a:moveTo>
                      <a:cubicBezTo>
                        <a:pt x="151" y="38"/>
                        <a:pt x="157" y="44"/>
                        <a:pt x="157" y="51"/>
                      </a:cubicBezTo>
                      <a:cubicBezTo>
                        <a:pt x="157" y="59"/>
                        <a:pt x="151" y="65"/>
                        <a:pt x="143" y="65"/>
                      </a:cubicBezTo>
                      <a:cubicBezTo>
                        <a:pt x="136" y="65"/>
                        <a:pt x="130" y="59"/>
                        <a:pt x="130" y="51"/>
                      </a:cubicBezTo>
                      <a:cubicBezTo>
                        <a:pt x="130" y="44"/>
                        <a:pt x="136" y="38"/>
                        <a:pt x="143" y="38"/>
                      </a:cubicBezTo>
                      <a:close/>
                      <a:moveTo>
                        <a:pt x="143" y="86"/>
                      </a:moveTo>
                      <a:cubicBezTo>
                        <a:pt x="151" y="86"/>
                        <a:pt x="157" y="92"/>
                        <a:pt x="157" y="99"/>
                      </a:cubicBezTo>
                      <a:cubicBezTo>
                        <a:pt x="157" y="107"/>
                        <a:pt x="151" y="113"/>
                        <a:pt x="143" y="113"/>
                      </a:cubicBezTo>
                      <a:cubicBezTo>
                        <a:pt x="136" y="113"/>
                        <a:pt x="130" y="107"/>
                        <a:pt x="130" y="99"/>
                      </a:cubicBezTo>
                      <a:cubicBezTo>
                        <a:pt x="130" y="92"/>
                        <a:pt x="136" y="86"/>
                        <a:pt x="143" y="86"/>
                      </a:cubicBezTo>
                      <a:close/>
                      <a:moveTo>
                        <a:pt x="91" y="38"/>
                      </a:moveTo>
                      <a:cubicBezTo>
                        <a:pt x="99" y="38"/>
                        <a:pt x="105" y="44"/>
                        <a:pt x="105" y="51"/>
                      </a:cubicBezTo>
                      <a:cubicBezTo>
                        <a:pt x="105" y="59"/>
                        <a:pt x="99" y="65"/>
                        <a:pt x="91" y="65"/>
                      </a:cubicBezTo>
                      <a:cubicBezTo>
                        <a:pt x="84" y="65"/>
                        <a:pt x="78" y="59"/>
                        <a:pt x="78" y="51"/>
                      </a:cubicBezTo>
                      <a:cubicBezTo>
                        <a:pt x="78" y="44"/>
                        <a:pt x="84" y="38"/>
                        <a:pt x="91" y="38"/>
                      </a:cubicBezTo>
                      <a:close/>
                      <a:moveTo>
                        <a:pt x="91" y="86"/>
                      </a:moveTo>
                      <a:cubicBezTo>
                        <a:pt x="99" y="86"/>
                        <a:pt x="105" y="92"/>
                        <a:pt x="105" y="99"/>
                      </a:cubicBezTo>
                      <a:cubicBezTo>
                        <a:pt x="105" y="107"/>
                        <a:pt x="99" y="113"/>
                        <a:pt x="91" y="113"/>
                      </a:cubicBezTo>
                      <a:cubicBezTo>
                        <a:pt x="84" y="113"/>
                        <a:pt x="78" y="107"/>
                        <a:pt x="78" y="99"/>
                      </a:cubicBezTo>
                      <a:cubicBezTo>
                        <a:pt x="78" y="92"/>
                        <a:pt x="84" y="86"/>
                        <a:pt x="91" y="86"/>
                      </a:cubicBezTo>
                      <a:close/>
                      <a:moveTo>
                        <a:pt x="39" y="38"/>
                      </a:moveTo>
                      <a:cubicBezTo>
                        <a:pt x="47" y="38"/>
                        <a:pt x="53" y="44"/>
                        <a:pt x="53" y="51"/>
                      </a:cubicBezTo>
                      <a:cubicBezTo>
                        <a:pt x="53" y="59"/>
                        <a:pt x="47" y="65"/>
                        <a:pt x="39" y="65"/>
                      </a:cubicBezTo>
                      <a:cubicBezTo>
                        <a:pt x="32" y="65"/>
                        <a:pt x="26" y="59"/>
                        <a:pt x="26" y="51"/>
                      </a:cubicBezTo>
                      <a:cubicBezTo>
                        <a:pt x="26" y="44"/>
                        <a:pt x="32" y="38"/>
                        <a:pt x="39" y="38"/>
                      </a:cubicBezTo>
                      <a:close/>
                      <a:moveTo>
                        <a:pt x="39" y="86"/>
                      </a:moveTo>
                      <a:cubicBezTo>
                        <a:pt x="47" y="86"/>
                        <a:pt x="53" y="92"/>
                        <a:pt x="53" y="99"/>
                      </a:cubicBezTo>
                      <a:cubicBezTo>
                        <a:pt x="53" y="107"/>
                        <a:pt x="47" y="113"/>
                        <a:pt x="39" y="113"/>
                      </a:cubicBezTo>
                      <a:cubicBezTo>
                        <a:pt x="32" y="113"/>
                        <a:pt x="26" y="107"/>
                        <a:pt x="26" y="99"/>
                      </a:cubicBezTo>
                      <a:cubicBezTo>
                        <a:pt x="26" y="92"/>
                        <a:pt x="32" y="86"/>
                        <a:pt x="39" y="86"/>
                      </a:cubicBezTo>
                      <a:close/>
                    </a:path>
                  </a:pathLst>
                </a:custGeom>
                <a:grpFill/>
                <a:ln>
                  <a:noFill/>
                </a:ln>
              </p:spPr>
              <p:txBody>
                <a:bodyPr/>
                <a:lstStyle/>
                <a:p>
                  <a:pPr defTabSz="182880">
                    <a:defRPr/>
                  </a:pPr>
                  <a:endParaRPr lang="en-US" sz="100" kern="0" dirty="0">
                    <a:solidFill>
                      <a:srgbClr val="000000"/>
                    </a:solidFill>
                    <a:latin typeface="Arial"/>
                  </a:endParaRPr>
                </a:p>
              </p:txBody>
            </p:sp>
          </p:grpSp>
          <p:grpSp>
            <p:nvGrpSpPr>
              <p:cNvPr id="6" name="Group 127"/>
              <p:cNvGrpSpPr/>
              <p:nvPr/>
            </p:nvGrpSpPr>
            <p:grpSpPr>
              <a:xfrm>
                <a:off x="4174925" y="5194066"/>
                <a:ext cx="939996" cy="1320237"/>
                <a:chOff x="7886700" y="-2363788"/>
                <a:chExt cx="1828800" cy="2568576"/>
              </a:xfrm>
              <a:solidFill>
                <a:srgbClr val="000000">
                  <a:lumMod val="75000"/>
                  <a:lumOff val="25000"/>
                </a:srgbClr>
              </a:solidFill>
            </p:grpSpPr>
            <p:sp>
              <p:nvSpPr>
                <p:cNvPr id="116"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17"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18"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19"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108" name="TextBox 185"/>
              <p:cNvSpPr txBox="1">
                <a:spLocks noChangeArrowheads="1"/>
              </p:cNvSpPr>
              <p:nvPr/>
            </p:nvSpPr>
            <p:spPr bwMode="auto">
              <a:xfrm>
                <a:off x="3183046" y="3775030"/>
                <a:ext cx="2923758" cy="1384995"/>
              </a:xfrm>
              <a:prstGeom prst="rect">
                <a:avLst/>
              </a:prstGeom>
              <a:noFill/>
              <a:ln w="38100">
                <a:noFill/>
                <a:miter lim="800000"/>
                <a:headEnd/>
                <a:tailEnd/>
              </a:ln>
            </p:spPr>
            <p:txBody>
              <a:bodyPr wrap="square">
                <a:spAutoFit/>
              </a:bodyPr>
              <a:lstStyle/>
              <a:p>
                <a:pPr algn="ctr" defTabSz="182880">
                  <a:defRPr/>
                </a:pPr>
                <a:r>
                  <a:rPr lang="en-US" sz="600" kern="0" dirty="0">
                    <a:solidFill>
                      <a:srgbClr val="000000">
                        <a:alpha val="99000"/>
                      </a:srgbClr>
                    </a:solidFill>
                  </a:rPr>
                  <a:t>CONTENT </a:t>
                </a:r>
                <a:br>
                  <a:rPr lang="en-US" sz="600" kern="0" dirty="0">
                    <a:solidFill>
                      <a:srgbClr val="000000">
                        <a:alpha val="99000"/>
                      </a:srgbClr>
                    </a:solidFill>
                  </a:rPr>
                </a:br>
                <a:r>
                  <a:rPr lang="en-US" sz="600" kern="0" dirty="0">
                    <a:solidFill>
                      <a:srgbClr val="000000">
                        <a:alpha val="99000"/>
                      </a:srgbClr>
                    </a:solidFill>
                  </a:rPr>
                  <a:t>CENTER</a:t>
                </a:r>
              </a:p>
            </p:txBody>
          </p:sp>
          <p:grpSp>
            <p:nvGrpSpPr>
              <p:cNvPr id="7" name="Group 53"/>
              <p:cNvGrpSpPr/>
              <p:nvPr/>
            </p:nvGrpSpPr>
            <p:grpSpPr>
              <a:xfrm>
                <a:off x="4174925" y="8445802"/>
                <a:ext cx="939997" cy="1320237"/>
                <a:chOff x="22024184" y="10896600"/>
                <a:chExt cx="939997" cy="1320237"/>
              </a:xfrm>
            </p:grpSpPr>
            <p:grpSp>
              <p:nvGrpSpPr>
                <p:cNvPr id="8" name="Group 127"/>
                <p:cNvGrpSpPr/>
                <p:nvPr/>
              </p:nvGrpSpPr>
              <p:grpSpPr>
                <a:xfrm>
                  <a:off x="22024184" y="10896600"/>
                  <a:ext cx="939996" cy="1320237"/>
                  <a:chOff x="7886700" y="-2363788"/>
                  <a:chExt cx="1828800" cy="2568576"/>
                </a:xfrm>
                <a:solidFill>
                  <a:srgbClr val="000000">
                    <a:lumMod val="75000"/>
                    <a:lumOff val="25000"/>
                  </a:srgbClr>
                </a:solidFill>
              </p:grpSpPr>
              <p:sp>
                <p:nvSpPr>
                  <p:cNvPr id="112"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13"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14"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15"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111" name="Freeform 12"/>
                <p:cNvSpPr>
                  <a:spLocks noEditPoints="1"/>
                </p:cNvSpPr>
                <p:nvPr/>
              </p:nvSpPr>
              <p:spPr bwMode="auto">
                <a:xfrm>
                  <a:off x="22024185" y="11199778"/>
                  <a:ext cx="939996" cy="811843"/>
                </a:xfrm>
                <a:prstGeom prst="rect">
                  <a:avLst/>
                </a:prstGeom>
                <a:solidFill>
                  <a:srgbClr val="000000">
                    <a:lumMod val="75000"/>
                    <a:lumOff val="25000"/>
                  </a:srgbClr>
                </a:solidFill>
                <a:ln>
                  <a:noFill/>
                </a:ln>
              </p:spPr>
              <p:txBody>
                <a:bodyPr/>
                <a:lstStyle/>
                <a:p>
                  <a:pPr defTabSz="182880">
                    <a:defRPr/>
                  </a:pPr>
                  <a:endParaRPr lang="en-US" sz="100" kern="0" dirty="0">
                    <a:solidFill>
                      <a:srgbClr val="000000"/>
                    </a:solidFill>
                    <a:latin typeface="Arial"/>
                  </a:endParaRPr>
                </a:p>
              </p:txBody>
            </p:sp>
          </p:grpSp>
        </p:grpSp>
        <p:grpSp>
          <p:nvGrpSpPr>
            <p:cNvPr id="9" name="Group 123"/>
            <p:cNvGrpSpPr/>
            <p:nvPr/>
          </p:nvGrpSpPr>
          <p:grpSpPr>
            <a:xfrm>
              <a:off x="7373956" y="2305913"/>
              <a:ext cx="855644" cy="1698478"/>
              <a:chOff x="3091026" y="3775030"/>
              <a:chExt cx="3107798" cy="6169070"/>
            </a:xfrm>
          </p:grpSpPr>
          <p:sp>
            <p:nvSpPr>
              <p:cNvPr id="125" name="Rectangle 124"/>
              <p:cNvSpPr/>
              <p:nvPr/>
            </p:nvSpPr>
            <p:spPr>
              <a:xfrm>
                <a:off x="3689146" y="5025127"/>
                <a:ext cx="1911554" cy="4918973"/>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nvGrpSpPr>
              <p:cNvPr id="10" name="Group 121"/>
              <p:cNvGrpSpPr/>
              <p:nvPr/>
            </p:nvGrpSpPr>
            <p:grpSpPr>
              <a:xfrm>
                <a:off x="4152900" y="6759283"/>
                <a:ext cx="984047" cy="1333110"/>
                <a:chOff x="10496550" y="-2319338"/>
                <a:chExt cx="1830388" cy="2479676"/>
              </a:xfrm>
              <a:solidFill>
                <a:srgbClr val="000000">
                  <a:lumMod val="75000"/>
                  <a:lumOff val="25000"/>
                </a:srgbClr>
              </a:solidFill>
            </p:grpSpPr>
            <p:sp>
              <p:nvSpPr>
                <p:cNvPr id="140" name="Freeform 11"/>
                <p:cNvSpPr>
                  <a:spLocks noEditPoints="1"/>
                </p:cNvSpPr>
                <p:nvPr/>
              </p:nvSpPr>
              <p:spPr bwMode="auto">
                <a:xfrm>
                  <a:off x="10496550" y="-1204913"/>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41" name="Freeform 12"/>
                <p:cNvSpPr>
                  <a:spLocks noEditPoints="1"/>
                </p:cNvSpPr>
                <p:nvPr/>
              </p:nvSpPr>
              <p:spPr bwMode="auto">
                <a:xfrm>
                  <a:off x="10496550" y="-469900"/>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42" name="Freeform 13"/>
                <p:cNvSpPr>
                  <a:spLocks/>
                </p:cNvSpPr>
                <p:nvPr/>
              </p:nvSpPr>
              <p:spPr bwMode="auto">
                <a:xfrm>
                  <a:off x="10496550" y="-2319338"/>
                  <a:ext cx="1830388" cy="282575"/>
                </a:xfrm>
                <a:custGeom>
                  <a:avLst/>
                  <a:gdLst>
                    <a:gd name="T0" fmla="*/ 888 w 1153"/>
                    <a:gd name="T1" fmla="*/ 0 h 178"/>
                    <a:gd name="T2" fmla="*/ 264 w 1153"/>
                    <a:gd name="T3" fmla="*/ 0 h 178"/>
                    <a:gd name="T4" fmla="*/ 0 w 1153"/>
                    <a:gd name="T5" fmla="*/ 178 h 178"/>
                    <a:gd name="T6" fmla="*/ 1153 w 1153"/>
                    <a:gd name="T7" fmla="*/ 178 h 178"/>
                    <a:gd name="T8" fmla="*/ 888 w 1153"/>
                    <a:gd name="T9" fmla="*/ 0 h 178"/>
                  </a:gdLst>
                  <a:ahLst/>
                  <a:cxnLst>
                    <a:cxn ang="0">
                      <a:pos x="T0" y="T1"/>
                    </a:cxn>
                    <a:cxn ang="0">
                      <a:pos x="T2" y="T3"/>
                    </a:cxn>
                    <a:cxn ang="0">
                      <a:pos x="T4" y="T5"/>
                    </a:cxn>
                    <a:cxn ang="0">
                      <a:pos x="T6" y="T7"/>
                    </a:cxn>
                    <a:cxn ang="0">
                      <a:pos x="T8" y="T9"/>
                    </a:cxn>
                  </a:cxnLst>
                  <a:rect l="0" t="0" r="r" b="b"/>
                  <a:pathLst>
                    <a:path w="1153" h="178">
                      <a:moveTo>
                        <a:pt x="888" y="0"/>
                      </a:moveTo>
                      <a:lnTo>
                        <a:pt x="264" y="0"/>
                      </a:lnTo>
                      <a:lnTo>
                        <a:pt x="0" y="178"/>
                      </a:lnTo>
                      <a:lnTo>
                        <a:pt x="1153" y="178"/>
                      </a:lnTo>
                      <a:lnTo>
                        <a:pt x="888" y="0"/>
                      </a:lnTo>
                      <a:close/>
                    </a:path>
                  </a:pathLst>
                </a:custGeom>
                <a:grpFill/>
                <a:ln>
                  <a:noFill/>
                </a:ln>
              </p:spPr>
              <p:txBody>
                <a:bodyPr/>
                <a:lstStyle/>
                <a:p>
                  <a:pPr defTabSz="182880">
                    <a:defRPr/>
                  </a:pPr>
                  <a:endParaRPr lang="en-US" sz="100" kern="0" dirty="0">
                    <a:solidFill>
                      <a:srgbClr val="000000"/>
                    </a:solidFill>
                    <a:latin typeface="Arial"/>
                  </a:endParaRPr>
                </a:p>
              </p:txBody>
            </p:sp>
            <p:sp>
              <p:nvSpPr>
                <p:cNvPr id="143" name="Freeform 14"/>
                <p:cNvSpPr>
                  <a:spLocks noEditPoints="1"/>
                </p:cNvSpPr>
                <p:nvPr/>
              </p:nvSpPr>
              <p:spPr bwMode="auto">
                <a:xfrm>
                  <a:off x="10496550" y="-1943100"/>
                  <a:ext cx="1830388" cy="625475"/>
                </a:xfrm>
                <a:custGeom>
                  <a:avLst/>
                  <a:gdLst>
                    <a:gd name="T0" fmla="*/ 0 w 488"/>
                    <a:gd name="T1" fmla="*/ 167 h 167"/>
                    <a:gd name="T2" fmla="*/ 488 w 488"/>
                    <a:gd name="T3" fmla="*/ 167 h 167"/>
                    <a:gd name="T4" fmla="*/ 488 w 488"/>
                    <a:gd name="T5" fmla="*/ 0 h 167"/>
                    <a:gd name="T6" fmla="*/ 0 w 488"/>
                    <a:gd name="T7" fmla="*/ 0 h 167"/>
                    <a:gd name="T8" fmla="*/ 0 w 488"/>
                    <a:gd name="T9" fmla="*/ 167 h 167"/>
                    <a:gd name="T10" fmla="*/ 185 w 488"/>
                    <a:gd name="T11" fmla="*/ 41 h 167"/>
                    <a:gd name="T12" fmla="*/ 463 w 488"/>
                    <a:gd name="T13" fmla="*/ 41 h 167"/>
                    <a:gd name="T14" fmla="*/ 463 w 488"/>
                    <a:gd name="T15" fmla="*/ 61 h 167"/>
                    <a:gd name="T16" fmla="*/ 185 w 488"/>
                    <a:gd name="T17" fmla="*/ 61 h 167"/>
                    <a:gd name="T18" fmla="*/ 185 w 488"/>
                    <a:gd name="T19" fmla="*/ 41 h 167"/>
                    <a:gd name="T20" fmla="*/ 185 w 488"/>
                    <a:gd name="T21" fmla="*/ 89 h 167"/>
                    <a:gd name="T22" fmla="*/ 463 w 488"/>
                    <a:gd name="T23" fmla="*/ 89 h 167"/>
                    <a:gd name="T24" fmla="*/ 463 w 488"/>
                    <a:gd name="T25" fmla="*/ 109 h 167"/>
                    <a:gd name="T26" fmla="*/ 185 w 488"/>
                    <a:gd name="T27" fmla="*/ 109 h 167"/>
                    <a:gd name="T28" fmla="*/ 185 w 488"/>
                    <a:gd name="T29" fmla="*/ 89 h 167"/>
                    <a:gd name="T30" fmla="*/ 143 w 488"/>
                    <a:gd name="T31" fmla="*/ 38 h 167"/>
                    <a:gd name="T32" fmla="*/ 157 w 488"/>
                    <a:gd name="T33" fmla="*/ 51 h 167"/>
                    <a:gd name="T34" fmla="*/ 143 w 488"/>
                    <a:gd name="T35" fmla="*/ 65 h 167"/>
                    <a:gd name="T36" fmla="*/ 130 w 488"/>
                    <a:gd name="T37" fmla="*/ 51 h 167"/>
                    <a:gd name="T38" fmla="*/ 143 w 488"/>
                    <a:gd name="T39" fmla="*/ 38 h 167"/>
                    <a:gd name="T40" fmla="*/ 143 w 488"/>
                    <a:gd name="T41" fmla="*/ 86 h 167"/>
                    <a:gd name="T42" fmla="*/ 157 w 488"/>
                    <a:gd name="T43" fmla="*/ 99 h 167"/>
                    <a:gd name="T44" fmla="*/ 143 w 488"/>
                    <a:gd name="T45" fmla="*/ 113 h 167"/>
                    <a:gd name="T46" fmla="*/ 130 w 488"/>
                    <a:gd name="T47" fmla="*/ 99 h 167"/>
                    <a:gd name="T48" fmla="*/ 143 w 488"/>
                    <a:gd name="T49" fmla="*/ 86 h 167"/>
                    <a:gd name="T50" fmla="*/ 91 w 488"/>
                    <a:gd name="T51" fmla="*/ 38 h 167"/>
                    <a:gd name="T52" fmla="*/ 105 w 488"/>
                    <a:gd name="T53" fmla="*/ 51 h 167"/>
                    <a:gd name="T54" fmla="*/ 91 w 488"/>
                    <a:gd name="T55" fmla="*/ 65 h 167"/>
                    <a:gd name="T56" fmla="*/ 78 w 488"/>
                    <a:gd name="T57" fmla="*/ 51 h 167"/>
                    <a:gd name="T58" fmla="*/ 91 w 488"/>
                    <a:gd name="T59" fmla="*/ 38 h 167"/>
                    <a:gd name="T60" fmla="*/ 91 w 488"/>
                    <a:gd name="T61" fmla="*/ 86 h 167"/>
                    <a:gd name="T62" fmla="*/ 105 w 488"/>
                    <a:gd name="T63" fmla="*/ 99 h 167"/>
                    <a:gd name="T64" fmla="*/ 91 w 488"/>
                    <a:gd name="T65" fmla="*/ 113 h 167"/>
                    <a:gd name="T66" fmla="*/ 78 w 488"/>
                    <a:gd name="T67" fmla="*/ 99 h 167"/>
                    <a:gd name="T68" fmla="*/ 91 w 488"/>
                    <a:gd name="T69" fmla="*/ 86 h 167"/>
                    <a:gd name="T70" fmla="*/ 39 w 488"/>
                    <a:gd name="T71" fmla="*/ 38 h 167"/>
                    <a:gd name="T72" fmla="*/ 53 w 488"/>
                    <a:gd name="T73" fmla="*/ 51 h 167"/>
                    <a:gd name="T74" fmla="*/ 39 w 488"/>
                    <a:gd name="T75" fmla="*/ 65 h 167"/>
                    <a:gd name="T76" fmla="*/ 26 w 488"/>
                    <a:gd name="T77" fmla="*/ 51 h 167"/>
                    <a:gd name="T78" fmla="*/ 39 w 488"/>
                    <a:gd name="T79" fmla="*/ 38 h 167"/>
                    <a:gd name="T80" fmla="*/ 39 w 488"/>
                    <a:gd name="T81" fmla="*/ 86 h 167"/>
                    <a:gd name="T82" fmla="*/ 53 w 488"/>
                    <a:gd name="T83" fmla="*/ 99 h 167"/>
                    <a:gd name="T84" fmla="*/ 39 w 488"/>
                    <a:gd name="T85" fmla="*/ 113 h 167"/>
                    <a:gd name="T86" fmla="*/ 26 w 488"/>
                    <a:gd name="T87" fmla="*/ 99 h 167"/>
                    <a:gd name="T88" fmla="*/ 39 w 488"/>
                    <a:gd name="T89" fmla="*/ 8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7">
                      <a:moveTo>
                        <a:pt x="0" y="167"/>
                      </a:moveTo>
                      <a:cubicBezTo>
                        <a:pt x="488" y="167"/>
                        <a:pt x="488" y="167"/>
                        <a:pt x="488" y="167"/>
                      </a:cubicBezTo>
                      <a:cubicBezTo>
                        <a:pt x="488" y="0"/>
                        <a:pt x="488" y="0"/>
                        <a:pt x="488" y="0"/>
                      </a:cubicBezTo>
                      <a:cubicBezTo>
                        <a:pt x="0" y="0"/>
                        <a:pt x="0" y="0"/>
                        <a:pt x="0" y="0"/>
                      </a:cubicBezTo>
                      <a:lnTo>
                        <a:pt x="0" y="167"/>
                      </a:lnTo>
                      <a:close/>
                      <a:moveTo>
                        <a:pt x="185" y="41"/>
                      </a:moveTo>
                      <a:cubicBezTo>
                        <a:pt x="463" y="41"/>
                        <a:pt x="463" y="41"/>
                        <a:pt x="463" y="41"/>
                      </a:cubicBezTo>
                      <a:cubicBezTo>
                        <a:pt x="463" y="61"/>
                        <a:pt x="463" y="61"/>
                        <a:pt x="463" y="61"/>
                      </a:cubicBezTo>
                      <a:cubicBezTo>
                        <a:pt x="185" y="61"/>
                        <a:pt x="185" y="61"/>
                        <a:pt x="185" y="61"/>
                      </a:cubicBezTo>
                      <a:lnTo>
                        <a:pt x="185" y="41"/>
                      </a:lnTo>
                      <a:close/>
                      <a:moveTo>
                        <a:pt x="185" y="89"/>
                      </a:moveTo>
                      <a:cubicBezTo>
                        <a:pt x="463" y="89"/>
                        <a:pt x="463" y="89"/>
                        <a:pt x="463" y="89"/>
                      </a:cubicBezTo>
                      <a:cubicBezTo>
                        <a:pt x="463" y="109"/>
                        <a:pt x="463" y="109"/>
                        <a:pt x="463" y="109"/>
                      </a:cubicBezTo>
                      <a:cubicBezTo>
                        <a:pt x="185" y="109"/>
                        <a:pt x="185" y="109"/>
                        <a:pt x="185" y="109"/>
                      </a:cubicBezTo>
                      <a:lnTo>
                        <a:pt x="185" y="89"/>
                      </a:lnTo>
                      <a:close/>
                      <a:moveTo>
                        <a:pt x="143" y="38"/>
                      </a:moveTo>
                      <a:cubicBezTo>
                        <a:pt x="151" y="38"/>
                        <a:pt x="157" y="44"/>
                        <a:pt x="157" y="51"/>
                      </a:cubicBezTo>
                      <a:cubicBezTo>
                        <a:pt x="157" y="59"/>
                        <a:pt x="151" y="65"/>
                        <a:pt x="143" y="65"/>
                      </a:cubicBezTo>
                      <a:cubicBezTo>
                        <a:pt x="136" y="65"/>
                        <a:pt x="130" y="59"/>
                        <a:pt x="130" y="51"/>
                      </a:cubicBezTo>
                      <a:cubicBezTo>
                        <a:pt x="130" y="44"/>
                        <a:pt x="136" y="38"/>
                        <a:pt x="143" y="38"/>
                      </a:cubicBezTo>
                      <a:close/>
                      <a:moveTo>
                        <a:pt x="143" y="86"/>
                      </a:moveTo>
                      <a:cubicBezTo>
                        <a:pt x="151" y="86"/>
                        <a:pt x="157" y="92"/>
                        <a:pt x="157" y="99"/>
                      </a:cubicBezTo>
                      <a:cubicBezTo>
                        <a:pt x="157" y="107"/>
                        <a:pt x="151" y="113"/>
                        <a:pt x="143" y="113"/>
                      </a:cubicBezTo>
                      <a:cubicBezTo>
                        <a:pt x="136" y="113"/>
                        <a:pt x="130" y="107"/>
                        <a:pt x="130" y="99"/>
                      </a:cubicBezTo>
                      <a:cubicBezTo>
                        <a:pt x="130" y="92"/>
                        <a:pt x="136" y="86"/>
                        <a:pt x="143" y="86"/>
                      </a:cubicBezTo>
                      <a:close/>
                      <a:moveTo>
                        <a:pt x="91" y="38"/>
                      </a:moveTo>
                      <a:cubicBezTo>
                        <a:pt x="99" y="38"/>
                        <a:pt x="105" y="44"/>
                        <a:pt x="105" y="51"/>
                      </a:cubicBezTo>
                      <a:cubicBezTo>
                        <a:pt x="105" y="59"/>
                        <a:pt x="99" y="65"/>
                        <a:pt x="91" y="65"/>
                      </a:cubicBezTo>
                      <a:cubicBezTo>
                        <a:pt x="84" y="65"/>
                        <a:pt x="78" y="59"/>
                        <a:pt x="78" y="51"/>
                      </a:cubicBezTo>
                      <a:cubicBezTo>
                        <a:pt x="78" y="44"/>
                        <a:pt x="84" y="38"/>
                        <a:pt x="91" y="38"/>
                      </a:cubicBezTo>
                      <a:close/>
                      <a:moveTo>
                        <a:pt x="91" y="86"/>
                      </a:moveTo>
                      <a:cubicBezTo>
                        <a:pt x="99" y="86"/>
                        <a:pt x="105" y="92"/>
                        <a:pt x="105" y="99"/>
                      </a:cubicBezTo>
                      <a:cubicBezTo>
                        <a:pt x="105" y="107"/>
                        <a:pt x="99" y="113"/>
                        <a:pt x="91" y="113"/>
                      </a:cubicBezTo>
                      <a:cubicBezTo>
                        <a:pt x="84" y="113"/>
                        <a:pt x="78" y="107"/>
                        <a:pt x="78" y="99"/>
                      </a:cubicBezTo>
                      <a:cubicBezTo>
                        <a:pt x="78" y="92"/>
                        <a:pt x="84" y="86"/>
                        <a:pt x="91" y="86"/>
                      </a:cubicBezTo>
                      <a:close/>
                      <a:moveTo>
                        <a:pt x="39" y="38"/>
                      </a:moveTo>
                      <a:cubicBezTo>
                        <a:pt x="47" y="38"/>
                        <a:pt x="53" y="44"/>
                        <a:pt x="53" y="51"/>
                      </a:cubicBezTo>
                      <a:cubicBezTo>
                        <a:pt x="53" y="59"/>
                        <a:pt x="47" y="65"/>
                        <a:pt x="39" y="65"/>
                      </a:cubicBezTo>
                      <a:cubicBezTo>
                        <a:pt x="32" y="65"/>
                        <a:pt x="26" y="59"/>
                        <a:pt x="26" y="51"/>
                      </a:cubicBezTo>
                      <a:cubicBezTo>
                        <a:pt x="26" y="44"/>
                        <a:pt x="32" y="38"/>
                        <a:pt x="39" y="38"/>
                      </a:cubicBezTo>
                      <a:close/>
                      <a:moveTo>
                        <a:pt x="39" y="86"/>
                      </a:moveTo>
                      <a:cubicBezTo>
                        <a:pt x="47" y="86"/>
                        <a:pt x="53" y="92"/>
                        <a:pt x="53" y="99"/>
                      </a:cubicBezTo>
                      <a:cubicBezTo>
                        <a:pt x="53" y="107"/>
                        <a:pt x="47" y="113"/>
                        <a:pt x="39" y="113"/>
                      </a:cubicBezTo>
                      <a:cubicBezTo>
                        <a:pt x="32" y="113"/>
                        <a:pt x="26" y="107"/>
                        <a:pt x="26" y="99"/>
                      </a:cubicBezTo>
                      <a:cubicBezTo>
                        <a:pt x="26" y="92"/>
                        <a:pt x="32" y="86"/>
                        <a:pt x="39" y="86"/>
                      </a:cubicBezTo>
                      <a:close/>
                    </a:path>
                  </a:pathLst>
                </a:custGeom>
                <a:grpFill/>
                <a:ln>
                  <a:noFill/>
                </a:ln>
              </p:spPr>
              <p:txBody>
                <a:bodyPr/>
                <a:lstStyle/>
                <a:p>
                  <a:pPr defTabSz="182880">
                    <a:defRPr/>
                  </a:pPr>
                  <a:endParaRPr lang="en-US" sz="100" kern="0" dirty="0">
                    <a:solidFill>
                      <a:srgbClr val="000000"/>
                    </a:solidFill>
                    <a:latin typeface="Arial"/>
                  </a:endParaRPr>
                </a:p>
              </p:txBody>
            </p:sp>
          </p:grpSp>
          <p:grpSp>
            <p:nvGrpSpPr>
              <p:cNvPr id="11" name="Group 127"/>
              <p:cNvGrpSpPr/>
              <p:nvPr/>
            </p:nvGrpSpPr>
            <p:grpSpPr>
              <a:xfrm>
                <a:off x="4174925" y="5194066"/>
                <a:ext cx="939996" cy="1320237"/>
                <a:chOff x="7886700" y="-2363788"/>
                <a:chExt cx="1828800" cy="2568576"/>
              </a:xfrm>
              <a:solidFill>
                <a:srgbClr val="000000">
                  <a:lumMod val="75000"/>
                  <a:lumOff val="25000"/>
                </a:srgbClr>
              </a:solidFill>
            </p:grpSpPr>
            <p:sp>
              <p:nvSpPr>
                <p:cNvPr id="136"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37"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38"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39"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128" name="TextBox 185"/>
              <p:cNvSpPr txBox="1">
                <a:spLocks noChangeArrowheads="1"/>
              </p:cNvSpPr>
              <p:nvPr/>
            </p:nvSpPr>
            <p:spPr bwMode="auto">
              <a:xfrm>
                <a:off x="3091026" y="3775030"/>
                <a:ext cx="3107798" cy="1384995"/>
              </a:xfrm>
              <a:prstGeom prst="rect">
                <a:avLst/>
              </a:prstGeom>
              <a:noFill/>
              <a:ln w="38100">
                <a:noFill/>
                <a:miter lim="800000"/>
                <a:headEnd/>
                <a:tailEnd/>
              </a:ln>
            </p:spPr>
            <p:txBody>
              <a:bodyPr wrap="square">
                <a:spAutoFit/>
              </a:bodyPr>
              <a:lstStyle/>
              <a:p>
                <a:pPr algn="ctr" defTabSz="182880">
                  <a:defRPr/>
                </a:pPr>
                <a:r>
                  <a:rPr lang="en-US" sz="600" kern="0" dirty="0">
                    <a:solidFill>
                      <a:srgbClr val="000000">
                        <a:alpha val="99000"/>
                      </a:srgbClr>
                    </a:solidFill>
                  </a:rPr>
                  <a:t>CONTENT </a:t>
                </a:r>
                <a:br>
                  <a:rPr lang="en-US" sz="600" kern="0" dirty="0">
                    <a:solidFill>
                      <a:srgbClr val="000000">
                        <a:alpha val="99000"/>
                      </a:srgbClr>
                    </a:solidFill>
                  </a:rPr>
                </a:br>
                <a:r>
                  <a:rPr lang="en-US" sz="600" kern="0" dirty="0">
                    <a:solidFill>
                      <a:srgbClr val="000000">
                        <a:alpha val="99000"/>
                      </a:srgbClr>
                    </a:solidFill>
                  </a:rPr>
                  <a:t>CENTER</a:t>
                </a:r>
              </a:p>
            </p:txBody>
          </p:sp>
          <p:grpSp>
            <p:nvGrpSpPr>
              <p:cNvPr id="12" name="Group 53"/>
              <p:cNvGrpSpPr/>
              <p:nvPr/>
            </p:nvGrpSpPr>
            <p:grpSpPr>
              <a:xfrm>
                <a:off x="4174925" y="8445802"/>
                <a:ext cx="939997" cy="1320237"/>
                <a:chOff x="22024184" y="10896600"/>
                <a:chExt cx="939997" cy="1320237"/>
              </a:xfrm>
            </p:grpSpPr>
            <p:grpSp>
              <p:nvGrpSpPr>
                <p:cNvPr id="13" name="Group 127"/>
                <p:cNvGrpSpPr/>
                <p:nvPr/>
              </p:nvGrpSpPr>
              <p:grpSpPr>
                <a:xfrm>
                  <a:off x="22024184" y="10896600"/>
                  <a:ext cx="939996" cy="1320237"/>
                  <a:chOff x="7886700" y="-2363788"/>
                  <a:chExt cx="1828800" cy="2568576"/>
                </a:xfrm>
                <a:solidFill>
                  <a:srgbClr val="000000">
                    <a:lumMod val="75000"/>
                    <a:lumOff val="25000"/>
                  </a:srgbClr>
                </a:solidFill>
              </p:grpSpPr>
              <p:sp>
                <p:nvSpPr>
                  <p:cNvPr id="132"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33"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34"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135"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131" name="Freeform 12"/>
                <p:cNvSpPr>
                  <a:spLocks noEditPoints="1"/>
                </p:cNvSpPr>
                <p:nvPr/>
              </p:nvSpPr>
              <p:spPr bwMode="auto">
                <a:xfrm>
                  <a:off x="22024185" y="11199778"/>
                  <a:ext cx="939996" cy="811843"/>
                </a:xfrm>
                <a:prstGeom prst="rect">
                  <a:avLst/>
                </a:prstGeom>
                <a:solidFill>
                  <a:srgbClr val="000000">
                    <a:lumMod val="75000"/>
                    <a:lumOff val="25000"/>
                  </a:srgbClr>
                </a:solidFill>
                <a:ln>
                  <a:noFill/>
                </a:ln>
              </p:spPr>
              <p:txBody>
                <a:bodyPr/>
                <a:lstStyle/>
                <a:p>
                  <a:pPr defTabSz="182880">
                    <a:defRPr/>
                  </a:pPr>
                  <a:endParaRPr lang="en-US" sz="100" kern="0" dirty="0">
                    <a:solidFill>
                      <a:srgbClr val="000000"/>
                    </a:solidFill>
                    <a:latin typeface="Arial"/>
                  </a:endParaRPr>
                </a:p>
              </p:txBody>
            </p:sp>
          </p:grpSp>
        </p:grpSp>
        <p:grpSp>
          <p:nvGrpSpPr>
            <p:cNvPr id="14" name="Group 143"/>
            <p:cNvGrpSpPr/>
            <p:nvPr/>
          </p:nvGrpSpPr>
          <p:grpSpPr>
            <a:xfrm>
              <a:off x="1817603" y="4071248"/>
              <a:ext cx="5450737" cy="338554"/>
              <a:chOff x="12826449" y="8653763"/>
              <a:chExt cx="19797760" cy="1229669"/>
            </a:xfrm>
          </p:grpSpPr>
          <p:cxnSp>
            <p:nvCxnSpPr>
              <p:cNvPr id="145" name="Straight Arrow Connector 144"/>
              <p:cNvCxnSpPr/>
              <p:nvPr/>
            </p:nvCxnSpPr>
            <p:spPr>
              <a:xfrm>
                <a:off x="18317972" y="9058432"/>
                <a:ext cx="1629520" cy="27673"/>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146" name="Straight Arrow Connector 145"/>
              <p:cNvCxnSpPr/>
              <p:nvPr/>
            </p:nvCxnSpPr>
            <p:spPr>
              <a:xfrm flipH="1" flipV="1">
                <a:off x="13091642" y="9044590"/>
                <a:ext cx="1586839" cy="4685"/>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147" name="Straight Arrow Connector 146"/>
              <p:cNvCxnSpPr/>
              <p:nvPr/>
            </p:nvCxnSpPr>
            <p:spPr>
              <a:xfrm>
                <a:off x="12826449" y="8726558"/>
                <a:ext cx="0" cy="673112"/>
              </a:xfrm>
              <a:prstGeom prst="straightConnector1">
                <a:avLst/>
              </a:prstGeom>
              <a:noFill/>
              <a:ln w="19050" cap="flat" cmpd="sng" algn="ctr">
                <a:solidFill>
                  <a:srgbClr val="3F3F3F"/>
                </a:solidFill>
                <a:prstDash val="solid"/>
                <a:headEnd type="none" w="med" len="med"/>
                <a:tailEnd type="none" w="med" len="med"/>
              </a:ln>
              <a:effectLst/>
            </p:spPr>
          </p:cxnSp>
          <p:cxnSp>
            <p:nvCxnSpPr>
              <p:cNvPr id="148" name="Straight Arrow Connector 147"/>
              <p:cNvCxnSpPr/>
              <p:nvPr/>
            </p:nvCxnSpPr>
            <p:spPr>
              <a:xfrm>
                <a:off x="20224271" y="8726558"/>
                <a:ext cx="0" cy="673112"/>
              </a:xfrm>
              <a:prstGeom prst="straightConnector1">
                <a:avLst/>
              </a:prstGeom>
              <a:noFill/>
              <a:ln w="19050" cap="flat" cmpd="sng" algn="ctr">
                <a:solidFill>
                  <a:srgbClr val="3F3F3F"/>
                </a:solidFill>
                <a:prstDash val="solid"/>
                <a:headEnd type="none" w="med" len="med"/>
                <a:tailEnd type="none" w="med" len="med"/>
              </a:ln>
              <a:effectLst/>
            </p:spPr>
          </p:cxnSp>
          <p:sp>
            <p:nvSpPr>
              <p:cNvPr id="149" name="TextBox 148"/>
              <p:cNvSpPr txBox="1"/>
              <p:nvPr/>
            </p:nvSpPr>
            <p:spPr>
              <a:xfrm>
                <a:off x="14280004" y="8653763"/>
                <a:ext cx="4469258" cy="1229669"/>
              </a:xfrm>
              <a:prstGeom prst="rect">
                <a:avLst/>
              </a:prstGeom>
              <a:noFill/>
              <a:ln w="19050">
                <a:noFill/>
              </a:ln>
            </p:spPr>
            <p:txBody>
              <a:bodyPr wrap="square">
                <a:spAutoFit/>
              </a:bodyPr>
              <a:lstStyle/>
              <a:p>
                <a:pPr algn="ctr" defTabSz="182880">
                  <a:defRPr/>
                </a:pPr>
                <a:r>
                  <a:rPr lang="en-US" sz="800" b="1" kern="0" dirty="0">
                    <a:solidFill>
                      <a:srgbClr val="C71C2C">
                        <a:alpha val="99000"/>
                      </a:srgbClr>
                    </a:solidFill>
                    <a:latin typeface="Arial"/>
                  </a:rPr>
                  <a:t>CONNECT USERS</a:t>
                </a:r>
                <a:br>
                  <a:rPr lang="en-US" sz="800" b="1" kern="0" dirty="0">
                    <a:solidFill>
                      <a:srgbClr val="C71C2C">
                        <a:alpha val="99000"/>
                      </a:srgbClr>
                    </a:solidFill>
                    <a:latin typeface="Arial"/>
                  </a:rPr>
                </a:br>
                <a:r>
                  <a:rPr lang="en-US" sz="800" b="1" kern="0" dirty="0">
                    <a:solidFill>
                      <a:srgbClr val="C71C2C">
                        <a:alpha val="99000"/>
                      </a:srgbClr>
                    </a:solidFill>
                    <a:latin typeface="Arial"/>
                  </a:rPr>
                  <a:t>TO CONTENT</a:t>
                </a:r>
              </a:p>
            </p:txBody>
          </p:sp>
          <p:cxnSp>
            <p:nvCxnSpPr>
              <p:cNvPr id="150" name="Straight Arrow Connector 149"/>
              <p:cNvCxnSpPr/>
              <p:nvPr/>
            </p:nvCxnSpPr>
            <p:spPr>
              <a:xfrm>
                <a:off x="31092084" y="9058432"/>
                <a:ext cx="1280989" cy="4"/>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151" name="Straight Arrow Connector 150"/>
              <p:cNvCxnSpPr/>
              <p:nvPr/>
            </p:nvCxnSpPr>
            <p:spPr>
              <a:xfrm flipH="1">
                <a:off x="25553046" y="9086105"/>
                <a:ext cx="1479103" cy="0"/>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152" name="Straight Arrow Connector 151"/>
              <p:cNvCxnSpPr/>
              <p:nvPr/>
            </p:nvCxnSpPr>
            <p:spPr>
              <a:xfrm>
                <a:off x="25226376" y="8726558"/>
                <a:ext cx="0" cy="673112"/>
              </a:xfrm>
              <a:prstGeom prst="straightConnector1">
                <a:avLst/>
              </a:prstGeom>
              <a:noFill/>
              <a:ln w="19050" cap="flat" cmpd="sng" algn="ctr">
                <a:solidFill>
                  <a:srgbClr val="3F3F3F"/>
                </a:solidFill>
                <a:prstDash val="solid"/>
                <a:headEnd type="none" w="med" len="med"/>
                <a:tailEnd type="none" w="med" len="med"/>
              </a:ln>
              <a:effectLst/>
            </p:spPr>
          </p:cxnSp>
          <p:cxnSp>
            <p:nvCxnSpPr>
              <p:cNvPr id="153" name="Straight Arrow Connector 152"/>
              <p:cNvCxnSpPr/>
              <p:nvPr/>
            </p:nvCxnSpPr>
            <p:spPr>
              <a:xfrm>
                <a:off x="32624209" y="8726558"/>
                <a:ext cx="0" cy="673112"/>
              </a:xfrm>
              <a:prstGeom prst="straightConnector1">
                <a:avLst/>
              </a:prstGeom>
              <a:noFill/>
              <a:ln w="19050" cap="flat" cmpd="sng" algn="ctr">
                <a:solidFill>
                  <a:srgbClr val="3F3F3F"/>
                </a:solidFill>
                <a:prstDash val="solid"/>
                <a:headEnd type="none" w="med" len="med"/>
                <a:tailEnd type="none" w="med" len="med"/>
              </a:ln>
              <a:effectLst/>
            </p:spPr>
          </p:cxnSp>
          <p:sp>
            <p:nvSpPr>
              <p:cNvPr id="154" name="TextBox 153"/>
              <p:cNvSpPr txBox="1"/>
              <p:nvPr/>
            </p:nvSpPr>
            <p:spPr>
              <a:xfrm>
                <a:off x="26844659" y="8653763"/>
                <a:ext cx="4469261" cy="1229669"/>
              </a:xfrm>
              <a:prstGeom prst="rect">
                <a:avLst/>
              </a:prstGeom>
              <a:noFill/>
              <a:ln w="19050">
                <a:noFill/>
              </a:ln>
            </p:spPr>
            <p:txBody>
              <a:bodyPr wrap="square">
                <a:spAutoFit/>
              </a:bodyPr>
              <a:lstStyle/>
              <a:p>
                <a:pPr algn="ctr" defTabSz="182880">
                  <a:defRPr/>
                </a:pPr>
                <a:r>
                  <a:rPr lang="en-US" sz="800" b="1" kern="0" dirty="0">
                    <a:solidFill>
                      <a:srgbClr val="C71C2C">
                        <a:alpha val="99000"/>
                      </a:srgbClr>
                    </a:solidFill>
                  </a:rPr>
                  <a:t>CONNECT CONTENT</a:t>
                </a:r>
                <a:br>
                  <a:rPr lang="en-US" sz="800" b="1" kern="0" dirty="0">
                    <a:solidFill>
                      <a:srgbClr val="C71C2C">
                        <a:alpha val="99000"/>
                      </a:srgbClr>
                    </a:solidFill>
                  </a:rPr>
                </a:br>
                <a:r>
                  <a:rPr lang="en-US" sz="800" b="1" kern="0" dirty="0">
                    <a:solidFill>
                      <a:srgbClr val="C71C2C">
                        <a:alpha val="99000"/>
                      </a:srgbClr>
                    </a:solidFill>
                  </a:rPr>
                  <a:t>TO CONTENT</a:t>
                </a:r>
              </a:p>
            </p:txBody>
          </p:sp>
        </p:grpSp>
        <p:grpSp>
          <p:nvGrpSpPr>
            <p:cNvPr id="15" name="Group 154"/>
            <p:cNvGrpSpPr/>
            <p:nvPr/>
          </p:nvGrpSpPr>
          <p:grpSpPr>
            <a:xfrm>
              <a:off x="627888" y="2566360"/>
              <a:ext cx="3694657" cy="1260686"/>
              <a:chOff x="4971605" y="4576284"/>
              <a:chExt cx="16966761" cy="5789375"/>
            </a:xfrm>
          </p:grpSpPr>
          <p:sp>
            <p:nvSpPr>
              <p:cNvPr id="156" name="Trapezoid 155"/>
              <p:cNvSpPr/>
              <p:nvPr/>
            </p:nvSpPr>
            <p:spPr>
              <a:xfrm rot="5400000">
                <a:off x="13523863" y="3000392"/>
                <a:ext cx="4549651" cy="8874465"/>
              </a:xfrm>
              <a:prstGeom prst="trapezoid">
                <a:avLst>
                  <a:gd name="adj" fmla="val 40432"/>
                </a:avLst>
              </a:prstGeom>
              <a:gradFill flip="none" rotWithShape="1">
                <a:gsLst>
                  <a:gs pos="0">
                    <a:srgbClr val="FFFFFF">
                      <a:lumMod val="85000"/>
                    </a:srgbClr>
                  </a:gs>
                  <a:gs pos="100000">
                    <a:srgbClr val="FFFFFF"/>
                  </a:gs>
                </a:gsLst>
                <a:lin ang="16200000" scaled="1"/>
                <a:tileRect/>
              </a:gradFill>
              <a:ln w="25400" cap="flat" cmpd="sng" algn="ctr">
                <a:noFill/>
                <a:prstDash val="solid"/>
              </a:ln>
              <a:effectLst/>
            </p:spPr>
            <p:txBody>
              <a:bodyPr anchor="ctr"/>
              <a:lstStyle/>
              <a:p>
                <a:pPr algn="ctr" defTabSz="274320">
                  <a:spcAft>
                    <a:spcPts val="120"/>
                  </a:spcAft>
                  <a:defRPr/>
                </a:pPr>
                <a:endParaRPr lang="en-US" sz="400" kern="0" dirty="0">
                  <a:solidFill>
                    <a:srgbClr val="FFFFFF"/>
                  </a:solidFill>
                  <a:latin typeface="Arial"/>
                </a:endParaRPr>
              </a:p>
            </p:txBody>
          </p:sp>
          <p:sp>
            <p:nvSpPr>
              <p:cNvPr id="157" name="Rounded Rectangle 156"/>
              <p:cNvSpPr/>
              <p:nvPr/>
            </p:nvSpPr>
            <p:spPr>
              <a:xfrm>
                <a:off x="9981419" y="4576284"/>
                <a:ext cx="2011680" cy="5665650"/>
              </a:xfrm>
              <a:prstGeom prst="roundRect">
                <a:avLst>
                  <a:gd name="adj" fmla="val 25106"/>
                </a:avLst>
              </a:prstGeom>
              <a:solidFill>
                <a:srgbClr val="FFFFFF"/>
              </a:solidFill>
              <a:ln w="38100" cap="flat" cmpd="sng" algn="ctr">
                <a:solidFill>
                  <a:srgbClr val="FFFFFF">
                    <a:lumMod val="85000"/>
                  </a:srgbClr>
                </a:solidFill>
                <a:prstDash val="solid"/>
                <a:headEnd type="none" w="med" len="med"/>
                <a:tailEnd type="none" w="med" len="med"/>
              </a:ln>
              <a:effectLst/>
            </p:spPr>
            <p:txBody>
              <a:bodyPr anchor="ctr"/>
              <a:lstStyle/>
              <a:p>
                <a:pPr algn="ctr" defTabSz="274320">
                  <a:spcBef>
                    <a:spcPct val="50000"/>
                  </a:spcBef>
                  <a:defRPr/>
                </a:pPr>
                <a:endParaRPr lang="en-US" sz="400" kern="0" dirty="0">
                  <a:solidFill>
                    <a:srgbClr val="FFFFFF"/>
                  </a:solidFill>
                  <a:latin typeface="Arial"/>
                  <a:ea typeface="MS PGothic" pitchFamily="34" charset="-128"/>
                </a:endParaRPr>
              </a:p>
            </p:txBody>
          </p:sp>
          <p:sp>
            <p:nvSpPr>
              <p:cNvPr id="158" name="Rounded Rectangle 157"/>
              <p:cNvSpPr/>
              <p:nvPr/>
            </p:nvSpPr>
            <p:spPr>
              <a:xfrm>
                <a:off x="10294566" y="4813366"/>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9" name="Rounded Rectangle 158"/>
              <p:cNvSpPr/>
              <p:nvPr/>
            </p:nvSpPr>
            <p:spPr>
              <a:xfrm>
                <a:off x="10294566" y="6680562"/>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0" name="Rounded Rectangle 159"/>
              <p:cNvSpPr/>
              <p:nvPr/>
            </p:nvSpPr>
            <p:spPr>
              <a:xfrm>
                <a:off x="10294566" y="8547759"/>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1" name="TextBox 109"/>
              <p:cNvSpPr txBox="1">
                <a:spLocks noChangeArrowheads="1"/>
              </p:cNvSpPr>
              <p:nvPr/>
            </p:nvSpPr>
            <p:spPr bwMode="auto">
              <a:xfrm>
                <a:off x="4971605" y="5076540"/>
                <a:ext cx="4669338" cy="1554722"/>
              </a:xfrm>
              <a:prstGeom prst="rect">
                <a:avLst/>
              </a:prstGeom>
              <a:noFill/>
              <a:ln w="38100">
                <a:noFill/>
                <a:miter lim="800000"/>
                <a:headEnd/>
                <a:tailEnd/>
              </a:ln>
            </p:spPr>
            <p:txBody>
              <a:bodyPr wrap="square">
                <a:spAutoFit/>
              </a:bodyPr>
              <a:lstStyle/>
              <a:p>
                <a:pPr defTabSz="274320">
                  <a:defRPr/>
                </a:pPr>
                <a:r>
                  <a:rPr lang="en-US" sz="800" kern="0" dirty="0">
                    <a:solidFill>
                      <a:srgbClr val="000000">
                        <a:alpha val="99000"/>
                      </a:srgbClr>
                    </a:solidFill>
                  </a:rPr>
                  <a:t>RESIDENTIAL USER</a:t>
                </a:r>
              </a:p>
            </p:txBody>
          </p:sp>
          <p:sp>
            <p:nvSpPr>
              <p:cNvPr id="162" name="TextBox 110"/>
              <p:cNvSpPr txBox="1">
                <a:spLocks noChangeArrowheads="1"/>
              </p:cNvSpPr>
              <p:nvPr/>
            </p:nvSpPr>
            <p:spPr bwMode="auto">
              <a:xfrm>
                <a:off x="4971605" y="6943741"/>
                <a:ext cx="3685877" cy="1554722"/>
              </a:xfrm>
              <a:prstGeom prst="rect">
                <a:avLst/>
              </a:prstGeom>
              <a:noFill/>
              <a:ln w="38100">
                <a:noFill/>
                <a:miter lim="800000"/>
                <a:headEnd/>
                <a:tailEnd/>
              </a:ln>
            </p:spPr>
            <p:txBody>
              <a:bodyPr wrap="square">
                <a:spAutoFit/>
              </a:bodyPr>
              <a:lstStyle/>
              <a:p>
                <a:pPr defTabSz="274320">
                  <a:defRPr/>
                </a:pPr>
                <a:r>
                  <a:rPr lang="en-US" sz="800" kern="0" dirty="0">
                    <a:solidFill>
                      <a:srgbClr val="000000">
                        <a:alpha val="99000"/>
                      </a:srgbClr>
                    </a:solidFill>
                  </a:rPr>
                  <a:t>WIRELESS</a:t>
                </a:r>
                <a:br>
                  <a:rPr lang="en-US" sz="800" kern="0" dirty="0">
                    <a:solidFill>
                      <a:srgbClr val="000000">
                        <a:alpha val="99000"/>
                      </a:srgbClr>
                    </a:solidFill>
                  </a:rPr>
                </a:br>
                <a:r>
                  <a:rPr lang="en-US" sz="800" kern="0" dirty="0">
                    <a:solidFill>
                      <a:srgbClr val="000000">
                        <a:alpha val="99000"/>
                      </a:srgbClr>
                    </a:solidFill>
                  </a:rPr>
                  <a:t>USER</a:t>
                </a:r>
              </a:p>
            </p:txBody>
          </p:sp>
          <p:sp>
            <p:nvSpPr>
              <p:cNvPr id="163" name="TextBox 111"/>
              <p:cNvSpPr txBox="1">
                <a:spLocks noChangeArrowheads="1"/>
              </p:cNvSpPr>
              <p:nvPr/>
            </p:nvSpPr>
            <p:spPr bwMode="auto">
              <a:xfrm>
                <a:off x="4971605" y="8810937"/>
                <a:ext cx="4669338" cy="1554722"/>
              </a:xfrm>
              <a:prstGeom prst="rect">
                <a:avLst/>
              </a:prstGeom>
              <a:noFill/>
              <a:ln w="38100">
                <a:noFill/>
                <a:miter lim="800000"/>
                <a:headEnd/>
                <a:tailEnd/>
              </a:ln>
            </p:spPr>
            <p:txBody>
              <a:bodyPr wrap="square">
                <a:spAutoFit/>
              </a:bodyPr>
              <a:lstStyle/>
              <a:p>
                <a:pPr defTabSz="274320">
                  <a:defRPr/>
                </a:pPr>
                <a:r>
                  <a:rPr lang="en-US" sz="800" kern="0" dirty="0">
                    <a:solidFill>
                      <a:srgbClr val="000000">
                        <a:alpha val="99000"/>
                      </a:srgbClr>
                    </a:solidFill>
                  </a:rPr>
                  <a:t>ENTERPRISE</a:t>
                </a:r>
              </a:p>
              <a:p>
                <a:pPr defTabSz="274320">
                  <a:defRPr/>
                </a:pPr>
                <a:r>
                  <a:rPr lang="en-US" sz="800" kern="0" dirty="0">
                    <a:solidFill>
                      <a:srgbClr val="000000">
                        <a:alpha val="99000"/>
                      </a:srgbClr>
                    </a:solidFill>
                  </a:rPr>
                  <a:t>USER</a:t>
                </a:r>
              </a:p>
            </p:txBody>
          </p:sp>
          <p:sp>
            <p:nvSpPr>
              <p:cNvPr id="164" name="Rounded Rectangle 163"/>
              <p:cNvSpPr/>
              <p:nvPr/>
            </p:nvSpPr>
            <p:spPr>
              <a:xfrm>
                <a:off x="15665440" y="6694579"/>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5" name="Rounded Rectangle 164"/>
              <p:cNvSpPr/>
              <p:nvPr/>
            </p:nvSpPr>
            <p:spPr>
              <a:xfrm>
                <a:off x="20235922" y="6501209"/>
                <a:ext cx="1702444" cy="1867196"/>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66" name="Straight Connector 165"/>
              <p:cNvCxnSpPr>
                <a:endCxn id="164" idx="1"/>
              </p:cNvCxnSpPr>
              <p:nvPr/>
            </p:nvCxnSpPr>
            <p:spPr>
              <a:xfrm>
                <a:off x="11644395" y="5553594"/>
                <a:ext cx="4021045" cy="1881214"/>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67" name="Straight Connector 166"/>
              <p:cNvCxnSpPr/>
              <p:nvPr/>
            </p:nvCxnSpPr>
            <p:spPr>
              <a:xfrm>
                <a:off x="11644395" y="7429723"/>
                <a:ext cx="3478374" cy="0"/>
              </a:xfrm>
              <a:prstGeom prst="line">
                <a:avLst/>
              </a:prstGeom>
              <a:noFill/>
              <a:ln w="15875" cap="flat" cmpd="sng" algn="ctr">
                <a:solidFill>
                  <a:schemeClr val="bg2">
                    <a:lumMod val="75000"/>
                  </a:schemeClr>
                </a:solidFill>
                <a:prstDash val="solid"/>
                <a:headEnd type="none" w="med" len="med"/>
                <a:tailEnd type="triangle" w="lg" len="med"/>
              </a:ln>
              <a:effectLst/>
            </p:spPr>
          </p:cxnSp>
          <p:cxnSp>
            <p:nvCxnSpPr>
              <p:cNvPr id="168" name="Straight Connector 167"/>
              <p:cNvCxnSpPr>
                <a:endCxn id="164" idx="1"/>
              </p:cNvCxnSpPr>
              <p:nvPr/>
            </p:nvCxnSpPr>
            <p:spPr>
              <a:xfrm flipV="1">
                <a:off x="11640136" y="7434808"/>
                <a:ext cx="4025304" cy="1853181"/>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69" name="Straight Connector 168"/>
              <p:cNvCxnSpPr>
                <a:stCxn id="164" idx="3"/>
                <a:endCxn id="165" idx="1"/>
              </p:cNvCxnSpPr>
              <p:nvPr/>
            </p:nvCxnSpPr>
            <p:spPr>
              <a:xfrm flipV="1">
                <a:off x="17015269" y="7434807"/>
                <a:ext cx="3017520" cy="1"/>
              </a:xfrm>
              <a:prstGeom prst="line">
                <a:avLst/>
              </a:prstGeom>
              <a:noFill/>
              <a:ln w="15875" cap="flat" cmpd="sng" algn="ctr">
                <a:solidFill>
                  <a:schemeClr val="bg2">
                    <a:lumMod val="75000"/>
                  </a:schemeClr>
                </a:solidFill>
                <a:prstDash val="solid"/>
                <a:headEnd type="none" w="med" len="med"/>
                <a:tailEnd type="triangle" w="lg" len="med"/>
              </a:ln>
              <a:effectLst/>
            </p:spPr>
          </p:cxnSp>
          <p:cxnSp>
            <p:nvCxnSpPr>
              <p:cNvPr id="170" name="Straight Connector 169"/>
              <p:cNvCxnSpPr/>
              <p:nvPr/>
            </p:nvCxnSpPr>
            <p:spPr>
              <a:xfrm>
                <a:off x="17493205" y="8782277"/>
                <a:ext cx="4252348" cy="0"/>
              </a:xfrm>
              <a:prstGeom prst="line">
                <a:avLst/>
              </a:prstGeom>
              <a:noFill/>
              <a:ln w="15875" cap="flat" cmpd="sng" algn="ctr">
                <a:solidFill>
                  <a:schemeClr val="bg2">
                    <a:lumMod val="75000"/>
                  </a:schemeClr>
                </a:solidFill>
                <a:prstDash val="sysDot"/>
                <a:headEnd type="none" w="med" len="med"/>
                <a:tailEnd type="triangle" w="lg" len="med"/>
              </a:ln>
              <a:effectLst/>
            </p:spPr>
          </p:cxnSp>
          <p:cxnSp>
            <p:nvCxnSpPr>
              <p:cNvPr id="171" name="Straight Connector 170"/>
              <p:cNvCxnSpPr/>
              <p:nvPr/>
            </p:nvCxnSpPr>
            <p:spPr>
              <a:xfrm>
                <a:off x="17493203" y="7603101"/>
                <a:ext cx="0" cy="1179175"/>
              </a:xfrm>
              <a:prstGeom prst="line">
                <a:avLst/>
              </a:prstGeom>
              <a:noFill/>
              <a:ln w="15875" cap="flat" cmpd="sng" algn="ctr">
                <a:solidFill>
                  <a:schemeClr val="bg2">
                    <a:lumMod val="75000"/>
                  </a:schemeClr>
                </a:solidFill>
                <a:prstDash val="sysDot"/>
                <a:headEnd type="none" w="med" len="med"/>
                <a:tailEnd type="none" w="med" len="med"/>
              </a:ln>
              <a:effectLst/>
            </p:spPr>
          </p:cxnSp>
          <p:sp>
            <p:nvSpPr>
              <p:cNvPr id="172" name="TextBox 392"/>
              <p:cNvSpPr txBox="1">
                <a:spLocks noChangeArrowheads="1"/>
              </p:cNvSpPr>
              <p:nvPr/>
            </p:nvSpPr>
            <p:spPr bwMode="auto">
              <a:xfrm>
                <a:off x="17493201" y="8598150"/>
                <a:ext cx="4275888" cy="989371"/>
              </a:xfrm>
              <a:prstGeom prst="rect">
                <a:avLst/>
              </a:prstGeom>
              <a:noFill/>
              <a:ln w="38100">
                <a:noFill/>
                <a:miter lim="800000"/>
                <a:headEnd/>
                <a:tailEnd/>
              </a:ln>
            </p:spPr>
            <p:txBody>
              <a:bodyPr wrap="square">
                <a:spAutoFit/>
              </a:bodyPr>
              <a:lstStyle/>
              <a:p>
                <a:pPr algn="ctr" defTabSz="274320">
                  <a:defRPr/>
                </a:pPr>
                <a:r>
                  <a:rPr lang="en-US" sz="800" kern="0" dirty="0">
                    <a:solidFill>
                      <a:srgbClr val="000000">
                        <a:alpha val="99000"/>
                      </a:srgbClr>
                    </a:solidFill>
                  </a:rPr>
                  <a:t>EXPRESS</a:t>
                </a:r>
              </a:p>
            </p:txBody>
          </p:sp>
        </p:grpSp>
        <p:grpSp>
          <p:nvGrpSpPr>
            <p:cNvPr id="16" name="Group 172"/>
            <p:cNvGrpSpPr/>
            <p:nvPr/>
          </p:nvGrpSpPr>
          <p:grpSpPr>
            <a:xfrm>
              <a:off x="4756769" y="2514600"/>
              <a:ext cx="2808368" cy="1231588"/>
              <a:chOff x="25233221" y="4360717"/>
              <a:chExt cx="13030339" cy="5714351"/>
            </a:xfrm>
          </p:grpSpPr>
          <p:sp>
            <p:nvSpPr>
              <p:cNvPr id="174" name="Rounded Rectangle 173"/>
              <p:cNvSpPr/>
              <p:nvPr/>
            </p:nvSpPr>
            <p:spPr>
              <a:xfrm>
                <a:off x="25233221" y="6548249"/>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5" name="Rounded Rectangle 174"/>
              <p:cNvSpPr/>
              <p:nvPr/>
            </p:nvSpPr>
            <p:spPr>
              <a:xfrm>
                <a:off x="36561116" y="6548249"/>
                <a:ext cx="1702444" cy="1867196"/>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76" name="Straight Connector 175"/>
              <p:cNvCxnSpPr>
                <a:stCxn id="185" idx="3"/>
                <a:endCxn id="175" idx="1"/>
              </p:cNvCxnSpPr>
              <p:nvPr/>
            </p:nvCxnSpPr>
            <p:spPr>
              <a:xfrm>
                <a:off x="34629013" y="5294314"/>
                <a:ext cx="1932102" cy="218753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77" name="Straight Connector 176"/>
              <p:cNvCxnSpPr>
                <a:stCxn id="187" idx="3"/>
                <a:endCxn id="175" idx="1"/>
              </p:cNvCxnSpPr>
              <p:nvPr/>
            </p:nvCxnSpPr>
            <p:spPr>
              <a:xfrm flipV="1">
                <a:off x="34629013" y="7481847"/>
                <a:ext cx="1932102" cy="165962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78" name="Straight Connector 177"/>
              <p:cNvCxnSpPr>
                <a:stCxn id="184" idx="1"/>
                <a:endCxn id="174" idx="3"/>
              </p:cNvCxnSpPr>
              <p:nvPr/>
            </p:nvCxnSpPr>
            <p:spPr>
              <a:xfrm flipH="1">
                <a:off x="26935666" y="5294314"/>
                <a:ext cx="1568656" cy="218753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79" name="Straight Connector 178"/>
              <p:cNvCxnSpPr>
                <a:stCxn id="186" idx="1"/>
                <a:endCxn id="174" idx="3"/>
              </p:cNvCxnSpPr>
              <p:nvPr/>
            </p:nvCxnSpPr>
            <p:spPr>
              <a:xfrm flipH="1" flipV="1">
                <a:off x="26935666" y="7481847"/>
                <a:ext cx="1568656" cy="165962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80" name="Straight Connector 179"/>
              <p:cNvCxnSpPr>
                <a:stCxn id="187" idx="1"/>
                <a:endCxn id="186" idx="3"/>
              </p:cNvCxnSpPr>
              <p:nvPr/>
            </p:nvCxnSpPr>
            <p:spPr>
              <a:xfrm flipH="1">
                <a:off x="30206767" y="9141471"/>
                <a:ext cx="2719801" cy="0"/>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81" name="Straight Connector 180"/>
              <p:cNvCxnSpPr/>
              <p:nvPr/>
            </p:nvCxnSpPr>
            <p:spPr>
              <a:xfrm flipH="1">
                <a:off x="30206767" y="5268034"/>
                <a:ext cx="2719801" cy="0"/>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82" name="Straight Connector 181"/>
              <p:cNvCxnSpPr/>
              <p:nvPr/>
            </p:nvCxnSpPr>
            <p:spPr>
              <a:xfrm flipH="1" flipV="1">
                <a:off x="29355544" y="5396975"/>
                <a:ext cx="4422251" cy="3453476"/>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183" name="Straight Connector 182"/>
              <p:cNvCxnSpPr/>
              <p:nvPr/>
            </p:nvCxnSpPr>
            <p:spPr>
              <a:xfrm flipH="1">
                <a:off x="29355544" y="5396975"/>
                <a:ext cx="4485770" cy="3559951"/>
              </a:xfrm>
              <a:prstGeom prst="line">
                <a:avLst/>
              </a:prstGeom>
              <a:noFill/>
              <a:ln w="15875" cap="flat" cmpd="sng" algn="ctr">
                <a:solidFill>
                  <a:schemeClr val="bg2">
                    <a:lumMod val="75000"/>
                  </a:schemeClr>
                </a:solidFill>
                <a:prstDash val="solid"/>
                <a:headEnd type="none" w="med" len="med"/>
                <a:tailEnd type="none" w="med" len="med"/>
              </a:ln>
              <a:effectLst/>
            </p:spPr>
          </p:cxnSp>
          <p:sp>
            <p:nvSpPr>
              <p:cNvPr id="184" name="Rounded Rectangle 183"/>
              <p:cNvSpPr/>
              <p:nvPr/>
            </p:nvSpPr>
            <p:spPr>
              <a:xfrm>
                <a:off x="28504322" y="4360717"/>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5" name="Rounded Rectangle 184"/>
              <p:cNvSpPr/>
              <p:nvPr/>
            </p:nvSpPr>
            <p:spPr>
              <a:xfrm>
                <a:off x="32926568" y="4360717"/>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6" name="Rounded Rectangle 185"/>
              <p:cNvSpPr/>
              <p:nvPr/>
            </p:nvSpPr>
            <p:spPr>
              <a:xfrm>
                <a:off x="28504322" y="8207873"/>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7" name="Rounded Rectangle 186"/>
              <p:cNvSpPr/>
              <p:nvPr/>
            </p:nvSpPr>
            <p:spPr>
              <a:xfrm>
                <a:off x="32926568" y="8207873"/>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sp>
        <p:nvSpPr>
          <p:cNvPr id="240" name="Rectangle 239"/>
          <p:cNvSpPr/>
          <p:nvPr/>
        </p:nvSpPr>
        <p:spPr>
          <a:xfrm>
            <a:off x="227389" y="1060210"/>
            <a:ext cx="8616538" cy="4273790"/>
          </a:xfrm>
          <a:prstGeom prst="rect">
            <a:avLst/>
          </a:prstGeom>
          <a:solidFill>
            <a:schemeClr val="bg1"/>
          </a:solidFill>
          <a:ln w="9525" cap="flat" cmpd="sng" algn="ctr">
            <a:noFill/>
            <a:prstDash val="solid"/>
          </a:ln>
          <a:effectLst/>
        </p:spPr>
        <p:txBody>
          <a:bodyPr lIns="137160" tIns="13716" rIns="27432" bIns="13716" anchor="ctr"/>
          <a:lstStyle/>
          <a:p>
            <a:pPr>
              <a:buClr>
                <a:srgbClr val="FFFFFF"/>
              </a:buClr>
              <a:buSzPct val="25000"/>
            </a:pPr>
            <a:endParaRPr lang="en-US" sz="1700" dirty="0">
              <a:solidFill>
                <a:srgbClr val="FFFFFF">
                  <a:alpha val="99000"/>
                </a:srgbClr>
              </a:solidFill>
            </a:endParaRPr>
          </a:p>
        </p:txBody>
      </p:sp>
      <p:grpSp>
        <p:nvGrpSpPr>
          <p:cNvPr id="17" name="Group 188"/>
          <p:cNvGrpSpPr/>
          <p:nvPr/>
        </p:nvGrpSpPr>
        <p:grpSpPr>
          <a:xfrm>
            <a:off x="1648968" y="4419600"/>
            <a:ext cx="5589961" cy="1528234"/>
            <a:chOff x="534012" y="2305913"/>
            <a:chExt cx="7695588" cy="2103889"/>
          </a:xfrm>
        </p:grpSpPr>
        <p:sp>
          <p:nvSpPr>
            <p:cNvPr id="190" name="Cloud"/>
            <p:cNvSpPr>
              <a:spLocks noChangeAspect="1" noEditPoints="1" noChangeArrowheads="1"/>
            </p:cNvSpPr>
            <p:nvPr/>
          </p:nvSpPr>
          <p:spPr bwMode="auto">
            <a:xfrm>
              <a:off x="4831718" y="2431627"/>
              <a:ext cx="2635882" cy="1513943"/>
            </a:xfrm>
            <a:custGeom>
              <a:avLst/>
              <a:gdLst>
                <a:gd name="T0" fmla="*/ 178178399 w 21600"/>
                <a:gd name="T1" fmla="*/ 232043324 h 21600"/>
                <a:gd name="T2" fmla="*/ 2147483647 w 21600"/>
                <a:gd name="T3" fmla="*/ 463592513 h 21600"/>
                <a:gd name="T4" fmla="*/ 2147483647 w 21600"/>
                <a:gd name="T5" fmla="*/ 232043324 h 21600"/>
                <a:gd name="T6" fmla="*/ 2147483647 w 21600"/>
                <a:gd name="T7" fmla="*/ 265344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lumMod val="85000"/>
              </a:srgbClr>
            </a:solidFill>
            <a:ln w="9525">
              <a:noFill/>
              <a:miter lim="800000"/>
              <a:headEnd/>
              <a:tailEnd/>
            </a:ln>
          </p:spPr>
          <p:txBody>
            <a:bodyPr lIns="0" tIns="0" rIns="0" bIns="0" anchor="ctr"/>
            <a:lstStyle/>
            <a:p>
              <a:pPr algn="ctr">
                <a:defRPr/>
              </a:pPr>
              <a:endParaRPr lang="en-US" sz="1100" kern="0" dirty="0">
                <a:solidFill>
                  <a:srgbClr val="FFFFFF"/>
                </a:solidFill>
              </a:endParaRPr>
            </a:p>
            <a:p>
              <a:pPr algn="ctr">
                <a:defRPr/>
              </a:pPr>
              <a:r>
                <a:rPr lang="en-US" sz="1100" kern="0" dirty="0">
                  <a:solidFill>
                    <a:srgbClr val="FFFFFF"/>
                  </a:solidFill>
                </a:rPr>
                <a:t>     </a:t>
              </a:r>
            </a:p>
          </p:txBody>
        </p:sp>
        <p:sp>
          <p:nvSpPr>
            <p:cNvPr id="191" name="Cloud"/>
            <p:cNvSpPr>
              <a:spLocks noChangeAspect="1" noEditPoints="1" noChangeArrowheads="1"/>
            </p:cNvSpPr>
            <p:nvPr/>
          </p:nvSpPr>
          <p:spPr bwMode="auto">
            <a:xfrm>
              <a:off x="1626388" y="2431627"/>
              <a:ext cx="2635882" cy="1513943"/>
            </a:xfrm>
            <a:custGeom>
              <a:avLst/>
              <a:gdLst>
                <a:gd name="T0" fmla="*/ 178178399 w 21600"/>
                <a:gd name="T1" fmla="*/ 232043324 h 21600"/>
                <a:gd name="T2" fmla="*/ 2147483647 w 21600"/>
                <a:gd name="T3" fmla="*/ 463592513 h 21600"/>
                <a:gd name="T4" fmla="*/ 2147483647 w 21600"/>
                <a:gd name="T5" fmla="*/ 232043324 h 21600"/>
                <a:gd name="T6" fmla="*/ 2147483647 w 21600"/>
                <a:gd name="T7" fmla="*/ 265344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lumMod val="85000"/>
              </a:srgbClr>
            </a:solidFill>
            <a:ln w="9525">
              <a:noFill/>
              <a:miter lim="800000"/>
              <a:headEnd/>
              <a:tailEnd/>
            </a:ln>
          </p:spPr>
          <p:txBody>
            <a:bodyPr lIns="0" tIns="0" rIns="0" bIns="0" anchor="ctr"/>
            <a:lstStyle/>
            <a:p>
              <a:pPr algn="ctr">
                <a:defRPr/>
              </a:pPr>
              <a:endParaRPr lang="en-US" sz="1100" kern="0" dirty="0">
                <a:solidFill>
                  <a:srgbClr val="FFFFFF"/>
                </a:solidFill>
              </a:endParaRPr>
            </a:p>
            <a:p>
              <a:pPr algn="ctr">
                <a:defRPr/>
              </a:pPr>
              <a:r>
                <a:rPr lang="en-US" sz="1100" kern="0" dirty="0">
                  <a:solidFill>
                    <a:srgbClr val="FFFFFF"/>
                  </a:solidFill>
                </a:rPr>
                <a:t>     </a:t>
              </a:r>
            </a:p>
          </p:txBody>
        </p:sp>
        <p:grpSp>
          <p:nvGrpSpPr>
            <p:cNvPr id="18" name="Group 191"/>
            <p:cNvGrpSpPr/>
            <p:nvPr/>
          </p:nvGrpSpPr>
          <p:grpSpPr>
            <a:xfrm>
              <a:off x="4140485" y="2305913"/>
              <a:ext cx="804974" cy="1698478"/>
              <a:chOff x="3183046" y="3775030"/>
              <a:chExt cx="2923758" cy="6169070"/>
            </a:xfrm>
          </p:grpSpPr>
          <p:sp>
            <p:nvSpPr>
              <p:cNvPr id="257" name="Rectangle 256"/>
              <p:cNvSpPr/>
              <p:nvPr/>
            </p:nvSpPr>
            <p:spPr>
              <a:xfrm>
                <a:off x="3689146" y="5025127"/>
                <a:ext cx="1911554" cy="4918973"/>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nvGrpSpPr>
              <p:cNvPr id="19" name="Group 121"/>
              <p:cNvGrpSpPr/>
              <p:nvPr/>
            </p:nvGrpSpPr>
            <p:grpSpPr>
              <a:xfrm>
                <a:off x="4152900" y="6759283"/>
                <a:ext cx="984047" cy="1333110"/>
                <a:chOff x="10496550" y="-2319338"/>
                <a:chExt cx="1830388" cy="2479676"/>
              </a:xfrm>
              <a:solidFill>
                <a:srgbClr val="000000">
                  <a:lumMod val="75000"/>
                  <a:lumOff val="25000"/>
                </a:srgbClr>
              </a:solidFill>
            </p:grpSpPr>
            <p:sp>
              <p:nvSpPr>
                <p:cNvPr id="272" name="Freeform 11"/>
                <p:cNvSpPr>
                  <a:spLocks noEditPoints="1"/>
                </p:cNvSpPr>
                <p:nvPr/>
              </p:nvSpPr>
              <p:spPr bwMode="auto">
                <a:xfrm>
                  <a:off x="10496550" y="-1204913"/>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73" name="Freeform 12"/>
                <p:cNvSpPr>
                  <a:spLocks noEditPoints="1"/>
                </p:cNvSpPr>
                <p:nvPr/>
              </p:nvSpPr>
              <p:spPr bwMode="auto">
                <a:xfrm>
                  <a:off x="10496550" y="-469900"/>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74" name="Freeform 13"/>
                <p:cNvSpPr>
                  <a:spLocks/>
                </p:cNvSpPr>
                <p:nvPr/>
              </p:nvSpPr>
              <p:spPr bwMode="auto">
                <a:xfrm>
                  <a:off x="10496550" y="-2319338"/>
                  <a:ext cx="1830388" cy="282575"/>
                </a:xfrm>
                <a:custGeom>
                  <a:avLst/>
                  <a:gdLst>
                    <a:gd name="T0" fmla="*/ 888 w 1153"/>
                    <a:gd name="T1" fmla="*/ 0 h 178"/>
                    <a:gd name="T2" fmla="*/ 264 w 1153"/>
                    <a:gd name="T3" fmla="*/ 0 h 178"/>
                    <a:gd name="T4" fmla="*/ 0 w 1153"/>
                    <a:gd name="T5" fmla="*/ 178 h 178"/>
                    <a:gd name="T6" fmla="*/ 1153 w 1153"/>
                    <a:gd name="T7" fmla="*/ 178 h 178"/>
                    <a:gd name="T8" fmla="*/ 888 w 1153"/>
                    <a:gd name="T9" fmla="*/ 0 h 178"/>
                  </a:gdLst>
                  <a:ahLst/>
                  <a:cxnLst>
                    <a:cxn ang="0">
                      <a:pos x="T0" y="T1"/>
                    </a:cxn>
                    <a:cxn ang="0">
                      <a:pos x="T2" y="T3"/>
                    </a:cxn>
                    <a:cxn ang="0">
                      <a:pos x="T4" y="T5"/>
                    </a:cxn>
                    <a:cxn ang="0">
                      <a:pos x="T6" y="T7"/>
                    </a:cxn>
                    <a:cxn ang="0">
                      <a:pos x="T8" y="T9"/>
                    </a:cxn>
                  </a:cxnLst>
                  <a:rect l="0" t="0" r="r" b="b"/>
                  <a:pathLst>
                    <a:path w="1153" h="178">
                      <a:moveTo>
                        <a:pt x="888" y="0"/>
                      </a:moveTo>
                      <a:lnTo>
                        <a:pt x="264" y="0"/>
                      </a:lnTo>
                      <a:lnTo>
                        <a:pt x="0" y="178"/>
                      </a:lnTo>
                      <a:lnTo>
                        <a:pt x="1153" y="178"/>
                      </a:lnTo>
                      <a:lnTo>
                        <a:pt x="888" y="0"/>
                      </a:lnTo>
                      <a:close/>
                    </a:path>
                  </a:pathLst>
                </a:custGeom>
                <a:grpFill/>
                <a:ln>
                  <a:noFill/>
                </a:ln>
              </p:spPr>
              <p:txBody>
                <a:bodyPr/>
                <a:lstStyle/>
                <a:p>
                  <a:pPr defTabSz="182880">
                    <a:defRPr/>
                  </a:pPr>
                  <a:endParaRPr lang="en-US" sz="100" kern="0" dirty="0">
                    <a:solidFill>
                      <a:srgbClr val="000000"/>
                    </a:solidFill>
                    <a:latin typeface="Arial"/>
                  </a:endParaRPr>
                </a:p>
              </p:txBody>
            </p:sp>
            <p:sp>
              <p:nvSpPr>
                <p:cNvPr id="275" name="Freeform 14"/>
                <p:cNvSpPr>
                  <a:spLocks noEditPoints="1"/>
                </p:cNvSpPr>
                <p:nvPr/>
              </p:nvSpPr>
              <p:spPr bwMode="auto">
                <a:xfrm>
                  <a:off x="10496550" y="-1943100"/>
                  <a:ext cx="1830388" cy="625475"/>
                </a:xfrm>
                <a:custGeom>
                  <a:avLst/>
                  <a:gdLst>
                    <a:gd name="T0" fmla="*/ 0 w 488"/>
                    <a:gd name="T1" fmla="*/ 167 h 167"/>
                    <a:gd name="T2" fmla="*/ 488 w 488"/>
                    <a:gd name="T3" fmla="*/ 167 h 167"/>
                    <a:gd name="T4" fmla="*/ 488 w 488"/>
                    <a:gd name="T5" fmla="*/ 0 h 167"/>
                    <a:gd name="T6" fmla="*/ 0 w 488"/>
                    <a:gd name="T7" fmla="*/ 0 h 167"/>
                    <a:gd name="T8" fmla="*/ 0 w 488"/>
                    <a:gd name="T9" fmla="*/ 167 h 167"/>
                    <a:gd name="T10" fmla="*/ 185 w 488"/>
                    <a:gd name="T11" fmla="*/ 41 h 167"/>
                    <a:gd name="T12" fmla="*/ 463 w 488"/>
                    <a:gd name="T13" fmla="*/ 41 h 167"/>
                    <a:gd name="T14" fmla="*/ 463 w 488"/>
                    <a:gd name="T15" fmla="*/ 61 h 167"/>
                    <a:gd name="T16" fmla="*/ 185 w 488"/>
                    <a:gd name="T17" fmla="*/ 61 h 167"/>
                    <a:gd name="T18" fmla="*/ 185 w 488"/>
                    <a:gd name="T19" fmla="*/ 41 h 167"/>
                    <a:gd name="T20" fmla="*/ 185 w 488"/>
                    <a:gd name="T21" fmla="*/ 89 h 167"/>
                    <a:gd name="T22" fmla="*/ 463 w 488"/>
                    <a:gd name="T23" fmla="*/ 89 h 167"/>
                    <a:gd name="T24" fmla="*/ 463 w 488"/>
                    <a:gd name="T25" fmla="*/ 109 h 167"/>
                    <a:gd name="T26" fmla="*/ 185 w 488"/>
                    <a:gd name="T27" fmla="*/ 109 h 167"/>
                    <a:gd name="T28" fmla="*/ 185 w 488"/>
                    <a:gd name="T29" fmla="*/ 89 h 167"/>
                    <a:gd name="T30" fmla="*/ 143 w 488"/>
                    <a:gd name="T31" fmla="*/ 38 h 167"/>
                    <a:gd name="T32" fmla="*/ 157 w 488"/>
                    <a:gd name="T33" fmla="*/ 51 h 167"/>
                    <a:gd name="T34" fmla="*/ 143 w 488"/>
                    <a:gd name="T35" fmla="*/ 65 h 167"/>
                    <a:gd name="T36" fmla="*/ 130 w 488"/>
                    <a:gd name="T37" fmla="*/ 51 h 167"/>
                    <a:gd name="T38" fmla="*/ 143 w 488"/>
                    <a:gd name="T39" fmla="*/ 38 h 167"/>
                    <a:gd name="T40" fmla="*/ 143 w 488"/>
                    <a:gd name="T41" fmla="*/ 86 h 167"/>
                    <a:gd name="T42" fmla="*/ 157 w 488"/>
                    <a:gd name="T43" fmla="*/ 99 h 167"/>
                    <a:gd name="T44" fmla="*/ 143 w 488"/>
                    <a:gd name="T45" fmla="*/ 113 h 167"/>
                    <a:gd name="T46" fmla="*/ 130 w 488"/>
                    <a:gd name="T47" fmla="*/ 99 h 167"/>
                    <a:gd name="T48" fmla="*/ 143 w 488"/>
                    <a:gd name="T49" fmla="*/ 86 h 167"/>
                    <a:gd name="T50" fmla="*/ 91 w 488"/>
                    <a:gd name="T51" fmla="*/ 38 h 167"/>
                    <a:gd name="T52" fmla="*/ 105 w 488"/>
                    <a:gd name="T53" fmla="*/ 51 h 167"/>
                    <a:gd name="T54" fmla="*/ 91 w 488"/>
                    <a:gd name="T55" fmla="*/ 65 h 167"/>
                    <a:gd name="T56" fmla="*/ 78 w 488"/>
                    <a:gd name="T57" fmla="*/ 51 h 167"/>
                    <a:gd name="T58" fmla="*/ 91 w 488"/>
                    <a:gd name="T59" fmla="*/ 38 h 167"/>
                    <a:gd name="T60" fmla="*/ 91 w 488"/>
                    <a:gd name="T61" fmla="*/ 86 h 167"/>
                    <a:gd name="T62" fmla="*/ 105 w 488"/>
                    <a:gd name="T63" fmla="*/ 99 h 167"/>
                    <a:gd name="T64" fmla="*/ 91 w 488"/>
                    <a:gd name="T65" fmla="*/ 113 h 167"/>
                    <a:gd name="T66" fmla="*/ 78 w 488"/>
                    <a:gd name="T67" fmla="*/ 99 h 167"/>
                    <a:gd name="T68" fmla="*/ 91 w 488"/>
                    <a:gd name="T69" fmla="*/ 86 h 167"/>
                    <a:gd name="T70" fmla="*/ 39 w 488"/>
                    <a:gd name="T71" fmla="*/ 38 h 167"/>
                    <a:gd name="T72" fmla="*/ 53 w 488"/>
                    <a:gd name="T73" fmla="*/ 51 h 167"/>
                    <a:gd name="T74" fmla="*/ 39 w 488"/>
                    <a:gd name="T75" fmla="*/ 65 h 167"/>
                    <a:gd name="T76" fmla="*/ 26 w 488"/>
                    <a:gd name="T77" fmla="*/ 51 h 167"/>
                    <a:gd name="T78" fmla="*/ 39 w 488"/>
                    <a:gd name="T79" fmla="*/ 38 h 167"/>
                    <a:gd name="T80" fmla="*/ 39 w 488"/>
                    <a:gd name="T81" fmla="*/ 86 h 167"/>
                    <a:gd name="T82" fmla="*/ 53 w 488"/>
                    <a:gd name="T83" fmla="*/ 99 h 167"/>
                    <a:gd name="T84" fmla="*/ 39 w 488"/>
                    <a:gd name="T85" fmla="*/ 113 h 167"/>
                    <a:gd name="T86" fmla="*/ 26 w 488"/>
                    <a:gd name="T87" fmla="*/ 99 h 167"/>
                    <a:gd name="T88" fmla="*/ 39 w 488"/>
                    <a:gd name="T89" fmla="*/ 8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7">
                      <a:moveTo>
                        <a:pt x="0" y="167"/>
                      </a:moveTo>
                      <a:cubicBezTo>
                        <a:pt x="488" y="167"/>
                        <a:pt x="488" y="167"/>
                        <a:pt x="488" y="167"/>
                      </a:cubicBezTo>
                      <a:cubicBezTo>
                        <a:pt x="488" y="0"/>
                        <a:pt x="488" y="0"/>
                        <a:pt x="488" y="0"/>
                      </a:cubicBezTo>
                      <a:cubicBezTo>
                        <a:pt x="0" y="0"/>
                        <a:pt x="0" y="0"/>
                        <a:pt x="0" y="0"/>
                      </a:cubicBezTo>
                      <a:lnTo>
                        <a:pt x="0" y="167"/>
                      </a:lnTo>
                      <a:close/>
                      <a:moveTo>
                        <a:pt x="185" y="41"/>
                      </a:moveTo>
                      <a:cubicBezTo>
                        <a:pt x="463" y="41"/>
                        <a:pt x="463" y="41"/>
                        <a:pt x="463" y="41"/>
                      </a:cubicBezTo>
                      <a:cubicBezTo>
                        <a:pt x="463" y="61"/>
                        <a:pt x="463" y="61"/>
                        <a:pt x="463" y="61"/>
                      </a:cubicBezTo>
                      <a:cubicBezTo>
                        <a:pt x="185" y="61"/>
                        <a:pt x="185" y="61"/>
                        <a:pt x="185" y="61"/>
                      </a:cubicBezTo>
                      <a:lnTo>
                        <a:pt x="185" y="41"/>
                      </a:lnTo>
                      <a:close/>
                      <a:moveTo>
                        <a:pt x="185" y="89"/>
                      </a:moveTo>
                      <a:cubicBezTo>
                        <a:pt x="463" y="89"/>
                        <a:pt x="463" y="89"/>
                        <a:pt x="463" y="89"/>
                      </a:cubicBezTo>
                      <a:cubicBezTo>
                        <a:pt x="463" y="109"/>
                        <a:pt x="463" y="109"/>
                        <a:pt x="463" y="109"/>
                      </a:cubicBezTo>
                      <a:cubicBezTo>
                        <a:pt x="185" y="109"/>
                        <a:pt x="185" y="109"/>
                        <a:pt x="185" y="109"/>
                      </a:cubicBezTo>
                      <a:lnTo>
                        <a:pt x="185" y="89"/>
                      </a:lnTo>
                      <a:close/>
                      <a:moveTo>
                        <a:pt x="143" y="38"/>
                      </a:moveTo>
                      <a:cubicBezTo>
                        <a:pt x="151" y="38"/>
                        <a:pt x="157" y="44"/>
                        <a:pt x="157" y="51"/>
                      </a:cubicBezTo>
                      <a:cubicBezTo>
                        <a:pt x="157" y="59"/>
                        <a:pt x="151" y="65"/>
                        <a:pt x="143" y="65"/>
                      </a:cubicBezTo>
                      <a:cubicBezTo>
                        <a:pt x="136" y="65"/>
                        <a:pt x="130" y="59"/>
                        <a:pt x="130" y="51"/>
                      </a:cubicBezTo>
                      <a:cubicBezTo>
                        <a:pt x="130" y="44"/>
                        <a:pt x="136" y="38"/>
                        <a:pt x="143" y="38"/>
                      </a:cubicBezTo>
                      <a:close/>
                      <a:moveTo>
                        <a:pt x="143" y="86"/>
                      </a:moveTo>
                      <a:cubicBezTo>
                        <a:pt x="151" y="86"/>
                        <a:pt x="157" y="92"/>
                        <a:pt x="157" y="99"/>
                      </a:cubicBezTo>
                      <a:cubicBezTo>
                        <a:pt x="157" y="107"/>
                        <a:pt x="151" y="113"/>
                        <a:pt x="143" y="113"/>
                      </a:cubicBezTo>
                      <a:cubicBezTo>
                        <a:pt x="136" y="113"/>
                        <a:pt x="130" y="107"/>
                        <a:pt x="130" y="99"/>
                      </a:cubicBezTo>
                      <a:cubicBezTo>
                        <a:pt x="130" y="92"/>
                        <a:pt x="136" y="86"/>
                        <a:pt x="143" y="86"/>
                      </a:cubicBezTo>
                      <a:close/>
                      <a:moveTo>
                        <a:pt x="91" y="38"/>
                      </a:moveTo>
                      <a:cubicBezTo>
                        <a:pt x="99" y="38"/>
                        <a:pt x="105" y="44"/>
                        <a:pt x="105" y="51"/>
                      </a:cubicBezTo>
                      <a:cubicBezTo>
                        <a:pt x="105" y="59"/>
                        <a:pt x="99" y="65"/>
                        <a:pt x="91" y="65"/>
                      </a:cubicBezTo>
                      <a:cubicBezTo>
                        <a:pt x="84" y="65"/>
                        <a:pt x="78" y="59"/>
                        <a:pt x="78" y="51"/>
                      </a:cubicBezTo>
                      <a:cubicBezTo>
                        <a:pt x="78" y="44"/>
                        <a:pt x="84" y="38"/>
                        <a:pt x="91" y="38"/>
                      </a:cubicBezTo>
                      <a:close/>
                      <a:moveTo>
                        <a:pt x="91" y="86"/>
                      </a:moveTo>
                      <a:cubicBezTo>
                        <a:pt x="99" y="86"/>
                        <a:pt x="105" y="92"/>
                        <a:pt x="105" y="99"/>
                      </a:cubicBezTo>
                      <a:cubicBezTo>
                        <a:pt x="105" y="107"/>
                        <a:pt x="99" y="113"/>
                        <a:pt x="91" y="113"/>
                      </a:cubicBezTo>
                      <a:cubicBezTo>
                        <a:pt x="84" y="113"/>
                        <a:pt x="78" y="107"/>
                        <a:pt x="78" y="99"/>
                      </a:cubicBezTo>
                      <a:cubicBezTo>
                        <a:pt x="78" y="92"/>
                        <a:pt x="84" y="86"/>
                        <a:pt x="91" y="86"/>
                      </a:cubicBezTo>
                      <a:close/>
                      <a:moveTo>
                        <a:pt x="39" y="38"/>
                      </a:moveTo>
                      <a:cubicBezTo>
                        <a:pt x="47" y="38"/>
                        <a:pt x="53" y="44"/>
                        <a:pt x="53" y="51"/>
                      </a:cubicBezTo>
                      <a:cubicBezTo>
                        <a:pt x="53" y="59"/>
                        <a:pt x="47" y="65"/>
                        <a:pt x="39" y="65"/>
                      </a:cubicBezTo>
                      <a:cubicBezTo>
                        <a:pt x="32" y="65"/>
                        <a:pt x="26" y="59"/>
                        <a:pt x="26" y="51"/>
                      </a:cubicBezTo>
                      <a:cubicBezTo>
                        <a:pt x="26" y="44"/>
                        <a:pt x="32" y="38"/>
                        <a:pt x="39" y="38"/>
                      </a:cubicBezTo>
                      <a:close/>
                      <a:moveTo>
                        <a:pt x="39" y="86"/>
                      </a:moveTo>
                      <a:cubicBezTo>
                        <a:pt x="47" y="86"/>
                        <a:pt x="53" y="92"/>
                        <a:pt x="53" y="99"/>
                      </a:cubicBezTo>
                      <a:cubicBezTo>
                        <a:pt x="53" y="107"/>
                        <a:pt x="47" y="113"/>
                        <a:pt x="39" y="113"/>
                      </a:cubicBezTo>
                      <a:cubicBezTo>
                        <a:pt x="32" y="113"/>
                        <a:pt x="26" y="107"/>
                        <a:pt x="26" y="99"/>
                      </a:cubicBezTo>
                      <a:cubicBezTo>
                        <a:pt x="26" y="92"/>
                        <a:pt x="32" y="86"/>
                        <a:pt x="39" y="86"/>
                      </a:cubicBezTo>
                      <a:close/>
                    </a:path>
                  </a:pathLst>
                </a:custGeom>
                <a:grpFill/>
                <a:ln>
                  <a:noFill/>
                </a:ln>
              </p:spPr>
              <p:txBody>
                <a:bodyPr/>
                <a:lstStyle/>
                <a:p>
                  <a:pPr defTabSz="182880">
                    <a:defRPr/>
                  </a:pPr>
                  <a:endParaRPr lang="en-US" sz="100" kern="0" dirty="0">
                    <a:solidFill>
                      <a:srgbClr val="000000"/>
                    </a:solidFill>
                    <a:latin typeface="Arial"/>
                  </a:endParaRPr>
                </a:p>
              </p:txBody>
            </p:sp>
          </p:grpSp>
          <p:grpSp>
            <p:nvGrpSpPr>
              <p:cNvPr id="20" name="Group 127"/>
              <p:cNvGrpSpPr/>
              <p:nvPr/>
            </p:nvGrpSpPr>
            <p:grpSpPr>
              <a:xfrm>
                <a:off x="4174925" y="5194066"/>
                <a:ext cx="939996" cy="1320237"/>
                <a:chOff x="7886700" y="-2363788"/>
                <a:chExt cx="1828800" cy="2568576"/>
              </a:xfrm>
              <a:solidFill>
                <a:srgbClr val="000000">
                  <a:lumMod val="75000"/>
                  <a:lumOff val="25000"/>
                </a:srgbClr>
              </a:solidFill>
            </p:grpSpPr>
            <p:sp>
              <p:nvSpPr>
                <p:cNvPr id="268"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69"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70"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71"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260" name="TextBox 185"/>
              <p:cNvSpPr txBox="1">
                <a:spLocks noChangeArrowheads="1"/>
              </p:cNvSpPr>
              <p:nvPr/>
            </p:nvSpPr>
            <p:spPr bwMode="auto">
              <a:xfrm>
                <a:off x="3183046" y="3775030"/>
                <a:ext cx="2923758" cy="1384995"/>
              </a:xfrm>
              <a:prstGeom prst="rect">
                <a:avLst/>
              </a:prstGeom>
              <a:noFill/>
              <a:ln w="38100">
                <a:noFill/>
                <a:miter lim="800000"/>
                <a:headEnd/>
                <a:tailEnd/>
              </a:ln>
            </p:spPr>
            <p:txBody>
              <a:bodyPr wrap="square">
                <a:spAutoFit/>
              </a:bodyPr>
              <a:lstStyle/>
              <a:p>
                <a:pPr algn="ctr" defTabSz="182880">
                  <a:defRPr/>
                </a:pPr>
                <a:r>
                  <a:rPr lang="en-US" sz="600" kern="0" dirty="0">
                    <a:solidFill>
                      <a:srgbClr val="000000">
                        <a:alpha val="99000"/>
                      </a:srgbClr>
                    </a:solidFill>
                  </a:rPr>
                  <a:t>CONTENT </a:t>
                </a:r>
                <a:br>
                  <a:rPr lang="en-US" sz="600" kern="0" dirty="0">
                    <a:solidFill>
                      <a:srgbClr val="000000">
                        <a:alpha val="99000"/>
                      </a:srgbClr>
                    </a:solidFill>
                  </a:rPr>
                </a:br>
                <a:r>
                  <a:rPr lang="en-US" sz="600" kern="0" dirty="0">
                    <a:solidFill>
                      <a:srgbClr val="000000">
                        <a:alpha val="99000"/>
                      </a:srgbClr>
                    </a:solidFill>
                  </a:rPr>
                  <a:t>CENTER</a:t>
                </a:r>
              </a:p>
            </p:txBody>
          </p:sp>
          <p:grpSp>
            <p:nvGrpSpPr>
              <p:cNvPr id="21" name="Group 53"/>
              <p:cNvGrpSpPr/>
              <p:nvPr/>
            </p:nvGrpSpPr>
            <p:grpSpPr>
              <a:xfrm>
                <a:off x="4174925" y="8445802"/>
                <a:ext cx="939997" cy="1320237"/>
                <a:chOff x="22024184" y="10896600"/>
                <a:chExt cx="939997" cy="1320237"/>
              </a:xfrm>
            </p:grpSpPr>
            <p:grpSp>
              <p:nvGrpSpPr>
                <p:cNvPr id="22" name="Group 127"/>
                <p:cNvGrpSpPr/>
                <p:nvPr/>
              </p:nvGrpSpPr>
              <p:grpSpPr>
                <a:xfrm>
                  <a:off x="22024184" y="10896600"/>
                  <a:ext cx="939996" cy="1320237"/>
                  <a:chOff x="7886700" y="-2363788"/>
                  <a:chExt cx="1828800" cy="2568576"/>
                </a:xfrm>
                <a:solidFill>
                  <a:srgbClr val="000000">
                    <a:lumMod val="75000"/>
                    <a:lumOff val="25000"/>
                  </a:srgbClr>
                </a:solidFill>
              </p:grpSpPr>
              <p:sp>
                <p:nvSpPr>
                  <p:cNvPr id="264"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65"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66"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67"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263" name="Freeform 12"/>
                <p:cNvSpPr>
                  <a:spLocks noEditPoints="1"/>
                </p:cNvSpPr>
                <p:nvPr/>
              </p:nvSpPr>
              <p:spPr bwMode="auto">
                <a:xfrm>
                  <a:off x="22024185" y="11199778"/>
                  <a:ext cx="939996" cy="811843"/>
                </a:xfrm>
                <a:prstGeom prst="rect">
                  <a:avLst/>
                </a:prstGeom>
                <a:solidFill>
                  <a:srgbClr val="000000">
                    <a:lumMod val="75000"/>
                    <a:lumOff val="25000"/>
                  </a:srgbClr>
                </a:solidFill>
                <a:ln>
                  <a:noFill/>
                </a:ln>
              </p:spPr>
              <p:txBody>
                <a:bodyPr/>
                <a:lstStyle/>
                <a:p>
                  <a:pPr defTabSz="182880">
                    <a:defRPr/>
                  </a:pPr>
                  <a:endParaRPr lang="en-US" sz="100" kern="0" dirty="0">
                    <a:solidFill>
                      <a:srgbClr val="000000"/>
                    </a:solidFill>
                    <a:latin typeface="Arial"/>
                  </a:endParaRPr>
                </a:p>
              </p:txBody>
            </p:sp>
          </p:grpSp>
        </p:grpSp>
        <p:grpSp>
          <p:nvGrpSpPr>
            <p:cNvPr id="23" name="Group 192"/>
            <p:cNvGrpSpPr/>
            <p:nvPr/>
          </p:nvGrpSpPr>
          <p:grpSpPr>
            <a:xfrm>
              <a:off x="7373956" y="2305913"/>
              <a:ext cx="855644" cy="1698478"/>
              <a:chOff x="3091026" y="3775030"/>
              <a:chExt cx="3107798" cy="6169070"/>
            </a:xfrm>
          </p:grpSpPr>
          <p:sp>
            <p:nvSpPr>
              <p:cNvPr id="238" name="Rectangle 237"/>
              <p:cNvSpPr/>
              <p:nvPr/>
            </p:nvSpPr>
            <p:spPr>
              <a:xfrm>
                <a:off x="3689146" y="5025127"/>
                <a:ext cx="1911554" cy="4918973"/>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nvGrpSpPr>
              <p:cNvPr id="24" name="Group 121"/>
              <p:cNvGrpSpPr/>
              <p:nvPr/>
            </p:nvGrpSpPr>
            <p:grpSpPr>
              <a:xfrm>
                <a:off x="4152900" y="6759283"/>
                <a:ext cx="984047" cy="1333110"/>
                <a:chOff x="10496550" y="-2319338"/>
                <a:chExt cx="1830388" cy="2479676"/>
              </a:xfrm>
              <a:solidFill>
                <a:srgbClr val="000000">
                  <a:lumMod val="75000"/>
                  <a:lumOff val="25000"/>
                </a:srgbClr>
              </a:solidFill>
            </p:grpSpPr>
            <p:sp>
              <p:nvSpPr>
                <p:cNvPr id="253" name="Freeform 11"/>
                <p:cNvSpPr>
                  <a:spLocks noEditPoints="1"/>
                </p:cNvSpPr>
                <p:nvPr/>
              </p:nvSpPr>
              <p:spPr bwMode="auto">
                <a:xfrm>
                  <a:off x="10496550" y="-1204913"/>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54" name="Freeform 12"/>
                <p:cNvSpPr>
                  <a:spLocks noEditPoints="1"/>
                </p:cNvSpPr>
                <p:nvPr/>
              </p:nvSpPr>
              <p:spPr bwMode="auto">
                <a:xfrm>
                  <a:off x="10496550" y="-469900"/>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55" name="Freeform 13"/>
                <p:cNvSpPr>
                  <a:spLocks/>
                </p:cNvSpPr>
                <p:nvPr/>
              </p:nvSpPr>
              <p:spPr bwMode="auto">
                <a:xfrm>
                  <a:off x="10496550" y="-2319338"/>
                  <a:ext cx="1830388" cy="282575"/>
                </a:xfrm>
                <a:custGeom>
                  <a:avLst/>
                  <a:gdLst>
                    <a:gd name="T0" fmla="*/ 888 w 1153"/>
                    <a:gd name="T1" fmla="*/ 0 h 178"/>
                    <a:gd name="T2" fmla="*/ 264 w 1153"/>
                    <a:gd name="T3" fmla="*/ 0 h 178"/>
                    <a:gd name="T4" fmla="*/ 0 w 1153"/>
                    <a:gd name="T5" fmla="*/ 178 h 178"/>
                    <a:gd name="T6" fmla="*/ 1153 w 1153"/>
                    <a:gd name="T7" fmla="*/ 178 h 178"/>
                    <a:gd name="T8" fmla="*/ 888 w 1153"/>
                    <a:gd name="T9" fmla="*/ 0 h 178"/>
                  </a:gdLst>
                  <a:ahLst/>
                  <a:cxnLst>
                    <a:cxn ang="0">
                      <a:pos x="T0" y="T1"/>
                    </a:cxn>
                    <a:cxn ang="0">
                      <a:pos x="T2" y="T3"/>
                    </a:cxn>
                    <a:cxn ang="0">
                      <a:pos x="T4" y="T5"/>
                    </a:cxn>
                    <a:cxn ang="0">
                      <a:pos x="T6" y="T7"/>
                    </a:cxn>
                    <a:cxn ang="0">
                      <a:pos x="T8" y="T9"/>
                    </a:cxn>
                  </a:cxnLst>
                  <a:rect l="0" t="0" r="r" b="b"/>
                  <a:pathLst>
                    <a:path w="1153" h="178">
                      <a:moveTo>
                        <a:pt x="888" y="0"/>
                      </a:moveTo>
                      <a:lnTo>
                        <a:pt x="264" y="0"/>
                      </a:lnTo>
                      <a:lnTo>
                        <a:pt x="0" y="178"/>
                      </a:lnTo>
                      <a:lnTo>
                        <a:pt x="1153" y="178"/>
                      </a:lnTo>
                      <a:lnTo>
                        <a:pt x="888" y="0"/>
                      </a:lnTo>
                      <a:close/>
                    </a:path>
                  </a:pathLst>
                </a:custGeom>
                <a:grpFill/>
                <a:ln>
                  <a:noFill/>
                </a:ln>
              </p:spPr>
              <p:txBody>
                <a:bodyPr/>
                <a:lstStyle/>
                <a:p>
                  <a:pPr defTabSz="182880">
                    <a:defRPr/>
                  </a:pPr>
                  <a:endParaRPr lang="en-US" sz="100" kern="0" dirty="0">
                    <a:solidFill>
                      <a:srgbClr val="000000"/>
                    </a:solidFill>
                    <a:latin typeface="Arial"/>
                  </a:endParaRPr>
                </a:p>
              </p:txBody>
            </p:sp>
            <p:sp>
              <p:nvSpPr>
                <p:cNvPr id="256" name="Freeform 14"/>
                <p:cNvSpPr>
                  <a:spLocks noEditPoints="1"/>
                </p:cNvSpPr>
                <p:nvPr/>
              </p:nvSpPr>
              <p:spPr bwMode="auto">
                <a:xfrm>
                  <a:off x="10496550" y="-1943100"/>
                  <a:ext cx="1830388" cy="625475"/>
                </a:xfrm>
                <a:custGeom>
                  <a:avLst/>
                  <a:gdLst>
                    <a:gd name="T0" fmla="*/ 0 w 488"/>
                    <a:gd name="T1" fmla="*/ 167 h 167"/>
                    <a:gd name="T2" fmla="*/ 488 w 488"/>
                    <a:gd name="T3" fmla="*/ 167 h 167"/>
                    <a:gd name="T4" fmla="*/ 488 w 488"/>
                    <a:gd name="T5" fmla="*/ 0 h 167"/>
                    <a:gd name="T6" fmla="*/ 0 w 488"/>
                    <a:gd name="T7" fmla="*/ 0 h 167"/>
                    <a:gd name="T8" fmla="*/ 0 w 488"/>
                    <a:gd name="T9" fmla="*/ 167 h 167"/>
                    <a:gd name="T10" fmla="*/ 185 w 488"/>
                    <a:gd name="T11" fmla="*/ 41 h 167"/>
                    <a:gd name="T12" fmla="*/ 463 w 488"/>
                    <a:gd name="T13" fmla="*/ 41 h 167"/>
                    <a:gd name="T14" fmla="*/ 463 w 488"/>
                    <a:gd name="T15" fmla="*/ 61 h 167"/>
                    <a:gd name="T16" fmla="*/ 185 w 488"/>
                    <a:gd name="T17" fmla="*/ 61 h 167"/>
                    <a:gd name="T18" fmla="*/ 185 w 488"/>
                    <a:gd name="T19" fmla="*/ 41 h 167"/>
                    <a:gd name="T20" fmla="*/ 185 w 488"/>
                    <a:gd name="T21" fmla="*/ 89 h 167"/>
                    <a:gd name="T22" fmla="*/ 463 w 488"/>
                    <a:gd name="T23" fmla="*/ 89 h 167"/>
                    <a:gd name="T24" fmla="*/ 463 w 488"/>
                    <a:gd name="T25" fmla="*/ 109 h 167"/>
                    <a:gd name="T26" fmla="*/ 185 w 488"/>
                    <a:gd name="T27" fmla="*/ 109 h 167"/>
                    <a:gd name="T28" fmla="*/ 185 w 488"/>
                    <a:gd name="T29" fmla="*/ 89 h 167"/>
                    <a:gd name="T30" fmla="*/ 143 w 488"/>
                    <a:gd name="T31" fmla="*/ 38 h 167"/>
                    <a:gd name="T32" fmla="*/ 157 w 488"/>
                    <a:gd name="T33" fmla="*/ 51 h 167"/>
                    <a:gd name="T34" fmla="*/ 143 w 488"/>
                    <a:gd name="T35" fmla="*/ 65 h 167"/>
                    <a:gd name="T36" fmla="*/ 130 w 488"/>
                    <a:gd name="T37" fmla="*/ 51 h 167"/>
                    <a:gd name="T38" fmla="*/ 143 w 488"/>
                    <a:gd name="T39" fmla="*/ 38 h 167"/>
                    <a:gd name="T40" fmla="*/ 143 w 488"/>
                    <a:gd name="T41" fmla="*/ 86 h 167"/>
                    <a:gd name="T42" fmla="*/ 157 w 488"/>
                    <a:gd name="T43" fmla="*/ 99 h 167"/>
                    <a:gd name="T44" fmla="*/ 143 w 488"/>
                    <a:gd name="T45" fmla="*/ 113 h 167"/>
                    <a:gd name="T46" fmla="*/ 130 w 488"/>
                    <a:gd name="T47" fmla="*/ 99 h 167"/>
                    <a:gd name="T48" fmla="*/ 143 w 488"/>
                    <a:gd name="T49" fmla="*/ 86 h 167"/>
                    <a:gd name="T50" fmla="*/ 91 w 488"/>
                    <a:gd name="T51" fmla="*/ 38 h 167"/>
                    <a:gd name="T52" fmla="*/ 105 w 488"/>
                    <a:gd name="T53" fmla="*/ 51 h 167"/>
                    <a:gd name="T54" fmla="*/ 91 w 488"/>
                    <a:gd name="T55" fmla="*/ 65 h 167"/>
                    <a:gd name="T56" fmla="*/ 78 w 488"/>
                    <a:gd name="T57" fmla="*/ 51 h 167"/>
                    <a:gd name="T58" fmla="*/ 91 w 488"/>
                    <a:gd name="T59" fmla="*/ 38 h 167"/>
                    <a:gd name="T60" fmla="*/ 91 w 488"/>
                    <a:gd name="T61" fmla="*/ 86 h 167"/>
                    <a:gd name="T62" fmla="*/ 105 w 488"/>
                    <a:gd name="T63" fmla="*/ 99 h 167"/>
                    <a:gd name="T64" fmla="*/ 91 w 488"/>
                    <a:gd name="T65" fmla="*/ 113 h 167"/>
                    <a:gd name="T66" fmla="*/ 78 w 488"/>
                    <a:gd name="T67" fmla="*/ 99 h 167"/>
                    <a:gd name="T68" fmla="*/ 91 w 488"/>
                    <a:gd name="T69" fmla="*/ 86 h 167"/>
                    <a:gd name="T70" fmla="*/ 39 w 488"/>
                    <a:gd name="T71" fmla="*/ 38 h 167"/>
                    <a:gd name="T72" fmla="*/ 53 w 488"/>
                    <a:gd name="T73" fmla="*/ 51 h 167"/>
                    <a:gd name="T74" fmla="*/ 39 w 488"/>
                    <a:gd name="T75" fmla="*/ 65 h 167"/>
                    <a:gd name="T76" fmla="*/ 26 w 488"/>
                    <a:gd name="T77" fmla="*/ 51 h 167"/>
                    <a:gd name="T78" fmla="*/ 39 w 488"/>
                    <a:gd name="T79" fmla="*/ 38 h 167"/>
                    <a:gd name="T80" fmla="*/ 39 w 488"/>
                    <a:gd name="T81" fmla="*/ 86 h 167"/>
                    <a:gd name="T82" fmla="*/ 53 w 488"/>
                    <a:gd name="T83" fmla="*/ 99 h 167"/>
                    <a:gd name="T84" fmla="*/ 39 w 488"/>
                    <a:gd name="T85" fmla="*/ 113 h 167"/>
                    <a:gd name="T86" fmla="*/ 26 w 488"/>
                    <a:gd name="T87" fmla="*/ 99 h 167"/>
                    <a:gd name="T88" fmla="*/ 39 w 488"/>
                    <a:gd name="T89" fmla="*/ 8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7">
                      <a:moveTo>
                        <a:pt x="0" y="167"/>
                      </a:moveTo>
                      <a:cubicBezTo>
                        <a:pt x="488" y="167"/>
                        <a:pt x="488" y="167"/>
                        <a:pt x="488" y="167"/>
                      </a:cubicBezTo>
                      <a:cubicBezTo>
                        <a:pt x="488" y="0"/>
                        <a:pt x="488" y="0"/>
                        <a:pt x="488" y="0"/>
                      </a:cubicBezTo>
                      <a:cubicBezTo>
                        <a:pt x="0" y="0"/>
                        <a:pt x="0" y="0"/>
                        <a:pt x="0" y="0"/>
                      </a:cubicBezTo>
                      <a:lnTo>
                        <a:pt x="0" y="167"/>
                      </a:lnTo>
                      <a:close/>
                      <a:moveTo>
                        <a:pt x="185" y="41"/>
                      </a:moveTo>
                      <a:cubicBezTo>
                        <a:pt x="463" y="41"/>
                        <a:pt x="463" y="41"/>
                        <a:pt x="463" y="41"/>
                      </a:cubicBezTo>
                      <a:cubicBezTo>
                        <a:pt x="463" y="61"/>
                        <a:pt x="463" y="61"/>
                        <a:pt x="463" y="61"/>
                      </a:cubicBezTo>
                      <a:cubicBezTo>
                        <a:pt x="185" y="61"/>
                        <a:pt x="185" y="61"/>
                        <a:pt x="185" y="61"/>
                      </a:cubicBezTo>
                      <a:lnTo>
                        <a:pt x="185" y="41"/>
                      </a:lnTo>
                      <a:close/>
                      <a:moveTo>
                        <a:pt x="185" y="89"/>
                      </a:moveTo>
                      <a:cubicBezTo>
                        <a:pt x="463" y="89"/>
                        <a:pt x="463" y="89"/>
                        <a:pt x="463" y="89"/>
                      </a:cubicBezTo>
                      <a:cubicBezTo>
                        <a:pt x="463" y="109"/>
                        <a:pt x="463" y="109"/>
                        <a:pt x="463" y="109"/>
                      </a:cubicBezTo>
                      <a:cubicBezTo>
                        <a:pt x="185" y="109"/>
                        <a:pt x="185" y="109"/>
                        <a:pt x="185" y="109"/>
                      </a:cubicBezTo>
                      <a:lnTo>
                        <a:pt x="185" y="89"/>
                      </a:lnTo>
                      <a:close/>
                      <a:moveTo>
                        <a:pt x="143" y="38"/>
                      </a:moveTo>
                      <a:cubicBezTo>
                        <a:pt x="151" y="38"/>
                        <a:pt x="157" y="44"/>
                        <a:pt x="157" y="51"/>
                      </a:cubicBezTo>
                      <a:cubicBezTo>
                        <a:pt x="157" y="59"/>
                        <a:pt x="151" y="65"/>
                        <a:pt x="143" y="65"/>
                      </a:cubicBezTo>
                      <a:cubicBezTo>
                        <a:pt x="136" y="65"/>
                        <a:pt x="130" y="59"/>
                        <a:pt x="130" y="51"/>
                      </a:cubicBezTo>
                      <a:cubicBezTo>
                        <a:pt x="130" y="44"/>
                        <a:pt x="136" y="38"/>
                        <a:pt x="143" y="38"/>
                      </a:cubicBezTo>
                      <a:close/>
                      <a:moveTo>
                        <a:pt x="143" y="86"/>
                      </a:moveTo>
                      <a:cubicBezTo>
                        <a:pt x="151" y="86"/>
                        <a:pt x="157" y="92"/>
                        <a:pt x="157" y="99"/>
                      </a:cubicBezTo>
                      <a:cubicBezTo>
                        <a:pt x="157" y="107"/>
                        <a:pt x="151" y="113"/>
                        <a:pt x="143" y="113"/>
                      </a:cubicBezTo>
                      <a:cubicBezTo>
                        <a:pt x="136" y="113"/>
                        <a:pt x="130" y="107"/>
                        <a:pt x="130" y="99"/>
                      </a:cubicBezTo>
                      <a:cubicBezTo>
                        <a:pt x="130" y="92"/>
                        <a:pt x="136" y="86"/>
                        <a:pt x="143" y="86"/>
                      </a:cubicBezTo>
                      <a:close/>
                      <a:moveTo>
                        <a:pt x="91" y="38"/>
                      </a:moveTo>
                      <a:cubicBezTo>
                        <a:pt x="99" y="38"/>
                        <a:pt x="105" y="44"/>
                        <a:pt x="105" y="51"/>
                      </a:cubicBezTo>
                      <a:cubicBezTo>
                        <a:pt x="105" y="59"/>
                        <a:pt x="99" y="65"/>
                        <a:pt x="91" y="65"/>
                      </a:cubicBezTo>
                      <a:cubicBezTo>
                        <a:pt x="84" y="65"/>
                        <a:pt x="78" y="59"/>
                        <a:pt x="78" y="51"/>
                      </a:cubicBezTo>
                      <a:cubicBezTo>
                        <a:pt x="78" y="44"/>
                        <a:pt x="84" y="38"/>
                        <a:pt x="91" y="38"/>
                      </a:cubicBezTo>
                      <a:close/>
                      <a:moveTo>
                        <a:pt x="91" y="86"/>
                      </a:moveTo>
                      <a:cubicBezTo>
                        <a:pt x="99" y="86"/>
                        <a:pt x="105" y="92"/>
                        <a:pt x="105" y="99"/>
                      </a:cubicBezTo>
                      <a:cubicBezTo>
                        <a:pt x="105" y="107"/>
                        <a:pt x="99" y="113"/>
                        <a:pt x="91" y="113"/>
                      </a:cubicBezTo>
                      <a:cubicBezTo>
                        <a:pt x="84" y="113"/>
                        <a:pt x="78" y="107"/>
                        <a:pt x="78" y="99"/>
                      </a:cubicBezTo>
                      <a:cubicBezTo>
                        <a:pt x="78" y="92"/>
                        <a:pt x="84" y="86"/>
                        <a:pt x="91" y="86"/>
                      </a:cubicBezTo>
                      <a:close/>
                      <a:moveTo>
                        <a:pt x="39" y="38"/>
                      </a:moveTo>
                      <a:cubicBezTo>
                        <a:pt x="47" y="38"/>
                        <a:pt x="53" y="44"/>
                        <a:pt x="53" y="51"/>
                      </a:cubicBezTo>
                      <a:cubicBezTo>
                        <a:pt x="53" y="59"/>
                        <a:pt x="47" y="65"/>
                        <a:pt x="39" y="65"/>
                      </a:cubicBezTo>
                      <a:cubicBezTo>
                        <a:pt x="32" y="65"/>
                        <a:pt x="26" y="59"/>
                        <a:pt x="26" y="51"/>
                      </a:cubicBezTo>
                      <a:cubicBezTo>
                        <a:pt x="26" y="44"/>
                        <a:pt x="32" y="38"/>
                        <a:pt x="39" y="38"/>
                      </a:cubicBezTo>
                      <a:close/>
                      <a:moveTo>
                        <a:pt x="39" y="86"/>
                      </a:moveTo>
                      <a:cubicBezTo>
                        <a:pt x="47" y="86"/>
                        <a:pt x="53" y="92"/>
                        <a:pt x="53" y="99"/>
                      </a:cubicBezTo>
                      <a:cubicBezTo>
                        <a:pt x="53" y="107"/>
                        <a:pt x="47" y="113"/>
                        <a:pt x="39" y="113"/>
                      </a:cubicBezTo>
                      <a:cubicBezTo>
                        <a:pt x="32" y="113"/>
                        <a:pt x="26" y="107"/>
                        <a:pt x="26" y="99"/>
                      </a:cubicBezTo>
                      <a:cubicBezTo>
                        <a:pt x="26" y="92"/>
                        <a:pt x="32" y="86"/>
                        <a:pt x="39" y="86"/>
                      </a:cubicBezTo>
                      <a:close/>
                    </a:path>
                  </a:pathLst>
                </a:custGeom>
                <a:grpFill/>
                <a:ln>
                  <a:noFill/>
                </a:ln>
              </p:spPr>
              <p:txBody>
                <a:bodyPr/>
                <a:lstStyle/>
                <a:p>
                  <a:pPr defTabSz="182880">
                    <a:defRPr/>
                  </a:pPr>
                  <a:endParaRPr lang="en-US" sz="100" kern="0" dirty="0">
                    <a:solidFill>
                      <a:srgbClr val="000000"/>
                    </a:solidFill>
                    <a:latin typeface="Arial"/>
                  </a:endParaRPr>
                </a:p>
              </p:txBody>
            </p:sp>
          </p:grpSp>
          <p:grpSp>
            <p:nvGrpSpPr>
              <p:cNvPr id="25" name="Group 127"/>
              <p:cNvGrpSpPr/>
              <p:nvPr/>
            </p:nvGrpSpPr>
            <p:grpSpPr>
              <a:xfrm>
                <a:off x="4174925" y="5194066"/>
                <a:ext cx="939996" cy="1320237"/>
                <a:chOff x="7886700" y="-2363788"/>
                <a:chExt cx="1828800" cy="2568576"/>
              </a:xfrm>
              <a:solidFill>
                <a:srgbClr val="000000">
                  <a:lumMod val="75000"/>
                  <a:lumOff val="25000"/>
                </a:srgbClr>
              </a:solidFill>
            </p:grpSpPr>
            <p:sp>
              <p:nvSpPr>
                <p:cNvPr id="249"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50"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51"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52"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241" name="TextBox 185"/>
              <p:cNvSpPr txBox="1">
                <a:spLocks noChangeArrowheads="1"/>
              </p:cNvSpPr>
              <p:nvPr/>
            </p:nvSpPr>
            <p:spPr bwMode="auto">
              <a:xfrm>
                <a:off x="3091026" y="3775030"/>
                <a:ext cx="3107798" cy="1384995"/>
              </a:xfrm>
              <a:prstGeom prst="rect">
                <a:avLst/>
              </a:prstGeom>
              <a:noFill/>
              <a:ln w="38100">
                <a:noFill/>
                <a:miter lim="800000"/>
                <a:headEnd/>
                <a:tailEnd/>
              </a:ln>
            </p:spPr>
            <p:txBody>
              <a:bodyPr wrap="square">
                <a:spAutoFit/>
              </a:bodyPr>
              <a:lstStyle/>
              <a:p>
                <a:pPr algn="ctr" defTabSz="182880">
                  <a:defRPr/>
                </a:pPr>
                <a:r>
                  <a:rPr lang="en-US" sz="600" kern="0" dirty="0">
                    <a:solidFill>
                      <a:srgbClr val="000000">
                        <a:alpha val="99000"/>
                      </a:srgbClr>
                    </a:solidFill>
                  </a:rPr>
                  <a:t>CONTENT </a:t>
                </a:r>
                <a:br>
                  <a:rPr lang="en-US" sz="600" kern="0" dirty="0">
                    <a:solidFill>
                      <a:srgbClr val="000000">
                        <a:alpha val="99000"/>
                      </a:srgbClr>
                    </a:solidFill>
                  </a:rPr>
                </a:br>
                <a:r>
                  <a:rPr lang="en-US" sz="600" kern="0" dirty="0">
                    <a:solidFill>
                      <a:srgbClr val="000000">
                        <a:alpha val="99000"/>
                      </a:srgbClr>
                    </a:solidFill>
                  </a:rPr>
                  <a:t>CENTER</a:t>
                </a:r>
              </a:p>
            </p:txBody>
          </p:sp>
          <p:grpSp>
            <p:nvGrpSpPr>
              <p:cNvPr id="26" name="Group 53"/>
              <p:cNvGrpSpPr/>
              <p:nvPr/>
            </p:nvGrpSpPr>
            <p:grpSpPr>
              <a:xfrm>
                <a:off x="4174925" y="8445802"/>
                <a:ext cx="939997" cy="1320237"/>
                <a:chOff x="22024184" y="10896600"/>
                <a:chExt cx="939997" cy="1320237"/>
              </a:xfrm>
            </p:grpSpPr>
            <p:grpSp>
              <p:nvGrpSpPr>
                <p:cNvPr id="27" name="Group 127"/>
                <p:cNvGrpSpPr/>
                <p:nvPr/>
              </p:nvGrpSpPr>
              <p:grpSpPr>
                <a:xfrm>
                  <a:off x="22024184" y="10896600"/>
                  <a:ext cx="939996" cy="1320237"/>
                  <a:chOff x="7886700" y="-2363788"/>
                  <a:chExt cx="1828800" cy="2568576"/>
                </a:xfrm>
                <a:solidFill>
                  <a:srgbClr val="000000">
                    <a:lumMod val="75000"/>
                    <a:lumOff val="25000"/>
                  </a:srgbClr>
                </a:solidFill>
              </p:grpSpPr>
              <p:sp>
                <p:nvSpPr>
                  <p:cNvPr id="245"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46"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47"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248"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244" name="Freeform 12"/>
                <p:cNvSpPr>
                  <a:spLocks noEditPoints="1"/>
                </p:cNvSpPr>
                <p:nvPr/>
              </p:nvSpPr>
              <p:spPr bwMode="auto">
                <a:xfrm>
                  <a:off x="22024185" y="11199778"/>
                  <a:ext cx="939996" cy="811843"/>
                </a:xfrm>
                <a:prstGeom prst="rect">
                  <a:avLst/>
                </a:prstGeom>
                <a:solidFill>
                  <a:srgbClr val="000000">
                    <a:lumMod val="75000"/>
                    <a:lumOff val="25000"/>
                  </a:srgbClr>
                </a:solidFill>
                <a:ln>
                  <a:noFill/>
                </a:ln>
              </p:spPr>
              <p:txBody>
                <a:bodyPr/>
                <a:lstStyle/>
                <a:p>
                  <a:pPr defTabSz="182880">
                    <a:defRPr/>
                  </a:pPr>
                  <a:endParaRPr lang="en-US" sz="100" kern="0" dirty="0">
                    <a:solidFill>
                      <a:srgbClr val="000000"/>
                    </a:solidFill>
                    <a:latin typeface="Arial"/>
                  </a:endParaRPr>
                </a:p>
              </p:txBody>
            </p:sp>
          </p:grpSp>
        </p:grpSp>
        <p:grpSp>
          <p:nvGrpSpPr>
            <p:cNvPr id="28" name="Group 193"/>
            <p:cNvGrpSpPr/>
            <p:nvPr/>
          </p:nvGrpSpPr>
          <p:grpSpPr>
            <a:xfrm>
              <a:off x="1817603" y="4071248"/>
              <a:ext cx="5450737" cy="338554"/>
              <a:chOff x="12826449" y="8653763"/>
              <a:chExt cx="19797760" cy="1229669"/>
            </a:xfrm>
          </p:grpSpPr>
          <p:cxnSp>
            <p:nvCxnSpPr>
              <p:cNvPr id="228" name="Straight Arrow Connector 227"/>
              <p:cNvCxnSpPr/>
              <p:nvPr/>
            </p:nvCxnSpPr>
            <p:spPr>
              <a:xfrm>
                <a:off x="18317972" y="9058432"/>
                <a:ext cx="1629520" cy="27673"/>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229" name="Straight Arrow Connector 228"/>
              <p:cNvCxnSpPr/>
              <p:nvPr/>
            </p:nvCxnSpPr>
            <p:spPr>
              <a:xfrm flipH="1" flipV="1">
                <a:off x="13091642" y="9044590"/>
                <a:ext cx="1586839" cy="4685"/>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230" name="Straight Arrow Connector 229"/>
              <p:cNvCxnSpPr/>
              <p:nvPr/>
            </p:nvCxnSpPr>
            <p:spPr>
              <a:xfrm>
                <a:off x="12826449" y="8726558"/>
                <a:ext cx="0" cy="673112"/>
              </a:xfrm>
              <a:prstGeom prst="straightConnector1">
                <a:avLst/>
              </a:prstGeom>
              <a:noFill/>
              <a:ln w="19050" cap="flat" cmpd="sng" algn="ctr">
                <a:solidFill>
                  <a:srgbClr val="3F3F3F"/>
                </a:solidFill>
                <a:prstDash val="solid"/>
                <a:headEnd type="none" w="med" len="med"/>
                <a:tailEnd type="none" w="med" len="med"/>
              </a:ln>
              <a:effectLst/>
            </p:spPr>
          </p:cxnSp>
          <p:cxnSp>
            <p:nvCxnSpPr>
              <p:cNvPr id="231" name="Straight Arrow Connector 230"/>
              <p:cNvCxnSpPr/>
              <p:nvPr/>
            </p:nvCxnSpPr>
            <p:spPr>
              <a:xfrm>
                <a:off x="20224271" y="8726558"/>
                <a:ext cx="0" cy="673112"/>
              </a:xfrm>
              <a:prstGeom prst="straightConnector1">
                <a:avLst/>
              </a:prstGeom>
              <a:noFill/>
              <a:ln w="19050" cap="flat" cmpd="sng" algn="ctr">
                <a:solidFill>
                  <a:srgbClr val="3F3F3F"/>
                </a:solidFill>
                <a:prstDash val="solid"/>
                <a:headEnd type="none" w="med" len="med"/>
                <a:tailEnd type="none" w="med" len="med"/>
              </a:ln>
              <a:effectLst/>
            </p:spPr>
          </p:cxnSp>
          <p:sp>
            <p:nvSpPr>
              <p:cNvPr id="232" name="TextBox 231"/>
              <p:cNvSpPr txBox="1"/>
              <p:nvPr/>
            </p:nvSpPr>
            <p:spPr>
              <a:xfrm>
                <a:off x="14280004" y="8653763"/>
                <a:ext cx="4469258" cy="1229669"/>
              </a:xfrm>
              <a:prstGeom prst="rect">
                <a:avLst/>
              </a:prstGeom>
              <a:noFill/>
              <a:ln w="19050">
                <a:noFill/>
              </a:ln>
            </p:spPr>
            <p:txBody>
              <a:bodyPr wrap="square">
                <a:spAutoFit/>
              </a:bodyPr>
              <a:lstStyle/>
              <a:p>
                <a:pPr algn="ctr" defTabSz="182880">
                  <a:defRPr/>
                </a:pPr>
                <a:r>
                  <a:rPr lang="en-US" sz="800" b="1" kern="0" dirty="0">
                    <a:solidFill>
                      <a:srgbClr val="C71C2C">
                        <a:alpha val="99000"/>
                      </a:srgbClr>
                    </a:solidFill>
                    <a:latin typeface="Arial"/>
                  </a:rPr>
                  <a:t>CONNECT USERS</a:t>
                </a:r>
                <a:br>
                  <a:rPr lang="en-US" sz="800" b="1" kern="0" dirty="0">
                    <a:solidFill>
                      <a:srgbClr val="C71C2C">
                        <a:alpha val="99000"/>
                      </a:srgbClr>
                    </a:solidFill>
                    <a:latin typeface="Arial"/>
                  </a:rPr>
                </a:br>
                <a:r>
                  <a:rPr lang="en-US" sz="800" b="1" kern="0" dirty="0">
                    <a:solidFill>
                      <a:srgbClr val="C71C2C">
                        <a:alpha val="99000"/>
                      </a:srgbClr>
                    </a:solidFill>
                    <a:latin typeface="Arial"/>
                  </a:rPr>
                  <a:t>TO CONTENT</a:t>
                </a:r>
              </a:p>
            </p:txBody>
          </p:sp>
          <p:cxnSp>
            <p:nvCxnSpPr>
              <p:cNvPr id="233" name="Straight Arrow Connector 232"/>
              <p:cNvCxnSpPr/>
              <p:nvPr/>
            </p:nvCxnSpPr>
            <p:spPr>
              <a:xfrm>
                <a:off x="31092084" y="9058432"/>
                <a:ext cx="1280989" cy="4"/>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234" name="Straight Arrow Connector 233"/>
              <p:cNvCxnSpPr/>
              <p:nvPr/>
            </p:nvCxnSpPr>
            <p:spPr>
              <a:xfrm flipH="1">
                <a:off x="25553046" y="9086105"/>
                <a:ext cx="1479103" cy="0"/>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235" name="Straight Arrow Connector 234"/>
              <p:cNvCxnSpPr/>
              <p:nvPr/>
            </p:nvCxnSpPr>
            <p:spPr>
              <a:xfrm>
                <a:off x="25226376" y="8726558"/>
                <a:ext cx="0" cy="673112"/>
              </a:xfrm>
              <a:prstGeom prst="straightConnector1">
                <a:avLst/>
              </a:prstGeom>
              <a:noFill/>
              <a:ln w="19050" cap="flat" cmpd="sng" algn="ctr">
                <a:solidFill>
                  <a:srgbClr val="3F3F3F"/>
                </a:solidFill>
                <a:prstDash val="solid"/>
                <a:headEnd type="none" w="med" len="med"/>
                <a:tailEnd type="none" w="med" len="med"/>
              </a:ln>
              <a:effectLst/>
            </p:spPr>
          </p:cxnSp>
          <p:cxnSp>
            <p:nvCxnSpPr>
              <p:cNvPr id="236" name="Straight Arrow Connector 235"/>
              <p:cNvCxnSpPr/>
              <p:nvPr/>
            </p:nvCxnSpPr>
            <p:spPr>
              <a:xfrm>
                <a:off x="32624209" y="8726558"/>
                <a:ext cx="0" cy="673112"/>
              </a:xfrm>
              <a:prstGeom prst="straightConnector1">
                <a:avLst/>
              </a:prstGeom>
              <a:noFill/>
              <a:ln w="19050" cap="flat" cmpd="sng" algn="ctr">
                <a:solidFill>
                  <a:srgbClr val="3F3F3F"/>
                </a:solidFill>
                <a:prstDash val="solid"/>
                <a:headEnd type="none" w="med" len="med"/>
                <a:tailEnd type="none" w="med" len="med"/>
              </a:ln>
              <a:effectLst/>
            </p:spPr>
          </p:cxnSp>
          <p:sp>
            <p:nvSpPr>
              <p:cNvPr id="237" name="TextBox 236"/>
              <p:cNvSpPr txBox="1"/>
              <p:nvPr/>
            </p:nvSpPr>
            <p:spPr>
              <a:xfrm>
                <a:off x="26844659" y="8653763"/>
                <a:ext cx="4469261" cy="1229669"/>
              </a:xfrm>
              <a:prstGeom prst="rect">
                <a:avLst/>
              </a:prstGeom>
              <a:noFill/>
              <a:ln w="19050">
                <a:noFill/>
              </a:ln>
            </p:spPr>
            <p:txBody>
              <a:bodyPr wrap="square">
                <a:spAutoFit/>
              </a:bodyPr>
              <a:lstStyle/>
              <a:p>
                <a:pPr algn="ctr" defTabSz="182880">
                  <a:defRPr/>
                </a:pPr>
                <a:r>
                  <a:rPr lang="en-US" sz="800" b="1" kern="0" dirty="0">
                    <a:solidFill>
                      <a:srgbClr val="C71C2C">
                        <a:alpha val="99000"/>
                      </a:srgbClr>
                    </a:solidFill>
                  </a:rPr>
                  <a:t>CONNECT CONTENT</a:t>
                </a:r>
                <a:br>
                  <a:rPr lang="en-US" sz="800" b="1" kern="0" dirty="0">
                    <a:solidFill>
                      <a:srgbClr val="C71C2C">
                        <a:alpha val="99000"/>
                      </a:srgbClr>
                    </a:solidFill>
                  </a:rPr>
                </a:br>
                <a:r>
                  <a:rPr lang="en-US" sz="800" b="1" kern="0" dirty="0">
                    <a:solidFill>
                      <a:srgbClr val="C71C2C">
                        <a:alpha val="99000"/>
                      </a:srgbClr>
                    </a:solidFill>
                  </a:rPr>
                  <a:t>TO CONTENT</a:t>
                </a:r>
              </a:p>
            </p:txBody>
          </p:sp>
        </p:grpSp>
        <p:grpSp>
          <p:nvGrpSpPr>
            <p:cNvPr id="29" name="Group 194"/>
            <p:cNvGrpSpPr/>
            <p:nvPr/>
          </p:nvGrpSpPr>
          <p:grpSpPr>
            <a:xfrm>
              <a:off x="534012" y="2566360"/>
              <a:ext cx="3788533" cy="1345842"/>
              <a:chOff x="4540504" y="4576284"/>
              <a:chExt cx="17397862" cy="6180431"/>
            </a:xfrm>
          </p:grpSpPr>
          <p:sp>
            <p:nvSpPr>
              <p:cNvPr id="211" name="Trapezoid 210"/>
              <p:cNvSpPr/>
              <p:nvPr/>
            </p:nvSpPr>
            <p:spPr>
              <a:xfrm rot="5400000">
                <a:off x="13523863" y="3000392"/>
                <a:ext cx="4549651" cy="8874465"/>
              </a:xfrm>
              <a:prstGeom prst="trapezoid">
                <a:avLst>
                  <a:gd name="adj" fmla="val 40432"/>
                </a:avLst>
              </a:prstGeom>
              <a:gradFill flip="none" rotWithShape="1">
                <a:gsLst>
                  <a:gs pos="0">
                    <a:srgbClr val="FFFFFF">
                      <a:lumMod val="85000"/>
                    </a:srgbClr>
                  </a:gs>
                  <a:gs pos="100000">
                    <a:srgbClr val="FFFFFF"/>
                  </a:gs>
                </a:gsLst>
                <a:lin ang="16200000" scaled="1"/>
                <a:tileRect/>
              </a:gradFill>
              <a:ln w="25400" cap="flat" cmpd="sng" algn="ctr">
                <a:noFill/>
                <a:prstDash val="solid"/>
              </a:ln>
              <a:effectLst/>
            </p:spPr>
            <p:txBody>
              <a:bodyPr anchor="ctr"/>
              <a:lstStyle/>
              <a:p>
                <a:pPr algn="ctr" defTabSz="274320">
                  <a:spcAft>
                    <a:spcPts val="120"/>
                  </a:spcAft>
                  <a:defRPr/>
                </a:pPr>
                <a:endParaRPr lang="en-US" sz="400" kern="0" dirty="0">
                  <a:solidFill>
                    <a:srgbClr val="FFFFFF"/>
                  </a:solidFill>
                  <a:latin typeface="Arial"/>
                </a:endParaRPr>
              </a:p>
            </p:txBody>
          </p:sp>
          <p:sp>
            <p:nvSpPr>
              <p:cNvPr id="212" name="Rounded Rectangle 211"/>
              <p:cNvSpPr/>
              <p:nvPr/>
            </p:nvSpPr>
            <p:spPr>
              <a:xfrm>
                <a:off x="9981419" y="4576284"/>
                <a:ext cx="2011680" cy="5665650"/>
              </a:xfrm>
              <a:prstGeom prst="roundRect">
                <a:avLst>
                  <a:gd name="adj" fmla="val 25106"/>
                </a:avLst>
              </a:prstGeom>
              <a:solidFill>
                <a:srgbClr val="FFFFFF"/>
              </a:solidFill>
              <a:ln w="38100" cap="flat" cmpd="sng" algn="ctr">
                <a:solidFill>
                  <a:srgbClr val="FFFFFF">
                    <a:lumMod val="85000"/>
                  </a:srgbClr>
                </a:solidFill>
                <a:prstDash val="solid"/>
                <a:headEnd type="none" w="med" len="med"/>
                <a:tailEnd type="none" w="med" len="med"/>
              </a:ln>
              <a:effectLst/>
            </p:spPr>
            <p:txBody>
              <a:bodyPr anchor="ctr"/>
              <a:lstStyle/>
              <a:p>
                <a:pPr algn="ctr" defTabSz="274320">
                  <a:spcBef>
                    <a:spcPct val="50000"/>
                  </a:spcBef>
                  <a:defRPr/>
                </a:pPr>
                <a:endParaRPr lang="en-US" sz="400" kern="0" dirty="0">
                  <a:solidFill>
                    <a:srgbClr val="FFFFFF"/>
                  </a:solidFill>
                  <a:latin typeface="Arial"/>
                  <a:ea typeface="MS PGothic" pitchFamily="34" charset="-128"/>
                </a:endParaRPr>
              </a:p>
            </p:txBody>
          </p:sp>
          <p:sp>
            <p:nvSpPr>
              <p:cNvPr id="213" name="Rounded Rectangle 212"/>
              <p:cNvSpPr/>
              <p:nvPr/>
            </p:nvSpPr>
            <p:spPr>
              <a:xfrm>
                <a:off x="10294566" y="4813366"/>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4" name="Rounded Rectangle 213"/>
              <p:cNvSpPr/>
              <p:nvPr/>
            </p:nvSpPr>
            <p:spPr>
              <a:xfrm>
                <a:off x="10294566" y="6680562"/>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5" name="Rounded Rectangle 214"/>
              <p:cNvSpPr/>
              <p:nvPr/>
            </p:nvSpPr>
            <p:spPr>
              <a:xfrm>
                <a:off x="10294566" y="8547759"/>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6" name="TextBox 109"/>
              <p:cNvSpPr txBox="1">
                <a:spLocks noChangeArrowheads="1"/>
              </p:cNvSpPr>
              <p:nvPr/>
            </p:nvSpPr>
            <p:spPr bwMode="auto">
              <a:xfrm>
                <a:off x="4540504" y="5076542"/>
                <a:ext cx="5100440" cy="1945782"/>
              </a:xfrm>
              <a:prstGeom prst="rect">
                <a:avLst/>
              </a:prstGeom>
              <a:noFill/>
              <a:ln w="38100">
                <a:noFill/>
                <a:miter lim="800000"/>
                <a:headEnd/>
                <a:tailEnd/>
              </a:ln>
            </p:spPr>
            <p:txBody>
              <a:bodyPr wrap="square">
                <a:spAutoFit/>
              </a:bodyPr>
              <a:lstStyle/>
              <a:p>
                <a:pPr defTabSz="274320">
                  <a:defRPr/>
                </a:pPr>
                <a:r>
                  <a:rPr lang="en-US" sz="700" kern="0" dirty="0">
                    <a:solidFill>
                      <a:srgbClr val="000000">
                        <a:alpha val="99000"/>
                      </a:srgbClr>
                    </a:solidFill>
                  </a:rPr>
                  <a:t>RESIDENTIAL USER</a:t>
                </a:r>
              </a:p>
            </p:txBody>
          </p:sp>
          <p:sp>
            <p:nvSpPr>
              <p:cNvPr id="217" name="TextBox 110"/>
              <p:cNvSpPr txBox="1">
                <a:spLocks noChangeArrowheads="1"/>
              </p:cNvSpPr>
              <p:nvPr/>
            </p:nvSpPr>
            <p:spPr bwMode="auto">
              <a:xfrm>
                <a:off x="4540504" y="6943740"/>
                <a:ext cx="4116975" cy="1945782"/>
              </a:xfrm>
              <a:prstGeom prst="rect">
                <a:avLst/>
              </a:prstGeom>
              <a:noFill/>
              <a:ln w="38100">
                <a:noFill/>
                <a:miter lim="800000"/>
                <a:headEnd/>
                <a:tailEnd/>
              </a:ln>
            </p:spPr>
            <p:txBody>
              <a:bodyPr wrap="square">
                <a:spAutoFit/>
              </a:bodyPr>
              <a:lstStyle/>
              <a:p>
                <a:pPr defTabSz="274320">
                  <a:defRPr/>
                </a:pPr>
                <a:r>
                  <a:rPr lang="en-US" sz="700" kern="0" dirty="0">
                    <a:solidFill>
                      <a:srgbClr val="000000">
                        <a:alpha val="99000"/>
                      </a:srgbClr>
                    </a:solidFill>
                  </a:rPr>
                  <a:t>WIRELESS</a:t>
                </a:r>
                <a:br>
                  <a:rPr lang="en-US" sz="700" kern="0" dirty="0">
                    <a:solidFill>
                      <a:srgbClr val="000000">
                        <a:alpha val="99000"/>
                      </a:srgbClr>
                    </a:solidFill>
                  </a:rPr>
                </a:br>
                <a:r>
                  <a:rPr lang="en-US" sz="700" kern="0" dirty="0">
                    <a:solidFill>
                      <a:srgbClr val="000000">
                        <a:alpha val="99000"/>
                      </a:srgbClr>
                    </a:solidFill>
                  </a:rPr>
                  <a:t>USER</a:t>
                </a:r>
              </a:p>
            </p:txBody>
          </p:sp>
          <p:sp>
            <p:nvSpPr>
              <p:cNvPr id="218" name="TextBox 111"/>
              <p:cNvSpPr txBox="1">
                <a:spLocks noChangeArrowheads="1"/>
              </p:cNvSpPr>
              <p:nvPr/>
            </p:nvSpPr>
            <p:spPr bwMode="auto">
              <a:xfrm>
                <a:off x="4540504" y="8810933"/>
                <a:ext cx="5100440" cy="1945782"/>
              </a:xfrm>
              <a:prstGeom prst="rect">
                <a:avLst/>
              </a:prstGeom>
              <a:noFill/>
              <a:ln w="38100">
                <a:noFill/>
                <a:miter lim="800000"/>
                <a:headEnd/>
                <a:tailEnd/>
              </a:ln>
            </p:spPr>
            <p:txBody>
              <a:bodyPr wrap="square">
                <a:spAutoFit/>
              </a:bodyPr>
              <a:lstStyle/>
              <a:p>
                <a:pPr defTabSz="274320">
                  <a:defRPr/>
                </a:pPr>
                <a:r>
                  <a:rPr lang="en-US" sz="700" kern="0" dirty="0">
                    <a:solidFill>
                      <a:srgbClr val="000000">
                        <a:alpha val="99000"/>
                      </a:srgbClr>
                    </a:solidFill>
                  </a:rPr>
                  <a:t>ENTERPRISE</a:t>
                </a:r>
              </a:p>
              <a:p>
                <a:pPr defTabSz="274320">
                  <a:defRPr/>
                </a:pPr>
                <a:r>
                  <a:rPr lang="en-US" sz="700" kern="0" dirty="0">
                    <a:solidFill>
                      <a:srgbClr val="000000">
                        <a:alpha val="99000"/>
                      </a:srgbClr>
                    </a:solidFill>
                  </a:rPr>
                  <a:t>USER</a:t>
                </a:r>
              </a:p>
            </p:txBody>
          </p:sp>
          <p:sp>
            <p:nvSpPr>
              <p:cNvPr id="219" name="Rounded Rectangle 218"/>
              <p:cNvSpPr/>
              <p:nvPr/>
            </p:nvSpPr>
            <p:spPr>
              <a:xfrm>
                <a:off x="15665440" y="6694579"/>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0" name="Rounded Rectangle 219"/>
              <p:cNvSpPr/>
              <p:nvPr/>
            </p:nvSpPr>
            <p:spPr>
              <a:xfrm>
                <a:off x="20235922" y="6501209"/>
                <a:ext cx="1702444" cy="1867196"/>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21" name="Straight Connector 220"/>
              <p:cNvCxnSpPr>
                <a:endCxn id="219" idx="1"/>
              </p:cNvCxnSpPr>
              <p:nvPr/>
            </p:nvCxnSpPr>
            <p:spPr>
              <a:xfrm>
                <a:off x="11644395" y="5553594"/>
                <a:ext cx="4021045" cy="1881214"/>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22" name="Straight Connector 221"/>
              <p:cNvCxnSpPr/>
              <p:nvPr/>
            </p:nvCxnSpPr>
            <p:spPr>
              <a:xfrm>
                <a:off x="11644395" y="7429723"/>
                <a:ext cx="3478374" cy="0"/>
              </a:xfrm>
              <a:prstGeom prst="line">
                <a:avLst/>
              </a:prstGeom>
              <a:noFill/>
              <a:ln w="15875" cap="flat" cmpd="sng" algn="ctr">
                <a:solidFill>
                  <a:schemeClr val="bg2">
                    <a:lumMod val="75000"/>
                  </a:schemeClr>
                </a:solidFill>
                <a:prstDash val="solid"/>
                <a:headEnd type="none" w="med" len="med"/>
                <a:tailEnd type="triangle" w="lg" len="med"/>
              </a:ln>
              <a:effectLst/>
            </p:spPr>
          </p:cxnSp>
          <p:cxnSp>
            <p:nvCxnSpPr>
              <p:cNvPr id="223" name="Straight Connector 222"/>
              <p:cNvCxnSpPr>
                <a:endCxn id="219" idx="1"/>
              </p:cNvCxnSpPr>
              <p:nvPr/>
            </p:nvCxnSpPr>
            <p:spPr>
              <a:xfrm flipV="1">
                <a:off x="11640136" y="7434808"/>
                <a:ext cx="4025304" cy="1853181"/>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24" name="Straight Connector 223"/>
              <p:cNvCxnSpPr>
                <a:stCxn id="219" idx="3"/>
                <a:endCxn id="220" idx="1"/>
              </p:cNvCxnSpPr>
              <p:nvPr/>
            </p:nvCxnSpPr>
            <p:spPr>
              <a:xfrm flipV="1">
                <a:off x="17015269" y="7434807"/>
                <a:ext cx="3017520" cy="1"/>
              </a:xfrm>
              <a:prstGeom prst="line">
                <a:avLst/>
              </a:prstGeom>
              <a:noFill/>
              <a:ln w="15875" cap="flat" cmpd="sng" algn="ctr">
                <a:solidFill>
                  <a:schemeClr val="bg2">
                    <a:lumMod val="75000"/>
                  </a:schemeClr>
                </a:solidFill>
                <a:prstDash val="solid"/>
                <a:headEnd type="none" w="med" len="med"/>
                <a:tailEnd type="triangle" w="lg" len="med"/>
              </a:ln>
              <a:effectLst/>
            </p:spPr>
          </p:cxnSp>
          <p:cxnSp>
            <p:nvCxnSpPr>
              <p:cNvPr id="225" name="Straight Connector 224"/>
              <p:cNvCxnSpPr/>
              <p:nvPr/>
            </p:nvCxnSpPr>
            <p:spPr>
              <a:xfrm>
                <a:off x="17493205" y="8782277"/>
                <a:ext cx="4252348" cy="0"/>
              </a:xfrm>
              <a:prstGeom prst="line">
                <a:avLst/>
              </a:prstGeom>
              <a:noFill/>
              <a:ln w="15875" cap="flat" cmpd="sng" algn="ctr">
                <a:solidFill>
                  <a:schemeClr val="bg2">
                    <a:lumMod val="75000"/>
                  </a:schemeClr>
                </a:solidFill>
                <a:prstDash val="sysDot"/>
                <a:headEnd type="none" w="med" len="med"/>
                <a:tailEnd type="triangle" w="lg" len="med"/>
              </a:ln>
              <a:effectLst/>
            </p:spPr>
          </p:cxnSp>
          <p:cxnSp>
            <p:nvCxnSpPr>
              <p:cNvPr id="226" name="Straight Connector 225"/>
              <p:cNvCxnSpPr/>
              <p:nvPr/>
            </p:nvCxnSpPr>
            <p:spPr>
              <a:xfrm>
                <a:off x="17493203" y="7603101"/>
                <a:ext cx="0" cy="1179175"/>
              </a:xfrm>
              <a:prstGeom prst="line">
                <a:avLst/>
              </a:prstGeom>
              <a:noFill/>
              <a:ln w="15875" cap="flat" cmpd="sng" algn="ctr">
                <a:solidFill>
                  <a:schemeClr val="bg2">
                    <a:lumMod val="75000"/>
                  </a:schemeClr>
                </a:solidFill>
                <a:prstDash val="sysDot"/>
                <a:headEnd type="none" w="med" len="med"/>
                <a:tailEnd type="none" w="med" len="med"/>
              </a:ln>
              <a:effectLst/>
            </p:spPr>
          </p:cxnSp>
          <p:sp>
            <p:nvSpPr>
              <p:cNvPr id="227" name="TextBox 392"/>
              <p:cNvSpPr txBox="1">
                <a:spLocks noChangeArrowheads="1"/>
              </p:cNvSpPr>
              <p:nvPr/>
            </p:nvSpPr>
            <p:spPr bwMode="auto">
              <a:xfrm>
                <a:off x="17493200" y="8598148"/>
                <a:ext cx="4275886" cy="1264757"/>
              </a:xfrm>
              <a:prstGeom prst="rect">
                <a:avLst/>
              </a:prstGeom>
              <a:noFill/>
              <a:ln w="38100">
                <a:noFill/>
                <a:miter lim="800000"/>
                <a:headEnd/>
                <a:tailEnd/>
              </a:ln>
            </p:spPr>
            <p:txBody>
              <a:bodyPr wrap="square">
                <a:spAutoFit/>
              </a:bodyPr>
              <a:lstStyle/>
              <a:p>
                <a:pPr algn="ctr" defTabSz="274320">
                  <a:defRPr/>
                </a:pPr>
                <a:r>
                  <a:rPr lang="en-US" sz="700" kern="0" dirty="0">
                    <a:solidFill>
                      <a:srgbClr val="000000">
                        <a:alpha val="99000"/>
                      </a:srgbClr>
                    </a:solidFill>
                  </a:rPr>
                  <a:t>EXPRESS</a:t>
                </a:r>
              </a:p>
            </p:txBody>
          </p:sp>
        </p:grpSp>
        <p:grpSp>
          <p:nvGrpSpPr>
            <p:cNvPr id="30" name="Group 195"/>
            <p:cNvGrpSpPr/>
            <p:nvPr/>
          </p:nvGrpSpPr>
          <p:grpSpPr>
            <a:xfrm>
              <a:off x="4756769" y="2514600"/>
              <a:ext cx="2808368" cy="1231588"/>
              <a:chOff x="25233221" y="4360717"/>
              <a:chExt cx="13030339" cy="5714351"/>
            </a:xfrm>
          </p:grpSpPr>
          <p:sp>
            <p:nvSpPr>
              <p:cNvPr id="197" name="Rounded Rectangle 196"/>
              <p:cNvSpPr/>
              <p:nvPr/>
            </p:nvSpPr>
            <p:spPr>
              <a:xfrm>
                <a:off x="25233221" y="6548249"/>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8" name="Rounded Rectangle 197"/>
              <p:cNvSpPr/>
              <p:nvPr/>
            </p:nvSpPr>
            <p:spPr>
              <a:xfrm>
                <a:off x="36561116" y="6548249"/>
                <a:ext cx="1702444" cy="1867196"/>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99" name="Straight Connector 198"/>
              <p:cNvCxnSpPr>
                <a:stCxn id="208" idx="3"/>
                <a:endCxn id="198" idx="1"/>
              </p:cNvCxnSpPr>
              <p:nvPr/>
            </p:nvCxnSpPr>
            <p:spPr>
              <a:xfrm>
                <a:off x="34629013" y="5294314"/>
                <a:ext cx="1932102" cy="218753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00" name="Straight Connector 199"/>
              <p:cNvCxnSpPr>
                <a:stCxn id="210" idx="3"/>
                <a:endCxn id="198" idx="1"/>
              </p:cNvCxnSpPr>
              <p:nvPr/>
            </p:nvCxnSpPr>
            <p:spPr>
              <a:xfrm flipV="1">
                <a:off x="34629013" y="7481847"/>
                <a:ext cx="1932102" cy="165962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01" name="Straight Connector 200"/>
              <p:cNvCxnSpPr>
                <a:stCxn id="207" idx="1"/>
                <a:endCxn id="197" idx="3"/>
              </p:cNvCxnSpPr>
              <p:nvPr/>
            </p:nvCxnSpPr>
            <p:spPr>
              <a:xfrm flipH="1">
                <a:off x="26935666" y="5294314"/>
                <a:ext cx="1568656" cy="218753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02" name="Straight Connector 201"/>
              <p:cNvCxnSpPr>
                <a:stCxn id="209" idx="1"/>
                <a:endCxn id="197" idx="3"/>
              </p:cNvCxnSpPr>
              <p:nvPr/>
            </p:nvCxnSpPr>
            <p:spPr>
              <a:xfrm flipH="1" flipV="1">
                <a:off x="26935666" y="7481847"/>
                <a:ext cx="1568656" cy="165962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03" name="Straight Connector 202"/>
              <p:cNvCxnSpPr>
                <a:stCxn id="210" idx="1"/>
                <a:endCxn id="209" idx="3"/>
              </p:cNvCxnSpPr>
              <p:nvPr/>
            </p:nvCxnSpPr>
            <p:spPr>
              <a:xfrm flipH="1">
                <a:off x="30206767" y="9141471"/>
                <a:ext cx="2719801" cy="0"/>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04" name="Straight Connector 203"/>
              <p:cNvCxnSpPr/>
              <p:nvPr/>
            </p:nvCxnSpPr>
            <p:spPr>
              <a:xfrm flipH="1">
                <a:off x="30206767" y="5268034"/>
                <a:ext cx="2719801" cy="0"/>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05" name="Straight Connector 204"/>
              <p:cNvCxnSpPr/>
              <p:nvPr/>
            </p:nvCxnSpPr>
            <p:spPr>
              <a:xfrm flipH="1" flipV="1">
                <a:off x="29355544" y="5396975"/>
                <a:ext cx="4422251" cy="3453476"/>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06" name="Straight Connector 205"/>
              <p:cNvCxnSpPr/>
              <p:nvPr/>
            </p:nvCxnSpPr>
            <p:spPr>
              <a:xfrm flipH="1">
                <a:off x="29355544" y="5396975"/>
                <a:ext cx="4485770" cy="3559951"/>
              </a:xfrm>
              <a:prstGeom prst="line">
                <a:avLst/>
              </a:prstGeom>
              <a:noFill/>
              <a:ln w="15875" cap="flat" cmpd="sng" algn="ctr">
                <a:solidFill>
                  <a:schemeClr val="bg2">
                    <a:lumMod val="75000"/>
                  </a:schemeClr>
                </a:solidFill>
                <a:prstDash val="solid"/>
                <a:headEnd type="none" w="med" len="med"/>
                <a:tailEnd type="none" w="med" len="med"/>
              </a:ln>
              <a:effectLst/>
            </p:spPr>
          </p:cxnSp>
          <p:sp>
            <p:nvSpPr>
              <p:cNvPr id="207" name="Rounded Rectangle 206"/>
              <p:cNvSpPr/>
              <p:nvPr/>
            </p:nvSpPr>
            <p:spPr>
              <a:xfrm>
                <a:off x="28504322" y="4360717"/>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8" name="Rounded Rectangle 207"/>
              <p:cNvSpPr/>
              <p:nvPr/>
            </p:nvSpPr>
            <p:spPr>
              <a:xfrm>
                <a:off x="32926568" y="4360717"/>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9" name="Rounded Rectangle 208"/>
              <p:cNvSpPr/>
              <p:nvPr/>
            </p:nvSpPr>
            <p:spPr>
              <a:xfrm>
                <a:off x="28504322" y="8207873"/>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0" name="Rounded Rectangle 209"/>
              <p:cNvSpPr/>
              <p:nvPr/>
            </p:nvSpPr>
            <p:spPr>
              <a:xfrm>
                <a:off x="32926568" y="8207873"/>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grpSp>
        <p:nvGrpSpPr>
          <p:cNvPr id="31" name="Group 275"/>
          <p:cNvGrpSpPr/>
          <p:nvPr/>
        </p:nvGrpSpPr>
        <p:grpSpPr>
          <a:xfrm>
            <a:off x="1842731" y="1981200"/>
            <a:ext cx="5518300" cy="2328378"/>
            <a:chOff x="16717445" y="1603039"/>
            <a:chExt cx="12352203" cy="5211857"/>
          </a:xfrm>
        </p:grpSpPr>
        <p:sp>
          <p:nvSpPr>
            <p:cNvPr id="277" name="Rectangle 276"/>
            <p:cNvSpPr/>
            <p:nvPr/>
          </p:nvSpPr>
          <p:spPr>
            <a:xfrm>
              <a:off x="17741640" y="3539748"/>
              <a:ext cx="10187658" cy="558467"/>
            </a:xfrm>
            <a:prstGeom prst="rect">
              <a:avLst/>
            </a:prstGeom>
            <a:solidFill>
              <a:srgbClr val="3F3F3F"/>
            </a:solidFill>
            <a:ln w="44450" cap="flat" cmpd="sng" algn="ctr">
              <a:noFill/>
              <a:prstDash val="solid"/>
            </a:ln>
            <a:effectLst/>
          </p:spPr>
          <p:txBody>
            <a:bodyPr lIns="0" tIns="0" rIns="0" bIns="0" anchor="ctr"/>
            <a:lstStyle/>
            <a:p>
              <a:pPr algn="ctr" defTabSz="365752">
                <a:defRPr/>
              </a:pPr>
              <a:r>
                <a:rPr lang="en-US" sz="1300" b="1" kern="0" dirty="0">
                  <a:solidFill>
                    <a:srgbClr val="FFFFFF">
                      <a:alpha val="99000"/>
                    </a:srgbClr>
                  </a:solidFill>
                  <a:latin typeface="Arial"/>
                </a:rPr>
                <a:t>CLOUD OS</a:t>
              </a:r>
            </a:p>
          </p:txBody>
        </p:sp>
        <p:sp>
          <p:nvSpPr>
            <p:cNvPr id="278" name="Rounded Rectangle 277"/>
            <p:cNvSpPr/>
            <p:nvPr/>
          </p:nvSpPr>
          <p:spPr>
            <a:xfrm>
              <a:off x="17741642" y="1603039"/>
              <a:ext cx="1769190" cy="1781568"/>
            </a:xfrm>
            <a:prstGeom prst="roundRect">
              <a:avLst/>
            </a:prstGeom>
            <a:solidFill>
              <a:srgbClr val="808080"/>
            </a:solidFill>
            <a:ln w="44450" cap="flat" cmpd="sng" algn="ctr">
              <a:noFill/>
              <a:prstDash val="solid"/>
            </a:ln>
            <a:effectLst/>
          </p:spPr>
          <p:txBody>
            <a:bodyPr lIns="0" tIns="0" rIns="0" bIns="0" anchor="ctr"/>
            <a:lstStyle/>
            <a:p>
              <a:pPr algn="ctr" defTabSz="365752"/>
              <a:r>
                <a:rPr lang="en-US" sz="1300" b="1" kern="0" dirty="0">
                  <a:solidFill>
                    <a:srgbClr val="FFFFFF">
                      <a:alpha val="99000"/>
                    </a:srgbClr>
                  </a:solidFill>
                  <a:latin typeface="Arial"/>
                </a:rPr>
                <a:t>CLOUD APPS</a:t>
              </a:r>
            </a:p>
          </p:txBody>
        </p:sp>
        <p:sp>
          <p:nvSpPr>
            <p:cNvPr id="279" name="Rounded Rectangle 278"/>
            <p:cNvSpPr/>
            <p:nvPr/>
          </p:nvSpPr>
          <p:spPr>
            <a:xfrm>
              <a:off x="17741642" y="4272483"/>
              <a:ext cx="1769190" cy="1781568"/>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1050" b="1" kern="0" dirty="0" smtClean="0">
                  <a:solidFill>
                    <a:srgbClr val="FFFFFF">
                      <a:alpha val="99000"/>
                    </a:srgbClr>
                  </a:solidFill>
                  <a:latin typeface="Arial"/>
                </a:rPr>
                <a:t>NETWORK APPS</a:t>
              </a:r>
              <a:endParaRPr lang="en-US" sz="1050" b="1" kern="0" dirty="0">
                <a:solidFill>
                  <a:srgbClr val="FFFFFF">
                    <a:alpha val="99000"/>
                  </a:srgbClr>
                </a:solidFill>
                <a:latin typeface="Arial"/>
              </a:endParaRPr>
            </a:p>
          </p:txBody>
        </p:sp>
        <p:sp>
          <p:nvSpPr>
            <p:cNvPr id="281" name="Rounded Rectangle 280"/>
            <p:cNvSpPr/>
            <p:nvPr/>
          </p:nvSpPr>
          <p:spPr>
            <a:xfrm>
              <a:off x="19832929" y="1618473"/>
              <a:ext cx="1769191" cy="1781569"/>
            </a:xfrm>
            <a:prstGeom prst="roundRect">
              <a:avLst/>
            </a:prstGeom>
            <a:solidFill>
              <a:srgbClr val="808080"/>
            </a:solidFill>
            <a:ln w="44450" cap="flat" cmpd="sng" algn="ctr">
              <a:noFill/>
              <a:prstDash val="solid"/>
            </a:ln>
            <a:effectLst/>
          </p:spPr>
          <p:txBody>
            <a:bodyPr lIns="0" tIns="0" rIns="0" bIns="0" anchor="ctr"/>
            <a:lstStyle/>
            <a:p>
              <a:pPr algn="ctr" defTabSz="365752"/>
              <a:r>
                <a:rPr lang="en-US" sz="1300" b="1" kern="0" dirty="0">
                  <a:solidFill>
                    <a:srgbClr val="FFFFFF">
                      <a:alpha val="99000"/>
                    </a:srgbClr>
                  </a:solidFill>
                  <a:latin typeface="Arial"/>
                </a:rPr>
                <a:t>CLOUD APPS</a:t>
              </a:r>
            </a:p>
          </p:txBody>
        </p:sp>
        <p:sp>
          <p:nvSpPr>
            <p:cNvPr id="282" name="Rounded Rectangle 281"/>
            <p:cNvSpPr/>
            <p:nvPr/>
          </p:nvSpPr>
          <p:spPr>
            <a:xfrm>
              <a:off x="19832929" y="4272483"/>
              <a:ext cx="1769191" cy="1781568"/>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1050" b="1" kern="0" dirty="0">
                  <a:solidFill>
                    <a:srgbClr val="FFFFFF">
                      <a:alpha val="99000"/>
                    </a:srgbClr>
                  </a:solidFill>
                  <a:latin typeface="Arial"/>
                </a:rPr>
                <a:t>NETWORK </a:t>
              </a:r>
              <a:r>
                <a:rPr lang="en-US" sz="1050" b="1" kern="0" dirty="0" smtClean="0">
                  <a:solidFill>
                    <a:srgbClr val="FFFFFF">
                      <a:alpha val="99000"/>
                    </a:srgbClr>
                  </a:solidFill>
                  <a:latin typeface="Arial"/>
                </a:rPr>
                <a:t>APPS</a:t>
              </a:r>
              <a:endParaRPr lang="en-US" sz="1050" b="1" kern="0" dirty="0">
                <a:solidFill>
                  <a:srgbClr val="FFFFFF">
                    <a:alpha val="99000"/>
                  </a:srgbClr>
                </a:solidFill>
                <a:latin typeface="Arial"/>
              </a:endParaRPr>
            </a:p>
          </p:txBody>
        </p:sp>
        <p:sp>
          <p:nvSpPr>
            <p:cNvPr id="284" name="Rounded Rectangle 283"/>
            <p:cNvSpPr/>
            <p:nvPr/>
          </p:nvSpPr>
          <p:spPr>
            <a:xfrm>
              <a:off x="21943080" y="1614613"/>
              <a:ext cx="1769191" cy="1781568"/>
            </a:xfrm>
            <a:prstGeom prst="roundRect">
              <a:avLst/>
            </a:prstGeom>
            <a:solidFill>
              <a:srgbClr val="808080"/>
            </a:solidFill>
            <a:ln w="44450" cap="flat" cmpd="sng" algn="ctr">
              <a:noFill/>
              <a:prstDash val="solid"/>
            </a:ln>
            <a:effectLst/>
          </p:spPr>
          <p:txBody>
            <a:bodyPr lIns="0" tIns="0" rIns="0" bIns="0" anchor="ctr"/>
            <a:lstStyle/>
            <a:p>
              <a:pPr algn="ctr" defTabSz="365752"/>
              <a:r>
                <a:rPr lang="en-US" sz="1300" b="1" kern="0" dirty="0">
                  <a:solidFill>
                    <a:srgbClr val="FFFFFF">
                      <a:alpha val="99000"/>
                    </a:srgbClr>
                  </a:solidFill>
                  <a:latin typeface="Arial"/>
                </a:rPr>
                <a:t>CLOUD APPS</a:t>
              </a:r>
            </a:p>
          </p:txBody>
        </p:sp>
        <p:sp>
          <p:nvSpPr>
            <p:cNvPr id="285" name="Rounded Rectangle 284"/>
            <p:cNvSpPr/>
            <p:nvPr/>
          </p:nvSpPr>
          <p:spPr>
            <a:xfrm>
              <a:off x="21924216" y="4272483"/>
              <a:ext cx="1769191" cy="1781568"/>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1050" b="1" kern="0" dirty="0">
                  <a:solidFill>
                    <a:srgbClr val="FFFFFF">
                      <a:alpha val="99000"/>
                    </a:srgbClr>
                  </a:solidFill>
                  <a:latin typeface="Arial"/>
                </a:rPr>
                <a:t>NETWORK APPS</a:t>
              </a:r>
            </a:p>
          </p:txBody>
        </p:sp>
        <p:sp>
          <p:nvSpPr>
            <p:cNvPr id="287" name="Rounded Rectangle 286"/>
            <p:cNvSpPr/>
            <p:nvPr/>
          </p:nvSpPr>
          <p:spPr>
            <a:xfrm>
              <a:off x="24061026" y="1610755"/>
              <a:ext cx="1769191" cy="1781568"/>
            </a:xfrm>
            <a:prstGeom prst="roundRect">
              <a:avLst/>
            </a:prstGeom>
            <a:solidFill>
              <a:srgbClr val="808080"/>
            </a:solidFill>
            <a:ln w="44450" cap="flat" cmpd="sng" algn="ctr">
              <a:noFill/>
              <a:prstDash val="solid"/>
            </a:ln>
            <a:effectLst/>
          </p:spPr>
          <p:txBody>
            <a:bodyPr lIns="0" tIns="0" rIns="0" bIns="0" anchor="ctr"/>
            <a:lstStyle/>
            <a:p>
              <a:pPr algn="ctr" defTabSz="365752"/>
              <a:r>
                <a:rPr lang="en-US" sz="1300" b="1" kern="0" dirty="0">
                  <a:solidFill>
                    <a:srgbClr val="FFFFFF">
                      <a:alpha val="99000"/>
                    </a:srgbClr>
                  </a:solidFill>
                  <a:latin typeface="Arial"/>
                </a:rPr>
                <a:t>CLOUD APPS</a:t>
              </a:r>
            </a:p>
          </p:txBody>
        </p:sp>
        <p:sp>
          <p:nvSpPr>
            <p:cNvPr id="288" name="Rounded Rectangle 287"/>
            <p:cNvSpPr/>
            <p:nvPr/>
          </p:nvSpPr>
          <p:spPr>
            <a:xfrm>
              <a:off x="24053231" y="4272483"/>
              <a:ext cx="1769191" cy="1781568"/>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1050" b="1" kern="0" dirty="0">
                  <a:solidFill>
                    <a:srgbClr val="FFFFFF">
                      <a:alpha val="99000"/>
                    </a:srgbClr>
                  </a:solidFill>
                  <a:latin typeface="Arial"/>
                </a:rPr>
                <a:t>NETWORK </a:t>
              </a:r>
              <a:r>
                <a:rPr lang="en-US" sz="1050" b="1" kern="0" dirty="0" smtClean="0">
                  <a:solidFill>
                    <a:srgbClr val="FFFFFF">
                      <a:alpha val="99000"/>
                    </a:srgbClr>
                  </a:solidFill>
                  <a:latin typeface="Arial"/>
                </a:rPr>
                <a:t>APPS</a:t>
              </a:r>
              <a:endParaRPr lang="en-US" sz="1050" b="1" kern="0" dirty="0">
                <a:solidFill>
                  <a:srgbClr val="FFFFFF">
                    <a:alpha val="99000"/>
                  </a:srgbClr>
                </a:solidFill>
                <a:latin typeface="Arial"/>
              </a:endParaRPr>
            </a:p>
          </p:txBody>
        </p:sp>
        <p:sp>
          <p:nvSpPr>
            <p:cNvPr id="290" name="Rounded Rectangle 289"/>
            <p:cNvSpPr/>
            <p:nvPr/>
          </p:nvSpPr>
          <p:spPr>
            <a:xfrm>
              <a:off x="26160108" y="1606897"/>
              <a:ext cx="1769191" cy="1781568"/>
            </a:xfrm>
            <a:prstGeom prst="roundRect">
              <a:avLst/>
            </a:prstGeom>
            <a:solidFill>
              <a:srgbClr val="808080"/>
            </a:solidFill>
            <a:ln w="44450" cap="flat" cmpd="sng" algn="ctr">
              <a:noFill/>
              <a:prstDash val="solid"/>
            </a:ln>
            <a:effectLst/>
          </p:spPr>
          <p:txBody>
            <a:bodyPr lIns="0" tIns="0" rIns="0" bIns="0" anchor="ctr"/>
            <a:lstStyle/>
            <a:p>
              <a:pPr algn="ctr" defTabSz="365752"/>
              <a:r>
                <a:rPr lang="en-US" sz="1300" b="1" kern="0" dirty="0">
                  <a:solidFill>
                    <a:srgbClr val="FFFFFF">
                      <a:alpha val="99000"/>
                    </a:srgbClr>
                  </a:solidFill>
                  <a:latin typeface="Arial"/>
                </a:rPr>
                <a:t>CLOUD APPS</a:t>
              </a:r>
            </a:p>
          </p:txBody>
        </p:sp>
        <p:sp>
          <p:nvSpPr>
            <p:cNvPr id="291" name="Rounded Rectangle 290"/>
            <p:cNvSpPr/>
            <p:nvPr/>
          </p:nvSpPr>
          <p:spPr>
            <a:xfrm>
              <a:off x="26160108" y="4272483"/>
              <a:ext cx="1769191" cy="1781568"/>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1050" b="1" kern="0" dirty="0">
                  <a:solidFill>
                    <a:srgbClr val="FFFFFF">
                      <a:alpha val="99000"/>
                    </a:srgbClr>
                  </a:solidFill>
                  <a:latin typeface="Arial"/>
                </a:rPr>
                <a:t>NETWORK APPS</a:t>
              </a:r>
            </a:p>
          </p:txBody>
        </p:sp>
        <p:sp>
          <p:nvSpPr>
            <p:cNvPr id="293" name="Rectangle 292"/>
            <p:cNvSpPr/>
            <p:nvPr/>
          </p:nvSpPr>
          <p:spPr>
            <a:xfrm>
              <a:off x="16717445" y="6208337"/>
              <a:ext cx="12352203" cy="606559"/>
            </a:xfrm>
            <a:prstGeom prst="rect">
              <a:avLst/>
            </a:prstGeom>
            <a:solidFill>
              <a:srgbClr val="3F3F3F"/>
            </a:solidFill>
            <a:ln w="44450" cap="flat" cmpd="sng" algn="ctr">
              <a:noFill/>
              <a:prstDash val="solid"/>
            </a:ln>
            <a:effectLst/>
          </p:spPr>
          <p:txBody>
            <a:bodyPr lIns="0" tIns="0" rIns="0" bIns="0" anchor="ctr"/>
            <a:lstStyle/>
            <a:p>
              <a:pPr algn="ctr" defTabSz="365752">
                <a:defRPr/>
              </a:pPr>
              <a:r>
                <a:rPr lang="en-US" sz="1300" b="1" kern="0" dirty="0">
                  <a:solidFill>
                    <a:srgbClr val="FFFFFF">
                      <a:alpha val="99000"/>
                    </a:srgbClr>
                  </a:solidFill>
                  <a:latin typeface="Arial"/>
                </a:rPr>
                <a:t>DISTRIBUTED CONTROL PLANE</a:t>
              </a:r>
            </a:p>
          </p:txBody>
        </p:sp>
      </p:grpSp>
    </p:spTree>
    <p:extLst>
      <p:ext uri="{BB962C8B-B14F-4D97-AF65-F5344CB8AC3E}">
        <p14:creationId xmlns:p14="http://schemas.microsoft.com/office/powerpoint/2010/main" xmlns="" val="3743545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3"/>
                                        </p:tgtEl>
                                      </p:cBhvr>
                                      <p:by x="70000" y="70000"/>
                                    </p:animScale>
                                  </p:childTnLst>
                                </p:cTn>
                              </p:par>
                              <p:par>
                                <p:cTn id="7" presetID="42" presetClass="path" presetSubtype="0" accel="50000" decel="50000" fill="hold" nodeType="withEffect">
                                  <p:stCondLst>
                                    <p:cond delay="0"/>
                                  </p:stCondLst>
                                  <p:childTnLst>
                                    <p:animMotion origin="layout" path="M -4.16667E-6 -3.33333E-6 L 0.01702 0.25 " pathEditMode="relative" rAng="0" ptsTypes="AA">
                                      <p:cBhvr>
                                        <p:cTn id="8" dur="2000" fill="hold"/>
                                        <p:tgtEl>
                                          <p:spTgt spid="3"/>
                                        </p:tgtEl>
                                        <p:attrNameLst>
                                          <p:attrName>ppt_x</p:attrName>
                                          <p:attrName>ppt_y</p:attrName>
                                        </p:attrNameLst>
                                      </p:cBhvr>
                                      <p:rCtr x="851" y="12500"/>
                                    </p:animMotion>
                                  </p:childTnLst>
                                </p:cTn>
                              </p:par>
                              <p:par>
                                <p:cTn id="9" presetID="10" presetClass="exit" presetSubtype="0" fill="hold" nodeType="withEffect">
                                  <p:stCondLst>
                                    <p:cond delay="0"/>
                                  </p:stCondLst>
                                  <p:childTnLst>
                                    <p:animEffect transition="out" filter="fade">
                                      <p:cBhvr>
                                        <p:cTn id="10" dur="700"/>
                                        <p:tgtEl>
                                          <p:spTgt spid="3"/>
                                        </p:tgtEl>
                                      </p:cBhvr>
                                    </p:animEffect>
                                    <p:set>
                                      <p:cBhvr>
                                        <p:cTn id="11" dur="1" fill="hold">
                                          <p:stCondLst>
                                            <p:cond delay="699"/>
                                          </p:stCondLst>
                                        </p:cTn>
                                        <p:tgtEl>
                                          <p:spTgt spid="3"/>
                                        </p:tgtEl>
                                        <p:attrNameLst>
                                          <p:attrName>style.visibility</p:attrName>
                                        </p:attrNameLst>
                                      </p:cBhvr>
                                      <p:to>
                                        <p:strVal val="hidden"/>
                                      </p:to>
                                    </p:set>
                                  </p:childTnLst>
                                </p:cTn>
                              </p:par>
                              <p:par>
                                <p:cTn id="12" presetID="10" presetClass="entr" presetSubtype="0" fill="hold" nodeType="withEffect">
                                  <p:stCondLst>
                                    <p:cond delay="2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750"/>
                                        <p:tgtEl>
                                          <p:spTgt spid="17"/>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Large Diagram"/>
          <p:cNvGrpSpPr/>
          <p:nvPr/>
        </p:nvGrpSpPr>
        <p:grpSpPr>
          <a:xfrm>
            <a:off x="1648968" y="4419600"/>
            <a:ext cx="5589961" cy="1528234"/>
            <a:chOff x="534012" y="2305913"/>
            <a:chExt cx="7695588" cy="2103889"/>
          </a:xfrm>
        </p:grpSpPr>
        <p:sp>
          <p:nvSpPr>
            <p:cNvPr id="270" name="Cloud"/>
            <p:cNvSpPr>
              <a:spLocks noChangeAspect="1" noEditPoints="1" noChangeArrowheads="1"/>
            </p:cNvSpPr>
            <p:nvPr/>
          </p:nvSpPr>
          <p:spPr bwMode="auto">
            <a:xfrm>
              <a:off x="4831718" y="2431627"/>
              <a:ext cx="2635882" cy="1513943"/>
            </a:xfrm>
            <a:custGeom>
              <a:avLst/>
              <a:gdLst>
                <a:gd name="T0" fmla="*/ 178178399 w 21600"/>
                <a:gd name="T1" fmla="*/ 232043324 h 21600"/>
                <a:gd name="T2" fmla="*/ 2147483647 w 21600"/>
                <a:gd name="T3" fmla="*/ 463592513 h 21600"/>
                <a:gd name="T4" fmla="*/ 2147483647 w 21600"/>
                <a:gd name="T5" fmla="*/ 232043324 h 21600"/>
                <a:gd name="T6" fmla="*/ 2147483647 w 21600"/>
                <a:gd name="T7" fmla="*/ 265344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lumMod val="85000"/>
              </a:srgbClr>
            </a:solidFill>
            <a:ln w="9525">
              <a:noFill/>
              <a:miter lim="800000"/>
              <a:headEnd/>
              <a:tailEnd/>
            </a:ln>
          </p:spPr>
          <p:txBody>
            <a:bodyPr lIns="0" tIns="0" rIns="0" bIns="0" anchor="ctr"/>
            <a:lstStyle/>
            <a:p>
              <a:pPr algn="ctr">
                <a:defRPr/>
              </a:pPr>
              <a:endParaRPr lang="en-US" sz="1100" kern="0" dirty="0">
                <a:solidFill>
                  <a:srgbClr val="FFFFFF"/>
                </a:solidFill>
              </a:endParaRPr>
            </a:p>
            <a:p>
              <a:pPr algn="ctr">
                <a:defRPr/>
              </a:pPr>
              <a:r>
                <a:rPr lang="en-US" sz="1100" kern="0" dirty="0">
                  <a:solidFill>
                    <a:srgbClr val="FFFFFF"/>
                  </a:solidFill>
                </a:rPr>
                <a:t>     </a:t>
              </a:r>
            </a:p>
          </p:txBody>
        </p:sp>
        <p:sp>
          <p:nvSpPr>
            <p:cNvPr id="271" name="Cloud"/>
            <p:cNvSpPr>
              <a:spLocks noChangeAspect="1" noEditPoints="1" noChangeArrowheads="1"/>
            </p:cNvSpPr>
            <p:nvPr/>
          </p:nvSpPr>
          <p:spPr bwMode="auto">
            <a:xfrm>
              <a:off x="1626388" y="2431627"/>
              <a:ext cx="2635882" cy="1513943"/>
            </a:xfrm>
            <a:custGeom>
              <a:avLst/>
              <a:gdLst>
                <a:gd name="T0" fmla="*/ 178178399 w 21600"/>
                <a:gd name="T1" fmla="*/ 232043324 h 21600"/>
                <a:gd name="T2" fmla="*/ 2147483647 w 21600"/>
                <a:gd name="T3" fmla="*/ 463592513 h 21600"/>
                <a:gd name="T4" fmla="*/ 2147483647 w 21600"/>
                <a:gd name="T5" fmla="*/ 232043324 h 21600"/>
                <a:gd name="T6" fmla="*/ 2147483647 w 21600"/>
                <a:gd name="T7" fmla="*/ 265344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lumMod val="85000"/>
              </a:srgbClr>
            </a:solidFill>
            <a:ln w="9525">
              <a:noFill/>
              <a:miter lim="800000"/>
              <a:headEnd/>
              <a:tailEnd/>
            </a:ln>
          </p:spPr>
          <p:txBody>
            <a:bodyPr lIns="0" tIns="0" rIns="0" bIns="0" anchor="ctr"/>
            <a:lstStyle/>
            <a:p>
              <a:pPr algn="ctr">
                <a:defRPr/>
              </a:pPr>
              <a:endParaRPr lang="en-US" sz="1100" kern="0" dirty="0">
                <a:solidFill>
                  <a:srgbClr val="FFFFFF"/>
                </a:solidFill>
              </a:endParaRPr>
            </a:p>
            <a:p>
              <a:pPr algn="ctr">
                <a:defRPr/>
              </a:pPr>
              <a:r>
                <a:rPr lang="en-US" sz="1100" kern="0" dirty="0">
                  <a:solidFill>
                    <a:srgbClr val="FFFFFF"/>
                  </a:solidFill>
                </a:rPr>
                <a:t>     </a:t>
              </a:r>
            </a:p>
          </p:txBody>
        </p:sp>
        <p:grpSp>
          <p:nvGrpSpPr>
            <p:cNvPr id="4" name="Group 271"/>
            <p:cNvGrpSpPr/>
            <p:nvPr/>
          </p:nvGrpSpPr>
          <p:grpSpPr>
            <a:xfrm>
              <a:off x="4140485" y="2305913"/>
              <a:ext cx="804974" cy="1698478"/>
              <a:chOff x="3183046" y="3775030"/>
              <a:chExt cx="2923758" cy="6169070"/>
            </a:xfrm>
          </p:grpSpPr>
          <p:sp>
            <p:nvSpPr>
              <p:cNvPr id="337" name="Rectangle 336"/>
              <p:cNvSpPr/>
              <p:nvPr/>
            </p:nvSpPr>
            <p:spPr>
              <a:xfrm>
                <a:off x="3689146" y="5025127"/>
                <a:ext cx="1911554" cy="4918973"/>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nvGrpSpPr>
              <p:cNvPr id="5" name="Group 121"/>
              <p:cNvGrpSpPr/>
              <p:nvPr/>
            </p:nvGrpSpPr>
            <p:grpSpPr>
              <a:xfrm>
                <a:off x="4152900" y="6759283"/>
                <a:ext cx="984047" cy="1333110"/>
                <a:chOff x="10496550" y="-2319338"/>
                <a:chExt cx="1830388" cy="2479676"/>
              </a:xfrm>
              <a:solidFill>
                <a:srgbClr val="000000">
                  <a:lumMod val="75000"/>
                  <a:lumOff val="25000"/>
                </a:srgbClr>
              </a:solidFill>
            </p:grpSpPr>
            <p:sp>
              <p:nvSpPr>
                <p:cNvPr id="352" name="Freeform 11"/>
                <p:cNvSpPr>
                  <a:spLocks noEditPoints="1"/>
                </p:cNvSpPr>
                <p:nvPr/>
              </p:nvSpPr>
              <p:spPr bwMode="auto">
                <a:xfrm>
                  <a:off x="10496550" y="-1204913"/>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53" name="Freeform 12"/>
                <p:cNvSpPr>
                  <a:spLocks noEditPoints="1"/>
                </p:cNvSpPr>
                <p:nvPr/>
              </p:nvSpPr>
              <p:spPr bwMode="auto">
                <a:xfrm>
                  <a:off x="10496550" y="-469900"/>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54" name="Freeform 13"/>
                <p:cNvSpPr>
                  <a:spLocks/>
                </p:cNvSpPr>
                <p:nvPr/>
              </p:nvSpPr>
              <p:spPr bwMode="auto">
                <a:xfrm>
                  <a:off x="10496550" y="-2319338"/>
                  <a:ext cx="1830388" cy="282575"/>
                </a:xfrm>
                <a:custGeom>
                  <a:avLst/>
                  <a:gdLst>
                    <a:gd name="T0" fmla="*/ 888 w 1153"/>
                    <a:gd name="T1" fmla="*/ 0 h 178"/>
                    <a:gd name="T2" fmla="*/ 264 w 1153"/>
                    <a:gd name="T3" fmla="*/ 0 h 178"/>
                    <a:gd name="T4" fmla="*/ 0 w 1153"/>
                    <a:gd name="T5" fmla="*/ 178 h 178"/>
                    <a:gd name="T6" fmla="*/ 1153 w 1153"/>
                    <a:gd name="T7" fmla="*/ 178 h 178"/>
                    <a:gd name="T8" fmla="*/ 888 w 1153"/>
                    <a:gd name="T9" fmla="*/ 0 h 178"/>
                  </a:gdLst>
                  <a:ahLst/>
                  <a:cxnLst>
                    <a:cxn ang="0">
                      <a:pos x="T0" y="T1"/>
                    </a:cxn>
                    <a:cxn ang="0">
                      <a:pos x="T2" y="T3"/>
                    </a:cxn>
                    <a:cxn ang="0">
                      <a:pos x="T4" y="T5"/>
                    </a:cxn>
                    <a:cxn ang="0">
                      <a:pos x="T6" y="T7"/>
                    </a:cxn>
                    <a:cxn ang="0">
                      <a:pos x="T8" y="T9"/>
                    </a:cxn>
                  </a:cxnLst>
                  <a:rect l="0" t="0" r="r" b="b"/>
                  <a:pathLst>
                    <a:path w="1153" h="178">
                      <a:moveTo>
                        <a:pt x="888" y="0"/>
                      </a:moveTo>
                      <a:lnTo>
                        <a:pt x="264" y="0"/>
                      </a:lnTo>
                      <a:lnTo>
                        <a:pt x="0" y="178"/>
                      </a:lnTo>
                      <a:lnTo>
                        <a:pt x="1153" y="178"/>
                      </a:lnTo>
                      <a:lnTo>
                        <a:pt x="888" y="0"/>
                      </a:lnTo>
                      <a:close/>
                    </a:path>
                  </a:pathLst>
                </a:custGeom>
                <a:grpFill/>
                <a:ln>
                  <a:noFill/>
                </a:ln>
              </p:spPr>
              <p:txBody>
                <a:bodyPr/>
                <a:lstStyle/>
                <a:p>
                  <a:pPr defTabSz="182880">
                    <a:defRPr/>
                  </a:pPr>
                  <a:endParaRPr lang="en-US" sz="100" kern="0" dirty="0">
                    <a:solidFill>
                      <a:srgbClr val="000000"/>
                    </a:solidFill>
                    <a:latin typeface="Arial"/>
                  </a:endParaRPr>
                </a:p>
              </p:txBody>
            </p:sp>
            <p:sp>
              <p:nvSpPr>
                <p:cNvPr id="355" name="Freeform 14"/>
                <p:cNvSpPr>
                  <a:spLocks noEditPoints="1"/>
                </p:cNvSpPr>
                <p:nvPr/>
              </p:nvSpPr>
              <p:spPr bwMode="auto">
                <a:xfrm>
                  <a:off x="10496550" y="-1943100"/>
                  <a:ext cx="1830388" cy="625475"/>
                </a:xfrm>
                <a:custGeom>
                  <a:avLst/>
                  <a:gdLst>
                    <a:gd name="T0" fmla="*/ 0 w 488"/>
                    <a:gd name="T1" fmla="*/ 167 h 167"/>
                    <a:gd name="T2" fmla="*/ 488 w 488"/>
                    <a:gd name="T3" fmla="*/ 167 h 167"/>
                    <a:gd name="T4" fmla="*/ 488 w 488"/>
                    <a:gd name="T5" fmla="*/ 0 h 167"/>
                    <a:gd name="T6" fmla="*/ 0 w 488"/>
                    <a:gd name="T7" fmla="*/ 0 h 167"/>
                    <a:gd name="T8" fmla="*/ 0 w 488"/>
                    <a:gd name="T9" fmla="*/ 167 h 167"/>
                    <a:gd name="T10" fmla="*/ 185 w 488"/>
                    <a:gd name="T11" fmla="*/ 41 h 167"/>
                    <a:gd name="T12" fmla="*/ 463 w 488"/>
                    <a:gd name="T13" fmla="*/ 41 h 167"/>
                    <a:gd name="T14" fmla="*/ 463 w 488"/>
                    <a:gd name="T15" fmla="*/ 61 h 167"/>
                    <a:gd name="T16" fmla="*/ 185 w 488"/>
                    <a:gd name="T17" fmla="*/ 61 h 167"/>
                    <a:gd name="T18" fmla="*/ 185 w 488"/>
                    <a:gd name="T19" fmla="*/ 41 h 167"/>
                    <a:gd name="T20" fmla="*/ 185 w 488"/>
                    <a:gd name="T21" fmla="*/ 89 h 167"/>
                    <a:gd name="T22" fmla="*/ 463 w 488"/>
                    <a:gd name="T23" fmla="*/ 89 h 167"/>
                    <a:gd name="T24" fmla="*/ 463 w 488"/>
                    <a:gd name="T25" fmla="*/ 109 h 167"/>
                    <a:gd name="T26" fmla="*/ 185 w 488"/>
                    <a:gd name="T27" fmla="*/ 109 h 167"/>
                    <a:gd name="T28" fmla="*/ 185 w 488"/>
                    <a:gd name="T29" fmla="*/ 89 h 167"/>
                    <a:gd name="T30" fmla="*/ 143 w 488"/>
                    <a:gd name="T31" fmla="*/ 38 h 167"/>
                    <a:gd name="T32" fmla="*/ 157 w 488"/>
                    <a:gd name="T33" fmla="*/ 51 h 167"/>
                    <a:gd name="T34" fmla="*/ 143 w 488"/>
                    <a:gd name="T35" fmla="*/ 65 h 167"/>
                    <a:gd name="T36" fmla="*/ 130 w 488"/>
                    <a:gd name="T37" fmla="*/ 51 h 167"/>
                    <a:gd name="T38" fmla="*/ 143 w 488"/>
                    <a:gd name="T39" fmla="*/ 38 h 167"/>
                    <a:gd name="T40" fmla="*/ 143 w 488"/>
                    <a:gd name="T41" fmla="*/ 86 h 167"/>
                    <a:gd name="T42" fmla="*/ 157 w 488"/>
                    <a:gd name="T43" fmla="*/ 99 h 167"/>
                    <a:gd name="T44" fmla="*/ 143 w 488"/>
                    <a:gd name="T45" fmla="*/ 113 h 167"/>
                    <a:gd name="T46" fmla="*/ 130 w 488"/>
                    <a:gd name="T47" fmla="*/ 99 h 167"/>
                    <a:gd name="T48" fmla="*/ 143 w 488"/>
                    <a:gd name="T49" fmla="*/ 86 h 167"/>
                    <a:gd name="T50" fmla="*/ 91 w 488"/>
                    <a:gd name="T51" fmla="*/ 38 h 167"/>
                    <a:gd name="T52" fmla="*/ 105 w 488"/>
                    <a:gd name="T53" fmla="*/ 51 h 167"/>
                    <a:gd name="T54" fmla="*/ 91 w 488"/>
                    <a:gd name="T55" fmla="*/ 65 h 167"/>
                    <a:gd name="T56" fmla="*/ 78 w 488"/>
                    <a:gd name="T57" fmla="*/ 51 h 167"/>
                    <a:gd name="T58" fmla="*/ 91 w 488"/>
                    <a:gd name="T59" fmla="*/ 38 h 167"/>
                    <a:gd name="T60" fmla="*/ 91 w 488"/>
                    <a:gd name="T61" fmla="*/ 86 h 167"/>
                    <a:gd name="T62" fmla="*/ 105 w 488"/>
                    <a:gd name="T63" fmla="*/ 99 h 167"/>
                    <a:gd name="T64" fmla="*/ 91 w 488"/>
                    <a:gd name="T65" fmla="*/ 113 h 167"/>
                    <a:gd name="T66" fmla="*/ 78 w 488"/>
                    <a:gd name="T67" fmla="*/ 99 h 167"/>
                    <a:gd name="T68" fmla="*/ 91 w 488"/>
                    <a:gd name="T69" fmla="*/ 86 h 167"/>
                    <a:gd name="T70" fmla="*/ 39 w 488"/>
                    <a:gd name="T71" fmla="*/ 38 h 167"/>
                    <a:gd name="T72" fmla="*/ 53 w 488"/>
                    <a:gd name="T73" fmla="*/ 51 h 167"/>
                    <a:gd name="T74" fmla="*/ 39 w 488"/>
                    <a:gd name="T75" fmla="*/ 65 h 167"/>
                    <a:gd name="T76" fmla="*/ 26 w 488"/>
                    <a:gd name="T77" fmla="*/ 51 h 167"/>
                    <a:gd name="T78" fmla="*/ 39 w 488"/>
                    <a:gd name="T79" fmla="*/ 38 h 167"/>
                    <a:gd name="T80" fmla="*/ 39 w 488"/>
                    <a:gd name="T81" fmla="*/ 86 h 167"/>
                    <a:gd name="T82" fmla="*/ 53 w 488"/>
                    <a:gd name="T83" fmla="*/ 99 h 167"/>
                    <a:gd name="T84" fmla="*/ 39 w 488"/>
                    <a:gd name="T85" fmla="*/ 113 h 167"/>
                    <a:gd name="T86" fmla="*/ 26 w 488"/>
                    <a:gd name="T87" fmla="*/ 99 h 167"/>
                    <a:gd name="T88" fmla="*/ 39 w 488"/>
                    <a:gd name="T89" fmla="*/ 8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7">
                      <a:moveTo>
                        <a:pt x="0" y="167"/>
                      </a:moveTo>
                      <a:cubicBezTo>
                        <a:pt x="488" y="167"/>
                        <a:pt x="488" y="167"/>
                        <a:pt x="488" y="167"/>
                      </a:cubicBezTo>
                      <a:cubicBezTo>
                        <a:pt x="488" y="0"/>
                        <a:pt x="488" y="0"/>
                        <a:pt x="488" y="0"/>
                      </a:cubicBezTo>
                      <a:cubicBezTo>
                        <a:pt x="0" y="0"/>
                        <a:pt x="0" y="0"/>
                        <a:pt x="0" y="0"/>
                      </a:cubicBezTo>
                      <a:lnTo>
                        <a:pt x="0" y="167"/>
                      </a:lnTo>
                      <a:close/>
                      <a:moveTo>
                        <a:pt x="185" y="41"/>
                      </a:moveTo>
                      <a:cubicBezTo>
                        <a:pt x="463" y="41"/>
                        <a:pt x="463" y="41"/>
                        <a:pt x="463" y="41"/>
                      </a:cubicBezTo>
                      <a:cubicBezTo>
                        <a:pt x="463" y="61"/>
                        <a:pt x="463" y="61"/>
                        <a:pt x="463" y="61"/>
                      </a:cubicBezTo>
                      <a:cubicBezTo>
                        <a:pt x="185" y="61"/>
                        <a:pt x="185" y="61"/>
                        <a:pt x="185" y="61"/>
                      </a:cubicBezTo>
                      <a:lnTo>
                        <a:pt x="185" y="41"/>
                      </a:lnTo>
                      <a:close/>
                      <a:moveTo>
                        <a:pt x="185" y="89"/>
                      </a:moveTo>
                      <a:cubicBezTo>
                        <a:pt x="463" y="89"/>
                        <a:pt x="463" y="89"/>
                        <a:pt x="463" y="89"/>
                      </a:cubicBezTo>
                      <a:cubicBezTo>
                        <a:pt x="463" y="109"/>
                        <a:pt x="463" y="109"/>
                        <a:pt x="463" y="109"/>
                      </a:cubicBezTo>
                      <a:cubicBezTo>
                        <a:pt x="185" y="109"/>
                        <a:pt x="185" y="109"/>
                        <a:pt x="185" y="109"/>
                      </a:cubicBezTo>
                      <a:lnTo>
                        <a:pt x="185" y="89"/>
                      </a:lnTo>
                      <a:close/>
                      <a:moveTo>
                        <a:pt x="143" y="38"/>
                      </a:moveTo>
                      <a:cubicBezTo>
                        <a:pt x="151" y="38"/>
                        <a:pt x="157" y="44"/>
                        <a:pt x="157" y="51"/>
                      </a:cubicBezTo>
                      <a:cubicBezTo>
                        <a:pt x="157" y="59"/>
                        <a:pt x="151" y="65"/>
                        <a:pt x="143" y="65"/>
                      </a:cubicBezTo>
                      <a:cubicBezTo>
                        <a:pt x="136" y="65"/>
                        <a:pt x="130" y="59"/>
                        <a:pt x="130" y="51"/>
                      </a:cubicBezTo>
                      <a:cubicBezTo>
                        <a:pt x="130" y="44"/>
                        <a:pt x="136" y="38"/>
                        <a:pt x="143" y="38"/>
                      </a:cubicBezTo>
                      <a:close/>
                      <a:moveTo>
                        <a:pt x="143" y="86"/>
                      </a:moveTo>
                      <a:cubicBezTo>
                        <a:pt x="151" y="86"/>
                        <a:pt x="157" y="92"/>
                        <a:pt x="157" y="99"/>
                      </a:cubicBezTo>
                      <a:cubicBezTo>
                        <a:pt x="157" y="107"/>
                        <a:pt x="151" y="113"/>
                        <a:pt x="143" y="113"/>
                      </a:cubicBezTo>
                      <a:cubicBezTo>
                        <a:pt x="136" y="113"/>
                        <a:pt x="130" y="107"/>
                        <a:pt x="130" y="99"/>
                      </a:cubicBezTo>
                      <a:cubicBezTo>
                        <a:pt x="130" y="92"/>
                        <a:pt x="136" y="86"/>
                        <a:pt x="143" y="86"/>
                      </a:cubicBezTo>
                      <a:close/>
                      <a:moveTo>
                        <a:pt x="91" y="38"/>
                      </a:moveTo>
                      <a:cubicBezTo>
                        <a:pt x="99" y="38"/>
                        <a:pt x="105" y="44"/>
                        <a:pt x="105" y="51"/>
                      </a:cubicBezTo>
                      <a:cubicBezTo>
                        <a:pt x="105" y="59"/>
                        <a:pt x="99" y="65"/>
                        <a:pt x="91" y="65"/>
                      </a:cubicBezTo>
                      <a:cubicBezTo>
                        <a:pt x="84" y="65"/>
                        <a:pt x="78" y="59"/>
                        <a:pt x="78" y="51"/>
                      </a:cubicBezTo>
                      <a:cubicBezTo>
                        <a:pt x="78" y="44"/>
                        <a:pt x="84" y="38"/>
                        <a:pt x="91" y="38"/>
                      </a:cubicBezTo>
                      <a:close/>
                      <a:moveTo>
                        <a:pt x="91" y="86"/>
                      </a:moveTo>
                      <a:cubicBezTo>
                        <a:pt x="99" y="86"/>
                        <a:pt x="105" y="92"/>
                        <a:pt x="105" y="99"/>
                      </a:cubicBezTo>
                      <a:cubicBezTo>
                        <a:pt x="105" y="107"/>
                        <a:pt x="99" y="113"/>
                        <a:pt x="91" y="113"/>
                      </a:cubicBezTo>
                      <a:cubicBezTo>
                        <a:pt x="84" y="113"/>
                        <a:pt x="78" y="107"/>
                        <a:pt x="78" y="99"/>
                      </a:cubicBezTo>
                      <a:cubicBezTo>
                        <a:pt x="78" y="92"/>
                        <a:pt x="84" y="86"/>
                        <a:pt x="91" y="86"/>
                      </a:cubicBezTo>
                      <a:close/>
                      <a:moveTo>
                        <a:pt x="39" y="38"/>
                      </a:moveTo>
                      <a:cubicBezTo>
                        <a:pt x="47" y="38"/>
                        <a:pt x="53" y="44"/>
                        <a:pt x="53" y="51"/>
                      </a:cubicBezTo>
                      <a:cubicBezTo>
                        <a:pt x="53" y="59"/>
                        <a:pt x="47" y="65"/>
                        <a:pt x="39" y="65"/>
                      </a:cubicBezTo>
                      <a:cubicBezTo>
                        <a:pt x="32" y="65"/>
                        <a:pt x="26" y="59"/>
                        <a:pt x="26" y="51"/>
                      </a:cubicBezTo>
                      <a:cubicBezTo>
                        <a:pt x="26" y="44"/>
                        <a:pt x="32" y="38"/>
                        <a:pt x="39" y="38"/>
                      </a:cubicBezTo>
                      <a:close/>
                      <a:moveTo>
                        <a:pt x="39" y="86"/>
                      </a:moveTo>
                      <a:cubicBezTo>
                        <a:pt x="47" y="86"/>
                        <a:pt x="53" y="92"/>
                        <a:pt x="53" y="99"/>
                      </a:cubicBezTo>
                      <a:cubicBezTo>
                        <a:pt x="53" y="107"/>
                        <a:pt x="47" y="113"/>
                        <a:pt x="39" y="113"/>
                      </a:cubicBezTo>
                      <a:cubicBezTo>
                        <a:pt x="32" y="113"/>
                        <a:pt x="26" y="107"/>
                        <a:pt x="26" y="99"/>
                      </a:cubicBezTo>
                      <a:cubicBezTo>
                        <a:pt x="26" y="92"/>
                        <a:pt x="32" y="86"/>
                        <a:pt x="39" y="86"/>
                      </a:cubicBezTo>
                      <a:close/>
                    </a:path>
                  </a:pathLst>
                </a:custGeom>
                <a:grpFill/>
                <a:ln>
                  <a:noFill/>
                </a:ln>
              </p:spPr>
              <p:txBody>
                <a:bodyPr/>
                <a:lstStyle/>
                <a:p>
                  <a:pPr defTabSz="182880">
                    <a:defRPr/>
                  </a:pPr>
                  <a:endParaRPr lang="en-US" sz="100" kern="0" dirty="0">
                    <a:solidFill>
                      <a:srgbClr val="000000"/>
                    </a:solidFill>
                    <a:latin typeface="Arial"/>
                  </a:endParaRPr>
                </a:p>
              </p:txBody>
            </p:sp>
          </p:grpSp>
          <p:grpSp>
            <p:nvGrpSpPr>
              <p:cNvPr id="6" name="Group 127"/>
              <p:cNvGrpSpPr/>
              <p:nvPr/>
            </p:nvGrpSpPr>
            <p:grpSpPr>
              <a:xfrm>
                <a:off x="4174925" y="5194066"/>
                <a:ext cx="939996" cy="1320237"/>
                <a:chOff x="7886700" y="-2363788"/>
                <a:chExt cx="1828800" cy="2568576"/>
              </a:xfrm>
              <a:solidFill>
                <a:srgbClr val="000000">
                  <a:lumMod val="75000"/>
                  <a:lumOff val="25000"/>
                </a:srgbClr>
              </a:solidFill>
            </p:grpSpPr>
            <p:sp>
              <p:nvSpPr>
                <p:cNvPr id="348"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49"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50"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51"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340" name="TextBox 185"/>
              <p:cNvSpPr txBox="1">
                <a:spLocks noChangeArrowheads="1"/>
              </p:cNvSpPr>
              <p:nvPr/>
            </p:nvSpPr>
            <p:spPr bwMode="auto">
              <a:xfrm>
                <a:off x="3183046" y="3775030"/>
                <a:ext cx="2923758" cy="1384995"/>
              </a:xfrm>
              <a:prstGeom prst="rect">
                <a:avLst/>
              </a:prstGeom>
              <a:noFill/>
              <a:ln w="38100">
                <a:noFill/>
                <a:miter lim="800000"/>
                <a:headEnd/>
                <a:tailEnd/>
              </a:ln>
            </p:spPr>
            <p:txBody>
              <a:bodyPr wrap="square">
                <a:spAutoFit/>
              </a:bodyPr>
              <a:lstStyle/>
              <a:p>
                <a:pPr algn="ctr" defTabSz="182880">
                  <a:defRPr/>
                </a:pPr>
                <a:r>
                  <a:rPr lang="en-US" sz="600" kern="0" dirty="0">
                    <a:solidFill>
                      <a:srgbClr val="000000">
                        <a:alpha val="99000"/>
                      </a:srgbClr>
                    </a:solidFill>
                  </a:rPr>
                  <a:t>CONTENT </a:t>
                </a:r>
                <a:br>
                  <a:rPr lang="en-US" sz="600" kern="0" dirty="0">
                    <a:solidFill>
                      <a:srgbClr val="000000">
                        <a:alpha val="99000"/>
                      </a:srgbClr>
                    </a:solidFill>
                  </a:rPr>
                </a:br>
                <a:r>
                  <a:rPr lang="en-US" sz="600" kern="0" dirty="0">
                    <a:solidFill>
                      <a:srgbClr val="000000">
                        <a:alpha val="99000"/>
                      </a:srgbClr>
                    </a:solidFill>
                  </a:rPr>
                  <a:t>CENTER</a:t>
                </a:r>
              </a:p>
            </p:txBody>
          </p:sp>
          <p:grpSp>
            <p:nvGrpSpPr>
              <p:cNvPr id="7" name="Group 53"/>
              <p:cNvGrpSpPr/>
              <p:nvPr/>
            </p:nvGrpSpPr>
            <p:grpSpPr>
              <a:xfrm>
                <a:off x="4174925" y="8445802"/>
                <a:ext cx="939997" cy="1320237"/>
                <a:chOff x="22024184" y="10896600"/>
                <a:chExt cx="939997" cy="1320237"/>
              </a:xfrm>
            </p:grpSpPr>
            <p:grpSp>
              <p:nvGrpSpPr>
                <p:cNvPr id="8" name="Group 127"/>
                <p:cNvGrpSpPr/>
                <p:nvPr/>
              </p:nvGrpSpPr>
              <p:grpSpPr>
                <a:xfrm>
                  <a:off x="22024184" y="10896600"/>
                  <a:ext cx="939996" cy="1320237"/>
                  <a:chOff x="7886700" y="-2363788"/>
                  <a:chExt cx="1828800" cy="2568576"/>
                </a:xfrm>
                <a:solidFill>
                  <a:srgbClr val="000000">
                    <a:lumMod val="75000"/>
                    <a:lumOff val="25000"/>
                  </a:srgbClr>
                </a:solidFill>
              </p:grpSpPr>
              <p:sp>
                <p:nvSpPr>
                  <p:cNvPr id="344"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45"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46"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47"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343" name="Freeform 12"/>
                <p:cNvSpPr>
                  <a:spLocks noEditPoints="1"/>
                </p:cNvSpPr>
                <p:nvPr/>
              </p:nvSpPr>
              <p:spPr bwMode="auto">
                <a:xfrm>
                  <a:off x="22024185" y="11199778"/>
                  <a:ext cx="939996" cy="811843"/>
                </a:xfrm>
                <a:prstGeom prst="rect">
                  <a:avLst/>
                </a:prstGeom>
                <a:solidFill>
                  <a:srgbClr val="000000">
                    <a:lumMod val="75000"/>
                    <a:lumOff val="25000"/>
                  </a:srgbClr>
                </a:solidFill>
                <a:ln>
                  <a:noFill/>
                </a:ln>
              </p:spPr>
              <p:txBody>
                <a:bodyPr/>
                <a:lstStyle/>
                <a:p>
                  <a:pPr defTabSz="182880">
                    <a:defRPr/>
                  </a:pPr>
                  <a:endParaRPr lang="en-US" sz="100" kern="0" dirty="0">
                    <a:solidFill>
                      <a:srgbClr val="000000"/>
                    </a:solidFill>
                    <a:latin typeface="Arial"/>
                  </a:endParaRPr>
                </a:p>
              </p:txBody>
            </p:sp>
          </p:grpSp>
        </p:grpSp>
        <p:grpSp>
          <p:nvGrpSpPr>
            <p:cNvPr id="9" name="Group 272"/>
            <p:cNvGrpSpPr/>
            <p:nvPr/>
          </p:nvGrpSpPr>
          <p:grpSpPr>
            <a:xfrm>
              <a:off x="7373956" y="2305913"/>
              <a:ext cx="855644" cy="1698478"/>
              <a:chOff x="3091026" y="3775030"/>
              <a:chExt cx="3107798" cy="6169070"/>
            </a:xfrm>
          </p:grpSpPr>
          <p:sp>
            <p:nvSpPr>
              <p:cNvPr id="318" name="Rectangle 317"/>
              <p:cNvSpPr/>
              <p:nvPr/>
            </p:nvSpPr>
            <p:spPr>
              <a:xfrm>
                <a:off x="3689146" y="5025127"/>
                <a:ext cx="1911554" cy="4918973"/>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nvGrpSpPr>
              <p:cNvPr id="10" name="Group 121"/>
              <p:cNvGrpSpPr/>
              <p:nvPr/>
            </p:nvGrpSpPr>
            <p:grpSpPr>
              <a:xfrm>
                <a:off x="4152900" y="6759283"/>
                <a:ext cx="984047" cy="1333110"/>
                <a:chOff x="10496550" y="-2319338"/>
                <a:chExt cx="1830388" cy="2479676"/>
              </a:xfrm>
              <a:solidFill>
                <a:srgbClr val="000000">
                  <a:lumMod val="75000"/>
                  <a:lumOff val="25000"/>
                </a:srgbClr>
              </a:solidFill>
            </p:grpSpPr>
            <p:sp>
              <p:nvSpPr>
                <p:cNvPr id="333" name="Freeform 11"/>
                <p:cNvSpPr>
                  <a:spLocks noEditPoints="1"/>
                </p:cNvSpPr>
                <p:nvPr/>
              </p:nvSpPr>
              <p:spPr bwMode="auto">
                <a:xfrm>
                  <a:off x="10496550" y="-1204913"/>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34" name="Freeform 12"/>
                <p:cNvSpPr>
                  <a:spLocks noEditPoints="1"/>
                </p:cNvSpPr>
                <p:nvPr/>
              </p:nvSpPr>
              <p:spPr bwMode="auto">
                <a:xfrm>
                  <a:off x="10496550" y="-469900"/>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35" name="Freeform 13"/>
                <p:cNvSpPr>
                  <a:spLocks/>
                </p:cNvSpPr>
                <p:nvPr/>
              </p:nvSpPr>
              <p:spPr bwMode="auto">
                <a:xfrm>
                  <a:off x="10496550" y="-2319338"/>
                  <a:ext cx="1830388" cy="282575"/>
                </a:xfrm>
                <a:custGeom>
                  <a:avLst/>
                  <a:gdLst>
                    <a:gd name="T0" fmla="*/ 888 w 1153"/>
                    <a:gd name="T1" fmla="*/ 0 h 178"/>
                    <a:gd name="T2" fmla="*/ 264 w 1153"/>
                    <a:gd name="T3" fmla="*/ 0 h 178"/>
                    <a:gd name="T4" fmla="*/ 0 w 1153"/>
                    <a:gd name="T5" fmla="*/ 178 h 178"/>
                    <a:gd name="T6" fmla="*/ 1153 w 1153"/>
                    <a:gd name="T7" fmla="*/ 178 h 178"/>
                    <a:gd name="T8" fmla="*/ 888 w 1153"/>
                    <a:gd name="T9" fmla="*/ 0 h 178"/>
                  </a:gdLst>
                  <a:ahLst/>
                  <a:cxnLst>
                    <a:cxn ang="0">
                      <a:pos x="T0" y="T1"/>
                    </a:cxn>
                    <a:cxn ang="0">
                      <a:pos x="T2" y="T3"/>
                    </a:cxn>
                    <a:cxn ang="0">
                      <a:pos x="T4" y="T5"/>
                    </a:cxn>
                    <a:cxn ang="0">
                      <a:pos x="T6" y="T7"/>
                    </a:cxn>
                    <a:cxn ang="0">
                      <a:pos x="T8" y="T9"/>
                    </a:cxn>
                  </a:cxnLst>
                  <a:rect l="0" t="0" r="r" b="b"/>
                  <a:pathLst>
                    <a:path w="1153" h="178">
                      <a:moveTo>
                        <a:pt x="888" y="0"/>
                      </a:moveTo>
                      <a:lnTo>
                        <a:pt x="264" y="0"/>
                      </a:lnTo>
                      <a:lnTo>
                        <a:pt x="0" y="178"/>
                      </a:lnTo>
                      <a:lnTo>
                        <a:pt x="1153" y="178"/>
                      </a:lnTo>
                      <a:lnTo>
                        <a:pt x="888" y="0"/>
                      </a:lnTo>
                      <a:close/>
                    </a:path>
                  </a:pathLst>
                </a:custGeom>
                <a:grpFill/>
                <a:ln>
                  <a:noFill/>
                </a:ln>
              </p:spPr>
              <p:txBody>
                <a:bodyPr/>
                <a:lstStyle/>
                <a:p>
                  <a:pPr defTabSz="182880">
                    <a:defRPr/>
                  </a:pPr>
                  <a:endParaRPr lang="en-US" sz="100" kern="0" dirty="0">
                    <a:solidFill>
                      <a:srgbClr val="000000"/>
                    </a:solidFill>
                    <a:latin typeface="Arial"/>
                  </a:endParaRPr>
                </a:p>
              </p:txBody>
            </p:sp>
            <p:sp>
              <p:nvSpPr>
                <p:cNvPr id="336" name="Freeform 14"/>
                <p:cNvSpPr>
                  <a:spLocks noEditPoints="1"/>
                </p:cNvSpPr>
                <p:nvPr/>
              </p:nvSpPr>
              <p:spPr bwMode="auto">
                <a:xfrm>
                  <a:off x="10496550" y="-1943100"/>
                  <a:ext cx="1830388" cy="625475"/>
                </a:xfrm>
                <a:custGeom>
                  <a:avLst/>
                  <a:gdLst>
                    <a:gd name="T0" fmla="*/ 0 w 488"/>
                    <a:gd name="T1" fmla="*/ 167 h 167"/>
                    <a:gd name="T2" fmla="*/ 488 w 488"/>
                    <a:gd name="T3" fmla="*/ 167 h 167"/>
                    <a:gd name="T4" fmla="*/ 488 w 488"/>
                    <a:gd name="T5" fmla="*/ 0 h 167"/>
                    <a:gd name="T6" fmla="*/ 0 w 488"/>
                    <a:gd name="T7" fmla="*/ 0 h 167"/>
                    <a:gd name="T8" fmla="*/ 0 w 488"/>
                    <a:gd name="T9" fmla="*/ 167 h 167"/>
                    <a:gd name="T10" fmla="*/ 185 w 488"/>
                    <a:gd name="T11" fmla="*/ 41 h 167"/>
                    <a:gd name="T12" fmla="*/ 463 w 488"/>
                    <a:gd name="T13" fmla="*/ 41 h 167"/>
                    <a:gd name="T14" fmla="*/ 463 w 488"/>
                    <a:gd name="T15" fmla="*/ 61 h 167"/>
                    <a:gd name="T16" fmla="*/ 185 w 488"/>
                    <a:gd name="T17" fmla="*/ 61 h 167"/>
                    <a:gd name="T18" fmla="*/ 185 w 488"/>
                    <a:gd name="T19" fmla="*/ 41 h 167"/>
                    <a:gd name="T20" fmla="*/ 185 w 488"/>
                    <a:gd name="T21" fmla="*/ 89 h 167"/>
                    <a:gd name="T22" fmla="*/ 463 w 488"/>
                    <a:gd name="T23" fmla="*/ 89 h 167"/>
                    <a:gd name="T24" fmla="*/ 463 w 488"/>
                    <a:gd name="T25" fmla="*/ 109 h 167"/>
                    <a:gd name="T26" fmla="*/ 185 w 488"/>
                    <a:gd name="T27" fmla="*/ 109 h 167"/>
                    <a:gd name="T28" fmla="*/ 185 w 488"/>
                    <a:gd name="T29" fmla="*/ 89 h 167"/>
                    <a:gd name="T30" fmla="*/ 143 w 488"/>
                    <a:gd name="T31" fmla="*/ 38 h 167"/>
                    <a:gd name="T32" fmla="*/ 157 w 488"/>
                    <a:gd name="T33" fmla="*/ 51 h 167"/>
                    <a:gd name="T34" fmla="*/ 143 w 488"/>
                    <a:gd name="T35" fmla="*/ 65 h 167"/>
                    <a:gd name="T36" fmla="*/ 130 w 488"/>
                    <a:gd name="T37" fmla="*/ 51 h 167"/>
                    <a:gd name="T38" fmla="*/ 143 w 488"/>
                    <a:gd name="T39" fmla="*/ 38 h 167"/>
                    <a:gd name="T40" fmla="*/ 143 w 488"/>
                    <a:gd name="T41" fmla="*/ 86 h 167"/>
                    <a:gd name="T42" fmla="*/ 157 w 488"/>
                    <a:gd name="T43" fmla="*/ 99 h 167"/>
                    <a:gd name="T44" fmla="*/ 143 w 488"/>
                    <a:gd name="T45" fmla="*/ 113 h 167"/>
                    <a:gd name="T46" fmla="*/ 130 w 488"/>
                    <a:gd name="T47" fmla="*/ 99 h 167"/>
                    <a:gd name="T48" fmla="*/ 143 w 488"/>
                    <a:gd name="T49" fmla="*/ 86 h 167"/>
                    <a:gd name="T50" fmla="*/ 91 w 488"/>
                    <a:gd name="T51" fmla="*/ 38 h 167"/>
                    <a:gd name="T52" fmla="*/ 105 w 488"/>
                    <a:gd name="T53" fmla="*/ 51 h 167"/>
                    <a:gd name="T54" fmla="*/ 91 w 488"/>
                    <a:gd name="T55" fmla="*/ 65 h 167"/>
                    <a:gd name="T56" fmla="*/ 78 w 488"/>
                    <a:gd name="T57" fmla="*/ 51 h 167"/>
                    <a:gd name="T58" fmla="*/ 91 w 488"/>
                    <a:gd name="T59" fmla="*/ 38 h 167"/>
                    <a:gd name="T60" fmla="*/ 91 w 488"/>
                    <a:gd name="T61" fmla="*/ 86 h 167"/>
                    <a:gd name="T62" fmla="*/ 105 w 488"/>
                    <a:gd name="T63" fmla="*/ 99 h 167"/>
                    <a:gd name="T64" fmla="*/ 91 w 488"/>
                    <a:gd name="T65" fmla="*/ 113 h 167"/>
                    <a:gd name="T66" fmla="*/ 78 w 488"/>
                    <a:gd name="T67" fmla="*/ 99 h 167"/>
                    <a:gd name="T68" fmla="*/ 91 w 488"/>
                    <a:gd name="T69" fmla="*/ 86 h 167"/>
                    <a:gd name="T70" fmla="*/ 39 w 488"/>
                    <a:gd name="T71" fmla="*/ 38 h 167"/>
                    <a:gd name="T72" fmla="*/ 53 w 488"/>
                    <a:gd name="T73" fmla="*/ 51 h 167"/>
                    <a:gd name="T74" fmla="*/ 39 w 488"/>
                    <a:gd name="T75" fmla="*/ 65 h 167"/>
                    <a:gd name="T76" fmla="*/ 26 w 488"/>
                    <a:gd name="T77" fmla="*/ 51 h 167"/>
                    <a:gd name="T78" fmla="*/ 39 w 488"/>
                    <a:gd name="T79" fmla="*/ 38 h 167"/>
                    <a:gd name="T80" fmla="*/ 39 w 488"/>
                    <a:gd name="T81" fmla="*/ 86 h 167"/>
                    <a:gd name="T82" fmla="*/ 53 w 488"/>
                    <a:gd name="T83" fmla="*/ 99 h 167"/>
                    <a:gd name="T84" fmla="*/ 39 w 488"/>
                    <a:gd name="T85" fmla="*/ 113 h 167"/>
                    <a:gd name="T86" fmla="*/ 26 w 488"/>
                    <a:gd name="T87" fmla="*/ 99 h 167"/>
                    <a:gd name="T88" fmla="*/ 39 w 488"/>
                    <a:gd name="T89" fmla="*/ 8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7">
                      <a:moveTo>
                        <a:pt x="0" y="167"/>
                      </a:moveTo>
                      <a:cubicBezTo>
                        <a:pt x="488" y="167"/>
                        <a:pt x="488" y="167"/>
                        <a:pt x="488" y="167"/>
                      </a:cubicBezTo>
                      <a:cubicBezTo>
                        <a:pt x="488" y="0"/>
                        <a:pt x="488" y="0"/>
                        <a:pt x="488" y="0"/>
                      </a:cubicBezTo>
                      <a:cubicBezTo>
                        <a:pt x="0" y="0"/>
                        <a:pt x="0" y="0"/>
                        <a:pt x="0" y="0"/>
                      </a:cubicBezTo>
                      <a:lnTo>
                        <a:pt x="0" y="167"/>
                      </a:lnTo>
                      <a:close/>
                      <a:moveTo>
                        <a:pt x="185" y="41"/>
                      </a:moveTo>
                      <a:cubicBezTo>
                        <a:pt x="463" y="41"/>
                        <a:pt x="463" y="41"/>
                        <a:pt x="463" y="41"/>
                      </a:cubicBezTo>
                      <a:cubicBezTo>
                        <a:pt x="463" y="61"/>
                        <a:pt x="463" y="61"/>
                        <a:pt x="463" y="61"/>
                      </a:cubicBezTo>
                      <a:cubicBezTo>
                        <a:pt x="185" y="61"/>
                        <a:pt x="185" y="61"/>
                        <a:pt x="185" y="61"/>
                      </a:cubicBezTo>
                      <a:lnTo>
                        <a:pt x="185" y="41"/>
                      </a:lnTo>
                      <a:close/>
                      <a:moveTo>
                        <a:pt x="185" y="89"/>
                      </a:moveTo>
                      <a:cubicBezTo>
                        <a:pt x="463" y="89"/>
                        <a:pt x="463" y="89"/>
                        <a:pt x="463" y="89"/>
                      </a:cubicBezTo>
                      <a:cubicBezTo>
                        <a:pt x="463" y="109"/>
                        <a:pt x="463" y="109"/>
                        <a:pt x="463" y="109"/>
                      </a:cubicBezTo>
                      <a:cubicBezTo>
                        <a:pt x="185" y="109"/>
                        <a:pt x="185" y="109"/>
                        <a:pt x="185" y="109"/>
                      </a:cubicBezTo>
                      <a:lnTo>
                        <a:pt x="185" y="89"/>
                      </a:lnTo>
                      <a:close/>
                      <a:moveTo>
                        <a:pt x="143" y="38"/>
                      </a:moveTo>
                      <a:cubicBezTo>
                        <a:pt x="151" y="38"/>
                        <a:pt x="157" y="44"/>
                        <a:pt x="157" y="51"/>
                      </a:cubicBezTo>
                      <a:cubicBezTo>
                        <a:pt x="157" y="59"/>
                        <a:pt x="151" y="65"/>
                        <a:pt x="143" y="65"/>
                      </a:cubicBezTo>
                      <a:cubicBezTo>
                        <a:pt x="136" y="65"/>
                        <a:pt x="130" y="59"/>
                        <a:pt x="130" y="51"/>
                      </a:cubicBezTo>
                      <a:cubicBezTo>
                        <a:pt x="130" y="44"/>
                        <a:pt x="136" y="38"/>
                        <a:pt x="143" y="38"/>
                      </a:cubicBezTo>
                      <a:close/>
                      <a:moveTo>
                        <a:pt x="143" y="86"/>
                      </a:moveTo>
                      <a:cubicBezTo>
                        <a:pt x="151" y="86"/>
                        <a:pt x="157" y="92"/>
                        <a:pt x="157" y="99"/>
                      </a:cubicBezTo>
                      <a:cubicBezTo>
                        <a:pt x="157" y="107"/>
                        <a:pt x="151" y="113"/>
                        <a:pt x="143" y="113"/>
                      </a:cubicBezTo>
                      <a:cubicBezTo>
                        <a:pt x="136" y="113"/>
                        <a:pt x="130" y="107"/>
                        <a:pt x="130" y="99"/>
                      </a:cubicBezTo>
                      <a:cubicBezTo>
                        <a:pt x="130" y="92"/>
                        <a:pt x="136" y="86"/>
                        <a:pt x="143" y="86"/>
                      </a:cubicBezTo>
                      <a:close/>
                      <a:moveTo>
                        <a:pt x="91" y="38"/>
                      </a:moveTo>
                      <a:cubicBezTo>
                        <a:pt x="99" y="38"/>
                        <a:pt x="105" y="44"/>
                        <a:pt x="105" y="51"/>
                      </a:cubicBezTo>
                      <a:cubicBezTo>
                        <a:pt x="105" y="59"/>
                        <a:pt x="99" y="65"/>
                        <a:pt x="91" y="65"/>
                      </a:cubicBezTo>
                      <a:cubicBezTo>
                        <a:pt x="84" y="65"/>
                        <a:pt x="78" y="59"/>
                        <a:pt x="78" y="51"/>
                      </a:cubicBezTo>
                      <a:cubicBezTo>
                        <a:pt x="78" y="44"/>
                        <a:pt x="84" y="38"/>
                        <a:pt x="91" y="38"/>
                      </a:cubicBezTo>
                      <a:close/>
                      <a:moveTo>
                        <a:pt x="91" y="86"/>
                      </a:moveTo>
                      <a:cubicBezTo>
                        <a:pt x="99" y="86"/>
                        <a:pt x="105" y="92"/>
                        <a:pt x="105" y="99"/>
                      </a:cubicBezTo>
                      <a:cubicBezTo>
                        <a:pt x="105" y="107"/>
                        <a:pt x="99" y="113"/>
                        <a:pt x="91" y="113"/>
                      </a:cubicBezTo>
                      <a:cubicBezTo>
                        <a:pt x="84" y="113"/>
                        <a:pt x="78" y="107"/>
                        <a:pt x="78" y="99"/>
                      </a:cubicBezTo>
                      <a:cubicBezTo>
                        <a:pt x="78" y="92"/>
                        <a:pt x="84" y="86"/>
                        <a:pt x="91" y="86"/>
                      </a:cubicBezTo>
                      <a:close/>
                      <a:moveTo>
                        <a:pt x="39" y="38"/>
                      </a:moveTo>
                      <a:cubicBezTo>
                        <a:pt x="47" y="38"/>
                        <a:pt x="53" y="44"/>
                        <a:pt x="53" y="51"/>
                      </a:cubicBezTo>
                      <a:cubicBezTo>
                        <a:pt x="53" y="59"/>
                        <a:pt x="47" y="65"/>
                        <a:pt x="39" y="65"/>
                      </a:cubicBezTo>
                      <a:cubicBezTo>
                        <a:pt x="32" y="65"/>
                        <a:pt x="26" y="59"/>
                        <a:pt x="26" y="51"/>
                      </a:cubicBezTo>
                      <a:cubicBezTo>
                        <a:pt x="26" y="44"/>
                        <a:pt x="32" y="38"/>
                        <a:pt x="39" y="38"/>
                      </a:cubicBezTo>
                      <a:close/>
                      <a:moveTo>
                        <a:pt x="39" y="86"/>
                      </a:moveTo>
                      <a:cubicBezTo>
                        <a:pt x="47" y="86"/>
                        <a:pt x="53" y="92"/>
                        <a:pt x="53" y="99"/>
                      </a:cubicBezTo>
                      <a:cubicBezTo>
                        <a:pt x="53" y="107"/>
                        <a:pt x="47" y="113"/>
                        <a:pt x="39" y="113"/>
                      </a:cubicBezTo>
                      <a:cubicBezTo>
                        <a:pt x="32" y="113"/>
                        <a:pt x="26" y="107"/>
                        <a:pt x="26" y="99"/>
                      </a:cubicBezTo>
                      <a:cubicBezTo>
                        <a:pt x="26" y="92"/>
                        <a:pt x="32" y="86"/>
                        <a:pt x="39" y="86"/>
                      </a:cubicBezTo>
                      <a:close/>
                    </a:path>
                  </a:pathLst>
                </a:custGeom>
                <a:grpFill/>
                <a:ln>
                  <a:noFill/>
                </a:ln>
              </p:spPr>
              <p:txBody>
                <a:bodyPr/>
                <a:lstStyle/>
                <a:p>
                  <a:pPr defTabSz="182880">
                    <a:defRPr/>
                  </a:pPr>
                  <a:endParaRPr lang="en-US" sz="100" kern="0" dirty="0">
                    <a:solidFill>
                      <a:srgbClr val="000000"/>
                    </a:solidFill>
                    <a:latin typeface="Arial"/>
                  </a:endParaRPr>
                </a:p>
              </p:txBody>
            </p:sp>
          </p:grpSp>
          <p:grpSp>
            <p:nvGrpSpPr>
              <p:cNvPr id="11" name="Group 127"/>
              <p:cNvGrpSpPr/>
              <p:nvPr/>
            </p:nvGrpSpPr>
            <p:grpSpPr>
              <a:xfrm>
                <a:off x="4174925" y="5194066"/>
                <a:ext cx="939996" cy="1320237"/>
                <a:chOff x="7886700" y="-2363788"/>
                <a:chExt cx="1828800" cy="2568576"/>
              </a:xfrm>
              <a:solidFill>
                <a:srgbClr val="000000">
                  <a:lumMod val="75000"/>
                  <a:lumOff val="25000"/>
                </a:srgbClr>
              </a:solidFill>
            </p:grpSpPr>
            <p:sp>
              <p:nvSpPr>
                <p:cNvPr id="329"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30"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31"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32"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321" name="TextBox 185"/>
              <p:cNvSpPr txBox="1">
                <a:spLocks noChangeArrowheads="1"/>
              </p:cNvSpPr>
              <p:nvPr/>
            </p:nvSpPr>
            <p:spPr bwMode="auto">
              <a:xfrm>
                <a:off x="3091026" y="3775030"/>
                <a:ext cx="3107798" cy="1384995"/>
              </a:xfrm>
              <a:prstGeom prst="rect">
                <a:avLst/>
              </a:prstGeom>
              <a:noFill/>
              <a:ln w="38100">
                <a:noFill/>
                <a:miter lim="800000"/>
                <a:headEnd/>
                <a:tailEnd/>
              </a:ln>
            </p:spPr>
            <p:txBody>
              <a:bodyPr wrap="square">
                <a:spAutoFit/>
              </a:bodyPr>
              <a:lstStyle/>
              <a:p>
                <a:pPr algn="ctr" defTabSz="182880">
                  <a:defRPr/>
                </a:pPr>
                <a:r>
                  <a:rPr lang="en-US" sz="600" kern="0" dirty="0">
                    <a:solidFill>
                      <a:srgbClr val="000000">
                        <a:alpha val="99000"/>
                      </a:srgbClr>
                    </a:solidFill>
                  </a:rPr>
                  <a:t>CONTENT </a:t>
                </a:r>
                <a:br>
                  <a:rPr lang="en-US" sz="600" kern="0" dirty="0">
                    <a:solidFill>
                      <a:srgbClr val="000000">
                        <a:alpha val="99000"/>
                      </a:srgbClr>
                    </a:solidFill>
                  </a:rPr>
                </a:br>
                <a:r>
                  <a:rPr lang="en-US" sz="600" kern="0" dirty="0">
                    <a:solidFill>
                      <a:srgbClr val="000000">
                        <a:alpha val="99000"/>
                      </a:srgbClr>
                    </a:solidFill>
                  </a:rPr>
                  <a:t>CENTER</a:t>
                </a:r>
              </a:p>
            </p:txBody>
          </p:sp>
          <p:grpSp>
            <p:nvGrpSpPr>
              <p:cNvPr id="12" name="Group 53"/>
              <p:cNvGrpSpPr/>
              <p:nvPr/>
            </p:nvGrpSpPr>
            <p:grpSpPr>
              <a:xfrm>
                <a:off x="4174925" y="8445802"/>
                <a:ext cx="939997" cy="1320237"/>
                <a:chOff x="22024184" y="10896600"/>
                <a:chExt cx="939997" cy="1320237"/>
              </a:xfrm>
            </p:grpSpPr>
            <p:grpSp>
              <p:nvGrpSpPr>
                <p:cNvPr id="13" name="Group 127"/>
                <p:cNvGrpSpPr/>
                <p:nvPr/>
              </p:nvGrpSpPr>
              <p:grpSpPr>
                <a:xfrm>
                  <a:off x="22024184" y="10896600"/>
                  <a:ext cx="939996" cy="1320237"/>
                  <a:chOff x="7886700" y="-2363788"/>
                  <a:chExt cx="1828800" cy="2568576"/>
                </a:xfrm>
                <a:solidFill>
                  <a:srgbClr val="000000">
                    <a:lumMod val="75000"/>
                    <a:lumOff val="25000"/>
                  </a:srgbClr>
                </a:solidFill>
              </p:grpSpPr>
              <p:sp>
                <p:nvSpPr>
                  <p:cNvPr id="325"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26"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27"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328"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324" name="Freeform 12"/>
                <p:cNvSpPr>
                  <a:spLocks noEditPoints="1"/>
                </p:cNvSpPr>
                <p:nvPr/>
              </p:nvSpPr>
              <p:spPr bwMode="auto">
                <a:xfrm>
                  <a:off x="22024185" y="11199778"/>
                  <a:ext cx="939996" cy="811843"/>
                </a:xfrm>
                <a:prstGeom prst="rect">
                  <a:avLst/>
                </a:prstGeom>
                <a:solidFill>
                  <a:srgbClr val="000000">
                    <a:lumMod val="75000"/>
                    <a:lumOff val="25000"/>
                  </a:srgbClr>
                </a:solidFill>
                <a:ln>
                  <a:noFill/>
                </a:ln>
              </p:spPr>
              <p:txBody>
                <a:bodyPr/>
                <a:lstStyle/>
                <a:p>
                  <a:pPr defTabSz="182880">
                    <a:defRPr/>
                  </a:pPr>
                  <a:endParaRPr lang="en-US" sz="100" kern="0" dirty="0">
                    <a:solidFill>
                      <a:srgbClr val="000000"/>
                    </a:solidFill>
                    <a:latin typeface="Arial"/>
                  </a:endParaRPr>
                </a:p>
              </p:txBody>
            </p:sp>
          </p:grpSp>
        </p:grpSp>
        <p:grpSp>
          <p:nvGrpSpPr>
            <p:cNvPr id="14" name="Group 273"/>
            <p:cNvGrpSpPr/>
            <p:nvPr/>
          </p:nvGrpSpPr>
          <p:grpSpPr>
            <a:xfrm>
              <a:off x="1817603" y="4071248"/>
              <a:ext cx="5450737" cy="338554"/>
              <a:chOff x="12826449" y="8653763"/>
              <a:chExt cx="19797760" cy="1229669"/>
            </a:xfrm>
          </p:grpSpPr>
          <p:cxnSp>
            <p:nvCxnSpPr>
              <p:cNvPr id="308" name="Straight Arrow Connector 307"/>
              <p:cNvCxnSpPr/>
              <p:nvPr/>
            </p:nvCxnSpPr>
            <p:spPr>
              <a:xfrm>
                <a:off x="18317972" y="9058432"/>
                <a:ext cx="1629520" cy="27673"/>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309" name="Straight Arrow Connector 308"/>
              <p:cNvCxnSpPr/>
              <p:nvPr/>
            </p:nvCxnSpPr>
            <p:spPr>
              <a:xfrm flipH="1" flipV="1">
                <a:off x="13091642" y="9044590"/>
                <a:ext cx="1586839" cy="4685"/>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310" name="Straight Arrow Connector 309"/>
              <p:cNvCxnSpPr/>
              <p:nvPr/>
            </p:nvCxnSpPr>
            <p:spPr>
              <a:xfrm>
                <a:off x="12826449" y="8726558"/>
                <a:ext cx="0" cy="673112"/>
              </a:xfrm>
              <a:prstGeom prst="straightConnector1">
                <a:avLst/>
              </a:prstGeom>
              <a:noFill/>
              <a:ln w="19050" cap="flat" cmpd="sng" algn="ctr">
                <a:solidFill>
                  <a:srgbClr val="3F3F3F"/>
                </a:solidFill>
                <a:prstDash val="solid"/>
                <a:headEnd type="none" w="med" len="med"/>
                <a:tailEnd type="none" w="med" len="med"/>
              </a:ln>
              <a:effectLst/>
            </p:spPr>
          </p:cxnSp>
          <p:cxnSp>
            <p:nvCxnSpPr>
              <p:cNvPr id="311" name="Straight Arrow Connector 310"/>
              <p:cNvCxnSpPr/>
              <p:nvPr/>
            </p:nvCxnSpPr>
            <p:spPr>
              <a:xfrm>
                <a:off x="20224271" y="8726558"/>
                <a:ext cx="0" cy="673112"/>
              </a:xfrm>
              <a:prstGeom prst="straightConnector1">
                <a:avLst/>
              </a:prstGeom>
              <a:noFill/>
              <a:ln w="19050" cap="flat" cmpd="sng" algn="ctr">
                <a:solidFill>
                  <a:srgbClr val="3F3F3F"/>
                </a:solidFill>
                <a:prstDash val="solid"/>
                <a:headEnd type="none" w="med" len="med"/>
                <a:tailEnd type="none" w="med" len="med"/>
              </a:ln>
              <a:effectLst/>
            </p:spPr>
          </p:cxnSp>
          <p:sp>
            <p:nvSpPr>
              <p:cNvPr id="312" name="TextBox 311"/>
              <p:cNvSpPr txBox="1"/>
              <p:nvPr/>
            </p:nvSpPr>
            <p:spPr>
              <a:xfrm>
                <a:off x="14280004" y="8653763"/>
                <a:ext cx="4469258" cy="1229669"/>
              </a:xfrm>
              <a:prstGeom prst="rect">
                <a:avLst/>
              </a:prstGeom>
              <a:noFill/>
              <a:ln w="19050">
                <a:noFill/>
              </a:ln>
            </p:spPr>
            <p:txBody>
              <a:bodyPr wrap="square">
                <a:spAutoFit/>
              </a:bodyPr>
              <a:lstStyle/>
              <a:p>
                <a:pPr algn="ctr" defTabSz="182880">
                  <a:defRPr/>
                </a:pPr>
                <a:r>
                  <a:rPr lang="en-US" sz="800" b="1" kern="0" dirty="0">
                    <a:solidFill>
                      <a:srgbClr val="C71C2C">
                        <a:alpha val="99000"/>
                      </a:srgbClr>
                    </a:solidFill>
                    <a:latin typeface="Arial"/>
                  </a:rPr>
                  <a:t>CONNECT USERS</a:t>
                </a:r>
                <a:br>
                  <a:rPr lang="en-US" sz="800" b="1" kern="0" dirty="0">
                    <a:solidFill>
                      <a:srgbClr val="C71C2C">
                        <a:alpha val="99000"/>
                      </a:srgbClr>
                    </a:solidFill>
                    <a:latin typeface="Arial"/>
                  </a:rPr>
                </a:br>
                <a:r>
                  <a:rPr lang="en-US" sz="800" b="1" kern="0" dirty="0">
                    <a:solidFill>
                      <a:srgbClr val="C71C2C">
                        <a:alpha val="99000"/>
                      </a:srgbClr>
                    </a:solidFill>
                    <a:latin typeface="Arial"/>
                  </a:rPr>
                  <a:t>TO CONTENT</a:t>
                </a:r>
              </a:p>
            </p:txBody>
          </p:sp>
          <p:cxnSp>
            <p:nvCxnSpPr>
              <p:cNvPr id="313" name="Straight Arrow Connector 312"/>
              <p:cNvCxnSpPr/>
              <p:nvPr/>
            </p:nvCxnSpPr>
            <p:spPr>
              <a:xfrm>
                <a:off x="31092084" y="9058432"/>
                <a:ext cx="1280989" cy="4"/>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314" name="Straight Arrow Connector 313"/>
              <p:cNvCxnSpPr/>
              <p:nvPr/>
            </p:nvCxnSpPr>
            <p:spPr>
              <a:xfrm flipH="1">
                <a:off x="25553046" y="9086105"/>
                <a:ext cx="1479103" cy="0"/>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315" name="Straight Arrow Connector 314"/>
              <p:cNvCxnSpPr/>
              <p:nvPr/>
            </p:nvCxnSpPr>
            <p:spPr>
              <a:xfrm>
                <a:off x="25226376" y="8726558"/>
                <a:ext cx="0" cy="673112"/>
              </a:xfrm>
              <a:prstGeom prst="straightConnector1">
                <a:avLst/>
              </a:prstGeom>
              <a:noFill/>
              <a:ln w="19050" cap="flat" cmpd="sng" algn="ctr">
                <a:solidFill>
                  <a:srgbClr val="3F3F3F"/>
                </a:solidFill>
                <a:prstDash val="solid"/>
                <a:headEnd type="none" w="med" len="med"/>
                <a:tailEnd type="none" w="med" len="med"/>
              </a:ln>
              <a:effectLst/>
            </p:spPr>
          </p:cxnSp>
          <p:cxnSp>
            <p:nvCxnSpPr>
              <p:cNvPr id="316" name="Straight Arrow Connector 315"/>
              <p:cNvCxnSpPr/>
              <p:nvPr/>
            </p:nvCxnSpPr>
            <p:spPr>
              <a:xfrm>
                <a:off x="32624209" y="8726558"/>
                <a:ext cx="0" cy="673112"/>
              </a:xfrm>
              <a:prstGeom prst="straightConnector1">
                <a:avLst/>
              </a:prstGeom>
              <a:noFill/>
              <a:ln w="19050" cap="flat" cmpd="sng" algn="ctr">
                <a:solidFill>
                  <a:srgbClr val="3F3F3F"/>
                </a:solidFill>
                <a:prstDash val="solid"/>
                <a:headEnd type="none" w="med" len="med"/>
                <a:tailEnd type="none" w="med" len="med"/>
              </a:ln>
              <a:effectLst/>
            </p:spPr>
          </p:cxnSp>
          <p:sp>
            <p:nvSpPr>
              <p:cNvPr id="317" name="TextBox 316"/>
              <p:cNvSpPr txBox="1"/>
              <p:nvPr/>
            </p:nvSpPr>
            <p:spPr>
              <a:xfrm>
                <a:off x="26844659" y="8653763"/>
                <a:ext cx="4469261" cy="1229669"/>
              </a:xfrm>
              <a:prstGeom prst="rect">
                <a:avLst/>
              </a:prstGeom>
              <a:noFill/>
              <a:ln w="19050">
                <a:noFill/>
              </a:ln>
            </p:spPr>
            <p:txBody>
              <a:bodyPr wrap="square">
                <a:spAutoFit/>
              </a:bodyPr>
              <a:lstStyle/>
              <a:p>
                <a:pPr algn="ctr" defTabSz="182880">
                  <a:defRPr/>
                </a:pPr>
                <a:r>
                  <a:rPr lang="en-US" sz="800" b="1" kern="0" dirty="0">
                    <a:solidFill>
                      <a:srgbClr val="C71C2C">
                        <a:alpha val="99000"/>
                      </a:srgbClr>
                    </a:solidFill>
                  </a:rPr>
                  <a:t>CONNECT CONTENT</a:t>
                </a:r>
                <a:br>
                  <a:rPr lang="en-US" sz="800" b="1" kern="0" dirty="0">
                    <a:solidFill>
                      <a:srgbClr val="C71C2C">
                        <a:alpha val="99000"/>
                      </a:srgbClr>
                    </a:solidFill>
                  </a:rPr>
                </a:br>
                <a:r>
                  <a:rPr lang="en-US" sz="800" b="1" kern="0" dirty="0">
                    <a:solidFill>
                      <a:srgbClr val="C71C2C">
                        <a:alpha val="99000"/>
                      </a:srgbClr>
                    </a:solidFill>
                  </a:rPr>
                  <a:t>TO CONTENT</a:t>
                </a:r>
              </a:p>
            </p:txBody>
          </p:sp>
        </p:grpSp>
        <p:grpSp>
          <p:nvGrpSpPr>
            <p:cNvPr id="15" name="Group 274"/>
            <p:cNvGrpSpPr/>
            <p:nvPr/>
          </p:nvGrpSpPr>
          <p:grpSpPr>
            <a:xfrm>
              <a:off x="534012" y="2566360"/>
              <a:ext cx="3788533" cy="1345842"/>
              <a:chOff x="4540504" y="4576284"/>
              <a:chExt cx="17397862" cy="6180431"/>
            </a:xfrm>
          </p:grpSpPr>
          <p:sp>
            <p:nvSpPr>
              <p:cNvPr id="291" name="Trapezoid 290"/>
              <p:cNvSpPr/>
              <p:nvPr/>
            </p:nvSpPr>
            <p:spPr>
              <a:xfrm rot="5400000">
                <a:off x="13523863" y="3000392"/>
                <a:ext cx="4549651" cy="8874465"/>
              </a:xfrm>
              <a:prstGeom prst="trapezoid">
                <a:avLst>
                  <a:gd name="adj" fmla="val 40432"/>
                </a:avLst>
              </a:prstGeom>
              <a:gradFill flip="none" rotWithShape="1">
                <a:gsLst>
                  <a:gs pos="0">
                    <a:srgbClr val="FFFFFF">
                      <a:lumMod val="85000"/>
                    </a:srgbClr>
                  </a:gs>
                  <a:gs pos="100000">
                    <a:srgbClr val="FFFFFF"/>
                  </a:gs>
                </a:gsLst>
                <a:lin ang="16200000" scaled="1"/>
                <a:tileRect/>
              </a:gradFill>
              <a:ln w="25400" cap="flat" cmpd="sng" algn="ctr">
                <a:noFill/>
                <a:prstDash val="solid"/>
              </a:ln>
              <a:effectLst/>
            </p:spPr>
            <p:txBody>
              <a:bodyPr anchor="ctr"/>
              <a:lstStyle/>
              <a:p>
                <a:pPr algn="ctr" defTabSz="274320">
                  <a:spcAft>
                    <a:spcPts val="120"/>
                  </a:spcAft>
                  <a:defRPr/>
                </a:pPr>
                <a:endParaRPr lang="en-US" sz="400" kern="0" dirty="0">
                  <a:solidFill>
                    <a:srgbClr val="FFFFFF"/>
                  </a:solidFill>
                  <a:latin typeface="Arial"/>
                </a:endParaRPr>
              </a:p>
            </p:txBody>
          </p:sp>
          <p:sp>
            <p:nvSpPr>
              <p:cNvPr id="292" name="Rounded Rectangle 291"/>
              <p:cNvSpPr/>
              <p:nvPr/>
            </p:nvSpPr>
            <p:spPr>
              <a:xfrm>
                <a:off x="9981419" y="4576284"/>
                <a:ext cx="2011680" cy="5665650"/>
              </a:xfrm>
              <a:prstGeom prst="roundRect">
                <a:avLst>
                  <a:gd name="adj" fmla="val 25106"/>
                </a:avLst>
              </a:prstGeom>
              <a:solidFill>
                <a:srgbClr val="FFFFFF"/>
              </a:solidFill>
              <a:ln w="38100" cap="flat" cmpd="sng" algn="ctr">
                <a:solidFill>
                  <a:srgbClr val="FFFFFF">
                    <a:lumMod val="85000"/>
                  </a:srgbClr>
                </a:solidFill>
                <a:prstDash val="solid"/>
                <a:headEnd type="none" w="med" len="med"/>
                <a:tailEnd type="none" w="med" len="med"/>
              </a:ln>
              <a:effectLst/>
            </p:spPr>
            <p:txBody>
              <a:bodyPr anchor="ctr"/>
              <a:lstStyle/>
              <a:p>
                <a:pPr algn="ctr" defTabSz="274320">
                  <a:spcBef>
                    <a:spcPct val="50000"/>
                  </a:spcBef>
                  <a:defRPr/>
                </a:pPr>
                <a:endParaRPr lang="en-US" sz="400" kern="0" dirty="0">
                  <a:solidFill>
                    <a:srgbClr val="FFFFFF"/>
                  </a:solidFill>
                  <a:latin typeface="Arial"/>
                  <a:ea typeface="MS PGothic" pitchFamily="34" charset="-128"/>
                </a:endParaRPr>
              </a:p>
            </p:txBody>
          </p:sp>
          <p:sp>
            <p:nvSpPr>
              <p:cNvPr id="293" name="Rounded Rectangle 292"/>
              <p:cNvSpPr/>
              <p:nvPr/>
            </p:nvSpPr>
            <p:spPr>
              <a:xfrm>
                <a:off x="10294566" y="4813366"/>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4" name="Rounded Rectangle 293"/>
              <p:cNvSpPr/>
              <p:nvPr/>
            </p:nvSpPr>
            <p:spPr>
              <a:xfrm>
                <a:off x="10294566" y="6680562"/>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5" name="Rounded Rectangle 294"/>
              <p:cNvSpPr/>
              <p:nvPr/>
            </p:nvSpPr>
            <p:spPr>
              <a:xfrm>
                <a:off x="10294566" y="8547759"/>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6" name="TextBox 109"/>
              <p:cNvSpPr txBox="1">
                <a:spLocks noChangeArrowheads="1"/>
              </p:cNvSpPr>
              <p:nvPr/>
            </p:nvSpPr>
            <p:spPr bwMode="auto">
              <a:xfrm>
                <a:off x="4540504" y="5076542"/>
                <a:ext cx="5100440" cy="1945782"/>
              </a:xfrm>
              <a:prstGeom prst="rect">
                <a:avLst/>
              </a:prstGeom>
              <a:noFill/>
              <a:ln w="38100">
                <a:noFill/>
                <a:miter lim="800000"/>
                <a:headEnd/>
                <a:tailEnd/>
              </a:ln>
            </p:spPr>
            <p:txBody>
              <a:bodyPr wrap="square">
                <a:spAutoFit/>
              </a:bodyPr>
              <a:lstStyle/>
              <a:p>
                <a:pPr defTabSz="274320">
                  <a:defRPr/>
                </a:pPr>
                <a:r>
                  <a:rPr lang="en-US" sz="700" kern="0" dirty="0">
                    <a:solidFill>
                      <a:srgbClr val="000000">
                        <a:alpha val="99000"/>
                      </a:srgbClr>
                    </a:solidFill>
                  </a:rPr>
                  <a:t>RESIDENTIAL USER</a:t>
                </a:r>
              </a:p>
            </p:txBody>
          </p:sp>
          <p:sp>
            <p:nvSpPr>
              <p:cNvPr id="297" name="TextBox 110"/>
              <p:cNvSpPr txBox="1">
                <a:spLocks noChangeArrowheads="1"/>
              </p:cNvSpPr>
              <p:nvPr/>
            </p:nvSpPr>
            <p:spPr bwMode="auto">
              <a:xfrm>
                <a:off x="4540504" y="6943740"/>
                <a:ext cx="4116975" cy="1945782"/>
              </a:xfrm>
              <a:prstGeom prst="rect">
                <a:avLst/>
              </a:prstGeom>
              <a:noFill/>
              <a:ln w="38100">
                <a:noFill/>
                <a:miter lim="800000"/>
                <a:headEnd/>
                <a:tailEnd/>
              </a:ln>
            </p:spPr>
            <p:txBody>
              <a:bodyPr wrap="square">
                <a:spAutoFit/>
              </a:bodyPr>
              <a:lstStyle/>
              <a:p>
                <a:pPr defTabSz="274320">
                  <a:defRPr/>
                </a:pPr>
                <a:r>
                  <a:rPr lang="en-US" sz="700" kern="0" dirty="0">
                    <a:solidFill>
                      <a:srgbClr val="000000">
                        <a:alpha val="99000"/>
                      </a:srgbClr>
                    </a:solidFill>
                  </a:rPr>
                  <a:t>WIRELESS</a:t>
                </a:r>
                <a:br>
                  <a:rPr lang="en-US" sz="700" kern="0" dirty="0">
                    <a:solidFill>
                      <a:srgbClr val="000000">
                        <a:alpha val="99000"/>
                      </a:srgbClr>
                    </a:solidFill>
                  </a:rPr>
                </a:br>
                <a:r>
                  <a:rPr lang="en-US" sz="700" kern="0" dirty="0">
                    <a:solidFill>
                      <a:srgbClr val="000000">
                        <a:alpha val="99000"/>
                      </a:srgbClr>
                    </a:solidFill>
                  </a:rPr>
                  <a:t>USER</a:t>
                </a:r>
              </a:p>
            </p:txBody>
          </p:sp>
          <p:sp>
            <p:nvSpPr>
              <p:cNvPr id="298" name="TextBox 111"/>
              <p:cNvSpPr txBox="1">
                <a:spLocks noChangeArrowheads="1"/>
              </p:cNvSpPr>
              <p:nvPr/>
            </p:nvSpPr>
            <p:spPr bwMode="auto">
              <a:xfrm>
                <a:off x="4540504" y="8810933"/>
                <a:ext cx="5100440" cy="1945782"/>
              </a:xfrm>
              <a:prstGeom prst="rect">
                <a:avLst/>
              </a:prstGeom>
              <a:noFill/>
              <a:ln w="38100">
                <a:noFill/>
                <a:miter lim="800000"/>
                <a:headEnd/>
                <a:tailEnd/>
              </a:ln>
            </p:spPr>
            <p:txBody>
              <a:bodyPr wrap="square">
                <a:spAutoFit/>
              </a:bodyPr>
              <a:lstStyle/>
              <a:p>
                <a:pPr defTabSz="274320">
                  <a:defRPr/>
                </a:pPr>
                <a:r>
                  <a:rPr lang="en-US" sz="700" kern="0" dirty="0">
                    <a:solidFill>
                      <a:srgbClr val="000000">
                        <a:alpha val="99000"/>
                      </a:srgbClr>
                    </a:solidFill>
                  </a:rPr>
                  <a:t>ENTERPRISE</a:t>
                </a:r>
              </a:p>
              <a:p>
                <a:pPr defTabSz="274320">
                  <a:defRPr/>
                </a:pPr>
                <a:r>
                  <a:rPr lang="en-US" sz="700" kern="0" dirty="0">
                    <a:solidFill>
                      <a:srgbClr val="000000">
                        <a:alpha val="99000"/>
                      </a:srgbClr>
                    </a:solidFill>
                  </a:rPr>
                  <a:t>USER</a:t>
                </a:r>
              </a:p>
            </p:txBody>
          </p:sp>
          <p:sp>
            <p:nvSpPr>
              <p:cNvPr id="299" name="Rounded Rectangle 298"/>
              <p:cNvSpPr/>
              <p:nvPr/>
            </p:nvSpPr>
            <p:spPr>
              <a:xfrm>
                <a:off x="15665440" y="6694579"/>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0" name="Rounded Rectangle 299"/>
              <p:cNvSpPr/>
              <p:nvPr/>
            </p:nvSpPr>
            <p:spPr>
              <a:xfrm>
                <a:off x="20235922" y="6501209"/>
                <a:ext cx="1702444" cy="1867196"/>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301" name="Straight Connector 300"/>
              <p:cNvCxnSpPr>
                <a:endCxn id="299" idx="1"/>
              </p:cNvCxnSpPr>
              <p:nvPr/>
            </p:nvCxnSpPr>
            <p:spPr>
              <a:xfrm>
                <a:off x="11644395" y="5553594"/>
                <a:ext cx="4021045" cy="1881214"/>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302" name="Straight Connector 301"/>
              <p:cNvCxnSpPr/>
              <p:nvPr/>
            </p:nvCxnSpPr>
            <p:spPr>
              <a:xfrm>
                <a:off x="11644395" y="7429723"/>
                <a:ext cx="3478374" cy="0"/>
              </a:xfrm>
              <a:prstGeom prst="line">
                <a:avLst/>
              </a:prstGeom>
              <a:noFill/>
              <a:ln w="15875" cap="flat" cmpd="sng" algn="ctr">
                <a:solidFill>
                  <a:schemeClr val="bg2">
                    <a:lumMod val="75000"/>
                  </a:schemeClr>
                </a:solidFill>
                <a:prstDash val="solid"/>
                <a:headEnd type="none" w="med" len="med"/>
                <a:tailEnd type="triangle" w="lg" len="med"/>
              </a:ln>
              <a:effectLst/>
            </p:spPr>
          </p:cxnSp>
          <p:cxnSp>
            <p:nvCxnSpPr>
              <p:cNvPr id="303" name="Straight Connector 302"/>
              <p:cNvCxnSpPr>
                <a:endCxn id="299" idx="1"/>
              </p:cNvCxnSpPr>
              <p:nvPr/>
            </p:nvCxnSpPr>
            <p:spPr>
              <a:xfrm flipV="1">
                <a:off x="11640136" y="7434808"/>
                <a:ext cx="4025304" cy="1853181"/>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304" name="Straight Connector 303"/>
              <p:cNvCxnSpPr>
                <a:stCxn id="299" idx="3"/>
                <a:endCxn id="300" idx="1"/>
              </p:cNvCxnSpPr>
              <p:nvPr/>
            </p:nvCxnSpPr>
            <p:spPr>
              <a:xfrm flipV="1">
                <a:off x="17015269" y="7434807"/>
                <a:ext cx="3017520" cy="1"/>
              </a:xfrm>
              <a:prstGeom prst="line">
                <a:avLst/>
              </a:prstGeom>
              <a:noFill/>
              <a:ln w="15875" cap="flat" cmpd="sng" algn="ctr">
                <a:solidFill>
                  <a:schemeClr val="bg2">
                    <a:lumMod val="75000"/>
                  </a:schemeClr>
                </a:solidFill>
                <a:prstDash val="solid"/>
                <a:headEnd type="none" w="med" len="med"/>
                <a:tailEnd type="triangle" w="lg" len="med"/>
              </a:ln>
              <a:effectLst/>
            </p:spPr>
          </p:cxnSp>
          <p:cxnSp>
            <p:nvCxnSpPr>
              <p:cNvPr id="305" name="Straight Connector 304"/>
              <p:cNvCxnSpPr/>
              <p:nvPr/>
            </p:nvCxnSpPr>
            <p:spPr>
              <a:xfrm>
                <a:off x="17493205" y="8782277"/>
                <a:ext cx="4252348" cy="0"/>
              </a:xfrm>
              <a:prstGeom prst="line">
                <a:avLst/>
              </a:prstGeom>
              <a:noFill/>
              <a:ln w="15875" cap="flat" cmpd="sng" algn="ctr">
                <a:solidFill>
                  <a:schemeClr val="bg2">
                    <a:lumMod val="75000"/>
                  </a:schemeClr>
                </a:solidFill>
                <a:prstDash val="sysDot"/>
                <a:headEnd type="none" w="med" len="med"/>
                <a:tailEnd type="triangle" w="lg" len="med"/>
              </a:ln>
              <a:effectLst/>
            </p:spPr>
          </p:cxnSp>
          <p:cxnSp>
            <p:nvCxnSpPr>
              <p:cNvPr id="306" name="Straight Connector 305"/>
              <p:cNvCxnSpPr/>
              <p:nvPr/>
            </p:nvCxnSpPr>
            <p:spPr>
              <a:xfrm>
                <a:off x="17493203" y="7603101"/>
                <a:ext cx="0" cy="1179175"/>
              </a:xfrm>
              <a:prstGeom prst="line">
                <a:avLst/>
              </a:prstGeom>
              <a:noFill/>
              <a:ln w="15875" cap="flat" cmpd="sng" algn="ctr">
                <a:solidFill>
                  <a:schemeClr val="bg2">
                    <a:lumMod val="75000"/>
                  </a:schemeClr>
                </a:solidFill>
                <a:prstDash val="sysDot"/>
                <a:headEnd type="none" w="med" len="med"/>
                <a:tailEnd type="none" w="med" len="med"/>
              </a:ln>
              <a:effectLst/>
            </p:spPr>
          </p:cxnSp>
          <p:sp>
            <p:nvSpPr>
              <p:cNvPr id="307" name="TextBox 392"/>
              <p:cNvSpPr txBox="1">
                <a:spLocks noChangeArrowheads="1"/>
              </p:cNvSpPr>
              <p:nvPr/>
            </p:nvSpPr>
            <p:spPr bwMode="auto">
              <a:xfrm>
                <a:off x="17493200" y="8598148"/>
                <a:ext cx="4275886" cy="1264757"/>
              </a:xfrm>
              <a:prstGeom prst="rect">
                <a:avLst/>
              </a:prstGeom>
              <a:noFill/>
              <a:ln w="38100">
                <a:noFill/>
                <a:miter lim="800000"/>
                <a:headEnd/>
                <a:tailEnd/>
              </a:ln>
            </p:spPr>
            <p:txBody>
              <a:bodyPr wrap="square">
                <a:spAutoFit/>
              </a:bodyPr>
              <a:lstStyle/>
              <a:p>
                <a:pPr algn="ctr" defTabSz="274320">
                  <a:defRPr/>
                </a:pPr>
                <a:r>
                  <a:rPr lang="en-US" sz="700" kern="0" dirty="0">
                    <a:solidFill>
                      <a:srgbClr val="000000">
                        <a:alpha val="99000"/>
                      </a:srgbClr>
                    </a:solidFill>
                  </a:rPr>
                  <a:t>EXPRESS</a:t>
                </a:r>
              </a:p>
            </p:txBody>
          </p:sp>
        </p:grpSp>
        <p:grpSp>
          <p:nvGrpSpPr>
            <p:cNvPr id="16" name="Group 275"/>
            <p:cNvGrpSpPr/>
            <p:nvPr/>
          </p:nvGrpSpPr>
          <p:grpSpPr>
            <a:xfrm>
              <a:off x="4756769" y="2514600"/>
              <a:ext cx="2808368" cy="1231588"/>
              <a:chOff x="25233221" y="4360717"/>
              <a:chExt cx="13030339" cy="5714351"/>
            </a:xfrm>
          </p:grpSpPr>
          <p:sp>
            <p:nvSpPr>
              <p:cNvPr id="277" name="Rounded Rectangle 276"/>
              <p:cNvSpPr/>
              <p:nvPr/>
            </p:nvSpPr>
            <p:spPr>
              <a:xfrm>
                <a:off x="25233221" y="6548249"/>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8" name="Rounded Rectangle 277"/>
              <p:cNvSpPr/>
              <p:nvPr/>
            </p:nvSpPr>
            <p:spPr>
              <a:xfrm>
                <a:off x="36561116" y="6548249"/>
                <a:ext cx="1702444" cy="1867196"/>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79" name="Straight Connector 278"/>
              <p:cNvCxnSpPr>
                <a:stCxn id="288" idx="3"/>
                <a:endCxn id="278" idx="1"/>
              </p:cNvCxnSpPr>
              <p:nvPr/>
            </p:nvCxnSpPr>
            <p:spPr>
              <a:xfrm>
                <a:off x="34629013" y="5294314"/>
                <a:ext cx="1932102" cy="218753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80" name="Straight Connector 279"/>
              <p:cNvCxnSpPr>
                <a:stCxn id="290" idx="3"/>
                <a:endCxn id="278" idx="1"/>
              </p:cNvCxnSpPr>
              <p:nvPr/>
            </p:nvCxnSpPr>
            <p:spPr>
              <a:xfrm flipV="1">
                <a:off x="34629013" y="7481847"/>
                <a:ext cx="1932102" cy="165962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81" name="Straight Connector 280"/>
              <p:cNvCxnSpPr>
                <a:stCxn id="287" idx="1"/>
                <a:endCxn id="277" idx="3"/>
              </p:cNvCxnSpPr>
              <p:nvPr/>
            </p:nvCxnSpPr>
            <p:spPr>
              <a:xfrm flipH="1">
                <a:off x="26935666" y="5294314"/>
                <a:ext cx="1568656" cy="218753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82" name="Straight Connector 281"/>
              <p:cNvCxnSpPr>
                <a:stCxn id="289" idx="1"/>
                <a:endCxn id="277" idx="3"/>
              </p:cNvCxnSpPr>
              <p:nvPr/>
            </p:nvCxnSpPr>
            <p:spPr>
              <a:xfrm flipH="1" flipV="1">
                <a:off x="26935666" y="7481847"/>
                <a:ext cx="1568656" cy="165962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83" name="Straight Connector 282"/>
              <p:cNvCxnSpPr>
                <a:stCxn id="290" idx="1"/>
                <a:endCxn id="289" idx="3"/>
              </p:cNvCxnSpPr>
              <p:nvPr/>
            </p:nvCxnSpPr>
            <p:spPr>
              <a:xfrm flipH="1">
                <a:off x="30206767" y="9141471"/>
                <a:ext cx="2719801" cy="0"/>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84" name="Straight Connector 283"/>
              <p:cNvCxnSpPr/>
              <p:nvPr/>
            </p:nvCxnSpPr>
            <p:spPr>
              <a:xfrm flipH="1">
                <a:off x="30206767" y="5268034"/>
                <a:ext cx="2719801" cy="0"/>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85" name="Straight Connector 284"/>
              <p:cNvCxnSpPr/>
              <p:nvPr/>
            </p:nvCxnSpPr>
            <p:spPr>
              <a:xfrm flipH="1" flipV="1">
                <a:off x="29355544" y="5396975"/>
                <a:ext cx="4422251" cy="3453476"/>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286" name="Straight Connector 285"/>
              <p:cNvCxnSpPr/>
              <p:nvPr/>
            </p:nvCxnSpPr>
            <p:spPr>
              <a:xfrm flipH="1">
                <a:off x="29355544" y="5396975"/>
                <a:ext cx="4485770" cy="3559951"/>
              </a:xfrm>
              <a:prstGeom prst="line">
                <a:avLst/>
              </a:prstGeom>
              <a:noFill/>
              <a:ln w="15875" cap="flat" cmpd="sng" algn="ctr">
                <a:solidFill>
                  <a:schemeClr val="bg2">
                    <a:lumMod val="75000"/>
                  </a:schemeClr>
                </a:solidFill>
                <a:prstDash val="solid"/>
                <a:headEnd type="none" w="med" len="med"/>
                <a:tailEnd type="none" w="med" len="med"/>
              </a:ln>
              <a:effectLst/>
            </p:spPr>
          </p:cxnSp>
          <p:sp>
            <p:nvSpPr>
              <p:cNvPr id="287" name="Rounded Rectangle 286"/>
              <p:cNvSpPr/>
              <p:nvPr/>
            </p:nvSpPr>
            <p:spPr>
              <a:xfrm>
                <a:off x="28504322" y="4360717"/>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8" name="Rounded Rectangle 287"/>
              <p:cNvSpPr/>
              <p:nvPr/>
            </p:nvSpPr>
            <p:spPr>
              <a:xfrm>
                <a:off x="32926568" y="4360717"/>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9" name="Rounded Rectangle 288"/>
              <p:cNvSpPr/>
              <p:nvPr/>
            </p:nvSpPr>
            <p:spPr>
              <a:xfrm>
                <a:off x="28504322" y="8207873"/>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0" name="Rounded Rectangle 289"/>
              <p:cNvSpPr/>
              <p:nvPr/>
            </p:nvSpPr>
            <p:spPr>
              <a:xfrm>
                <a:off x="32926568" y="8207873"/>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grpSp>
        <p:nvGrpSpPr>
          <p:cNvPr id="17" name="Group 355"/>
          <p:cNvGrpSpPr/>
          <p:nvPr/>
        </p:nvGrpSpPr>
        <p:grpSpPr>
          <a:xfrm>
            <a:off x="2296352" y="3173764"/>
            <a:ext cx="4551297" cy="795909"/>
            <a:chOff x="2296352" y="3173764"/>
            <a:chExt cx="4551297" cy="795909"/>
          </a:xfrm>
        </p:grpSpPr>
        <p:sp>
          <p:nvSpPr>
            <p:cNvPr id="370" name="Rounded Rectangle 369"/>
            <p:cNvSpPr/>
            <p:nvPr/>
          </p:nvSpPr>
          <p:spPr>
            <a:xfrm>
              <a:off x="2296352" y="3173764"/>
              <a:ext cx="790379" cy="795909"/>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1050" b="1" kern="0" dirty="0">
                  <a:solidFill>
                    <a:srgbClr val="FFFFFF">
                      <a:alpha val="99000"/>
                    </a:srgbClr>
                  </a:solidFill>
                  <a:latin typeface="Arial"/>
                </a:rPr>
                <a:t>NETWORK </a:t>
              </a:r>
              <a:r>
                <a:rPr lang="en-US" sz="1050" b="1" kern="0" dirty="0" smtClean="0">
                  <a:solidFill>
                    <a:srgbClr val="FFFFFF">
                      <a:alpha val="99000"/>
                    </a:srgbClr>
                  </a:solidFill>
                  <a:latin typeface="Arial"/>
                </a:rPr>
                <a:t>APPS</a:t>
              </a:r>
              <a:endParaRPr lang="en-US" sz="1050" b="1" kern="0" dirty="0">
                <a:solidFill>
                  <a:srgbClr val="FFFFFF">
                    <a:alpha val="99000"/>
                  </a:srgbClr>
                </a:solidFill>
                <a:latin typeface="Arial"/>
              </a:endParaRPr>
            </a:p>
          </p:txBody>
        </p:sp>
        <p:sp>
          <p:nvSpPr>
            <p:cNvPr id="368" name="Rounded Rectangle 367"/>
            <p:cNvSpPr/>
            <p:nvPr/>
          </p:nvSpPr>
          <p:spPr>
            <a:xfrm>
              <a:off x="3230627" y="3173764"/>
              <a:ext cx="790379" cy="795909"/>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1050" b="1" kern="0" dirty="0">
                  <a:solidFill>
                    <a:srgbClr val="FFFFFF">
                      <a:alpha val="99000"/>
                    </a:srgbClr>
                  </a:solidFill>
                  <a:latin typeface="Arial"/>
                </a:rPr>
                <a:t>NETWORK APPS</a:t>
              </a:r>
            </a:p>
          </p:txBody>
        </p:sp>
        <p:sp>
          <p:nvSpPr>
            <p:cNvPr id="366" name="Rounded Rectangle 365"/>
            <p:cNvSpPr/>
            <p:nvPr/>
          </p:nvSpPr>
          <p:spPr>
            <a:xfrm>
              <a:off x="4164901" y="3173764"/>
              <a:ext cx="790379" cy="795909"/>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1050" b="1" kern="0" dirty="0">
                  <a:solidFill>
                    <a:srgbClr val="FFFFFF">
                      <a:alpha val="99000"/>
                    </a:srgbClr>
                  </a:solidFill>
                  <a:latin typeface="Arial"/>
                </a:rPr>
                <a:t>NETWORK APPS</a:t>
              </a:r>
            </a:p>
          </p:txBody>
        </p:sp>
        <p:sp>
          <p:nvSpPr>
            <p:cNvPr id="364" name="Rounded Rectangle 363"/>
            <p:cNvSpPr/>
            <p:nvPr/>
          </p:nvSpPr>
          <p:spPr>
            <a:xfrm>
              <a:off x="5116031" y="3173764"/>
              <a:ext cx="790379" cy="795909"/>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1050" b="1" kern="0" dirty="0">
                  <a:solidFill>
                    <a:srgbClr val="FFFFFF">
                      <a:alpha val="99000"/>
                    </a:srgbClr>
                  </a:solidFill>
                  <a:latin typeface="Arial"/>
                </a:rPr>
                <a:t>NETWORK APPS</a:t>
              </a:r>
            </a:p>
          </p:txBody>
        </p:sp>
        <p:sp>
          <p:nvSpPr>
            <p:cNvPr id="362" name="Rounded Rectangle 361"/>
            <p:cNvSpPr/>
            <p:nvPr/>
          </p:nvSpPr>
          <p:spPr>
            <a:xfrm>
              <a:off x="6057270" y="3173764"/>
              <a:ext cx="790379" cy="795909"/>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1050" b="1" kern="0" dirty="0">
                  <a:solidFill>
                    <a:srgbClr val="FFFFFF">
                      <a:alpha val="99000"/>
                    </a:srgbClr>
                  </a:solidFill>
                  <a:latin typeface="Arial"/>
                </a:rPr>
                <a:t>NETWORK APPS</a:t>
              </a:r>
            </a:p>
          </p:txBody>
        </p:sp>
      </p:grpSp>
      <p:pic>
        <p:nvPicPr>
          <p:cNvPr id="372" name="Picture 371"/>
          <p:cNvPicPr>
            <a:picLocks noChangeAspect="1"/>
          </p:cNvPicPr>
          <p:nvPr/>
        </p:nvPicPr>
        <p:blipFill rotWithShape="1">
          <a:blip r:embed="rId3" cstate="print">
            <a:extLst>
              <a:ext uri="{28A0092B-C50C-407E-A947-70E740481C1C}">
                <a14:useLocalDpi xmlns:a14="http://schemas.microsoft.com/office/drawing/2010/main" xmlns="" val="0"/>
              </a:ext>
            </a:extLst>
          </a:blip>
          <a:stretch/>
        </p:blipFill>
        <p:spPr>
          <a:xfrm>
            <a:off x="1396004" y="948573"/>
            <a:ext cx="6351992" cy="4960854"/>
          </a:xfrm>
          <a:prstGeom prst="rect">
            <a:avLst/>
          </a:prstGeom>
          <a:noFill/>
          <a:ln>
            <a:noFill/>
          </a:ln>
        </p:spPr>
      </p:pic>
      <p:grpSp>
        <p:nvGrpSpPr>
          <p:cNvPr id="23" name="Small Diagram"/>
          <p:cNvGrpSpPr/>
          <p:nvPr/>
        </p:nvGrpSpPr>
        <p:grpSpPr>
          <a:xfrm>
            <a:off x="2826434" y="3505200"/>
            <a:ext cx="3815974" cy="1172419"/>
            <a:chOff x="1626388" y="2431627"/>
            <a:chExt cx="6438535" cy="1978175"/>
          </a:xfrm>
        </p:grpSpPr>
        <p:sp>
          <p:nvSpPr>
            <p:cNvPr id="374" name="Cloud"/>
            <p:cNvSpPr>
              <a:spLocks noChangeAspect="1" noEditPoints="1" noChangeArrowheads="1"/>
            </p:cNvSpPr>
            <p:nvPr/>
          </p:nvSpPr>
          <p:spPr bwMode="auto">
            <a:xfrm>
              <a:off x="4831718" y="2431627"/>
              <a:ext cx="2635882" cy="1513943"/>
            </a:xfrm>
            <a:custGeom>
              <a:avLst/>
              <a:gdLst>
                <a:gd name="T0" fmla="*/ 178178399 w 21600"/>
                <a:gd name="T1" fmla="*/ 232043324 h 21600"/>
                <a:gd name="T2" fmla="*/ 2147483647 w 21600"/>
                <a:gd name="T3" fmla="*/ 463592513 h 21600"/>
                <a:gd name="T4" fmla="*/ 2147483647 w 21600"/>
                <a:gd name="T5" fmla="*/ 232043324 h 21600"/>
                <a:gd name="T6" fmla="*/ 2147483647 w 21600"/>
                <a:gd name="T7" fmla="*/ 265344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lumMod val="85000"/>
              </a:srgbClr>
            </a:solidFill>
            <a:ln w="9525">
              <a:noFill/>
              <a:miter lim="800000"/>
              <a:headEnd/>
              <a:tailEnd/>
            </a:ln>
          </p:spPr>
          <p:txBody>
            <a:bodyPr lIns="0" tIns="0" rIns="0" bIns="0" anchor="ctr"/>
            <a:lstStyle/>
            <a:p>
              <a:pPr algn="ctr">
                <a:defRPr/>
              </a:pPr>
              <a:endParaRPr lang="en-US" sz="1100" kern="0" dirty="0">
                <a:solidFill>
                  <a:srgbClr val="FFFFFF"/>
                </a:solidFill>
              </a:endParaRPr>
            </a:p>
            <a:p>
              <a:pPr algn="ctr">
                <a:defRPr/>
              </a:pPr>
              <a:r>
                <a:rPr lang="en-US" sz="1100" kern="0" dirty="0">
                  <a:solidFill>
                    <a:srgbClr val="FFFFFF"/>
                  </a:solidFill>
                </a:rPr>
                <a:t>     </a:t>
              </a:r>
            </a:p>
          </p:txBody>
        </p:sp>
        <p:sp>
          <p:nvSpPr>
            <p:cNvPr id="375" name="Cloud"/>
            <p:cNvSpPr>
              <a:spLocks noChangeAspect="1" noEditPoints="1" noChangeArrowheads="1"/>
            </p:cNvSpPr>
            <p:nvPr/>
          </p:nvSpPr>
          <p:spPr bwMode="auto">
            <a:xfrm>
              <a:off x="1626388" y="2431627"/>
              <a:ext cx="2635882" cy="1513943"/>
            </a:xfrm>
            <a:custGeom>
              <a:avLst/>
              <a:gdLst>
                <a:gd name="T0" fmla="*/ 178178399 w 21600"/>
                <a:gd name="T1" fmla="*/ 232043324 h 21600"/>
                <a:gd name="T2" fmla="*/ 2147483647 w 21600"/>
                <a:gd name="T3" fmla="*/ 463592513 h 21600"/>
                <a:gd name="T4" fmla="*/ 2147483647 w 21600"/>
                <a:gd name="T5" fmla="*/ 232043324 h 21600"/>
                <a:gd name="T6" fmla="*/ 2147483647 w 21600"/>
                <a:gd name="T7" fmla="*/ 265344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lumMod val="85000"/>
              </a:srgbClr>
            </a:solidFill>
            <a:ln w="9525">
              <a:noFill/>
              <a:miter lim="800000"/>
              <a:headEnd/>
              <a:tailEnd/>
            </a:ln>
          </p:spPr>
          <p:txBody>
            <a:bodyPr lIns="0" tIns="0" rIns="0" bIns="0" anchor="ctr"/>
            <a:lstStyle/>
            <a:p>
              <a:pPr algn="ctr">
                <a:defRPr/>
              </a:pPr>
              <a:endParaRPr lang="en-US" sz="1100" kern="0" dirty="0">
                <a:solidFill>
                  <a:srgbClr val="FFFFFF"/>
                </a:solidFill>
              </a:endParaRPr>
            </a:p>
            <a:p>
              <a:pPr algn="ctr">
                <a:defRPr/>
              </a:pPr>
              <a:r>
                <a:rPr lang="en-US" sz="1100" kern="0" dirty="0">
                  <a:solidFill>
                    <a:srgbClr val="FFFFFF"/>
                  </a:solidFill>
                </a:rPr>
                <a:t>     </a:t>
              </a:r>
            </a:p>
          </p:txBody>
        </p:sp>
        <p:grpSp>
          <p:nvGrpSpPr>
            <p:cNvPr id="24" name="Group 375"/>
            <p:cNvGrpSpPr/>
            <p:nvPr/>
          </p:nvGrpSpPr>
          <p:grpSpPr>
            <a:xfrm>
              <a:off x="4279825" y="2650091"/>
              <a:ext cx="526292" cy="1354299"/>
              <a:chOff x="3689146" y="5025127"/>
              <a:chExt cx="1911554" cy="4918973"/>
            </a:xfrm>
          </p:grpSpPr>
          <p:sp>
            <p:nvSpPr>
              <p:cNvPr id="437" name="Rectangle 436"/>
              <p:cNvSpPr/>
              <p:nvPr/>
            </p:nvSpPr>
            <p:spPr>
              <a:xfrm>
                <a:off x="3689146" y="5025127"/>
                <a:ext cx="1911554" cy="4918973"/>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nvGrpSpPr>
              <p:cNvPr id="25" name="Group 121"/>
              <p:cNvGrpSpPr/>
              <p:nvPr/>
            </p:nvGrpSpPr>
            <p:grpSpPr>
              <a:xfrm>
                <a:off x="4152900" y="6759283"/>
                <a:ext cx="984047" cy="1333110"/>
                <a:chOff x="10496550" y="-2319338"/>
                <a:chExt cx="1830388" cy="2479676"/>
              </a:xfrm>
              <a:solidFill>
                <a:srgbClr val="000000">
                  <a:lumMod val="75000"/>
                  <a:lumOff val="25000"/>
                </a:srgbClr>
              </a:solidFill>
            </p:grpSpPr>
            <p:sp>
              <p:nvSpPr>
                <p:cNvPr id="451" name="Freeform 11"/>
                <p:cNvSpPr>
                  <a:spLocks noEditPoints="1"/>
                </p:cNvSpPr>
                <p:nvPr/>
              </p:nvSpPr>
              <p:spPr bwMode="auto">
                <a:xfrm>
                  <a:off x="10496550" y="-1204913"/>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52" name="Freeform 12"/>
                <p:cNvSpPr>
                  <a:spLocks noEditPoints="1"/>
                </p:cNvSpPr>
                <p:nvPr/>
              </p:nvSpPr>
              <p:spPr bwMode="auto">
                <a:xfrm>
                  <a:off x="10496550" y="-469900"/>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53" name="Freeform 13"/>
                <p:cNvSpPr>
                  <a:spLocks/>
                </p:cNvSpPr>
                <p:nvPr/>
              </p:nvSpPr>
              <p:spPr bwMode="auto">
                <a:xfrm>
                  <a:off x="10496550" y="-2319338"/>
                  <a:ext cx="1830388" cy="282575"/>
                </a:xfrm>
                <a:custGeom>
                  <a:avLst/>
                  <a:gdLst>
                    <a:gd name="T0" fmla="*/ 888 w 1153"/>
                    <a:gd name="T1" fmla="*/ 0 h 178"/>
                    <a:gd name="T2" fmla="*/ 264 w 1153"/>
                    <a:gd name="T3" fmla="*/ 0 h 178"/>
                    <a:gd name="T4" fmla="*/ 0 w 1153"/>
                    <a:gd name="T5" fmla="*/ 178 h 178"/>
                    <a:gd name="T6" fmla="*/ 1153 w 1153"/>
                    <a:gd name="T7" fmla="*/ 178 h 178"/>
                    <a:gd name="T8" fmla="*/ 888 w 1153"/>
                    <a:gd name="T9" fmla="*/ 0 h 178"/>
                  </a:gdLst>
                  <a:ahLst/>
                  <a:cxnLst>
                    <a:cxn ang="0">
                      <a:pos x="T0" y="T1"/>
                    </a:cxn>
                    <a:cxn ang="0">
                      <a:pos x="T2" y="T3"/>
                    </a:cxn>
                    <a:cxn ang="0">
                      <a:pos x="T4" y="T5"/>
                    </a:cxn>
                    <a:cxn ang="0">
                      <a:pos x="T6" y="T7"/>
                    </a:cxn>
                    <a:cxn ang="0">
                      <a:pos x="T8" y="T9"/>
                    </a:cxn>
                  </a:cxnLst>
                  <a:rect l="0" t="0" r="r" b="b"/>
                  <a:pathLst>
                    <a:path w="1153" h="178">
                      <a:moveTo>
                        <a:pt x="888" y="0"/>
                      </a:moveTo>
                      <a:lnTo>
                        <a:pt x="264" y="0"/>
                      </a:lnTo>
                      <a:lnTo>
                        <a:pt x="0" y="178"/>
                      </a:lnTo>
                      <a:lnTo>
                        <a:pt x="1153" y="178"/>
                      </a:lnTo>
                      <a:lnTo>
                        <a:pt x="888" y="0"/>
                      </a:lnTo>
                      <a:close/>
                    </a:path>
                  </a:pathLst>
                </a:custGeom>
                <a:grpFill/>
                <a:ln>
                  <a:noFill/>
                </a:ln>
              </p:spPr>
              <p:txBody>
                <a:bodyPr/>
                <a:lstStyle/>
                <a:p>
                  <a:pPr defTabSz="182880">
                    <a:defRPr/>
                  </a:pPr>
                  <a:endParaRPr lang="en-US" sz="100" kern="0" dirty="0">
                    <a:solidFill>
                      <a:srgbClr val="000000"/>
                    </a:solidFill>
                    <a:latin typeface="Arial"/>
                  </a:endParaRPr>
                </a:p>
              </p:txBody>
            </p:sp>
            <p:sp>
              <p:nvSpPr>
                <p:cNvPr id="454" name="Freeform 14"/>
                <p:cNvSpPr>
                  <a:spLocks noEditPoints="1"/>
                </p:cNvSpPr>
                <p:nvPr/>
              </p:nvSpPr>
              <p:spPr bwMode="auto">
                <a:xfrm>
                  <a:off x="10496550" y="-1943100"/>
                  <a:ext cx="1830388" cy="625475"/>
                </a:xfrm>
                <a:custGeom>
                  <a:avLst/>
                  <a:gdLst>
                    <a:gd name="T0" fmla="*/ 0 w 488"/>
                    <a:gd name="T1" fmla="*/ 167 h 167"/>
                    <a:gd name="T2" fmla="*/ 488 w 488"/>
                    <a:gd name="T3" fmla="*/ 167 h 167"/>
                    <a:gd name="T4" fmla="*/ 488 w 488"/>
                    <a:gd name="T5" fmla="*/ 0 h 167"/>
                    <a:gd name="T6" fmla="*/ 0 w 488"/>
                    <a:gd name="T7" fmla="*/ 0 h 167"/>
                    <a:gd name="T8" fmla="*/ 0 w 488"/>
                    <a:gd name="T9" fmla="*/ 167 h 167"/>
                    <a:gd name="T10" fmla="*/ 185 w 488"/>
                    <a:gd name="T11" fmla="*/ 41 h 167"/>
                    <a:gd name="T12" fmla="*/ 463 w 488"/>
                    <a:gd name="T13" fmla="*/ 41 h 167"/>
                    <a:gd name="T14" fmla="*/ 463 w 488"/>
                    <a:gd name="T15" fmla="*/ 61 h 167"/>
                    <a:gd name="T16" fmla="*/ 185 w 488"/>
                    <a:gd name="T17" fmla="*/ 61 h 167"/>
                    <a:gd name="T18" fmla="*/ 185 w 488"/>
                    <a:gd name="T19" fmla="*/ 41 h 167"/>
                    <a:gd name="T20" fmla="*/ 185 w 488"/>
                    <a:gd name="T21" fmla="*/ 89 h 167"/>
                    <a:gd name="T22" fmla="*/ 463 w 488"/>
                    <a:gd name="T23" fmla="*/ 89 h 167"/>
                    <a:gd name="T24" fmla="*/ 463 w 488"/>
                    <a:gd name="T25" fmla="*/ 109 h 167"/>
                    <a:gd name="T26" fmla="*/ 185 w 488"/>
                    <a:gd name="T27" fmla="*/ 109 h 167"/>
                    <a:gd name="T28" fmla="*/ 185 w 488"/>
                    <a:gd name="T29" fmla="*/ 89 h 167"/>
                    <a:gd name="T30" fmla="*/ 143 w 488"/>
                    <a:gd name="T31" fmla="*/ 38 h 167"/>
                    <a:gd name="T32" fmla="*/ 157 w 488"/>
                    <a:gd name="T33" fmla="*/ 51 h 167"/>
                    <a:gd name="T34" fmla="*/ 143 w 488"/>
                    <a:gd name="T35" fmla="*/ 65 h 167"/>
                    <a:gd name="T36" fmla="*/ 130 w 488"/>
                    <a:gd name="T37" fmla="*/ 51 h 167"/>
                    <a:gd name="T38" fmla="*/ 143 w 488"/>
                    <a:gd name="T39" fmla="*/ 38 h 167"/>
                    <a:gd name="T40" fmla="*/ 143 w 488"/>
                    <a:gd name="T41" fmla="*/ 86 h 167"/>
                    <a:gd name="T42" fmla="*/ 157 w 488"/>
                    <a:gd name="T43" fmla="*/ 99 h 167"/>
                    <a:gd name="T44" fmla="*/ 143 w 488"/>
                    <a:gd name="T45" fmla="*/ 113 h 167"/>
                    <a:gd name="T46" fmla="*/ 130 w 488"/>
                    <a:gd name="T47" fmla="*/ 99 h 167"/>
                    <a:gd name="T48" fmla="*/ 143 w 488"/>
                    <a:gd name="T49" fmla="*/ 86 h 167"/>
                    <a:gd name="T50" fmla="*/ 91 w 488"/>
                    <a:gd name="T51" fmla="*/ 38 h 167"/>
                    <a:gd name="T52" fmla="*/ 105 w 488"/>
                    <a:gd name="T53" fmla="*/ 51 h 167"/>
                    <a:gd name="T54" fmla="*/ 91 w 488"/>
                    <a:gd name="T55" fmla="*/ 65 h 167"/>
                    <a:gd name="T56" fmla="*/ 78 w 488"/>
                    <a:gd name="T57" fmla="*/ 51 h 167"/>
                    <a:gd name="T58" fmla="*/ 91 w 488"/>
                    <a:gd name="T59" fmla="*/ 38 h 167"/>
                    <a:gd name="T60" fmla="*/ 91 w 488"/>
                    <a:gd name="T61" fmla="*/ 86 h 167"/>
                    <a:gd name="T62" fmla="*/ 105 w 488"/>
                    <a:gd name="T63" fmla="*/ 99 h 167"/>
                    <a:gd name="T64" fmla="*/ 91 w 488"/>
                    <a:gd name="T65" fmla="*/ 113 h 167"/>
                    <a:gd name="T66" fmla="*/ 78 w 488"/>
                    <a:gd name="T67" fmla="*/ 99 h 167"/>
                    <a:gd name="T68" fmla="*/ 91 w 488"/>
                    <a:gd name="T69" fmla="*/ 86 h 167"/>
                    <a:gd name="T70" fmla="*/ 39 w 488"/>
                    <a:gd name="T71" fmla="*/ 38 h 167"/>
                    <a:gd name="T72" fmla="*/ 53 w 488"/>
                    <a:gd name="T73" fmla="*/ 51 h 167"/>
                    <a:gd name="T74" fmla="*/ 39 w 488"/>
                    <a:gd name="T75" fmla="*/ 65 h 167"/>
                    <a:gd name="T76" fmla="*/ 26 w 488"/>
                    <a:gd name="T77" fmla="*/ 51 h 167"/>
                    <a:gd name="T78" fmla="*/ 39 w 488"/>
                    <a:gd name="T79" fmla="*/ 38 h 167"/>
                    <a:gd name="T80" fmla="*/ 39 w 488"/>
                    <a:gd name="T81" fmla="*/ 86 h 167"/>
                    <a:gd name="T82" fmla="*/ 53 w 488"/>
                    <a:gd name="T83" fmla="*/ 99 h 167"/>
                    <a:gd name="T84" fmla="*/ 39 w 488"/>
                    <a:gd name="T85" fmla="*/ 113 h 167"/>
                    <a:gd name="T86" fmla="*/ 26 w 488"/>
                    <a:gd name="T87" fmla="*/ 99 h 167"/>
                    <a:gd name="T88" fmla="*/ 39 w 488"/>
                    <a:gd name="T89" fmla="*/ 8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7">
                      <a:moveTo>
                        <a:pt x="0" y="167"/>
                      </a:moveTo>
                      <a:cubicBezTo>
                        <a:pt x="488" y="167"/>
                        <a:pt x="488" y="167"/>
                        <a:pt x="488" y="167"/>
                      </a:cubicBezTo>
                      <a:cubicBezTo>
                        <a:pt x="488" y="0"/>
                        <a:pt x="488" y="0"/>
                        <a:pt x="488" y="0"/>
                      </a:cubicBezTo>
                      <a:cubicBezTo>
                        <a:pt x="0" y="0"/>
                        <a:pt x="0" y="0"/>
                        <a:pt x="0" y="0"/>
                      </a:cubicBezTo>
                      <a:lnTo>
                        <a:pt x="0" y="167"/>
                      </a:lnTo>
                      <a:close/>
                      <a:moveTo>
                        <a:pt x="185" y="41"/>
                      </a:moveTo>
                      <a:cubicBezTo>
                        <a:pt x="463" y="41"/>
                        <a:pt x="463" y="41"/>
                        <a:pt x="463" y="41"/>
                      </a:cubicBezTo>
                      <a:cubicBezTo>
                        <a:pt x="463" y="61"/>
                        <a:pt x="463" y="61"/>
                        <a:pt x="463" y="61"/>
                      </a:cubicBezTo>
                      <a:cubicBezTo>
                        <a:pt x="185" y="61"/>
                        <a:pt x="185" y="61"/>
                        <a:pt x="185" y="61"/>
                      </a:cubicBezTo>
                      <a:lnTo>
                        <a:pt x="185" y="41"/>
                      </a:lnTo>
                      <a:close/>
                      <a:moveTo>
                        <a:pt x="185" y="89"/>
                      </a:moveTo>
                      <a:cubicBezTo>
                        <a:pt x="463" y="89"/>
                        <a:pt x="463" y="89"/>
                        <a:pt x="463" y="89"/>
                      </a:cubicBezTo>
                      <a:cubicBezTo>
                        <a:pt x="463" y="109"/>
                        <a:pt x="463" y="109"/>
                        <a:pt x="463" y="109"/>
                      </a:cubicBezTo>
                      <a:cubicBezTo>
                        <a:pt x="185" y="109"/>
                        <a:pt x="185" y="109"/>
                        <a:pt x="185" y="109"/>
                      </a:cubicBezTo>
                      <a:lnTo>
                        <a:pt x="185" y="89"/>
                      </a:lnTo>
                      <a:close/>
                      <a:moveTo>
                        <a:pt x="143" y="38"/>
                      </a:moveTo>
                      <a:cubicBezTo>
                        <a:pt x="151" y="38"/>
                        <a:pt x="157" y="44"/>
                        <a:pt x="157" y="51"/>
                      </a:cubicBezTo>
                      <a:cubicBezTo>
                        <a:pt x="157" y="59"/>
                        <a:pt x="151" y="65"/>
                        <a:pt x="143" y="65"/>
                      </a:cubicBezTo>
                      <a:cubicBezTo>
                        <a:pt x="136" y="65"/>
                        <a:pt x="130" y="59"/>
                        <a:pt x="130" y="51"/>
                      </a:cubicBezTo>
                      <a:cubicBezTo>
                        <a:pt x="130" y="44"/>
                        <a:pt x="136" y="38"/>
                        <a:pt x="143" y="38"/>
                      </a:cubicBezTo>
                      <a:close/>
                      <a:moveTo>
                        <a:pt x="143" y="86"/>
                      </a:moveTo>
                      <a:cubicBezTo>
                        <a:pt x="151" y="86"/>
                        <a:pt x="157" y="92"/>
                        <a:pt x="157" y="99"/>
                      </a:cubicBezTo>
                      <a:cubicBezTo>
                        <a:pt x="157" y="107"/>
                        <a:pt x="151" y="113"/>
                        <a:pt x="143" y="113"/>
                      </a:cubicBezTo>
                      <a:cubicBezTo>
                        <a:pt x="136" y="113"/>
                        <a:pt x="130" y="107"/>
                        <a:pt x="130" y="99"/>
                      </a:cubicBezTo>
                      <a:cubicBezTo>
                        <a:pt x="130" y="92"/>
                        <a:pt x="136" y="86"/>
                        <a:pt x="143" y="86"/>
                      </a:cubicBezTo>
                      <a:close/>
                      <a:moveTo>
                        <a:pt x="91" y="38"/>
                      </a:moveTo>
                      <a:cubicBezTo>
                        <a:pt x="99" y="38"/>
                        <a:pt x="105" y="44"/>
                        <a:pt x="105" y="51"/>
                      </a:cubicBezTo>
                      <a:cubicBezTo>
                        <a:pt x="105" y="59"/>
                        <a:pt x="99" y="65"/>
                        <a:pt x="91" y="65"/>
                      </a:cubicBezTo>
                      <a:cubicBezTo>
                        <a:pt x="84" y="65"/>
                        <a:pt x="78" y="59"/>
                        <a:pt x="78" y="51"/>
                      </a:cubicBezTo>
                      <a:cubicBezTo>
                        <a:pt x="78" y="44"/>
                        <a:pt x="84" y="38"/>
                        <a:pt x="91" y="38"/>
                      </a:cubicBezTo>
                      <a:close/>
                      <a:moveTo>
                        <a:pt x="91" y="86"/>
                      </a:moveTo>
                      <a:cubicBezTo>
                        <a:pt x="99" y="86"/>
                        <a:pt x="105" y="92"/>
                        <a:pt x="105" y="99"/>
                      </a:cubicBezTo>
                      <a:cubicBezTo>
                        <a:pt x="105" y="107"/>
                        <a:pt x="99" y="113"/>
                        <a:pt x="91" y="113"/>
                      </a:cubicBezTo>
                      <a:cubicBezTo>
                        <a:pt x="84" y="113"/>
                        <a:pt x="78" y="107"/>
                        <a:pt x="78" y="99"/>
                      </a:cubicBezTo>
                      <a:cubicBezTo>
                        <a:pt x="78" y="92"/>
                        <a:pt x="84" y="86"/>
                        <a:pt x="91" y="86"/>
                      </a:cubicBezTo>
                      <a:close/>
                      <a:moveTo>
                        <a:pt x="39" y="38"/>
                      </a:moveTo>
                      <a:cubicBezTo>
                        <a:pt x="47" y="38"/>
                        <a:pt x="53" y="44"/>
                        <a:pt x="53" y="51"/>
                      </a:cubicBezTo>
                      <a:cubicBezTo>
                        <a:pt x="53" y="59"/>
                        <a:pt x="47" y="65"/>
                        <a:pt x="39" y="65"/>
                      </a:cubicBezTo>
                      <a:cubicBezTo>
                        <a:pt x="32" y="65"/>
                        <a:pt x="26" y="59"/>
                        <a:pt x="26" y="51"/>
                      </a:cubicBezTo>
                      <a:cubicBezTo>
                        <a:pt x="26" y="44"/>
                        <a:pt x="32" y="38"/>
                        <a:pt x="39" y="38"/>
                      </a:cubicBezTo>
                      <a:close/>
                      <a:moveTo>
                        <a:pt x="39" y="86"/>
                      </a:moveTo>
                      <a:cubicBezTo>
                        <a:pt x="47" y="86"/>
                        <a:pt x="53" y="92"/>
                        <a:pt x="53" y="99"/>
                      </a:cubicBezTo>
                      <a:cubicBezTo>
                        <a:pt x="53" y="107"/>
                        <a:pt x="47" y="113"/>
                        <a:pt x="39" y="113"/>
                      </a:cubicBezTo>
                      <a:cubicBezTo>
                        <a:pt x="32" y="113"/>
                        <a:pt x="26" y="107"/>
                        <a:pt x="26" y="99"/>
                      </a:cubicBezTo>
                      <a:cubicBezTo>
                        <a:pt x="26" y="92"/>
                        <a:pt x="32" y="86"/>
                        <a:pt x="39" y="86"/>
                      </a:cubicBezTo>
                      <a:close/>
                    </a:path>
                  </a:pathLst>
                </a:custGeom>
                <a:grpFill/>
                <a:ln>
                  <a:noFill/>
                </a:ln>
              </p:spPr>
              <p:txBody>
                <a:bodyPr/>
                <a:lstStyle/>
                <a:p>
                  <a:pPr defTabSz="182880">
                    <a:defRPr/>
                  </a:pPr>
                  <a:endParaRPr lang="en-US" sz="100" kern="0" dirty="0">
                    <a:solidFill>
                      <a:srgbClr val="000000"/>
                    </a:solidFill>
                    <a:latin typeface="Arial"/>
                  </a:endParaRPr>
                </a:p>
              </p:txBody>
            </p:sp>
          </p:grpSp>
          <p:grpSp>
            <p:nvGrpSpPr>
              <p:cNvPr id="26" name="Group 127"/>
              <p:cNvGrpSpPr/>
              <p:nvPr/>
            </p:nvGrpSpPr>
            <p:grpSpPr>
              <a:xfrm>
                <a:off x="4174925" y="5194066"/>
                <a:ext cx="939996" cy="1320237"/>
                <a:chOff x="7886700" y="-2363788"/>
                <a:chExt cx="1828800" cy="2568576"/>
              </a:xfrm>
              <a:solidFill>
                <a:srgbClr val="000000">
                  <a:lumMod val="75000"/>
                  <a:lumOff val="25000"/>
                </a:srgbClr>
              </a:solidFill>
            </p:grpSpPr>
            <p:sp>
              <p:nvSpPr>
                <p:cNvPr id="447"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48"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49"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50"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grpSp>
            <p:nvGrpSpPr>
              <p:cNvPr id="27" name="Group 53"/>
              <p:cNvGrpSpPr/>
              <p:nvPr/>
            </p:nvGrpSpPr>
            <p:grpSpPr>
              <a:xfrm>
                <a:off x="4174925" y="8445802"/>
                <a:ext cx="939997" cy="1320237"/>
                <a:chOff x="22024184" y="10896600"/>
                <a:chExt cx="939997" cy="1320237"/>
              </a:xfrm>
            </p:grpSpPr>
            <p:grpSp>
              <p:nvGrpSpPr>
                <p:cNvPr id="28" name="Group 127"/>
                <p:cNvGrpSpPr/>
                <p:nvPr/>
              </p:nvGrpSpPr>
              <p:grpSpPr>
                <a:xfrm>
                  <a:off x="22024184" y="10896600"/>
                  <a:ext cx="939996" cy="1320237"/>
                  <a:chOff x="7886700" y="-2363788"/>
                  <a:chExt cx="1828800" cy="2568576"/>
                </a:xfrm>
                <a:solidFill>
                  <a:srgbClr val="000000">
                    <a:lumMod val="75000"/>
                    <a:lumOff val="25000"/>
                  </a:srgbClr>
                </a:solidFill>
              </p:grpSpPr>
              <p:sp>
                <p:nvSpPr>
                  <p:cNvPr id="443"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44"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45"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46"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442" name="Freeform 12"/>
                <p:cNvSpPr>
                  <a:spLocks noEditPoints="1"/>
                </p:cNvSpPr>
                <p:nvPr/>
              </p:nvSpPr>
              <p:spPr bwMode="auto">
                <a:xfrm>
                  <a:off x="22024185" y="11199778"/>
                  <a:ext cx="939996" cy="811843"/>
                </a:xfrm>
                <a:prstGeom prst="rect">
                  <a:avLst/>
                </a:prstGeom>
                <a:solidFill>
                  <a:srgbClr val="000000">
                    <a:lumMod val="75000"/>
                    <a:lumOff val="25000"/>
                  </a:srgbClr>
                </a:solidFill>
                <a:ln>
                  <a:noFill/>
                </a:ln>
              </p:spPr>
              <p:txBody>
                <a:bodyPr/>
                <a:lstStyle/>
                <a:p>
                  <a:pPr defTabSz="182880">
                    <a:defRPr/>
                  </a:pPr>
                  <a:endParaRPr lang="en-US" sz="100" kern="0" dirty="0">
                    <a:solidFill>
                      <a:srgbClr val="000000"/>
                    </a:solidFill>
                    <a:latin typeface="Arial"/>
                  </a:endParaRPr>
                </a:p>
              </p:txBody>
            </p:sp>
          </p:grpSp>
        </p:grpSp>
        <p:grpSp>
          <p:nvGrpSpPr>
            <p:cNvPr id="29" name="Group 376"/>
            <p:cNvGrpSpPr/>
            <p:nvPr/>
          </p:nvGrpSpPr>
          <p:grpSpPr>
            <a:xfrm>
              <a:off x="7538631" y="2650091"/>
              <a:ext cx="526292" cy="1354299"/>
              <a:chOff x="3689146" y="5025127"/>
              <a:chExt cx="1911554" cy="4918973"/>
            </a:xfrm>
          </p:grpSpPr>
          <p:sp>
            <p:nvSpPr>
              <p:cNvPr id="419" name="Rectangle 418"/>
              <p:cNvSpPr/>
              <p:nvPr/>
            </p:nvSpPr>
            <p:spPr>
              <a:xfrm>
                <a:off x="3689146" y="5025127"/>
                <a:ext cx="1911554" cy="4918973"/>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nvGrpSpPr>
              <p:cNvPr id="30" name="Group 121"/>
              <p:cNvGrpSpPr/>
              <p:nvPr/>
            </p:nvGrpSpPr>
            <p:grpSpPr>
              <a:xfrm>
                <a:off x="4152900" y="6759283"/>
                <a:ext cx="984047" cy="1333110"/>
                <a:chOff x="10496550" y="-2319338"/>
                <a:chExt cx="1830388" cy="2479676"/>
              </a:xfrm>
              <a:solidFill>
                <a:srgbClr val="000000">
                  <a:lumMod val="75000"/>
                  <a:lumOff val="25000"/>
                </a:srgbClr>
              </a:solidFill>
            </p:grpSpPr>
            <p:sp>
              <p:nvSpPr>
                <p:cNvPr id="433" name="Freeform 11"/>
                <p:cNvSpPr>
                  <a:spLocks noEditPoints="1"/>
                </p:cNvSpPr>
                <p:nvPr/>
              </p:nvSpPr>
              <p:spPr bwMode="auto">
                <a:xfrm>
                  <a:off x="10496550" y="-1204913"/>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34" name="Freeform 12"/>
                <p:cNvSpPr>
                  <a:spLocks noEditPoints="1"/>
                </p:cNvSpPr>
                <p:nvPr/>
              </p:nvSpPr>
              <p:spPr bwMode="auto">
                <a:xfrm>
                  <a:off x="10496550" y="-469900"/>
                  <a:ext cx="1830388" cy="630238"/>
                </a:xfrm>
                <a:custGeom>
                  <a:avLst/>
                  <a:gdLst>
                    <a:gd name="T0" fmla="*/ 0 w 488"/>
                    <a:gd name="T1" fmla="*/ 168 h 168"/>
                    <a:gd name="T2" fmla="*/ 488 w 488"/>
                    <a:gd name="T3" fmla="*/ 168 h 168"/>
                    <a:gd name="T4" fmla="*/ 488 w 488"/>
                    <a:gd name="T5" fmla="*/ 0 h 168"/>
                    <a:gd name="T6" fmla="*/ 0 w 488"/>
                    <a:gd name="T7" fmla="*/ 0 h 168"/>
                    <a:gd name="T8" fmla="*/ 0 w 488"/>
                    <a:gd name="T9" fmla="*/ 168 h 168"/>
                    <a:gd name="T10" fmla="*/ 185 w 488"/>
                    <a:gd name="T11" fmla="*/ 42 h 168"/>
                    <a:gd name="T12" fmla="*/ 463 w 488"/>
                    <a:gd name="T13" fmla="*/ 42 h 168"/>
                    <a:gd name="T14" fmla="*/ 463 w 488"/>
                    <a:gd name="T15" fmla="*/ 62 h 168"/>
                    <a:gd name="T16" fmla="*/ 185 w 488"/>
                    <a:gd name="T17" fmla="*/ 62 h 168"/>
                    <a:gd name="T18" fmla="*/ 185 w 488"/>
                    <a:gd name="T19" fmla="*/ 42 h 168"/>
                    <a:gd name="T20" fmla="*/ 185 w 488"/>
                    <a:gd name="T21" fmla="*/ 90 h 168"/>
                    <a:gd name="T22" fmla="*/ 463 w 488"/>
                    <a:gd name="T23" fmla="*/ 90 h 168"/>
                    <a:gd name="T24" fmla="*/ 463 w 488"/>
                    <a:gd name="T25" fmla="*/ 110 h 168"/>
                    <a:gd name="T26" fmla="*/ 185 w 488"/>
                    <a:gd name="T27" fmla="*/ 110 h 168"/>
                    <a:gd name="T28" fmla="*/ 185 w 488"/>
                    <a:gd name="T29" fmla="*/ 90 h 168"/>
                    <a:gd name="T30" fmla="*/ 143 w 488"/>
                    <a:gd name="T31" fmla="*/ 39 h 168"/>
                    <a:gd name="T32" fmla="*/ 157 w 488"/>
                    <a:gd name="T33" fmla="*/ 52 h 168"/>
                    <a:gd name="T34" fmla="*/ 143 w 488"/>
                    <a:gd name="T35" fmla="*/ 65 h 168"/>
                    <a:gd name="T36" fmla="*/ 130 w 488"/>
                    <a:gd name="T37" fmla="*/ 52 h 168"/>
                    <a:gd name="T38" fmla="*/ 143 w 488"/>
                    <a:gd name="T39" fmla="*/ 39 h 168"/>
                    <a:gd name="T40" fmla="*/ 143 w 488"/>
                    <a:gd name="T41" fmla="*/ 87 h 168"/>
                    <a:gd name="T42" fmla="*/ 157 w 488"/>
                    <a:gd name="T43" fmla="*/ 100 h 168"/>
                    <a:gd name="T44" fmla="*/ 143 w 488"/>
                    <a:gd name="T45" fmla="*/ 113 h 168"/>
                    <a:gd name="T46" fmla="*/ 130 w 488"/>
                    <a:gd name="T47" fmla="*/ 100 h 168"/>
                    <a:gd name="T48" fmla="*/ 143 w 488"/>
                    <a:gd name="T49" fmla="*/ 87 h 168"/>
                    <a:gd name="T50" fmla="*/ 91 w 488"/>
                    <a:gd name="T51" fmla="*/ 39 h 168"/>
                    <a:gd name="T52" fmla="*/ 105 w 488"/>
                    <a:gd name="T53" fmla="*/ 52 h 168"/>
                    <a:gd name="T54" fmla="*/ 91 w 488"/>
                    <a:gd name="T55" fmla="*/ 65 h 168"/>
                    <a:gd name="T56" fmla="*/ 78 w 488"/>
                    <a:gd name="T57" fmla="*/ 52 h 168"/>
                    <a:gd name="T58" fmla="*/ 91 w 488"/>
                    <a:gd name="T59" fmla="*/ 39 h 168"/>
                    <a:gd name="T60" fmla="*/ 91 w 488"/>
                    <a:gd name="T61" fmla="*/ 87 h 168"/>
                    <a:gd name="T62" fmla="*/ 105 w 488"/>
                    <a:gd name="T63" fmla="*/ 100 h 168"/>
                    <a:gd name="T64" fmla="*/ 91 w 488"/>
                    <a:gd name="T65" fmla="*/ 113 h 168"/>
                    <a:gd name="T66" fmla="*/ 78 w 488"/>
                    <a:gd name="T67" fmla="*/ 100 h 168"/>
                    <a:gd name="T68" fmla="*/ 91 w 488"/>
                    <a:gd name="T69" fmla="*/ 87 h 168"/>
                    <a:gd name="T70" fmla="*/ 39 w 488"/>
                    <a:gd name="T71" fmla="*/ 39 h 168"/>
                    <a:gd name="T72" fmla="*/ 53 w 488"/>
                    <a:gd name="T73" fmla="*/ 52 h 168"/>
                    <a:gd name="T74" fmla="*/ 39 w 488"/>
                    <a:gd name="T75" fmla="*/ 65 h 168"/>
                    <a:gd name="T76" fmla="*/ 26 w 488"/>
                    <a:gd name="T77" fmla="*/ 52 h 168"/>
                    <a:gd name="T78" fmla="*/ 39 w 488"/>
                    <a:gd name="T79" fmla="*/ 39 h 168"/>
                    <a:gd name="T80" fmla="*/ 39 w 488"/>
                    <a:gd name="T81" fmla="*/ 87 h 168"/>
                    <a:gd name="T82" fmla="*/ 53 w 488"/>
                    <a:gd name="T83" fmla="*/ 100 h 168"/>
                    <a:gd name="T84" fmla="*/ 39 w 488"/>
                    <a:gd name="T85" fmla="*/ 113 h 168"/>
                    <a:gd name="T86" fmla="*/ 26 w 488"/>
                    <a:gd name="T87" fmla="*/ 100 h 168"/>
                    <a:gd name="T88" fmla="*/ 39 w 488"/>
                    <a:gd name="T89"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8">
                      <a:moveTo>
                        <a:pt x="0" y="168"/>
                      </a:moveTo>
                      <a:cubicBezTo>
                        <a:pt x="488" y="168"/>
                        <a:pt x="488" y="168"/>
                        <a:pt x="488" y="168"/>
                      </a:cubicBezTo>
                      <a:cubicBezTo>
                        <a:pt x="488" y="0"/>
                        <a:pt x="488" y="0"/>
                        <a:pt x="488" y="0"/>
                      </a:cubicBezTo>
                      <a:cubicBezTo>
                        <a:pt x="0" y="0"/>
                        <a:pt x="0" y="0"/>
                        <a:pt x="0" y="0"/>
                      </a:cubicBezTo>
                      <a:lnTo>
                        <a:pt x="0" y="168"/>
                      </a:lnTo>
                      <a:close/>
                      <a:moveTo>
                        <a:pt x="185" y="42"/>
                      </a:moveTo>
                      <a:cubicBezTo>
                        <a:pt x="463" y="42"/>
                        <a:pt x="463" y="42"/>
                        <a:pt x="463" y="42"/>
                      </a:cubicBezTo>
                      <a:cubicBezTo>
                        <a:pt x="463" y="62"/>
                        <a:pt x="463" y="62"/>
                        <a:pt x="463" y="62"/>
                      </a:cubicBezTo>
                      <a:cubicBezTo>
                        <a:pt x="185" y="62"/>
                        <a:pt x="185" y="62"/>
                        <a:pt x="185" y="62"/>
                      </a:cubicBezTo>
                      <a:lnTo>
                        <a:pt x="185" y="42"/>
                      </a:lnTo>
                      <a:close/>
                      <a:moveTo>
                        <a:pt x="185" y="90"/>
                      </a:moveTo>
                      <a:cubicBezTo>
                        <a:pt x="463" y="90"/>
                        <a:pt x="463" y="90"/>
                        <a:pt x="463" y="90"/>
                      </a:cubicBezTo>
                      <a:cubicBezTo>
                        <a:pt x="463" y="110"/>
                        <a:pt x="463" y="110"/>
                        <a:pt x="463" y="110"/>
                      </a:cubicBezTo>
                      <a:cubicBezTo>
                        <a:pt x="185" y="110"/>
                        <a:pt x="185" y="110"/>
                        <a:pt x="185" y="110"/>
                      </a:cubicBezTo>
                      <a:lnTo>
                        <a:pt x="185" y="90"/>
                      </a:lnTo>
                      <a:close/>
                      <a:moveTo>
                        <a:pt x="143" y="39"/>
                      </a:moveTo>
                      <a:cubicBezTo>
                        <a:pt x="151" y="39"/>
                        <a:pt x="157" y="45"/>
                        <a:pt x="157" y="52"/>
                      </a:cubicBezTo>
                      <a:cubicBezTo>
                        <a:pt x="157" y="59"/>
                        <a:pt x="151" y="65"/>
                        <a:pt x="143" y="65"/>
                      </a:cubicBezTo>
                      <a:cubicBezTo>
                        <a:pt x="136" y="65"/>
                        <a:pt x="130" y="59"/>
                        <a:pt x="130" y="52"/>
                      </a:cubicBezTo>
                      <a:cubicBezTo>
                        <a:pt x="130" y="45"/>
                        <a:pt x="136" y="39"/>
                        <a:pt x="143" y="39"/>
                      </a:cubicBezTo>
                      <a:close/>
                      <a:moveTo>
                        <a:pt x="143" y="87"/>
                      </a:moveTo>
                      <a:cubicBezTo>
                        <a:pt x="151" y="87"/>
                        <a:pt x="157" y="93"/>
                        <a:pt x="157" y="100"/>
                      </a:cubicBezTo>
                      <a:cubicBezTo>
                        <a:pt x="157" y="107"/>
                        <a:pt x="151" y="113"/>
                        <a:pt x="143" y="113"/>
                      </a:cubicBezTo>
                      <a:cubicBezTo>
                        <a:pt x="136" y="113"/>
                        <a:pt x="130" y="107"/>
                        <a:pt x="130" y="100"/>
                      </a:cubicBezTo>
                      <a:cubicBezTo>
                        <a:pt x="130" y="93"/>
                        <a:pt x="136" y="87"/>
                        <a:pt x="143" y="87"/>
                      </a:cubicBezTo>
                      <a:close/>
                      <a:moveTo>
                        <a:pt x="91" y="39"/>
                      </a:moveTo>
                      <a:cubicBezTo>
                        <a:pt x="99" y="39"/>
                        <a:pt x="105" y="45"/>
                        <a:pt x="105" y="52"/>
                      </a:cubicBezTo>
                      <a:cubicBezTo>
                        <a:pt x="105" y="59"/>
                        <a:pt x="99" y="65"/>
                        <a:pt x="91" y="65"/>
                      </a:cubicBezTo>
                      <a:cubicBezTo>
                        <a:pt x="84" y="65"/>
                        <a:pt x="78" y="59"/>
                        <a:pt x="78" y="52"/>
                      </a:cubicBezTo>
                      <a:cubicBezTo>
                        <a:pt x="78" y="45"/>
                        <a:pt x="84" y="39"/>
                        <a:pt x="91" y="39"/>
                      </a:cubicBezTo>
                      <a:close/>
                      <a:moveTo>
                        <a:pt x="91" y="87"/>
                      </a:moveTo>
                      <a:cubicBezTo>
                        <a:pt x="99" y="87"/>
                        <a:pt x="105" y="93"/>
                        <a:pt x="105" y="100"/>
                      </a:cubicBezTo>
                      <a:cubicBezTo>
                        <a:pt x="105" y="107"/>
                        <a:pt x="99" y="113"/>
                        <a:pt x="91" y="113"/>
                      </a:cubicBezTo>
                      <a:cubicBezTo>
                        <a:pt x="84" y="113"/>
                        <a:pt x="78" y="107"/>
                        <a:pt x="78" y="100"/>
                      </a:cubicBezTo>
                      <a:cubicBezTo>
                        <a:pt x="78" y="93"/>
                        <a:pt x="84" y="87"/>
                        <a:pt x="91" y="87"/>
                      </a:cubicBezTo>
                      <a:close/>
                      <a:moveTo>
                        <a:pt x="39" y="39"/>
                      </a:moveTo>
                      <a:cubicBezTo>
                        <a:pt x="47" y="39"/>
                        <a:pt x="53" y="45"/>
                        <a:pt x="53" y="52"/>
                      </a:cubicBezTo>
                      <a:cubicBezTo>
                        <a:pt x="53" y="59"/>
                        <a:pt x="47" y="65"/>
                        <a:pt x="39" y="65"/>
                      </a:cubicBezTo>
                      <a:cubicBezTo>
                        <a:pt x="32" y="65"/>
                        <a:pt x="26" y="59"/>
                        <a:pt x="26" y="52"/>
                      </a:cubicBezTo>
                      <a:cubicBezTo>
                        <a:pt x="26" y="45"/>
                        <a:pt x="32" y="39"/>
                        <a:pt x="39" y="39"/>
                      </a:cubicBezTo>
                      <a:close/>
                      <a:moveTo>
                        <a:pt x="39" y="87"/>
                      </a:moveTo>
                      <a:cubicBezTo>
                        <a:pt x="47" y="87"/>
                        <a:pt x="53" y="93"/>
                        <a:pt x="53" y="100"/>
                      </a:cubicBezTo>
                      <a:cubicBezTo>
                        <a:pt x="53" y="107"/>
                        <a:pt x="47" y="113"/>
                        <a:pt x="39" y="113"/>
                      </a:cubicBezTo>
                      <a:cubicBezTo>
                        <a:pt x="32" y="113"/>
                        <a:pt x="26" y="107"/>
                        <a:pt x="26" y="100"/>
                      </a:cubicBezTo>
                      <a:cubicBezTo>
                        <a:pt x="26" y="93"/>
                        <a:pt x="32" y="87"/>
                        <a:pt x="39" y="87"/>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35" name="Freeform 13"/>
                <p:cNvSpPr>
                  <a:spLocks/>
                </p:cNvSpPr>
                <p:nvPr/>
              </p:nvSpPr>
              <p:spPr bwMode="auto">
                <a:xfrm>
                  <a:off x="10496550" y="-2319338"/>
                  <a:ext cx="1830388" cy="282575"/>
                </a:xfrm>
                <a:custGeom>
                  <a:avLst/>
                  <a:gdLst>
                    <a:gd name="T0" fmla="*/ 888 w 1153"/>
                    <a:gd name="T1" fmla="*/ 0 h 178"/>
                    <a:gd name="T2" fmla="*/ 264 w 1153"/>
                    <a:gd name="T3" fmla="*/ 0 h 178"/>
                    <a:gd name="T4" fmla="*/ 0 w 1153"/>
                    <a:gd name="T5" fmla="*/ 178 h 178"/>
                    <a:gd name="T6" fmla="*/ 1153 w 1153"/>
                    <a:gd name="T7" fmla="*/ 178 h 178"/>
                    <a:gd name="T8" fmla="*/ 888 w 1153"/>
                    <a:gd name="T9" fmla="*/ 0 h 178"/>
                  </a:gdLst>
                  <a:ahLst/>
                  <a:cxnLst>
                    <a:cxn ang="0">
                      <a:pos x="T0" y="T1"/>
                    </a:cxn>
                    <a:cxn ang="0">
                      <a:pos x="T2" y="T3"/>
                    </a:cxn>
                    <a:cxn ang="0">
                      <a:pos x="T4" y="T5"/>
                    </a:cxn>
                    <a:cxn ang="0">
                      <a:pos x="T6" y="T7"/>
                    </a:cxn>
                    <a:cxn ang="0">
                      <a:pos x="T8" y="T9"/>
                    </a:cxn>
                  </a:cxnLst>
                  <a:rect l="0" t="0" r="r" b="b"/>
                  <a:pathLst>
                    <a:path w="1153" h="178">
                      <a:moveTo>
                        <a:pt x="888" y="0"/>
                      </a:moveTo>
                      <a:lnTo>
                        <a:pt x="264" y="0"/>
                      </a:lnTo>
                      <a:lnTo>
                        <a:pt x="0" y="178"/>
                      </a:lnTo>
                      <a:lnTo>
                        <a:pt x="1153" y="178"/>
                      </a:lnTo>
                      <a:lnTo>
                        <a:pt x="888" y="0"/>
                      </a:lnTo>
                      <a:close/>
                    </a:path>
                  </a:pathLst>
                </a:custGeom>
                <a:grpFill/>
                <a:ln>
                  <a:noFill/>
                </a:ln>
              </p:spPr>
              <p:txBody>
                <a:bodyPr/>
                <a:lstStyle/>
                <a:p>
                  <a:pPr defTabSz="182880">
                    <a:defRPr/>
                  </a:pPr>
                  <a:endParaRPr lang="en-US" sz="100" kern="0" dirty="0">
                    <a:solidFill>
                      <a:srgbClr val="000000"/>
                    </a:solidFill>
                    <a:latin typeface="Arial"/>
                  </a:endParaRPr>
                </a:p>
              </p:txBody>
            </p:sp>
            <p:sp>
              <p:nvSpPr>
                <p:cNvPr id="436" name="Freeform 14"/>
                <p:cNvSpPr>
                  <a:spLocks noEditPoints="1"/>
                </p:cNvSpPr>
                <p:nvPr/>
              </p:nvSpPr>
              <p:spPr bwMode="auto">
                <a:xfrm>
                  <a:off x="10496550" y="-1943100"/>
                  <a:ext cx="1830388" cy="625475"/>
                </a:xfrm>
                <a:custGeom>
                  <a:avLst/>
                  <a:gdLst>
                    <a:gd name="T0" fmla="*/ 0 w 488"/>
                    <a:gd name="T1" fmla="*/ 167 h 167"/>
                    <a:gd name="T2" fmla="*/ 488 w 488"/>
                    <a:gd name="T3" fmla="*/ 167 h 167"/>
                    <a:gd name="T4" fmla="*/ 488 w 488"/>
                    <a:gd name="T5" fmla="*/ 0 h 167"/>
                    <a:gd name="T6" fmla="*/ 0 w 488"/>
                    <a:gd name="T7" fmla="*/ 0 h 167"/>
                    <a:gd name="T8" fmla="*/ 0 w 488"/>
                    <a:gd name="T9" fmla="*/ 167 h 167"/>
                    <a:gd name="T10" fmla="*/ 185 w 488"/>
                    <a:gd name="T11" fmla="*/ 41 h 167"/>
                    <a:gd name="T12" fmla="*/ 463 w 488"/>
                    <a:gd name="T13" fmla="*/ 41 h 167"/>
                    <a:gd name="T14" fmla="*/ 463 w 488"/>
                    <a:gd name="T15" fmla="*/ 61 h 167"/>
                    <a:gd name="T16" fmla="*/ 185 w 488"/>
                    <a:gd name="T17" fmla="*/ 61 h 167"/>
                    <a:gd name="T18" fmla="*/ 185 w 488"/>
                    <a:gd name="T19" fmla="*/ 41 h 167"/>
                    <a:gd name="T20" fmla="*/ 185 w 488"/>
                    <a:gd name="T21" fmla="*/ 89 h 167"/>
                    <a:gd name="T22" fmla="*/ 463 w 488"/>
                    <a:gd name="T23" fmla="*/ 89 h 167"/>
                    <a:gd name="T24" fmla="*/ 463 w 488"/>
                    <a:gd name="T25" fmla="*/ 109 h 167"/>
                    <a:gd name="T26" fmla="*/ 185 w 488"/>
                    <a:gd name="T27" fmla="*/ 109 h 167"/>
                    <a:gd name="T28" fmla="*/ 185 w 488"/>
                    <a:gd name="T29" fmla="*/ 89 h 167"/>
                    <a:gd name="T30" fmla="*/ 143 w 488"/>
                    <a:gd name="T31" fmla="*/ 38 h 167"/>
                    <a:gd name="T32" fmla="*/ 157 w 488"/>
                    <a:gd name="T33" fmla="*/ 51 h 167"/>
                    <a:gd name="T34" fmla="*/ 143 w 488"/>
                    <a:gd name="T35" fmla="*/ 65 h 167"/>
                    <a:gd name="T36" fmla="*/ 130 w 488"/>
                    <a:gd name="T37" fmla="*/ 51 h 167"/>
                    <a:gd name="T38" fmla="*/ 143 w 488"/>
                    <a:gd name="T39" fmla="*/ 38 h 167"/>
                    <a:gd name="T40" fmla="*/ 143 w 488"/>
                    <a:gd name="T41" fmla="*/ 86 h 167"/>
                    <a:gd name="T42" fmla="*/ 157 w 488"/>
                    <a:gd name="T43" fmla="*/ 99 h 167"/>
                    <a:gd name="T44" fmla="*/ 143 w 488"/>
                    <a:gd name="T45" fmla="*/ 113 h 167"/>
                    <a:gd name="T46" fmla="*/ 130 w 488"/>
                    <a:gd name="T47" fmla="*/ 99 h 167"/>
                    <a:gd name="T48" fmla="*/ 143 w 488"/>
                    <a:gd name="T49" fmla="*/ 86 h 167"/>
                    <a:gd name="T50" fmla="*/ 91 w 488"/>
                    <a:gd name="T51" fmla="*/ 38 h 167"/>
                    <a:gd name="T52" fmla="*/ 105 w 488"/>
                    <a:gd name="T53" fmla="*/ 51 h 167"/>
                    <a:gd name="T54" fmla="*/ 91 w 488"/>
                    <a:gd name="T55" fmla="*/ 65 h 167"/>
                    <a:gd name="T56" fmla="*/ 78 w 488"/>
                    <a:gd name="T57" fmla="*/ 51 h 167"/>
                    <a:gd name="T58" fmla="*/ 91 w 488"/>
                    <a:gd name="T59" fmla="*/ 38 h 167"/>
                    <a:gd name="T60" fmla="*/ 91 w 488"/>
                    <a:gd name="T61" fmla="*/ 86 h 167"/>
                    <a:gd name="T62" fmla="*/ 105 w 488"/>
                    <a:gd name="T63" fmla="*/ 99 h 167"/>
                    <a:gd name="T64" fmla="*/ 91 w 488"/>
                    <a:gd name="T65" fmla="*/ 113 h 167"/>
                    <a:gd name="T66" fmla="*/ 78 w 488"/>
                    <a:gd name="T67" fmla="*/ 99 h 167"/>
                    <a:gd name="T68" fmla="*/ 91 w 488"/>
                    <a:gd name="T69" fmla="*/ 86 h 167"/>
                    <a:gd name="T70" fmla="*/ 39 w 488"/>
                    <a:gd name="T71" fmla="*/ 38 h 167"/>
                    <a:gd name="T72" fmla="*/ 53 w 488"/>
                    <a:gd name="T73" fmla="*/ 51 h 167"/>
                    <a:gd name="T74" fmla="*/ 39 w 488"/>
                    <a:gd name="T75" fmla="*/ 65 h 167"/>
                    <a:gd name="T76" fmla="*/ 26 w 488"/>
                    <a:gd name="T77" fmla="*/ 51 h 167"/>
                    <a:gd name="T78" fmla="*/ 39 w 488"/>
                    <a:gd name="T79" fmla="*/ 38 h 167"/>
                    <a:gd name="T80" fmla="*/ 39 w 488"/>
                    <a:gd name="T81" fmla="*/ 86 h 167"/>
                    <a:gd name="T82" fmla="*/ 53 w 488"/>
                    <a:gd name="T83" fmla="*/ 99 h 167"/>
                    <a:gd name="T84" fmla="*/ 39 w 488"/>
                    <a:gd name="T85" fmla="*/ 113 h 167"/>
                    <a:gd name="T86" fmla="*/ 26 w 488"/>
                    <a:gd name="T87" fmla="*/ 99 h 167"/>
                    <a:gd name="T88" fmla="*/ 39 w 488"/>
                    <a:gd name="T89" fmla="*/ 8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167">
                      <a:moveTo>
                        <a:pt x="0" y="167"/>
                      </a:moveTo>
                      <a:cubicBezTo>
                        <a:pt x="488" y="167"/>
                        <a:pt x="488" y="167"/>
                        <a:pt x="488" y="167"/>
                      </a:cubicBezTo>
                      <a:cubicBezTo>
                        <a:pt x="488" y="0"/>
                        <a:pt x="488" y="0"/>
                        <a:pt x="488" y="0"/>
                      </a:cubicBezTo>
                      <a:cubicBezTo>
                        <a:pt x="0" y="0"/>
                        <a:pt x="0" y="0"/>
                        <a:pt x="0" y="0"/>
                      </a:cubicBezTo>
                      <a:lnTo>
                        <a:pt x="0" y="167"/>
                      </a:lnTo>
                      <a:close/>
                      <a:moveTo>
                        <a:pt x="185" y="41"/>
                      </a:moveTo>
                      <a:cubicBezTo>
                        <a:pt x="463" y="41"/>
                        <a:pt x="463" y="41"/>
                        <a:pt x="463" y="41"/>
                      </a:cubicBezTo>
                      <a:cubicBezTo>
                        <a:pt x="463" y="61"/>
                        <a:pt x="463" y="61"/>
                        <a:pt x="463" y="61"/>
                      </a:cubicBezTo>
                      <a:cubicBezTo>
                        <a:pt x="185" y="61"/>
                        <a:pt x="185" y="61"/>
                        <a:pt x="185" y="61"/>
                      </a:cubicBezTo>
                      <a:lnTo>
                        <a:pt x="185" y="41"/>
                      </a:lnTo>
                      <a:close/>
                      <a:moveTo>
                        <a:pt x="185" y="89"/>
                      </a:moveTo>
                      <a:cubicBezTo>
                        <a:pt x="463" y="89"/>
                        <a:pt x="463" y="89"/>
                        <a:pt x="463" y="89"/>
                      </a:cubicBezTo>
                      <a:cubicBezTo>
                        <a:pt x="463" y="109"/>
                        <a:pt x="463" y="109"/>
                        <a:pt x="463" y="109"/>
                      </a:cubicBezTo>
                      <a:cubicBezTo>
                        <a:pt x="185" y="109"/>
                        <a:pt x="185" y="109"/>
                        <a:pt x="185" y="109"/>
                      </a:cubicBezTo>
                      <a:lnTo>
                        <a:pt x="185" y="89"/>
                      </a:lnTo>
                      <a:close/>
                      <a:moveTo>
                        <a:pt x="143" y="38"/>
                      </a:moveTo>
                      <a:cubicBezTo>
                        <a:pt x="151" y="38"/>
                        <a:pt x="157" y="44"/>
                        <a:pt x="157" y="51"/>
                      </a:cubicBezTo>
                      <a:cubicBezTo>
                        <a:pt x="157" y="59"/>
                        <a:pt x="151" y="65"/>
                        <a:pt x="143" y="65"/>
                      </a:cubicBezTo>
                      <a:cubicBezTo>
                        <a:pt x="136" y="65"/>
                        <a:pt x="130" y="59"/>
                        <a:pt x="130" y="51"/>
                      </a:cubicBezTo>
                      <a:cubicBezTo>
                        <a:pt x="130" y="44"/>
                        <a:pt x="136" y="38"/>
                        <a:pt x="143" y="38"/>
                      </a:cubicBezTo>
                      <a:close/>
                      <a:moveTo>
                        <a:pt x="143" y="86"/>
                      </a:moveTo>
                      <a:cubicBezTo>
                        <a:pt x="151" y="86"/>
                        <a:pt x="157" y="92"/>
                        <a:pt x="157" y="99"/>
                      </a:cubicBezTo>
                      <a:cubicBezTo>
                        <a:pt x="157" y="107"/>
                        <a:pt x="151" y="113"/>
                        <a:pt x="143" y="113"/>
                      </a:cubicBezTo>
                      <a:cubicBezTo>
                        <a:pt x="136" y="113"/>
                        <a:pt x="130" y="107"/>
                        <a:pt x="130" y="99"/>
                      </a:cubicBezTo>
                      <a:cubicBezTo>
                        <a:pt x="130" y="92"/>
                        <a:pt x="136" y="86"/>
                        <a:pt x="143" y="86"/>
                      </a:cubicBezTo>
                      <a:close/>
                      <a:moveTo>
                        <a:pt x="91" y="38"/>
                      </a:moveTo>
                      <a:cubicBezTo>
                        <a:pt x="99" y="38"/>
                        <a:pt x="105" y="44"/>
                        <a:pt x="105" y="51"/>
                      </a:cubicBezTo>
                      <a:cubicBezTo>
                        <a:pt x="105" y="59"/>
                        <a:pt x="99" y="65"/>
                        <a:pt x="91" y="65"/>
                      </a:cubicBezTo>
                      <a:cubicBezTo>
                        <a:pt x="84" y="65"/>
                        <a:pt x="78" y="59"/>
                        <a:pt x="78" y="51"/>
                      </a:cubicBezTo>
                      <a:cubicBezTo>
                        <a:pt x="78" y="44"/>
                        <a:pt x="84" y="38"/>
                        <a:pt x="91" y="38"/>
                      </a:cubicBezTo>
                      <a:close/>
                      <a:moveTo>
                        <a:pt x="91" y="86"/>
                      </a:moveTo>
                      <a:cubicBezTo>
                        <a:pt x="99" y="86"/>
                        <a:pt x="105" y="92"/>
                        <a:pt x="105" y="99"/>
                      </a:cubicBezTo>
                      <a:cubicBezTo>
                        <a:pt x="105" y="107"/>
                        <a:pt x="99" y="113"/>
                        <a:pt x="91" y="113"/>
                      </a:cubicBezTo>
                      <a:cubicBezTo>
                        <a:pt x="84" y="113"/>
                        <a:pt x="78" y="107"/>
                        <a:pt x="78" y="99"/>
                      </a:cubicBezTo>
                      <a:cubicBezTo>
                        <a:pt x="78" y="92"/>
                        <a:pt x="84" y="86"/>
                        <a:pt x="91" y="86"/>
                      </a:cubicBezTo>
                      <a:close/>
                      <a:moveTo>
                        <a:pt x="39" y="38"/>
                      </a:moveTo>
                      <a:cubicBezTo>
                        <a:pt x="47" y="38"/>
                        <a:pt x="53" y="44"/>
                        <a:pt x="53" y="51"/>
                      </a:cubicBezTo>
                      <a:cubicBezTo>
                        <a:pt x="53" y="59"/>
                        <a:pt x="47" y="65"/>
                        <a:pt x="39" y="65"/>
                      </a:cubicBezTo>
                      <a:cubicBezTo>
                        <a:pt x="32" y="65"/>
                        <a:pt x="26" y="59"/>
                        <a:pt x="26" y="51"/>
                      </a:cubicBezTo>
                      <a:cubicBezTo>
                        <a:pt x="26" y="44"/>
                        <a:pt x="32" y="38"/>
                        <a:pt x="39" y="38"/>
                      </a:cubicBezTo>
                      <a:close/>
                      <a:moveTo>
                        <a:pt x="39" y="86"/>
                      </a:moveTo>
                      <a:cubicBezTo>
                        <a:pt x="47" y="86"/>
                        <a:pt x="53" y="92"/>
                        <a:pt x="53" y="99"/>
                      </a:cubicBezTo>
                      <a:cubicBezTo>
                        <a:pt x="53" y="107"/>
                        <a:pt x="47" y="113"/>
                        <a:pt x="39" y="113"/>
                      </a:cubicBezTo>
                      <a:cubicBezTo>
                        <a:pt x="32" y="113"/>
                        <a:pt x="26" y="107"/>
                        <a:pt x="26" y="99"/>
                      </a:cubicBezTo>
                      <a:cubicBezTo>
                        <a:pt x="26" y="92"/>
                        <a:pt x="32" y="86"/>
                        <a:pt x="39" y="86"/>
                      </a:cubicBezTo>
                      <a:close/>
                    </a:path>
                  </a:pathLst>
                </a:custGeom>
                <a:grpFill/>
                <a:ln>
                  <a:noFill/>
                </a:ln>
              </p:spPr>
              <p:txBody>
                <a:bodyPr/>
                <a:lstStyle/>
                <a:p>
                  <a:pPr defTabSz="182880">
                    <a:defRPr/>
                  </a:pPr>
                  <a:endParaRPr lang="en-US" sz="100" kern="0" dirty="0">
                    <a:solidFill>
                      <a:srgbClr val="000000"/>
                    </a:solidFill>
                    <a:latin typeface="Arial"/>
                  </a:endParaRPr>
                </a:p>
              </p:txBody>
            </p:sp>
          </p:grpSp>
          <p:grpSp>
            <p:nvGrpSpPr>
              <p:cNvPr id="31" name="Group 127"/>
              <p:cNvGrpSpPr/>
              <p:nvPr/>
            </p:nvGrpSpPr>
            <p:grpSpPr>
              <a:xfrm>
                <a:off x="4174925" y="5194066"/>
                <a:ext cx="939996" cy="1320237"/>
                <a:chOff x="7886700" y="-2363788"/>
                <a:chExt cx="1828800" cy="2568576"/>
              </a:xfrm>
              <a:solidFill>
                <a:srgbClr val="000000">
                  <a:lumMod val="75000"/>
                  <a:lumOff val="25000"/>
                </a:srgbClr>
              </a:solidFill>
            </p:grpSpPr>
            <p:sp>
              <p:nvSpPr>
                <p:cNvPr id="429"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30"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31"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32"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grpSp>
            <p:nvGrpSpPr>
              <p:cNvPr id="455" name="Group 53"/>
              <p:cNvGrpSpPr/>
              <p:nvPr/>
            </p:nvGrpSpPr>
            <p:grpSpPr>
              <a:xfrm>
                <a:off x="4174925" y="8445802"/>
                <a:ext cx="939997" cy="1320237"/>
                <a:chOff x="22024184" y="10896600"/>
                <a:chExt cx="939997" cy="1320237"/>
              </a:xfrm>
            </p:grpSpPr>
            <p:grpSp>
              <p:nvGrpSpPr>
                <p:cNvPr id="462" name="Group 127"/>
                <p:cNvGrpSpPr/>
                <p:nvPr/>
              </p:nvGrpSpPr>
              <p:grpSpPr>
                <a:xfrm>
                  <a:off x="22024184" y="10896600"/>
                  <a:ext cx="939996" cy="1320237"/>
                  <a:chOff x="7886700" y="-2363788"/>
                  <a:chExt cx="1828800" cy="2568576"/>
                </a:xfrm>
                <a:solidFill>
                  <a:srgbClr val="000000">
                    <a:lumMod val="75000"/>
                    <a:lumOff val="25000"/>
                  </a:srgbClr>
                </a:solidFill>
              </p:grpSpPr>
              <p:sp>
                <p:nvSpPr>
                  <p:cNvPr id="425" name="Freeform 7"/>
                  <p:cNvSpPr>
                    <a:spLocks/>
                  </p:cNvSpPr>
                  <p:nvPr/>
                </p:nvSpPr>
                <p:spPr bwMode="auto">
                  <a:xfrm>
                    <a:off x="7886700" y="-1328738"/>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26" name="Freeform 8"/>
                  <p:cNvSpPr>
                    <a:spLocks/>
                  </p:cNvSpPr>
                  <p:nvPr/>
                </p:nvSpPr>
                <p:spPr bwMode="auto">
                  <a:xfrm>
                    <a:off x="7886700" y="-2071688"/>
                    <a:ext cx="1828800" cy="800100"/>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2"/>
                          <a:pt x="110" y="213"/>
                          <a:pt x="244" y="213"/>
                        </a:cubicBezTo>
                        <a:cubicBezTo>
                          <a:pt x="379" y="213"/>
                          <a:pt x="488" y="192"/>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27" name="Freeform 9"/>
                  <p:cNvSpPr>
                    <a:spLocks/>
                  </p:cNvSpPr>
                  <p:nvPr/>
                </p:nvSpPr>
                <p:spPr bwMode="auto">
                  <a:xfrm>
                    <a:off x="7886700" y="-593725"/>
                    <a:ext cx="1828800" cy="798513"/>
                  </a:xfrm>
                  <a:custGeom>
                    <a:avLst/>
                    <a:gdLst>
                      <a:gd name="T0" fmla="*/ 244 w 488"/>
                      <a:gd name="T1" fmla="*/ 48 h 213"/>
                      <a:gd name="T2" fmla="*/ 0 w 488"/>
                      <a:gd name="T3" fmla="*/ 0 h 213"/>
                      <a:gd name="T4" fmla="*/ 0 w 488"/>
                      <a:gd name="T5" fmla="*/ 165 h 213"/>
                      <a:gd name="T6" fmla="*/ 244 w 488"/>
                      <a:gd name="T7" fmla="*/ 213 h 213"/>
                      <a:gd name="T8" fmla="*/ 488 w 488"/>
                      <a:gd name="T9" fmla="*/ 165 h 213"/>
                      <a:gd name="T10" fmla="*/ 488 w 488"/>
                      <a:gd name="T11" fmla="*/ 0 h 213"/>
                      <a:gd name="T12" fmla="*/ 244 w 488"/>
                      <a:gd name="T13" fmla="*/ 48 h 213"/>
                    </a:gdLst>
                    <a:ahLst/>
                    <a:cxnLst>
                      <a:cxn ang="0">
                        <a:pos x="T0" y="T1"/>
                      </a:cxn>
                      <a:cxn ang="0">
                        <a:pos x="T2" y="T3"/>
                      </a:cxn>
                      <a:cxn ang="0">
                        <a:pos x="T4" y="T5"/>
                      </a:cxn>
                      <a:cxn ang="0">
                        <a:pos x="T6" y="T7"/>
                      </a:cxn>
                      <a:cxn ang="0">
                        <a:pos x="T8" y="T9"/>
                      </a:cxn>
                      <a:cxn ang="0">
                        <a:pos x="T10" y="T11"/>
                      </a:cxn>
                      <a:cxn ang="0">
                        <a:pos x="T12" y="T13"/>
                      </a:cxn>
                    </a:cxnLst>
                    <a:rect l="0" t="0" r="r" b="b"/>
                    <a:pathLst>
                      <a:path w="488" h="213">
                        <a:moveTo>
                          <a:pt x="244" y="48"/>
                        </a:moveTo>
                        <a:cubicBezTo>
                          <a:pt x="110" y="48"/>
                          <a:pt x="0" y="26"/>
                          <a:pt x="0" y="0"/>
                        </a:cubicBezTo>
                        <a:cubicBezTo>
                          <a:pt x="0" y="165"/>
                          <a:pt x="0" y="165"/>
                          <a:pt x="0" y="165"/>
                        </a:cubicBezTo>
                        <a:cubicBezTo>
                          <a:pt x="0" y="191"/>
                          <a:pt x="110" y="213"/>
                          <a:pt x="244" y="213"/>
                        </a:cubicBezTo>
                        <a:cubicBezTo>
                          <a:pt x="379" y="213"/>
                          <a:pt x="488" y="191"/>
                          <a:pt x="488" y="165"/>
                        </a:cubicBezTo>
                        <a:cubicBezTo>
                          <a:pt x="488" y="0"/>
                          <a:pt x="488" y="0"/>
                          <a:pt x="488" y="0"/>
                        </a:cubicBezTo>
                        <a:cubicBezTo>
                          <a:pt x="488" y="26"/>
                          <a:pt x="379" y="48"/>
                          <a:pt x="244" y="48"/>
                        </a:cubicBezTo>
                        <a:close/>
                      </a:path>
                    </a:pathLst>
                  </a:custGeom>
                  <a:grpFill/>
                  <a:ln>
                    <a:noFill/>
                  </a:ln>
                </p:spPr>
                <p:txBody>
                  <a:bodyPr/>
                  <a:lstStyle/>
                  <a:p>
                    <a:pPr defTabSz="182880">
                      <a:defRPr/>
                    </a:pPr>
                    <a:endParaRPr lang="en-US" sz="100" kern="0" dirty="0">
                      <a:solidFill>
                        <a:srgbClr val="000000"/>
                      </a:solidFill>
                      <a:latin typeface="Arial"/>
                    </a:endParaRPr>
                  </a:p>
                </p:txBody>
              </p:sp>
              <p:sp>
                <p:nvSpPr>
                  <p:cNvPr id="428" name="Oval 10"/>
                  <p:cNvSpPr>
                    <a:spLocks noChangeArrowheads="1"/>
                  </p:cNvSpPr>
                  <p:nvPr/>
                </p:nvSpPr>
                <p:spPr bwMode="auto">
                  <a:xfrm>
                    <a:off x="7886700" y="-2363788"/>
                    <a:ext cx="1828800" cy="357188"/>
                  </a:xfrm>
                  <a:prstGeom prst="ellipse">
                    <a:avLst/>
                  </a:prstGeom>
                  <a:grpFill/>
                  <a:ln>
                    <a:noFill/>
                  </a:ln>
                </p:spPr>
                <p:txBody>
                  <a:bodyPr/>
                  <a:lstStyle/>
                  <a:p>
                    <a:pPr defTabSz="182880">
                      <a:defRPr/>
                    </a:pPr>
                    <a:endParaRPr lang="en-US" sz="100" kern="0" dirty="0">
                      <a:solidFill>
                        <a:srgbClr val="000000"/>
                      </a:solidFill>
                      <a:latin typeface="Arial"/>
                    </a:endParaRPr>
                  </a:p>
                </p:txBody>
              </p:sp>
            </p:grpSp>
            <p:sp>
              <p:nvSpPr>
                <p:cNvPr id="424" name="Freeform 12"/>
                <p:cNvSpPr>
                  <a:spLocks noEditPoints="1"/>
                </p:cNvSpPr>
                <p:nvPr/>
              </p:nvSpPr>
              <p:spPr bwMode="auto">
                <a:xfrm>
                  <a:off x="22024185" y="11199778"/>
                  <a:ext cx="939996" cy="811843"/>
                </a:xfrm>
                <a:prstGeom prst="rect">
                  <a:avLst/>
                </a:prstGeom>
                <a:solidFill>
                  <a:srgbClr val="000000">
                    <a:lumMod val="75000"/>
                    <a:lumOff val="25000"/>
                  </a:srgbClr>
                </a:solidFill>
                <a:ln>
                  <a:noFill/>
                </a:ln>
              </p:spPr>
              <p:txBody>
                <a:bodyPr/>
                <a:lstStyle/>
                <a:p>
                  <a:pPr defTabSz="182880">
                    <a:defRPr/>
                  </a:pPr>
                  <a:endParaRPr lang="en-US" sz="100" kern="0" dirty="0">
                    <a:solidFill>
                      <a:srgbClr val="000000"/>
                    </a:solidFill>
                    <a:latin typeface="Arial"/>
                  </a:endParaRPr>
                </a:p>
              </p:txBody>
            </p:sp>
          </p:grpSp>
        </p:grpSp>
        <p:grpSp>
          <p:nvGrpSpPr>
            <p:cNvPr id="463" name="Group 377"/>
            <p:cNvGrpSpPr/>
            <p:nvPr/>
          </p:nvGrpSpPr>
          <p:grpSpPr>
            <a:xfrm>
              <a:off x="1817603" y="4071248"/>
              <a:ext cx="5450737" cy="338554"/>
              <a:chOff x="12826449" y="8653763"/>
              <a:chExt cx="19797760" cy="1229669"/>
            </a:xfrm>
          </p:grpSpPr>
          <p:cxnSp>
            <p:nvCxnSpPr>
              <p:cNvPr id="409" name="Straight Arrow Connector 408"/>
              <p:cNvCxnSpPr/>
              <p:nvPr/>
            </p:nvCxnSpPr>
            <p:spPr>
              <a:xfrm>
                <a:off x="18317971" y="9058429"/>
                <a:ext cx="1629518" cy="0"/>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410" name="Straight Arrow Connector 409"/>
              <p:cNvCxnSpPr/>
              <p:nvPr/>
            </p:nvCxnSpPr>
            <p:spPr>
              <a:xfrm flipH="1" flipV="1">
                <a:off x="13091640" y="9044591"/>
                <a:ext cx="1586841" cy="0"/>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411" name="Straight Arrow Connector 410"/>
              <p:cNvCxnSpPr/>
              <p:nvPr/>
            </p:nvCxnSpPr>
            <p:spPr>
              <a:xfrm>
                <a:off x="12826449" y="8726558"/>
                <a:ext cx="0" cy="673112"/>
              </a:xfrm>
              <a:prstGeom prst="straightConnector1">
                <a:avLst/>
              </a:prstGeom>
              <a:noFill/>
              <a:ln w="19050" cap="flat" cmpd="sng" algn="ctr">
                <a:solidFill>
                  <a:srgbClr val="3F3F3F"/>
                </a:solidFill>
                <a:prstDash val="solid"/>
                <a:headEnd type="none" w="med" len="med"/>
                <a:tailEnd type="none" w="med" len="med"/>
              </a:ln>
              <a:effectLst/>
            </p:spPr>
          </p:cxnSp>
          <p:cxnSp>
            <p:nvCxnSpPr>
              <p:cNvPr id="412" name="Straight Arrow Connector 411"/>
              <p:cNvCxnSpPr/>
              <p:nvPr/>
            </p:nvCxnSpPr>
            <p:spPr>
              <a:xfrm>
                <a:off x="20224271" y="8726558"/>
                <a:ext cx="0" cy="673112"/>
              </a:xfrm>
              <a:prstGeom prst="straightConnector1">
                <a:avLst/>
              </a:prstGeom>
              <a:noFill/>
              <a:ln w="19050" cap="flat" cmpd="sng" algn="ctr">
                <a:solidFill>
                  <a:srgbClr val="3F3F3F"/>
                </a:solidFill>
                <a:prstDash val="solid"/>
                <a:headEnd type="none" w="med" len="med"/>
                <a:tailEnd type="none" w="med" len="med"/>
              </a:ln>
              <a:effectLst/>
            </p:spPr>
          </p:cxnSp>
          <p:sp>
            <p:nvSpPr>
              <p:cNvPr id="413" name="TextBox 412"/>
              <p:cNvSpPr txBox="1"/>
              <p:nvPr/>
            </p:nvSpPr>
            <p:spPr>
              <a:xfrm>
                <a:off x="14280004" y="8653763"/>
                <a:ext cx="4469258" cy="1229669"/>
              </a:xfrm>
              <a:prstGeom prst="rect">
                <a:avLst/>
              </a:prstGeom>
              <a:noFill/>
              <a:ln w="19050">
                <a:noFill/>
              </a:ln>
            </p:spPr>
            <p:txBody>
              <a:bodyPr wrap="square">
                <a:spAutoFit/>
              </a:bodyPr>
              <a:lstStyle/>
              <a:p>
                <a:pPr algn="ctr" defTabSz="182880">
                  <a:defRPr/>
                </a:pPr>
                <a:r>
                  <a:rPr lang="en-US" sz="800" b="1" kern="0" dirty="0">
                    <a:solidFill>
                      <a:srgbClr val="C71C2C">
                        <a:alpha val="99000"/>
                      </a:srgbClr>
                    </a:solidFill>
                    <a:latin typeface="Arial"/>
                  </a:rPr>
                  <a:t>CONNECT USERS</a:t>
                </a:r>
                <a:br>
                  <a:rPr lang="en-US" sz="800" b="1" kern="0" dirty="0">
                    <a:solidFill>
                      <a:srgbClr val="C71C2C">
                        <a:alpha val="99000"/>
                      </a:srgbClr>
                    </a:solidFill>
                    <a:latin typeface="Arial"/>
                  </a:rPr>
                </a:br>
                <a:r>
                  <a:rPr lang="en-US" sz="800" b="1" kern="0" dirty="0">
                    <a:solidFill>
                      <a:srgbClr val="C71C2C">
                        <a:alpha val="99000"/>
                      </a:srgbClr>
                    </a:solidFill>
                    <a:latin typeface="Arial"/>
                  </a:rPr>
                  <a:t>TO CONTENT</a:t>
                </a:r>
              </a:p>
            </p:txBody>
          </p:sp>
          <p:cxnSp>
            <p:nvCxnSpPr>
              <p:cNvPr id="414" name="Straight Arrow Connector 413"/>
              <p:cNvCxnSpPr/>
              <p:nvPr/>
            </p:nvCxnSpPr>
            <p:spPr>
              <a:xfrm>
                <a:off x="31092082" y="9058429"/>
                <a:ext cx="1280988" cy="0"/>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415" name="Straight Arrow Connector 414"/>
              <p:cNvCxnSpPr/>
              <p:nvPr/>
            </p:nvCxnSpPr>
            <p:spPr>
              <a:xfrm flipH="1">
                <a:off x="25553046" y="9086105"/>
                <a:ext cx="1479103" cy="0"/>
              </a:xfrm>
              <a:prstGeom prst="straightConnector1">
                <a:avLst/>
              </a:prstGeom>
              <a:noFill/>
              <a:ln w="19050" cap="flat" cmpd="sng" algn="ctr">
                <a:solidFill>
                  <a:srgbClr val="FFFFFF">
                    <a:lumMod val="50000"/>
                  </a:srgbClr>
                </a:solidFill>
                <a:prstDash val="sysDot"/>
                <a:headEnd type="none" w="med" len="med"/>
                <a:tailEnd type="none" w="med" len="med"/>
              </a:ln>
              <a:effectLst/>
            </p:spPr>
          </p:cxnSp>
          <p:cxnSp>
            <p:nvCxnSpPr>
              <p:cNvPr id="416" name="Straight Arrow Connector 415"/>
              <p:cNvCxnSpPr/>
              <p:nvPr/>
            </p:nvCxnSpPr>
            <p:spPr>
              <a:xfrm>
                <a:off x="25226376" y="8726558"/>
                <a:ext cx="0" cy="673112"/>
              </a:xfrm>
              <a:prstGeom prst="straightConnector1">
                <a:avLst/>
              </a:prstGeom>
              <a:noFill/>
              <a:ln w="19050" cap="flat" cmpd="sng" algn="ctr">
                <a:solidFill>
                  <a:srgbClr val="3F3F3F"/>
                </a:solidFill>
                <a:prstDash val="solid"/>
                <a:headEnd type="none" w="med" len="med"/>
                <a:tailEnd type="none" w="med" len="med"/>
              </a:ln>
              <a:effectLst/>
            </p:spPr>
          </p:cxnSp>
          <p:cxnSp>
            <p:nvCxnSpPr>
              <p:cNvPr id="417" name="Straight Arrow Connector 416"/>
              <p:cNvCxnSpPr/>
              <p:nvPr/>
            </p:nvCxnSpPr>
            <p:spPr>
              <a:xfrm>
                <a:off x="32624209" y="8726558"/>
                <a:ext cx="0" cy="673112"/>
              </a:xfrm>
              <a:prstGeom prst="straightConnector1">
                <a:avLst/>
              </a:prstGeom>
              <a:noFill/>
              <a:ln w="19050" cap="flat" cmpd="sng" algn="ctr">
                <a:solidFill>
                  <a:srgbClr val="3F3F3F"/>
                </a:solidFill>
                <a:prstDash val="solid"/>
                <a:headEnd type="none" w="med" len="med"/>
                <a:tailEnd type="none" w="med" len="med"/>
              </a:ln>
              <a:effectLst/>
            </p:spPr>
          </p:cxnSp>
          <p:sp>
            <p:nvSpPr>
              <p:cNvPr id="418" name="TextBox 417"/>
              <p:cNvSpPr txBox="1"/>
              <p:nvPr/>
            </p:nvSpPr>
            <p:spPr>
              <a:xfrm>
                <a:off x="26844659" y="8653763"/>
                <a:ext cx="4469261" cy="1229669"/>
              </a:xfrm>
              <a:prstGeom prst="rect">
                <a:avLst/>
              </a:prstGeom>
              <a:noFill/>
              <a:ln w="19050">
                <a:noFill/>
              </a:ln>
            </p:spPr>
            <p:txBody>
              <a:bodyPr wrap="square">
                <a:spAutoFit/>
              </a:bodyPr>
              <a:lstStyle/>
              <a:p>
                <a:pPr algn="ctr" defTabSz="182880">
                  <a:defRPr/>
                </a:pPr>
                <a:r>
                  <a:rPr lang="en-US" sz="800" b="1" kern="0" dirty="0">
                    <a:solidFill>
                      <a:srgbClr val="C71C2C">
                        <a:alpha val="99000"/>
                      </a:srgbClr>
                    </a:solidFill>
                  </a:rPr>
                  <a:t>CONNECT CONTENT</a:t>
                </a:r>
                <a:br>
                  <a:rPr lang="en-US" sz="800" b="1" kern="0" dirty="0">
                    <a:solidFill>
                      <a:srgbClr val="C71C2C">
                        <a:alpha val="99000"/>
                      </a:srgbClr>
                    </a:solidFill>
                  </a:rPr>
                </a:br>
                <a:r>
                  <a:rPr lang="en-US" sz="800" b="1" kern="0" dirty="0">
                    <a:solidFill>
                      <a:srgbClr val="C71C2C">
                        <a:alpha val="99000"/>
                      </a:srgbClr>
                    </a:solidFill>
                  </a:rPr>
                  <a:t>TO CONTENT</a:t>
                </a:r>
              </a:p>
            </p:txBody>
          </p:sp>
        </p:grpSp>
        <p:grpSp>
          <p:nvGrpSpPr>
            <p:cNvPr id="464" name="Group 378"/>
            <p:cNvGrpSpPr/>
            <p:nvPr/>
          </p:nvGrpSpPr>
          <p:grpSpPr>
            <a:xfrm>
              <a:off x="1718817" y="2566360"/>
              <a:ext cx="2603727" cy="1233744"/>
              <a:chOff x="9981419" y="4576284"/>
              <a:chExt cx="11956947" cy="5665650"/>
            </a:xfrm>
          </p:grpSpPr>
          <p:sp>
            <p:nvSpPr>
              <p:cNvPr id="395" name="Trapezoid 394"/>
              <p:cNvSpPr/>
              <p:nvPr/>
            </p:nvSpPr>
            <p:spPr>
              <a:xfrm rot="5400000">
                <a:off x="13523863" y="3000392"/>
                <a:ext cx="4549651" cy="8874465"/>
              </a:xfrm>
              <a:prstGeom prst="trapezoid">
                <a:avLst>
                  <a:gd name="adj" fmla="val 40432"/>
                </a:avLst>
              </a:prstGeom>
              <a:gradFill flip="none" rotWithShape="1">
                <a:gsLst>
                  <a:gs pos="0">
                    <a:srgbClr val="FFFFFF">
                      <a:lumMod val="85000"/>
                    </a:srgbClr>
                  </a:gs>
                  <a:gs pos="100000">
                    <a:srgbClr val="FFFFFF"/>
                  </a:gs>
                </a:gsLst>
                <a:lin ang="16200000" scaled="1"/>
                <a:tileRect/>
              </a:gradFill>
              <a:ln w="25400" cap="flat" cmpd="sng" algn="ctr">
                <a:noFill/>
                <a:prstDash val="solid"/>
              </a:ln>
              <a:effectLst/>
            </p:spPr>
            <p:txBody>
              <a:bodyPr anchor="ctr"/>
              <a:lstStyle/>
              <a:p>
                <a:pPr algn="ctr" defTabSz="274320">
                  <a:spcAft>
                    <a:spcPts val="120"/>
                  </a:spcAft>
                  <a:defRPr/>
                </a:pPr>
                <a:endParaRPr lang="en-US" sz="400" kern="0" dirty="0">
                  <a:solidFill>
                    <a:srgbClr val="FFFFFF"/>
                  </a:solidFill>
                  <a:latin typeface="Arial"/>
                </a:endParaRPr>
              </a:p>
            </p:txBody>
          </p:sp>
          <p:sp>
            <p:nvSpPr>
              <p:cNvPr id="396" name="Rounded Rectangle 395"/>
              <p:cNvSpPr/>
              <p:nvPr/>
            </p:nvSpPr>
            <p:spPr>
              <a:xfrm>
                <a:off x="9981419" y="4576284"/>
                <a:ext cx="2011680" cy="5665650"/>
              </a:xfrm>
              <a:prstGeom prst="roundRect">
                <a:avLst>
                  <a:gd name="adj" fmla="val 25106"/>
                </a:avLst>
              </a:prstGeom>
              <a:solidFill>
                <a:srgbClr val="FFFFFF"/>
              </a:solidFill>
              <a:ln w="38100" cap="flat" cmpd="sng" algn="ctr">
                <a:solidFill>
                  <a:srgbClr val="FFFFFF">
                    <a:lumMod val="85000"/>
                  </a:srgbClr>
                </a:solidFill>
                <a:prstDash val="solid"/>
                <a:headEnd type="none" w="med" len="med"/>
                <a:tailEnd type="none" w="med" len="med"/>
              </a:ln>
              <a:effectLst/>
            </p:spPr>
            <p:txBody>
              <a:bodyPr anchor="ctr"/>
              <a:lstStyle/>
              <a:p>
                <a:pPr algn="ctr" defTabSz="274320">
                  <a:spcBef>
                    <a:spcPct val="50000"/>
                  </a:spcBef>
                  <a:defRPr/>
                </a:pPr>
                <a:endParaRPr lang="en-US" sz="400" kern="0" dirty="0">
                  <a:solidFill>
                    <a:srgbClr val="FFFFFF"/>
                  </a:solidFill>
                  <a:latin typeface="Arial"/>
                  <a:ea typeface="MS PGothic" pitchFamily="34" charset="-128"/>
                </a:endParaRPr>
              </a:p>
            </p:txBody>
          </p:sp>
          <p:sp>
            <p:nvSpPr>
              <p:cNvPr id="397" name="Rounded Rectangle 396"/>
              <p:cNvSpPr/>
              <p:nvPr/>
            </p:nvSpPr>
            <p:spPr>
              <a:xfrm>
                <a:off x="10294566" y="4813366"/>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8" name="Rounded Rectangle 397"/>
              <p:cNvSpPr/>
              <p:nvPr/>
            </p:nvSpPr>
            <p:spPr>
              <a:xfrm>
                <a:off x="10294566" y="6680562"/>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9" name="Rounded Rectangle 398"/>
              <p:cNvSpPr/>
              <p:nvPr/>
            </p:nvSpPr>
            <p:spPr>
              <a:xfrm>
                <a:off x="10294566" y="8547759"/>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0" name="Rounded Rectangle 399"/>
              <p:cNvSpPr/>
              <p:nvPr/>
            </p:nvSpPr>
            <p:spPr>
              <a:xfrm>
                <a:off x="15665440" y="6694579"/>
                <a:ext cx="1349829" cy="1480457"/>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1" name="Rounded Rectangle 400"/>
              <p:cNvSpPr/>
              <p:nvPr/>
            </p:nvSpPr>
            <p:spPr>
              <a:xfrm>
                <a:off x="20235922" y="6501209"/>
                <a:ext cx="1702444" cy="1867196"/>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402" name="Straight Connector 401"/>
              <p:cNvCxnSpPr>
                <a:endCxn id="400" idx="1"/>
              </p:cNvCxnSpPr>
              <p:nvPr/>
            </p:nvCxnSpPr>
            <p:spPr>
              <a:xfrm>
                <a:off x="11644395" y="5553594"/>
                <a:ext cx="4021045" cy="1881214"/>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403" name="Straight Connector 402"/>
              <p:cNvCxnSpPr/>
              <p:nvPr/>
            </p:nvCxnSpPr>
            <p:spPr>
              <a:xfrm>
                <a:off x="11644395" y="7429723"/>
                <a:ext cx="3478374" cy="0"/>
              </a:xfrm>
              <a:prstGeom prst="line">
                <a:avLst/>
              </a:prstGeom>
              <a:noFill/>
              <a:ln w="15875" cap="flat" cmpd="sng" algn="ctr">
                <a:solidFill>
                  <a:schemeClr val="bg2">
                    <a:lumMod val="75000"/>
                  </a:schemeClr>
                </a:solidFill>
                <a:prstDash val="solid"/>
                <a:headEnd type="none" w="med" len="med"/>
                <a:tailEnd type="triangle" w="lg" len="med"/>
              </a:ln>
              <a:effectLst/>
            </p:spPr>
          </p:cxnSp>
          <p:cxnSp>
            <p:nvCxnSpPr>
              <p:cNvPr id="404" name="Straight Connector 403"/>
              <p:cNvCxnSpPr>
                <a:endCxn id="400" idx="1"/>
              </p:cNvCxnSpPr>
              <p:nvPr/>
            </p:nvCxnSpPr>
            <p:spPr>
              <a:xfrm flipV="1">
                <a:off x="11640136" y="7434808"/>
                <a:ext cx="4025304" cy="1853181"/>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405" name="Straight Connector 404"/>
              <p:cNvCxnSpPr>
                <a:stCxn id="400" idx="3"/>
                <a:endCxn id="401" idx="1"/>
              </p:cNvCxnSpPr>
              <p:nvPr/>
            </p:nvCxnSpPr>
            <p:spPr>
              <a:xfrm flipV="1">
                <a:off x="17015269" y="7434807"/>
                <a:ext cx="3017520" cy="1"/>
              </a:xfrm>
              <a:prstGeom prst="line">
                <a:avLst/>
              </a:prstGeom>
              <a:noFill/>
              <a:ln w="15875" cap="flat" cmpd="sng" algn="ctr">
                <a:solidFill>
                  <a:schemeClr val="bg2">
                    <a:lumMod val="75000"/>
                  </a:schemeClr>
                </a:solidFill>
                <a:prstDash val="solid"/>
                <a:headEnd type="none" w="med" len="med"/>
                <a:tailEnd type="triangle" w="lg" len="med"/>
              </a:ln>
              <a:effectLst/>
            </p:spPr>
          </p:cxnSp>
          <p:cxnSp>
            <p:nvCxnSpPr>
              <p:cNvPr id="406" name="Straight Connector 405"/>
              <p:cNvCxnSpPr/>
              <p:nvPr/>
            </p:nvCxnSpPr>
            <p:spPr>
              <a:xfrm>
                <a:off x="17493205" y="8782277"/>
                <a:ext cx="4252348" cy="0"/>
              </a:xfrm>
              <a:prstGeom prst="line">
                <a:avLst/>
              </a:prstGeom>
              <a:noFill/>
              <a:ln w="15875" cap="flat" cmpd="sng" algn="ctr">
                <a:solidFill>
                  <a:schemeClr val="bg2">
                    <a:lumMod val="75000"/>
                  </a:schemeClr>
                </a:solidFill>
                <a:prstDash val="sysDot"/>
                <a:headEnd type="none" w="med" len="med"/>
                <a:tailEnd type="triangle" w="lg" len="med"/>
              </a:ln>
              <a:effectLst/>
            </p:spPr>
          </p:cxnSp>
          <p:cxnSp>
            <p:nvCxnSpPr>
              <p:cNvPr id="407" name="Straight Connector 406"/>
              <p:cNvCxnSpPr/>
              <p:nvPr/>
            </p:nvCxnSpPr>
            <p:spPr>
              <a:xfrm>
                <a:off x="17493203" y="7603101"/>
                <a:ext cx="0" cy="1179175"/>
              </a:xfrm>
              <a:prstGeom prst="line">
                <a:avLst/>
              </a:prstGeom>
              <a:noFill/>
              <a:ln w="15875" cap="flat" cmpd="sng" algn="ctr">
                <a:solidFill>
                  <a:schemeClr val="bg2">
                    <a:lumMod val="75000"/>
                  </a:schemeClr>
                </a:solidFill>
                <a:prstDash val="sysDot"/>
                <a:headEnd type="none" w="med" len="med"/>
                <a:tailEnd type="none" w="med" len="med"/>
              </a:ln>
              <a:effectLst/>
            </p:spPr>
          </p:cxnSp>
          <p:sp>
            <p:nvSpPr>
              <p:cNvPr id="408" name="TextBox 392"/>
              <p:cNvSpPr txBox="1">
                <a:spLocks noChangeArrowheads="1"/>
              </p:cNvSpPr>
              <p:nvPr/>
            </p:nvSpPr>
            <p:spPr bwMode="auto">
              <a:xfrm>
                <a:off x="17493196" y="8598148"/>
                <a:ext cx="4275885" cy="1430848"/>
              </a:xfrm>
              <a:prstGeom prst="rect">
                <a:avLst/>
              </a:prstGeom>
              <a:noFill/>
              <a:ln w="38100">
                <a:noFill/>
                <a:miter lim="800000"/>
                <a:headEnd/>
                <a:tailEnd/>
              </a:ln>
            </p:spPr>
            <p:txBody>
              <a:bodyPr wrap="square">
                <a:spAutoFit/>
              </a:bodyPr>
              <a:lstStyle/>
              <a:p>
                <a:pPr algn="ctr" defTabSz="274320">
                  <a:defRPr/>
                </a:pPr>
                <a:r>
                  <a:rPr lang="en-US" sz="600" kern="0" dirty="0">
                    <a:solidFill>
                      <a:srgbClr val="000000">
                        <a:alpha val="99000"/>
                      </a:srgbClr>
                    </a:solidFill>
                  </a:rPr>
                  <a:t>EXPRESS</a:t>
                </a:r>
              </a:p>
            </p:txBody>
          </p:sp>
        </p:grpSp>
        <p:grpSp>
          <p:nvGrpSpPr>
            <p:cNvPr id="465" name="Group 379"/>
            <p:cNvGrpSpPr/>
            <p:nvPr/>
          </p:nvGrpSpPr>
          <p:grpSpPr>
            <a:xfrm>
              <a:off x="4756769" y="2514600"/>
              <a:ext cx="2808368" cy="1231588"/>
              <a:chOff x="25233221" y="4360717"/>
              <a:chExt cx="13030339" cy="5714351"/>
            </a:xfrm>
          </p:grpSpPr>
          <p:sp>
            <p:nvSpPr>
              <p:cNvPr id="381" name="Rounded Rectangle 380"/>
              <p:cNvSpPr/>
              <p:nvPr/>
            </p:nvSpPr>
            <p:spPr>
              <a:xfrm>
                <a:off x="25233221" y="6548249"/>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2" name="Rounded Rectangle 381"/>
              <p:cNvSpPr/>
              <p:nvPr/>
            </p:nvSpPr>
            <p:spPr>
              <a:xfrm>
                <a:off x="36561116" y="6548249"/>
                <a:ext cx="1702444" cy="1867196"/>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383" name="Straight Connector 382"/>
              <p:cNvCxnSpPr>
                <a:stCxn id="392" idx="3"/>
                <a:endCxn id="382" idx="1"/>
              </p:cNvCxnSpPr>
              <p:nvPr/>
            </p:nvCxnSpPr>
            <p:spPr>
              <a:xfrm>
                <a:off x="34629013" y="5294314"/>
                <a:ext cx="1932102" cy="218753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384" name="Straight Connector 383"/>
              <p:cNvCxnSpPr>
                <a:stCxn id="394" idx="3"/>
                <a:endCxn id="382" idx="1"/>
              </p:cNvCxnSpPr>
              <p:nvPr/>
            </p:nvCxnSpPr>
            <p:spPr>
              <a:xfrm flipV="1">
                <a:off x="34629013" y="7481847"/>
                <a:ext cx="1932102" cy="165962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385" name="Straight Connector 384"/>
              <p:cNvCxnSpPr>
                <a:stCxn id="391" idx="1"/>
                <a:endCxn id="381" idx="3"/>
              </p:cNvCxnSpPr>
              <p:nvPr/>
            </p:nvCxnSpPr>
            <p:spPr>
              <a:xfrm flipH="1">
                <a:off x="26935666" y="5294314"/>
                <a:ext cx="1568656" cy="218753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386" name="Straight Connector 385"/>
              <p:cNvCxnSpPr>
                <a:stCxn id="393" idx="1"/>
                <a:endCxn id="381" idx="3"/>
              </p:cNvCxnSpPr>
              <p:nvPr/>
            </p:nvCxnSpPr>
            <p:spPr>
              <a:xfrm flipH="1" flipV="1">
                <a:off x="26935666" y="7481847"/>
                <a:ext cx="1568656" cy="1659623"/>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387" name="Straight Connector 386"/>
              <p:cNvCxnSpPr>
                <a:stCxn id="394" idx="1"/>
                <a:endCxn id="393" idx="3"/>
              </p:cNvCxnSpPr>
              <p:nvPr/>
            </p:nvCxnSpPr>
            <p:spPr>
              <a:xfrm flipH="1">
                <a:off x="30206767" y="9141471"/>
                <a:ext cx="2719801" cy="0"/>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388" name="Straight Connector 387"/>
              <p:cNvCxnSpPr/>
              <p:nvPr/>
            </p:nvCxnSpPr>
            <p:spPr>
              <a:xfrm flipH="1">
                <a:off x="30206767" y="5268034"/>
                <a:ext cx="2719801" cy="0"/>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389" name="Straight Connector 388"/>
              <p:cNvCxnSpPr/>
              <p:nvPr/>
            </p:nvCxnSpPr>
            <p:spPr>
              <a:xfrm flipH="1" flipV="1">
                <a:off x="29355544" y="5396975"/>
                <a:ext cx="4422251" cy="3453476"/>
              </a:xfrm>
              <a:prstGeom prst="line">
                <a:avLst/>
              </a:prstGeom>
              <a:noFill/>
              <a:ln w="15875" cap="flat" cmpd="sng" algn="ctr">
                <a:solidFill>
                  <a:schemeClr val="bg2">
                    <a:lumMod val="75000"/>
                  </a:schemeClr>
                </a:solidFill>
                <a:prstDash val="solid"/>
                <a:headEnd type="none" w="med" len="med"/>
                <a:tailEnd type="none" w="med" len="med"/>
              </a:ln>
              <a:effectLst/>
            </p:spPr>
          </p:cxnSp>
          <p:cxnSp>
            <p:nvCxnSpPr>
              <p:cNvPr id="390" name="Straight Connector 389"/>
              <p:cNvCxnSpPr/>
              <p:nvPr/>
            </p:nvCxnSpPr>
            <p:spPr>
              <a:xfrm flipH="1">
                <a:off x="29355544" y="5396975"/>
                <a:ext cx="4485770" cy="3559951"/>
              </a:xfrm>
              <a:prstGeom prst="line">
                <a:avLst/>
              </a:prstGeom>
              <a:noFill/>
              <a:ln w="15875" cap="flat" cmpd="sng" algn="ctr">
                <a:solidFill>
                  <a:schemeClr val="bg2">
                    <a:lumMod val="75000"/>
                  </a:schemeClr>
                </a:solidFill>
                <a:prstDash val="solid"/>
                <a:headEnd type="none" w="med" len="med"/>
                <a:tailEnd type="none" w="med" len="med"/>
              </a:ln>
              <a:effectLst/>
            </p:spPr>
          </p:cxnSp>
          <p:sp>
            <p:nvSpPr>
              <p:cNvPr id="391" name="Rounded Rectangle 390"/>
              <p:cNvSpPr/>
              <p:nvPr/>
            </p:nvSpPr>
            <p:spPr>
              <a:xfrm>
                <a:off x="28504322" y="4360717"/>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2" name="Rounded Rectangle 391"/>
              <p:cNvSpPr/>
              <p:nvPr/>
            </p:nvSpPr>
            <p:spPr>
              <a:xfrm>
                <a:off x="32926568" y="4360717"/>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3" name="Rounded Rectangle 392"/>
              <p:cNvSpPr/>
              <p:nvPr/>
            </p:nvSpPr>
            <p:spPr>
              <a:xfrm>
                <a:off x="28504322" y="8207873"/>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4" name="Rounded Rectangle 393"/>
              <p:cNvSpPr/>
              <p:nvPr/>
            </p:nvSpPr>
            <p:spPr>
              <a:xfrm>
                <a:off x="32926568" y="8207873"/>
                <a:ext cx="1702445" cy="1867195"/>
              </a:xfrm>
              <a:prstGeom prst="round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grpSp>
        <p:nvGrpSpPr>
          <p:cNvPr id="466" name="Group 454"/>
          <p:cNvGrpSpPr/>
          <p:nvPr/>
        </p:nvGrpSpPr>
        <p:grpSpPr>
          <a:xfrm>
            <a:off x="2366529" y="1926855"/>
            <a:ext cx="4410942" cy="654573"/>
            <a:chOff x="2366529" y="1926855"/>
            <a:chExt cx="4410942" cy="654573"/>
          </a:xfrm>
        </p:grpSpPr>
        <p:sp>
          <p:nvSpPr>
            <p:cNvPr id="456" name="Rounded Rectangle 455"/>
            <p:cNvSpPr/>
            <p:nvPr/>
          </p:nvSpPr>
          <p:spPr>
            <a:xfrm>
              <a:off x="2366529" y="1926855"/>
              <a:ext cx="650025" cy="654573"/>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800" b="1" kern="0" dirty="0">
                  <a:solidFill>
                    <a:srgbClr val="FFFFFF">
                      <a:alpha val="99000"/>
                    </a:srgbClr>
                  </a:solidFill>
                  <a:latin typeface="Arial"/>
                </a:rPr>
                <a:t>NETWORK </a:t>
              </a:r>
              <a:r>
                <a:rPr lang="en-US" sz="800" b="1" kern="0" dirty="0" smtClean="0">
                  <a:solidFill>
                    <a:srgbClr val="FFFFFF">
                      <a:alpha val="99000"/>
                    </a:srgbClr>
                  </a:solidFill>
                  <a:latin typeface="Arial"/>
                </a:rPr>
                <a:t>APPS</a:t>
              </a:r>
              <a:endParaRPr lang="en-US" sz="800" b="1" kern="0" dirty="0">
                <a:solidFill>
                  <a:srgbClr val="FFFFFF">
                    <a:alpha val="99000"/>
                  </a:srgbClr>
                </a:solidFill>
                <a:latin typeface="Arial"/>
              </a:endParaRPr>
            </a:p>
          </p:txBody>
        </p:sp>
        <p:sp>
          <p:nvSpPr>
            <p:cNvPr id="457" name="Rounded Rectangle 456"/>
            <p:cNvSpPr/>
            <p:nvPr/>
          </p:nvSpPr>
          <p:spPr>
            <a:xfrm>
              <a:off x="3300803" y="1926855"/>
              <a:ext cx="650025" cy="654573"/>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800" b="1" kern="0" dirty="0">
                  <a:solidFill>
                    <a:srgbClr val="FFFFFF">
                      <a:alpha val="99000"/>
                    </a:srgbClr>
                  </a:solidFill>
                  <a:latin typeface="Arial"/>
                </a:rPr>
                <a:t>NETWORK APPS</a:t>
              </a:r>
            </a:p>
          </p:txBody>
        </p:sp>
        <p:sp>
          <p:nvSpPr>
            <p:cNvPr id="458" name="Rounded Rectangle 457"/>
            <p:cNvSpPr/>
            <p:nvPr/>
          </p:nvSpPr>
          <p:spPr>
            <a:xfrm>
              <a:off x="4235075" y="1926855"/>
              <a:ext cx="650025" cy="654573"/>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800" b="1" kern="0" dirty="0">
                  <a:solidFill>
                    <a:srgbClr val="FFFFFF">
                      <a:alpha val="99000"/>
                    </a:srgbClr>
                  </a:solidFill>
                  <a:latin typeface="Arial"/>
                </a:rPr>
                <a:t>NETWORK </a:t>
              </a:r>
              <a:r>
                <a:rPr lang="en-US" sz="800" b="1" kern="0" dirty="0" smtClean="0">
                  <a:solidFill>
                    <a:srgbClr val="FFFFFF">
                      <a:alpha val="99000"/>
                    </a:srgbClr>
                  </a:solidFill>
                  <a:latin typeface="Arial"/>
                </a:rPr>
                <a:t>APPS</a:t>
              </a:r>
              <a:endParaRPr lang="en-US" sz="800" b="1" kern="0" dirty="0">
                <a:solidFill>
                  <a:srgbClr val="FFFFFF">
                    <a:alpha val="99000"/>
                  </a:srgbClr>
                </a:solidFill>
                <a:latin typeface="Arial"/>
              </a:endParaRPr>
            </a:p>
          </p:txBody>
        </p:sp>
        <p:sp>
          <p:nvSpPr>
            <p:cNvPr id="459" name="Rounded Rectangle 458"/>
            <p:cNvSpPr/>
            <p:nvPr/>
          </p:nvSpPr>
          <p:spPr>
            <a:xfrm>
              <a:off x="5186209" y="1926855"/>
              <a:ext cx="650025" cy="654573"/>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800" b="1" kern="0" dirty="0">
                  <a:solidFill>
                    <a:srgbClr val="FFFFFF">
                      <a:alpha val="99000"/>
                    </a:srgbClr>
                  </a:solidFill>
                  <a:latin typeface="Arial"/>
                </a:rPr>
                <a:t>NETWORK APPS</a:t>
              </a:r>
            </a:p>
          </p:txBody>
        </p:sp>
        <p:sp>
          <p:nvSpPr>
            <p:cNvPr id="460" name="Rounded Rectangle 459"/>
            <p:cNvSpPr/>
            <p:nvPr/>
          </p:nvSpPr>
          <p:spPr>
            <a:xfrm>
              <a:off x="6127446" y="1926855"/>
              <a:ext cx="650025" cy="654573"/>
            </a:xfrm>
            <a:prstGeom prst="roundRect">
              <a:avLst/>
            </a:prstGeom>
            <a:solidFill>
              <a:schemeClr val="accent1"/>
            </a:solidFill>
            <a:ln w="44450" cap="flat" cmpd="sng" algn="ctr">
              <a:noFill/>
              <a:prstDash val="solid"/>
            </a:ln>
            <a:effectLst/>
          </p:spPr>
          <p:txBody>
            <a:bodyPr lIns="0" tIns="0" rIns="0" bIns="0" anchor="ctr"/>
            <a:lstStyle/>
            <a:p>
              <a:pPr algn="ctr" defTabSz="365752"/>
              <a:r>
                <a:rPr lang="en-US" sz="800" b="1" kern="0" dirty="0">
                  <a:solidFill>
                    <a:srgbClr val="FFFFFF">
                      <a:alpha val="99000"/>
                    </a:srgbClr>
                  </a:solidFill>
                  <a:latin typeface="Arial"/>
                </a:rPr>
                <a:t>NETWORK APPS</a:t>
              </a:r>
            </a:p>
          </p:txBody>
        </p:sp>
      </p:grpSp>
      <p:sp>
        <p:nvSpPr>
          <p:cNvPr id="461" name="Rectangle 460"/>
          <p:cNvSpPr/>
          <p:nvPr/>
        </p:nvSpPr>
        <p:spPr>
          <a:xfrm>
            <a:off x="2416523" y="2819400"/>
            <a:ext cx="4310954" cy="458587"/>
          </a:xfrm>
          <a:prstGeom prst="rect">
            <a:avLst/>
          </a:prstGeom>
        </p:spPr>
        <p:txBody>
          <a:bodyPr wrap="square" lIns="27432" tIns="13716" rIns="27432" bIns="13716">
            <a:spAutoFit/>
          </a:bodyPr>
          <a:lstStyle/>
          <a:p>
            <a:pPr algn="ctr" defTabSz="274320">
              <a:defRPr/>
            </a:pPr>
            <a:r>
              <a:rPr lang="en-US" sz="1400" kern="0" dirty="0">
                <a:ln w="3175">
                  <a:noFill/>
                </a:ln>
                <a:solidFill>
                  <a:srgbClr val="000000">
                    <a:alpha val="99000"/>
                  </a:srgbClr>
                </a:solidFill>
              </a:rPr>
              <a:t>A SCALABLE, PROGRAMMABLE INFRASTRUCTURE</a:t>
            </a:r>
          </a:p>
        </p:txBody>
      </p:sp>
    </p:spTree>
    <p:extLst>
      <p:ext uri="{BB962C8B-B14F-4D97-AF65-F5344CB8AC3E}">
        <p14:creationId xmlns:p14="http://schemas.microsoft.com/office/powerpoint/2010/main" xmlns="" val="1786579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1.89452E-6 L 0 -0.30951 " pathEditMode="relative" rAng="0" ptsTypes="AA">
                                      <p:cBhvr>
                                        <p:cTn id="6" dur="2000" fill="hold"/>
                                        <p:tgtEl>
                                          <p:spTgt spid="17"/>
                                        </p:tgtEl>
                                        <p:attrNameLst>
                                          <p:attrName>ppt_x</p:attrName>
                                          <p:attrName>ppt_y</p:attrName>
                                        </p:attrNameLst>
                                      </p:cBhvr>
                                      <p:rCtr x="0" y="-15475"/>
                                    </p:animMotion>
                                  </p:childTnLst>
                                </p:cTn>
                              </p:par>
                              <p:par>
                                <p:cTn id="7" presetID="10" presetClass="exit" presetSubtype="0" fill="hold" nodeType="withEffect">
                                  <p:stCondLst>
                                    <p:cond delay="750"/>
                                  </p:stCondLst>
                                  <p:childTnLst>
                                    <p:animEffect transition="out" filter="fade">
                                      <p:cBhvr>
                                        <p:cTn id="8" dur="250"/>
                                        <p:tgtEl>
                                          <p:spTgt spid="17"/>
                                        </p:tgtEl>
                                      </p:cBhvr>
                                    </p:animEffect>
                                    <p:set>
                                      <p:cBhvr>
                                        <p:cTn id="9" dur="1" fill="hold">
                                          <p:stCondLst>
                                            <p:cond delay="249"/>
                                          </p:stCondLst>
                                        </p:cTn>
                                        <p:tgtEl>
                                          <p:spTgt spid="17"/>
                                        </p:tgtEl>
                                        <p:attrNameLst>
                                          <p:attrName>style.visibility</p:attrName>
                                        </p:attrNameLst>
                                      </p:cBhvr>
                                      <p:to>
                                        <p:strVal val="hidden"/>
                                      </p:to>
                                    </p:set>
                                  </p:childTnLst>
                                </p:cTn>
                              </p:par>
                              <p:par>
                                <p:cTn id="10" presetID="42" presetClass="path" presetSubtype="0" accel="50000" decel="50000" fill="hold" nodeType="withEffect">
                                  <p:stCondLst>
                                    <p:cond delay="0"/>
                                  </p:stCondLst>
                                  <p:childTnLst>
                                    <p:animMotion origin="layout" path="M 2.5E-6 -2.54916E-6 L 2.5E-6 -0.17788 " pathEditMode="relative" rAng="0" ptsTypes="AA">
                                      <p:cBhvr>
                                        <p:cTn id="11" dur="2000" fill="hold"/>
                                        <p:tgtEl>
                                          <p:spTgt spid="2"/>
                                        </p:tgtEl>
                                        <p:attrNameLst>
                                          <p:attrName>ppt_x</p:attrName>
                                          <p:attrName>ppt_y</p:attrName>
                                        </p:attrNameLst>
                                      </p:cBhvr>
                                      <p:rCtr x="0" y="-8906"/>
                                    </p:animMotion>
                                  </p:childTnLst>
                                </p:cTn>
                              </p:par>
                              <p:par>
                                <p:cTn id="12" presetID="10" presetClass="exit" presetSubtype="0" fill="hold" nodeType="withEffect">
                                  <p:stCondLst>
                                    <p:cond delay="750"/>
                                  </p:stCondLst>
                                  <p:childTnLst>
                                    <p:animEffect transition="out" filter="fade">
                                      <p:cBhvr>
                                        <p:cTn id="13" dur="400"/>
                                        <p:tgtEl>
                                          <p:spTgt spid="2"/>
                                        </p:tgtEl>
                                      </p:cBhvr>
                                    </p:animEffect>
                                    <p:set>
                                      <p:cBhvr>
                                        <p:cTn id="14" dur="1" fill="hold">
                                          <p:stCondLst>
                                            <p:cond delay="399"/>
                                          </p:stCondLst>
                                        </p:cTn>
                                        <p:tgtEl>
                                          <p:spTgt spid="2"/>
                                        </p:tgtEl>
                                        <p:attrNameLst>
                                          <p:attrName>style.visibility</p:attrName>
                                        </p:attrNameLst>
                                      </p:cBhvr>
                                      <p:to>
                                        <p:strVal val="hidden"/>
                                      </p:to>
                                    </p:set>
                                  </p:childTnLst>
                                </p:cTn>
                              </p:par>
                              <p:par>
                                <p:cTn id="15" presetID="10" presetClass="entr" presetSubtype="0" fill="hold" nodeType="withEffect">
                                  <p:stCondLst>
                                    <p:cond delay="700"/>
                                  </p:stCondLst>
                                  <p:childTnLst>
                                    <p:set>
                                      <p:cBhvr>
                                        <p:cTn id="16" dur="1" fill="hold">
                                          <p:stCondLst>
                                            <p:cond delay="0"/>
                                          </p:stCondLst>
                                        </p:cTn>
                                        <p:tgtEl>
                                          <p:spTgt spid="372"/>
                                        </p:tgtEl>
                                        <p:attrNameLst>
                                          <p:attrName>style.visibility</p:attrName>
                                        </p:attrNameLst>
                                      </p:cBhvr>
                                      <p:to>
                                        <p:strVal val="visible"/>
                                      </p:to>
                                    </p:set>
                                    <p:animEffect transition="in" filter="fade">
                                      <p:cBhvr>
                                        <p:cTn id="17" dur="500"/>
                                        <p:tgtEl>
                                          <p:spTgt spid="372"/>
                                        </p:tgtEl>
                                      </p:cBhvr>
                                    </p:animEffect>
                                  </p:childTnLst>
                                </p:cTn>
                              </p:par>
                              <p:par>
                                <p:cTn id="18" presetID="10" presetClass="entr" presetSubtype="0" fill="hold" nodeType="withEffect">
                                  <p:stCondLst>
                                    <p:cond delay="1250"/>
                                  </p:stCondLst>
                                  <p:childTnLst>
                                    <p:set>
                                      <p:cBhvr>
                                        <p:cTn id="19" dur="1" fill="hold">
                                          <p:stCondLst>
                                            <p:cond delay="0"/>
                                          </p:stCondLst>
                                        </p:cTn>
                                        <p:tgtEl>
                                          <p:spTgt spid="466"/>
                                        </p:tgtEl>
                                        <p:attrNameLst>
                                          <p:attrName>style.visibility</p:attrName>
                                        </p:attrNameLst>
                                      </p:cBhvr>
                                      <p:to>
                                        <p:strVal val="visible"/>
                                      </p:to>
                                    </p:set>
                                    <p:animEffect transition="in" filter="fade">
                                      <p:cBhvr>
                                        <p:cTn id="20" dur="500"/>
                                        <p:tgtEl>
                                          <p:spTgt spid="466"/>
                                        </p:tgtEl>
                                      </p:cBhvr>
                                    </p:animEffect>
                                  </p:childTnLst>
                                </p:cTn>
                              </p:par>
                              <p:par>
                                <p:cTn id="21" presetID="10" presetClass="entr" presetSubtype="0" fill="hold" nodeType="withEffect">
                                  <p:stCondLst>
                                    <p:cond delay="12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461"/>
                                        </p:tgtEl>
                                        <p:attrNameLst>
                                          <p:attrName>style.visibility</p:attrName>
                                        </p:attrNameLst>
                                      </p:cBhvr>
                                      <p:to>
                                        <p:strVal val="visible"/>
                                      </p:to>
                                    </p:set>
                                    <p:animEffect transition="in" filter="fade">
                                      <p:cBhvr>
                                        <p:cTn id="26"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1447800"/>
            <a:ext cx="4571999" cy="2700341"/>
            <a:chOff x="-1598746" y="1917790"/>
            <a:chExt cx="4572434" cy="2699632"/>
          </a:xfrm>
        </p:grpSpPr>
        <p:sp>
          <p:nvSpPr>
            <p:cNvPr id="25" name="Rectangle 24"/>
            <p:cNvSpPr/>
            <p:nvPr/>
          </p:nvSpPr>
          <p:spPr>
            <a:xfrm rot="5400000">
              <a:off x="-662345" y="981389"/>
              <a:ext cx="2699632" cy="4572434"/>
            </a:xfrm>
            <a:prstGeom prst="rect">
              <a:avLst/>
            </a:prstGeom>
            <a:gradFill flip="none" rotWithShape="1">
              <a:gsLst>
                <a:gs pos="0">
                  <a:srgbClr val="FFFFFF">
                    <a:lumMod val="85000"/>
                  </a:srgbClr>
                </a:gs>
                <a:gs pos="100000">
                  <a:srgbClr val="FFFFFF"/>
                </a:gs>
              </a:gsLst>
              <a:lin ang="5400000" scaled="1"/>
              <a:tileRect/>
            </a:gradFill>
            <a:ln w="25400" cap="flat" cmpd="sng" algn="ctr">
              <a:noFill/>
              <a:prstDash val="solid"/>
            </a:ln>
            <a:effectLst/>
          </p:spPr>
          <p:txBody>
            <a:bodyPr anchor="ctr"/>
            <a:lstStyle/>
            <a:p>
              <a:pPr algn="ctr" fontAlgn="auto">
                <a:spcBef>
                  <a:spcPts val="0"/>
                </a:spcBef>
                <a:spcAft>
                  <a:spcPts val="400"/>
                </a:spcAft>
                <a:defRPr/>
              </a:pPr>
              <a:endParaRPr lang="en-US" sz="1500" kern="0" dirty="0">
                <a:solidFill>
                  <a:srgbClr val="3F3F3F">
                    <a:alpha val="99000"/>
                  </a:srgbClr>
                </a:solidFill>
                <a:latin typeface="Arial"/>
                <a:ea typeface="+mn-ea"/>
              </a:endParaRPr>
            </a:p>
          </p:txBody>
        </p:sp>
        <p:sp>
          <p:nvSpPr>
            <p:cNvPr id="26" name="Rectangle 25"/>
            <p:cNvSpPr>
              <a:spLocks noChangeArrowheads="1"/>
            </p:cNvSpPr>
            <p:nvPr/>
          </p:nvSpPr>
          <p:spPr bwMode="auto">
            <a:xfrm>
              <a:off x="-1598744" y="2675690"/>
              <a:ext cx="2728470" cy="1092320"/>
            </a:xfrm>
            <a:prstGeom prst="rect">
              <a:avLst/>
            </a:prstGeom>
            <a:noFill/>
            <a:ln w="9525">
              <a:noFill/>
              <a:miter lim="800000"/>
              <a:headEnd/>
              <a:tailEnd/>
            </a:ln>
          </p:spPr>
          <p:txBody>
            <a:bodyPr wrap="square">
              <a:spAutoFit/>
            </a:bodyPr>
            <a:lstStyle/>
            <a:p>
              <a:pPr algn="ctr" fontAlgn="auto">
                <a:spcBef>
                  <a:spcPts val="0"/>
                </a:spcBef>
                <a:spcAft>
                  <a:spcPts val="600"/>
                </a:spcAft>
                <a:defRPr/>
              </a:pPr>
              <a:r>
                <a:rPr lang="en-US" sz="1500" kern="0" dirty="0" smtClean="0">
                  <a:solidFill>
                    <a:srgbClr val="3F3F3F">
                      <a:alpha val="99000"/>
                    </a:srgbClr>
                  </a:solidFill>
                </a:rPr>
                <a:t>BEND THE COST CURVE</a:t>
              </a:r>
            </a:p>
            <a:p>
              <a:pPr algn="ctr" fontAlgn="auto">
                <a:spcBef>
                  <a:spcPts val="0"/>
                </a:spcBef>
                <a:spcAft>
                  <a:spcPts val="600"/>
                </a:spcAft>
                <a:defRPr/>
              </a:pPr>
              <a:r>
                <a:rPr lang="en-US" sz="1500" kern="0" dirty="0" smtClean="0">
                  <a:solidFill>
                    <a:srgbClr val="3F3F3F">
                      <a:alpha val="99000"/>
                    </a:srgbClr>
                  </a:solidFill>
                </a:rPr>
                <a:t>Intelligent optical and lean packet capabilities to scale at lower cost</a:t>
              </a:r>
              <a:endParaRPr lang="en-US" sz="1500" kern="0" dirty="0">
                <a:solidFill>
                  <a:srgbClr val="3F3F3F">
                    <a:alpha val="99000"/>
                  </a:srgbClr>
                </a:solidFill>
              </a:endParaRPr>
            </a:p>
          </p:txBody>
        </p:sp>
      </p:grpSp>
      <p:grpSp>
        <p:nvGrpSpPr>
          <p:cNvPr id="3" name="Group 26"/>
          <p:cNvGrpSpPr>
            <a:grpSpLocks/>
          </p:cNvGrpSpPr>
          <p:nvPr/>
        </p:nvGrpSpPr>
        <p:grpSpPr bwMode="auto">
          <a:xfrm>
            <a:off x="4572002" y="1469469"/>
            <a:ext cx="4572000" cy="2700341"/>
            <a:chOff x="4548050" y="1917147"/>
            <a:chExt cx="4572005" cy="2701211"/>
          </a:xfrm>
        </p:grpSpPr>
        <p:sp>
          <p:nvSpPr>
            <p:cNvPr id="28" name="Rectangle 27"/>
            <p:cNvSpPr/>
            <p:nvPr/>
          </p:nvSpPr>
          <p:spPr>
            <a:xfrm rot="16200000">
              <a:off x="5483447" y="981750"/>
              <a:ext cx="2701211" cy="4572005"/>
            </a:xfrm>
            <a:prstGeom prst="rect">
              <a:avLst/>
            </a:prstGeom>
            <a:gradFill flip="none" rotWithShape="1">
              <a:gsLst>
                <a:gs pos="0">
                  <a:srgbClr val="FFFFFF">
                    <a:lumMod val="85000"/>
                  </a:srgbClr>
                </a:gs>
                <a:gs pos="100000">
                  <a:srgbClr val="FFFFFF"/>
                </a:gs>
              </a:gsLst>
              <a:lin ang="5400000" scaled="1"/>
              <a:tileRect/>
            </a:gradFill>
            <a:ln w="25400" cap="flat" cmpd="sng" algn="ctr">
              <a:noFill/>
              <a:prstDash val="solid"/>
            </a:ln>
            <a:effectLst/>
          </p:spPr>
          <p:txBody>
            <a:bodyPr anchor="ctr"/>
            <a:lstStyle/>
            <a:p>
              <a:pPr algn="ctr" fontAlgn="auto">
                <a:spcBef>
                  <a:spcPts val="0"/>
                </a:spcBef>
                <a:spcAft>
                  <a:spcPts val="400"/>
                </a:spcAft>
                <a:defRPr/>
              </a:pPr>
              <a:endParaRPr lang="en-US" sz="1500" kern="0" dirty="0">
                <a:solidFill>
                  <a:srgbClr val="3F3F3F">
                    <a:alpha val="99000"/>
                  </a:srgbClr>
                </a:solidFill>
                <a:latin typeface="Arial"/>
                <a:ea typeface="+mn-ea"/>
              </a:endParaRPr>
            </a:p>
          </p:txBody>
        </p:sp>
        <p:sp>
          <p:nvSpPr>
            <p:cNvPr id="29" name="Rectangle 28"/>
            <p:cNvSpPr>
              <a:spLocks noChangeArrowheads="1"/>
            </p:cNvSpPr>
            <p:nvPr/>
          </p:nvSpPr>
          <p:spPr bwMode="auto">
            <a:xfrm>
              <a:off x="6432276" y="2683940"/>
              <a:ext cx="2687777" cy="1323865"/>
            </a:xfrm>
            <a:prstGeom prst="rect">
              <a:avLst/>
            </a:prstGeom>
            <a:noFill/>
            <a:ln w="9525">
              <a:noFill/>
              <a:miter lim="800000"/>
              <a:headEnd/>
              <a:tailEnd/>
            </a:ln>
          </p:spPr>
          <p:txBody>
            <a:bodyPr wrap="square">
              <a:spAutoFit/>
            </a:bodyPr>
            <a:lstStyle/>
            <a:p>
              <a:pPr algn="ctr" fontAlgn="auto">
                <a:spcBef>
                  <a:spcPts val="0"/>
                </a:spcBef>
                <a:spcAft>
                  <a:spcPts val="600"/>
                </a:spcAft>
                <a:defRPr/>
              </a:pPr>
              <a:r>
                <a:rPr lang="en-US" sz="1500" kern="0" dirty="0" smtClean="0">
                  <a:solidFill>
                    <a:srgbClr val="3F3F3F">
                      <a:alpha val="99000"/>
                    </a:srgbClr>
                  </a:solidFill>
                </a:rPr>
                <a:t>DIFFERENTIATE SERVICES </a:t>
              </a:r>
            </a:p>
            <a:p>
              <a:pPr algn="ctr"/>
              <a:r>
                <a:rPr lang="en-US" sz="1500" dirty="0" smtClean="0">
                  <a:solidFill>
                    <a:srgbClr val="3F3F3F"/>
                  </a:solidFill>
                </a:rPr>
                <a:t>Software automation and orchestration to speed and cost reduce operations</a:t>
              </a:r>
              <a:endParaRPr lang="en-US" sz="1500" kern="0" dirty="0">
                <a:solidFill>
                  <a:srgbClr val="3F3F3F"/>
                </a:solidFill>
              </a:endParaRPr>
            </a:p>
          </p:txBody>
        </p:sp>
      </p:grpSp>
      <p:grpSp>
        <p:nvGrpSpPr>
          <p:cNvPr id="4" name="Group 29"/>
          <p:cNvGrpSpPr>
            <a:grpSpLocks/>
          </p:cNvGrpSpPr>
          <p:nvPr/>
        </p:nvGrpSpPr>
        <p:grpSpPr bwMode="auto">
          <a:xfrm>
            <a:off x="0" y="4234898"/>
            <a:ext cx="9143999" cy="1908707"/>
            <a:chOff x="5200" y="4683854"/>
            <a:chExt cx="9143999" cy="1907416"/>
          </a:xfrm>
        </p:grpSpPr>
        <p:sp>
          <p:nvSpPr>
            <p:cNvPr id="31" name="Rectangle 30"/>
            <p:cNvSpPr/>
            <p:nvPr/>
          </p:nvSpPr>
          <p:spPr>
            <a:xfrm>
              <a:off x="5200" y="4683854"/>
              <a:ext cx="9143999" cy="1586429"/>
            </a:xfrm>
            <a:prstGeom prst="rect">
              <a:avLst/>
            </a:prstGeom>
            <a:gradFill flip="none" rotWithShape="1">
              <a:gsLst>
                <a:gs pos="0">
                  <a:srgbClr val="FFFFFF">
                    <a:lumMod val="85000"/>
                  </a:srgbClr>
                </a:gs>
                <a:gs pos="100000">
                  <a:srgbClr val="FFFFFF"/>
                </a:gs>
              </a:gsLst>
              <a:lin ang="5400000" scaled="1"/>
              <a:tileRect/>
            </a:gradFill>
            <a:ln w="25400" cap="flat" cmpd="sng" algn="ctr">
              <a:noFill/>
              <a:prstDash val="solid"/>
            </a:ln>
            <a:effectLst/>
          </p:spPr>
          <p:txBody>
            <a:bodyPr anchor="ctr"/>
            <a:lstStyle/>
            <a:p>
              <a:pPr algn="ctr" fontAlgn="auto">
                <a:spcBef>
                  <a:spcPts val="0"/>
                </a:spcBef>
                <a:spcAft>
                  <a:spcPts val="0"/>
                </a:spcAft>
                <a:defRPr/>
              </a:pPr>
              <a:endParaRPr lang="en-US" sz="2000" kern="0" dirty="0">
                <a:solidFill>
                  <a:srgbClr val="3F3F3F">
                    <a:alpha val="99000"/>
                  </a:srgbClr>
                </a:solidFill>
                <a:latin typeface="Arial"/>
                <a:ea typeface="+mn-ea"/>
              </a:endParaRPr>
            </a:p>
          </p:txBody>
        </p:sp>
        <p:sp>
          <p:nvSpPr>
            <p:cNvPr id="32" name="Rectangle 31"/>
            <p:cNvSpPr>
              <a:spLocks noChangeArrowheads="1"/>
            </p:cNvSpPr>
            <p:nvPr/>
          </p:nvSpPr>
          <p:spPr bwMode="auto">
            <a:xfrm>
              <a:off x="2382529" y="5730079"/>
              <a:ext cx="4389342" cy="861191"/>
            </a:xfrm>
            <a:prstGeom prst="rect">
              <a:avLst/>
            </a:prstGeom>
            <a:noFill/>
            <a:ln w="9525">
              <a:noFill/>
              <a:miter lim="800000"/>
              <a:headEnd/>
              <a:tailEnd/>
            </a:ln>
          </p:spPr>
          <p:txBody>
            <a:bodyPr wrap="square">
              <a:spAutoFit/>
            </a:bodyPr>
            <a:lstStyle/>
            <a:p>
              <a:pPr algn="ctr" fontAlgn="auto">
                <a:spcBef>
                  <a:spcPts val="0"/>
                </a:spcBef>
                <a:spcAft>
                  <a:spcPts val="600"/>
                </a:spcAft>
              </a:pPr>
              <a:r>
                <a:rPr lang="en-US" sz="1500" kern="0" dirty="0" smtClean="0">
                  <a:solidFill>
                    <a:srgbClr val="3F3F3F">
                      <a:alpha val="99000"/>
                    </a:srgbClr>
                  </a:solidFill>
                </a:rPr>
                <a:t>EXPAND STRATEGIC VALUE</a:t>
              </a:r>
              <a:endParaRPr lang="en-US" sz="1500" kern="0" dirty="0">
                <a:solidFill>
                  <a:srgbClr val="3F3F3F">
                    <a:alpha val="99000"/>
                  </a:srgbClr>
                </a:solidFill>
              </a:endParaRPr>
            </a:p>
            <a:p>
              <a:pPr algn="ctr"/>
              <a:r>
                <a:rPr lang="en-US" sz="1500" kern="0" dirty="0" smtClean="0">
                  <a:solidFill>
                    <a:srgbClr val="3F3F3F">
                      <a:alpha val="99000"/>
                    </a:srgbClr>
                  </a:solidFill>
                </a:rPr>
                <a:t>A path for network integration into the cloud ecosystem</a:t>
              </a:r>
              <a:endParaRPr lang="en-US" sz="1500" kern="0" dirty="0">
                <a:solidFill>
                  <a:srgbClr val="3F3F3F">
                    <a:alpha val="99000"/>
                  </a:srgbClr>
                </a:solidFill>
              </a:endParaRPr>
            </a:p>
          </p:txBody>
        </p:sp>
      </p:grpSp>
      <p:grpSp>
        <p:nvGrpSpPr>
          <p:cNvPr id="5" name="Group 32"/>
          <p:cNvGrpSpPr>
            <a:grpSpLocks/>
          </p:cNvGrpSpPr>
          <p:nvPr/>
        </p:nvGrpSpPr>
        <p:grpSpPr bwMode="auto">
          <a:xfrm>
            <a:off x="2706118" y="1300324"/>
            <a:ext cx="3721100" cy="3841034"/>
            <a:chOff x="2711723" y="1748548"/>
            <a:chExt cx="3720554" cy="3840473"/>
          </a:xfrm>
        </p:grpSpPr>
        <p:grpSp>
          <p:nvGrpSpPr>
            <p:cNvPr id="6" name="Group 33"/>
            <p:cNvGrpSpPr/>
            <p:nvPr/>
          </p:nvGrpSpPr>
          <p:grpSpPr>
            <a:xfrm>
              <a:off x="2711723" y="1868468"/>
              <a:ext cx="3720554" cy="3720553"/>
              <a:chOff x="3131126" y="2770909"/>
              <a:chExt cx="3144983" cy="3144982"/>
            </a:xfrm>
            <a:solidFill>
              <a:srgbClr val="C71C2C"/>
            </a:solidFill>
          </p:grpSpPr>
          <p:sp>
            <p:nvSpPr>
              <p:cNvPr id="38" name="Pie 37"/>
              <p:cNvSpPr/>
              <p:nvPr/>
            </p:nvSpPr>
            <p:spPr>
              <a:xfrm>
                <a:off x="3131127" y="2770909"/>
                <a:ext cx="3144982" cy="3144982"/>
              </a:xfrm>
              <a:prstGeom prst="pie">
                <a:avLst>
                  <a:gd name="adj1" fmla="val 8897362"/>
                  <a:gd name="adj2" fmla="val 16200000"/>
                </a:avLst>
              </a:prstGeom>
              <a:grpFill/>
              <a:ln w="57150" cap="flat" cmpd="sng" algn="ctr">
                <a:solidFill>
                  <a:srgbClr val="FFFFFF"/>
                </a:solidFill>
                <a:prstDash val="solid"/>
              </a:ln>
              <a:effectLst/>
            </p:spPr>
            <p:txBody>
              <a:bodyPr anchor="ctr"/>
              <a:lstStyle/>
              <a:p>
                <a:pPr algn="ctr" fontAlgn="auto">
                  <a:spcBef>
                    <a:spcPts val="0"/>
                  </a:spcBef>
                  <a:spcAft>
                    <a:spcPts val="0"/>
                  </a:spcAft>
                  <a:defRPr/>
                </a:pPr>
                <a:endParaRPr lang="en-US" sz="1800" kern="0" dirty="0">
                  <a:solidFill>
                    <a:srgbClr val="FFFFFF"/>
                  </a:solidFill>
                  <a:latin typeface="Arial"/>
                  <a:ea typeface="+mn-ea"/>
                </a:endParaRPr>
              </a:p>
            </p:txBody>
          </p:sp>
          <p:sp>
            <p:nvSpPr>
              <p:cNvPr id="39" name="Pie 38"/>
              <p:cNvSpPr/>
              <p:nvPr/>
            </p:nvSpPr>
            <p:spPr>
              <a:xfrm rot="7200000">
                <a:off x="3131127" y="2770909"/>
                <a:ext cx="3144982" cy="3144982"/>
              </a:xfrm>
              <a:prstGeom prst="pie">
                <a:avLst>
                  <a:gd name="adj1" fmla="val 8957929"/>
                  <a:gd name="adj2" fmla="val 16213145"/>
                </a:avLst>
              </a:prstGeom>
              <a:grpFill/>
              <a:ln w="57150" cap="flat" cmpd="sng" algn="ctr">
                <a:solidFill>
                  <a:srgbClr val="FFFFFF"/>
                </a:solidFill>
                <a:prstDash val="solid"/>
              </a:ln>
              <a:effectLst/>
            </p:spPr>
            <p:txBody>
              <a:bodyPr anchor="ctr"/>
              <a:lstStyle/>
              <a:p>
                <a:pPr algn="ctr" fontAlgn="auto">
                  <a:spcBef>
                    <a:spcPts val="0"/>
                  </a:spcBef>
                  <a:spcAft>
                    <a:spcPts val="0"/>
                  </a:spcAft>
                  <a:defRPr/>
                </a:pPr>
                <a:endParaRPr lang="en-US" sz="1800" kern="0" dirty="0">
                  <a:solidFill>
                    <a:srgbClr val="FFFFFF"/>
                  </a:solidFill>
                  <a:latin typeface="Arial"/>
                  <a:ea typeface="+mn-ea"/>
                </a:endParaRPr>
              </a:p>
            </p:txBody>
          </p:sp>
          <p:sp>
            <p:nvSpPr>
              <p:cNvPr id="40" name="Pie 39"/>
              <p:cNvSpPr/>
              <p:nvPr/>
            </p:nvSpPr>
            <p:spPr>
              <a:xfrm rot="14400000">
                <a:off x="3131126" y="2770909"/>
                <a:ext cx="3144982" cy="3144982"/>
              </a:xfrm>
              <a:prstGeom prst="pie">
                <a:avLst>
                  <a:gd name="adj1" fmla="val 8978208"/>
                  <a:gd name="adj2" fmla="val 16200000"/>
                </a:avLst>
              </a:prstGeom>
              <a:grpFill/>
              <a:ln w="57150" cap="flat" cmpd="sng" algn="ctr">
                <a:solidFill>
                  <a:srgbClr val="FFFFFF"/>
                </a:solidFill>
                <a:prstDash val="solid"/>
              </a:ln>
              <a:effectLst/>
            </p:spPr>
            <p:txBody>
              <a:bodyPr anchor="ctr"/>
              <a:lstStyle/>
              <a:p>
                <a:pPr algn="ctr" fontAlgn="auto">
                  <a:spcBef>
                    <a:spcPts val="0"/>
                  </a:spcBef>
                  <a:spcAft>
                    <a:spcPts val="0"/>
                  </a:spcAft>
                  <a:defRPr/>
                </a:pPr>
                <a:endParaRPr lang="en-US" sz="1800" kern="0" dirty="0">
                  <a:solidFill>
                    <a:srgbClr val="FFFFFF"/>
                  </a:solidFill>
                  <a:latin typeface="Arial"/>
                  <a:ea typeface="+mn-ea"/>
                </a:endParaRPr>
              </a:p>
            </p:txBody>
          </p:sp>
        </p:grpSp>
        <p:sp>
          <p:nvSpPr>
            <p:cNvPr id="35" name="TextBox 34"/>
            <p:cNvSpPr txBox="1"/>
            <p:nvPr/>
          </p:nvSpPr>
          <p:spPr>
            <a:xfrm rot="18051103">
              <a:off x="3083576" y="2111858"/>
              <a:ext cx="3291840" cy="3291840"/>
            </a:xfrm>
            <a:prstGeom prst="rect">
              <a:avLst/>
            </a:prstGeom>
            <a:noFill/>
          </p:spPr>
          <p:txBody>
            <a:bodyPr spcFirstLastPara="1">
              <a:prstTxWarp prst="textArchUp">
                <a:avLst/>
              </a:prstTxWarp>
              <a:spAutoFit/>
            </a:bodyPr>
            <a:lstStyle/>
            <a:p>
              <a:pPr algn="ctr" fontAlgn="auto">
                <a:spcBef>
                  <a:spcPts val="0"/>
                </a:spcBef>
                <a:spcAft>
                  <a:spcPts val="0"/>
                </a:spcAft>
                <a:defRPr/>
              </a:pPr>
              <a:r>
                <a:rPr lang="en-US" sz="1600" b="1" kern="0" dirty="0">
                  <a:solidFill>
                    <a:srgbClr val="FFFFFF">
                      <a:alpha val="99000"/>
                    </a:srgbClr>
                  </a:solidFill>
                  <a:latin typeface="Arial"/>
                </a:rPr>
                <a:t>SCALE</a:t>
              </a:r>
            </a:p>
          </p:txBody>
        </p:sp>
        <p:sp>
          <p:nvSpPr>
            <p:cNvPr id="36" name="TextBox 35"/>
            <p:cNvSpPr txBox="1"/>
            <p:nvPr/>
          </p:nvSpPr>
          <p:spPr>
            <a:xfrm rot="3881383">
              <a:off x="2915153" y="2180651"/>
              <a:ext cx="3199930" cy="3199930"/>
            </a:xfrm>
            <a:prstGeom prst="rect">
              <a:avLst/>
            </a:prstGeom>
            <a:noFill/>
          </p:spPr>
          <p:txBody>
            <a:bodyPr spcFirstLastPara="1">
              <a:prstTxWarp prst="textArchUp">
                <a:avLst/>
              </a:prstTxWarp>
              <a:spAutoFit/>
            </a:bodyPr>
            <a:lstStyle/>
            <a:p>
              <a:pPr algn="ctr" fontAlgn="auto">
                <a:spcBef>
                  <a:spcPts val="0"/>
                </a:spcBef>
                <a:spcAft>
                  <a:spcPts val="0"/>
                </a:spcAft>
                <a:defRPr/>
              </a:pPr>
              <a:r>
                <a:rPr lang="en-US" sz="1600" b="1" kern="0" dirty="0">
                  <a:solidFill>
                    <a:srgbClr val="FFFFFF">
                      <a:alpha val="99000"/>
                    </a:srgbClr>
                  </a:solidFill>
                  <a:latin typeface="Arial"/>
                </a:rPr>
                <a:t>PROGRAMMABILITY</a:t>
              </a:r>
            </a:p>
          </p:txBody>
        </p:sp>
        <p:sp>
          <p:nvSpPr>
            <p:cNvPr id="37" name="TextBox 36"/>
            <p:cNvSpPr txBox="1"/>
            <p:nvPr/>
          </p:nvSpPr>
          <p:spPr>
            <a:xfrm>
              <a:off x="2930217" y="1748548"/>
              <a:ext cx="3291840" cy="3555853"/>
            </a:xfrm>
            <a:prstGeom prst="rect">
              <a:avLst/>
            </a:prstGeom>
            <a:noFill/>
          </p:spPr>
          <p:txBody>
            <a:bodyPr spcFirstLastPara="1">
              <a:prstTxWarp prst="textArchDown">
                <a:avLst/>
              </a:prstTxWarp>
              <a:spAutoFit/>
            </a:bodyPr>
            <a:lstStyle/>
            <a:p>
              <a:pPr algn="ctr" fontAlgn="auto">
                <a:spcBef>
                  <a:spcPts val="0"/>
                </a:spcBef>
                <a:spcAft>
                  <a:spcPts val="0"/>
                </a:spcAft>
                <a:defRPr/>
              </a:pPr>
              <a:r>
                <a:rPr lang="en-US" sz="1600" b="1" kern="0" dirty="0">
                  <a:solidFill>
                    <a:srgbClr val="FFFFFF">
                      <a:alpha val="99000"/>
                    </a:srgbClr>
                  </a:solidFill>
                  <a:latin typeface="Arial"/>
                </a:rPr>
                <a:t>NETWORK-LEVEL APPS</a:t>
              </a:r>
            </a:p>
          </p:txBody>
        </p:sp>
      </p:grpSp>
      <p:sp>
        <p:nvSpPr>
          <p:cNvPr id="41" name="Oval 40"/>
          <p:cNvSpPr/>
          <p:nvPr/>
        </p:nvSpPr>
        <p:spPr>
          <a:xfrm>
            <a:off x="3322068" y="2028270"/>
            <a:ext cx="2489200" cy="2487613"/>
          </a:xfrm>
          <a:prstGeom prst="ellipse">
            <a:avLst/>
          </a:prstGeom>
          <a:solidFill>
            <a:schemeClr val="bg1"/>
          </a:solidFill>
          <a:ln w="57150" cap="flat" cmpd="sng" algn="ctr">
            <a:solidFill>
              <a:srgbClr val="FFFFFF"/>
            </a:solidFill>
            <a:prstDash val="solid"/>
          </a:ln>
          <a:effectLst/>
        </p:spPr>
        <p:txBody>
          <a:bodyPr lIns="0" tIns="0" rIns="0" bIns="0" anchor="ctr"/>
          <a:lstStyle/>
          <a:p>
            <a:pPr algn="ctr" fontAlgn="auto">
              <a:spcBef>
                <a:spcPts val="0"/>
              </a:spcBef>
              <a:spcAft>
                <a:spcPts val="0"/>
              </a:spcAft>
              <a:defRPr/>
            </a:pPr>
            <a:endParaRPr lang="en-US" sz="1800" b="1" kern="0" dirty="0">
              <a:solidFill>
                <a:srgbClr val="F2BF2E">
                  <a:alpha val="99000"/>
                </a:srgbClr>
              </a:solidFill>
              <a:latin typeface="Arial"/>
              <a:ea typeface="+mn-ea"/>
            </a:endParaRPr>
          </a:p>
        </p:txBody>
      </p:sp>
      <p:sp>
        <p:nvSpPr>
          <p:cNvPr id="8" name="Title 7"/>
          <p:cNvSpPr>
            <a:spLocks noGrp="1"/>
          </p:cNvSpPr>
          <p:nvPr>
            <p:ph type="title"/>
          </p:nvPr>
        </p:nvSpPr>
        <p:spPr/>
        <p:txBody>
          <a:bodyPr/>
          <a:lstStyle/>
          <a:p>
            <a:r>
              <a:rPr lang="en-US" dirty="0" smtClean="0">
                <a:solidFill>
                  <a:schemeClr val="accent4">
                    <a:alpha val="99000"/>
                  </a:schemeClr>
                </a:solidFill>
                <a:ea typeface="HGSHeiseiKakugothictaiW9"/>
                <a:cs typeface="HGSHeiseiKakugothictaiW9"/>
              </a:rPr>
              <a:t>The benefits</a:t>
            </a:r>
            <a:br>
              <a:rPr lang="en-US" dirty="0" smtClean="0">
                <a:solidFill>
                  <a:schemeClr val="accent4">
                    <a:alpha val="99000"/>
                  </a:schemeClr>
                </a:solidFill>
                <a:ea typeface="HGSHeiseiKakugothictaiW9"/>
                <a:cs typeface="HGSHeiseiKakugothictaiW9"/>
              </a:rPr>
            </a:br>
            <a:r>
              <a:rPr lang="en-US" sz="1800" dirty="0" smtClean="0">
                <a:solidFill>
                  <a:srgbClr val="808080">
                    <a:alpha val="99000"/>
                  </a:srgbClr>
                </a:solidFill>
              </a:rPr>
              <a:t>Greater capacity &amp; capability</a:t>
            </a:r>
            <a:endParaRPr lang="en-US" sz="1800" dirty="0">
              <a:solidFill>
                <a:schemeClr val="bg2"/>
              </a:solidFil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4117072" y="2963743"/>
            <a:ext cx="1086416" cy="541535"/>
          </a:xfrm>
          <a:prstGeom prst="rect">
            <a:avLst/>
          </a:prstGeom>
        </p:spPr>
      </p:pic>
    </p:spTree>
    <p:extLst>
      <p:ext uri="{BB962C8B-B14F-4D97-AF65-F5344CB8AC3E}">
        <p14:creationId xmlns:p14="http://schemas.microsoft.com/office/powerpoint/2010/main" xmlns="" val="3807288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6042" y="277242"/>
            <a:ext cx="8050429" cy="738664"/>
          </a:xfrm>
          <a:prstGeom prst="rect">
            <a:avLst/>
          </a:prstGeom>
          <a:noFill/>
        </p:spPr>
        <p:txBody>
          <a:bodyPr wrap="square" rtlCol="0">
            <a:spAutoFit/>
          </a:bodyPr>
          <a:lstStyle/>
          <a:p>
            <a:r>
              <a:rPr lang="en-US" dirty="0" smtClean="0">
                <a:solidFill>
                  <a:schemeClr val="accent4">
                    <a:alpha val="99000"/>
                  </a:schemeClr>
                </a:solidFill>
                <a:ea typeface="+mj-ea"/>
                <a:cs typeface="Arial" pitchFamily="34" charset="0"/>
              </a:rPr>
              <a:t>A deliberate strategy</a:t>
            </a:r>
            <a:br>
              <a:rPr lang="en-US" dirty="0" smtClean="0">
                <a:solidFill>
                  <a:schemeClr val="accent4">
                    <a:alpha val="99000"/>
                  </a:schemeClr>
                </a:solidFill>
                <a:ea typeface="+mj-ea"/>
                <a:cs typeface="Arial" pitchFamily="34" charset="0"/>
              </a:rPr>
            </a:br>
            <a:r>
              <a:rPr lang="en-US" sz="1800" dirty="0" smtClean="0">
                <a:solidFill>
                  <a:srgbClr val="808080">
                    <a:alpha val="99000"/>
                  </a:srgbClr>
                </a:solidFill>
              </a:rPr>
              <a:t>Creating networks that change the way you compete</a:t>
            </a:r>
            <a:endParaRPr lang="en-US" sz="1800" dirty="0">
              <a:solidFill>
                <a:schemeClr val="bg2"/>
              </a:solidFill>
              <a:latin typeface="Arial" pitchFamily="34" charset="0"/>
              <a:ea typeface="+mj-ea"/>
              <a:cs typeface="Arial" pitchFamily="34" charset="0"/>
            </a:endParaRPr>
          </a:p>
        </p:txBody>
      </p:sp>
      <p:grpSp>
        <p:nvGrpSpPr>
          <p:cNvPr id="78" name="Group 77"/>
          <p:cNvGrpSpPr/>
          <p:nvPr/>
        </p:nvGrpSpPr>
        <p:grpSpPr>
          <a:xfrm>
            <a:off x="236538" y="3644754"/>
            <a:ext cx="3502552" cy="817325"/>
            <a:chOff x="236538" y="3644754"/>
            <a:chExt cx="3502552" cy="817325"/>
          </a:xfrm>
        </p:grpSpPr>
        <p:sp>
          <p:nvSpPr>
            <p:cNvPr id="79" name="Rectangle 78"/>
            <p:cNvSpPr/>
            <p:nvPr/>
          </p:nvSpPr>
          <p:spPr bwMode="auto">
            <a:xfrm>
              <a:off x="236538" y="3644754"/>
              <a:ext cx="3502552" cy="817325"/>
            </a:xfrm>
            <a:prstGeom prst="rect">
              <a:avLst/>
            </a:prstGeom>
            <a:gradFill flip="none" rotWithShape="1">
              <a:gsLst>
                <a:gs pos="0">
                  <a:srgbClr val="FFFFFF">
                    <a:lumMod val="85000"/>
                  </a:srgbClr>
                </a:gs>
                <a:gs pos="100000">
                  <a:srgbClr val="FFFFFF"/>
                </a:gs>
              </a:gsLst>
              <a:lin ang="54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80" name="Group 79"/>
            <p:cNvGrpSpPr/>
            <p:nvPr/>
          </p:nvGrpSpPr>
          <p:grpSpPr>
            <a:xfrm>
              <a:off x="878472" y="3973675"/>
              <a:ext cx="2218684" cy="193374"/>
              <a:chOff x="967317" y="4935384"/>
              <a:chExt cx="4268786" cy="372054"/>
            </a:xfrm>
            <a:solidFill>
              <a:schemeClr val="tx1">
                <a:lumMod val="65000"/>
                <a:lumOff val="35000"/>
              </a:schemeClr>
            </a:solidFill>
          </p:grpSpPr>
          <p:sp>
            <p:nvSpPr>
              <p:cNvPr id="81" name="Freeform 8"/>
              <p:cNvSpPr>
                <a:spLocks/>
              </p:cNvSpPr>
              <p:nvPr/>
            </p:nvSpPr>
            <p:spPr bwMode="auto">
              <a:xfrm>
                <a:off x="1263977" y="4983735"/>
                <a:ext cx="142593" cy="242572"/>
              </a:xfrm>
              <a:custGeom>
                <a:avLst/>
                <a:gdLst>
                  <a:gd name="T0" fmla="*/ 74 w 74"/>
                  <a:gd name="T1" fmla="*/ 51 h 125"/>
                  <a:gd name="T2" fmla="*/ 48 w 74"/>
                  <a:gd name="T3" fmla="*/ 51 h 125"/>
                  <a:gd name="T4" fmla="*/ 48 w 74"/>
                  <a:gd name="T5" fmla="*/ 83 h 125"/>
                  <a:gd name="T6" fmla="*/ 62 w 74"/>
                  <a:gd name="T7" fmla="*/ 101 h 125"/>
                  <a:gd name="T8" fmla="*/ 74 w 74"/>
                  <a:gd name="T9" fmla="*/ 98 h 125"/>
                  <a:gd name="T10" fmla="*/ 74 w 74"/>
                  <a:gd name="T11" fmla="*/ 122 h 125"/>
                  <a:gd name="T12" fmla="*/ 53 w 74"/>
                  <a:gd name="T13" fmla="*/ 125 h 125"/>
                  <a:gd name="T14" fmla="*/ 19 w 74"/>
                  <a:gd name="T15" fmla="*/ 96 h 125"/>
                  <a:gd name="T16" fmla="*/ 19 w 74"/>
                  <a:gd name="T17" fmla="*/ 51 h 125"/>
                  <a:gd name="T18" fmla="*/ 0 w 74"/>
                  <a:gd name="T19" fmla="*/ 51 h 125"/>
                  <a:gd name="T20" fmla="*/ 0 w 74"/>
                  <a:gd name="T21" fmla="*/ 28 h 125"/>
                  <a:gd name="T22" fmla="*/ 19 w 74"/>
                  <a:gd name="T23" fmla="*/ 28 h 125"/>
                  <a:gd name="T24" fmla="*/ 19 w 74"/>
                  <a:gd name="T25" fmla="*/ 0 h 125"/>
                  <a:gd name="T26" fmla="*/ 48 w 74"/>
                  <a:gd name="T27" fmla="*/ 0 h 125"/>
                  <a:gd name="T28" fmla="*/ 48 w 74"/>
                  <a:gd name="T29" fmla="*/ 28 h 125"/>
                  <a:gd name="T30" fmla="*/ 74 w 74"/>
                  <a:gd name="T31" fmla="*/ 28 h 125"/>
                  <a:gd name="T32" fmla="*/ 74 w 74"/>
                  <a:gd name="T33" fmla="*/ 5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5">
                    <a:moveTo>
                      <a:pt x="74" y="51"/>
                    </a:moveTo>
                    <a:cubicBezTo>
                      <a:pt x="48" y="51"/>
                      <a:pt x="48" y="51"/>
                      <a:pt x="48" y="51"/>
                    </a:cubicBezTo>
                    <a:cubicBezTo>
                      <a:pt x="48" y="83"/>
                      <a:pt x="48" y="83"/>
                      <a:pt x="48" y="83"/>
                    </a:cubicBezTo>
                    <a:cubicBezTo>
                      <a:pt x="48" y="93"/>
                      <a:pt x="49" y="101"/>
                      <a:pt x="62" y="101"/>
                    </a:cubicBezTo>
                    <a:cubicBezTo>
                      <a:pt x="65" y="101"/>
                      <a:pt x="71" y="100"/>
                      <a:pt x="74" y="98"/>
                    </a:cubicBezTo>
                    <a:cubicBezTo>
                      <a:pt x="74" y="122"/>
                      <a:pt x="74" y="122"/>
                      <a:pt x="74" y="122"/>
                    </a:cubicBezTo>
                    <a:cubicBezTo>
                      <a:pt x="67" y="125"/>
                      <a:pt x="60" y="125"/>
                      <a:pt x="53" y="125"/>
                    </a:cubicBezTo>
                    <a:cubicBezTo>
                      <a:pt x="34" y="125"/>
                      <a:pt x="19" y="117"/>
                      <a:pt x="19" y="96"/>
                    </a:cubicBezTo>
                    <a:cubicBezTo>
                      <a:pt x="19" y="51"/>
                      <a:pt x="19" y="51"/>
                      <a:pt x="19" y="51"/>
                    </a:cubicBezTo>
                    <a:cubicBezTo>
                      <a:pt x="0" y="51"/>
                      <a:pt x="0" y="51"/>
                      <a:pt x="0" y="51"/>
                    </a:cubicBezTo>
                    <a:cubicBezTo>
                      <a:pt x="0" y="28"/>
                      <a:pt x="0" y="28"/>
                      <a:pt x="0" y="28"/>
                    </a:cubicBezTo>
                    <a:cubicBezTo>
                      <a:pt x="19" y="28"/>
                      <a:pt x="19" y="28"/>
                      <a:pt x="19" y="28"/>
                    </a:cubicBezTo>
                    <a:cubicBezTo>
                      <a:pt x="19" y="0"/>
                      <a:pt x="19" y="0"/>
                      <a:pt x="19" y="0"/>
                    </a:cubicBezTo>
                    <a:cubicBezTo>
                      <a:pt x="48" y="0"/>
                      <a:pt x="48" y="0"/>
                      <a:pt x="48" y="0"/>
                    </a:cubicBezTo>
                    <a:cubicBezTo>
                      <a:pt x="48" y="28"/>
                      <a:pt x="48" y="28"/>
                      <a:pt x="48" y="28"/>
                    </a:cubicBezTo>
                    <a:cubicBezTo>
                      <a:pt x="74" y="28"/>
                      <a:pt x="74" y="28"/>
                      <a:pt x="74" y="28"/>
                    </a:cubicBezTo>
                    <a:lnTo>
                      <a:pt x="74" y="51"/>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82" name="Freeform 9"/>
              <p:cNvSpPr>
                <a:spLocks/>
              </p:cNvSpPr>
              <p:nvPr/>
            </p:nvSpPr>
            <p:spPr bwMode="auto">
              <a:xfrm>
                <a:off x="1439350" y="4935384"/>
                <a:ext cx="176193" cy="286825"/>
              </a:xfrm>
              <a:custGeom>
                <a:avLst/>
                <a:gdLst>
                  <a:gd name="T0" fmla="*/ 29 w 91"/>
                  <a:gd name="T1" fmla="*/ 0 h 148"/>
                  <a:gd name="T2" fmla="*/ 29 w 91"/>
                  <a:gd name="T3" fmla="*/ 66 h 148"/>
                  <a:gd name="T4" fmla="*/ 29 w 91"/>
                  <a:gd name="T5" fmla="*/ 66 h 148"/>
                  <a:gd name="T6" fmla="*/ 56 w 91"/>
                  <a:gd name="T7" fmla="*/ 51 h 148"/>
                  <a:gd name="T8" fmla="*/ 91 w 91"/>
                  <a:gd name="T9" fmla="*/ 96 h 148"/>
                  <a:gd name="T10" fmla="*/ 91 w 91"/>
                  <a:gd name="T11" fmla="*/ 148 h 148"/>
                  <a:gd name="T12" fmla="*/ 62 w 91"/>
                  <a:gd name="T13" fmla="*/ 148 h 148"/>
                  <a:gd name="T14" fmla="*/ 62 w 91"/>
                  <a:gd name="T15" fmla="*/ 101 h 148"/>
                  <a:gd name="T16" fmla="*/ 46 w 91"/>
                  <a:gd name="T17" fmla="*/ 76 h 148"/>
                  <a:gd name="T18" fmla="*/ 29 w 91"/>
                  <a:gd name="T19" fmla="*/ 101 h 148"/>
                  <a:gd name="T20" fmla="*/ 29 w 91"/>
                  <a:gd name="T21" fmla="*/ 148 h 148"/>
                  <a:gd name="T22" fmla="*/ 0 w 91"/>
                  <a:gd name="T23" fmla="*/ 148 h 148"/>
                  <a:gd name="T24" fmla="*/ 0 w 91"/>
                  <a:gd name="T25" fmla="*/ 0 h 148"/>
                  <a:gd name="T26" fmla="*/ 29 w 91"/>
                  <a:gd name="T2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48">
                    <a:moveTo>
                      <a:pt x="29" y="0"/>
                    </a:moveTo>
                    <a:cubicBezTo>
                      <a:pt x="29" y="66"/>
                      <a:pt x="29" y="66"/>
                      <a:pt x="29" y="66"/>
                    </a:cubicBezTo>
                    <a:cubicBezTo>
                      <a:pt x="29" y="66"/>
                      <a:pt x="29" y="66"/>
                      <a:pt x="29" y="66"/>
                    </a:cubicBezTo>
                    <a:cubicBezTo>
                      <a:pt x="32" y="58"/>
                      <a:pt x="42" y="51"/>
                      <a:pt x="56" y="51"/>
                    </a:cubicBezTo>
                    <a:cubicBezTo>
                      <a:pt x="85" y="51"/>
                      <a:pt x="91" y="70"/>
                      <a:pt x="91" y="96"/>
                    </a:cubicBezTo>
                    <a:cubicBezTo>
                      <a:pt x="91" y="148"/>
                      <a:pt x="91" y="148"/>
                      <a:pt x="91" y="148"/>
                    </a:cubicBezTo>
                    <a:cubicBezTo>
                      <a:pt x="62" y="148"/>
                      <a:pt x="62" y="148"/>
                      <a:pt x="62" y="148"/>
                    </a:cubicBezTo>
                    <a:cubicBezTo>
                      <a:pt x="62" y="101"/>
                      <a:pt x="62" y="101"/>
                      <a:pt x="62" y="101"/>
                    </a:cubicBezTo>
                    <a:cubicBezTo>
                      <a:pt x="62" y="90"/>
                      <a:pt x="61" y="76"/>
                      <a:pt x="46" y="76"/>
                    </a:cubicBezTo>
                    <a:cubicBezTo>
                      <a:pt x="31" y="76"/>
                      <a:pt x="29" y="88"/>
                      <a:pt x="29" y="101"/>
                    </a:cubicBezTo>
                    <a:cubicBezTo>
                      <a:pt x="29" y="148"/>
                      <a:pt x="29" y="148"/>
                      <a:pt x="29" y="148"/>
                    </a:cubicBezTo>
                    <a:cubicBezTo>
                      <a:pt x="0" y="148"/>
                      <a:pt x="0" y="148"/>
                      <a:pt x="0" y="148"/>
                    </a:cubicBezTo>
                    <a:cubicBezTo>
                      <a:pt x="0" y="0"/>
                      <a:pt x="0" y="0"/>
                      <a:pt x="0" y="0"/>
                    </a:cubicBezTo>
                    <a:lnTo>
                      <a:pt x="29" y="0"/>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83" name="Freeform 10"/>
              <p:cNvSpPr>
                <a:spLocks noEditPoints="1"/>
              </p:cNvSpPr>
              <p:nvPr/>
            </p:nvSpPr>
            <p:spPr bwMode="auto">
              <a:xfrm>
                <a:off x="1646684" y="5034544"/>
                <a:ext cx="187666" cy="191763"/>
              </a:xfrm>
              <a:custGeom>
                <a:avLst/>
                <a:gdLst>
                  <a:gd name="T0" fmla="*/ 93 w 97"/>
                  <a:gd name="T1" fmla="*/ 80 h 99"/>
                  <a:gd name="T2" fmla="*/ 53 w 97"/>
                  <a:gd name="T3" fmla="*/ 99 h 99"/>
                  <a:gd name="T4" fmla="*/ 0 w 97"/>
                  <a:gd name="T5" fmla="*/ 49 h 99"/>
                  <a:gd name="T6" fmla="*/ 53 w 97"/>
                  <a:gd name="T7" fmla="*/ 0 h 99"/>
                  <a:gd name="T8" fmla="*/ 97 w 97"/>
                  <a:gd name="T9" fmla="*/ 49 h 99"/>
                  <a:gd name="T10" fmla="*/ 97 w 97"/>
                  <a:gd name="T11" fmla="*/ 59 h 99"/>
                  <a:gd name="T12" fmla="*/ 29 w 97"/>
                  <a:gd name="T13" fmla="*/ 59 h 99"/>
                  <a:gd name="T14" fmla="*/ 51 w 97"/>
                  <a:gd name="T15" fmla="*/ 77 h 99"/>
                  <a:gd name="T16" fmla="*/ 72 w 97"/>
                  <a:gd name="T17" fmla="*/ 65 h 99"/>
                  <a:gd name="T18" fmla="*/ 93 w 97"/>
                  <a:gd name="T19" fmla="*/ 80 h 99"/>
                  <a:gd name="T20" fmla="*/ 68 w 97"/>
                  <a:gd name="T21" fmla="*/ 39 h 99"/>
                  <a:gd name="T22" fmla="*/ 50 w 97"/>
                  <a:gd name="T23" fmla="*/ 21 h 99"/>
                  <a:gd name="T24" fmla="*/ 29 w 97"/>
                  <a:gd name="T25" fmla="*/ 39 h 99"/>
                  <a:gd name="T26" fmla="*/ 68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3" y="80"/>
                    </a:moveTo>
                    <a:cubicBezTo>
                      <a:pt x="83" y="92"/>
                      <a:pt x="68" y="99"/>
                      <a:pt x="53" y="99"/>
                    </a:cubicBezTo>
                    <a:cubicBezTo>
                      <a:pt x="23" y="99"/>
                      <a:pt x="0" y="80"/>
                      <a:pt x="0" y="49"/>
                    </a:cubicBezTo>
                    <a:cubicBezTo>
                      <a:pt x="0" y="19"/>
                      <a:pt x="23" y="0"/>
                      <a:pt x="53" y="0"/>
                    </a:cubicBezTo>
                    <a:cubicBezTo>
                      <a:pt x="80" y="0"/>
                      <a:pt x="97" y="19"/>
                      <a:pt x="97" y="49"/>
                    </a:cubicBezTo>
                    <a:cubicBezTo>
                      <a:pt x="97" y="59"/>
                      <a:pt x="97" y="59"/>
                      <a:pt x="97" y="59"/>
                    </a:cubicBezTo>
                    <a:cubicBezTo>
                      <a:pt x="29" y="59"/>
                      <a:pt x="29" y="59"/>
                      <a:pt x="29" y="59"/>
                    </a:cubicBezTo>
                    <a:cubicBezTo>
                      <a:pt x="32" y="70"/>
                      <a:pt x="40" y="77"/>
                      <a:pt x="51" y="77"/>
                    </a:cubicBezTo>
                    <a:cubicBezTo>
                      <a:pt x="61" y="77"/>
                      <a:pt x="67" y="72"/>
                      <a:pt x="72" y="65"/>
                    </a:cubicBezTo>
                    <a:lnTo>
                      <a:pt x="93" y="80"/>
                    </a:lnTo>
                    <a:close/>
                    <a:moveTo>
                      <a:pt x="68" y="39"/>
                    </a:moveTo>
                    <a:cubicBezTo>
                      <a:pt x="68" y="29"/>
                      <a:pt x="60" y="21"/>
                      <a:pt x="50" y="21"/>
                    </a:cubicBezTo>
                    <a:cubicBezTo>
                      <a:pt x="37" y="21"/>
                      <a:pt x="30" y="30"/>
                      <a:pt x="29" y="39"/>
                    </a:cubicBezTo>
                    <a:lnTo>
                      <a:pt x="68" y="39"/>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84" name="Freeform 11"/>
              <p:cNvSpPr>
                <a:spLocks/>
              </p:cNvSpPr>
              <p:nvPr/>
            </p:nvSpPr>
            <p:spPr bwMode="auto">
              <a:xfrm>
                <a:off x="2001529" y="5034544"/>
                <a:ext cx="176193" cy="187666"/>
              </a:xfrm>
              <a:custGeom>
                <a:avLst/>
                <a:gdLst>
                  <a:gd name="T0" fmla="*/ 0 w 91"/>
                  <a:gd name="T1" fmla="*/ 2 h 97"/>
                  <a:gd name="T2" fmla="*/ 28 w 91"/>
                  <a:gd name="T3" fmla="*/ 2 h 97"/>
                  <a:gd name="T4" fmla="*/ 28 w 91"/>
                  <a:gd name="T5" fmla="*/ 15 h 97"/>
                  <a:gd name="T6" fmla="*/ 28 w 91"/>
                  <a:gd name="T7" fmla="*/ 15 h 97"/>
                  <a:gd name="T8" fmla="*/ 56 w 91"/>
                  <a:gd name="T9" fmla="*/ 0 h 97"/>
                  <a:gd name="T10" fmla="*/ 91 w 91"/>
                  <a:gd name="T11" fmla="*/ 45 h 97"/>
                  <a:gd name="T12" fmla="*/ 91 w 91"/>
                  <a:gd name="T13" fmla="*/ 97 h 97"/>
                  <a:gd name="T14" fmla="*/ 62 w 91"/>
                  <a:gd name="T15" fmla="*/ 97 h 97"/>
                  <a:gd name="T16" fmla="*/ 62 w 91"/>
                  <a:gd name="T17" fmla="*/ 50 h 97"/>
                  <a:gd name="T18" fmla="*/ 47 w 91"/>
                  <a:gd name="T19" fmla="*/ 25 h 97"/>
                  <a:gd name="T20" fmla="*/ 29 w 91"/>
                  <a:gd name="T21" fmla="*/ 50 h 97"/>
                  <a:gd name="T22" fmla="*/ 29 w 91"/>
                  <a:gd name="T23" fmla="*/ 97 h 97"/>
                  <a:gd name="T24" fmla="*/ 0 w 91"/>
                  <a:gd name="T25" fmla="*/ 97 h 97"/>
                  <a:gd name="T26" fmla="*/ 0 w 91"/>
                  <a:gd name="T2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7">
                    <a:moveTo>
                      <a:pt x="0" y="2"/>
                    </a:moveTo>
                    <a:cubicBezTo>
                      <a:pt x="28" y="2"/>
                      <a:pt x="28" y="2"/>
                      <a:pt x="28" y="2"/>
                    </a:cubicBezTo>
                    <a:cubicBezTo>
                      <a:pt x="28" y="15"/>
                      <a:pt x="28" y="15"/>
                      <a:pt x="28" y="15"/>
                    </a:cubicBezTo>
                    <a:cubicBezTo>
                      <a:pt x="28" y="15"/>
                      <a:pt x="28" y="15"/>
                      <a:pt x="28" y="15"/>
                    </a:cubicBezTo>
                    <a:cubicBezTo>
                      <a:pt x="32" y="8"/>
                      <a:pt x="42" y="0"/>
                      <a:pt x="56" y="0"/>
                    </a:cubicBezTo>
                    <a:cubicBezTo>
                      <a:pt x="86" y="0"/>
                      <a:pt x="91" y="19"/>
                      <a:pt x="91" y="45"/>
                    </a:cubicBezTo>
                    <a:cubicBezTo>
                      <a:pt x="91" y="97"/>
                      <a:pt x="91" y="97"/>
                      <a:pt x="91" y="97"/>
                    </a:cubicBezTo>
                    <a:cubicBezTo>
                      <a:pt x="62" y="97"/>
                      <a:pt x="62" y="97"/>
                      <a:pt x="62" y="97"/>
                    </a:cubicBezTo>
                    <a:cubicBezTo>
                      <a:pt x="62" y="50"/>
                      <a:pt x="62" y="50"/>
                      <a:pt x="62" y="50"/>
                    </a:cubicBezTo>
                    <a:cubicBezTo>
                      <a:pt x="62" y="39"/>
                      <a:pt x="62" y="25"/>
                      <a:pt x="47" y="25"/>
                    </a:cubicBezTo>
                    <a:cubicBezTo>
                      <a:pt x="32" y="25"/>
                      <a:pt x="29" y="37"/>
                      <a:pt x="29" y="50"/>
                    </a:cubicBezTo>
                    <a:cubicBezTo>
                      <a:pt x="29" y="97"/>
                      <a:pt x="29" y="97"/>
                      <a:pt x="29" y="97"/>
                    </a:cubicBezTo>
                    <a:cubicBezTo>
                      <a:pt x="0" y="97"/>
                      <a:pt x="0" y="97"/>
                      <a:pt x="0" y="97"/>
                    </a:cubicBezTo>
                    <a:lnTo>
                      <a:pt x="0" y="2"/>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85" name="Freeform 12"/>
              <p:cNvSpPr>
                <a:spLocks noEditPoints="1"/>
              </p:cNvSpPr>
              <p:nvPr/>
            </p:nvSpPr>
            <p:spPr bwMode="auto">
              <a:xfrm>
                <a:off x="2202306" y="5034544"/>
                <a:ext cx="187666" cy="191763"/>
              </a:xfrm>
              <a:custGeom>
                <a:avLst/>
                <a:gdLst>
                  <a:gd name="T0" fmla="*/ 92 w 97"/>
                  <a:gd name="T1" fmla="*/ 80 h 99"/>
                  <a:gd name="T2" fmla="*/ 52 w 97"/>
                  <a:gd name="T3" fmla="*/ 99 h 99"/>
                  <a:gd name="T4" fmla="*/ 0 w 97"/>
                  <a:gd name="T5" fmla="*/ 49 h 99"/>
                  <a:gd name="T6" fmla="*/ 52 w 97"/>
                  <a:gd name="T7" fmla="*/ 0 h 99"/>
                  <a:gd name="T8" fmla="*/ 97 w 97"/>
                  <a:gd name="T9" fmla="*/ 49 h 99"/>
                  <a:gd name="T10" fmla="*/ 97 w 97"/>
                  <a:gd name="T11" fmla="*/ 59 h 99"/>
                  <a:gd name="T12" fmla="*/ 29 w 97"/>
                  <a:gd name="T13" fmla="*/ 59 h 99"/>
                  <a:gd name="T14" fmla="*/ 51 w 97"/>
                  <a:gd name="T15" fmla="*/ 77 h 99"/>
                  <a:gd name="T16" fmla="*/ 72 w 97"/>
                  <a:gd name="T17" fmla="*/ 65 h 99"/>
                  <a:gd name="T18" fmla="*/ 92 w 97"/>
                  <a:gd name="T19" fmla="*/ 80 h 99"/>
                  <a:gd name="T20" fmla="*/ 67 w 97"/>
                  <a:gd name="T21" fmla="*/ 39 h 99"/>
                  <a:gd name="T22" fmla="*/ 49 w 97"/>
                  <a:gd name="T23" fmla="*/ 21 h 99"/>
                  <a:gd name="T24" fmla="*/ 29 w 97"/>
                  <a:gd name="T25" fmla="*/ 39 h 99"/>
                  <a:gd name="T26" fmla="*/ 67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2" y="80"/>
                    </a:moveTo>
                    <a:cubicBezTo>
                      <a:pt x="83" y="92"/>
                      <a:pt x="67" y="99"/>
                      <a:pt x="52" y="99"/>
                    </a:cubicBezTo>
                    <a:cubicBezTo>
                      <a:pt x="23" y="99"/>
                      <a:pt x="0" y="80"/>
                      <a:pt x="0" y="49"/>
                    </a:cubicBezTo>
                    <a:cubicBezTo>
                      <a:pt x="0" y="19"/>
                      <a:pt x="23" y="0"/>
                      <a:pt x="52" y="0"/>
                    </a:cubicBezTo>
                    <a:cubicBezTo>
                      <a:pt x="79" y="0"/>
                      <a:pt x="97" y="19"/>
                      <a:pt x="97" y="49"/>
                    </a:cubicBezTo>
                    <a:cubicBezTo>
                      <a:pt x="97" y="59"/>
                      <a:pt x="97" y="59"/>
                      <a:pt x="97" y="59"/>
                    </a:cubicBezTo>
                    <a:cubicBezTo>
                      <a:pt x="29" y="59"/>
                      <a:pt x="29" y="59"/>
                      <a:pt x="29" y="59"/>
                    </a:cubicBezTo>
                    <a:cubicBezTo>
                      <a:pt x="31" y="70"/>
                      <a:pt x="39" y="77"/>
                      <a:pt x="51" y="77"/>
                    </a:cubicBezTo>
                    <a:cubicBezTo>
                      <a:pt x="60" y="77"/>
                      <a:pt x="67" y="72"/>
                      <a:pt x="72" y="65"/>
                    </a:cubicBezTo>
                    <a:lnTo>
                      <a:pt x="92" y="80"/>
                    </a:lnTo>
                    <a:close/>
                    <a:moveTo>
                      <a:pt x="67" y="39"/>
                    </a:moveTo>
                    <a:cubicBezTo>
                      <a:pt x="67" y="29"/>
                      <a:pt x="60" y="21"/>
                      <a:pt x="49" y="21"/>
                    </a:cubicBezTo>
                    <a:cubicBezTo>
                      <a:pt x="37" y="21"/>
                      <a:pt x="30" y="30"/>
                      <a:pt x="29" y="39"/>
                    </a:cubicBezTo>
                    <a:lnTo>
                      <a:pt x="67" y="39"/>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86" name="Freeform 13"/>
              <p:cNvSpPr>
                <a:spLocks/>
              </p:cNvSpPr>
              <p:nvPr/>
            </p:nvSpPr>
            <p:spPr bwMode="auto">
              <a:xfrm>
                <a:off x="2403904" y="4983735"/>
                <a:ext cx="140954" cy="242572"/>
              </a:xfrm>
              <a:custGeom>
                <a:avLst/>
                <a:gdLst>
                  <a:gd name="T0" fmla="*/ 73 w 73"/>
                  <a:gd name="T1" fmla="*/ 51 h 125"/>
                  <a:gd name="T2" fmla="*/ 48 w 73"/>
                  <a:gd name="T3" fmla="*/ 51 h 125"/>
                  <a:gd name="T4" fmla="*/ 48 w 73"/>
                  <a:gd name="T5" fmla="*/ 83 h 125"/>
                  <a:gd name="T6" fmla="*/ 61 w 73"/>
                  <a:gd name="T7" fmla="*/ 101 h 125"/>
                  <a:gd name="T8" fmla="*/ 73 w 73"/>
                  <a:gd name="T9" fmla="*/ 98 h 125"/>
                  <a:gd name="T10" fmla="*/ 73 w 73"/>
                  <a:gd name="T11" fmla="*/ 122 h 125"/>
                  <a:gd name="T12" fmla="*/ 53 w 73"/>
                  <a:gd name="T13" fmla="*/ 125 h 125"/>
                  <a:gd name="T14" fmla="*/ 18 w 73"/>
                  <a:gd name="T15" fmla="*/ 96 h 125"/>
                  <a:gd name="T16" fmla="*/ 18 w 73"/>
                  <a:gd name="T17" fmla="*/ 51 h 125"/>
                  <a:gd name="T18" fmla="*/ 0 w 73"/>
                  <a:gd name="T19" fmla="*/ 51 h 125"/>
                  <a:gd name="T20" fmla="*/ 0 w 73"/>
                  <a:gd name="T21" fmla="*/ 28 h 125"/>
                  <a:gd name="T22" fmla="*/ 18 w 73"/>
                  <a:gd name="T23" fmla="*/ 28 h 125"/>
                  <a:gd name="T24" fmla="*/ 18 w 73"/>
                  <a:gd name="T25" fmla="*/ 0 h 125"/>
                  <a:gd name="T26" fmla="*/ 48 w 73"/>
                  <a:gd name="T27" fmla="*/ 0 h 125"/>
                  <a:gd name="T28" fmla="*/ 48 w 73"/>
                  <a:gd name="T29" fmla="*/ 28 h 125"/>
                  <a:gd name="T30" fmla="*/ 73 w 73"/>
                  <a:gd name="T31" fmla="*/ 28 h 125"/>
                  <a:gd name="T32" fmla="*/ 73 w 73"/>
                  <a:gd name="T33" fmla="*/ 5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25">
                    <a:moveTo>
                      <a:pt x="73" y="51"/>
                    </a:moveTo>
                    <a:cubicBezTo>
                      <a:pt x="48" y="51"/>
                      <a:pt x="48" y="51"/>
                      <a:pt x="48" y="51"/>
                    </a:cubicBezTo>
                    <a:cubicBezTo>
                      <a:pt x="48" y="83"/>
                      <a:pt x="48" y="83"/>
                      <a:pt x="48" y="83"/>
                    </a:cubicBezTo>
                    <a:cubicBezTo>
                      <a:pt x="48" y="93"/>
                      <a:pt x="49" y="101"/>
                      <a:pt x="61" y="101"/>
                    </a:cubicBezTo>
                    <a:cubicBezTo>
                      <a:pt x="64" y="101"/>
                      <a:pt x="71" y="100"/>
                      <a:pt x="73" y="98"/>
                    </a:cubicBezTo>
                    <a:cubicBezTo>
                      <a:pt x="73" y="122"/>
                      <a:pt x="73" y="122"/>
                      <a:pt x="73" y="122"/>
                    </a:cubicBezTo>
                    <a:cubicBezTo>
                      <a:pt x="67" y="125"/>
                      <a:pt x="60" y="125"/>
                      <a:pt x="53" y="125"/>
                    </a:cubicBezTo>
                    <a:cubicBezTo>
                      <a:pt x="33" y="125"/>
                      <a:pt x="18" y="117"/>
                      <a:pt x="18" y="96"/>
                    </a:cubicBezTo>
                    <a:cubicBezTo>
                      <a:pt x="18" y="51"/>
                      <a:pt x="18" y="51"/>
                      <a:pt x="18" y="51"/>
                    </a:cubicBezTo>
                    <a:cubicBezTo>
                      <a:pt x="0" y="51"/>
                      <a:pt x="0" y="51"/>
                      <a:pt x="0" y="51"/>
                    </a:cubicBezTo>
                    <a:cubicBezTo>
                      <a:pt x="0" y="28"/>
                      <a:pt x="0" y="28"/>
                      <a:pt x="0" y="28"/>
                    </a:cubicBezTo>
                    <a:cubicBezTo>
                      <a:pt x="18" y="28"/>
                      <a:pt x="18" y="28"/>
                      <a:pt x="18" y="28"/>
                    </a:cubicBezTo>
                    <a:cubicBezTo>
                      <a:pt x="18" y="0"/>
                      <a:pt x="18" y="0"/>
                      <a:pt x="18" y="0"/>
                    </a:cubicBezTo>
                    <a:cubicBezTo>
                      <a:pt x="48" y="0"/>
                      <a:pt x="48" y="0"/>
                      <a:pt x="48" y="0"/>
                    </a:cubicBezTo>
                    <a:cubicBezTo>
                      <a:pt x="48" y="28"/>
                      <a:pt x="48" y="28"/>
                      <a:pt x="48" y="28"/>
                    </a:cubicBezTo>
                    <a:cubicBezTo>
                      <a:pt x="73" y="28"/>
                      <a:pt x="73" y="28"/>
                      <a:pt x="73" y="28"/>
                    </a:cubicBezTo>
                    <a:lnTo>
                      <a:pt x="73" y="51"/>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87" name="Freeform 14"/>
              <p:cNvSpPr>
                <a:spLocks/>
              </p:cNvSpPr>
              <p:nvPr/>
            </p:nvSpPr>
            <p:spPr bwMode="auto">
              <a:xfrm>
                <a:off x="2564526" y="5038641"/>
                <a:ext cx="317147" cy="183568"/>
              </a:xfrm>
              <a:custGeom>
                <a:avLst/>
                <a:gdLst>
                  <a:gd name="T0" fmla="*/ 0 w 387"/>
                  <a:gd name="T1" fmla="*/ 0 h 224"/>
                  <a:gd name="T2" fmla="*/ 73 w 387"/>
                  <a:gd name="T3" fmla="*/ 0 h 224"/>
                  <a:gd name="T4" fmla="*/ 118 w 387"/>
                  <a:gd name="T5" fmla="*/ 139 h 224"/>
                  <a:gd name="T6" fmla="*/ 120 w 387"/>
                  <a:gd name="T7" fmla="*/ 139 h 224"/>
                  <a:gd name="T8" fmla="*/ 158 w 387"/>
                  <a:gd name="T9" fmla="*/ 0 h 224"/>
                  <a:gd name="T10" fmla="*/ 234 w 387"/>
                  <a:gd name="T11" fmla="*/ 0 h 224"/>
                  <a:gd name="T12" fmla="*/ 274 w 387"/>
                  <a:gd name="T13" fmla="*/ 139 h 224"/>
                  <a:gd name="T14" fmla="*/ 276 w 387"/>
                  <a:gd name="T15" fmla="*/ 139 h 224"/>
                  <a:gd name="T16" fmla="*/ 319 w 387"/>
                  <a:gd name="T17" fmla="*/ 0 h 224"/>
                  <a:gd name="T18" fmla="*/ 387 w 387"/>
                  <a:gd name="T19" fmla="*/ 0 h 224"/>
                  <a:gd name="T20" fmla="*/ 309 w 387"/>
                  <a:gd name="T21" fmla="*/ 224 h 224"/>
                  <a:gd name="T22" fmla="*/ 241 w 387"/>
                  <a:gd name="T23" fmla="*/ 224 h 224"/>
                  <a:gd name="T24" fmla="*/ 194 w 387"/>
                  <a:gd name="T25" fmla="*/ 75 h 224"/>
                  <a:gd name="T26" fmla="*/ 194 w 387"/>
                  <a:gd name="T27" fmla="*/ 75 h 224"/>
                  <a:gd name="T28" fmla="*/ 151 w 387"/>
                  <a:gd name="T29" fmla="*/ 224 h 224"/>
                  <a:gd name="T30" fmla="*/ 83 w 387"/>
                  <a:gd name="T31" fmla="*/ 224 h 224"/>
                  <a:gd name="T32" fmla="*/ 0 w 387"/>
                  <a:gd name="T3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7" h="224">
                    <a:moveTo>
                      <a:pt x="0" y="0"/>
                    </a:moveTo>
                    <a:lnTo>
                      <a:pt x="73" y="0"/>
                    </a:lnTo>
                    <a:lnTo>
                      <a:pt x="118" y="139"/>
                    </a:lnTo>
                    <a:lnTo>
                      <a:pt x="120" y="139"/>
                    </a:lnTo>
                    <a:lnTo>
                      <a:pt x="158" y="0"/>
                    </a:lnTo>
                    <a:lnTo>
                      <a:pt x="234" y="0"/>
                    </a:lnTo>
                    <a:lnTo>
                      <a:pt x="274" y="139"/>
                    </a:lnTo>
                    <a:lnTo>
                      <a:pt x="276" y="139"/>
                    </a:lnTo>
                    <a:lnTo>
                      <a:pt x="319" y="0"/>
                    </a:lnTo>
                    <a:lnTo>
                      <a:pt x="387" y="0"/>
                    </a:lnTo>
                    <a:lnTo>
                      <a:pt x="309" y="224"/>
                    </a:lnTo>
                    <a:lnTo>
                      <a:pt x="241" y="224"/>
                    </a:lnTo>
                    <a:lnTo>
                      <a:pt x="194" y="75"/>
                    </a:lnTo>
                    <a:lnTo>
                      <a:pt x="194" y="75"/>
                    </a:lnTo>
                    <a:lnTo>
                      <a:pt x="151" y="224"/>
                    </a:lnTo>
                    <a:lnTo>
                      <a:pt x="83" y="224"/>
                    </a:lnTo>
                    <a:lnTo>
                      <a:pt x="0" y="0"/>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88" name="Freeform 15"/>
              <p:cNvSpPr>
                <a:spLocks noEditPoints="1"/>
              </p:cNvSpPr>
              <p:nvPr/>
            </p:nvSpPr>
            <p:spPr bwMode="auto">
              <a:xfrm>
                <a:off x="2884132" y="5034544"/>
                <a:ext cx="204876" cy="191763"/>
              </a:xfrm>
              <a:custGeom>
                <a:avLst/>
                <a:gdLst>
                  <a:gd name="T0" fmla="*/ 53 w 106"/>
                  <a:gd name="T1" fmla="*/ 0 h 99"/>
                  <a:gd name="T2" fmla="*/ 106 w 106"/>
                  <a:gd name="T3" fmla="*/ 49 h 99"/>
                  <a:gd name="T4" fmla="*/ 53 w 106"/>
                  <a:gd name="T5" fmla="*/ 99 h 99"/>
                  <a:gd name="T6" fmla="*/ 0 w 106"/>
                  <a:gd name="T7" fmla="*/ 49 h 99"/>
                  <a:gd name="T8" fmla="*/ 53 w 106"/>
                  <a:gd name="T9" fmla="*/ 0 h 99"/>
                  <a:gd name="T10" fmla="*/ 53 w 106"/>
                  <a:gd name="T11" fmla="*/ 73 h 99"/>
                  <a:gd name="T12" fmla="*/ 76 w 106"/>
                  <a:gd name="T13" fmla="*/ 49 h 99"/>
                  <a:gd name="T14" fmla="*/ 53 w 106"/>
                  <a:gd name="T15" fmla="*/ 25 h 99"/>
                  <a:gd name="T16" fmla="*/ 30 w 106"/>
                  <a:gd name="T17" fmla="*/ 49 h 99"/>
                  <a:gd name="T18" fmla="*/ 53 w 106"/>
                  <a:gd name="T19" fmla="*/ 7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99">
                    <a:moveTo>
                      <a:pt x="53" y="0"/>
                    </a:moveTo>
                    <a:cubicBezTo>
                      <a:pt x="82" y="0"/>
                      <a:pt x="106" y="19"/>
                      <a:pt x="106" y="49"/>
                    </a:cubicBezTo>
                    <a:cubicBezTo>
                      <a:pt x="106" y="80"/>
                      <a:pt x="82" y="99"/>
                      <a:pt x="53" y="99"/>
                    </a:cubicBezTo>
                    <a:cubicBezTo>
                      <a:pt x="24" y="99"/>
                      <a:pt x="0" y="80"/>
                      <a:pt x="0" y="49"/>
                    </a:cubicBezTo>
                    <a:cubicBezTo>
                      <a:pt x="0" y="19"/>
                      <a:pt x="24" y="0"/>
                      <a:pt x="53" y="0"/>
                    </a:cubicBezTo>
                    <a:moveTo>
                      <a:pt x="53" y="73"/>
                    </a:moveTo>
                    <a:cubicBezTo>
                      <a:pt x="68" y="73"/>
                      <a:pt x="76" y="64"/>
                      <a:pt x="76" y="49"/>
                    </a:cubicBezTo>
                    <a:cubicBezTo>
                      <a:pt x="76" y="35"/>
                      <a:pt x="68" y="25"/>
                      <a:pt x="53" y="25"/>
                    </a:cubicBezTo>
                    <a:cubicBezTo>
                      <a:pt x="38" y="25"/>
                      <a:pt x="30" y="35"/>
                      <a:pt x="30" y="49"/>
                    </a:cubicBezTo>
                    <a:cubicBezTo>
                      <a:pt x="30" y="64"/>
                      <a:pt x="38" y="73"/>
                      <a:pt x="53" y="73"/>
                    </a:cubicBezTo>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89" name="Freeform 16"/>
              <p:cNvSpPr>
                <a:spLocks/>
              </p:cNvSpPr>
              <p:nvPr/>
            </p:nvSpPr>
            <p:spPr bwMode="auto">
              <a:xfrm>
                <a:off x="3112773" y="5034544"/>
                <a:ext cx="129481" cy="187666"/>
              </a:xfrm>
              <a:custGeom>
                <a:avLst/>
                <a:gdLst>
                  <a:gd name="T0" fmla="*/ 0 w 67"/>
                  <a:gd name="T1" fmla="*/ 2 h 97"/>
                  <a:gd name="T2" fmla="*/ 29 w 67"/>
                  <a:gd name="T3" fmla="*/ 2 h 97"/>
                  <a:gd name="T4" fmla="*/ 29 w 67"/>
                  <a:gd name="T5" fmla="*/ 17 h 97"/>
                  <a:gd name="T6" fmla="*/ 30 w 67"/>
                  <a:gd name="T7" fmla="*/ 17 h 97"/>
                  <a:gd name="T8" fmla="*/ 57 w 67"/>
                  <a:gd name="T9" fmla="*/ 0 h 97"/>
                  <a:gd name="T10" fmla="*/ 67 w 67"/>
                  <a:gd name="T11" fmla="*/ 1 h 97"/>
                  <a:gd name="T12" fmla="*/ 67 w 67"/>
                  <a:gd name="T13" fmla="*/ 27 h 97"/>
                  <a:gd name="T14" fmla="*/ 54 w 67"/>
                  <a:gd name="T15" fmla="*/ 25 h 97"/>
                  <a:gd name="T16" fmla="*/ 29 w 67"/>
                  <a:gd name="T17" fmla="*/ 57 h 97"/>
                  <a:gd name="T18" fmla="*/ 29 w 67"/>
                  <a:gd name="T19" fmla="*/ 97 h 97"/>
                  <a:gd name="T20" fmla="*/ 0 w 67"/>
                  <a:gd name="T21" fmla="*/ 97 h 97"/>
                  <a:gd name="T22" fmla="*/ 0 w 67"/>
                  <a:gd name="T23"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7">
                    <a:moveTo>
                      <a:pt x="0" y="2"/>
                    </a:moveTo>
                    <a:cubicBezTo>
                      <a:pt x="29" y="2"/>
                      <a:pt x="29" y="2"/>
                      <a:pt x="29" y="2"/>
                    </a:cubicBezTo>
                    <a:cubicBezTo>
                      <a:pt x="29" y="17"/>
                      <a:pt x="29" y="17"/>
                      <a:pt x="29" y="17"/>
                    </a:cubicBezTo>
                    <a:cubicBezTo>
                      <a:pt x="30" y="17"/>
                      <a:pt x="30" y="17"/>
                      <a:pt x="30" y="17"/>
                    </a:cubicBezTo>
                    <a:cubicBezTo>
                      <a:pt x="36" y="6"/>
                      <a:pt x="44" y="0"/>
                      <a:pt x="57" y="0"/>
                    </a:cubicBezTo>
                    <a:cubicBezTo>
                      <a:pt x="60" y="0"/>
                      <a:pt x="64" y="0"/>
                      <a:pt x="67" y="1"/>
                    </a:cubicBezTo>
                    <a:cubicBezTo>
                      <a:pt x="67" y="27"/>
                      <a:pt x="67" y="27"/>
                      <a:pt x="67" y="27"/>
                    </a:cubicBezTo>
                    <a:cubicBezTo>
                      <a:pt x="63" y="26"/>
                      <a:pt x="59" y="25"/>
                      <a:pt x="54" y="25"/>
                    </a:cubicBezTo>
                    <a:cubicBezTo>
                      <a:pt x="32" y="25"/>
                      <a:pt x="29" y="38"/>
                      <a:pt x="29" y="57"/>
                    </a:cubicBezTo>
                    <a:cubicBezTo>
                      <a:pt x="29" y="97"/>
                      <a:pt x="29" y="97"/>
                      <a:pt x="29" y="97"/>
                    </a:cubicBezTo>
                    <a:cubicBezTo>
                      <a:pt x="0" y="97"/>
                      <a:pt x="0" y="97"/>
                      <a:pt x="0" y="97"/>
                    </a:cubicBezTo>
                    <a:lnTo>
                      <a:pt x="0" y="2"/>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90" name="Freeform 17"/>
              <p:cNvSpPr>
                <a:spLocks/>
              </p:cNvSpPr>
              <p:nvPr/>
            </p:nvSpPr>
            <p:spPr bwMode="auto">
              <a:xfrm>
                <a:off x="3270937" y="4935384"/>
                <a:ext cx="190124" cy="286825"/>
              </a:xfrm>
              <a:custGeom>
                <a:avLst/>
                <a:gdLst>
                  <a:gd name="T0" fmla="*/ 0 w 232"/>
                  <a:gd name="T1" fmla="*/ 0 h 350"/>
                  <a:gd name="T2" fmla="*/ 69 w 232"/>
                  <a:gd name="T3" fmla="*/ 0 h 350"/>
                  <a:gd name="T4" fmla="*/ 69 w 232"/>
                  <a:gd name="T5" fmla="*/ 213 h 350"/>
                  <a:gd name="T6" fmla="*/ 144 w 232"/>
                  <a:gd name="T7" fmla="*/ 126 h 350"/>
                  <a:gd name="T8" fmla="*/ 229 w 232"/>
                  <a:gd name="T9" fmla="*/ 126 h 350"/>
                  <a:gd name="T10" fmla="*/ 140 w 232"/>
                  <a:gd name="T11" fmla="*/ 227 h 350"/>
                  <a:gd name="T12" fmla="*/ 232 w 232"/>
                  <a:gd name="T13" fmla="*/ 350 h 350"/>
                  <a:gd name="T14" fmla="*/ 144 w 232"/>
                  <a:gd name="T15" fmla="*/ 350 h 350"/>
                  <a:gd name="T16" fmla="*/ 69 w 232"/>
                  <a:gd name="T17" fmla="*/ 237 h 350"/>
                  <a:gd name="T18" fmla="*/ 69 w 232"/>
                  <a:gd name="T19" fmla="*/ 237 h 350"/>
                  <a:gd name="T20" fmla="*/ 69 w 232"/>
                  <a:gd name="T21" fmla="*/ 350 h 350"/>
                  <a:gd name="T22" fmla="*/ 0 w 232"/>
                  <a:gd name="T23" fmla="*/ 350 h 350"/>
                  <a:gd name="T24" fmla="*/ 0 w 232"/>
                  <a:gd name="T25"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350">
                    <a:moveTo>
                      <a:pt x="0" y="0"/>
                    </a:moveTo>
                    <a:lnTo>
                      <a:pt x="69" y="0"/>
                    </a:lnTo>
                    <a:lnTo>
                      <a:pt x="69" y="213"/>
                    </a:lnTo>
                    <a:lnTo>
                      <a:pt x="144" y="126"/>
                    </a:lnTo>
                    <a:lnTo>
                      <a:pt x="229" y="126"/>
                    </a:lnTo>
                    <a:lnTo>
                      <a:pt x="140" y="227"/>
                    </a:lnTo>
                    <a:lnTo>
                      <a:pt x="232" y="350"/>
                    </a:lnTo>
                    <a:lnTo>
                      <a:pt x="144" y="350"/>
                    </a:lnTo>
                    <a:lnTo>
                      <a:pt x="69" y="237"/>
                    </a:lnTo>
                    <a:lnTo>
                      <a:pt x="69" y="237"/>
                    </a:lnTo>
                    <a:lnTo>
                      <a:pt x="69" y="350"/>
                    </a:lnTo>
                    <a:lnTo>
                      <a:pt x="0" y="350"/>
                    </a:lnTo>
                    <a:lnTo>
                      <a:pt x="0" y="0"/>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91" name="Freeform 18"/>
              <p:cNvSpPr>
                <a:spLocks/>
              </p:cNvSpPr>
              <p:nvPr/>
            </p:nvSpPr>
            <p:spPr bwMode="auto">
              <a:xfrm>
                <a:off x="3600377" y="5034544"/>
                <a:ext cx="156525" cy="191763"/>
              </a:xfrm>
              <a:custGeom>
                <a:avLst/>
                <a:gdLst>
                  <a:gd name="T0" fmla="*/ 60 w 81"/>
                  <a:gd name="T1" fmla="*/ 30 h 99"/>
                  <a:gd name="T2" fmla="*/ 43 w 81"/>
                  <a:gd name="T3" fmla="*/ 22 h 99"/>
                  <a:gd name="T4" fmla="*/ 32 w 81"/>
                  <a:gd name="T5" fmla="*/ 30 h 99"/>
                  <a:gd name="T6" fmla="*/ 81 w 81"/>
                  <a:gd name="T7" fmla="*/ 68 h 99"/>
                  <a:gd name="T8" fmla="*/ 38 w 81"/>
                  <a:gd name="T9" fmla="*/ 99 h 99"/>
                  <a:gd name="T10" fmla="*/ 0 w 81"/>
                  <a:gd name="T11" fmla="*/ 86 h 99"/>
                  <a:gd name="T12" fmla="*/ 18 w 81"/>
                  <a:gd name="T13" fmla="*/ 67 h 99"/>
                  <a:gd name="T14" fmla="*/ 39 w 81"/>
                  <a:gd name="T15" fmla="*/ 77 h 99"/>
                  <a:gd name="T16" fmla="*/ 52 w 81"/>
                  <a:gd name="T17" fmla="*/ 70 h 99"/>
                  <a:gd name="T18" fmla="*/ 3 w 81"/>
                  <a:gd name="T19" fmla="*/ 32 h 99"/>
                  <a:gd name="T20" fmla="*/ 43 w 81"/>
                  <a:gd name="T21" fmla="*/ 0 h 99"/>
                  <a:gd name="T22" fmla="*/ 78 w 81"/>
                  <a:gd name="T23" fmla="*/ 12 h 99"/>
                  <a:gd name="T24" fmla="*/ 60 w 81"/>
                  <a:gd name="T25" fmla="*/ 3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60" y="30"/>
                    </a:moveTo>
                    <a:cubicBezTo>
                      <a:pt x="55" y="25"/>
                      <a:pt x="50" y="22"/>
                      <a:pt x="43" y="22"/>
                    </a:cubicBezTo>
                    <a:cubicBezTo>
                      <a:pt x="38" y="22"/>
                      <a:pt x="32" y="24"/>
                      <a:pt x="32" y="30"/>
                    </a:cubicBezTo>
                    <a:cubicBezTo>
                      <a:pt x="32" y="44"/>
                      <a:pt x="81" y="32"/>
                      <a:pt x="81" y="68"/>
                    </a:cubicBezTo>
                    <a:cubicBezTo>
                      <a:pt x="81" y="92"/>
                      <a:pt x="58" y="99"/>
                      <a:pt x="38" y="99"/>
                    </a:cubicBezTo>
                    <a:cubicBezTo>
                      <a:pt x="24" y="99"/>
                      <a:pt x="10" y="96"/>
                      <a:pt x="0" y="86"/>
                    </a:cubicBezTo>
                    <a:cubicBezTo>
                      <a:pt x="18" y="67"/>
                      <a:pt x="18" y="67"/>
                      <a:pt x="18" y="67"/>
                    </a:cubicBezTo>
                    <a:cubicBezTo>
                      <a:pt x="24" y="73"/>
                      <a:pt x="30" y="77"/>
                      <a:pt x="39" y="77"/>
                    </a:cubicBezTo>
                    <a:cubicBezTo>
                      <a:pt x="45" y="77"/>
                      <a:pt x="52" y="75"/>
                      <a:pt x="52" y="70"/>
                    </a:cubicBezTo>
                    <a:cubicBezTo>
                      <a:pt x="52" y="55"/>
                      <a:pt x="3" y="68"/>
                      <a:pt x="3" y="32"/>
                    </a:cubicBezTo>
                    <a:cubicBezTo>
                      <a:pt x="3" y="9"/>
                      <a:pt x="23" y="0"/>
                      <a:pt x="43" y="0"/>
                    </a:cubicBezTo>
                    <a:cubicBezTo>
                      <a:pt x="55" y="0"/>
                      <a:pt x="69" y="3"/>
                      <a:pt x="78" y="12"/>
                    </a:cubicBezTo>
                    <a:lnTo>
                      <a:pt x="60" y="30"/>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92" name="Freeform 19"/>
              <p:cNvSpPr>
                <a:spLocks noEditPoints="1"/>
              </p:cNvSpPr>
              <p:nvPr/>
            </p:nvSpPr>
            <p:spPr bwMode="auto">
              <a:xfrm>
                <a:off x="3788043" y="5034544"/>
                <a:ext cx="199139" cy="272894"/>
              </a:xfrm>
              <a:custGeom>
                <a:avLst/>
                <a:gdLst>
                  <a:gd name="T0" fmla="*/ 0 w 103"/>
                  <a:gd name="T1" fmla="*/ 2 h 141"/>
                  <a:gd name="T2" fmla="*/ 27 w 103"/>
                  <a:gd name="T3" fmla="*/ 2 h 141"/>
                  <a:gd name="T4" fmla="*/ 27 w 103"/>
                  <a:gd name="T5" fmla="*/ 15 h 141"/>
                  <a:gd name="T6" fmla="*/ 28 w 103"/>
                  <a:gd name="T7" fmla="*/ 15 h 141"/>
                  <a:gd name="T8" fmla="*/ 57 w 103"/>
                  <a:gd name="T9" fmla="*/ 0 h 141"/>
                  <a:gd name="T10" fmla="*/ 103 w 103"/>
                  <a:gd name="T11" fmla="*/ 49 h 141"/>
                  <a:gd name="T12" fmla="*/ 60 w 103"/>
                  <a:gd name="T13" fmla="*/ 99 h 141"/>
                  <a:gd name="T14" fmla="*/ 30 w 103"/>
                  <a:gd name="T15" fmla="*/ 87 h 141"/>
                  <a:gd name="T16" fmla="*/ 30 w 103"/>
                  <a:gd name="T17" fmla="*/ 87 h 141"/>
                  <a:gd name="T18" fmla="*/ 30 w 103"/>
                  <a:gd name="T19" fmla="*/ 141 h 141"/>
                  <a:gd name="T20" fmla="*/ 0 w 103"/>
                  <a:gd name="T21" fmla="*/ 141 h 141"/>
                  <a:gd name="T22" fmla="*/ 0 w 103"/>
                  <a:gd name="T23" fmla="*/ 2 h 141"/>
                  <a:gd name="T24" fmla="*/ 51 w 103"/>
                  <a:gd name="T25" fmla="*/ 73 h 141"/>
                  <a:gd name="T26" fmla="*/ 74 w 103"/>
                  <a:gd name="T27" fmla="*/ 49 h 141"/>
                  <a:gd name="T28" fmla="*/ 51 w 103"/>
                  <a:gd name="T29" fmla="*/ 25 h 141"/>
                  <a:gd name="T30" fmla="*/ 27 w 103"/>
                  <a:gd name="T31" fmla="*/ 49 h 141"/>
                  <a:gd name="T32" fmla="*/ 51 w 103"/>
                  <a:gd name="T33"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1">
                    <a:moveTo>
                      <a:pt x="0" y="2"/>
                    </a:moveTo>
                    <a:cubicBezTo>
                      <a:pt x="27" y="2"/>
                      <a:pt x="27" y="2"/>
                      <a:pt x="27" y="2"/>
                    </a:cubicBezTo>
                    <a:cubicBezTo>
                      <a:pt x="27" y="15"/>
                      <a:pt x="27" y="15"/>
                      <a:pt x="27" y="15"/>
                    </a:cubicBezTo>
                    <a:cubicBezTo>
                      <a:pt x="28" y="15"/>
                      <a:pt x="28" y="15"/>
                      <a:pt x="28" y="15"/>
                    </a:cubicBezTo>
                    <a:cubicBezTo>
                      <a:pt x="32" y="8"/>
                      <a:pt x="44" y="0"/>
                      <a:pt x="57" y="0"/>
                    </a:cubicBezTo>
                    <a:cubicBezTo>
                      <a:pt x="85" y="0"/>
                      <a:pt x="103" y="20"/>
                      <a:pt x="103" y="49"/>
                    </a:cubicBezTo>
                    <a:cubicBezTo>
                      <a:pt x="103" y="75"/>
                      <a:pt x="87" y="99"/>
                      <a:pt x="60" y="99"/>
                    </a:cubicBezTo>
                    <a:cubicBezTo>
                      <a:pt x="48" y="99"/>
                      <a:pt x="37" y="96"/>
                      <a:pt x="30" y="87"/>
                    </a:cubicBezTo>
                    <a:cubicBezTo>
                      <a:pt x="30" y="87"/>
                      <a:pt x="30" y="87"/>
                      <a:pt x="30" y="87"/>
                    </a:cubicBezTo>
                    <a:cubicBezTo>
                      <a:pt x="30" y="141"/>
                      <a:pt x="30" y="141"/>
                      <a:pt x="30" y="141"/>
                    </a:cubicBezTo>
                    <a:cubicBezTo>
                      <a:pt x="0" y="141"/>
                      <a:pt x="0" y="141"/>
                      <a:pt x="0" y="141"/>
                    </a:cubicBezTo>
                    <a:lnTo>
                      <a:pt x="0" y="2"/>
                    </a:lnTo>
                    <a:close/>
                    <a:moveTo>
                      <a:pt x="51" y="73"/>
                    </a:moveTo>
                    <a:cubicBezTo>
                      <a:pt x="65" y="73"/>
                      <a:pt x="74" y="64"/>
                      <a:pt x="74" y="49"/>
                    </a:cubicBezTo>
                    <a:cubicBezTo>
                      <a:pt x="74" y="35"/>
                      <a:pt x="65" y="25"/>
                      <a:pt x="51" y="25"/>
                    </a:cubicBezTo>
                    <a:cubicBezTo>
                      <a:pt x="36" y="25"/>
                      <a:pt x="27" y="35"/>
                      <a:pt x="27" y="49"/>
                    </a:cubicBezTo>
                    <a:cubicBezTo>
                      <a:pt x="27" y="64"/>
                      <a:pt x="36" y="73"/>
                      <a:pt x="51" y="73"/>
                    </a:cubicBezTo>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93" name="Freeform 20"/>
              <p:cNvSpPr>
                <a:spLocks noEditPoints="1"/>
              </p:cNvSpPr>
              <p:nvPr/>
            </p:nvSpPr>
            <p:spPr bwMode="auto">
              <a:xfrm>
                <a:off x="4012587" y="5034544"/>
                <a:ext cx="187666" cy="191763"/>
              </a:xfrm>
              <a:custGeom>
                <a:avLst/>
                <a:gdLst>
                  <a:gd name="T0" fmla="*/ 93 w 97"/>
                  <a:gd name="T1" fmla="*/ 80 h 99"/>
                  <a:gd name="T2" fmla="*/ 53 w 97"/>
                  <a:gd name="T3" fmla="*/ 99 h 99"/>
                  <a:gd name="T4" fmla="*/ 0 w 97"/>
                  <a:gd name="T5" fmla="*/ 49 h 99"/>
                  <a:gd name="T6" fmla="*/ 53 w 97"/>
                  <a:gd name="T7" fmla="*/ 0 h 99"/>
                  <a:gd name="T8" fmla="*/ 97 w 97"/>
                  <a:gd name="T9" fmla="*/ 49 h 99"/>
                  <a:gd name="T10" fmla="*/ 97 w 97"/>
                  <a:gd name="T11" fmla="*/ 59 h 99"/>
                  <a:gd name="T12" fmla="*/ 29 w 97"/>
                  <a:gd name="T13" fmla="*/ 59 h 99"/>
                  <a:gd name="T14" fmla="*/ 51 w 97"/>
                  <a:gd name="T15" fmla="*/ 77 h 99"/>
                  <a:gd name="T16" fmla="*/ 72 w 97"/>
                  <a:gd name="T17" fmla="*/ 65 h 99"/>
                  <a:gd name="T18" fmla="*/ 93 w 97"/>
                  <a:gd name="T19" fmla="*/ 80 h 99"/>
                  <a:gd name="T20" fmla="*/ 68 w 97"/>
                  <a:gd name="T21" fmla="*/ 39 h 99"/>
                  <a:gd name="T22" fmla="*/ 50 w 97"/>
                  <a:gd name="T23" fmla="*/ 21 h 99"/>
                  <a:gd name="T24" fmla="*/ 29 w 97"/>
                  <a:gd name="T25" fmla="*/ 39 h 99"/>
                  <a:gd name="T26" fmla="*/ 68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3" y="80"/>
                    </a:moveTo>
                    <a:cubicBezTo>
                      <a:pt x="83" y="92"/>
                      <a:pt x="68" y="99"/>
                      <a:pt x="53" y="99"/>
                    </a:cubicBezTo>
                    <a:cubicBezTo>
                      <a:pt x="23" y="99"/>
                      <a:pt x="0" y="80"/>
                      <a:pt x="0" y="49"/>
                    </a:cubicBezTo>
                    <a:cubicBezTo>
                      <a:pt x="0" y="19"/>
                      <a:pt x="23" y="0"/>
                      <a:pt x="53" y="0"/>
                    </a:cubicBezTo>
                    <a:cubicBezTo>
                      <a:pt x="80" y="0"/>
                      <a:pt x="97" y="19"/>
                      <a:pt x="97" y="49"/>
                    </a:cubicBezTo>
                    <a:cubicBezTo>
                      <a:pt x="97" y="59"/>
                      <a:pt x="97" y="59"/>
                      <a:pt x="97" y="59"/>
                    </a:cubicBezTo>
                    <a:cubicBezTo>
                      <a:pt x="29" y="59"/>
                      <a:pt x="29" y="59"/>
                      <a:pt x="29" y="59"/>
                    </a:cubicBezTo>
                    <a:cubicBezTo>
                      <a:pt x="32" y="70"/>
                      <a:pt x="40" y="77"/>
                      <a:pt x="51" y="77"/>
                    </a:cubicBezTo>
                    <a:cubicBezTo>
                      <a:pt x="61" y="77"/>
                      <a:pt x="67" y="72"/>
                      <a:pt x="72" y="65"/>
                    </a:cubicBezTo>
                    <a:lnTo>
                      <a:pt x="93" y="80"/>
                    </a:lnTo>
                    <a:close/>
                    <a:moveTo>
                      <a:pt x="68" y="39"/>
                    </a:moveTo>
                    <a:cubicBezTo>
                      <a:pt x="68" y="29"/>
                      <a:pt x="60" y="21"/>
                      <a:pt x="50" y="21"/>
                    </a:cubicBezTo>
                    <a:cubicBezTo>
                      <a:pt x="37" y="21"/>
                      <a:pt x="30" y="30"/>
                      <a:pt x="29" y="39"/>
                    </a:cubicBezTo>
                    <a:lnTo>
                      <a:pt x="68" y="39"/>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94" name="Freeform 21"/>
              <p:cNvSpPr>
                <a:spLocks/>
              </p:cNvSpPr>
              <p:nvPr/>
            </p:nvSpPr>
            <p:spPr bwMode="auto">
              <a:xfrm>
                <a:off x="4225657" y="5034544"/>
                <a:ext cx="167998" cy="191763"/>
              </a:xfrm>
              <a:custGeom>
                <a:avLst/>
                <a:gdLst>
                  <a:gd name="T0" fmla="*/ 67 w 87"/>
                  <a:gd name="T1" fmla="*/ 33 h 99"/>
                  <a:gd name="T2" fmla="*/ 53 w 87"/>
                  <a:gd name="T3" fmla="*/ 25 h 99"/>
                  <a:gd name="T4" fmla="*/ 30 w 87"/>
                  <a:gd name="T5" fmla="*/ 49 h 99"/>
                  <a:gd name="T6" fmla="*/ 53 w 87"/>
                  <a:gd name="T7" fmla="*/ 73 h 99"/>
                  <a:gd name="T8" fmla="*/ 67 w 87"/>
                  <a:gd name="T9" fmla="*/ 66 h 99"/>
                  <a:gd name="T10" fmla="*/ 87 w 87"/>
                  <a:gd name="T11" fmla="*/ 86 h 99"/>
                  <a:gd name="T12" fmla="*/ 53 w 87"/>
                  <a:gd name="T13" fmla="*/ 99 h 99"/>
                  <a:gd name="T14" fmla="*/ 0 w 87"/>
                  <a:gd name="T15" fmla="*/ 49 h 99"/>
                  <a:gd name="T16" fmla="*/ 53 w 87"/>
                  <a:gd name="T17" fmla="*/ 0 h 99"/>
                  <a:gd name="T18" fmla="*/ 87 w 87"/>
                  <a:gd name="T19" fmla="*/ 12 h 99"/>
                  <a:gd name="T20" fmla="*/ 67 w 87"/>
                  <a:gd name="T21"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99">
                    <a:moveTo>
                      <a:pt x="67" y="33"/>
                    </a:moveTo>
                    <a:cubicBezTo>
                      <a:pt x="64" y="29"/>
                      <a:pt x="59" y="25"/>
                      <a:pt x="53" y="25"/>
                    </a:cubicBezTo>
                    <a:cubicBezTo>
                      <a:pt x="38" y="25"/>
                      <a:pt x="30" y="35"/>
                      <a:pt x="30" y="49"/>
                    </a:cubicBezTo>
                    <a:cubicBezTo>
                      <a:pt x="30" y="64"/>
                      <a:pt x="38" y="73"/>
                      <a:pt x="53" y="73"/>
                    </a:cubicBezTo>
                    <a:cubicBezTo>
                      <a:pt x="59" y="73"/>
                      <a:pt x="64" y="70"/>
                      <a:pt x="67" y="66"/>
                    </a:cubicBezTo>
                    <a:cubicBezTo>
                      <a:pt x="87" y="86"/>
                      <a:pt x="87" y="86"/>
                      <a:pt x="87" y="86"/>
                    </a:cubicBezTo>
                    <a:cubicBezTo>
                      <a:pt x="77" y="96"/>
                      <a:pt x="64" y="99"/>
                      <a:pt x="53" y="99"/>
                    </a:cubicBezTo>
                    <a:cubicBezTo>
                      <a:pt x="24" y="99"/>
                      <a:pt x="0" y="80"/>
                      <a:pt x="0" y="49"/>
                    </a:cubicBezTo>
                    <a:cubicBezTo>
                      <a:pt x="0" y="19"/>
                      <a:pt x="24" y="0"/>
                      <a:pt x="53" y="0"/>
                    </a:cubicBezTo>
                    <a:cubicBezTo>
                      <a:pt x="64" y="0"/>
                      <a:pt x="77" y="3"/>
                      <a:pt x="87" y="12"/>
                    </a:cubicBezTo>
                    <a:lnTo>
                      <a:pt x="67" y="33"/>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95" name="Freeform 22"/>
              <p:cNvSpPr>
                <a:spLocks noEditPoints="1"/>
              </p:cNvSpPr>
              <p:nvPr/>
            </p:nvSpPr>
            <p:spPr bwMode="auto">
              <a:xfrm>
                <a:off x="4414962" y="4947677"/>
                <a:ext cx="63921" cy="274533"/>
              </a:xfrm>
              <a:custGeom>
                <a:avLst/>
                <a:gdLst>
                  <a:gd name="T0" fmla="*/ 17 w 33"/>
                  <a:gd name="T1" fmla="*/ 0 h 142"/>
                  <a:gd name="T2" fmla="*/ 33 w 33"/>
                  <a:gd name="T3" fmla="*/ 17 h 142"/>
                  <a:gd name="T4" fmla="*/ 17 w 33"/>
                  <a:gd name="T5" fmla="*/ 34 h 142"/>
                  <a:gd name="T6" fmla="*/ 0 w 33"/>
                  <a:gd name="T7" fmla="*/ 17 h 142"/>
                  <a:gd name="T8" fmla="*/ 17 w 33"/>
                  <a:gd name="T9" fmla="*/ 0 h 142"/>
                  <a:gd name="T10" fmla="*/ 2 w 33"/>
                  <a:gd name="T11" fmla="*/ 47 h 142"/>
                  <a:gd name="T12" fmla="*/ 31 w 33"/>
                  <a:gd name="T13" fmla="*/ 47 h 142"/>
                  <a:gd name="T14" fmla="*/ 31 w 33"/>
                  <a:gd name="T15" fmla="*/ 142 h 142"/>
                  <a:gd name="T16" fmla="*/ 2 w 33"/>
                  <a:gd name="T17" fmla="*/ 142 h 142"/>
                  <a:gd name="T18" fmla="*/ 2 w 33"/>
                  <a:gd name="T19" fmla="*/ 4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42">
                    <a:moveTo>
                      <a:pt x="17" y="0"/>
                    </a:moveTo>
                    <a:cubicBezTo>
                      <a:pt x="26" y="0"/>
                      <a:pt x="33" y="8"/>
                      <a:pt x="33" y="17"/>
                    </a:cubicBezTo>
                    <a:cubicBezTo>
                      <a:pt x="33" y="27"/>
                      <a:pt x="26" y="34"/>
                      <a:pt x="17" y="34"/>
                    </a:cubicBezTo>
                    <a:cubicBezTo>
                      <a:pt x="7" y="34"/>
                      <a:pt x="0" y="27"/>
                      <a:pt x="0" y="17"/>
                    </a:cubicBezTo>
                    <a:cubicBezTo>
                      <a:pt x="0" y="8"/>
                      <a:pt x="7" y="0"/>
                      <a:pt x="17" y="0"/>
                    </a:cubicBezTo>
                    <a:moveTo>
                      <a:pt x="2" y="47"/>
                    </a:moveTo>
                    <a:cubicBezTo>
                      <a:pt x="31" y="47"/>
                      <a:pt x="31" y="47"/>
                      <a:pt x="31" y="47"/>
                    </a:cubicBezTo>
                    <a:cubicBezTo>
                      <a:pt x="31" y="142"/>
                      <a:pt x="31" y="142"/>
                      <a:pt x="31" y="142"/>
                    </a:cubicBezTo>
                    <a:cubicBezTo>
                      <a:pt x="2" y="142"/>
                      <a:pt x="2" y="142"/>
                      <a:pt x="2" y="142"/>
                    </a:cubicBezTo>
                    <a:lnTo>
                      <a:pt x="2" y="47"/>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96" name="Freeform 23"/>
              <p:cNvSpPr>
                <a:spLocks noEditPoints="1"/>
              </p:cNvSpPr>
              <p:nvPr/>
            </p:nvSpPr>
            <p:spPr bwMode="auto">
              <a:xfrm>
                <a:off x="4504288" y="5034544"/>
                <a:ext cx="176193" cy="191763"/>
              </a:xfrm>
              <a:custGeom>
                <a:avLst/>
                <a:gdLst>
                  <a:gd name="T0" fmla="*/ 64 w 91"/>
                  <a:gd name="T1" fmla="*/ 85 h 99"/>
                  <a:gd name="T2" fmla="*/ 64 w 91"/>
                  <a:gd name="T3" fmla="*/ 85 h 99"/>
                  <a:gd name="T4" fmla="*/ 34 w 91"/>
                  <a:gd name="T5" fmla="*/ 99 h 99"/>
                  <a:gd name="T6" fmla="*/ 0 w 91"/>
                  <a:gd name="T7" fmla="*/ 70 h 99"/>
                  <a:gd name="T8" fmla="*/ 64 w 91"/>
                  <a:gd name="T9" fmla="*/ 37 h 99"/>
                  <a:gd name="T10" fmla="*/ 45 w 91"/>
                  <a:gd name="T11" fmla="*/ 20 h 99"/>
                  <a:gd name="T12" fmla="*/ 22 w 91"/>
                  <a:gd name="T13" fmla="*/ 31 h 99"/>
                  <a:gd name="T14" fmla="*/ 6 w 91"/>
                  <a:gd name="T15" fmla="*/ 15 h 99"/>
                  <a:gd name="T16" fmla="*/ 48 w 91"/>
                  <a:gd name="T17" fmla="*/ 0 h 99"/>
                  <a:gd name="T18" fmla="*/ 91 w 91"/>
                  <a:gd name="T19" fmla="*/ 49 h 99"/>
                  <a:gd name="T20" fmla="*/ 91 w 91"/>
                  <a:gd name="T21" fmla="*/ 97 h 99"/>
                  <a:gd name="T22" fmla="*/ 64 w 91"/>
                  <a:gd name="T23" fmla="*/ 97 h 99"/>
                  <a:gd name="T24" fmla="*/ 64 w 91"/>
                  <a:gd name="T25" fmla="*/ 85 h 99"/>
                  <a:gd name="T26" fmla="*/ 57 w 91"/>
                  <a:gd name="T27" fmla="*/ 55 h 99"/>
                  <a:gd name="T28" fmla="*/ 28 w 91"/>
                  <a:gd name="T29" fmla="*/ 69 h 99"/>
                  <a:gd name="T30" fmla="*/ 42 w 91"/>
                  <a:gd name="T31" fmla="*/ 79 h 99"/>
                  <a:gd name="T32" fmla="*/ 64 w 91"/>
                  <a:gd name="T33" fmla="*/ 61 h 99"/>
                  <a:gd name="T34" fmla="*/ 64 w 91"/>
                  <a:gd name="T35" fmla="*/ 55 h 99"/>
                  <a:gd name="T36" fmla="*/ 57 w 91"/>
                  <a:gd name="T37" fmla="*/ 5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9">
                    <a:moveTo>
                      <a:pt x="64" y="85"/>
                    </a:moveTo>
                    <a:cubicBezTo>
                      <a:pt x="64" y="85"/>
                      <a:pt x="64" y="85"/>
                      <a:pt x="64" y="85"/>
                    </a:cubicBezTo>
                    <a:cubicBezTo>
                      <a:pt x="57" y="95"/>
                      <a:pt x="46" y="99"/>
                      <a:pt x="34" y="99"/>
                    </a:cubicBezTo>
                    <a:cubicBezTo>
                      <a:pt x="16" y="99"/>
                      <a:pt x="0" y="89"/>
                      <a:pt x="0" y="70"/>
                    </a:cubicBezTo>
                    <a:cubicBezTo>
                      <a:pt x="0" y="37"/>
                      <a:pt x="40" y="37"/>
                      <a:pt x="64" y="37"/>
                    </a:cubicBezTo>
                    <a:cubicBezTo>
                      <a:pt x="64" y="26"/>
                      <a:pt x="56" y="20"/>
                      <a:pt x="45" y="20"/>
                    </a:cubicBezTo>
                    <a:cubicBezTo>
                      <a:pt x="36" y="20"/>
                      <a:pt x="28" y="24"/>
                      <a:pt x="22" y="31"/>
                    </a:cubicBezTo>
                    <a:cubicBezTo>
                      <a:pt x="6" y="15"/>
                      <a:pt x="6" y="15"/>
                      <a:pt x="6" y="15"/>
                    </a:cubicBezTo>
                    <a:cubicBezTo>
                      <a:pt x="17" y="5"/>
                      <a:pt x="32" y="0"/>
                      <a:pt x="48" y="0"/>
                    </a:cubicBezTo>
                    <a:cubicBezTo>
                      <a:pt x="82" y="0"/>
                      <a:pt x="91" y="17"/>
                      <a:pt x="91" y="49"/>
                    </a:cubicBezTo>
                    <a:cubicBezTo>
                      <a:pt x="91" y="97"/>
                      <a:pt x="91" y="97"/>
                      <a:pt x="91" y="97"/>
                    </a:cubicBezTo>
                    <a:cubicBezTo>
                      <a:pt x="64" y="97"/>
                      <a:pt x="64" y="97"/>
                      <a:pt x="64" y="97"/>
                    </a:cubicBezTo>
                    <a:lnTo>
                      <a:pt x="64" y="85"/>
                    </a:lnTo>
                    <a:close/>
                    <a:moveTo>
                      <a:pt x="57" y="55"/>
                    </a:moveTo>
                    <a:cubicBezTo>
                      <a:pt x="48" y="55"/>
                      <a:pt x="28" y="56"/>
                      <a:pt x="28" y="69"/>
                    </a:cubicBezTo>
                    <a:cubicBezTo>
                      <a:pt x="28" y="76"/>
                      <a:pt x="35" y="79"/>
                      <a:pt x="42" y="79"/>
                    </a:cubicBezTo>
                    <a:cubicBezTo>
                      <a:pt x="53" y="79"/>
                      <a:pt x="64" y="73"/>
                      <a:pt x="64" y="61"/>
                    </a:cubicBezTo>
                    <a:cubicBezTo>
                      <a:pt x="64" y="55"/>
                      <a:pt x="64" y="55"/>
                      <a:pt x="64" y="55"/>
                    </a:cubicBezTo>
                    <a:lnTo>
                      <a:pt x="57" y="55"/>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97" name="Rectangle 24"/>
              <p:cNvSpPr>
                <a:spLocks noChangeArrowheads="1"/>
              </p:cNvSpPr>
              <p:nvPr/>
            </p:nvSpPr>
            <p:spPr bwMode="auto">
              <a:xfrm>
                <a:off x="4721456" y="4935384"/>
                <a:ext cx="55726" cy="286825"/>
              </a:xfrm>
              <a:prstGeom prst="rect">
                <a:avLst/>
              </a:pr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98" name="Freeform 25"/>
              <p:cNvSpPr>
                <a:spLocks noEditPoints="1"/>
              </p:cNvSpPr>
              <p:nvPr/>
            </p:nvSpPr>
            <p:spPr bwMode="auto">
              <a:xfrm>
                <a:off x="4818157" y="4947677"/>
                <a:ext cx="65560" cy="274533"/>
              </a:xfrm>
              <a:custGeom>
                <a:avLst/>
                <a:gdLst>
                  <a:gd name="T0" fmla="*/ 17 w 34"/>
                  <a:gd name="T1" fmla="*/ 0 h 142"/>
                  <a:gd name="T2" fmla="*/ 34 w 34"/>
                  <a:gd name="T3" fmla="*/ 17 h 142"/>
                  <a:gd name="T4" fmla="*/ 17 w 34"/>
                  <a:gd name="T5" fmla="*/ 34 h 142"/>
                  <a:gd name="T6" fmla="*/ 0 w 34"/>
                  <a:gd name="T7" fmla="*/ 17 h 142"/>
                  <a:gd name="T8" fmla="*/ 17 w 34"/>
                  <a:gd name="T9" fmla="*/ 0 h 142"/>
                  <a:gd name="T10" fmla="*/ 3 w 34"/>
                  <a:gd name="T11" fmla="*/ 47 h 142"/>
                  <a:gd name="T12" fmla="*/ 32 w 34"/>
                  <a:gd name="T13" fmla="*/ 47 h 142"/>
                  <a:gd name="T14" fmla="*/ 32 w 34"/>
                  <a:gd name="T15" fmla="*/ 142 h 142"/>
                  <a:gd name="T16" fmla="*/ 3 w 34"/>
                  <a:gd name="T17" fmla="*/ 142 h 142"/>
                  <a:gd name="T18" fmla="*/ 3 w 34"/>
                  <a:gd name="T19" fmla="*/ 4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42">
                    <a:moveTo>
                      <a:pt x="17" y="0"/>
                    </a:moveTo>
                    <a:cubicBezTo>
                      <a:pt x="27" y="0"/>
                      <a:pt x="34" y="8"/>
                      <a:pt x="34" y="17"/>
                    </a:cubicBezTo>
                    <a:cubicBezTo>
                      <a:pt x="34" y="27"/>
                      <a:pt x="27" y="34"/>
                      <a:pt x="17" y="34"/>
                    </a:cubicBezTo>
                    <a:cubicBezTo>
                      <a:pt x="8" y="34"/>
                      <a:pt x="0" y="27"/>
                      <a:pt x="0" y="17"/>
                    </a:cubicBezTo>
                    <a:cubicBezTo>
                      <a:pt x="0" y="8"/>
                      <a:pt x="8" y="0"/>
                      <a:pt x="17" y="0"/>
                    </a:cubicBezTo>
                    <a:moveTo>
                      <a:pt x="3" y="47"/>
                    </a:moveTo>
                    <a:cubicBezTo>
                      <a:pt x="32" y="47"/>
                      <a:pt x="32" y="47"/>
                      <a:pt x="32" y="47"/>
                    </a:cubicBezTo>
                    <a:cubicBezTo>
                      <a:pt x="32" y="142"/>
                      <a:pt x="32" y="142"/>
                      <a:pt x="32" y="142"/>
                    </a:cubicBezTo>
                    <a:cubicBezTo>
                      <a:pt x="3" y="142"/>
                      <a:pt x="3" y="142"/>
                      <a:pt x="3" y="142"/>
                    </a:cubicBezTo>
                    <a:lnTo>
                      <a:pt x="3" y="47"/>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99" name="Freeform 26"/>
              <p:cNvSpPr>
                <a:spLocks/>
              </p:cNvSpPr>
              <p:nvPr/>
            </p:nvSpPr>
            <p:spPr bwMode="auto">
              <a:xfrm>
                <a:off x="4920595" y="5034544"/>
                <a:ext cx="156525" cy="191763"/>
              </a:xfrm>
              <a:custGeom>
                <a:avLst/>
                <a:gdLst>
                  <a:gd name="T0" fmla="*/ 59 w 81"/>
                  <a:gd name="T1" fmla="*/ 30 h 99"/>
                  <a:gd name="T2" fmla="*/ 42 w 81"/>
                  <a:gd name="T3" fmla="*/ 22 h 99"/>
                  <a:gd name="T4" fmla="*/ 31 w 81"/>
                  <a:gd name="T5" fmla="*/ 30 h 99"/>
                  <a:gd name="T6" fmla="*/ 81 w 81"/>
                  <a:gd name="T7" fmla="*/ 68 h 99"/>
                  <a:gd name="T8" fmla="*/ 37 w 81"/>
                  <a:gd name="T9" fmla="*/ 99 h 99"/>
                  <a:gd name="T10" fmla="*/ 0 w 81"/>
                  <a:gd name="T11" fmla="*/ 86 h 99"/>
                  <a:gd name="T12" fmla="*/ 18 w 81"/>
                  <a:gd name="T13" fmla="*/ 67 h 99"/>
                  <a:gd name="T14" fmla="*/ 38 w 81"/>
                  <a:gd name="T15" fmla="*/ 77 h 99"/>
                  <a:gd name="T16" fmla="*/ 52 w 81"/>
                  <a:gd name="T17" fmla="*/ 70 h 99"/>
                  <a:gd name="T18" fmla="*/ 2 w 81"/>
                  <a:gd name="T19" fmla="*/ 32 h 99"/>
                  <a:gd name="T20" fmla="*/ 42 w 81"/>
                  <a:gd name="T21" fmla="*/ 0 h 99"/>
                  <a:gd name="T22" fmla="*/ 77 w 81"/>
                  <a:gd name="T23" fmla="*/ 12 h 99"/>
                  <a:gd name="T24" fmla="*/ 59 w 81"/>
                  <a:gd name="T25" fmla="*/ 3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59" y="30"/>
                    </a:moveTo>
                    <a:cubicBezTo>
                      <a:pt x="55" y="25"/>
                      <a:pt x="49" y="22"/>
                      <a:pt x="42" y="22"/>
                    </a:cubicBezTo>
                    <a:cubicBezTo>
                      <a:pt x="37" y="22"/>
                      <a:pt x="31" y="24"/>
                      <a:pt x="31" y="30"/>
                    </a:cubicBezTo>
                    <a:cubicBezTo>
                      <a:pt x="31" y="44"/>
                      <a:pt x="81" y="32"/>
                      <a:pt x="81" y="68"/>
                    </a:cubicBezTo>
                    <a:cubicBezTo>
                      <a:pt x="81" y="92"/>
                      <a:pt x="57" y="99"/>
                      <a:pt x="37" y="99"/>
                    </a:cubicBezTo>
                    <a:cubicBezTo>
                      <a:pt x="24" y="99"/>
                      <a:pt x="9" y="96"/>
                      <a:pt x="0" y="86"/>
                    </a:cubicBezTo>
                    <a:cubicBezTo>
                      <a:pt x="18" y="67"/>
                      <a:pt x="18" y="67"/>
                      <a:pt x="18" y="67"/>
                    </a:cubicBezTo>
                    <a:cubicBezTo>
                      <a:pt x="23" y="73"/>
                      <a:pt x="30" y="77"/>
                      <a:pt x="38" y="77"/>
                    </a:cubicBezTo>
                    <a:cubicBezTo>
                      <a:pt x="45" y="77"/>
                      <a:pt x="52" y="75"/>
                      <a:pt x="52" y="70"/>
                    </a:cubicBezTo>
                    <a:cubicBezTo>
                      <a:pt x="52" y="55"/>
                      <a:pt x="2" y="68"/>
                      <a:pt x="2" y="32"/>
                    </a:cubicBezTo>
                    <a:cubicBezTo>
                      <a:pt x="2" y="9"/>
                      <a:pt x="22" y="0"/>
                      <a:pt x="42" y="0"/>
                    </a:cubicBezTo>
                    <a:cubicBezTo>
                      <a:pt x="54" y="0"/>
                      <a:pt x="68" y="3"/>
                      <a:pt x="77" y="12"/>
                    </a:cubicBezTo>
                    <a:lnTo>
                      <a:pt x="59" y="30"/>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100" name="Freeform 27"/>
              <p:cNvSpPr>
                <a:spLocks/>
              </p:cNvSpPr>
              <p:nvPr/>
            </p:nvSpPr>
            <p:spPr bwMode="auto">
              <a:xfrm>
                <a:off x="5092690" y="4983735"/>
                <a:ext cx="143413" cy="242572"/>
              </a:xfrm>
              <a:custGeom>
                <a:avLst/>
                <a:gdLst>
                  <a:gd name="T0" fmla="*/ 74 w 74"/>
                  <a:gd name="T1" fmla="*/ 51 h 125"/>
                  <a:gd name="T2" fmla="*/ 48 w 74"/>
                  <a:gd name="T3" fmla="*/ 51 h 125"/>
                  <a:gd name="T4" fmla="*/ 48 w 74"/>
                  <a:gd name="T5" fmla="*/ 83 h 125"/>
                  <a:gd name="T6" fmla="*/ 62 w 74"/>
                  <a:gd name="T7" fmla="*/ 101 h 125"/>
                  <a:gd name="T8" fmla="*/ 74 w 74"/>
                  <a:gd name="T9" fmla="*/ 98 h 125"/>
                  <a:gd name="T10" fmla="*/ 74 w 74"/>
                  <a:gd name="T11" fmla="*/ 122 h 125"/>
                  <a:gd name="T12" fmla="*/ 53 w 74"/>
                  <a:gd name="T13" fmla="*/ 125 h 125"/>
                  <a:gd name="T14" fmla="*/ 19 w 74"/>
                  <a:gd name="T15" fmla="*/ 96 h 125"/>
                  <a:gd name="T16" fmla="*/ 19 w 74"/>
                  <a:gd name="T17" fmla="*/ 51 h 125"/>
                  <a:gd name="T18" fmla="*/ 0 w 74"/>
                  <a:gd name="T19" fmla="*/ 51 h 125"/>
                  <a:gd name="T20" fmla="*/ 0 w 74"/>
                  <a:gd name="T21" fmla="*/ 28 h 125"/>
                  <a:gd name="T22" fmla="*/ 19 w 74"/>
                  <a:gd name="T23" fmla="*/ 28 h 125"/>
                  <a:gd name="T24" fmla="*/ 19 w 74"/>
                  <a:gd name="T25" fmla="*/ 0 h 125"/>
                  <a:gd name="T26" fmla="*/ 48 w 74"/>
                  <a:gd name="T27" fmla="*/ 0 h 125"/>
                  <a:gd name="T28" fmla="*/ 48 w 74"/>
                  <a:gd name="T29" fmla="*/ 28 h 125"/>
                  <a:gd name="T30" fmla="*/ 74 w 74"/>
                  <a:gd name="T31" fmla="*/ 28 h 125"/>
                  <a:gd name="T32" fmla="*/ 74 w 74"/>
                  <a:gd name="T33" fmla="*/ 5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5">
                    <a:moveTo>
                      <a:pt x="74" y="51"/>
                    </a:moveTo>
                    <a:cubicBezTo>
                      <a:pt x="48" y="51"/>
                      <a:pt x="48" y="51"/>
                      <a:pt x="48" y="51"/>
                    </a:cubicBezTo>
                    <a:cubicBezTo>
                      <a:pt x="48" y="83"/>
                      <a:pt x="48" y="83"/>
                      <a:pt x="48" y="83"/>
                    </a:cubicBezTo>
                    <a:cubicBezTo>
                      <a:pt x="48" y="93"/>
                      <a:pt x="49" y="101"/>
                      <a:pt x="62" y="101"/>
                    </a:cubicBezTo>
                    <a:cubicBezTo>
                      <a:pt x="65" y="101"/>
                      <a:pt x="71" y="100"/>
                      <a:pt x="74" y="98"/>
                    </a:cubicBezTo>
                    <a:cubicBezTo>
                      <a:pt x="74" y="122"/>
                      <a:pt x="74" y="122"/>
                      <a:pt x="74" y="122"/>
                    </a:cubicBezTo>
                    <a:cubicBezTo>
                      <a:pt x="67" y="125"/>
                      <a:pt x="60" y="125"/>
                      <a:pt x="53" y="125"/>
                    </a:cubicBezTo>
                    <a:cubicBezTo>
                      <a:pt x="34" y="125"/>
                      <a:pt x="19" y="117"/>
                      <a:pt x="19" y="96"/>
                    </a:cubicBezTo>
                    <a:cubicBezTo>
                      <a:pt x="19" y="51"/>
                      <a:pt x="19" y="51"/>
                      <a:pt x="19" y="51"/>
                    </a:cubicBezTo>
                    <a:cubicBezTo>
                      <a:pt x="0" y="51"/>
                      <a:pt x="0" y="51"/>
                      <a:pt x="0" y="51"/>
                    </a:cubicBezTo>
                    <a:cubicBezTo>
                      <a:pt x="0" y="28"/>
                      <a:pt x="0" y="28"/>
                      <a:pt x="0" y="28"/>
                    </a:cubicBezTo>
                    <a:cubicBezTo>
                      <a:pt x="19" y="28"/>
                      <a:pt x="19" y="28"/>
                      <a:pt x="19" y="28"/>
                    </a:cubicBezTo>
                    <a:cubicBezTo>
                      <a:pt x="19" y="0"/>
                      <a:pt x="19" y="0"/>
                      <a:pt x="19" y="0"/>
                    </a:cubicBezTo>
                    <a:cubicBezTo>
                      <a:pt x="48" y="0"/>
                      <a:pt x="48" y="0"/>
                      <a:pt x="48" y="0"/>
                    </a:cubicBezTo>
                    <a:cubicBezTo>
                      <a:pt x="48" y="28"/>
                      <a:pt x="48" y="28"/>
                      <a:pt x="48" y="28"/>
                    </a:cubicBezTo>
                    <a:cubicBezTo>
                      <a:pt x="74" y="28"/>
                      <a:pt x="74" y="28"/>
                      <a:pt x="74" y="28"/>
                    </a:cubicBezTo>
                    <a:lnTo>
                      <a:pt x="74" y="51"/>
                    </a:lnTo>
                    <a:close/>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sp>
            <p:nvSpPr>
              <p:cNvPr id="101" name="Freeform 28"/>
              <p:cNvSpPr>
                <a:spLocks noEditPoints="1"/>
              </p:cNvSpPr>
              <p:nvPr/>
            </p:nvSpPr>
            <p:spPr bwMode="auto">
              <a:xfrm>
                <a:off x="967317" y="4949316"/>
                <a:ext cx="129481" cy="356483"/>
              </a:xfrm>
              <a:custGeom>
                <a:avLst/>
                <a:gdLst>
                  <a:gd name="T0" fmla="*/ 34 w 67"/>
                  <a:gd name="T1" fmla="*/ 0 h 184"/>
                  <a:gd name="T2" fmla="*/ 67 w 67"/>
                  <a:gd name="T3" fmla="*/ 34 h 184"/>
                  <a:gd name="T4" fmla="*/ 34 w 67"/>
                  <a:gd name="T5" fmla="*/ 67 h 184"/>
                  <a:gd name="T6" fmla="*/ 0 w 67"/>
                  <a:gd name="T7" fmla="*/ 34 h 184"/>
                  <a:gd name="T8" fmla="*/ 34 w 67"/>
                  <a:gd name="T9" fmla="*/ 0 h 184"/>
                  <a:gd name="T10" fmla="*/ 34 w 67"/>
                  <a:gd name="T11" fmla="*/ 117 h 184"/>
                  <a:gd name="T12" fmla="*/ 67 w 67"/>
                  <a:gd name="T13" fmla="*/ 151 h 184"/>
                  <a:gd name="T14" fmla="*/ 34 w 67"/>
                  <a:gd name="T15" fmla="*/ 184 h 184"/>
                  <a:gd name="T16" fmla="*/ 0 w 67"/>
                  <a:gd name="T17" fmla="*/ 151 h 184"/>
                  <a:gd name="T18" fmla="*/ 34 w 67"/>
                  <a:gd name="T19" fmla="*/ 1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84">
                    <a:moveTo>
                      <a:pt x="34" y="0"/>
                    </a:moveTo>
                    <a:cubicBezTo>
                      <a:pt x="52" y="0"/>
                      <a:pt x="67" y="15"/>
                      <a:pt x="67" y="34"/>
                    </a:cubicBezTo>
                    <a:cubicBezTo>
                      <a:pt x="67" y="52"/>
                      <a:pt x="52" y="67"/>
                      <a:pt x="34" y="67"/>
                    </a:cubicBezTo>
                    <a:cubicBezTo>
                      <a:pt x="15" y="67"/>
                      <a:pt x="0" y="52"/>
                      <a:pt x="0" y="34"/>
                    </a:cubicBezTo>
                    <a:cubicBezTo>
                      <a:pt x="0" y="15"/>
                      <a:pt x="15" y="0"/>
                      <a:pt x="34" y="0"/>
                    </a:cubicBezTo>
                    <a:moveTo>
                      <a:pt x="34" y="117"/>
                    </a:moveTo>
                    <a:cubicBezTo>
                      <a:pt x="52" y="117"/>
                      <a:pt x="67" y="132"/>
                      <a:pt x="67" y="151"/>
                    </a:cubicBezTo>
                    <a:cubicBezTo>
                      <a:pt x="67" y="169"/>
                      <a:pt x="52" y="184"/>
                      <a:pt x="34" y="184"/>
                    </a:cubicBezTo>
                    <a:cubicBezTo>
                      <a:pt x="15" y="184"/>
                      <a:pt x="0" y="169"/>
                      <a:pt x="0" y="151"/>
                    </a:cubicBezTo>
                    <a:cubicBezTo>
                      <a:pt x="0" y="132"/>
                      <a:pt x="15" y="117"/>
                      <a:pt x="34" y="117"/>
                    </a:cubicBezTo>
                  </a:path>
                </a:pathLst>
              </a:custGeom>
              <a:grpFill/>
              <a:ln>
                <a:noFill/>
              </a:ln>
              <a:extLst/>
            </p:spPr>
            <p:txBody>
              <a:bodyPr vert="horz" wrap="square" lIns="91440" tIns="45720" rIns="91440" bIns="45720" numCol="1" anchor="t" anchorCtr="0" compatLnSpc="1"/>
              <a:lstStyle/>
              <a:p>
                <a:endParaRPr lang="en-US" dirty="0">
                  <a:ln>
                    <a:solidFill>
                      <a:schemeClr val="tx2"/>
                    </a:solidFill>
                  </a:ln>
                  <a:solidFill>
                    <a:srgbClr val="002060"/>
                  </a:solidFill>
                </a:endParaRPr>
              </a:p>
            </p:txBody>
          </p:sp>
        </p:grpSp>
      </p:grpSp>
      <p:grpSp>
        <p:nvGrpSpPr>
          <p:cNvPr id="102" name="Group 101"/>
          <p:cNvGrpSpPr/>
          <p:nvPr/>
        </p:nvGrpSpPr>
        <p:grpSpPr>
          <a:xfrm>
            <a:off x="5401735" y="3644754"/>
            <a:ext cx="3502552" cy="817325"/>
            <a:chOff x="5401735" y="3644754"/>
            <a:chExt cx="3502552" cy="817325"/>
          </a:xfrm>
        </p:grpSpPr>
        <p:sp>
          <p:nvSpPr>
            <p:cNvPr id="103" name="Rectangle 102"/>
            <p:cNvSpPr/>
            <p:nvPr/>
          </p:nvSpPr>
          <p:spPr bwMode="auto">
            <a:xfrm>
              <a:off x="5401735" y="3644754"/>
              <a:ext cx="3502552" cy="817325"/>
            </a:xfrm>
            <a:prstGeom prst="rect">
              <a:avLst/>
            </a:prstGeom>
            <a:gradFill flip="none" rotWithShape="1">
              <a:gsLst>
                <a:gs pos="0">
                  <a:srgbClr val="FFFFFF">
                    <a:lumMod val="85000"/>
                  </a:srgbClr>
                </a:gs>
                <a:gs pos="100000">
                  <a:srgbClr val="FFFFFF"/>
                </a:gs>
              </a:gsLst>
              <a:lin ang="54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04" name="Group 103"/>
            <p:cNvGrpSpPr/>
            <p:nvPr/>
          </p:nvGrpSpPr>
          <p:grpSpPr>
            <a:xfrm>
              <a:off x="5904342" y="3907995"/>
              <a:ext cx="2497338" cy="307777"/>
              <a:chOff x="5729177" y="3820536"/>
              <a:chExt cx="2497338" cy="307777"/>
            </a:xfrm>
          </p:grpSpPr>
          <p:sp>
            <p:nvSpPr>
              <p:cNvPr id="105" name="TextBox 104"/>
              <p:cNvSpPr txBox="1"/>
              <p:nvPr/>
            </p:nvSpPr>
            <p:spPr>
              <a:xfrm>
                <a:off x="5729177" y="3820536"/>
                <a:ext cx="2497338" cy="307777"/>
              </a:xfrm>
              <a:prstGeom prst="rect">
                <a:avLst/>
              </a:prstGeom>
              <a:noFill/>
            </p:spPr>
            <p:txBody>
              <a:bodyPr wrap="square" rtlCol="0">
                <a:spAutoFit/>
              </a:bodyPr>
              <a:lstStyle/>
              <a:p>
                <a:pPr algn="ctr">
                  <a:spcAft>
                    <a:spcPts val="400"/>
                  </a:spcAft>
                </a:pPr>
                <a:r>
                  <a:rPr lang="en-US" sz="1400" b="1" dirty="0">
                    <a:solidFill>
                      <a:schemeClr val="tx1">
                        <a:lumMod val="75000"/>
                        <a:lumOff val="25000"/>
                        <a:alpha val="99000"/>
                      </a:schemeClr>
                    </a:solidFill>
                  </a:rPr>
                  <a:t> </a:t>
                </a:r>
                <a:r>
                  <a:rPr lang="en-US" sz="1400" b="1" dirty="0" smtClean="0">
                    <a:solidFill>
                      <a:schemeClr val="tx1">
                        <a:lumMod val="75000"/>
                        <a:lumOff val="25000"/>
                        <a:alpha val="99000"/>
                      </a:schemeClr>
                    </a:solidFill>
                  </a:rPr>
                  <a:t>       </a:t>
                </a:r>
                <a:r>
                  <a:rPr lang="en-US" sz="1400" b="1" dirty="0" smtClean="0">
                    <a:solidFill>
                      <a:schemeClr val="tx1">
                        <a:lumMod val="65000"/>
                        <a:lumOff val="35000"/>
                        <a:alpha val="99000"/>
                      </a:schemeClr>
                    </a:solidFill>
                  </a:rPr>
                  <a:t>Architecture</a:t>
                </a:r>
                <a:endParaRPr lang="en-US" sz="1400" b="1" dirty="0">
                  <a:solidFill>
                    <a:schemeClr val="tx1">
                      <a:lumMod val="65000"/>
                      <a:lumOff val="35000"/>
                      <a:alpha val="99000"/>
                    </a:schemeClr>
                  </a:solidFill>
                </a:endParaRPr>
              </a:p>
            </p:txBody>
          </p:sp>
          <p:grpSp>
            <p:nvGrpSpPr>
              <p:cNvPr id="106" name="Group 4"/>
              <p:cNvGrpSpPr/>
              <p:nvPr/>
            </p:nvGrpSpPr>
            <p:grpSpPr>
              <a:xfrm>
                <a:off x="6284931" y="3899418"/>
                <a:ext cx="290892" cy="145532"/>
                <a:chOff x="20205700" y="5524501"/>
                <a:chExt cx="5308600" cy="2655887"/>
              </a:xfrm>
            </p:grpSpPr>
            <p:grpSp>
              <p:nvGrpSpPr>
                <p:cNvPr id="107" name="Group 5"/>
                <p:cNvGrpSpPr/>
                <p:nvPr/>
              </p:nvGrpSpPr>
              <p:grpSpPr>
                <a:xfrm>
                  <a:off x="20205700" y="5773738"/>
                  <a:ext cx="4294188" cy="2406650"/>
                  <a:chOff x="20205700" y="5773738"/>
                  <a:chExt cx="4294188" cy="2406650"/>
                </a:xfrm>
              </p:grpSpPr>
              <p:sp>
                <p:nvSpPr>
                  <p:cNvPr id="109" name="Freeform 6"/>
                  <p:cNvSpPr>
                    <a:spLocks noEditPoints="1"/>
                  </p:cNvSpPr>
                  <p:nvPr/>
                </p:nvSpPr>
                <p:spPr bwMode="auto">
                  <a:xfrm>
                    <a:off x="22899688" y="5851526"/>
                    <a:ext cx="1600200" cy="2260600"/>
                  </a:xfrm>
                  <a:custGeom>
                    <a:avLst/>
                    <a:gdLst>
                      <a:gd name="T0" fmla="*/ 77 w 142"/>
                      <a:gd name="T1" fmla="*/ 0 h 200"/>
                      <a:gd name="T2" fmla="*/ 0 w 142"/>
                      <a:gd name="T3" fmla="*/ 0 h 200"/>
                      <a:gd name="T4" fmla="*/ 0 w 142"/>
                      <a:gd name="T5" fmla="*/ 200 h 200"/>
                      <a:gd name="T6" fmla="*/ 37 w 142"/>
                      <a:gd name="T7" fmla="*/ 200 h 200"/>
                      <a:gd name="T8" fmla="*/ 37 w 142"/>
                      <a:gd name="T9" fmla="*/ 114 h 200"/>
                      <a:gd name="T10" fmla="*/ 77 w 142"/>
                      <a:gd name="T11" fmla="*/ 114 h 200"/>
                      <a:gd name="T12" fmla="*/ 142 w 142"/>
                      <a:gd name="T13" fmla="*/ 60 h 200"/>
                      <a:gd name="T14" fmla="*/ 77 w 142"/>
                      <a:gd name="T15" fmla="*/ 0 h 200"/>
                      <a:gd name="T16" fmla="*/ 81 w 142"/>
                      <a:gd name="T17" fmla="*/ 86 h 200"/>
                      <a:gd name="T18" fmla="*/ 37 w 142"/>
                      <a:gd name="T19" fmla="*/ 86 h 200"/>
                      <a:gd name="T20" fmla="*/ 37 w 142"/>
                      <a:gd name="T21" fmla="*/ 29 h 200"/>
                      <a:gd name="T22" fmla="*/ 81 w 142"/>
                      <a:gd name="T23" fmla="*/ 29 h 200"/>
                      <a:gd name="T24" fmla="*/ 109 w 142"/>
                      <a:gd name="T25" fmla="*/ 57 h 200"/>
                      <a:gd name="T26" fmla="*/ 81 w 142"/>
                      <a:gd name="T27" fmla="*/ 8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200">
                        <a:moveTo>
                          <a:pt x="77" y="0"/>
                        </a:moveTo>
                        <a:cubicBezTo>
                          <a:pt x="63" y="0"/>
                          <a:pt x="0" y="0"/>
                          <a:pt x="0" y="0"/>
                        </a:cubicBezTo>
                        <a:cubicBezTo>
                          <a:pt x="0" y="200"/>
                          <a:pt x="0" y="200"/>
                          <a:pt x="0" y="200"/>
                        </a:cubicBezTo>
                        <a:cubicBezTo>
                          <a:pt x="37" y="200"/>
                          <a:pt x="37" y="200"/>
                          <a:pt x="37" y="200"/>
                        </a:cubicBezTo>
                        <a:cubicBezTo>
                          <a:pt x="37" y="114"/>
                          <a:pt x="37" y="114"/>
                          <a:pt x="37" y="114"/>
                        </a:cubicBezTo>
                        <a:cubicBezTo>
                          <a:pt x="37" y="114"/>
                          <a:pt x="65" y="114"/>
                          <a:pt x="77" y="114"/>
                        </a:cubicBezTo>
                        <a:cubicBezTo>
                          <a:pt x="89" y="114"/>
                          <a:pt x="142" y="112"/>
                          <a:pt x="142" y="60"/>
                        </a:cubicBezTo>
                        <a:cubicBezTo>
                          <a:pt x="142" y="5"/>
                          <a:pt x="90" y="0"/>
                          <a:pt x="77" y="0"/>
                        </a:cubicBezTo>
                        <a:close/>
                        <a:moveTo>
                          <a:pt x="81" y="86"/>
                        </a:moveTo>
                        <a:cubicBezTo>
                          <a:pt x="37" y="86"/>
                          <a:pt x="37" y="86"/>
                          <a:pt x="37" y="86"/>
                        </a:cubicBezTo>
                        <a:cubicBezTo>
                          <a:pt x="37" y="29"/>
                          <a:pt x="37" y="29"/>
                          <a:pt x="37" y="29"/>
                        </a:cubicBezTo>
                        <a:cubicBezTo>
                          <a:pt x="81" y="29"/>
                          <a:pt x="81" y="29"/>
                          <a:pt x="81" y="29"/>
                        </a:cubicBezTo>
                        <a:cubicBezTo>
                          <a:pt x="97" y="29"/>
                          <a:pt x="109" y="42"/>
                          <a:pt x="109" y="57"/>
                        </a:cubicBezTo>
                        <a:cubicBezTo>
                          <a:pt x="109" y="73"/>
                          <a:pt x="97" y="86"/>
                          <a:pt x="81" y="86"/>
                        </a:cubicBezTo>
                        <a:close/>
                      </a:path>
                    </a:pathLst>
                  </a:custGeom>
                  <a:solidFill>
                    <a:srgbClr val="4655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7"/>
                  <p:cNvSpPr>
                    <a:spLocks noEditPoints="1"/>
                  </p:cNvSpPr>
                  <p:nvPr/>
                </p:nvSpPr>
                <p:spPr bwMode="auto">
                  <a:xfrm>
                    <a:off x="20205700" y="5773738"/>
                    <a:ext cx="2411413" cy="2406650"/>
                  </a:xfrm>
                  <a:custGeom>
                    <a:avLst/>
                    <a:gdLst>
                      <a:gd name="T0" fmla="*/ 107 w 214"/>
                      <a:gd name="T1" fmla="*/ 0 h 213"/>
                      <a:gd name="T2" fmla="*/ 0 w 214"/>
                      <a:gd name="T3" fmla="*/ 107 h 213"/>
                      <a:gd name="T4" fmla="*/ 107 w 214"/>
                      <a:gd name="T5" fmla="*/ 213 h 213"/>
                      <a:gd name="T6" fmla="*/ 214 w 214"/>
                      <a:gd name="T7" fmla="*/ 107 h 213"/>
                      <a:gd name="T8" fmla="*/ 107 w 214"/>
                      <a:gd name="T9" fmla="*/ 0 h 213"/>
                      <a:gd name="T10" fmla="*/ 107 w 214"/>
                      <a:gd name="T11" fmla="*/ 180 h 213"/>
                      <a:gd name="T12" fmla="*/ 36 w 214"/>
                      <a:gd name="T13" fmla="*/ 107 h 213"/>
                      <a:gd name="T14" fmla="*/ 107 w 214"/>
                      <a:gd name="T15" fmla="*/ 33 h 213"/>
                      <a:gd name="T16" fmla="*/ 178 w 214"/>
                      <a:gd name="T17" fmla="*/ 107 h 213"/>
                      <a:gd name="T18" fmla="*/ 107 w 214"/>
                      <a:gd name="T19" fmla="*/ 18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3">
                        <a:moveTo>
                          <a:pt x="107" y="0"/>
                        </a:moveTo>
                        <a:cubicBezTo>
                          <a:pt x="48" y="0"/>
                          <a:pt x="0" y="48"/>
                          <a:pt x="0" y="107"/>
                        </a:cubicBezTo>
                        <a:cubicBezTo>
                          <a:pt x="0" y="166"/>
                          <a:pt x="48" y="213"/>
                          <a:pt x="107" y="213"/>
                        </a:cubicBezTo>
                        <a:cubicBezTo>
                          <a:pt x="166" y="213"/>
                          <a:pt x="214" y="166"/>
                          <a:pt x="214" y="107"/>
                        </a:cubicBezTo>
                        <a:cubicBezTo>
                          <a:pt x="214" y="48"/>
                          <a:pt x="166" y="0"/>
                          <a:pt x="107" y="0"/>
                        </a:cubicBezTo>
                        <a:close/>
                        <a:moveTo>
                          <a:pt x="107" y="180"/>
                        </a:moveTo>
                        <a:cubicBezTo>
                          <a:pt x="68" y="180"/>
                          <a:pt x="36" y="147"/>
                          <a:pt x="36" y="107"/>
                        </a:cubicBezTo>
                        <a:cubicBezTo>
                          <a:pt x="36" y="66"/>
                          <a:pt x="68" y="33"/>
                          <a:pt x="107" y="33"/>
                        </a:cubicBezTo>
                        <a:cubicBezTo>
                          <a:pt x="146" y="33"/>
                          <a:pt x="178" y="66"/>
                          <a:pt x="178" y="107"/>
                        </a:cubicBezTo>
                        <a:cubicBezTo>
                          <a:pt x="178" y="147"/>
                          <a:pt x="146" y="180"/>
                          <a:pt x="107" y="180"/>
                        </a:cubicBezTo>
                        <a:close/>
                      </a:path>
                    </a:pathLst>
                  </a:custGeom>
                  <a:solidFill>
                    <a:srgbClr val="4655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8" name="Freeform 8"/>
                <p:cNvSpPr>
                  <a:spLocks/>
                </p:cNvSpPr>
                <p:nvPr/>
              </p:nvSpPr>
              <p:spPr bwMode="auto">
                <a:xfrm>
                  <a:off x="24714200" y="5524501"/>
                  <a:ext cx="800100" cy="927100"/>
                </a:xfrm>
                <a:custGeom>
                  <a:avLst/>
                  <a:gdLst>
                    <a:gd name="T0" fmla="*/ 0 w 71"/>
                    <a:gd name="T1" fmla="*/ 3 h 82"/>
                    <a:gd name="T2" fmla="*/ 19 w 71"/>
                    <a:gd name="T3" fmla="*/ 3 h 82"/>
                    <a:gd name="T4" fmla="*/ 19 w 71"/>
                    <a:gd name="T5" fmla="*/ 13 h 82"/>
                    <a:gd name="T6" fmla="*/ 43 w 71"/>
                    <a:gd name="T7" fmla="*/ 1 h 82"/>
                    <a:gd name="T8" fmla="*/ 71 w 71"/>
                    <a:gd name="T9" fmla="*/ 26 h 82"/>
                    <a:gd name="T10" fmla="*/ 71 w 71"/>
                    <a:gd name="T11" fmla="*/ 82 h 82"/>
                    <a:gd name="T12" fmla="*/ 52 w 71"/>
                    <a:gd name="T13" fmla="*/ 82 h 82"/>
                    <a:gd name="T14" fmla="*/ 52 w 71"/>
                    <a:gd name="T15" fmla="*/ 30 h 82"/>
                    <a:gd name="T16" fmla="*/ 39 w 71"/>
                    <a:gd name="T17" fmla="*/ 18 h 82"/>
                    <a:gd name="T18" fmla="*/ 20 w 71"/>
                    <a:gd name="T19" fmla="*/ 33 h 82"/>
                    <a:gd name="T20" fmla="*/ 20 w 71"/>
                    <a:gd name="T21" fmla="*/ 82 h 82"/>
                    <a:gd name="T22" fmla="*/ 0 w 71"/>
                    <a:gd name="T23" fmla="*/ 82 h 82"/>
                    <a:gd name="T24" fmla="*/ 0 w 71"/>
                    <a:gd name="T25"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82">
                      <a:moveTo>
                        <a:pt x="0" y="3"/>
                      </a:moveTo>
                      <a:cubicBezTo>
                        <a:pt x="19" y="3"/>
                        <a:pt x="19" y="3"/>
                        <a:pt x="19" y="3"/>
                      </a:cubicBezTo>
                      <a:cubicBezTo>
                        <a:pt x="19" y="13"/>
                        <a:pt x="19" y="13"/>
                        <a:pt x="19" y="13"/>
                      </a:cubicBezTo>
                      <a:cubicBezTo>
                        <a:pt x="19" y="13"/>
                        <a:pt x="30" y="0"/>
                        <a:pt x="43" y="1"/>
                      </a:cubicBezTo>
                      <a:cubicBezTo>
                        <a:pt x="57" y="2"/>
                        <a:pt x="71" y="13"/>
                        <a:pt x="71" y="26"/>
                      </a:cubicBezTo>
                      <a:cubicBezTo>
                        <a:pt x="71" y="40"/>
                        <a:pt x="71" y="82"/>
                        <a:pt x="71" y="82"/>
                      </a:cubicBezTo>
                      <a:cubicBezTo>
                        <a:pt x="52" y="82"/>
                        <a:pt x="52" y="82"/>
                        <a:pt x="52" y="82"/>
                      </a:cubicBezTo>
                      <a:cubicBezTo>
                        <a:pt x="52" y="82"/>
                        <a:pt x="52" y="33"/>
                        <a:pt x="52" y="30"/>
                      </a:cubicBezTo>
                      <a:cubicBezTo>
                        <a:pt x="52" y="27"/>
                        <a:pt x="50" y="18"/>
                        <a:pt x="39" y="18"/>
                      </a:cubicBezTo>
                      <a:cubicBezTo>
                        <a:pt x="27" y="18"/>
                        <a:pt x="20" y="27"/>
                        <a:pt x="20" y="33"/>
                      </a:cubicBezTo>
                      <a:cubicBezTo>
                        <a:pt x="20" y="82"/>
                        <a:pt x="20" y="82"/>
                        <a:pt x="20" y="82"/>
                      </a:cubicBezTo>
                      <a:cubicBezTo>
                        <a:pt x="0" y="82"/>
                        <a:pt x="0" y="82"/>
                        <a:pt x="0" y="82"/>
                      </a:cubicBezTo>
                      <a:lnTo>
                        <a:pt x="0" y="3"/>
                      </a:lnTo>
                      <a:close/>
                    </a:path>
                  </a:pathLst>
                </a:custGeom>
                <a:solidFill>
                  <a:srgbClr val="C71C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11" name="Group 110"/>
          <p:cNvGrpSpPr/>
          <p:nvPr/>
        </p:nvGrpSpPr>
        <p:grpSpPr>
          <a:xfrm>
            <a:off x="4898256" y="2399234"/>
            <a:ext cx="4006031" cy="1248357"/>
            <a:chOff x="4898256" y="2399234"/>
            <a:chExt cx="4006031" cy="1248357"/>
          </a:xfrm>
        </p:grpSpPr>
        <p:sp>
          <p:nvSpPr>
            <p:cNvPr id="112" name="Rectangle 19"/>
            <p:cNvSpPr/>
            <p:nvPr/>
          </p:nvSpPr>
          <p:spPr bwMode="auto">
            <a:xfrm rot="10800000">
              <a:off x="4898256" y="2399234"/>
              <a:ext cx="4006031" cy="1248357"/>
            </a:xfrm>
            <a:prstGeom prst="homePlate">
              <a:avLst>
                <a:gd name="adj" fmla="val 4045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113" name="Rectangle 4"/>
            <p:cNvSpPr>
              <a:spLocks noChangeArrowheads="1"/>
            </p:cNvSpPr>
            <p:nvPr/>
          </p:nvSpPr>
          <p:spPr bwMode="auto">
            <a:xfrm>
              <a:off x="6043878" y="2561750"/>
              <a:ext cx="2218266" cy="923330"/>
            </a:xfrm>
            <a:prstGeom prst="rect">
              <a:avLst/>
            </a:prstGeom>
            <a:noFill/>
            <a:ln w="9525">
              <a:noFill/>
              <a:miter lim="800000"/>
              <a:headEnd/>
              <a:tailEnd/>
            </a:ln>
          </p:spPr>
          <p:txBody>
            <a:bodyPr wrap="square">
              <a:spAutoFit/>
            </a:bodyPr>
            <a:lstStyle/>
            <a:p>
              <a:pPr algn="ctr"/>
              <a:r>
                <a:rPr lang="en-US" sz="1800" dirty="0" smtClean="0">
                  <a:solidFill>
                    <a:schemeClr val="bg1">
                      <a:alpha val="99000"/>
                    </a:schemeClr>
                  </a:solidFill>
                </a:rPr>
                <a:t>DIFFERENT </a:t>
              </a:r>
              <a:br>
                <a:rPr lang="en-US" sz="1800" dirty="0" smtClean="0">
                  <a:solidFill>
                    <a:schemeClr val="bg1">
                      <a:alpha val="99000"/>
                    </a:schemeClr>
                  </a:solidFill>
                </a:rPr>
              </a:br>
              <a:r>
                <a:rPr lang="en-US" sz="1800" dirty="0" smtClean="0">
                  <a:solidFill>
                    <a:schemeClr val="bg1">
                      <a:alpha val="99000"/>
                    </a:schemeClr>
                  </a:solidFill>
                </a:rPr>
                <a:t>VIEW ON THE </a:t>
              </a:r>
              <a:br>
                <a:rPr lang="en-US" sz="1800" dirty="0" smtClean="0">
                  <a:solidFill>
                    <a:schemeClr val="bg1">
                      <a:alpha val="99000"/>
                    </a:schemeClr>
                  </a:solidFill>
                </a:rPr>
              </a:br>
              <a:r>
                <a:rPr lang="en-US" sz="1800" dirty="0" smtClean="0">
                  <a:solidFill>
                    <a:schemeClr val="bg1">
                      <a:alpha val="99000"/>
                    </a:schemeClr>
                  </a:solidFill>
                </a:rPr>
                <a:t>NETWORK </a:t>
              </a:r>
              <a:endParaRPr lang="en-US" sz="1800" dirty="0">
                <a:solidFill>
                  <a:schemeClr val="bg1">
                    <a:alpha val="99000"/>
                  </a:schemeClr>
                </a:solidFill>
              </a:endParaRPr>
            </a:p>
          </p:txBody>
        </p:sp>
      </p:grpSp>
      <p:sp>
        <p:nvSpPr>
          <p:cNvPr id="114" name="Freeform 5"/>
          <p:cNvSpPr>
            <a:spLocks/>
          </p:cNvSpPr>
          <p:nvPr/>
        </p:nvSpPr>
        <p:spPr bwMode="auto">
          <a:xfrm>
            <a:off x="3944048" y="2395058"/>
            <a:ext cx="1252728" cy="1252538"/>
          </a:xfrm>
          <a:custGeom>
            <a:avLst/>
            <a:gdLst>
              <a:gd name="T0" fmla="*/ 0 w 957"/>
              <a:gd name="T1" fmla="*/ 789 h 789"/>
              <a:gd name="T2" fmla="*/ 169 w 957"/>
              <a:gd name="T3" fmla="*/ 789 h 789"/>
              <a:gd name="T4" fmla="*/ 482 w 957"/>
              <a:gd name="T5" fmla="*/ 482 h 789"/>
              <a:gd name="T6" fmla="*/ 788 w 957"/>
              <a:gd name="T7" fmla="*/ 789 h 789"/>
              <a:gd name="T8" fmla="*/ 957 w 957"/>
              <a:gd name="T9" fmla="*/ 789 h 789"/>
              <a:gd name="T10" fmla="*/ 566 w 957"/>
              <a:gd name="T11" fmla="*/ 397 h 789"/>
              <a:gd name="T12" fmla="*/ 957 w 957"/>
              <a:gd name="T13" fmla="*/ 0 h 789"/>
              <a:gd name="T14" fmla="*/ 957 w 957"/>
              <a:gd name="T15" fmla="*/ 0 h 789"/>
              <a:gd name="T16" fmla="*/ 788 w 957"/>
              <a:gd name="T17" fmla="*/ 0 h 789"/>
              <a:gd name="T18" fmla="*/ 482 w 957"/>
              <a:gd name="T19" fmla="*/ 313 h 789"/>
              <a:gd name="T20" fmla="*/ 169 w 957"/>
              <a:gd name="T21" fmla="*/ 0 h 789"/>
              <a:gd name="T22" fmla="*/ 0 w 957"/>
              <a:gd name="T23" fmla="*/ 0 h 789"/>
              <a:gd name="T24" fmla="*/ 0 w 957"/>
              <a:gd name="T25" fmla="*/ 0 h 789"/>
              <a:gd name="T26" fmla="*/ 391 w 957"/>
              <a:gd name="T27" fmla="*/ 397 h 789"/>
              <a:gd name="T28" fmla="*/ 0 w 957"/>
              <a:gd name="T29" fmla="*/ 789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7" h="789">
                <a:moveTo>
                  <a:pt x="0" y="789"/>
                </a:moveTo>
                <a:lnTo>
                  <a:pt x="169" y="789"/>
                </a:lnTo>
                <a:lnTo>
                  <a:pt x="482" y="482"/>
                </a:lnTo>
                <a:lnTo>
                  <a:pt x="788" y="789"/>
                </a:lnTo>
                <a:lnTo>
                  <a:pt x="957" y="789"/>
                </a:lnTo>
                <a:lnTo>
                  <a:pt x="566" y="397"/>
                </a:lnTo>
                <a:lnTo>
                  <a:pt x="957" y="0"/>
                </a:lnTo>
                <a:lnTo>
                  <a:pt x="957" y="0"/>
                </a:lnTo>
                <a:lnTo>
                  <a:pt x="788" y="0"/>
                </a:lnTo>
                <a:lnTo>
                  <a:pt x="482" y="313"/>
                </a:lnTo>
                <a:lnTo>
                  <a:pt x="169" y="0"/>
                </a:lnTo>
                <a:lnTo>
                  <a:pt x="0" y="0"/>
                </a:lnTo>
                <a:lnTo>
                  <a:pt x="0" y="0"/>
                </a:lnTo>
                <a:lnTo>
                  <a:pt x="391" y="397"/>
                </a:lnTo>
                <a:lnTo>
                  <a:pt x="0" y="78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5" name="Group 114"/>
          <p:cNvGrpSpPr/>
          <p:nvPr/>
        </p:nvGrpSpPr>
        <p:grpSpPr>
          <a:xfrm>
            <a:off x="236538" y="2399234"/>
            <a:ext cx="4006031" cy="1248357"/>
            <a:chOff x="236538" y="2399234"/>
            <a:chExt cx="4006031" cy="1248357"/>
          </a:xfrm>
        </p:grpSpPr>
        <p:sp>
          <p:nvSpPr>
            <p:cNvPr id="116" name="Rectangle 19"/>
            <p:cNvSpPr/>
            <p:nvPr/>
          </p:nvSpPr>
          <p:spPr bwMode="auto">
            <a:xfrm rot="10800000" flipH="1">
              <a:off x="236538" y="2399234"/>
              <a:ext cx="4006031" cy="1248357"/>
            </a:xfrm>
            <a:prstGeom prst="homePlate">
              <a:avLst>
                <a:gd name="adj" fmla="val 404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117" name="Rectangle 10"/>
            <p:cNvSpPr>
              <a:spLocks noChangeArrowheads="1"/>
            </p:cNvSpPr>
            <p:nvPr/>
          </p:nvSpPr>
          <p:spPr bwMode="auto">
            <a:xfrm>
              <a:off x="818473" y="2561748"/>
              <a:ext cx="2338683" cy="923330"/>
            </a:xfrm>
            <a:prstGeom prst="rect">
              <a:avLst/>
            </a:prstGeom>
            <a:noFill/>
            <a:ln w="9525">
              <a:noFill/>
              <a:miter lim="800000"/>
              <a:headEnd/>
              <a:tailEnd/>
            </a:ln>
          </p:spPr>
          <p:txBody>
            <a:bodyPr wrap="square">
              <a:spAutoFit/>
            </a:bodyPr>
            <a:lstStyle/>
            <a:p>
              <a:pPr algn="ctr"/>
              <a:r>
                <a:rPr lang="en-US" sz="1800" dirty="0" smtClean="0">
                  <a:solidFill>
                    <a:schemeClr val="bg1">
                      <a:alpha val="99000"/>
                    </a:schemeClr>
                  </a:solidFill>
                </a:rPr>
                <a:t>DIFFERENT </a:t>
              </a:r>
              <a:br>
                <a:rPr lang="en-US" sz="1800" dirty="0" smtClean="0">
                  <a:solidFill>
                    <a:schemeClr val="bg1">
                      <a:alpha val="99000"/>
                    </a:schemeClr>
                  </a:solidFill>
                </a:rPr>
              </a:br>
              <a:r>
                <a:rPr lang="en-US" sz="1800" dirty="0" smtClean="0">
                  <a:solidFill>
                    <a:schemeClr val="bg1">
                      <a:alpha val="99000"/>
                    </a:schemeClr>
                  </a:solidFill>
                </a:rPr>
                <a:t>IN HOW WE </a:t>
              </a:r>
              <a:br>
                <a:rPr lang="en-US" sz="1800" dirty="0" smtClean="0">
                  <a:solidFill>
                    <a:schemeClr val="bg1">
                      <a:alpha val="99000"/>
                    </a:schemeClr>
                  </a:solidFill>
                </a:rPr>
              </a:br>
              <a:r>
                <a:rPr lang="en-US" sz="1800" dirty="0" smtClean="0">
                  <a:solidFill>
                    <a:schemeClr val="bg1">
                      <a:alpha val="99000"/>
                    </a:schemeClr>
                  </a:solidFill>
                </a:rPr>
                <a:t>OPERATE </a:t>
              </a:r>
              <a:endParaRPr lang="en-US" sz="1800" dirty="0">
                <a:solidFill>
                  <a:schemeClr val="bg1">
                    <a:alpha val="99000"/>
                  </a:schemeClr>
                </a:solidFill>
              </a:endParaRPr>
            </a:p>
          </p:txBody>
        </p:sp>
      </p:grpSp>
    </p:spTree>
    <p:extLst>
      <p:ext uri="{BB962C8B-B14F-4D97-AF65-F5344CB8AC3E}">
        <p14:creationId xmlns:p14="http://schemas.microsoft.com/office/powerpoint/2010/main" xmlns="" val="2254570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78084" y="1565190"/>
            <a:ext cx="7241916" cy="1161067"/>
          </a:xfrm>
        </p:spPr>
        <p:txBody>
          <a:bodyPr/>
          <a:lstStyle/>
          <a:p>
            <a:r>
              <a:rPr lang="en-US" dirty="0" smtClean="0"/>
              <a:t>Thank you</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iena Presentation Template">
  <a:themeElements>
    <a:clrScheme name="Ciena Template Theme 111512">
      <a:dk1>
        <a:srgbClr val="000000"/>
      </a:dk1>
      <a:lt1>
        <a:srgbClr val="FFFFFF"/>
      </a:lt1>
      <a:dk2>
        <a:srgbClr val="3F3F3F"/>
      </a:dk2>
      <a:lt2>
        <a:srgbClr val="808080"/>
      </a:lt2>
      <a:accent1>
        <a:srgbClr val="C71C2C"/>
      </a:accent1>
      <a:accent2>
        <a:srgbClr val="F58025"/>
      </a:accent2>
      <a:accent3>
        <a:srgbClr val="E7A40F"/>
      </a:accent3>
      <a:accent4>
        <a:srgbClr val="3F3F3F"/>
      </a:accent4>
      <a:accent5>
        <a:srgbClr val="8C8C8C"/>
      </a:accent5>
      <a:accent6>
        <a:srgbClr val="D7D7D7"/>
      </a:accent6>
      <a:hlink>
        <a:srgbClr val="C71C2C"/>
      </a:hlink>
      <a:folHlink>
        <a:srgbClr val="3F3F3F"/>
      </a:folHlink>
    </a:clrScheme>
    <a:fontScheme name="Ciena_Presentation_template2">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D7D7"/>
        </a:solidFill>
        <a:ln>
          <a:noFill/>
        </a:ln>
        <a:effectLst/>
      </a:spPr>
      <a:bodyPr rtlCol="0" anchor="ctr"/>
      <a:lstStyle>
        <a:defPPr algn="ctr">
          <a:defRPr dirty="0" smtClean="0">
            <a:solidFill>
              <a:schemeClr val="tx2"/>
            </a:solidFill>
            <a:ea typeface="ＭＳ Ｐゴシック" pitchFamily="34" charset="-128"/>
          </a:defRPr>
        </a:defPPr>
      </a:lstStyle>
      <a:style>
        <a:lnRef idx="1">
          <a:schemeClr val="accent3"/>
        </a:lnRef>
        <a:fillRef idx="3">
          <a:schemeClr val="accent3"/>
        </a:fillRef>
        <a:effectRef idx="2">
          <a:schemeClr val="accent3"/>
        </a:effectRef>
        <a:fontRef idx="minor">
          <a:schemeClr val="lt1"/>
        </a:fontRef>
      </a:style>
    </a:spDef>
    <a:lnDef>
      <a:spPr>
        <a:ln w="19050">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ena_Presentation_template2 1">
        <a:dk1>
          <a:srgbClr val="000000"/>
        </a:dk1>
        <a:lt1>
          <a:srgbClr val="FFFFFF"/>
        </a:lt1>
        <a:dk2>
          <a:srgbClr val="000000"/>
        </a:dk2>
        <a:lt2>
          <a:srgbClr val="8C8C8C"/>
        </a:lt2>
        <a:accent1>
          <a:srgbClr val="D7D7D7"/>
        </a:accent1>
        <a:accent2>
          <a:srgbClr val="C71C2C"/>
        </a:accent2>
        <a:accent3>
          <a:srgbClr val="FFFFFF"/>
        </a:accent3>
        <a:accent4>
          <a:srgbClr val="000000"/>
        </a:accent4>
        <a:accent5>
          <a:srgbClr val="E8E8E8"/>
        </a:accent5>
        <a:accent6>
          <a:srgbClr val="B41827"/>
        </a:accent6>
        <a:hlink>
          <a:srgbClr val="F57D25"/>
        </a:hlink>
        <a:folHlink>
          <a:srgbClr val="FFC222"/>
        </a:folHlink>
      </a:clrScheme>
      <a:clrMap bg1="lt1" tx1="dk1" bg2="lt2" tx2="dk2" accent1="accent1" accent2="accent2" accent3="accent3" accent4="accent4" accent5="accent5" accent6="accent6" hlink="hlink" folHlink="folHlink"/>
    </a:extraClrScheme>
    <a:extraClrScheme>
      <a:clrScheme name="Ciena_Presentation_template2 2">
        <a:dk1>
          <a:srgbClr val="000000"/>
        </a:dk1>
        <a:lt1>
          <a:srgbClr val="FFFFFF"/>
        </a:lt1>
        <a:dk2>
          <a:srgbClr val="000000"/>
        </a:dk2>
        <a:lt2>
          <a:srgbClr val="8C8C8C"/>
        </a:lt2>
        <a:accent1>
          <a:srgbClr val="D7D7D7"/>
        </a:accent1>
        <a:accent2>
          <a:srgbClr val="C71C2C"/>
        </a:accent2>
        <a:accent3>
          <a:srgbClr val="FFFFFF"/>
        </a:accent3>
        <a:accent4>
          <a:srgbClr val="000000"/>
        </a:accent4>
        <a:accent5>
          <a:srgbClr val="E8E8E8"/>
        </a:accent5>
        <a:accent6>
          <a:srgbClr val="B41827"/>
        </a:accent6>
        <a:hlink>
          <a:srgbClr val="F57D25"/>
        </a:hlink>
        <a:folHlink>
          <a:srgbClr val="B2BB1E"/>
        </a:folHlink>
      </a:clrScheme>
      <a:clrMap bg1="lt1" tx1="dk1" bg2="lt2" tx2="dk2" accent1="accent1" accent2="accent2" accent3="accent3" accent4="accent4" accent5="accent5" accent6="accent6" hlink="hlink" folHlink="folHlink"/>
    </a:extraClrScheme>
    <a:extraClrScheme>
      <a:clrScheme name="Ciena_Presentation_template2 3">
        <a:dk1>
          <a:srgbClr val="000000"/>
        </a:dk1>
        <a:lt1>
          <a:srgbClr val="FFFFFF"/>
        </a:lt1>
        <a:dk2>
          <a:srgbClr val="000000"/>
        </a:dk2>
        <a:lt2>
          <a:srgbClr val="8C8C8C"/>
        </a:lt2>
        <a:accent1>
          <a:srgbClr val="D7D7D7"/>
        </a:accent1>
        <a:accent2>
          <a:srgbClr val="C71C2C"/>
        </a:accent2>
        <a:accent3>
          <a:srgbClr val="FFFFFF"/>
        </a:accent3>
        <a:accent4>
          <a:srgbClr val="000000"/>
        </a:accent4>
        <a:accent5>
          <a:srgbClr val="E8E8E8"/>
        </a:accent5>
        <a:accent6>
          <a:srgbClr val="B41827"/>
        </a:accent6>
        <a:hlink>
          <a:srgbClr val="F57D25"/>
        </a:hlink>
        <a:folHlink>
          <a:srgbClr val="00A9D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2013_Corp_Utility_Industry_r04 nf">
  <a:themeElements>
    <a:clrScheme name="Ciena Template Theme 111512">
      <a:dk1>
        <a:srgbClr val="000000"/>
      </a:dk1>
      <a:lt1>
        <a:srgbClr val="FFFFFF"/>
      </a:lt1>
      <a:dk2>
        <a:srgbClr val="3F3F3F"/>
      </a:dk2>
      <a:lt2>
        <a:srgbClr val="808080"/>
      </a:lt2>
      <a:accent1>
        <a:srgbClr val="C71C2C"/>
      </a:accent1>
      <a:accent2>
        <a:srgbClr val="F58025"/>
      </a:accent2>
      <a:accent3>
        <a:srgbClr val="E7A40F"/>
      </a:accent3>
      <a:accent4>
        <a:srgbClr val="3F3F3F"/>
      </a:accent4>
      <a:accent5>
        <a:srgbClr val="8C8C8C"/>
      </a:accent5>
      <a:accent6>
        <a:srgbClr val="D7D7D7"/>
      </a:accent6>
      <a:hlink>
        <a:srgbClr val="C71C2C"/>
      </a:hlink>
      <a:folHlink>
        <a:srgbClr val="3F3F3F"/>
      </a:folHlink>
    </a:clrScheme>
    <a:fontScheme name="Ciena_Presentation_template2">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D7D7"/>
        </a:solidFill>
        <a:ln>
          <a:noFill/>
        </a:ln>
        <a:effectLst/>
      </a:spPr>
      <a:bodyPr rtlCol="0" anchor="ctr"/>
      <a:lstStyle>
        <a:defPPr algn="ctr">
          <a:defRPr dirty="0" smtClean="0">
            <a:solidFill>
              <a:schemeClr val="tx2"/>
            </a:solidFill>
            <a:ea typeface="ＭＳ Ｐゴシック" pitchFamily="34" charset="-128"/>
          </a:defRPr>
        </a:defPPr>
      </a:lstStyle>
      <a:style>
        <a:lnRef idx="1">
          <a:schemeClr val="accent3"/>
        </a:lnRef>
        <a:fillRef idx="3">
          <a:schemeClr val="accent3"/>
        </a:fillRef>
        <a:effectRef idx="2">
          <a:schemeClr val="accent3"/>
        </a:effectRef>
        <a:fontRef idx="minor">
          <a:schemeClr val="lt1"/>
        </a:fontRef>
      </a:style>
    </a:spDef>
    <a:lnDef>
      <a:spPr>
        <a:ln w="19050">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ena_Presentation_template2 1">
        <a:dk1>
          <a:srgbClr val="000000"/>
        </a:dk1>
        <a:lt1>
          <a:srgbClr val="FFFFFF"/>
        </a:lt1>
        <a:dk2>
          <a:srgbClr val="000000"/>
        </a:dk2>
        <a:lt2>
          <a:srgbClr val="8C8C8C"/>
        </a:lt2>
        <a:accent1>
          <a:srgbClr val="D7D7D7"/>
        </a:accent1>
        <a:accent2>
          <a:srgbClr val="C71C2C"/>
        </a:accent2>
        <a:accent3>
          <a:srgbClr val="FFFFFF"/>
        </a:accent3>
        <a:accent4>
          <a:srgbClr val="000000"/>
        </a:accent4>
        <a:accent5>
          <a:srgbClr val="E8E8E8"/>
        </a:accent5>
        <a:accent6>
          <a:srgbClr val="B41827"/>
        </a:accent6>
        <a:hlink>
          <a:srgbClr val="F57D25"/>
        </a:hlink>
        <a:folHlink>
          <a:srgbClr val="FFC222"/>
        </a:folHlink>
      </a:clrScheme>
      <a:clrMap bg1="lt1" tx1="dk1" bg2="lt2" tx2="dk2" accent1="accent1" accent2="accent2" accent3="accent3" accent4="accent4" accent5="accent5" accent6="accent6" hlink="hlink" folHlink="folHlink"/>
    </a:extraClrScheme>
    <a:extraClrScheme>
      <a:clrScheme name="Ciena_Presentation_template2 2">
        <a:dk1>
          <a:srgbClr val="000000"/>
        </a:dk1>
        <a:lt1>
          <a:srgbClr val="FFFFFF"/>
        </a:lt1>
        <a:dk2>
          <a:srgbClr val="000000"/>
        </a:dk2>
        <a:lt2>
          <a:srgbClr val="8C8C8C"/>
        </a:lt2>
        <a:accent1>
          <a:srgbClr val="D7D7D7"/>
        </a:accent1>
        <a:accent2>
          <a:srgbClr val="C71C2C"/>
        </a:accent2>
        <a:accent3>
          <a:srgbClr val="FFFFFF"/>
        </a:accent3>
        <a:accent4>
          <a:srgbClr val="000000"/>
        </a:accent4>
        <a:accent5>
          <a:srgbClr val="E8E8E8"/>
        </a:accent5>
        <a:accent6>
          <a:srgbClr val="B41827"/>
        </a:accent6>
        <a:hlink>
          <a:srgbClr val="F57D25"/>
        </a:hlink>
        <a:folHlink>
          <a:srgbClr val="B2BB1E"/>
        </a:folHlink>
      </a:clrScheme>
      <a:clrMap bg1="lt1" tx1="dk1" bg2="lt2" tx2="dk2" accent1="accent1" accent2="accent2" accent3="accent3" accent4="accent4" accent5="accent5" accent6="accent6" hlink="hlink" folHlink="folHlink"/>
    </a:extraClrScheme>
    <a:extraClrScheme>
      <a:clrScheme name="Ciena_Presentation_template2 3">
        <a:dk1>
          <a:srgbClr val="000000"/>
        </a:dk1>
        <a:lt1>
          <a:srgbClr val="FFFFFF"/>
        </a:lt1>
        <a:dk2>
          <a:srgbClr val="000000"/>
        </a:dk2>
        <a:lt2>
          <a:srgbClr val="8C8C8C"/>
        </a:lt2>
        <a:accent1>
          <a:srgbClr val="D7D7D7"/>
        </a:accent1>
        <a:accent2>
          <a:srgbClr val="C71C2C"/>
        </a:accent2>
        <a:accent3>
          <a:srgbClr val="FFFFFF"/>
        </a:accent3>
        <a:accent4>
          <a:srgbClr val="000000"/>
        </a:accent4>
        <a:accent5>
          <a:srgbClr val="E8E8E8"/>
        </a:accent5>
        <a:accent6>
          <a:srgbClr val="B41827"/>
        </a:accent6>
        <a:hlink>
          <a:srgbClr val="F57D25"/>
        </a:hlink>
        <a:folHlink>
          <a:srgbClr val="00A9D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iena Presentation Template">
  <a:themeElements>
    <a:clrScheme name="Ciena Template Theme 111512">
      <a:dk1>
        <a:srgbClr val="000000"/>
      </a:dk1>
      <a:lt1>
        <a:srgbClr val="FFFFFF"/>
      </a:lt1>
      <a:dk2>
        <a:srgbClr val="3F3F3F"/>
      </a:dk2>
      <a:lt2>
        <a:srgbClr val="808080"/>
      </a:lt2>
      <a:accent1>
        <a:srgbClr val="C71C2C"/>
      </a:accent1>
      <a:accent2>
        <a:srgbClr val="F58025"/>
      </a:accent2>
      <a:accent3>
        <a:srgbClr val="E7A40F"/>
      </a:accent3>
      <a:accent4>
        <a:srgbClr val="3F3F3F"/>
      </a:accent4>
      <a:accent5>
        <a:srgbClr val="8C8C8C"/>
      </a:accent5>
      <a:accent6>
        <a:srgbClr val="D7D7D7"/>
      </a:accent6>
      <a:hlink>
        <a:srgbClr val="C71C2C"/>
      </a:hlink>
      <a:folHlink>
        <a:srgbClr val="3F3F3F"/>
      </a:folHlink>
    </a:clrScheme>
    <a:fontScheme name="Ciena_Presentation_template2">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D7D7"/>
        </a:solidFill>
        <a:ln>
          <a:noFill/>
        </a:ln>
        <a:effectLst/>
      </a:spPr>
      <a:bodyPr rtlCol="0" anchor="ctr"/>
      <a:lstStyle>
        <a:defPPr algn="ctr">
          <a:defRPr dirty="0" smtClean="0">
            <a:solidFill>
              <a:schemeClr val="tx2"/>
            </a:solidFill>
            <a:ea typeface="ＭＳ Ｐゴシック" pitchFamily="34" charset="-128"/>
          </a:defRPr>
        </a:defPPr>
      </a:lstStyle>
      <a:style>
        <a:lnRef idx="1">
          <a:schemeClr val="accent3"/>
        </a:lnRef>
        <a:fillRef idx="3">
          <a:schemeClr val="accent3"/>
        </a:fillRef>
        <a:effectRef idx="2">
          <a:schemeClr val="accent3"/>
        </a:effectRef>
        <a:fontRef idx="minor">
          <a:schemeClr val="lt1"/>
        </a:fontRef>
      </a:style>
    </a:spDef>
    <a:lnDef>
      <a:spPr>
        <a:ln w="19050">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ena_Presentation_template2 1">
        <a:dk1>
          <a:srgbClr val="000000"/>
        </a:dk1>
        <a:lt1>
          <a:srgbClr val="FFFFFF"/>
        </a:lt1>
        <a:dk2>
          <a:srgbClr val="000000"/>
        </a:dk2>
        <a:lt2>
          <a:srgbClr val="8C8C8C"/>
        </a:lt2>
        <a:accent1>
          <a:srgbClr val="D7D7D7"/>
        </a:accent1>
        <a:accent2>
          <a:srgbClr val="C71C2C"/>
        </a:accent2>
        <a:accent3>
          <a:srgbClr val="FFFFFF"/>
        </a:accent3>
        <a:accent4>
          <a:srgbClr val="000000"/>
        </a:accent4>
        <a:accent5>
          <a:srgbClr val="E8E8E8"/>
        </a:accent5>
        <a:accent6>
          <a:srgbClr val="B41827"/>
        </a:accent6>
        <a:hlink>
          <a:srgbClr val="F57D25"/>
        </a:hlink>
        <a:folHlink>
          <a:srgbClr val="FFC222"/>
        </a:folHlink>
      </a:clrScheme>
      <a:clrMap bg1="lt1" tx1="dk1" bg2="lt2" tx2="dk2" accent1="accent1" accent2="accent2" accent3="accent3" accent4="accent4" accent5="accent5" accent6="accent6" hlink="hlink" folHlink="folHlink"/>
    </a:extraClrScheme>
    <a:extraClrScheme>
      <a:clrScheme name="Ciena_Presentation_template2 2">
        <a:dk1>
          <a:srgbClr val="000000"/>
        </a:dk1>
        <a:lt1>
          <a:srgbClr val="FFFFFF"/>
        </a:lt1>
        <a:dk2>
          <a:srgbClr val="000000"/>
        </a:dk2>
        <a:lt2>
          <a:srgbClr val="8C8C8C"/>
        </a:lt2>
        <a:accent1>
          <a:srgbClr val="D7D7D7"/>
        </a:accent1>
        <a:accent2>
          <a:srgbClr val="C71C2C"/>
        </a:accent2>
        <a:accent3>
          <a:srgbClr val="FFFFFF"/>
        </a:accent3>
        <a:accent4>
          <a:srgbClr val="000000"/>
        </a:accent4>
        <a:accent5>
          <a:srgbClr val="E8E8E8"/>
        </a:accent5>
        <a:accent6>
          <a:srgbClr val="B41827"/>
        </a:accent6>
        <a:hlink>
          <a:srgbClr val="F57D25"/>
        </a:hlink>
        <a:folHlink>
          <a:srgbClr val="B2BB1E"/>
        </a:folHlink>
      </a:clrScheme>
      <a:clrMap bg1="lt1" tx1="dk1" bg2="lt2" tx2="dk2" accent1="accent1" accent2="accent2" accent3="accent3" accent4="accent4" accent5="accent5" accent6="accent6" hlink="hlink" folHlink="folHlink"/>
    </a:extraClrScheme>
    <a:extraClrScheme>
      <a:clrScheme name="Ciena_Presentation_template2 3">
        <a:dk1>
          <a:srgbClr val="000000"/>
        </a:dk1>
        <a:lt1>
          <a:srgbClr val="FFFFFF"/>
        </a:lt1>
        <a:dk2>
          <a:srgbClr val="000000"/>
        </a:dk2>
        <a:lt2>
          <a:srgbClr val="8C8C8C"/>
        </a:lt2>
        <a:accent1>
          <a:srgbClr val="D7D7D7"/>
        </a:accent1>
        <a:accent2>
          <a:srgbClr val="C71C2C"/>
        </a:accent2>
        <a:accent3>
          <a:srgbClr val="FFFFFF"/>
        </a:accent3>
        <a:accent4>
          <a:srgbClr val="000000"/>
        </a:accent4>
        <a:accent5>
          <a:srgbClr val="E8E8E8"/>
        </a:accent5>
        <a:accent6>
          <a:srgbClr val="B41827"/>
        </a:accent6>
        <a:hlink>
          <a:srgbClr val="F57D25"/>
        </a:hlink>
        <a:folHlink>
          <a:srgbClr val="00A9D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Ciena Presentation Template</Template>
  <TotalTime>6406</TotalTime>
  <Words>826</Words>
  <Application>Microsoft Office PowerPoint</Application>
  <PresentationFormat>On-screen Show (4:3)</PresentationFormat>
  <Paragraphs>150</Paragraphs>
  <Slides>9</Slides>
  <Notes>9</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Ciena Presentation Template</vt:lpstr>
      <vt:lpstr>2_2013_Corp_Utility_Industry_r04 nf</vt:lpstr>
      <vt:lpstr>1_Ciena Presentation Template</vt:lpstr>
      <vt:lpstr>Different by design</vt:lpstr>
      <vt:lpstr>Slide 2</vt:lpstr>
      <vt:lpstr>The principles</vt:lpstr>
      <vt:lpstr>OPn Architecture Conceives of the network in two parts</vt:lpstr>
      <vt:lpstr>OPn Architecture</vt:lpstr>
      <vt:lpstr>Slide 6</vt:lpstr>
      <vt:lpstr>The benefits Greater capacity &amp; capability</vt:lpstr>
      <vt:lpstr>Slide 8</vt:lpstr>
      <vt:lpstr>Thank you</vt:lpstr>
    </vt:vector>
  </TitlesOfParts>
  <Company>Ciena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Ciena Corporate Presentation -- Generic -- updated 2013-06-27</dc:title>
  <dc:creator>Corporate Communications</dc:creator>
  <cp:keywords>Executive overview, corporate presentation, Ciena introduction, corporate slide deck</cp:keywords>
  <cp:lastModifiedBy>Simon Parry</cp:lastModifiedBy>
  <cp:revision>560</cp:revision>
  <dcterms:created xsi:type="dcterms:W3CDTF">2012-08-13T13:24:30Z</dcterms:created>
  <dcterms:modified xsi:type="dcterms:W3CDTF">2013-08-28T12:58:39Z</dcterms:modified>
</cp:coreProperties>
</file>