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  <p:sldMasterId id="2147483672" r:id="rId2"/>
  </p:sldMasterIdLst>
  <p:notesMasterIdLst>
    <p:notesMasterId r:id="rId23"/>
  </p:notesMasterIdLst>
  <p:handoutMasterIdLst>
    <p:handoutMasterId r:id="rId24"/>
  </p:handoutMasterIdLst>
  <p:sldIdLst>
    <p:sldId id="325" r:id="rId3"/>
    <p:sldId id="368" r:id="rId4"/>
    <p:sldId id="369" r:id="rId5"/>
    <p:sldId id="370" r:id="rId6"/>
    <p:sldId id="362" r:id="rId7"/>
    <p:sldId id="371" r:id="rId8"/>
    <p:sldId id="385" r:id="rId9"/>
    <p:sldId id="384" r:id="rId10"/>
    <p:sldId id="380" r:id="rId11"/>
    <p:sldId id="365" r:id="rId12"/>
    <p:sldId id="374" r:id="rId13"/>
    <p:sldId id="375" r:id="rId14"/>
    <p:sldId id="376" r:id="rId15"/>
    <p:sldId id="377" r:id="rId16"/>
    <p:sldId id="378" r:id="rId17"/>
    <p:sldId id="379" r:id="rId18"/>
    <p:sldId id="366" r:id="rId19"/>
    <p:sldId id="382" r:id="rId20"/>
    <p:sldId id="367" r:id="rId21"/>
    <p:sldId id="3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B46E09-8265-6748-9961-5F098000199C}">
          <p14:sldIdLst>
            <p14:sldId id="325"/>
            <p14:sldId id="368"/>
            <p14:sldId id="369"/>
            <p14:sldId id="370"/>
            <p14:sldId id="362"/>
            <p14:sldId id="371"/>
            <p14:sldId id="385"/>
            <p14:sldId id="384"/>
            <p14:sldId id="380"/>
            <p14:sldId id="365"/>
            <p14:sldId id="374"/>
            <p14:sldId id="375"/>
            <p14:sldId id="376"/>
            <p14:sldId id="377"/>
            <p14:sldId id="378"/>
            <p14:sldId id="379"/>
            <p14:sldId id="366"/>
            <p14:sldId id="382"/>
            <p14:sldId id="367"/>
            <p14:sldId id="38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0C3"/>
    <a:srgbClr val="FF6600"/>
    <a:srgbClr val="FF8000"/>
    <a:srgbClr val="FF0000"/>
    <a:srgbClr val="F2643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304" autoAdjust="0"/>
  </p:normalViewPr>
  <p:slideViewPr>
    <p:cSldViewPr snapToGrid="0">
      <p:cViewPr varScale="1">
        <p:scale>
          <a:sx n="81" d="100"/>
          <a:sy n="81" d="100"/>
        </p:scale>
        <p:origin x="-224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62" d="100"/>
        <a:sy n="262" d="100"/>
      </p:scale>
      <p:origin x="0" y="3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FF473DB5-DE1C-4C32-AA05-082E6197BB67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3669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4800"/>
            <a:ext cx="360" cy="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23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Arial" pitchFamily="34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5188" y="161925"/>
            <a:ext cx="5083175" cy="3813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B863F4D5-B685-4FCC-9E7A-3ED8F15A33A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8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95325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99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95325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68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95325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437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95325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180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95325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913312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695325"/>
            <a:ext cx="0" cy="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641696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7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V="1">
            <a:off x="0" y="3734786"/>
            <a:ext cx="9144000" cy="641269"/>
          </a:xfrm>
          <a:prstGeom prst="rect">
            <a:avLst/>
          </a:prstGeom>
          <a:solidFill>
            <a:srgbClr val="1380C3"/>
          </a:solidFill>
          <a:ln>
            <a:noFill/>
          </a:ln>
          <a:effectLst>
            <a:outerShdw blurRad="12700" dist="12700" dir="5400000" sx="80000" sy="80000" algn="t" rotWithShape="0">
              <a:prstClr val="black">
                <a:alpha val="21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6350" y="2180377"/>
            <a:ext cx="8091299" cy="1470025"/>
          </a:xfrm>
          <a:noFill/>
        </p:spPr>
        <p:txBody>
          <a:bodyPr/>
          <a:lstStyle>
            <a:lvl1pPr>
              <a:defRPr b="1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599" y="3746503"/>
            <a:ext cx="6400800" cy="629552"/>
          </a:xfrm>
        </p:spPr>
        <p:txBody>
          <a:bodyPr anchor="ctr"/>
          <a:lstStyle>
            <a:lvl1pPr marL="0" indent="0" algn="ctr">
              <a:buFontTx/>
              <a:buNone/>
              <a:defRPr lang="en-US" sz="2800" dirty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05D858E-2BBD-4FBF-BA4C-D97CD79F91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C6366B9-6DFF-4588-A0A3-E088BFE38A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18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04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29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4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98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27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0D3EEC7-952A-4FA2-B5DE-C3E8537551C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390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83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21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042" y="2732484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1380C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042" y="4265767"/>
            <a:ext cx="7772400" cy="8295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0D35E-5BED-4781-9D5D-5BC7F2E90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7EF502D-D48C-45C5-930D-E2BFE6D83E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0E698E4-3C80-49AD-95D4-650598055E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3A0C940-D399-4C76-96DB-E2A85214980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05C2983-5984-423A-87BC-AA55C13B24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8ED6BA3-B9DC-4DA8-9923-8CF7DB8220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7200" y="609600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9202909-8738-458B-A591-EB768B1CDA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9497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774873"/>
            <a:ext cx="9144000" cy="83127"/>
          </a:xfrm>
          <a:prstGeom prst="rect">
            <a:avLst/>
          </a:prstGeom>
          <a:solidFill>
            <a:srgbClr val="1380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596"/>
            <a:ext cx="9144000" cy="83127"/>
          </a:xfrm>
          <a:prstGeom prst="rect">
            <a:avLst/>
          </a:prstGeom>
          <a:solidFill>
            <a:srgbClr val="1380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0629" y="6389775"/>
            <a:ext cx="16981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© </a:t>
            </a:r>
            <a:r>
              <a:rPr lang="en-US" sz="800" baseline="0" dirty="0" smtClean="0"/>
              <a:t>2014 ISC</a:t>
            </a:r>
            <a:endParaRPr lang="en-US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022078" y="6288258"/>
            <a:ext cx="669003" cy="4203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572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1380C3"/>
          </a:solidFill>
          <a:latin typeface="Helvetica Neue"/>
          <a:ea typeface="ＭＳ Ｐゴシック" pitchFamily="64" charset="-128"/>
          <a:cs typeface="Helvetica Neue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80" charset="0"/>
          <a:ea typeface="ＭＳ Ｐゴシック" pitchFamily="64" charset="-128"/>
          <a:cs typeface="ＭＳ Ｐゴシック" pitchFamily="6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80" charset="0"/>
          <a:ea typeface="ＭＳ Ｐゴシック" pitchFamily="64" charset="-128"/>
          <a:cs typeface="ＭＳ Ｐゴシック" pitchFamily="6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80" charset="0"/>
          <a:ea typeface="ＭＳ Ｐゴシック" pitchFamily="64" charset="-128"/>
          <a:cs typeface="ＭＳ Ｐゴシック" pitchFamily="6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80" charset="0"/>
          <a:ea typeface="ＭＳ Ｐゴシック" pitchFamily="64" charset="-128"/>
          <a:cs typeface="ＭＳ Ｐゴシック" pitchFamily="6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80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80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80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Verdana" pitchFamily="80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ts val="0"/>
        </a:spcAft>
        <a:buClr>
          <a:srgbClr val="1380C3"/>
        </a:buClr>
        <a:buSzPct val="100000"/>
        <a:buFont typeface="Wingdings" panose="05000000000000000000" pitchFamily="2" charset="2"/>
        <a:buChar char="§"/>
        <a:defRPr sz="3600">
          <a:solidFill>
            <a:schemeClr val="tx2">
              <a:lumMod val="75000"/>
              <a:lumOff val="25000"/>
            </a:schemeClr>
          </a:solidFill>
          <a:latin typeface="Helvetica Neue"/>
          <a:ea typeface="ＭＳ Ｐゴシック" pitchFamily="64" charset="-128"/>
          <a:cs typeface="Helvetica Neue"/>
        </a:defRPr>
      </a:lvl1pPr>
      <a:lvl2pPr marL="742950" indent="-285750" algn="l" rtl="0" eaLnBrk="1" fontAlgn="base" hangingPunct="1">
        <a:spcBef>
          <a:spcPts val="0"/>
        </a:spcBef>
        <a:spcAft>
          <a:spcPct val="0"/>
        </a:spcAft>
        <a:buClr>
          <a:srgbClr val="1380C3"/>
        </a:buClr>
        <a:buChar char="–"/>
        <a:defRPr sz="3200">
          <a:solidFill>
            <a:schemeClr val="tx2">
              <a:lumMod val="75000"/>
              <a:lumOff val="25000"/>
            </a:schemeClr>
          </a:solidFill>
          <a:latin typeface="Helvetica Neue"/>
          <a:ea typeface="ＭＳ Ｐゴシック" pitchFamily="80" charset="-128"/>
          <a:cs typeface="Helvetica Neue"/>
        </a:defRPr>
      </a:lvl2pPr>
      <a:lvl3pPr marL="1143000" indent="-228600" algn="l" rtl="0" eaLnBrk="1" fontAlgn="base" hangingPunct="1">
        <a:spcBef>
          <a:spcPts val="0"/>
        </a:spcBef>
        <a:spcAft>
          <a:spcPct val="0"/>
        </a:spcAft>
        <a:buClr>
          <a:srgbClr val="1380C3"/>
        </a:buClr>
        <a:buChar char="•"/>
        <a:defRPr sz="2800">
          <a:solidFill>
            <a:schemeClr val="tx2">
              <a:lumMod val="75000"/>
              <a:lumOff val="25000"/>
            </a:schemeClr>
          </a:solidFill>
          <a:latin typeface="Helvetica Neue"/>
          <a:ea typeface="ＭＳ Ｐゴシック" pitchFamily="80" charset="-128"/>
          <a:cs typeface="Helvetica Neue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Clr>
          <a:srgbClr val="1380C3"/>
        </a:buClr>
        <a:buChar char="–"/>
        <a:defRPr sz="2400">
          <a:solidFill>
            <a:schemeClr val="tx2">
              <a:lumMod val="75000"/>
              <a:lumOff val="25000"/>
            </a:schemeClr>
          </a:solidFill>
          <a:latin typeface="Helvetica Neue"/>
          <a:ea typeface="ＭＳ Ｐゴシック" pitchFamily="80" charset="-128"/>
          <a:cs typeface="Helvetica Neue"/>
        </a:defRPr>
      </a:lvl4pPr>
      <a:lvl5pPr marL="2057400" indent="-228600" algn="l" rtl="0" eaLnBrk="1" fontAlgn="base" hangingPunct="1">
        <a:spcBef>
          <a:spcPts val="0"/>
        </a:spcBef>
        <a:spcAft>
          <a:spcPct val="0"/>
        </a:spcAft>
        <a:buClr>
          <a:srgbClr val="1380C3"/>
        </a:buClr>
        <a:buChar char="»"/>
        <a:defRPr sz="2000">
          <a:solidFill>
            <a:schemeClr val="tx2">
              <a:lumMod val="75000"/>
              <a:lumOff val="25000"/>
            </a:schemeClr>
          </a:solidFill>
          <a:latin typeface="Helvetica Neue"/>
          <a:ea typeface="ＭＳ Ｐゴシック" pitchFamily="80" charset="-128"/>
          <a:cs typeface="Helvetica Neue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4F81-5933-4A4D-96A3-B1F27B2DBA36}" type="datetimeFigureOut">
              <a:rPr lang="en-US" smtClean="0"/>
              <a:t>07/09/2014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68A03-8BBE-234A-A6B1-A1A0B0DAF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8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bindsuggest@isc.org" TargetMode="External"/><Relationship Id="rId3" Type="http://schemas.openxmlformats.org/officeDocument/2006/relationships/hyperlink" Target="mailto:cathya@isc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26349" y="2089093"/>
            <a:ext cx="8091299" cy="1470025"/>
          </a:xfrm>
        </p:spPr>
        <p:txBody>
          <a:bodyPr/>
          <a:lstStyle/>
          <a:p>
            <a:r>
              <a:rPr lang="en-US" dirty="0"/>
              <a:t>Tales of the unexpected - </a:t>
            </a:r>
            <a:r>
              <a:rPr lang="en-US" sz="3200" dirty="0"/>
              <a:t>handling unusual DNS client </a:t>
            </a:r>
            <a:r>
              <a:rPr lang="en-US" sz="3200" dirty="0" err="1"/>
              <a:t>behaviour</a:t>
            </a:r>
            <a:endParaRPr lang="en-US" sz="3200" dirty="0">
              <a:latin typeface="Helvetica Neue" panose="02000503000000020004" pitchFamily="5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venirNext LT Pro Regular" panose="020B0503020202020204" pitchFamily="34" charset="0"/>
              </a:rPr>
              <a:t>UKNOF29 – Cathy Almond, ISC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26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 Approaches - 1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515" y="1487934"/>
            <a:ext cx="8260285" cy="2362171"/>
          </a:xfrm>
        </p:spPr>
        <p:txBody>
          <a:bodyPr/>
          <a:lstStyle/>
          <a:p>
            <a:r>
              <a:rPr lang="en-US" dirty="0" smtClean="0"/>
              <a:t>Eliminate open resolvers</a:t>
            </a:r>
          </a:p>
          <a:p>
            <a:pPr lvl="1"/>
            <a:r>
              <a:rPr lang="en-US" dirty="0" smtClean="0"/>
              <a:t>Is your recursive server an open resolver?</a:t>
            </a:r>
          </a:p>
          <a:p>
            <a:pPr lvl="1"/>
            <a:r>
              <a:rPr lang="en-US" dirty="0" smtClean="0"/>
              <a:t>Open client CPE devices</a:t>
            </a:r>
          </a:p>
          <a:p>
            <a:pPr lvl="1"/>
            <a:r>
              <a:rPr lang="en-US" dirty="0" smtClean="0"/>
              <a:t>Small business users forwarding local open caches to your servers</a:t>
            </a:r>
          </a:p>
          <a:p>
            <a:r>
              <a:rPr lang="en-US" dirty="0" smtClean="0"/>
              <a:t>Compromised/infected clients</a:t>
            </a:r>
          </a:p>
          <a:p>
            <a:pPr lvl="1"/>
            <a:r>
              <a:rPr lang="en-US" dirty="0" smtClean="0"/>
              <a:t>‘hearsay’ evidence that these exist now</a:t>
            </a:r>
          </a:p>
          <a:p>
            <a:pPr lvl="1"/>
            <a:r>
              <a:rPr lang="en-US" dirty="0" smtClean="0"/>
              <a:t>But it’s only a matter of time…</a:t>
            </a:r>
          </a:p>
        </p:txBody>
      </p:sp>
    </p:spTree>
    <p:extLst>
      <p:ext uri="{BB962C8B-B14F-4D97-AF65-F5344CB8AC3E}">
        <p14:creationId xmlns:p14="http://schemas.microsoft.com/office/powerpoint/2010/main" val="80374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 Approaches –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515" y="1487934"/>
            <a:ext cx="8260285" cy="4549096"/>
          </a:xfrm>
        </p:spPr>
        <p:txBody>
          <a:bodyPr/>
          <a:lstStyle/>
          <a:p>
            <a:r>
              <a:rPr lang="en-US" dirty="0" smtClean="0"/>
              <a:t>Locally-created authoritative answers</a:t>
            </a:r>
          </a:p>
          <a:p>
            <a:pPr lvl="1"/>
            <a:r>
              <a:rPr lang="en-US" dirty="0" smtClean="0"/>
              <a:t>Detect ‘bad’ domain names</a:t>
            </a:r>
          </a:p>
          <a:p>
            <a:pPr lvl="1"/>
            <a:r>
              <a:rPr lang="en-US" dirty="0" smtClean="0"/>
              <a:t>Make recursive server temporarily authoritative for the domain being used</a:t>
            </a:r>
          </a:p>
          <a:p>
            <a:pPr lvl="1"/>
            <a:r>
              <a:rPr lang="en-US" i="1" dirty="0" smtClean="0"/>
              <a:t>Prevents valid queries (which wouldn’t succeed anyway)</a:t>
            </a:r>
          </a:p>
          <a:p>
            <a:pPr lvl="1"/>
            <a:r>
              <a:rPr lang="en-US" i="1" dirty="0" smtClean="0"/>
              <a:t>Problem of false-positives – might need white-lists if using scripted detection</a:t>
            </a:r>
          </a:p>
          <a:p>
            <a:pPr lvl="1"/>
            <a:r>
              <a:rPr lang="en-US" i="1" dirty="0" smtClean="0"/>
              <a:t>Need to undo the mitigation afterwards</a:t>
            </a:r>
          </a:p>
        </p:txBody>
      </p:sp>
    </p:spTree>
    <p:extLst>
      <p:ext uri="{BB962C8B-B14F-4D97-AF65-F5344CB8AC3E}">
        <p14:creationId xmlns:p14="http://schemas.microsoft.com/office/powerpoint/2010/main" val="280608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 Approaches –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515" y="1487934"/>
            <a:ext cx="8260285" cy="4549096"/>
          </a:xfrm>
        </p:spPr>
        <p:txBody>
          <a:bodyPr/>
          <a:lstStyle/>
          <a:p>
            <a:r>
              <a:rPr lang="en-US" dirty="0" smtClean="0"/>
              <a:t>Response Policy Zones (DNS-RPZ)</a:t>
            </a:r>
          </a:p>
          <a:p>
            <a:pPr lvl="1"/>
            <a:r>
              <a:rPr lang="en-US" dirty="0" smtClean="0"/>
              <a:t>Detect ‘bad’ domain names</a:t>
            </a:r>
          </a:p>
          <a:p>
            <a:pPr lvl="1"/>
            <a:r>
              <a:rPr lang="en-US" dirty="0" smtClean="0"/>
              <a:t>Update RPZ zone to blacklist domains</a:t>
            </a:r>
          </a:p>
          <a:p>
            <a:pPr lvl="1"/>
            <a:r>
              <a:rPr lang="en-US" i="1" dirty="0" smtClean="0"/>
              <a:t>Prevents valid queries (which wouldn’t succeed anyway)</a:t>
            </a:r>
          </a:p>
          <a:p>
            <a:pPr lvl="1"/>
            <a:r>
              <a:rPr lang="en-US" i="1" dirty="0" smtClean="0"/>
              <a:t>Problem of false-positives – might need white-lists if using scripted detection</a:t>
            </a:r>
          </a:p>
          <a:p>
            <a:pPr lvl="1"/>
            <a:r>
              <a:rPr lang="en-US" i="1" dirty="0" smtClean="0"/>
              <a:t>Need to undo the mitigation afterwards</a:t>
            </a:r>
          </a:p>
        </p:txBody>
      </p:sp>
    </p:spTree>
    <p:extLst>
      <p:ext uri="{BB962C8B-B14F-4D97-AF65-F5344CB8AC3E}">
        <p14:creationId xmlns:p14="http://schemas.microsoft.com/office/powerpoint/2010/main" val="307756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Approaches –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515" y="1487934"/>
            <a:ext cx="8260285" cy="4549096"/>
          </a:xfrm>
        </p:spPr>
        <p:txBody>
          <a:bodyPr/>
          <a:lstStyle/>
          <a:p>
            <a:r>
              <a:rPr lang="en-US" dirty="0" smtClean="0"/>
              <a:t>Hold-down Timer </a:t>
            </a:r>
            <a:r>
              <a:rPr lang="en-US" sz="2400" i="1" dirty="0" smtClean="0"/>
              <a:t>(since writing, deprecated and replaced with fetches-per-server)</a:t>
            </a:r>
          </a:p>
          <a:p>
            <a:pPr lvl="1"/>
            <a:r>
              <a:rPr lang="en-US" sz="2800" dirty="0" smtClean="0"/>
              <a:t>One timer each per server per zone</a:t>
            </a:r>
          </a:p>
          <a:p>
            <a:pPr lvl="1"/>
            <a:r>
              <a:rPr lang="en-US" sz="2800" dirty="0" smtClean="0"/>
              <a:t>Count how many consecutive times a server fails to respond (</a:t>
            </a:r>
            <a:r>
              <a:rPr lang="en-US" sz="2800" b="1" i="1" dirty="0" err="1" smtClean="0"/>
              <a:t>holddown</a:t>
            </a:r>
            <a:r>
              <a:rPr lang="en-US" sz="2800" b="1" i="1" dirty="0" smtClean="0"/>
              <a:t>-threshold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When threshold reached, don’t send queries to that server for </a:t>
            </a:r>
            <a:r>
              <a:rPr lang="en-US" sz="2800" b="1" i="1" dirty="0" err="1" smtClean="0"/>
              <a:t>holddown</a:t>
            </a:r>
            <a:r>
              <a:rPr lang="en-US" sz="2800" b="1" i="1" dirty="0" smtClean="0"/>
              <a:t>-timer </a:t>
            </a:r>
            <a:r>
              <a:rPr lang="en-US" sz="2800" dirty="0" smtClean="0"/>
              <a:t>seconds (doesn’t abort any currently waiting queries)</a:t>
            </a:r>
          </a:p>
          <a:p>
            <a:pPr lvl="1"/>
            <a:r>
              <a:rPr lang="en-US" sz="2800" dirty="0" smtClean="0"/>
              <a:t>Quick check – if next ‘response’  from server is a timeout, then hold-down immediately</a:t>
            </a:r>
          </a:p>
          <a:p>
            <a:pPr lvl="1"/>
            <a:r>
              <a:rPr lang="en-US" sz="2800" i="1" dirty="0" smtClean="0"/>
              <a:t>Ineffective with intermittent outages.</a:t>
            </a:r>
          </a:p>
        </p:txBody>
      </p:sp>
    </p:spTree>
    <p:extLst>
      <p:ext uri="{BB962C8B-B14F-4D97-AF65-F5344CB8AC3E}">
        <p14:creationId xmlns:p14="http://schemas.microsoft.com/office/powerpoint/2010/main" val="1142151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Approaches –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515" y="1487934"/>
            <a:ext cx="8260285" cy="4549096"/>
          </a:xfrm>
        </p:spPr>
        <p:txBody>
          <a:bodyPr/>
          <a:lstStyle/>
          <a:p>
            <a:r>
              <a:rPr lang="en-US" dirty="0" smtClean="0"/>
              <a:t>Rate-limiting </a:t>
            </a:r>
            <a:r>
              <a:rPr lang="en-US" b="1" i="1" dirty="0" smtClean="0"/>
              <a:t>fetches-per-zone</a:t>
            </a:r>
          </a:p>
          <a:p>
            <a:pPr lvl="1"/>
            <a:r>
              <a:rPr lang="en-US" dirty="0" smtClean="0"/>
              <a:t>Similar to clients-per-query</a:t>
            </a:r>
          </a:p>
          <a:p>
            <a:pPr lvl="1"/>
            <a:r>
              <a:rPr lang="en-US" dirty="0" smtClean="0"/>
              <a:t>Works with unique clients</a:t>
            </a:r>
          </a:p>
          <a:p>
            <a:pPr lvl="1"/>
            <a:r>
              <a:rPr lang="en-US" dirty="0" smtClean="0"/>
              <a:t>Default 0 (no limit enforced)</a:t>
            </a:r>
          </a:p>
          <a:p>
            <a:pPr lvl="1"/>
            <a:r>
              <a:rPr lang="en-US" dirty="0" smtClean="0"/>
              <a:t>Tune larger/smaller depending on normal QPS to avoid impact on popular domains</a:t>
            </a:r>
          </a:p>
          <a:p>
            <a:pPr lvl="1"/>
            <a:r>
              <a:rPr lang="en-US" i="1" dirty="0" smtClean="0"/>
              <a:t>Could be less effective against non-responding server for many zones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818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Approaches – 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515" y="1487934"/>
            <a:ext cx="8260285" cy="4549096"/>
          </a:xfrm>
        </p:spPr>
        <p:txBody>
          <a:bodyPr/>
          <a:lstStyle/>
          <a:p>
            <a:r>
              <a:rPr lang="en-US" dirty="0" smtClean="0"/>
              <a:t>Recursive Client Contexts soft quota</a:t>
            </a:r>
          </a:p>
          <a:p>
            <a:pPr lvl="1"/>
            <a:r>
              <a:rPr lang="en-US" dirty="0" smtClean="0"/>
              <a:t>Old default: recursive-clients 1000; hard limit, no soft limit, queries just dropped.</a:t>
            </a:r>
          </a:p>
          <a:p>
            <a:pPr lvl="1"/>
            <a:r>
              <a:rPr lang="en-US" dirty="0" smtClean="0"/>
              <a:t>Over 1000, soft-limit = hard limit – 100</a:t>
            </a:r>
          </a:p>
          <a:p>
            <a:pPr lvl="1"/>
            <a:r>
              <a:rPr lang="en-US" dirty="0" smtClean="0"/>
              <a:t>New </a:t>
            </a:r>
            <a:r>
              <a:rPr lang="en-US" dirty="0" err="1" smtClean="0"/>
              <a:t>behaviour</a:t>
            </a:r>
            <a:r>
              <a:rPr lang="en-US" dirty="0" smtClean="0"/>
              <a:t> when recursive-clients &lt;= 1000 – soft limit based on number of worker threads</a:t>
            </a:r>
          </a:p>
          <a:p>
            <a:pPr lvl="1"/>
            <a:r>
              <a:rPr lang="en-US" dirty="0" smtClean="0"/>
              <a:t>Soft drop accepts new client and SERVFAILs oldest waiting client</a:t>
            </a:r>
          </a:p>
          <a:p>
            <a:pPr lvl="1"/>
            <a:r>
              <a:rPr lang="en-US" i="1" dirty="0" smtClean="0"/>
              <a:t>Less effective with high QPS</a:t>
            </a:r>
          </a:p>
        </p:txBody>
      </p:sp>
    </p:spTree>
    <p:extLst>
      <p:ext uri="{BB962C8B-B14F-4D97-AF65-F5344CB8AC3E}">
        <p14:creationId xmlns:p14="http://schemas.microsoft.com/office/powerpoint/2010/main" val="2323584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Approaches – 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515" y="1487934"/>
            <a:ext cx="8260285" cy="4549096"/>
          </a:xfrm>
        </p:spPr>
        <p:txBody>
          <a:bodyPr/>
          <a:lstStyle/>
          <a:p>
            <a:r>
              <a:rPr lang="en-US" dirty="0" smtClean="0"/>
              <a:t>Random Drop Policy</a:t>
            </a:r>
          </a:p>
          <a:p>
            <a:pPr lvl="1"/>
            <a:r>
              <a:rPr lang="en-US" dirty="0" smtClean="0"/>
              <a:t>Instead of always dropping the oldest waiting client, pick one at random</a:t>
            </a:r>
          </a:p>
          <a:p>
            <a:pPr lvl="1"/>
            <a:r>
              <a:rPr lang="en-US" dirty="0" smtClean="0"/>
              <a:t>Configure % newest, random, oldest</a:t>
            </a:r>
          </a:p>
          <a:p>
            <a:pPr lvl="1"/>
            <a:r>
              <a:rPr lang="en-US" dirty="0" smtClean="0"/>
              <a:t>client-drop-policy x y z;</a:t>
            </a:r>
          </a:p>
          <a:p>
            <a:pPr lvl="1"/>
            <a:r>
              <a:rPr lang="en-US" dirty="0" smtClean="0"/>
              <a:t>Default 0 50 50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Recursive client backlog build-up is similar to TCP SYN flood attack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147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ideas…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73230"/>
            <a:ext cx="8229600" cy="2276876"/>
          </a:xfrm>
        </p:spPr>
        <p:txBody>
          <a:bodyPr/>
          <a:lstStyle/>
          <a:p>
            <a:r>
              <a:rPr lang="en-US" dirty="0" smtClean="0"/>
              <a:t>Single-socket for iterative queries to a ‘new’ server until it has proven to be responsive.</a:t>
            </a:r>
          </a:p>
          <a:p>
            <a:pPr lvl="1"/>
            <a:r>
              <a:rPr lang="en-US" i="1" dirty="0" smtClean="0"/>
              <a:t>One in, one out… until we know that the server is well-behaved.</a:t>
            </a:r>
          </a:p>
          <a:p>
            <a:pPr lvl="1"/>
            <a:r>
              <a:rPr lang="en-US" i="1" dirty="0" smtClean="0"/>
              <a:t>Not sure how we implement a new restriction when a server ‘goes bad’?</a:t>
            </a:r>
          </a:p>
          <a:p>
            <a:pPr lvl="1"/>
            <a:r>
              <a:rPr lang="en-US" i="1" dirty="0" smtClean="0"/>
              <a:t>Should help preserve internal resources</a:t>
            </a:r>
          </a:p>
          <a:p>
            <a:pPr lvl="1"/>
            <a:r>
              <a:rPr lang="en-US" i="1" dirty="0" smtClean="0"/>
              <a:t>Unlikely to save recursive client backlog</a:t>
            </a:r>
          </a:p>
        </p:txBody>
      </p:sp>
    </p:spTree>
    <p:extLst>
      <p:ext uri="{BB962C8B-B14F-4D97-AF65-F5344CB8AC3E}">
        <p14:creationId xmlns:p14="http://schemas.microsoft.com/office/powerpoint/2010/main" val="400318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ideas…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73230"/>
            <a:ext cx="8229600" cy="2276876"/>
          </a:xfrm>
        </p:spPr>
        <p:txBody>
          <a:bodyPr/>
          <a:lstStyle/>
          <a:p>
            <a:r>
              <a:rPr lang="en-US" dirty="0" smtClean="0"/>
              <a:t>Whitelists</a:t>
            </a:r>
          </a:p>
          <a:p>
            <a:pPr lvl="1"/>
            <a:r>
              <a:rPr lang="en-US" i="1" dirty="0" smtClean="0"/>
              <a:t>For fetches-per-zone and fetches-per-server</a:t>
            </a:r>
          </a:p>
          <a:p>
            <a:r>
              <a:rPr lang="en-US" dirty="0" smtClean="0"/>
              <a:t>Per</a:t>
            </a:r>
            <a:r>
              <a:rPr lang="en-US" dirty="0"/>
              <a:t>-</a:t>
            </a:r>
            <a:r>
              <a:rPr lang="en-US" dirty="0" smtClean="0"/>
              <a:t>server/zone settings</a:t>
            </a:r>
          </a:p>
          <a:p>
            <a:pPr lvl="1"/>
            <a:r>
              <a:rPr lang="en-US" i="1" dirty="0" smtClean="0"/>
              <a:t>Configurable override parameters for fetch limits on a per zone or per server basis</a:t>
            </a:r>
          </a:p>
          <a:p>
            <a:r>
              <a:rPr lang="en-US" dirty="0" smtClean="0"/>
              <a:t>SERVFAIL cache (for client retries)</a:t>
            </a:r>
          </a:p>
          <a:p>
            <a:r>
              <a:rPr lang="en-US" dirty="0" smtClean="0"/>
              <a:t>Improved reporting &amp; statistics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marL="628650" indent="-5715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0251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musings…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43364"/>
            <a:ext cx="8229600" cy="2106741"/>
          </a:xfrm>
        </p:spPr>
        <p:txBody>
          <a:bodyPr/>
          <a:lstStyle/>
          <a:p>
            <a:r>
              <a:rPr lang="en-US" dirty="0" smtClean="0"/>
              <a:t>Other ideas?</a:t>
            </a:r>
          </a:p>
          <a:p>
            <a:r>
              <a:rPr lang="en-US" dirty="0" smtClean="0"/>
              <a:t>Tuning is an art not a science – when is this is ‘good enough’ to do the job that is needed…</a:t>
            </a:r>
          </a:p>
          <a:p>
            <a:r>
              <a:rPr lang="en-US" dirty="0" smtClean="0"/>
              <a:t>How to make sure that we’re not introducing new </a:t>
            </a:r>
            <a:r>
              <a:rPr lang="en-US" dirty="0" err="1" smtClean="0"/>
              <a:t>DoS</a:t>
            </a:r>
            <a:r>
              <a:rPr lang="en-US" dirty="0" smtClean="0"/>
              <a:t> vectors?</a:t>
            </a:r>
          </a:p>
          <a:p>
            <a:r>
              <a:rPr lang="en-US" dirty="0" smtClean="0"/>
              <a:t>What about TCP?</a:t>
            </a:r>
          </a:p>
        </p:txBody>
      </p:sp>
    </p:spTree>
    <p:extLst>
      <p:ext uri="{BB962C8B-B14F-4D97-AF65-F5344CB8AC3E}">
        <p14:creationId xmlns:p14="http://schemas.microsoft.com/office/powerpoint/2010/main" val="3693869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Well-known DNS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6048"/>
            <a:ext cx="8229600" cy="1784057"/>
          </a:xfrm>
        </p:spPr>
        <p:txBody>
          <a:bodyPr/>
          <a:lstStyle/>
          <a:p>
            <a:r>
              <a:rPr lang="en-US" dirty="0" smtClean="0"/>
              <a:t>Reflection Attacks</a:t>
            </a:r>
          </a:p>
          <a:p>
            <a:pPr lvl="1"/>
            <a:r>
              <a:rPr lang="en-US" dirty="0" smtClean="0"/>
              <a:t>Small queries with spoofed sender</a:t>
            </a:r>
          </a:p>
          <a:p>
            <a:pPr lvl="1"/>
            <a:r>
              <a:rPr lang="en-US" dirty="0" smtClean="0"/>
              <a:t>Large replies hit spoofed victim</a:t>
            </a:r>
          </a:p>
          <a:p>
            <a:pPr lvl="1"/>
            <a:r>
              <a:rPr lang="en-US" dirty="0" smtClean="0"/>
              <a:t>Mitigation focus on authoritative servers</a:t>
            </a:r>
          </a:p>
          <a:p>
            <a:pPr lvl="1"/>
            <a:r>
              <a:rPr lang="en-US" dirty="0" smtClean="0"/>
              <a:t>Response Rate Limiting (RRL)</a:t>
            </a:r>
          </a:p>
          <a:p>
            <a:pPr lvl="1"/>
            <a:r>
              <a:rPr lang="en-US" dirty="0" smtClean="0"/>
              <a:t>Inbound query rate limiting (firewalls/filters) may also be deployed</a:t>
            </a:r>
          </a:p>
        </p:txBody>
      </p:sp>
    </p:spTree>
    <p:extLst>
      <p:ext uri="{BB962C8B-B14F-4D97-AF65-F5344CB8AC3E}">
        <p14:creationId xmlns:p14="http://schemas.microsoft.com/office/powerpoint/2010/main" val="81805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042" y="4265767"/>
            <a:ext cx="7747731" cy="1246302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  <a:hlinkClick r:id="rId2"/>
              </a:rPr>
              <a:t>bind-suggest@isc.org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smtClean="0">
                <a:solidFill>
                  <a:srgbClr val="000000"/>
                </a:solidFill>
                <a:hlinkClick r:id="rId3"/>
              </a:rPr>
              <a:t>cathya@isc.org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6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Well-known DNS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6048"/>
            <a:ext cx="8229600" cy="1784057"/>
          </a:xfrm>
        </p:spPr>
        <p:txBody>
          <a:bodyPr/>
          <a:lstStyle/>
          <a:p>
            <a:r>
              <a:rPr lang="en-US" dirty="0" smtClean="0"/>
              <a:t>Malicious Domains and Sites</a:t>
            </a:r>
          </a:p>
          <a:p>
            <a:pPr lvl="1"/>
            <a:r>
              <a:rPr lang="en-US" dirty="0" smtClean="0"/>
              <a:t>Mitigation focus on recursive servers</a:t>
            </a:r>
          </a:p>
          <a:p>
            <a:pPr lvl="1"/>
            <a:r>
              <a:rPr lang="en-US" dirty="0" smtClean="0"/>
              <a:t>Block access or redirect clients</a:t>
            </a:r>
          </a:p>
          <a:p>
            <a:pPr lvl="1"/>
            <a:r>
              <a:rPr lang="en-US" dirty="0" smtClean="0"/>
              <a:t>Local authoritative zones (</a:t>
            </a:r>
            <a:r>
              <a:rPr lang="en-US" dirty="0" err="1" smtClean="0"/>
              <a:t>labour-intensive</a:t>
            </a:r>
            <a:r>
              <a:rPr lang="en-US" dirty="0" smtClean="0"/>
              <a:t> to maintain)</a:t>
            </a:r>
          </a:p>
          <a:p>
            <a:pPr lvl="1"/>
            <a:r>
              <a:rPr lang="en-US" dirty="0" smtClean="0"/>
              <a:t>Response Policy Zones (DNS RPZ)</a:t>
            </a:r>
          </a:p>
          <a:p>
            <a:pPr lvl="1"/>
            <a:r>
              <a:rPr lang="en-US" dirty="0" smtClean="0"/>
              <a:t>Commercial zone ‘feeds’ available</a:t>
            </a:r>
          </a:p>
          <a:p>
            <a:pPr lvl="1"/>
            <a:r>
              <a:rPr lang="en-US" dirty="0" smtClean="0"/>
              <a:t>Similar concept to anti-spam services</a:t>
            </a:r>
          </a:p>
        </p:txBody>
      </p:sp>
    </p:spTree>
    <p:extLst>
      <p:ext uri="{BB962C8B-B14F-4D97-AF65-F5344CB8AC3E}">
        <p14:creationId xmlns:p14="http://schemas.microsoft.com/office/powerpoint/2010/main" val="281519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DNS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00684"/>
            <a:ext cx="8229600" cy="1364729"/>
          </a:xfrm>
        </p:spPr>
        <p:txBody>
          <a:bodyPr/>
          <a:lstStyle/>
          <a:p>
            <a:r>
              <a:rPr lang="en-US" dirty="0" smtClean="0"/>
              <a:t>Popular domain outages</a:t>
            </a:r>
          </a:p>
          <a:p>
            <a:pPr lvl="1"/>
            <a:r>
              <a:rPr lang="en-US" dirty="0" smtClean="0"/>
              <a:t>Decreasing in frequency due to e.g. :</a:t>
            </a:r>
          </a:p>
          <a:p>
            <a:pPr lvl="2"/>
            <a:r>
              <a:rPr lang="en-US" dirty="0" err="1" smtClean="0"/>
              <a:t>Anycast</a:t>
            </a:r>
            <a:endParaRPr lang="en-US" dirty="0" smtClean="0"/>
          </a:p>
          <a:p>
            <a:pPr lvl="2"/>
            <a:r>
              <a:rPr lang="en-US" dirty="0" smtClean="0"/>
              <a:t>CDN techniques</a:t>
            </a:r>
          </a:p>
          <a:p>
            <a:pPr lvl="1"/>
            <a:r>
              <a:rPr lang="en-US" dirty="0" smtClean="0"/>
              <a:t>Increase in recursive client contexts (‘waiting queries’)</a:t>
            </a:r>
          </a:p>
          <a:p>
            <a:pPr lvl="1"/>
            <a:r>
              <a:rPr lang="en-US" dirty="0" smtClean="0"/>
              <a:t>More SERVFAIL responses/timeouts</a:t>
            </a:r>
          </a:p>
          <a:p>
            <a:pPr lvl="1"/>
            <a:r>
              <a:rPr lang="en-US" dirty="0" smtClean="0"/>
              <a:t>Potential mitigation – SERVFAIL cache (will help if the queries are the same)</a:t>
            </a:r>
            <a:endParaRPr lang="en-US" i="1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4115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DNS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00684"/>
            <a:ext cx="8229600" cy="1364729"/>
          </a:xfrm>
        </p:spPr>
        <p:txBody>
          <a:bodyPr/>
          <a:lstStyle/>
          <a:p>
            <a:r>
              <a:rPr lang="en-US" dirty="0" smtClean="0"/>
              <a:t>Unusual patterns of client queries – probing and </a:t>
            </a:r>
            <a:r>
              <a:rPr lang="en-US" dirty="0" err="1" smtClean="0"/>
              <a:t>keepalive</a:t>
            </a:r>
            <a:endParaRPr lang="en-US" dirty="0" smtClean="0"/>
          </a:p>
          <a:p>
            <a:pPr lvl="1"/>
            <a:r>
              <a:rPr lang="en-US" dirty="0" err="1" smtClean="0"/>
              <a:t>TuneIn</a:t>
            </a:r>
            <a:r>
              <a:rPr lang="en-US" dirty="0" smtClean="0"/>
              <a:t> Internet Radio - &lt;random10x.com&gt; queries</a:t>
            </a:r>
          </a:p>
          <a:p>
            <a:pPr lvl="1"/>
            <a:r>
              <a:rPr lang="en-US" dirty="0" smtClean="0"/>
              <a:t>Chrome random DNS requests</a:t>
            </a:r>
          </a:p>
          <a:p>
            <a:pPr lvl="1"/>
            <a:r>
              <a:rPr lang="en-US" dirty="0" smtClean="0"/>
              <a:t>Increase in NXDOMAIN responses (cached…)</a:t>
            </a:r>
          </a:p>
          <a:p>
            <a:pPr lvl="1"/>
            <a:r>
              <a:rPr lang="en-US" dirty="0" smtClean="0"/>
              <a:t>Mitigation – reduce TTL of negative cache </a:t>
            </a:r>
            <a:r>
              <a:rPr lang="en-US" i="1" dirty="0" smtClean="0"/>
              <a:t>(in BIND max-</a:t>
            </a:r>
            <a:r>
              <a:rPr lang="en-US" i="1" dirty="0" err="1" smtClean="0"/>
              <a:t>ncache</a:t>
            </a:r>
            <a:r>
              <a:rPr lang="en-US" i="1" dirty="0" smtClean="0"/>
              <a:t>-</a:t>
            </a:r>
            <a:r>
              <a:rPr lang="en-US" i="1" dirty="0" err="1" smtClean="0"/>
              <a:t>ttl</a:t>
            </a:r>
            <a:r>
              <a:rPr lang="en-US" i="1" dirty="0" smtClean="0"/>
              <a:t>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2514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DNS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00684"/>
            <a:ext cx="8229600" cy="1364729"/>
          </a:xfrm>
        </p:spPr>
        <p:txBody>
          <a:bodyPr/>
          <a:lstStyle/>
          <a:p>
            <a:r>
              <a:rPr lang="en-US" sz="3200" dirty="0" smtClean="0"/>
              <a:t>‘Collateral Damage’ Client </a:t>
            </a:r>
            <a:r>
              <a:rPr lang="en-US" sz="3200" dirty="0" err="1" smtClean="0"/>
              <a:t>DDoS</a:t>
            </a:r>
            <a:r>
              <a:rPr lang="en-US" sz="3200" dirty="0" smtClean="0"/>
              <a:t> traffic</a:t>
            </a:r>
          </a:p>
          <a:p>
            <a:pPr marL="0" indent="0">
              <a:buNone/>
            </a:pPr>
            <a:r>
              <a:rPr lang="en-US" sz="2000" dirty="0" smtClean="0"/>
              <a:t>    &lt;</a:t>
            </a:r>
            <a:r>
              <a:rPr lang="en-US" sz="2000" dirty="0" err="1"/>
              <a:t>randomstring</a:t>
            </a:r>
            <a:r>
              <a:rPr lang="en-US" sz="2000" dirty="0"/>
              <a:t>&gt;.www.abc123.com     &lt;</a:t>
            </a:r>
            <a:r>
              <a:rPr lang="en-US" sz="2000" dirty="0" err="1"/>
              <a:t>anotherstring</a:t>
            </a:r>
            <a:r>
              <a:rPr lang="en-US" sz="2000" dirty="0"/>
              <a:t>&gt;.www.abc123.com      </a:t>
            </a:r>
            <a:r>
              <a:rPr lang="en-US" sz="2400" dirty="0"/>
              <a:t>The queries are unique and originate from a large range of different client addresses.  Typically, the servers for abc123.com do not respond at all, or only sporadically to the recursive server handling the client query. </a:t>
            </a:r>
            <a:r>
              <a:rPr lang="en-US" sz="2400" dirty="0" smtClean="0"/>
              <a:t> A </a:t>
            </a:r>
            <a:r>
              <a:rPr lang="en-US" sz="2400" dirty="0"/>
              <a:t>flurry of queries will run for a day or two, then </a:t>
            </a:r>
            <a:r>
              <a:rPr lang="en-US" sz="2400" dirty="0" smtClean="0"/>
              <a:t>stop.</a:t>
            </a:r>
            <a:r>
              <a:rPr lang="en-US" sz="2400" dirty="0"/>
              <a:t> </a:t>
            </a:r>
            <a:r>
              <a:rPr lang="en-US" sz="2400" dirty="0" smtClean="0"/>
              <a:t> The </a:t>
            </a:r>
            <a:r>
              <a:rPr lang="en-US" sz="2400" dirty="0"/>
              <a:t>domains are genuine, and the majority appear to be for online commercial sites, often hosted in China. </a:t>
            </a:r>
          </a:p>
        </p:txBody>
      </p:sp>
    </p:spTree>
    <p:extLst>
      <p:ext uri="{BB962C8B-B14F-4D97-AF65-F5344CB8AC3E}">
        <p14:creationId xmlns:p14="http://schemas.microsoft.com/office/powerpoint/2010/main" val="314734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Resolver impact</a:t>
            </a:r>
            <a:endParaRPr lang="en-GB" sz="4000" dirty="0"/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5908891" y="5586350"/>
            <a:ext cx="22580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232B75"/>
                </a:solidFill>
                <a:cs typeface="Arial" pitchFamily="34" charset="0"/>
              </a:rPr>
              <a:t>Target of the DDOS</a:t>
            </a:r>
          </a:p>
          <a:p>
            <a:pPr algn="ctr"/>
            <a:r>
              <a:rPr lang="en-GB" sz="1400" b="1" dirty="0" smtClean="0">
                <a:solidFill>
                  <a:srgbClr val="232B75"/>
                </a:solidFill>
                <a:cs typeface="Arial" pitchFamily="34" charset="0"/>
              </a:rPr>
              <a:t>Authoritative provider or their host</a:t>
            </a:r>
          </a:p>
        </p:txBody>
      </p:sp>
      <p:pic>
        <p:nvPicPr>
          <p:cNvPr id="11" name="Picture 2" descr="C:\Users\Jonathan\AppData\Local\Microsoft\Windows\Temporary Internet Files\Content.IE5\4I38LFW8\MC900435242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21353" y="1523062"/>
            <a:ext cx="620317" cy="108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encrypted-tbn2.gstatic.com/images?q=tbn:ANd9GcQp-Li1N5T7BKdtdRkQ_v6NE8rw9mqM27w0wwviwoEXrxlTBPkaO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2" y="2625133"/>
            <a:ext cx="889670" cy="88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7679925" y="1708598"/>
            <a:ext cx="107368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b="1" dirty="0" smtClean="0">
                <a:solidFill>
                  <a:srgbClr val="232B75"/>
                </a:solidFill>
                <a:cs typeface="Arial" pitchFamily="34" charset="0"/>
              </a:rPr>
              <a:t>ISP resolver</a:t>
            </a: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197057" y="1626044"/>
            <a:ext cx="1248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b="1" dirty="0" smtClean="0">
                <a:solidFill>
                  <a:srgbClr val="232B75"/>
                </a:solidFill>
                <a:cs typeface="Arial" pitchFamily="34" charset="0"/>
              </a:rPr>
              <a:t>Insecure</a:t>
            </a:r>
          </a:p>
          <a:p>
            <a:pPr algn="ctr"/>
            <a:r>
              <a:rPr lang="en-GB" b="1" dirty="0" smtClean="0">
                <a:solidFill>
                  <a:srgbClr val="232B75"/>
                </a:solidFill>
                <a:cs typeface="Arial" pitchFamily="34" charset="0"/>
              </a:rPr>
              <a:t>Home gateway</a:t>
            </a:r>
          </a:p>
        </p:txBody>
      </p:sp>
      <p:sp>
        <p:nvSpPr>
          <p:cNvPr id="18" name="Text Box 40"/>
          <p:cNvSpPr txBox="1">
            <a:spLocks noChangeArrowheads="1"/>
          </p:cNvSpPr>
          <p:nvPr/>
        </p:nvSpPr>
        <p:spPr bwMode="auto">
          <a:xfrm>
            <a:off x="1086204" y="5692304"/>
            <a:ext cx="11964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232B75"/>
                </a:solidFill>
                <a:cs typeface="Arial" pitchFamily="34" charset="0"/>
              </a:rPr>
              <a:t>Initiator of </a:t>
            </a:r>
            <a:r>
              <a:rPr lang="en-GB" sz="1400" b="1" dirty="0" err="1" smtClean="0">
                <a:solidFill>
                  <a:srgbClr val="232B75"/>
                </a:solidFill>
                <a:cs typeface="Arial" pitchFamily="34" charset="0"/>
              </a:rPr>
              <a:t>DDoS</a:t>
            </a:r>
            <a:r>
              <a:rPr lang="en-GB" sz="1400" b="1" dirty="0" smtClean="0">
                <a:solidFill>
                  <a:srgbClr val="232B75"/>
                </a:solidFill>
                <a:cs typeface="Arial" pitchFamily="34" charset="0"/>
              </a:rPr>
              <a:t> traffic</a:t>
            </a:r>
          </a:p>
        </p:txBody>
      </p:sp>
      <p:pic>
        <p:nvPicPr>
          <p:cNvPr id="1030" name="Picture 6" descr="http://cdn.dailyclipart.net/wp-content/uploads/medium/Pirates4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64" y="1096054"/>
            <a:ext cx="465389" cy="5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Left Arrow 22"/>
          <p:cNvSpPr/>
          <p:nvPr/>
        </p:nvSpPr>
        <p:spPr bwMode="auto">
          <a:xfrm>
            <a:off x="2411869" y="2093141"/>
            <a:ext cx="3904908" cy="249883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540000" tIns="360000" rIns="360000" bIns="360000" rtlCol="0" anchor="ctr"/>
          <a:lstStyle/>
          <a:p>
            <a:pPr marL="342900" indent="-342900" algn="ctr" eaLnBrk="0" hangingPunct="0">
              <a:lnSpc>
                <a:spcPts val="2400"/>
              </a:lnSpc>
              <a:spcAft>
                <a:spcPts val="600"/>
              </a:spcAft>
              <a:buFont typeface="Arial" charset="0"/>
              <a:buChar char="•"/>
            </a:pPr>
            <a:endParaRPr lang="en-GB" sz="1200">
              <a:solidFill>
                <a:srgbClr val="FF7300"/>
              </a:solidFill>
              <a:latin typeface="Arial Black" pitchFamily="34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>
            <a:off x="2411869" y="1664204"/>
            <a:ext cx="3850169" cy="251821"/>
          </a:xfrm>
          <a:prstGeom prst="rightArrow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540000" tIns="360000" rIns="360000" bIns="360000" rtlCol="0" anchor="ctr"/>
          <a:lstStyle/>
          <a:p>
            <a:pPr marL="342900" indent="-342900" algn="ctr" eaLnBrk="0" hangingPunct="0">
              <a:lnSpc>
                <a:spcPts val="2400"/>
              </a:lnSpc>
              <a:spcAft>
                <a:spcPts val="600"/>
              </a:spcAft>
              <a:buFont typeface="Arial" charset="0"/>
              <a:buChar char="•"/>
            </a:pPr>
            <a:endParaRPr lang="en-GB" sz="1200">
              <a:solidFill>
                <a:srgbClr val="FF7300"/>
              </a:solidFill>
              <a:latin typeface="Arial Black" pitchFamily="34" charset="0"/>
            </a:endParaRPr>
          </a:p>
        </p:txBody>
      </p:sp>
      <p:sp>
        <p:nvSpPr>
          <p:cNvPr id="31" name="Left Arrow 30"/>
          <p:cNvSpPr/>
          <p:nvPr/>
        </p:nvSpPr>
        <p:spPr bwMode="auto">
          <a:xfrm rot="5400000">
            <a:off x="6586329" y="3288584"/>
            <a:ext cx="1801084" cy="288032"/>
          </a:xfrm>
          <a:prstGeom prst="leftArrow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2">
                  <a:lumMod val="75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540000" tIns="360000" rIns="360000" bIns="360000" rtlCol="0" anchor="ctr"/>
          <a:lstStyle/>
          <a:p>
            <a:pPr marL="342900" indent="-342900" algn="ctr" eaLnBrk="0" hangingPunct="0">
              <a:lnSpc>
                <a:spcPts val="2400"/>
              </a:lnSpc>
              <a:spcAft>
                <a:spcPts val="600"/>
              </a:spcAft>
              <a:buFont typeface="Arial" charset="0"/>
              <a:buChar char="•"/>
            </a:pPr>
            <a:endParaRPr lang="en-GB" sz="1200">
              <a:solidFill>
                <a:srgbClr val="FF7300"/>
              </a:solidFill>
              <a:latin typeface="Arial Black" pitchFamily="34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 rot="5400000">
            <a:off x="5774568" y="3421985"/>
            <a:ext cx="1814904" cy="288032"/>
          </a:xfrm>
          <a:prstGeom prst="rightArrow">
            <a:avLst/>
          </a:prstGeom>
          <a:solidFill>
            <a:srgbClr val="0084C8"/>
          </a:solidFill>
          <a:ln w="9525">
            <a:noFill/>
            <a:miter lim="800000"/>
            <a:headEnd/>
            <a:tailEnd/>
          </a:ln>
        </p:spPr>
        <p:txBody>
          <a:bodyPr lIns="540000" tIns="360000" rIns="360000" bIns="360000" rtlCol="0" anchor="ctr"/>
          <a:lstStyle/>
          <a:p>
            <a:pPr marL="342900" indent="-342900" algn="ctr" eaLnBrk="0" hangingPunct="0">
              <a:lnSpc>
                <a:spcPts val="2400"/>
              </a:lnSpc>
              <a:spcAft>
                <a:spcPts val="600"/>
              </a:spcAft>
              <a:buFont typeface="Arial" charset="0"/>
              <a:buChar char="•"/>
            </a:pPr>
            <a:endParaRPr lang="en-GB" sz="1200">
              <a:solidFill>
                <a:srgbClr val="FF7300"/>
              </a:solidFill>
              <a:latin typeface="Arial Black" pitchFamily="34" charset="0"/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5257834" y="3040641"/>
            <a:ext cx="14369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0" dirty="0" smtClean="0">
                <a:solidFill>
                  <a:srgbClr val="232B75"/>
                </a:solidFill>
                <a:cs typeface="Arial" pitchFamily="34" charset="0"/>
              </a:rPr>
              <a:t>2. Attempt to resolve request</a:t>
            </a: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2450673" y="1462133"/>
            <a:ext cx="34172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0" dirty="0" smtClean="0">
                <a:solidFill>
                  <a:srgbClr val="232B75"/>
                </a:solidFill>
                <a:cs typeface="Arial" pitchFamily="34" charset="0"/>
              </a:rPr>
              <a:t>1. Request for string.abc123.com</a:t>
            </a: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7663334" y="3017583"/>
            <a:ext cx="129182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0" dirty="0">
                <a:solidFill>
                  <a:srgbClr val="232B75"/>
                </a:solidFill>
                <a:cs typeface="Arial" pitchFamily="34" charset="0"/>
              </a:rPr>
              <a:t>3</a:t>
            </a:r>
            <a:r>
              <a:rPr lang="en-GB" sz="1400" dirty="0" smtClean="0">
                <a:solidFill>
                  <a:srgbClr val="232B75"/>
                </a:solidFill>
                <a:cs typeface="Arial" pitchFamily="34" charset="0"/>
              </a:rPr>
              <a:t>. Server is unresponsive</a:t>
            </a: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120425" y="3629255"/>
            <a:ext cx="12699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0" dirty="0" smtClean="0">
                <a:solidFill>
                  <a:srgbClr val="232B75"/>
                </a:solidFill>
                <a:cs typeface="Arial" pitchFamily="34" charset="0"/>
              </a:rPr>
              <a:t>Home user is probably oblivious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302179" y="1472625"/>
            <a:ext cx="1136589" cy="1374735"/>
            <a:chOff x="4933726" y="1538318"/>
            <a:chExt cx="1136589" cy="1374735"/>
          </a:xfrm>
        </p:grpSpPr>
        <p:pic>
          <p:nvPicPr>
            <p:cNvPr id="10" name="Picture 2" descr="C:\Users\Jonathan\AppData\Local\Microsoft\Windows\Temporary Internet Files\Content.IE5\4I38LFW8\MC900435242[1]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449998" y="1561980"/>
              <a:ext cx="620317" cy="1080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" descr="C:\Users\Jonathan\AppData\Local\Microsoft\Windows\Temporary Internet Files\Content.IE5\4I38LFW8\MC900435242[1]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933726" y="1538318"/>
              <a:ext cx="620317" cy="1080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C:\Users\Jonathan\AppData\Local\Microsoft\Windows\Temporary Internet Files\Content.IE5\4I38LFW8\MC900435242[1]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129918" y="1833051"/>
              <a:ext cx="620317" cy="10800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Multiply 18"/>
          <p:cNvSpPr/>
          <p:nvPr/>
        </p:nvSpPr>
        <p:spPr>
          <a:xfrm>
            <a:off x="7110107" y="3153229"/>
            <a:ext cx="799176" cy="656923"/>
          </a:xfrm>
          <a:prstGeom prst="mathMultiply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2" descr="C:\Users\Jonathan\AppData\Local\Microsoft\Windows\Temporary Internet Files\Content.IE5\4I38LFW8\MC900435242[1]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5400000">
            <a:off x="6863402" y="4683460"/>
            <a:ext cx="620317" cy="1080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http://cdn.dailyclipart.net/wp-content/uploads/medium/Pirates4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045" y="3525812"/>
            <a:ext cx="465389" cy="58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Up Arrow 24"/>
          <p:cNvSpPr/>
          <p:nvPr/>
        </p:nvSpPr>
        <p:spPr>
          <a:xfrm>
            <a:off x="1609300" y="2540101"/>
            <a:ext cx="295700" cy="1933121"/>
          </a:xfrm>
          <a:prstGeom prst="upArrow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222" y="4481980"/>
            <a:ext cx="1051858" cy="11690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48" name="Oval Callout 47"/>
          <p:cNvSpPr/>
          <p:nvPr/>
        </p:nvSpPr>
        <p:spPr>
          <a:xfrm>
            <a:off x="6785774" y="522941"/>
            <a:ext cx="1760579" cy="1029808"/>
          </a:xfrm>
          <a:prstGeom prst="wedgeEllipse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Waiting for response from </a:t>
            </a:r>
            <a:r>
              <a:rPr lang="en-US" sz="1400" b="1" dirty="0" smtClean="0"/>
              <a:t>D</a:t>
            </a:r>
            <a:endParaRPr lang="en-US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952976" y="6039556"/>
            <a:ext cx="35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952976" y="2353733"/>
            <a:ext cx="352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922433" y="2427112"/>
            <a:ext cx="48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922433" y="6022624"/>
            <a:ext cx="48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en-US" sz="2400" b="1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2525889" y="6293556"/>
            <a:ext cx="3344333" cy="0"/>
          </a:xfrm>
          <a:prstGeom prst="straightConnector1">
            <a:avLst/>
          </a:prstGeom>
          <a:ln w="76200" cmpd="sng">
            <a:solidFill>
              <a:schemeClr val="accent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2601117" y="2405260"/>
            <a:ext cx="34172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1400" dirty="0">
                <a:solidFill>
                  <a:srgbClr val="232B75"/>
                </a:solidFill>
                <a:cs typeface="Arial" pitchFamily="34" charset="0"/>
              </a:rPr>
              <a:t>4</a:t>
            </a:r>
            <a:r>
              <a:rPr lang="en-GB" sz="1400" dirty="0" smtClean="0">
                <a:solidFill>
                  <a:srgbClr val="232B75"/>
                </a:solidFill>
                <a:cs typeface="Arial" pitchFamily="34" charset="0"/>
              </a:rPr>
              <a:t>. Reply (NXDOMAIN or SERVFAIL)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6492564" y="4610232"/>
            <a:ext cx="730322" cy="664600"/>
            <a:chOff x="5071484" y="4055484"/>
            <a:chExt cx="973667" cy="917222"/>
          </a:xfrm>
        </p:grpSpPr>
        <p:sp>
          <p:nvSpPr>
            <p:cNvPr id="56" name="Donut 55"/>
            <p:cNvSpPr/>
            <p:nvPr/>
          </p:nvSpPr>
          <p:spPr>
            <a:xfrm>
              <a:off x="5071484" y="4055484"/>
              <a:ext cx="973667" cy="917222"/>
            </a:xfrm>
            <a:prstGeom prst="donut">
              <a:avLst>
                <a:gd name="adj" fmla="val 11910"/>
              </a:avLst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5398981" y="4369648"/>
              <a:ext cx="324498" cy="302127"/>
            </a:xfrm>
            <a:prstGeom prst="ellipse">
              <a:avLst/>
            </a:prstGeom>
            <a:solidFill>
              <a:srgbClr val="B50B1B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Donut 60"/>
            <p:cNvSpPr/>
            <p:nvPr/>
          </p:nvSpPr>
          <p:spPr>
            <a:xfrm>
              <a:off x="5236732" y="4212992"/>
              <a:ext cx="654592" cy="604254"/>
            </a:xfrm>
            <a:prstGeom prst="donut">
              <a:avLst>
                <a:gd name="adj" fmla="val 14071"/>
              </a:avLst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926429" y="4718896"/>
            <a:ext cx="1596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bc123.com</a:t>
            </a:r>
            <a:endParaRPr lang="en-US" dirty="0"/>
          </a:p>
        </p:txBody>
      </p:sp>
      <p:sp>
        <p:nvSpPr>
          <p:cNvPr id="66" name="Right Arrow 65"/>
          <p:cNvSpPr/>
          <p:nvPr/>
        </p:nvSpPr>
        <p:spPr bwMode="auto">
          <a:xfrm rot="5400000">
            <a:off x="5986733" y="3574385"/>
            <a:ext cx="1814904" cy="288032"/>
          </a:xfrm>
          <a:prstGeom prst="rightArrow">
            <a:avLst/>
          </a:prstGeom>
          <a:solidFill>
            <a:srgbClr val="0084C8"/>
          </a:solidFill>
          <a:ln w="9525">
            <a:noFill/>
            <a:miter lim="800000"/>
            <a:headEnd/>
            <a:tailEnd/>
          </a:ln>
        </p:spPr>
        <p:txBody>
          <a:bodyPr lIns="540000" tIns="360000" rIns="360000" bIns="360000" rtlCol="0" anchor="ctr"/>
          <a:lstStyle/>
          <a:p>
            <a:pPr marL="342900" indent="-342900" algn="ctr" eaLnBrk="0" hangingPunct="0">
              <a:lnSpc>
                <a:spcPts val="2400"/>
              </a:lnSpc>
              <a:spcAft>
                <a:spcPts val="600"/>
              </a:spcAft>
              <a:buFont typeface="Arial" charset="0"/>
              <a:buChar char="•"/>
            </a:pPr>
            <a:endParaRPr lang="en-GB" sz="1200">
              <a:solidFill>
                <a:srgbClr val="FF7300"/>
              </a:solidFill>
              <a:latin typeface="Arial Black" pitchFamily="34" charset="0"/>
            </a:endParaRPr>
          </a:p>
        </p:txBody>
      </p:sp>
      <p:sp>
        <p:nvSpPr>
          <p:cNvPr id="67" name="Right Arrow 66"/>
          <p:cNvSpPr/>
          <p:nvPr/>
        </p:nvSpPr>
        <p:spPr bwMode="auto">
          <a:xfrm rot="5400000">
            <a:off x="6198897" y="3472784"/>
            <a:ext cx="1814904" cy="288032"/>
          </a:xfrm>
          <a:prstGeom prst="rightArrow">
            <a:avLst/>
          </a:prstGeom>
          <a:solidFill>
            <a:srgbClr val="0084C8"/>
          </a:solidFill>
          <a:ln w="9525">
            <a:noFill/>
            <a:miter lim="800000"/>
            <a:headEnd/>
            <a:tailEnd/>
          </a:ln>
        </p:spPr>
        <p:txBody>
          <a:bodyPr lIns="540000" tIns="360000" rIns="360000" bIns="360000" rtlCol="0" anchor="ctr"/>
          <a:lstStyle/>
          <a:p>
            <a:pPr marL="342900" indent="-342900" algn="ctr" eaLnBrk="0" hangingPunct="0">
              <a:lnSpc>
                <a:spcPts val="2400"/>
              </a:lnSpc>
              <a:spcAft>
                <a:spcPts val="600"/>
              </a:spcAft>
              <a:buFont typeface="Arial" charset="0"/>
              <a:buChar char="•"/>
            </a:pPr>
            <a:endParaRPr lang="en-GB" sz="1200">
              <a:solidFill>
                <a:srgbClr val="FF73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1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Authoritative servers under attack are non-responsive and tie up resolver resources </a:t>
            </a:r>
            <a:r>
              <a:rPr lang="en-US" dirty="0" smtClean="0"/>
              <a:t>waiting </a:t>
            </a:r>
            <a:r>
              <a:rPr lang="en-US" dirty="0" smtClean="0"/>
              <a:t>for replies</a:t>
            </a:r>
          </a:p>
          <a:p>
            <a:r>
              <a:rPr lang="en-US" dirty="0" smtClean="0"/>
              <a:t>So far, the impact on recursive server resources appears to be accidental - primarily due to open resolvers.</a:t>
            </a:r>
          </a:p>
          <a:p>
            <a:r>
              <a:rPr lang="en-US" dirty="0" smtClean="0"/>
              <a:t>This is a wake-up call that we need to better manage recursive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5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6515" y="1487934"/>
            <a:ext cx="8260285" cy="2362171"/>
          </a:xfrm>
        </p:spPr>
        <p:txBody>
          <a:bodyPr/>
          <a:lstStyle/>
          <a:p>
            <a:r>
              <a:rPr lang="en-US" dirty="0" smtClean="0"/>
              <a:t>Traffic patterns impacting all recursive servers (not just BIND)</a:t>
            </a:r>
          </a:p>
          <a:p>
            <a:r>
              <a:rPr lang="en-US" dirty="0" smtClean="0"/>
              <a:t>Mitigations suggested/introduced:</a:t>
            </a:r>
          </a:p>
          <a:p>
            <a:pPr lvl="1"/>
            <a:r>
              <a:rPr lang="en-US" dirty="0" smtClean="0"/>
              <a:t>Network infrastructure/environment</a:t>
            </a:r>
          </a:p>
          <a:p>
            <a:pPr lvl="1"/>
            <a:r>
              <a:rPr lang="en-US" dirty="0" smtClean="0"/>
              <a:t>Some generic to all DNS servers</a:t>
            </a:r>
          </a:p>
          <a:p>
            <a:pPr lvl="1"/>
            <a:r>
              <a:rPr lang="en-US" dirty="0" smtClean="0"/>
              <a:t>Some specific to BIND (currently experimental) but could be adopted by other DNS server software </a:t>
            </a:r>
            <a:r>
              <a:rPr lang="en-US" dirty="0" smtClean="0"/>
              <a:t>providers.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727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014 Consortium">
  <a:themeElements>
    <a:clrScheme name="Custom 7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0084C8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 Consortium.potx</Template>
  <TotalTime>75056</TotalTime>
  <Words>990</Words>
  <Application>Microsoft Macintosh PowerPoint</Application>
  <PresentationFormat>On-screen Show (4:3)</PresentationFormat>
  <Paragraphs>135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2014 Consortium</vt:lpstr>
      <vt:lpstr>Custom Design</vt:lpstr>
      <vt:lpstr>Tales of the unexpected - handling unusual DNS client behaviour</vt:lpstr>
      <vt:lpstr>Well-known DNS problems</vt:lpstr>
      <vt:lpstr>Well-known DNS problems</vt:lpstr>
      <vt:lpstr>Newer DNS problems</vt:lpstr>
      <vt:lpstr>Newer DNS problems</vt:lpstr>
      <vt:lpstr>Newer DNS problems</vt:lpstr>
      <vt:lpstr>Resolver impact</vt:lpstr>
      <vt:lpstr>Problem statement</vt:lpstr>
      <vt:lpstr>Mitigation Approaches</vt:lpstr>
      <vt:lpstr>Mitigation Approaches - 1</vt:lpstr>
      <vt:lpstr>Mitigation Approaches – 2</vt:lpstr>
      <vt:lpstr>Mitigation Approaches – 3</vt:lpstr>
      <vt:lpstr>Experimental Approaches – 1</vt:lpstr>
      <vt:lpstr>Experimental Approaches – 3</vt:lpstr>
      <vt:lpstr>Experimental Approaches – 4</vt:lpstr>
      <vt:lpstr>Experimental Approaches – 5</vt:lpstr>
      <vt:lpstr>More ideas…</vt:lpstr>
      <vt:lpstr>More ideas…</vt:lpstr>
      <vt:lpstr>Questions and musings…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isc_template_09jul_openoffc</dc:title>
  <dc:creator>Shane Kerr</dc:creator>
  <cp:lastModifiedBy>Cathy Almond</cp:lastModifiedBy>
  <cp:revision>399</cp:revision>
  <cp:lastPrinted>2013-10-30T15:56:38Z</cp:lastPrinted>
  <dcterms:created xsi:type="dcterms:W3CDTF">2010-11-24T11:27:10Z</dcterms:created>
  <dcterms:modified xsi:type="dcterms:W3CDTF">2014-09-07T08:02:17Z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