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440" r:id="rId3"/>
    <p:sldId id="471" r:id="rId4"/>
    <p:sldId id="432" r:id="rId5"/>
    <p:sldId id="423" r:id="rId6"/>
    <p:sldId id="472" r:id="rId7"/>
    <p:sldId id="405" r:id="rId8"/>
    <p:sldId id="430" r:id="rId9"/>
    <p:sldId id="406" r:id="rId10"/>
    <p:sldId id="434" r:id="rId11"/>
    <p:sldId id="367" r:id="rId12"/>
    <p:sldId id="442" r:id="rId13"/>
    <p:sldId id="447" r:id="rId14"/>
    <p:sldId id="445" r:id="rId15"/>
    <p:sldId id="45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 Lew" initials="AC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A7A1A"/>
    <a:srgbClr val="DA5D2E"/>
    <a:srgbClr val="80C23A"/>
    <a:srgbClr val="D56658"/>
    <a:srgbClr val="BC3D35"/>
    <a:srgbClr val="00B5D8"/>
    <a:srgbClr val="0480C4"/>
    <a:srgbClr val="FFF5CC"/>
    <a:srgbClr val="EDE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9803" autoAdjust="0"/>
  </p:normalViewPr>
  <p:slideViewPr>
    <p:cSldViewPr snapToGrid="0" snapToObjects="1">
      <p:cViewPr varScale="1">
        <p:scale>
          <a:sx n="103" d="100"/>
          <a:sy n="103" d="100"/>
        </p:scale>
        <p:origin x="62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343B2-A02C-824E-B3F7-55E2A4E72B74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09EF6-82F7-2046-92EB-061F646A3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51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282D1-AE92-A24F-B746-7ED33CFCB312}" type="datetimeFigureOut">
              <a:rPr lang="en-US" smtClean="0"/>
              <a:t>1/14/2015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C1BED-8E51-7041-96A4-C20793F1FC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6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2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C1BED-8E51-7041-96A4-C20793F1FC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8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DDoS attacks have been increasing in frequency, capacity and overall effectiveness in recent months.</a:t>
            </a:r>
          </a:p>
          <a:p>
            <a:endParaRPr lang="en-US" sz="1200" dirty="0"/>
          </a:p>
          <a:p>
            <a:r>
              <a:rPr lang="en-US" sz="1200" dirty="0" smtClean="0"/>
              <a:t>This is just a sampling.</a:t>
            </a:r>
          </a:p>
          <a:p>
            <a:endParaRPr lang="en-US" sz="1200" dirty="0"/>
          </a:p>
          <a:p>
            <a:r>
              <a:rPr lang="en-US" sz="1200" dirty="0" smtClean="0"/>
              <a:t>You will notice a variety of spikes on this chart that indicate  single attacks that that neared or exceeded 300Gbps per second. </a:t>
            </a:r>
          </a:p>
          <a:p>
            <a:endParaRPr lang="en-US" sz="1200" dirty="0"/>
          </a:p>
          <a:p>
            <a:r>
              <a:rPr lang="en-US" sz="1200" dirty="0" smtClean="0"/>
              <a:t>100Gbps attacks are no longer uncommon, and there are very few environments that can withstand that class  of attack. </a:t>
            </a:r>
          </a:p>
          <a:p>
            <a:endParaRPr lang="en-US" sz="1200" dirty="0"/>
          </a:p>
          <a:p>
            <a:r>
              <a:rPr lang="en-US" sz="1200" dirty="0" smtClean="0"/>
              <a:t>20% of datacenter downtime is attributed to DDoS attacks</a:t>
            </a:r>
          </a:p>
          <a:p>
            <a:endParaRPr lang="en-US" sz="1200" dirty="0" smtClean="0"/>
          </a:p>
          <a:p>
            <a:r>
              <a:rPr lang="en-US" sz="1200" dirty="0" smtClean="0"/>
              <a:t>Average downtime of 86 min, translating to an average of  86k in costs. With Total outage damage  averaging 700k</a:t>
            </a:r>
          </a:p>
          <a:p>
            <a:endParaRPr lang="en-US" sz="1200" dirty="0" smtClean="0"/>
          </a:p>
          <a:p>
            <a:r>
              <a:rPr lang="en-US" sz="1200" dirty="0" smtClean="0"/>
              <a:t>This is a sophisticated problem that requires a First Line of Defense.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C1BED-8E51-7041-96A4-C20793F1FC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1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C1BED-8E51-7041-96A4-C20793F1FC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5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C1BED-8E51-7041-96A4-C20793F1FC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0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16CAA-FBE8-4F52-A38B-9FE175FFCE6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71" y="4342894"/>
            <a:ext cx="5485465" cy="4114565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262" y="2"/>
            <a:ext cx="2972209" cy="456878"/>
          </a:xfrm>
          <a:prstGeom prst="rect">
            <a:avLst/>
          </a:prstGeom>
        </p:spPr>
        <p:txBody>
          <a:bodyPr/>
          <a:lstStyle/>
          <a:p>
            <a:fld id="{F055E4A4-EBD1-4990-ADB7-3603E7DE54EF}" type="datetime1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884262" y="8685510"/>
            <a:ext cx="2972209" cy="456878"/>
          </a:xfrm>
          <a:prstGeom prst="rect">
            <a:avLst/>
          </a:prstGeom>
        </p:spPr>
        <p:txBody>
          <a:bodyPr/>
          <a:lstStyle/>
          <a:p>
            <a:fld id="{3DA09BFF-9304-4EE8-967B-56F816FBB8C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16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C1BED-8E51-7041-96A4-C20793F1FC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35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C1BED-8E51-7041-96A4-C20793F1FC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8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tion5c_b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6"/>
            <a:ext cx="9144000" cy="6766560"/>
          </a:xfrm>
          <a:prstGeom prst="rect">
            <a:avLst/>
          </a:prstGeom>
        </p:spPr>
      </p:pic>
      <p:pic>
        <p:nvPicPr>
          <p:cNvPr id="8" name="Picture 7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80" y="5875071"/>
            <a:ext cx="1710227" cy="636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841" y="1249056"/>
            <a:ext cx="3575278" cy="25191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840" y="3886200"/>
            <a:ext cx="5139072" cy="14878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57770" y="6324862"/>
            <a:ext cx="995629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3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tion2_Update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pic>
        <p:nvPicPr>
          <p:cNvPr id="10" name="Picture 9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81" y="6243384"/>
            <a:ext cx="1316219" cy="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9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tion2_Update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40" y="502920"/>
            <a:ext cx="8109560" cy="89218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240" y="1763373"/>
            <a:ext cx="8109560" cy="4362790"/>
          </a:xfrm>
        </p:spPr>
        <p:txBody>
          <a:bodyPr vert="eaVert"/>
          <a:lstStyle>
            <a:lvl4pPr marL="1714500" indent="-3429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pic>
        <p:nvPicPr>
          <p:cNvPr id="10" name="Picture 9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81" y="6243384"/>
            <a:ext cx="1316219" cy="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8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tion2_Update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55731"/>
            <a:ext cx="2057400" cy="5279624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240" y="755731"/>
            <a:ext cx="5899760" cy="5279624"/>
          </a:xfrm>
        </p:spPr>
        <p:txBody>
          <a:bodyPr vert="eaVert"/>
          <a:lstStyle>
            <a:lvl4pPr marL="1714500" indent="-3429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pic>
        <p:nvPicPr>
          <p:cNvPr id="10" name="Picture 9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81" y="6243384"/>
            <a:ext cx="1316219" cy="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6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tion5c_Divi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30" y="384764"/>
            <a:ext cx="1710227" cy="636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730" y="1563953"/>
            <a:ext cx="3833758" cy="2354424"/>
          </a:xfrm>
          <a:prstGeom prst="rect">
            <a:avLst/>
          </a:prstGeom>
        </p:spPr>
        <p:txBody>
          <a:bodyPr anchor="b"/>
          <a:lstStyle>
            <a:lvl1pPr algn="l">
              <a:defRPr sz="3600" b="1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730" y="3979763"/>
            <a:ext cx="5261114" cy="95349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30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tion2_Update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40" y="502920"/>
            <a:ext cx="8109560" cy="64091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40" y="1475184"/>
            <a:ext cx="8109560" cy="4539179"/>
          </a:xfrm>
        </p:spPr>
        <p:txBody>
          <a:bodyPr/>
          <a:lstStyle>
            <a:lvl1pPr marL="342900" indent="-342900">
              <a:buClr>
                <a:srgbClr val="8DC63F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8DC63F"/>
              </a:buCl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8DC63F"/>
              </a:buClr>
              <a:buSzPct val="89000"/>
              <a:buFont typeface="Lucida Grande"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81" y="6243384"/>
            <a:ext cx="1316219" cy="48950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</p:spTree>
    <p:extLst>
      <p:ext uri="{BB962C8B-B14F-4D97-AF65-F5344CB8AC3E}">
        <p14:creationId xmlns:p14="http://schemas.microsoft.com/office/powerpoint/2010/main" val="218790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tion2_Update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7240" y="502920"/>
            <a:ext cx="8109560" cy="64091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7240" y="2162231"/>
            <a:ext cx="8109560" cy="3852132"/>
          </a:xfrm>
        </p:spPr>
        <p:txBody>
          <a:bodyPr/>
          <a:lstStyle>
            <a:lvl1pPr marL="342900" indent="-342900">
              <a:buClr>
                <a:srgbClr val="8DC63F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8DC63F"/>
              </a:buCl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8DC63F"/>
              </a:buClr>
              <a:buSzPct val="89000"/>
              <a:buFont typeface="Lucida Grande"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65970" y="1252042"/>
            <a:ext cx="7920830" cy="5556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81" y="6243384"/>
            <a:ext cx="1316219" cy="489502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</p:spTree>
    <p:extLst>
      <p:ext uri="{BB962C8B-B14F-4D97-AF65-F5344CB8AC3E}">
        <p14:creationId xmlns:p14="http://schemas.microsoft.com/office/powerpoint/2010/main" val="413666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240" y="1398218"/>
            <a:ext cx="3918560" cy="4727946"/>
          </a:xfrm>
        </p:spPr>
        <p:txBody>
          <a:bodyPr/>
          <a:lstStyle>
            <a:lvl1pPr marL="342900" indent="-342900">
              <a:buClr>
                <a:srgbClr val="8DC63F"/>
              </a:buClr>
              <a:buFont typeface="Wingdings" charset="2"/>
              <a:buChar char="§"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8DC63F"/>
              </a:buClr>
              <a:buFont typeface="Arial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8DC63F"/>
              </a:buClr>
              <a:buFont typeface="Lucida Grande"/>
              <a:buChar char="-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57350" indent="-285750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8218"/>
            <a:ext cx="4038600" cy="4727945"/>
          </a:xfrm>
        </p:spPr>
        <p:txBody>
          <a:bodyPr/>
          <a:lstStyle>
            <a:lvl1pPr marL="342900" indent="-342900">
              <a:buClr>
                <a:srgbClr val="8DC63F"/>
              </a:buClr>
              <a:buFont typeface="Wingdings" charset="2"/>
              <a:buChar char="§"/>
              <a:defRPr sz="2800">
                <a:solidFill>
                  <a:srgbClr val="262626"/>
                </a:solidFill>
              </a:defRPr>
            </a:lvl1pPr>
            <a:lvl2pPr marL="742950" indent="-285750">
              <a:buClr>
                <a:srgbClr val="8DC63F"/>
              </a:buClr>
              <a:buFont typeface="Arial"/>
              <a:buChar char="•"/>
              <a:defRPr sz="2400">
                <a:solidFill>
                  <a:srgbClr val="262626"/>
                </a:solidFill>
              </a:defRPr>
            </a:lvl2pPr>
            <a:lvl3pPr marL="1143000" indent="-228600">
              <a:buClr>
                <a:srgbClr val="8DC63F"/>
              </a:buClr>
              <a:buFont typeface="Lucida Grande"/>
              <a:buChar char="-"/>
              <a:defRPr sz="2000">
                <a:solidFill>
                  <a:srgbClr val="262626"/>
                </a:solidFill>
              </a:defRPr>
            </a:lvl3pPr>
            <a:lvl4pPr marL="1657350" indent="-285750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800">
                <a:solidFill>
                  <a:srgbClr val="262626"/>
                </a:solidFill>
              </a:defRPr>
            </a:lvl4pPr>
            <a:lvl5pPr>
              <a:buClr>
                <a:srgbClr val="8DC63F"/>
              </a:buCl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7240" y="502920"/>
            <a:ext cx="8109560" cy="64091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pic>
        <p:nvPicPr>
          <p:cNvPr id="10" name="Picture 9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81" y="6243384"/>
            <a:ext cx="1316219" cy="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240" y="1535113"/>
            <a:ext cx="392014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240" y="2174875"/>
            <a:ext cx="3920148" cy="3951288"/>
          </a:xfrm>
        </p:spPr>
        <p:txBody>
          <a:bodyPr/>
          <a:lstStyle>
            <a:lvl1pPr marL="342900" indent="-342900">
              <a:buClr>
                <a:srgbClr val="8DC63F"/>
              </a:buClr>
              <a:buFont typeface="Wingdings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8DC63F"/>
              </a:buClr>
              <a:buFont typeface="Arial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8DC63F"/>
              </a:buClr>
              <a:buFont typeface="Lucida Grande"/>
              <a:buChar char="-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8DC63F"/>
              </a:buClr>
              <a:buSzPct val="90000"/>
              <a:buFont typeface="Lucida Grande"/>
              <a:buChar char="+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Clr>
                <a:srgbClr val="8DC63F"/>
              </a:buClr>
              <a:buFont typeface="Wingdings" charset="2"/>
              <a:buChar char="§"/>
              <a:defRPr sz="2400">
                <a:solidFill>
                  <a:srgbClr val="262626"/>
                </a:solidFill>
              </a:defRPr>
            </a:lvl1pPr>
            <a:lvl2pPr marL="742950" indent="-285750">
              <a:buClr>
                <a:srgbClr val="8DC63F"/>
              </a:buClr>
              <a:buFont typeface="Arial"/>
              <a:buChar char="•"/>
              <a:defRPr sz="2000">
                <a:solidFill>
                  <a:srgbClr val="262626"/>
                </a:solidFill>
              </a:defRPr>
            </a:lvl2pPr>
            <a:lvl3pPr marL="1143000" indent="-228600">
              <a:buClr>
                <a:srgbClr val="8DC63F"/>
              </a:buClr>
              <a:buFont typeface="Lucida Grande"/>
              <a:buChar char="-"/>
              <a:defRPr sz="1800">
                <a:solidFill>
                  <a:srgbClr val="262626"/>
                </a:solidFill>
              </a:defRPr>
            </a:lvl3pPr>
            <a:lvl4pPr marL="1600200" indent="-228600">
              <a:buClr>
                <a:srgbClr val="8DC63F"/>
              </a:buClr>
              <a:buFont typeface="Lucida Grande"/>
              <a:buChar char="+"/>
              <a:defRPr sz="16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7240" y="502920"/>
            <a:ext cx="8109560" cy="64091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pic>
        <p:nvPicPr>
          <p:cNvPr id="12" name="Picture 11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81" y="6243384"/>
            <a:ext cx="1316219" cy="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5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tion2_Update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7240" y="502920"/>
            <a:ext cx="8109560" cy="64091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pic>
        <p:nvPicPr>
          <p:cNvPr id="9" name="Picture 8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81" y="6243384"/>
            <a:ext cx="1316219" cy="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tion2_Update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pic>
        <p:nvPicPr>
          <p:cNvPr id="7" name="Picture 6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81" y="6243384"/>
            <a:ext cx="1316219" cy="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tion2_Update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40" y="787354"/>
            <a:ext cx="2888273" cy="1034649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7354"/>
            <a:ext cx="5111750" cy="53388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714500" indent="-342900">
              <a:buFont typeface="Wingdings" panose="05000000000000000000" pitchFamily="2" charset="2"/>
              <a:buChar char="§"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240" y="1949404"/>
            <a:ext cx="2888273" cy="41767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pic>
        <p:nvPicPr>
          <p:cNvPr id="11" name="Picture 10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81" y="6243384"/>
            <a:ext cx="1316219" cy="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240" y="1600200"/>
            <a:ext cx="8109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0814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</p:spTree>
    <p:extLst>
      <p:ext uri="{BB962C8B-B14F-4D97-AF65-F5344CB8AC3E}">
        <p14:creationId xmlns:p14="http://schemas.microsoft.com/office/powerpoint/2010/main" val="31175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DC63F"/>
        </a:buClr>
        <a:buFont typeface="Wingdings" charset="2"/>
        <a:buChar char="§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8DC63F"/>
        </a:buClr>
        <a:buFont typeface="Lucida Grande"/>
        <a:buChar char="-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8DC63F"/>
        </a:buClr>
        <a:buSzPct val="90000"/>
        <a:buFont typeface="Lucida Grande"/>
        <a:buChar char="+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DC63F"/>
        </a:buClr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hyperlink" Target="http://news.softpedia.com/news/LinkedIn-Outage-Caused-by-DDOS-Attack-on-Network-Solutions-362473.shtml" TargetMode="External"/><Relationship Id="rId12" Type="http://schemas.openxmlformats.org/officeDocument/2006/relationships/hyperlink" Target="http://www.cinemablend.com/games/World-Warcraft-Hearthstone-Hit-By-DDoS-Attacks-ISP-Issues-63106.html" TargetMode="External"/><Relationship Id="rId17" Type="http://schemas.openxmlformats.org/officeDocument/2006/relationships/hyperlink" Target="http://www.digitalattackmap.com/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hyperlink" Target="http://www.darkreading.com/attacks-and-breaches/ddos-attacks-hit-nato-ukrainian-media-outlets/d/d-id/1127742" TargetMode="External"/><Relationship Id="rId15" Type="http://schemas.openxmlformats.org/officeDocument/2006/relationships/hyperlink" Target="http://www.networkcomputing.com/data-centers/ddos-attacks-wreak-havoc-on-data-centers/d/d-id/1234577?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http://www.theinquirer.net/inquirer/news/2317692/rbs-hit-by-ddos-attack-that-takes-down-online-services-again" TargetMode="External"/><Relationship Id="rId9" Type="http://schemas.openxmlformats.org/officeDocument/2006/relationships/hyperlink" Target="http://news.softpedia.com/news/Citizens-Bank-Hit-by-DDOS-Attack-Customers-Warned-of-Intermittent-Interruption-374242.shtml" TargetMode="External"/><Relationship Id="rId14" Type="http://schemas.openxmlformats.org/officeDocument/2006/relationships/hyperlink" Target="http://www.blogaid.net/massive-ddos-attack-takes-down-hostgator-bluehost-and-other-major-hos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igitalattackmap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422" y="1810048"/>
            <a:ext cx="4151297" cy="1031865"/>
          </a:xfrm>
        </p:spPr>
        <p:txBody>
          <a:bodyPr anchor="t">
            <a:normAutofit fontScale="90000"/>
          </a:bodyPr>
          <a:lstStyle/>
          <a:p>
            <a:r>
              <a:rPr lang="en-US" sz="4000" dirty="0" err="1" smtClean="0"/>
              <a:t>Corero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DDoS</a:t>
            </a:r>
            <a:r>
              <a:rPr lang="en-US" dirty="0" smtClean="0"/>
              <a:t> Protection for your Network and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6423" y="4528225"/>
            <a:ext cx="5139072" cy="851170"/>
          </a:xfrm>
        </p:spPr>
        <p:txBody>
          <a:bodyPr>
            <a:noAutofit/>
          </a:bodyPr>
          <a:lstStyle/>
          <a:p>
            <a:r>
              <a:rPr lang="en-US" sz="1800" dirty="0" smtClean="0"/>
              <a:t>Bipin Mistry	</a:t>
            </a:r>
            <a:endParaRPr lang="en-US" sz="1800" dirty="0" smtClean="0"/>
          </a:p>
          <a:p>
            <a:r>
              <a:rPr lang="en-US" sz="1800" dirty="0" smtClean="0"/>
              <a:t>VP Product Management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09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9904" y="357777"/>
            <a:ext cx="8109560" cy="640914"/>
          </a:xfrm>
        </p:spPr>
        <p:txBody>
          <a:bodyPr/>
          <a:lstStyle/>
          <a:p>
            <a:r>
              <a:rPr lang="en-US" sz="3200" dirty="0" smtClean="0"/>
              <a:t>Where does Corero fit in the Network/Cloud?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618" y="1143102"/>
            <a:ext cx="5630596" cy="4153281"/>
          </a:xfrm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© 2014 Corero        www.corero.com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503" y="2666528"/>
            <a:ext cx="972314" cy="478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91" y="1464072"/>
            <a:ext cx="2710249" cy="2470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240" y="1838725"/>
            <a:ext cx="972314" cy="478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074" y="1249747"/>
            <a:ext cx="3052192" cy="4475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390" y="3776226"/>
            <a:ext cx="1063754" cy="5974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770" y="4553839"/>
            <a:ext cx="3733470" cy="18393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6362" y="1114716"/>
            <a:ext cx="200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Infrastructure Protection at </a:t>
            </a:r>
            <a:b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Peering Points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60084" y="1415822"/>
            <a:ext cx="2009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Enterprise Protection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141" y="5085690"/>
            <a:ext cx="20097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CoLo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, Cloud &amp; Hosting Protection</a:t>
            </a:r>
          </a:p>
        </p:txBody>
      </p:sp>
    </p:spTree>
    <p:extLst>
      <p:ext uri="{BB962C8B-B14F-4D97-AF65-F5344CB8AC3E}">
        <p14:creationId xmlns:p14="http://schemas.microsoft.com/office/powerpoint/2010/main" val="8576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7954" y="2160869"/>
            <a:ext cx="3833758" cy="75402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56159" y="2961742"/>
            <a:ext cx="5261114" cy="95349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66666"/>
                </a:solidFill>
              </a:rPr>
              <a:t>Bipin.mistry</a:t>
            </a:r>
            <a:r>
              <a:rPr lang="en-US" sz="2400" dirty="0" smtClean="0">
                <a:solidFill>
                  <a:srgbClr val="666666"/>
                </a:solidFill>
              </a:rPr>
              <a:t>@Corero.com</a:t>
            </a:r>
            <a:endParaRPr lang="en-US" sz="2400" dirty="0">
              <a:solidFill>
                <a:srgbClr val="66666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3526" y="4019158"/>
            <a:ext cx="5945290" cy="1603618"/>
            <a:chOff x="-629208" y="2903404"/>
            <a:chExt cx="6184322" cy="179288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9208" y="3110766"/>
              <a:ext cx="1253400" cy="1172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573931" y="4283367"/>
              <a:ext cx="1198123" cy="412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Enterprise</a:t>
              </a:r>
            </a:p>
          </p:txBody>
        </p:sp>
        <p:pic>
          <p:nvPicPr>
            <p:cNvPr id="8" name="Picture 6" descr="C:\Users\sweagle\Documents\PPT template\SmartWall TDS Icons\Final Files\icon-hostin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197" y="2903404"/>
              <a:ext cx="1371600" cy="13799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82448" y="4283367"/>
              <a:ext cx="937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Hosting </a:t>
              </a:r>
            </a:p>
          </p:txBody>
        </p:sp>
        <p:pic>
          <p:nvPicPr>
            <p:cNvPr id="10" name="Picture 7" descr="C:\Users\sweagle\Documents\PPT template\SmartWall TDS Icons\Final Files\icon-mssp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960" y="3007482"/>
              <a:ext cx="1268154" cy="12758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27381" y="4283368"/>
              <a:ext cx="787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MSSP</a:t>
              </a:r>
            </a:p>
          </p:txBody>
        </p:sp>
        <p:pic>
          <p:nvPicPr>
            <p:cNvPr id="12" name="Picture 8" descr="C:\Users\sweagle\Documents\PPT template\SmartWall TDS Icons\Final Files\icon-service-provider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802" y="3007481"/>
              <a:ext cx="1268153" cy="12758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412880" y="4283367"/>
              <a:ext cx="1797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Service Provider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2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5797" y="366285"/>
            <a:ext cx="8469472" cy="640914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333333">
                    <a:lumMod val="75000"/>
                    <a:lumOff val="25000"/>
                  </a:srgbClr>
                </a:solidFill>
              </a:rPr>
              <a:t>SmartWall</a:t>
            </a:r>
            <a:r>
              <a:rPr lang="en-US" sz="3200" dirty="0" smtClean="0">
                <a:solidFill>
                  <a:srgbClr val="333333">
                    <a:lumMod val="75000"/>
                    <a:lumOff val="25000"/>
                  </a:srgbClr>
                </a:solidFill>
              </a:rPr>
              <a:t> – Solution Architecture</a:t>
            </a:r>
            <a:endParaRPr lang="en-US" sz="32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77240" y="6450814"/>
            <a:ext cx="2133600" cy="365125"/>
          </a:xfrm>
          <a:prstGeom prst="rect">
            <a:avLst/>
          </a:prstGeom>
        </p:spPr>
        <p:txBody>
          <a:bodyPr/>
          <a:lstStyle/>
          <a:p>
            <a:fld id="{8DFC7B1A-5546-6143-A1D3-9ED124899D9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AutoShape 2" descr="data:image/jpeg;base64,/9j/4AAQSkZJRgABAQAAAQABAAD/2wCEAAkGBxAQEhAPEA8QEA8QDw8PDw8PDw8PDw8PFBEWFhQRFBQYHCggGBolGxQUITEhJSktLi4uFx8zOTMsNygtLy0BCgoKDg0OFxAQGywkHSQsLCwsLC0rLCwsLCwsLCwsLC0sLCwsLC4sLCwsLCwsLCwsLCwsLCwvLC0rLC0sLCwsLP/AABEIAOEA4QMBEQACEQEDEQH/xAAbAAACAwEBAQAAAAAAAAAAAAAABQIDBAYBB//EAEQQAAEDAQIICQgKAgIDAAAAAAEAAgMEBREGEiExQVFxkRMyQlJhcoGhwQcVImKCkrHRFDM0Q0RTc6KywiNUFoNjk6P/xAAaAQEBAAMBAQAAAAAAAAAAAAAAAQIDBAUG/8QAMxEBAAIBAQUFBQgDAQAAAAAAAAECAwQFERMxQRIUIVGhQpHR4fAVMlJhcYGxwSIjYvH/2gAMAwEAAhEDEQA/APuKAQCAQCAQCAQCAQCAQCAQCAQCAQCAQCAQCAQCAQCAQCAQCAQCAQCAQCAQeE3Z0FEldC3jTRN60jB4oKTbFMPxER2PDvggj56pvzR2Bx8EHotiA/efsf8AJBYLShPL/a/5IJitjPK7nfJBIVLOcPggmJm85vvBBIFB6gEAgEAgEAgEAgEAgEAgEAgqkna3OcuoZTuCDLLaN3FYT1jd8EGCe0JzmLW9Vt5770CuplqHZ5ZOxxaNwuRCqopnHjXu2kn4oMb4LtCCIJCo0wyKBjTuQMoAg2MairC65BU+UIjK+oAQVm0XjM9w9okbkEmW9M3S13WaPC5De1Q4TDlxnawg9xu+KG8ypbWgkyNkAdzXeie/P2IrcgEAgEAgEAgEAghLIGi85kC6atLugah4lBSHhB7jBB5kQRMbSgqfSNKDJNZgKDBUWSdARGB9G5uhBopSRnQOqYhBc+paNKDHNX6kGSSqJQVFziqI8G4qD0QFDckKcobkhTIbjCgrJYrgHFzOY7KOw6EV0lJVNkbjN7Qc4KC9AIBAIBAIBAot+fF4NvOxz7uL80Cn6SqD6Ug8+loD6Yg8+nIDzgg885IDziToQTbI5/IQRlpyBfigKIV1FqCM3EFB5Da8Ls5QbYpYjmIRWhrWdCCYY1BIMCD3ECKMUIPcUIC5BusaQCQs0mMuu6A5ov8A3Ih0gEAgEAgEAg5jDRxBpyM98v8ARELYbnjKcU69BVHklPIMt2MNbcqDOXFAZUEmxOKC+OjcUG2Cy70DKnssDQorc2na0ZkC60XZCg4q2Ib70Ry9Q0tORAQ2g9ukoGdNbjhpQNKe3OlBvitYHSg1stAHSguZVgorTHect1w1nIEEZ52sGT0j+1BXgnIXVMjnG88C7+bciI7BFCAQCAQCAQI8KrPdLG17AXOiJOKM5aRlu1nIEHPURVRdO4jMSNmRFUMrX5nYr+sAe9EbIJY3Z47uq7wKBjBDGcxI2hFb4aVughQa44QEFiDPOTqQKKxjjyTuQc/XUjzyHbiiENXZUpzRO3IFktiT/lHtLR4oKvM8wzmNvWlYPFBNlIG8aphbscXnuCDTFNA3PO9/UjI7yg309oRDixvd0vfcNwQNKa0HHihrOqMu8oN8chdlJJ2lBKoPooGWCNnuaX1DgQHtxIwchLb7y67VkFyDpkUIBAIBAIBBynlEwgfRwNbEcWWdzmNfzGNHpOHTlAG3oXTpcUZLePKHBtDU2w4/8ecvkcGEM8BxmvJvJJDjjXnTfeuzNgpbx5S8zS6zLTwmd8fmb0vlDid6M8ZYec3KNy4LYbVezj1NL8/A5obbppeJMw9BNx71r5OiJieR5SkHMb9mVQN6VFNqdQakFciDFOUCypedZ3lApqpHc47yiE9VI7nHeUCepcdZ3oFsyDK5BOFA1pEDFtqwRC98rG3dN57kGOr8oFOz0YWuldrORq2VxWlpvqKV/Mlq8JqipyOditPJZkC7sOnpHjPjLyNVrslvCvhHq+leS/CKWdr6WZxe6FgfFIcrjHfcWuOm4ltx6ehatXhiu60dXVs3U2yRNLdHerieoEAgEAgEAg5/DTB8V0GJeGyxkyROdkbfdla46ARp0XArdhzcKd88url1em49OzHPo+IWjZMjS4XY2LfjAZXN6SBnHSLwV34tRiz17WO0TH5PEyabLp7dm9ZiXPz0qWxtlMrIYHDKLxsyLVNHRXK1Utq1UP1c0jbvWJWucUeTfXUWjqeUXlCtGL7wPHrNvWE4YbY1U9T6i8sFS36ymjdsJCxnDLONTHWDin8tLOXRvHS1w+ax4NmXeaNrfLBRuzwSjv8ABThWZd4x+b13lToHcmUeypw7eR3jH5ss3lHoT+Z7qcO3kvGp5ltRh/RHTJ7qdi3kvEr5ldThzSnMHnsTh2OJXzLJ8MYTmY89ycOycWrBLhODmj3lZcKzGc9YZn29IczWjeVYwz5sJ1MdIVG1pzmddsACzjDDXOqnpCt9VM7PI89pWcYY8mq2pt5oCncc952rZGNotm85aoKNba43PfMeUFmPNxuxWnMSD6XQ0Z3HYsr5aYaza87ohorjyZrRWkb5l9j8n2DYpIzM4h0s7W8UhwZGMobeMhJOe7JkA0Xnz82prniJpO+v8vb0einT7+396fR1y0O4IBAIBAIBBzuGtS9sbGNvDXuOORpAGRvb4Lw9u5b1w1rXlM+Pwels2lbXmZ5xyfN7VN4zZRlBzOadYIyheFo82TDbtY7TE/XvehqcNMtezeN8OYqqrL6cbZRrd6Envt8QV9bpts5Ijdkjf+n18Hzmo2Njmd9J3fX15s2LTP5UkR1PaJG+83L3L1se0sF+c7v1eVk2Xnpy8f0eiyWu+rlhfqAkDXe664rrrkx3jfEuO9MtPCYRksGUZ4nbcUkbws+zWWqcto6KHWVdnF20XJwk7zueea04Sd6HmxThHeUXWcpwljUKZKBThNkZ2aShU4bdXOzuo1OG2xmQ+ipw2XFSbTp2EnIujgvzC/ZlWXYYTdvp7LldxYnn2TcrurDXMzLU2zC36x8UfQ+RuN7ovKk3pWN8ykY8lp3RC1radud75DqjjxR7z7vguXJtHBTr/bopszPfnG5fBWZbo4mx+sf8sm8i4bl5mo21bd/rj3/D5vSwbEpE78k7/wBPj8nRWVzjeXHO4klx6Lzo6F8prtTlzzvyW3/x7n0mk0+LDG7HXd/PvfQsB6h98kWUsxQ8amuvuybfBd+wct5m+P2ef6f+tG06V3Vt15OuX0jyAgEAgEAgECzCN1O2nkdUuxYm5cblB3JxRpOi7pWrNpK6qvCmOfp+axqe7f7N+7c+Uitp57wH8G683NluaHDQQcw2d6+f1mxNRpZ3x4x5xy+X7+H5vR0W2tPqvDfunynn8/29zDXWMc5bnzHODsK4Yy2p4Wejw625FM9knUuiuphqnAxyWa7Ut1dRHRrnChHBLHxHPZ1HOb8F1U1+SOVpct9DitzpHuaGWhVt+9eetc/+QK6a7VzR1ct9k6efZ9VjbWqeU2J3WhZ4ALdXbOWOe71+LmtsPBPn6fBLzrJpp6c+w8fBy2xty3Wvr8mi2wcXS3p83vnLXTRdhlHiso25/wA+vyYfYNfxenzVur2aaVnZJIs423H4VjYUfiUPro/9Rv8A7ZFftmPJsjYcfi9FD65uiki7XSnxCn2v/wA+vybI2J/16fND6adFPTD/AK5D8XrCdrW6V9fk2RsavW3p80xWSclkLOrBH/YFarbVydIj1bY2TjjzWCqqD964dUNZ/EBc9tp5p6ttdm4Y6Iugkfx3Pf13uf8AErmvr8s87T/DdXRY45VhZFZp0C7sXLfUb/GZdEYd3JthsgnQtFtTDZGGTahsUnM0nsXPbPa3hDbGOK+Mt8lVT0w9J4e8fdRkON/rOzBdOk2TqNXPhHh59Pf8N7j1e1MGlj/KfHy6+747ofR8CqimlpxJTuvJIEuMAHteBxSNAF+TavpMGz66KOxHOec+fyeX36NXHbjl5eToFvQIBAIBAIBBwXlchldBA5t5iZKeEA0Oc25jj+4e0Na7dFMRad/N5W1a2nHWY5b3x+rJXdd5GOIZqa26qnP+KVwbzD6TD7JyLytRoMOX71fd4Pb0+uzY+Vt/6m1Nhwc09Kx+t0RMbt2ZePm2DSfuT9ft8Hr4ttWj70fX7/Ezgwls6TjGWEnnsxmjtavOybF1Ffu+LuptXDbm3wOopeJVQHoc7EP7lxX0eppzj+YdNdVhvylrbYrXcUsd1Xsd4rnnjR0Z9vHPUOwePMO5YTlyxziU3UnqrdYPqncVO8XOHCp9iDV3KxqZXhQoksYalnGqllGFmfYw1LZGqlnGGFLrG6O5bI1MtkYYRFjHQw7isuPaWXCqtjsN+iN3ulXt3nodjHHWF4sct4wa3pe9jfiVN2SejGZxR1eO+jR8epp27H453NvWddJnvyhpvqMFOc/1/KmTCCz480kkp/8AHHcN7l002PqL8/Bx5Nq6evKf7YZ8NwMkFK0etM4vO4XBd2LYMe3P9/BwZdtfgj+viU1eENZUZHykM5kYxGbgvWwbNwYuVd/6/W55OfaOa/Xd+n1vTpAdK9ikboeFmnfL6l5IaeUSVL7iIeDY06nSY17e0DG94a1za2Y3RHV6Gya27V56f2+nLznthAIBAIBAIEeGNsQ0lM90rBLwl8TIXZpHEHIfVuF5K3YMc3vuhy6vPXFjmbRv3+G7zfDKmojdfwjLspudHxmjUQ4+kB0m/pK9S0TXk+epaLc43MZs5sn1MjJfVBxJPcdl3LDtVnm39m0cmCos1zTc5paekEJw4nkyjLMc2V1EVhONsjMrNEdSx4cs4zQ9ZBI3iucNhIWu2CtvvRE/szrqprylqhq6tnFqJhskf81pnQ4Z50j3Nka/JHtS2R27aDc1XN71/wAVqnZmnn2PWfiz+0sse16QvbhPaI/EvO0NPgsJ2Tpvw+sso2pm8/SA7C60R9+fcZ8lj9k6f8LZG1c3nCiTDC0fz/2M+SfZWn8m2NqZfyZZMLbRP4l42Bg8FlGzNPHs+sr9o5Z6+kKH4SV7s9XN713wWUbPwR7PrPxSdfm/F6R8FD7SqX8aeV22R3zW2NJij2YarazNPtSr9I5yTtJK3Vw1jlEe5z3z3tztM/umyBbOw0TkXspVnGNqnK1wUBdkAJOoAlZRjapyyYtswR5ZXMhHrn0zsYMpV31hj2b2XxVUTfqmlzvzJALh0tZ89yzjfLVaIr+cvsfk6tyKop+CZG2GWADhGNvxXY1/+UE5TeQb77zftC87VYprbfM7973NBnpkx9mI3TH1vdauZ3hAIBAIBAION8p1iyVMEckQLnU7nOcwZSY3AYxA0kYoyar11aTJFLTE9XnbRwWy44mvR8WrYXDIRdeLxqI1g6V6NvF4lPAlnhN657Vl30vC6C16qPIJXFvNfdI3c69YeMNm6stTMIb/AK2lhd0sxond2TuWUZLQ1zp6S0Mtiidxop4+qWSDvuWUZmqdLPSWhlTQuzVBb0SQuH8b1nGWvk1TpcnSV7IaZ3Fqqc7XFvxCvEo1TgzQtFnMPFmp3bJo/mr2qMeHleOsgnNwZ2SRnxTfQiuXyUvsSTQ0e+z5pvp5tkRk8maSwZeYPfZ81N9PNurxPJnfYUmkMG2WMeKx30bY7ah1j3Z5adu2eP5qb6tkRdH6BGONVUw6ry/+IU7dWXYsAylGepxuiOGQ97rgpxI8k4cpCspG5mVEh9bg4h3YycVOFHWR55aPq6WIdMjnynwHcpOSxwqK5bYqn5OFLG82ICIbPRuvWPjK/wCMM8UDibzeSdJylZVrLXfJBxQ07jcACTqAXRWNzhyW7U+D6z5K7Dki4WqeMVsjBHEOeMa9z9mQAHTl7ePWZYndWHq7LwWrvyT15Poa4XrhAIBAIBAIFOEdpGCMBuR8hIB5oAynblG9B8vtqFhvNwvJLnAjGY5xykkaD0ggrdTParly6THk8eUuSqIICSCXRHtlj3j0huK666qs83n30N6/d8WY2MX/AFZZL+m8OPa3ONy2xNJc8xkrzhjmstzeMxzdoIV4cSnGmOag2eVOEy7wj5tOpY8Je8w982nUpwzvMDzcdScNO8QDQlThyceFb6Qp2JZxmhmkpSp2Jbq5YUOpip2JbIyw8EBU7C8SE2wlZdhjN4XMhV7DXN17IFlGNrnI1QUZdmaXbASsuxDVOSTFlkOblfixDXK5rO45Vd9YY7sluUNEMUDcmM6U6mDEZ2udl3BaramleTfTQZb8/B0Vl07SLiAGnkNFzT1icru3J0LlvqLW5PQw6DHTn4vp2CVpOkaYXnGLGgscc5ZmuOzJvXO7XRIBAIBAIBAIOWw4F/AD9X+iDhbRp3aQduhUc1W2eVAqmoTqViZjkkxE80o6uoZkbLJdqJL27nXhbIy3jq0W02K3OFgteXlRwydLogDvbctsaq8Oe+zsc8vr+FgtaPlUg9iV7e4grZGsnq57bKjpP16rW2hTHPDO3Y5jvjcs41kNFtk36SsE9KfzxtjYfg5Zd7o1zsvN9bviCKY/ePG2E+BV71RPs3PCmSOm/PI/6JE7zjZRoM0MsrKTTU//AAlU7xRsjRZmV/0P/YcdkD/Eqd4o2xpMqsmj/Mnd1YmD4uWPeaNkaTI9aaXQyod1nRM+F6xnVQzjR281rJYdFMPbne7uDQsZ1XkzjRecrmVLuTFAzpbFjHe8lYTqbM40dOq3hp3ZDK+7U08GNzLlqnNeW2unxx0EVnEm+7Kc50ntWEzM826KxHKDSjskqK6azaEjMEHV4Hn/ADvGqF2/HYg7JAIBAIBAIBBy+G34fbL/AERCqlaCLiARqIvCoz1tjwOy3Fh9XKNyKUTYO38R7HdB9E96DFNg08Z4z2C8dyDOcHfV7kAMGehQTGDHQgl/xroQVyYP3aEGGosQ6kCmqsc6kCyayiNCIzGgIQWR01yDXDCgYU8QOi/ZlQOaOzZHZonH2bh3oHVLYx5RYztxjuCB1SWdC3Pe8+61FbJ7g24AAagLkRbgd9ok/Rd/NiDs0UIBAIBAIBBy+G34fbL/AERCujVE6lFYQiN9K8jSd6BpAAeMAdoCK2MoInZ2DsUFhseLUQgpksaPWUGKex2c47ggW1Njx8524IFVTY0Olz9zUQrqLIptJlPuhAvms6kHIlO14HggyvipW5qa/rSuPwQQ+lsbxKaAdJa5x7ygtjtWXQWs6jGN8EG2Coe7jPcdpKBxRoHNOgsqMyC3A77RJ+i7+bEHZooQCAQCAQCDl8Nvw+2X+iIV0ionUorCERtp0DalRTanUGoIK5EGGoQLKlAnqkQnqkCmoQLpkGVyCcKBrRoHtFoQOadBZUZkFuB32iT9F382oOzRQgEAgEAgEHL4bfh9sv8AREkro1ROqRWEIjbToG1Kim1OoNQQVyIMM6BZUoE9UiE9UgU1CBdMgyuQThQNaNA9okDmnQWVGZBbgd9ok/Rd/NqDs0UIBAIBAIBBy+G34fbL/REK6RUTqUViaiNlOgbUqKbU6g1BBXIgwzoFlSgUVSITVSBTUoF0yDK5BOJA1o0D2iQOadBZUZkFuB32iT9F382IOzRQgEAgEAg8vQcxhqfs+2X+iIV0ionUorE1EbKdA2pUU2p1BqQVyIMM6BZUoFFUiE1UgU1CBdMgyuQThQNaNA9okDmnQWVGZBbgf9ok/Rd/NiDsr0V6gEAg8QRLkFT5bkHLYVzhxhHNMnfi/JEZKRUTqUVhCI206BtSoprTqDWEFciDDUIFlSgT1SIT1SBTUoF0yDK5BOJA1o0D2jQOadBZUZkEcGpgyd5OmMj9zfkg7GOa9FXNcgkEHqCJQUSOQYKuW4FBxdbUF8pB0AXIhhRqidSisQRGynQNqVFNqdQakFciDDUIFlSgT1SIT1SBTUIF0yDK5BOFA1o0D2jQOadBZUZkCZsxZK0jSbuxB2tDNeAimUTkGhqD1B45BnlCBfVR33oOOtuheHcIzjDcRqKDPZlux38HN/hfmGNxHbHIHU5BF4IIOkG8KjE1EbKdA2pUU1p1BrCCuVBhnQLKlAoqkQnqkCipQLpkGVyCcKBrRoHtGgcwZkC61LdiZ6DDwsvMjygdZ2YIKbIo5JH8JIMugDM1FdrRxXAIGUIQaWoJIAoK3NQUSQoMFRRB2hAhtLBxkgN7RuQc/Lg5PD9RLIwc2/GZuKCj6RXRceJko1tvY75KjXTYSMbklhmj9jGG8IHtn4Q0jrrqhgOpxLT3oOjo6yJ12LLG7Y9p8VAxBQVyIMNQgWVKBPVIhPVIFNQgXTIMckjRncBtICCDK2IHjgnUPSPcgY0tceRDM/YwtG8oG1PLWu4kLY+l5LjuCK2x2DUzfXTPcOY30Gbgge2ZgwyO65oHYg6GmoA3MEG+KG5BpY1BYEHqAQeXIPC1BExoK3QBBU6kB0IM8lmMOgIMc1gxnkhBgqME4nZ2NPYEGCTAqPktxeqSPggq/wCKSN4k0zdkjkHvmOsHFq6ge3egg6yrQ/3Ju3FKCp1j15/Fye635IKX4PVrs9VL7rPkgqdgjUuz1M37R4II/wDA3O400x9sj4ILGeTqLlY7utI8+KDZB5Pacfct7Rega02CELc0bRsAQMYcH4xyQg2RWWwckINLKQDQgtbAEExGgmGoPbkHqAQCAQCAQCAQeXIC5AYqDzECDzECA4MIPOCGpAcCNSA4EakBwQ1IPeCGpAcGEHuIEBioPbkBcg9QCAQCAQCAQCAQCAQCAQCAQCAQCAQCAQCAQCAQCAQCAQCAQCAQCAQCD//Z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4" descr="data:image/jpeg;base64,/9j/4AAQSkZJRgABAQAAAQABAAD/2wCEAAkGBxAQEhAPEA8QEA8QDw8PDw8PDw8PDw8PFBEWFhQRFBQYHCggGBolGxQUITEhJSktLi4uFx8zOTMsNygtLy0BCgoKDg0OFxAQGywkHSQsLCwsLC0rLCwsLCwsLCwsLC0sLCwsLC4sLCwsLCwsLCwsLCwsLCwvLC0rLC0sLCwsLP/AABEIAOEA4QMBEQACEQEDEQH/xAAbAAACAwEBAQAAAAAAAAAAAAAABQIDBAYBB//EAEQQAAEDAQIICQgKAgIDAAAAAAEAAgMEBREGEiExQVFxkRMyQlJhcoGhwQcVImKCkrHRFDM0Q0RTc6KywiNUFoNjk6P/xAAaAQEBAAMBAQAAAAAAAAAAAAAAAQIDBAUG/8QAMxEBAAIBAQUFBQgDAQAAAAAAAAECAwQFERMxQRIUIVGhQpHR4fAVMlJhcYGxwSIjYvH/2gAMAwEAAhEDEQA/APuKAQCAQCAQCAQCAQCAQCAQCAQCAQCAQCAQCAQCAQCAQCAQCAQCAQCAQCAQeE3Z0FEldC3jTRN60jB4oKTbFMPxER2PDvggj56pvzR2Bx8EHotiA/efsf8AJBYLShPL/a/5IJitjPK7nfJBIVLOcPggmJm85vvBBIFB6gEAgEAgEAgEAgEAgEAgEAgqkna3OcuoZTuCDLLaN3FYT1jd8EGCe0JzmLW9Vt5770CuplqHZ5ZOxxaNwuRCqopnHjXu2kn4oMb4LtCCIJCo0wyKBjTuQMoAg2MairC65BU+UIjK+oAQVm0XjM9w9okbkEmW9M3S13WaPC5De1Q4TDlxnawg9xu+KG8ypbWgkyNkAdzXeie/P2IrcgEAgEAgEAgEAghLIGi85kC6atLugah4lBSHhB7jBB5kQRMbSgqfSNKDJNZgKDBUWSdARGB9G5uhBopSRnQOqYhBc+paNKDHNX6kGSSqJQVFziqI8G4qD0QFDckKcobkhTIbjCgrJYrgHFzOY7KOw6EV0lJVNkbjN7Qc4KC9AIBAIBAIBAot+fF4NvOxz7uL80Cn6SqD6Ug8+loD6Yg8+nIDzgg885IDziToQTbI5/IQRlpyBfigKIV1FqCM3EFB5Da8Ls5QbYpYjmIRWhrWdCCYY1BIMCD3ECKMUIPcUIC5BusaQCQs0mMuu6A5ov8A3Ih0gEAgEAgEAg5jDRxBpyM98v8ARELYbnjKcU69BVHklPIMt2MNbcqDOXFAZUEmxOKC+OjcUG2Cy70DKnssDQorc2na0ZkC60XZCg4q2Ib70Ry9Q0tORAQ2g9ukoGdNbjhpQNKe3OlBvitYHSg1stAHSguZVgorTHect1w1nIEEZ52sGT0j+1BXgnIXVMjnG88C7+bciI7BFCAQCAQCAQI8KrPdLG17AXOiJOKM5aRlu1nIEHPURVRdO4jMSNmRFUMrX5nYr+sAe9EbIJY3Z47uq7wKBjBDGcxI2hFb4aVughQa44QEFiDPOTqQKKxjjyTuQc/XUjzyHbiiENXZUpzRO3IFktiT/lHtLR4oKvM8wzmNvWlYPFBNlIG8aphbscXnuCDTFNA3PO9/UjI7yg309oRDixvd0vfcNwQNKa0HHihrOqMu8oN8chdlJJ2lBKoPooGWCNnuaX1DgQHtxIwchLb7y67VkFyDpkUIBAIBAIBBynlEwgfRwNbEcWWdzmNfzGNHpOHTlAG3oXTpcUZLePKHBtDU2w4/8ecvkcGEM8BxmvJvJJDjjXnTfeuzNgpbx5S8zS6zLTwmd8fmb0vlDid6M8ZYec3KNy4LYbVezj1NL8/A5obbppeJMw9BNx71r5OiJieR5SkHMb9mVQN6VFNqdQakFciDFOUCypedZ3lApqpHc47yiE9VI7nHeUCepcdZ3oFsyDK5BOFA1pEDFtqwRC98rG3dN57kGOr8oFOz0YWuldrORq2VxWlpvqKV/Mlq8JqipyOditPJZkC7sOnpHjPjLyNVrslvCvhHq+leS/CKWdr6WZxe6FgfFIcrjHfcWuOm4ltx6ehatXhiu60dXVs3U2yRNLdHerieoEAgEAgEAg5/DTB8V0GJeGyxkyROdkbfdla46ARp0XArdhzcKd88url1em49OzHPo+IWjZMjS4XY2LfjAZXN6SBnHSLwV34tRiz17WO0TH5PEyabLp7dm9ZiXPz0qWxtlMrIYHDKLxsyLVNHRXK1Utq1UP1c0jbvWJWucUeTfXUWjqeUXlCtGL7wPHrNvWE4YbY1U9T6i8sFS36ymjdsJCxnDLONTHWDin8tLOXRvHS1w+ax4NmXeaNrfLBRuzwSjv8ABThWZd4x+b13lToHcmUeypw7eR3jH5ss3lHoT+Z7qcO3kvGp5ltRh/RHTJ7qdi3kvEr5ldThzSnMHnsTh2OJXzLJ8MYTmY89ycOycWrBLhODmj3lZcKzGc9YZn29IczWjeVYwz5sJ1MdIVG1pzmddsACzjDDXOqnpCt9VM7PI89pWcYY8mq2pt5oCncc952rZGNotm85aoKNba43PfMeUFmPNxuxWnMSD6XQ0Z3HYsr5aYaza87ohorjyZrRWkb5l9j8n2DYpIzM4h0s7W8UhwZGMobeMhJOe7JkA0Xnz82prniJpO+v8vb0einT7+396fR1y0O4IBAIBAIBBzuGtS9sbGNvDXuOORpAGRvb4Lw9u5b1w1rXlM+Pwels2lbXmZ5xyfN7VN4zZRlBzOadYIyheFo82TDbtY7TE/XvehqcNMtezeN8OYqqrL6cbZRrd6Envt8QV9bpts5Ijdkjf+n18Hzmo2Njmd9J3fX15s2LTP5UkR1PaJG+83L3L1se0sF+c7v1eVk2Xnpy8f0eiyWu+rlhfqAkDXe664rrrkx3jfEuO9MtPCYRksGUZ4nbcUkbws+zWWqcto6KHWVdnF20XJwk7zueea04Sd6HmxThHeUXWcpwljUKZKBThNkZ2aShU4bdXOzuo1OG2xmQ+ipw2XFSbTp2EnIujgvzC/ZlWXYYTdvp7LldxYnn2TcrurDXMzLU2zC36x8UfQ+RuN7ovKk3pWN8ykY8lp3RC1radud75DqjjxR7z7vguXJtHBTr/bopszPfnG5fBWZbo4mx+sf8sm8i4bl5mo21bd/rj3/D5vSwbEpE78k7/wBPj8nRWVzjeXHO4klx6Lzo6F8prtTlzzvyW3/x7n0mk0+LDG7HXd/PvfQsB6h98kWUsxQ8amuvuybfBd+wct5m+P2ef6f+tG06V3Vt15OuX0jyAgEAgEAgECzCN1O2nkdUuxYm5cblB3JxRpOi7pWrNpK6qvCmOfp+axqe7f7N+7c+Uitp57wH8G683NluaHDQQcw2d6+f1mxNRpZ3x4x5xy+X7+H5vR0W2tPqvDfunynn8/29zDXWMc5bnzHODsK4Yy2p4Wejw625FM9knUuiuphqnAxyWa7Ut1dRHRrnChHBLHxHPZ1HOb8F1U1+SOVpct9DitzpHuaGWhVt+9eetc/+QK6a7VzR1ct9k6efZ9VjbWqeU2J3WhZ4ALdXbOWOe71+LmtsPBPn6fBLzrJpp6c+w8fBy2xty3Wvr8mi2wcXS3p83vnLXTRdhlHiso25/wA+vyYfYNfxenzVur2aaVnZJIs423H4VjYUfiUPro/9Rv8A7ZFftmPJsjYcfi9FD65uiki7XSnxCn2v/wA+vybI2J/16fND6adFPTD/AK5D8XrCdrW6V9fk2RsavW3p80xWSclkLOrBH/YFarbVydIj1bY2TjjzWCqqD964dUNZ/EBc9tp5p6ttdm4Y6Iugkfx3Pf13uf8AErmvr8s87T/DdXRY45VhZFZp0C7sXLfUb/GZdEYd3JthsgnQtFtTDZGGTahsUnM0nsXPbPa3hDbGOK+Mt8lVT0w9J4e8fdRkON/rOzBdOk2TqNXPhHh59Pf8N7j1e1MGlj/KfHy6+747ofR8CqimlpxJTuvJIEuMAHteBxSNAF+TavpMGz66KOxHOec+fyeX36NXHbjl5eToFvQIBAIBAIBBwXlchldBA5t5iZKeEA0Oc25jj+4e0Na7dFMRad/N5W1a2nHWY5b3x+rJXdd5GOIZqa26qnP+KVwbzD6TD7JyLytRoMOX71fd4Pb0+uzY+Vt/6m1Nhwc09Kx+t0RMbt2ZePm2DSfuT9ft8Hr4ttWj70fX7/Ezgwls6TjGWEnnsxmjtavOybF1Ffu+LuptXDbm3wOopeJVQHoc7EP7lxX0eppzj+YdNdVhvylrbYrXcUsd1Xsd4rnnjR0Z9vHPUOwePMO5YTlyxziU3UnqrdYPqncVO8XOHCp9iDV3KxqZXhQoksYalnGqllGFmfYw1LZGqlnGGFLrG6O5bI1MtkYYRFjHQw7isuPaWXCqtjsN+iN3ulXt3nodjHHWF4sct4wa3pe9jfiVN2SejGZxR1eO+jR8epp27H453NvWddJnvyhpvqMFOc/1/KmTCCz480kkp/8AHHcN7l002PqL8/Bx5Nq6evKf7YZ8NwMkFK0etM4vO4XBd2LYMe3P9/BwZdtfgj+viU1eENZUZHykM5kYxGbgvWwbNwYuVd/6/W55OfaOa/Xd+n1vTpAdK9ikboeFmnfL6l5IaeUSVL7iIeDY06nSY17e0DG94a1za2Y3RHV6Gya27V56f2+nLznthAIBAIBAIEeGNsQ0lM90rBLwl8TIXZpHEHIfVuF5K3YMc3vuhy6vPXFjmbRv3+G7zfDKmojdfwjLspudHxmjUQ4+kB0m/pK9S0TXk+epaLc43MZs5sn1MjJfVBxJPcdl3LDtVnm39m0cmCos1zTc5paekEJw4nkyjLMc2V1EVhONsjMrNEdSx4cs4zQ9ZBI3iucNhIWu2CtvvRE/szrqprylqhq6tnFqJhskf81pnQ4Z50j3Nka/JHtS2R27aDc1XN71/wAVqnZmnn2PWfiz+0sse16QvbhPaI/EvO0NPgsJ2Tpvw+sso2pm8/SA7C60R9+fcZ8lj9k6f8LZG1c3nCiTDC0fz/2M+SfZWn8m2NqZfyZZMLbRP4l42Bg8FlGzNPHs+sr9o5Z6+kKH4SV7s9XN713wWUbPwR7PrPxSdfm/F6R8FD7SqX8aeV22R3zW2NJij2YarazNPtSr9I5yTtJK3Vw1jlEe5z3z3tztM/umyBbOw0TkXspVnGNqnK1wUBdkAJOoAlZRjapyyYtswR5ZXMhHrn0zsYMpV31hj2b2XxVUTfqmlzvzJALh0tZ89yzjfLVaIr+cvsfk6tyKop+CZG2GWADhGNvxXY1/+UE5TeQb77zftC87VYprbfM7973NBnpkx9mI3TH1vdauZ3hAIBAIBAION8p1iyVMEckQLnU7nOcwZSY3AYxA0kYoyar11aTJFLTE9XnbRwWy44mvR8WrYXDIRdeLxqI1g6V6NvF4lPAlnhN657Vl30vC6C16qPIJXFvNfdI3c69YeMNm6stTMIb/AK2lhd0sxond2TuWUZLQ1zp6S0Mtiidxop4+qWSDvuWUZmqdLPSWhlTQuzVBb0SQuH8b1nGWvk1TpcnSV7IaZ3Fqqc7XFvxCvEo1TgzQtFnMPFmp3bJo/mr2qMeHleOsgnNwZ2SRnxTfQiuXyUvsSTQ0e+z5pvp5tkRk8maSwZeYPfZ81N9PNurxPJnfYUmkMG2WMeKx30bY7ah1j3Z5adu2eP5qb6tkRdH6BGONVUw6ry/+IU7dWXYsAylGepxuiOGQ97rgpxI8k4cpCspG5mVEh9bg4h3YycVOFHWR55aPq6WIdMjnynwHcpOSxwqK5bYqn5OFLG82ICIbPRuvWPjK/wCMM8UDibzeSdJylZVrLXfJBxQ07jcACTqAXRWNzhyW7U+D6z5K7Dki4WqeMVsjBHEOeMa9z9mQAHTl7ePWZYndWHq7LwWrvyT15Poa4XrhAIBAIBAIFOEdpGCMBuR8hIB5oAynblG9B8vtqFhvNwvJLnAjGY5xykkaD0ggrdTParly6THk8eUuSqIICSCXRHtlj3j0huK666qs83n30N6/d8WY2MX/AFZZL+m8OPa3ONy2xNJc8xkrzhjmstzeMxzdoIV4cSnGmOag2eVOEy7wj5tOpY8Je8w982nUpwzvMDzcdScNO8QDQlThyceFb6Qp2JZxmhmkpSp2Jbq5YUOpip2JbIyw8EBU7C8SE2wlZdhjN4XMhV7DXN17IFlGNrnI1QUZdmaXbASsuxDVOSTFlkOblfixDXK5rO45Vd9YY7sluUNEMUDcmM6U6mDEZ2udl3BaramleTfTQZb8/B0Vl07SLiAGnkNFzT1icru3J0LlvqLW5PQw6DHTn4vp2CVpOkaYXnGLGgscc5ZmuOzJvXO7XRIBAIBAIBAIOWw4F/AD9X+iDhbRp3aQduhUc1W2eVAqmoTqViZjkkxE80o6uoZkbLJdqJL27nXhbIy3jq0W02K3OFgteXlRwydLogDvbctsaq8Oe+zsc8vr+FgtaPlUg9iV7e4grZGsnq57bKjpP16rW2hTHPDO3Y5jvjcs41kNFtk36SsE9KfzxtjYfg5Zd7o1zsvN9bviCKY/ePG2E+BV71RPs3PCmSOm/PI/6JE7zjZRoM0MsrKTTU//AAlU7xRsjRZmV/0P/YcdkD/Eqd4o2xpMqsmj/Mnd1YmD4uWPeaNkaTI9aaXQyod1nRM+F6xnVQzjR281rJYdFMPbne7uDQsZ1XkzjRecrmVLuTFAzpbFjHe8lYTqbM40dOq3hp3ZDK+7U08GNzLlqnNeW2unxx0EVnEm+7Kc50ntWEzM826KxHKDSjskqK6azaEjMEHV4Hn/ADvGqF2/HYg7JAIBAIBAIBBy+G34fbL/AERCqlaCLiARqIvCoz1tjwOy3Fh9XKNyKUTYO38R7HdB9E96DFNg08Z4z2C8dyDOcHfV7kAMGehQTGDHQgl/xroQVyYP3aEGGosQ6kCmqsc6kCyayiNCIzGgIQWR01yDXDCgYU8QOi/ZlQOaOzZHZonH2bh3oHVLYx5RYztxjuCB1SWdC3Pe8+61FbJ7g24AAagLkRbgd9ok/Rd/NiDs0UIBAIBAIBBy+G34fbL/AERCujVE6lFYQiN9K8jSd6BpAAeMAdoCK2MoInZ2DsUFhseLUQgpksaPWUGKex2c47ggW1Njx8524IFVTY0Olz9zUQrqLIptJlPuhAvms6kHIlO14HggyvipW5qa/rSuPwQQ+lsbxKaAdJa5x7ygtjtWXQWs6jGN8EG2Coe7jPcdpKBxRoHNOgsqMyC3A77RJ+i7+bEHZooQCAQCAQCDl8Nvw+2X+iIV0ionUorCERtp0DalRTanUGoIK5EGGoQLKlAnqkQnqkCmoQLpkGVyCcKBrRoHtFoQOadBZUZkFuB32iT9F382oOzRQgEAgEAgEHL4bfh9sv8AREkro1ROqRWEIjbToG1Kim1OoNQQVyIMM6BZUoE9UiE9UgU1CBdMgyuQThQNaNA9okDmnQWVGZBbgd9ok/Rd/NqDs0UIBAIBAIBBy+G34fbL/REK6RUTqUViaiNlOgbUqKbU6g1BBXIgwzoFlSgUVSITVSBTUoF0yDK5BOJA1o0D2iQOadBZUZkFuB32iT9F382IOzRQgEAgEAg8vQcxhqfs+2X+iIV0ionUorE1EbKdA2pUU2p1BqQVyIMM6BZUoFFUiE1UgU1CBdMgyuQThQNaNA9okDmnQWVGZBbgf9ok/Rd/NiDsr0V6gEAg8QRLkFT5bkHLYVzhxhHNMnfi/JEZKRUTqUVhCI206BtSoprTqDWEFciDDUIFlSgT1SIT1SBTUoF0yDK5BOJA1o0D2jQOadBZUZkEcGpgyd5OmMj9zfkg7GOa9FXNcgkEHqCJQUSOQYKuW4FBxdbUF8pB0AXIhhRqidSisQRGynQNqVFNqdQakFciDDUIFlSgT1SIT1SBTUIF0yDK5BOFA1o0D2jQOadBZUZkCZsxZK0jSbuxB2tDNeAimUTkGhqD1B45BnlCBfVR33oOOtuheHcIzjDcRqKDPZlux38HN/hfmGNxHbHIHU5BF4IIOkG8KjE1EbKdA2pUU1p1BrCCuVBhnQLKlAoqkQnqkCipQLpkGVyCcKBrRoHtGgcwZkC61LdiZ6DDwsvMjygdZ2YIKbIo5JH8JIMugDM1FdrRxXAIGUIQaWoJIAoK3NQUSQoMFRRB2hAhtLBxkgN7RuQc/Lg5PD9RLIwc2/GZuKCj6RXRceJko1tvY75KjXTYSMbklhmj9jGG8IHtn4Q0jrrqhgOpxLT3oOjo6yJ12LLG7Y9p8VAxBQVyIMNQgWVKBPVIhPVIFNQgXTIMckjRncBtICCDK2IHjgnUPSPcgY0tceRDM/YwtG8oG1PLWu4kLY+l5LjuCK2x2DUzfXTPcOY30Gbgge2ZgwyO65oHYg6GmoA3MEG+KG5BpY1BYEHqAQeXIPC1BExoK3QBBU6kB0IM8lmMOgIMc1gxnkhBgqME4nZ2NPYEGCTAqPktxeqSPggq/wCKSN4k0zdkjkHvmOsHFq6ge3egg6yrQ/3Ju3FKCp1j15/Fye635IKX4PVrs9VL7rPkgqdgjUuz1M37R4II/wDA3O400x9sj4ILGeTqLlY7utI8+KDZB5Pacfct7Rega02CELc0bRsAQMYcH4xyQg2RWWwckINLKQDQgtbAEExGgmGoPbkHqAQCAQCAQCAQeXIC5AYqDzECDzECA4MIPOCGpAcCNSA4EakBwQ1IPeCGpAcGEHuIEBioPbkBcg9QCAQCAQCAQCAQCAQCAQCAQCAQCAQCAQCAQCAQCAQCAQCAQCAQCAQCD//Z"/>
          <p:cNvSpPr>
            <a:spLocks noChangeAspect="1" noChangeArrowheads="1"/>
          </p:cNvSpPr>
          <p:nvPr/>
        </p:nvSpPr>
        <p:spPr bwMode="auto">
          <a:xfrm>
            <a:off x="307975" y="-21859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00644" y="2618870"/>
            <a:ext cx="8009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4091" y="4646364"/>
            <a:ext cx="8009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8731" y="1154440"/>
            <a:ext cx="1537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1"/>
                </a:solidFill>
              </a:rPr>
              <a:t>Analytics </a:t>
            </a:r>
          </a:p>
          <a:p>
            <a:pPr algn="ctr"/>
            <a:r>
              <a:rPr lang="en-US" sz="2000" b="1" i="1" dirty="0" smtClean="0">
                <a:solidFill>
                  <a:schemeClr val="accent1"/>
                </a:solidFill>
              </a:rPr>
              <a:t>&amp; Reporting</a:t>
            </a:r>
          </a:p>
          <a:p>
            <a:pPr algn="ctr"/>
            <a:r>
              <a:rPr lang="en-US" sz="2000" b="1" i="1" dirty="0" smtClean="0">
                <a:solidFill>
                  <a:schemeClr val="accent1"/>
                </a:solidFill>
              </a:rPr>
              <a:t>Engine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625" y="3060041"/>
            <a:ext cx="1987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1"/>
                </a:solidFill>
              </a:rPr>
              <a:t>Automation and</a:t>
            </a:r>
          </a:p>
          <a:p>
            <a:pPr algn="ctr"/>
            <a:r>
              <a:rPr lang="en-US" sz="2000" b="1" i="1" dirty="0" smtClean="0">
                <a:solidFill>
                  <a:schemeClr val="accent1"/>
                </a:solidFill>
              </a:rPr>
              <a:t>Provisioning</a:t>
            </a:r>
          </a:p>
          <a:p>
            <a:pPr algn="ctr"/>
            <a:r>
              <a:rPr lang="en-US" sz="2000" b="1" i="1" dirty="0" smtClean="0">
                <a:solidFill>
                  <a:schemeClr val="accent1"/>
                </a:solidFill>
              </a:rPr>
              <a:t>System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9088" y="5020139"/>
            <a:ext cx="1556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1"/>
                </a:solidFill>
              </a:rPr>
              <a:t>Do No Harm</a:t>
            </a:r>
          </a:p>
          <a:p>
            <a:pPr algn="ctr"/>
            <a:r>
              <a:rPr lang="en-US" sz="2000" b="1" i="1" dirty="0" smtClean="0">
                <a:solidFill>
                  <a:schemeClr val="accent1"/>
                </a:solidFill>
              </a:rPr>
              <a:t>Detection &amp;</a:t>
            </a:r>
          </a:p>
          <a:p>
            <a:pPr algn="ctr"/>
            <a:r>
              <a:rPr lang="en-US" sz="2000" b="1" i="1" dirty="0" smtClean="0">
                <a:solidFill>
                  <a:schemeClr val="accent1"/>
                </a:solidFill>
              </a:rPr>
              <a:t>Protection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505" y="2762267"/>
            <a:ext cx="5237665" cy="1698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675" y="970795"/>
            <a:ext cx="4435325" cy="1567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220" y="4797449"/>
            <a:ext cx="4542503" cy="871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416" y="5669410"/>
            <a:ext cx="1682735" cy="3230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816" y="5975337"/>
            <a:ext cx="1682735" cy="3230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216" y="6267307"/>
            <a:ext cx="1682735" cy="323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7261" y="5960969"/>
            <a:ext cx="99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x 1/10G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139" y="1609370"/>
            <a:ext cx="1300754" cy="369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736" y="5175744"/>
            <a:ext cx="1400864" cy="463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7685" y="3239173"/>
            <a:ext cx="1262150" cy="5661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78633" y="591700"/>
            <a:ext cx="133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1"/>
                </a:solidFill>
              </a:rPr>
              <a:t>Technology </a:t>
            </a:r>
          </a:p>
          <a:p>
            <a:pPr algn="ctr"/>
            <a:r>
              <a:rPr lang="en-US" b="1" i="1" dirty="0" smtClean="0">
                <a:solidFill>
                  <a:schemeClr val="accent1"/>
                </a:solidFill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19428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76" y="357000"/>
            <a:ext cx="8109560" cy="640914"/>
          </a:xfrm>
        </p:spPr>
        <p:txBody>
          <a:bodyPr/>
          <a:lstStyle/>
          <a:p>
            <a:r>
              <a:rPr lang="en-US" sz="3200" dirty="0" smtClean="0"/>
              <a:t>SmartWall – ecosystem of products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09" y="1274371"/>
            <a:ext cx="8492660" cy="460385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Family of Appliances (1G &amp; 10G SFP+)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Network Threat Defense (</a:t>
            </a:r>
            <a:r>
              <a:rPr lang="en-US" sz="2000" dirty="0" err="1" smtClean="0"/>
              <a:t>DDoS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Network Forensics (PCAP)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Network Bypass (ZPB, TAP)</a:t>
            </a:r>
          </a:p>
          <a:p>
            <a:pPr>
              <a:spcBef>
                <a:spcPts val="600"/>
              </a:spcBef>
            </a:pPr>
            <a:endParaRPr lang="en-US" sz="2400" dirty="0" smtClean="0"/>
          </a:p>
          <a:p>
            <a:pPr>
              <a:spcBef>
                <a:spcPts val="600"/>
              </a:spcBef>
            </a:pP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600" dirty="0" smtClean="0"/>
              <a:t>Provisioning and Analytics System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CMS</a:t>
            </a:r>
          </a:p>
          <a:p>
            <a:pPr lvl="1">
              <a:spcBef>
                <a:spcPts val="600"/>
              </a:spcBef>
            </a:pPr>
            <a:r>
              <a:rPr lang="en-US" sz="2000" dirty="0" err="1" smtClean="0"/>
              <a:t>Splunk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2000" dirty="0" smtClean="0"/>
              <a:t>GUI, CLI, </a:t>
            </a:r>
            <a:r>
              <a:rPr lang="en-US" sz="2000" dirty="0" err="1" smtClean="0"/>
              <a:t>RestAPI</a:t>
            </a:r>
            <a:r>
              <a:rPr lang="en-US" sz="2000" dirty="0" smtClean="0"/>
              <a:t>, SNMP, SYSLOG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4515" y="6478851"/>
            <a:ext cx="376238" cy="2667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 smtClean="0">
                <a:latin typeface="+mj-lt"/>
              </a:rPr>
              <a:t>16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© 2014 Corero        www.corero.com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080" y="997914"/>
            <a:ext cx="2781659" cy="105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081" y="2087206"/>
            <a:ext cx="2781659" cy="105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454" y="3187230"/>
            <a:ext cx="2824084" cy="110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906" y="4777204"/>
            <a:ext cx="2650051" cy="122711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5874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0269" y="1717047"/>
            <a:ext cx="52959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03" y="364691"/>
            <a:ext cx="8109560" cy="640914"/>
          </a:xfrm>
        </p:spPr>
        <p:txBody>
          <a:bodyPr/>
          <a:lstStyle/>
          <a:p>
            <a:r>
              <a:rPr lang="en-US" sz="3200" dirty="0" smtClean="0"/>
              <a:t>SmartWall TDS – Power in a Small </a:t>
            </a:r>
            <a:r>
              <a:rPr lang="en-US" sz="3200" dirty="0"/>
              <a:t>P</a:t>
            </a:r>
            <a:r>
              <a:rPr lang="en-US" sz="3200" dirty="0" smtClean="0"/>
              <a:t>ackage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77240" y="6450814"/>
            <a:ext cx="2133600" cy="365125"/>
          </a:xfrm>
          <a:prstGeom prst="rect">
            <a:avLst/>
          </a:prstGeom>
        </p:spPr>
        <p:txBody>
          <a:bodyPr/>
          <a:lstStyle/>
          <a:p>
            <a:fld id="{8DFC7B1A-5546-6143-A1D3-9ED124899D9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4581213" y="1005605"/>
            <a:ext cx="4501850" cy="12926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>
              <a:spcBef>
                <a:spcPct val="20000"/>
              </a:spcBef>
              <a:buClr>
                <a:srgbClr val="8DC63F"/>
              </a:buClr>
              <a:buFont typeface="Wingdings" charset="2"/>
              <a:buChar char="§"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lvl="1" indent="-285750">
              <a:spcBef>
                <a:spcPct val="20000"/>
              </a:spcBef>
              <a:buClr>
                <a:srgbClr val="80C23A"/>
              </a:buClr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Clr>
                <a:srgbClr val="8DC63F"/>
              </a:buClr>
              <a:buSzPct val="89000"/>
              <a:buFont typeface="Lucida Grande"/>
              <a:buChar char="-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Clr>
                <a:srgbClr val="8DC63F"/>
              </a:buClr>
              <a:buSzPct val="90000"/>
              <a:buFont typeface="Lucida Grande"/>
              <a:buChar char="+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Clr>
                <a:srgbClr val="8DC63F"/>
              </a:buClr>
              <a:buFont typeface="Arial"/>
              <a:buChar char="»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Scalable </a:t>
            </a:r>
            <a:r>
              <a:rPr lang="en-US" sz="1800" dirty="0" smtClean="0">
                <a:solidFill>
                  <a:schemeClr val="tx1"/>
                </a:solidFill>
              </a:rPr>
              <a:t>Deployment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Increments </a:t>
            </a:r>
            <a:r>
              <a:rPr lang="en-US" sz="1800" dirty="0">
                <a:solidFill>
                  <a:schemeClr val="tx1"/>
                </a:solidFill>
              </a:rPr>
              <a:t>of 10 </a:t>
            </a:r>
            <a:r>
              <a:rPr lang="en-US" sz="1800" dirty="0" err="1" smtClean="0">
                <a:solidFill>
                  <a:schemeClr val="tx1"/>
                </a:solidFill>
              </a:rPr>
              <a:t>Gbps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@ 30M PPS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50269" y="2573080"/>
            <a:ext cx="1626781" cy="2828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49386" y="3891516"/>
            <a:ext cx="0" cy="10845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49386" y="4239305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4U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5574" y="1513860"/>
            <a:ext cx="1104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¼ rack width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77589" y="5156791"/>
            <a:ext cx="2835348" cy="4023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40182" y="5401340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19”</a:t>
            </a:r>
          </a:p>
        </p:txBody>
      </p:sp>
    </p:spTree>
    <p:extLst>
      <p:ext uri="{BB962C8B-B14F-4D97-AF65-F5344CB8AC3E}">
        <p14:creationId xmlns:p14="http://schemas.microsoft.com/office/powerpoint/2010/main" val="36200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– Attack Analytics &amp; Reporting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© 2014 Corero        www.corero.com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06" y="1234113"/>
            <a:ext cx="6727735" cy="49246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90005" y="2956975"/>
            <a:ext cx="1747361" cy="1454250"/>
            <a:chOff x="7396639" y="2530395"/>
            <a:chExt cx="1747361" cy="145425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7396639" y="2530395"/>
              <a:ext cx="1747361" cy="145425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2139" y="3393250"/>
              <a:ext cx="1300754" cy="369350"/>
            </a:xfrm>
            <a:prstGeom prst="rect">
              <a:avLst/>
            </a:prstGeom>
            <a:grpFill/>
          </p:spPr>
        </p:pic>
        <p:pic>
          <p:nvPicPr>
            <p:cNvPr id="6" name="Picture 5" descr="CoreroLogoTaglineFLoD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6753" y="2762977"/>
              <a:ext cx="1512255" cy="562408"/>
            </a:xfrm>
            <a:prstGeom prst="rect">
              <a:avLst/>
            </a:prstGeom>
            <a:grpFill/>
          </p:spPr>
        </p:pic>
      </p:grpSp>
      <p:sp>
        <p:nvSpPr>
          <p:cNvPr id="10" name="Rectangle 9"/>
          <p:cNvSpPr/>
          <p:nvPr/>
        </p:nvSpPr>
        <p:spPr>
          <a:xfrm>
            <a:off x="6699406" y="3494836"/>
            <a:ext cx="403638" cy="369173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Anon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9986" y="1870284"/>
            <a:ext cx="453057" cy="443199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Anon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3670" y="3494836"/>
            <a:ext cx="403638" cy="369173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Anon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43409" y="425988"/>
            <a:ext cx="8109560" cy="794519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666666"/>
                </a:solidFill>
              </a:rPr>
              <a:t>DDoS</a:t>
            </a:r>
            <a:r>
              <a:rPr lang="en-US" sz="3200" dirty="0" smtClean="0">
                <a:solidFill>
                  <a:srgbClr val="666666"/>
                </a:solidFill>
              </a:rPr>
              <a:t> attacks making headlines</a:t>
            </a:r>
            <a:endParaRPr lang="en-US" sz="3200" dirty="0">
              <a:solidFill>
                <a:srgbClr val="666666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© 2014 Corero        www.corero.com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59" y="1192954"/>
            <a:ext cx="5561378" cy="2145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916" y="2532337"/>
            <a:ext cx="4990241" cy="327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617" y="3038034"/>
            <a:ext cx="3234204" cy="3091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509" y="3811207"/>
            <a:ext cx="6249273" cy="2391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329" y="2108260"/>
            <a:ext cx="4746537" cy="3983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937" y="1670222"/>
            <a:ext cx="5183891" cy="39985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124" y="557403"/>
            <a:ext cx="5063007" cy="28358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425" y="4213071"/>
            <a:ext cx="6249273" cy="19528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535" y="1776949"/>
            <a:ext cx="5529166" cy="3822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7393" y="3075889"/>
            <a:ext cx="4759786" cy="2818200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267" y="714387"/>
            <a:ext cx="4828390" cy="311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567" y="3354615"/>
            <a:ext cx="4011137" cy="345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535" y="2376078"/>
            <a:ext cx="4544575" cy="287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1" y="2809689"/>
            <a:ext cx="3985054" cy="2762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6" y="4453913"/>
            <a:ext cx="6230483" cy="21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DDoS Attacks, </a:t>
            </a:r>
            <a:r>
              <a:rPr lang="en-US" dirty="0" smtClean="0"/>
              <a:t>2013-2014 – Cost Impact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252075" y="1994313"/>
            <a:ext cx="6829834" cy="544100"/>
          </a:xfrm>
          <a:prstGeom prst="rect">
            <a:avLst/>
          </a:prstGeom>
        </p:spPr>
        <p:txBody>
          <a:bodyPr wrap="square" lIns="81639" tIns="40819" rIns="81639" bIns="40819">
            <a:spAutoFit/>
          </a:bodyPr>
          <a:lstStyle/>
          <a:p>
            <a:pPr algn="ctr"/>
            <a:r>
              <a:rPr lang="en-US" sz="1750" dirty="0">
                <a:solidFill>
                  <a:schemeClr val="accent3"/>
                </a:solidFill>
              </a:rPr>
              <a:t>Total Attack Bandwidth </a:t>
            </a:r>
            <a:r>
              <a:rPr lang="en-US" sz="1750" dirty="0" err="1">
                <a:solidFill>
                  <a:schemeClr val="accent3"/>
                </a:solidFill>
              </a:rPr>
              <a:t>Gbps</a:t>
            </a:r>
            <a:endParaRPr lang="en-US" sz="1750" dirty="0">
              <a:solidFill>
                <a:schemeClr val="accent3"/>
              </a:solidFill>
            </a:endParaRPr>
          </a:p>
          <a:p>
            <a:pPr algn="ctr"/>
            <a:r>
              <a:rPr lang="en-US" sz="1250" dirty="0">
                <a:solidFill>
                  <a:schemeClr val="accent3"/>
                </a:solidFill>
              </a:rPr>
              <a:t>Data shown represents the top ~2% of reported attacks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11567" y="2748946"/>
            <a:ext cx="6670343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411567" y="2960168"/>
            <a:ext cx="6670343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411567" y="3196954"/>
            <a:ext cx="6670343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411567" y="3409044"/>
            <a:ext cx="6670343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18139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JUN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30842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JUL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43545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AUG 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56249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SEP 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68952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OCT 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81655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NOV 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07061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JAN 1</a:t>
            </a:r>
          </a:p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2014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19764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FEB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45170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APR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7874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MAY 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32467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MAR 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70577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JUN 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83279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JUL 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58649" y="3330961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100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8649" y="3127181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200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58649" y="2881749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58649" y="2681604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400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60" y="2921165"/>
            <a:ext cx="6734227" cy="808388"/>
          </a:xfrm>
          <a:prstGeom prst="rect">
            <a:avLst/>
          </a:prstGeom>
        </p:spPr>
      </p:pic>
      <p:cxnSp>
        <p:nvCxnSpPr>
          <p:cNvPr id="69" name="Straight Connector 68"/>
          <p:cNvCxnSpPr/>
          <p:nvPr/>
        </p:nvCxnSpPr>
        <p:spPr>
          <a:xfrm>
            <a:off x="1701619" y="3422335"/>
            <a:ext cx="0" cy="542446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677315" y="3373727"/>
            <a:ext cx="48608" cy="486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78" name="Oval 77"/>
          <p:cNvSpPr/>
          <p:nvPr/>
        </p:nvSpPr>
        <p:spPr>
          <a:xfrm>
            <a:off x="2542801" y="3027245"/>
            <a:ext cx="48608" cy="486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cxnSp>
        <p:nvCxnSpPr>
          <p:cNvPr id="80" name="Straight Connector 79"/>
          <p:cNvCxnSpPr/>
          <p:nvPr/>
        </p:nvCxnSpPr>
        <p:spPr>
          <a:xfrm>
            <a:off x="4474646" y="2993877"/>
            <a:ext cx="0" cy="888929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hlinkClick r:id="rId4"/>
          </p:cNvPr>
          <p:cNvSpPr/>
          <p:nvPr/>
        </p:nvSpPr>
        <p:spPr>
          <a:xfrm>
            <a:off x="4234616" y="3870900"/>
            <a:ext cx="748665" cy="34062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875" dirty="0">
                <a:solidFill>
                  <a:schemeClr val="accent3"/>
                </a:solidFill>
              </a:rPr>
              <a:t>DEC 4</a:t>
            </a:r>
          </a:p>
          <a:p>
            <a:pPr>
              <a:lnSpc>
                <a:spcPct val="90000"/>
              </a:lnSpc>
            </a:pPr>
            <a:r>
              <a:rPr lang="en-US" sz="875" dirty="0">
                <a:solidFill>
                  <a:schemeClr val="accent3"/>
                </a:solidFill>
              </a:rPr>
              <a:t>2013</a:t>
            </a:r>
          </a:p>
        </p:txBody>
      </p:sp>
      <p:sp>
        <p:nvSpPr>
          <p:cNvPr id="82" name="Oval 81"/>
          <p:cNvSpPr/>
          <p:nvPr/>
        </p:nvSpPr>
        <p:spPr>
          <a:xfrm>
            <a:off x="4450342" y="2945270"/>
            <a:ext cx="48608" cy="486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85" name="Oval 84"/>
          <p:cNvSpPr/>
          <p:nvPr/>
        </p:nvSpPr>
        <p:spPr>
          <a:xfrm>
            <a:off x="4837575" y="3051549"/>
            <a:ext cx="48608" cy="486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cxnSp>
        <p:nvCxnSpPr>
          <p:cNvPr id="86" name="Straight Connector 85"/>
          <p:cNvCxnSpPr/>
          <p:nvPr/>
        </p:nvCxnSpPr>
        <p:spPr>
          <a:xfrm>
            <a:off x="4861879" y="2960168"/>
            <a:ext cx="0" cy="97982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567522" y="2971318"/>
            <a:ext cx="0" cy="63834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092769" y="3195271"/>
            <a:ext cx="0" cy="888929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hlinkClick r:id="rId5"/>
          </p:cNvPr>
          <p:cNvSpPr/>
          <p:nvPr/>
        </p:nvSpPr>
        <p:spPr>
          <a:xfrm>
            <a:off x="5852739" y="3870900"/>
            <a:ext cx="748665" cy="34062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875" dirty="0">
                <a:solidFill>
                  <a:schemeClr val="accent3"/>
                </a:solidFill>
              </a:rPr>
              <a:t>MAR </a:t>
            </a:r>
            <a:r>
              <a:rPr lang="en-US" sz="875" dirty="0">
                <a:solidFill>
                  <a:schemeClr val="accent3"/>
                </a:solidFill>
              </a:rPr>
              <a:t>17 2014</a:t>
            </a:r>
            <a:endParaRPr lang="en-US" sz="875" dirty="0">
              <a:solidFill>
                <a:schemeClr val="accent3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6068465" y="3150632"/>
            <a:ext cx="48608" cy="486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93" name="Oval 92"/>
          <p:cNvSpPr/>
          <p:nvPr/>
        </p:nvSpPr>
        <p:spPr>
          <a:xfrm>
            <a:off x="6187243" y="2995576"/>
            <a:ext cx="48608" cy="486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cxnSp>
        <p:nvCxnSpPr>
          <p:cNvPr id="94" name="Straight Connector 93"/>
          <p:cNvCxnSpPr/>
          <p:nvPr/>
        </p:nvCxnSpPr>
        <p:spPr>
          <a:xfrm>
            <a:off x="6211546" y="2904195"/>
            <a:ext cx="0" cy="97982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803746" y="3072921"/>
            <a:ext cx="0" cy="888929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hlinkClick r:id="rId5"/>
          </p:cNvPr>
          <p:cNvSpPr/>
          <p:nvPr/>
        </p:nvSpPr>
        <p:spPr>
          <a:xfrm>
            <a:off x="7429413" y="3870900"/>
            <a:ext cx="748665" cy="34062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875" dirty="0">
                <a:solidFill>
                  <a:schemeClr val="accent3"/>
                </a:solidFill>
              </a:rPr>
              <a:t>JUNE </a:t>
            </a:r>
            <a:r>
              <a:rPr lang="en-US" sz="875" dirty="0">
                <a:solidFill>
                  <a:schemeClr val="accent3"/>
                </a:solidFill>
              </a:rPr>
              <a:t>23 2014</a:t>
            </a:r>
          </a:p>
          <a:p>
            <a:pPr algn="ctr">
              <a:lnSpc>
                <a:spcPct val="90000"/>
              </a:lnSpc>
            </a:pPr>
            <a:r>
              <a:rPr lang="en-US" sz="625" b="1" dirty="0">
                <a:solidFill>
                  <a:schemeClr val="accent1"/>
                </a:solidFill>
              </a:rPr>
              <a:t>HONG KONG VOTING SITES</a:t>
            </a:r>
            <a:endParaRPr lang="en-US" sz="625" b="1" dirty="0">
              <a:solidFill>
                <a:schemeClr val="accent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7779442" y="3024314"/>
            <a:ext cx="48608" cy="486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1026" name="Picture 2" descr="C:\Users\jbrindisi\Desktop\RBS_logo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/>
          <a:stretch/>
        </p:blipFill>
        <p:spPr bwMode="auto">
          <a:xfrm>
            <a:off x="4600295" y="3928627"/>
            <a:ext cx="373082" cy="2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327286" y="3870900"/>
            <a:ext cx="748665" cy="340620"/>
            <a:chOff x="2123658" y="4821840"/>
            <a:chExt cx="1197864" cy="544992"/>
          </a:xfrm>
        </p:grpSpPr>
        <p:sp>
          <p:nvSpPr>
            <p:cNvPr id="72" name="Rectangle 71">
              <a:hlinkClick r:id="rId7"/>
            </p:cNvPr>
            <p:cNvSpPr/>
            <p:nvPr/>
          </p:nvSpPr>
          <p:spPr>
            <a:xfrm>
              <a:off x="2123658" y="4821840"/>
              <a:ext cx="1197864" cy="544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ct val="90000"/>
                </a:lnSpc>
              </a:pPr>
              <a:r>
                <a:rPr lang="en-US" sz="875" dirty="0">
                  <a:solidFill>
                    <a:schemeClr val="accent3"/>
                  </a:solidFill>
                </a:rPr>
                <a:t>JUNE </a:t>
              </a:r>
              <a:r>
                <a:rPr lang="en-US" sz="875" dirty="0">
                  <a:solidFill>
                    <a:schemeClr val="accent3"/>
                  </a:solidFill>
                </a:rPr>
                <a:t>21 2013</a:t>
              </a:r>
              <a:endParaRPr lang="en-US" sz="875" dirty="0">
                <a:solidFill>
                  <a:schemeClr val="accent3"/>
                </a:solidFill>
              </a:endParaRPr>
            </a:p>
          </p:txBody>
        </p:sp>
        <p:pic>
          <p:nvPicPr>
            <p:cNvPr id="87" name="Picture 3" descr="C:\Users\jbrindisi\Desktop\linkedin_logo_11.jpg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2" t="29833" r="8783" b="39287"/>
            <a:stretch/>
          </p:blipFill>
          <p:spPr bwMode="auto">
            <a:xfrm>
              <a:off x="2266652" y="5078749"/>
              <a:ext cx="911876" cy="25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0" name="Group 99"/>
          <p:cNvGrpSpPr/>
          <p:nvPr/>
        </p:nvGrpSpPr>
        <p:grpSpPr>
          <a:xfrm>
            <a:off x="2193837" y="2624229"/>
            <a:ext cx="745666" cy="340620"/>
            <a:chOff x="3510139" y="2827166"/>
            <a:chExt cx="1193066" cy="544992"/>
          </a:xfrm>
        </p:grpSpPr>
        <p:sp>
          <p:nvSpPr>
            <p:cNvPr id="77" name="Rectangle 76">
              <a:hlinkClick r:id="rId9"/>
            </p:cNvPr>
            <p:cNvSpPr/>
            <p:nvPr/>
          </p:nvSpPr>
          <p:spPr>
            <a:xfrm>
              <a:off x="3510139" y="2827166"/>
              <a:ext cx="1193066" cy="544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en-US" sz="875" dirty="0">
                  <a:solidFill>
                    <a:schemeClr val="accent3"/>
                  </a:solidFill>
                </a:rPr>
                <a:t>AUG 9</a:t>
              </a:r>
            </a:p>
            <a:p>
              <a:pPr lvl="0">
                <a:lnSpc>
                  <a:spcPct val="90000"/>
                </a:lnSpc>
              </a:pPr>
              <a:r>
                <a:rPr lang="en-US" sz="875" dirty="0">
                  <a:solidFill>
                    <a:schemeClr val="accent3"/>
                  </a:solidFill>
                </a:rPr>
                <a:t>2013</a:t>
              </a:r>
              <a:endParaRPr lang="en-US" sz="875" dirty="0">
                <a:solidFill>
                  <a:schemeClr val="accent3"/>
                </a:solidFill>
              </a:endParaRPr>
            </a:p>
          </p:txBody>
        </p:sp>
        <p:pic>
          <p:nvPicPr>
            <p:cNvPr id="1029" name="Picture 5" descr="C:\Users\jbrindisi\Desktop\10455346_889229271094351_7014173326840770230_n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637" y="2891915"/>
              <a:ext cx="435957" cy="435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 descr="C:\Users\jbrindisi\Desktop\nato-logo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1" t="5891" r="869" b="55596"/>
          <a:stretch/>
        </p:blipFill>
        <p:spPr bwMode="auto">
          <a:xfrm>
            <a:off x="6046210" y="4036529"/>
            <a:ext cx="361723" cy="1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258639" y="3660493"/>
            <a:ext cx="386853" cy="14287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688" dirty="0">
                <a:solidFill>
                  <a:schemeClr val="accent4"/>
                </a:solidFill>
              </a:rPr>
              <a:t>DEC  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41183" y="2630698"/>
            <a:ext cx="748665" cy="34062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875" dirty="0">
                <a:solidFill>
                  <a:schemeClr val="accent3"/>
                </a:solidFill>
              </a:rPr>
              <a:t>MAR </a:t>
            </a:r>
            <a:r>
              <a:rPr lang="en-US" sz="875" dirty="0">
                <a:solidFill>
                  <a:schemeClr val="accent3"/>
                </a:solidFill>
              </a:rPr>
              <a:t>29 2014</a:t>
            </a:r>
            <a:endParaRPr lang="en-US" sz="875" dirty="0">
              <a:solidFill>
                <a:schemeClr val="accent3"/>
              </a:solidFill>
            </a:endParaRPr>
          </a:p>
        </p:txBody>
      </p:sp>
      <p:pic>
        <p:nvPicPr>
          <p:cNvPr id="1032" name="Picture 8" descr="C:\Users\jbrindisi\Desktop\World of Warcraft Logo 1.pn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30397" r="5745" b="33636"/>
          <a:stretch/>
        </p:blipFill>
        <p:spPr bwMode="auto">
          <a:xfrm>
            <a:off x="5997782" y="2782035"/>
            <a:ext cx="432348" cy="1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hlinkClick r:id="rId14"/>
          </p:cNvPr>
          <p:cNvSpPr/>
          <p:nvPr/>
        </p:nvSpPr>
        <p:spPr>
          <a:xfrm>
            <a:off x="4617069" y="2630698"/>
            <a:ext cx="748665" cy="34062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75" dirty="0">
                <a:solidFill>
                  <a:schemeClr val="accent3"/>
                </a:solidFill>
              </a:rPr>
              <a:t>DEC </a:t>
            </a:r>
            <a:r>
              <a:rPr lang="en-US" sz="875" dirty="0">
                <a:solidFill>
                  <a:schemeClr val="accent3"/>
                </a:solidFill>
              </a:rPr>
              <a:t>31 2013</a:t>
            </a:r>
          </a:p>
          <a:p>
            <a:pPr algn="ctr">
              <a:lnSpc>
                <a:spcPct val="90000"/>
              </a:lnSpc>
            </a:pPr>
            <a:r>
              <a:rPr lang="en-US" sz="625" b="1" dirty="0">
                <a:solidFill>
                  <a:schemeClr val="accent1"/>
                </a:solidFill>
              </a:rPr>
              <a:t>MAJOR HOSTING SITES</a:t>
            </a:r>
            <a:endParaRPr lang="en-US" sz="625" b="1" dirty="0">
              <a:solidFill>
                <a:schemeClr val="accent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803904" y="5602816"/>
            <a:ext cx="1737976" cy="188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5" dirty="0">
                <a:solidFill>
                  <a:schemeClr val="accent5"/>
                </a:solidFill>
                <a:hlinkClick r:id="rId15"/>
              </a:rPr>
              <a:t>Source: Network Computing/</a:t>
            </a:r>
            <a:r>
              <a:rPr lang="en-US" sz="625" dirty="0" err="1">
                <a:solidFill>
                  <a:schemeClr val="accent5"/>
                </a:solidFill>
                <a:hlinkClick r:id="rId15"/>
              </a:rPr>
              <a:t>Ponemon</a:t>
            </a:r>
            <a:r>
              <a:rPr lang="en-US" sz="625" dirty="0">
                <a:solidFill>
                  <a:schemeClr val="accent5"/>
                </a:solidFill>
                <a:hlinkClick r:id="rId15"/>
              </a:rPr>
              <a:t> Institute</a:t>
            </a:r>
            <a:endParaRPr lang="en-US" sz="625" dirty="0">
              <a:solidFill>
                <a:schemeClr val="accent5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333134" y="857250"/>
            <a:ext cx="3279279" cy="18074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ysClr val="windowText" lastClr="000000"/>
                </a:solidFill>
              </a:rPr>
              <a:t>To edit animated text on the bottom of the page:</a:t>
            </a:r>
          </a:p>
          <a:p>
            <a:pPr marL="321469" indent="-321469">
              <a:buAutoNum type="arabicPeriod"/>
            </a:pPr>
            <a:r>
              <a:rPr lang="en-US" sz="1000" dirty="0">
                <a:solidFill>
                  <a:sysClr val="windowText" lastClr="000000"/>
                </a:solidFill>
              </a:rPr>
              <a:t>Select a text box</a:t>
            </a:r>
          </a:p>
          <a:p>
            <a:pPr marL="147836" indent="-147836">
              <a:buAutoNum type="arabicPeriod"/>
            </a:pPr>
            <a:r>
              <a:rPr lang="en-US" sz="1000" dirty="0">
                <a:solidFill>
                  <a:sysClr val="windowText" lastClr="000000"/>
                </a:solidFill>
              </a:rPr>
              <a:t>Click the Format tab</a:t>
            </a:r>
          </a:p>
          <a:p>
            <a:pPr marL="147836" indent="-147836">
              <a:buAutoNum type="arabicPeriod"/>
            </a:pPr>
            <a:r>
              <a:rPr lang="en-US" sz="1000" dirty="0">
                <a:solidFill>
                  <a:sysClr val="windowText" lastClr="000000"/>
                </a:solidFill>
              </a:rPr>
              <a:t>Click Selection Pane</a:t>
            </a:r>
          </a:p>
          <a:p>
            <a:pPr marL="147836" indent="-147836">
              <a:buAutoNum type="arabicPeriod"/>
            </a:pPr>
            <a:r>
              <a:rPr lang="en-US" sz="1000" dirty="0">
                <a:solidFill>
                  <a:sysClr val="windowText" lastClr="000000"/>
                </a:solidFill>
              </a:rPr>
              <a:t>You will see the Animation1, Animation2, Animation3 and Animation4</a:t>
            </a:r>
          </a:p>
          <a:p>
            <a:pPr marL="147836" indent="-147836">
              <a:buAutoNum type="arabicPeriod"/>
            </a:pPr>
            <a:r>
              <a:rPr lang="en-US" sz="1000" dirty="0">
                <a:solidFill>
                  <a:sysClr val="windowText" lastClr="000000"/>
                </a:solidFill>
              </a:rPr>
              <a:t>Click on the eye icon to hide these layers</a:t>
            </a:r>
          </a:p>
          <a:p>
            <a:pPr marL="147836" indent="-147836">
              <a:buAutoNum type="arabicPeriod"/>
            </a:pPr>
            <a:r>
              <a:rPr lang="en-US" sz="1000" dirty="0">
                <a:solidFill>
                  <a:sysClr val="windowText" lastClr="000000"/>
                </a:solidFill>
              </a:rPr>
              <a:t>This will allow you to edit the text on the animation you want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0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695361"/>
            <a:ext cx="2895600" cy="273844"/>
          </a:xfrm>
          <a:prstGeom prst="rect">
            <a:avLst/>
          </a:prstGeom>
        </p:spPr>
        <p:txBody>
          <a:bodyPr anchor="ctr"/>
          <a:lstStyle>
            <a:lvl1pPr>
              <a:defRPr sz="875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1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77240" y="5695361"/>
            <a:ext cx="2133600" cy="273844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z="1000"/>
              <a:pPr/>
              <a:t>3</a:t>
            </a:fld>
            <a:endParaRPr lang="en-US" sz="1000" dirty="0"/>
          </a:p>
        </p:txBody>
      </p:sp>
      <p:grpSp>
        <p:nvGrpSpPr>
          <p:cNvPr id="26" name="Animation1"/>
          <p:cNvGrpSpPr/>
          <p:nvPr/>
        </p:nvGrpSpPr>
        <p:grpSpPr>
          <a:xfrm>
            <a:off x="2052666" y="4569077"/>
            <a:ext cx="5678606" cy="1005765"/>
            <a:chOff x="3284266" y="5938921"/>
            <a:chExt cx="9085769" cy="1609224"/>
          </a:xfrm>
        </p:grpSpPr>
        <p:grpSp>
          <p:nvGrpSpPr>
            <p:cNvPr id="105" name="Group 104"/>
            <p:cNvGrpSpPr/>
            <p:nvPr/>
          </p:nvGrpSpPr>
          <p:grpSpPr>
            <a:xfrm>
              <a:off x="4518284" y="5938921"/>
              <a:ext cx="7851751" cy="1609224"/>
              <a:chOff x="1804851" y="5797448"/>
              <a:chExt cx="7851751" cy="1609224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5943599" y="6560288"/>
                <a:ext cx="295570" cy="517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804851" y="5797448"/>
                <a:ext cx="2403785" cy="1609224"/>
              </a:xfrm>
              <a:prstGeom prst="rect">
                <a:avLst/>
              </a:prstGeom>
            </p:spPr>
            <p:txBody>
              <a:bodyPr wrap="square" lIns="81639" tIns="40819" rIns="81639" bIns="40819">
                <a:spAutoFit/>
              </a:bodyPr>
              <a:lstStyle/>
              <a:p>
                <a:r>
                  <a:rPr lang="en-US" sz="6000" b="1" dirty="0">
                    <a:solidFill>
                      <a:schemeClr val="accent3"/>
                    </a:solidFill>
                  </a:rPr>
                  <a:t>20%</a:t>
                </a:r>
                <a:endParaRPr lang="en-US" sz="125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146254" y="6105224"/>
                <a:ext cx="5510348" cy="993670"/>
              </a:xfrm>
              <a:prstGeom prst="rect">
                <a:avLst/>
              </a:prstGeom>
            </p:spPr>
            <p:txBody>
              <a:bodyPr wrap="square" lIns="81639" tIns="40819" rIns="81639" bIns="40819">
                <a:spAutoFit/>
              </a:bodyPr>
              <a:lstStyle/>
              <a:p>
                <a:r>
                  <a:rPr lang="en-US" sz="1750" dirty="0">
                    <a:solidFill>
                      <a:schemeClr val="accent4"/>
                    </a:solidFill>
                  </a:rPr>
                  <a:t>of data </a:t>
                </a:r>
                <a:r>
                  <a:rPr lang="en-US" sz="1750" dirty="0">
                    <a:solidFill>
                      <a:schemeClr val="accent4"/>
                    </a:solidFill>
                  </a:rPr>
                  <a:t>center downtime </a:t>
                </a:r>
                <a:r>
                  <a:rPr lang="en-US" sz="1750" dirty="0">
                    <a:solidFill>
                      <a:schemeClr val="accent4"/>
                    </a:solidFill>
                  </a:rPr>
                  <a:t/>
                </a:r>
                <a:br>
                  <a:rPr lang="en-US" sz="1750" dirty="0">
                    <a:solidFill>
                      <a:schemeClr val="accent4"/>
                    </a:solidFill>
                  </a:rPr>
                </a:br>
                <a:r>
                  <a:rPr lang="en-US" sz="1750" dirty="0">
                    <a:solidFill>
                      <a:schemeClr val="accent4"/>
                    </a:solidFill>
                  </a:rPr>
                  <a:t>is </a:t>
                </a:r>
                <a:r>
                  <a:rPr lang="en-US" sz="1750" dirty="0">
                    <a:solidFill>
                      <a:schemeClr val="accent4"/>
                    </a:solidFill>
                  </a:rPr>
                  <a:t>caused by a </a:t>
                </a:r>
                <a:r>
                  <a:rPr lang="en-US" sz="1750" dirty="0" err="1">
                    <a:solidFill>
                      <a:schemeClr val="accent4"/>
                    </a:solidFill>
                  </a:rPr>
                  <a:t>DDoS</a:t>
                </a:r>
                <a:r>
                  <a:rPr lang="en-US" sz="1750" dirty="0">
                    <a:solidFill>
                      <a:schemeClr val="accent4"/>
                    </a:solidFill>
                  </a:rPr>
                  <a:t> attack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84266" y="6201776"/>
              <a:ext cx="1229670" cy="1140219"/>
              <a:chOff x="-373063" y="6211888"/>
              <a:chExt cx="1811339" cy="1679575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-373063" y="6211888"/>
                <a:ext cx="1811339" cy="1679575"/>
              </a:xfrm>
              <a:custGeom>
                <a:avLst/>
                <a:gdLst>
                  <a:gd name="T0" fmla="*/ 468 w 483"/>
                  <a:gd name="T1" fmla="*/ 208 h 448"/>
                  <a:gd name="T2" fmla="*/ 447 w 483"/>
                  <a:gd name="T3" fmla="*/ 208 h 448"/>
                  <a:gd name="T4" fmla="*/ 224 w 483"/>
                  <a:gd name="T5" fmla="*/ 0 h 448"/>
                  <a:gd name="T6" fmla="*/ 0 w 483"/>
                  <a:gd name="T7" fmla="*/ 224 h 448"/>
                  <a:gd name="T8" fmla="*/ 213 w 483"/>
                  <a:gd name="T9" fmla="*/ 448 h 448"/>
                  <a:gd name="T10" fmla="*/ 224 w 483"/>
                  <a:gd name="T11" fmla="*/ 437 h 448"/>
                  <a:gd name="T12" fmla="*/ 224 w 483"/>
                  <a:gd name="T13" fmla="*/ 410 h 448"/>
                  <a:gd name="T14" fmla="*/ 214 w 483"/>
                  <a:gd name="T15" fmla="*/ 400 h 448"/>
                  <a:gd name="T16" fmla="*/ 48 w 483"/>
                  <a:gd name="T17" fmla="*/ 224 h 448"/>
                  <a:gd name="T18" fmla="*/ 224 w 483"/>
                  <a:gd name="T19" fmla="*/ 48 h 448"/>
                  <a:gd name="T20" fmla="*/ 399 w 483"/>
                  <a:gd name="T21" fmla="*/ 208 h 448"/>
                  <a:gd name="T22" fmla="*/ 380 w 483"/>
                  <a:gd name="T23" fmla="*/ 208 h 448"/>
                  <a:gd name="T24" fmla="*/ 369 w 483"/>
                  <a:gd name="T25" fmla="*/ 225 h 448"/>
                  <a:gd name="T26" fmla="*/ 407 w 483"/>
                  <a:gd name="T27" fmla="*/ 297 h 448"/>
                  <a:gd name="T28" fmla="*/ 418 w 483"/>
                  <a:gd name="T29" fmla="*/ 304 h 448"/>
                  <a:gd name="T30" fmla="*/ 428 w 483"/>
                  <a:gd name="T31" fmla="*/ 299 h 448"/>
                  <a:gd name="T32" fmla="*/ 478 w 483"/>
                  <a:gd name="T33" fmla="*/ 227 h 448"/>
                  <a:gd name="T34" fmla="*/ 468 w 483"/>
                  <a:gd name="T35" fmla="*/ 20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3" h="448">
                    <a:moveTo>
                      <a:pt x="468" y="208"/>
                    </a:moveTo>
                    <a:cubicBezTo>
                      <a:pt x="447" y="208"/>
                      <a:pt x="447" y="208"/>
                      <a:pt x="447" y="208"/>
                    </a:cubicBezTo>
                    <a:cubicBezTo>
                      <a:pt x="439" y="92"/>
                      <a:pt x="342" y="0"/>
                      <a:pt x="224" y="0"/>
                    </a:cubicBezTo>
                    <a:cubicBezTo>
                      <a:pt x="100" y="0"/>
                      <a:pt x="0" y="100"/>
                      <a:pt x="0" y="224"/>
                    </a:cubicBezTo>
                    <a:cubicBezTo>
                      <a:pt x="0" y="344"/>
                      <a:pt x="94" y="442"/>
                      <a:pt x="213" y="448"/>
                    </a:cubicBezTo>
                    <a:cubicBezTo>
                      <a:pt x="219" y="448"/>
                      <a:pt x="224" y="443"/>
                      <a:pt x="224" y="437"/>
                    </a:cubicBezTo>
                    <a:cubicBezTo>
                      <a:pt x="224" y="410"/>
                      <a:pt x="224" y="410"/>
                      <a:pt x="224" y="410"/>
                    </a:cubicBezTo>
                    <a:cubicBezTo>
                      <a:pt x="224" y="405"/>
                      <a:pt x="220" y="400"/>
                      <a:pt x="214" y="400"/>
                    </a:cubicBezTo>
                    <a:cubicBezTo>
                      <a:pt x="121" y="394"/>
                      <a:pt x="48" y="318"/>
                      <a:pt x="48" y="224"/>
                    </a:cubicBezTo>
                    <a:cubicBezTo>
                      <a:pt x="48" y="127"/>
                      <a:pt x="127" y="48"/>
                      <a:pt x="224" y="48"/>
                    </a:cubicBezTo>
                    <a:cubicBezTo>
                      <a:pt x="316" y="48"/>
                      <a:pt x="391" y="118"/>
                      <a:pt x="399" y="208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71" y="208"/>
                      <a:pt x="365" y="217"/>
                      <a:pt x="369" y="225"/>
                    </a:cubicBezTo>
                    <a:cubicBezTo>
                      <a:pt x="407" y="297"/>
                      <a:pt x="407" y="297"/>
                      <a:pt x="407" y="297"/>
                    </a:cubicBezTo>
                    <a:cubicBezTo>
                      <a:pt x="409" y="301"/>
                      <a:pt x="413" y="304"/>
                      <a:pt x="418" y="304"/>
                    </a:cubicBezTo>
                    <a:cubicBezTo>
                      <a:pt x="422" y="304"/>
                      <a:pt x="426" y="302"/>
                      <a:pt x="428" y="299"/>
                    </a:cubicBezTo>
                    <a:cubicBezTo>
                      <a:pt x="478" y="227"/>
                      <a:pt x="478" y="227"/>
                      <a:pt x="478" y="227"/>
                    </a:cubicBezTo>
                    <a:cubicBezTo>
                      <a:pt x="483" y="219"/>
                      <a:pt x="477" y="208"/>
                      <a:pt x="468" y="208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88900" y="6570663"/>
                <a:ext cx="498475" cy="858838"/>
              </a:xfrm>
              <a:custGeom>
                <a:avLst/>
                <a:gdLst>
                  <a:gd name="T0" fmla="*/ 119 w 133"/>
                  <a:gd name="T1" fmla="*/ 101 h 229"/>
                  <a:gd name="T2" fmla="*/ 111 w 133"/>
                  <a:gd name="T3" fmla="*/ 10 h 229"/>
                  <a:gd name="T4" fmla="*/ 101 w 133"/>
                  <a:gd name="T5" fmla="*/ 0 h 229"/>
                  <a:gd name="T6" fmla="*/ 91 w 133"/>
                  <a:gd name="T7" fmla="*/ 10 h 229"/>
                  <a:gd name="T8" fmla="*/ 83 w 133"/>
                  <a:gd name="T9" fmla="*/ 101 h 229"/>
                  <a:gd name="T10" fmla="*/ 69 w 133"/>
                  <a:gd name="T11" fmla="*/ 128 h 229"/>
                  <a:gd name="T12" fmla="*/ 70 w 133"/>
                  <a:gd name="T13" fmla="*/ 134 h 229"/>
                  <a:gd name="T14" fmla="*/ 4 w 133"/>
                  <a:gd name="T15" fmla="*/ 211 h 229"/>
                  <a:gd name="T16" fmla="*/ 4 w 133"/>
                  <a:gd name="T17" fmla="*/ 225 h 229"/>
                  <a:gd name="T18" fmla="*/ 18 w 133"/>
                  <a:gd name="T19" fmla="*/ 225 h 229"/>
                  <a:gd name="T20" fmla="*/ 95 w 133"/>
                  <a:gd name="T21" fmla="*/ 159 h 229"/>
                  <a:gd name="T22" fmla="*/ 101 w 133"/>
                  <a:gd name="T23" fmla="*/ 160 h 229"/>
                  <a:gd name="T24" fmla="*/ 133 w 133"/>
                  <a:gd name="T25" fmla="*/ 128 h 229"/>
                  <a:gd name="T26" fmla="*/ 119 w 133"/>
                  <a:gd name="T27" fmla="*/ 10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229">
                    <a:moveTo>
                      <a:pt x="119" y="101"/>
                    </a:moveTo>
                    <a:cubicBezTo>
                      <a:pt x="111" y="10"/>
                      <a:pt x="111" y="10"/>
                      <a:pt x="111" y="10"/>
                    </a:cubicBezTo>
                    <a:cubicBezTo>
                      <a:pt x="111" y="5"/>
                      <a:pt x="106" y="0"/>
                      <a:pt x="101" y="0"/>
                    </a:cubicBezTo>
                    <a:cubicBezTo>
                      <a:pt x="95" y="0"/>
                      <a:pt x="91" y="5"/>
                      <a:pt x="91" y="10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75" y="107"/>
                      <a:pt x="69" y="117"/>
                      <a:pt x="69" y="128"/>
                    </a:cubicBezTo>
                    <a:cubicBezTo>
                      <a:pt x="69" y="130"/>
                      <a:pt x="69" y="132"/>
                      <a:pt x="70" y="134"/>
                    </a:cubicBezTo>
                    <a:cubicBezTo>
                      <a:pt x="4" y="211"/>
                      <a:pt x="4" y="211"/>
                      <a:pt x="4" y="211"/>
                    </a:cubicBezTo>
                    <a:cubicBezTo>
                      <a:pt x="0" y="215"/>
                      <a:pt x="0" y="221"/>
                      <a:pt x="4" y="225"/>
                    </a:cubicBezTo>
                    <a:cubicBezTo>
                      <a:pt x="8" y="229"/>
                      <a:pt x="14" y="229"/>
                      <a:pt x="18" y="225"/>
                    </a:cubicBezTo>
                    <a:cubicBezTo>
                      <a:pt x="95" y="159"/>
                      <a:pt x="95" y="159"/>
                      <a:pt x="95" y="159"/>
                    </a:cubicBezTo>
                    <a:cubicBezTo>
                      <a:pt x="97" y="160"/>
                      <a:pt x="99" y="160"/>
                      <a:pt x="101" y="160"/>
                    </a:cubicBezTo>
                    <a:cubicBezTo>
                      <a:pt x="119" y="160"/>
                      <a:pt x="133" y="146"/>
                      <a:pt x="133" y="128"/>
                    </a:cubicBezTo>
                    <a:cubicBezTo>
                      <a:pt x="133" y="117"/>
                      <a:pt x="127" y="107"/>
                      <a:pt x="119" y="101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</p:grpSp>
      </p:grpSp>
      <p:grpSp>
        <p:nvGrpSpPr>
          <p:cNvPr id="19" name="Animation2"/>
          <p:cNvGrpSpPr/>
          <p:nvPr/>
        </p:nvGrpSpPr>
        <p:grpSpPr>
          <a:xfrm>
            <a:off x="2234950" y="4569077"/>
            <a:ext cx="4736282" cy="1005765"/>
            <a:chOff x="3467914" y="5938921"/>
            <a:chExt cx="7578051" cy="1609224"/>
          </a:xfrm>
        </p:grpSpPr>
        <p:grpSp>
          <p:nvGrpSpPr>
            <p:cNvPr id="119" name="Group 118"/>
            <p:cNvGrpSpPr/>
            <p:nvPr/>
          </p:nvGrpSpPr>
          <p:grpSpPr>
            <a:xfrm>
              <a:off x="4152042" y="5938921"/>
              <a:ext cx="6893923" cy="1609224"/>
              <a:chOff x="1804851" y="5797448"/>
              <a:chExt cx="6893923" cy="1609224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5943600" y="6560288"/>
                <a:ext cx="295570" cy="517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804851" y="5797448"/>
                <a:ext cx="2403786" cy="1609224"/>
              </a:xfrm>
              <a:prstGeom prst="rect">
                <a:avLst/>
              </a:prstGeom>
            </p:spPr>
            <p:txBody>
              <a:bodyPr wrap="square" lIns="81639" tIns="40819" rIns="81639" bIns="40819">
                <a:spAutoFit/>
              </a:bodyPr>
              <a:lstStyle/>
              <a:p>
                <a:r>
                  <a:rPr lang="en-US" sz="6000" b="1" dirty="0">
                    <a:solidFill>
                      <a:schemeClr val="accent3"/>
                    </a:solidFill>
                  </a:rPr>
                  <a:t>86</a:t>
                </a:r>
                <a:endParaRPr lang="en-US" sz="125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188425" y="6105224"/>
                <a:ext cx="5510349" cy="993670"/>
              </a:xfrm>
              <a:prstGeom prst="rect">
                <a:avLst/>
              </a:prstGeom>
            </p:spPr>
            <p:txBody>
              <a:bodyPr wrap="square" lIns="81639" tIns="40819" rIns="81639" bIns="40819">
                <a:spAutoFit/>
              </a:bodyPr>
              <a:lstStyle/>
              <a:p>
                <a:r>
                  <a:rPr lang="en-US" sz="1750" dirty="0">
                    <a:solidFill>
                      <a:schemeClr val="accent4"/>
                    </a:solidFill>
                  </a:rPr>
                  <a:t>minutes is an average of data center downtime due to </a:t>
                </a:r>
                <a:r>
                  <a:rPr lang="en-US" sz="1750" dirty="0" err="1">
                    <a:solidFill>
                      <a:schemeClr val="accent4"/>
                    </a:solidFill>
                  </a:rPr>
                  <a:t>DDoS</a:t>
                </a:r>
                <a:r>
                  <a:rPr lang="en-US" sz="1750" dirty="0">
                    <a:solidFill>
                      <a:schemeClr val="accent4"/>
                    </a:solidFill>
                  </a:rPr>
                  <a:t> attacks</a:t>
                </a:r>
                <a:endParaRPr lang="en-US" sz="1750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8" name="Down Arrow 17"/>
            <p:cNvSpPr/>
            <p:nvPr/>
          </p:nvSpPr>
          <p:spPr>
            <a:xfrm>
              <a:off x="3467914" y="6289278"/>
              <a:ext cx="646656" cy="1052717"/>
            </a:xfrm>
            <a:prstGeom prst="downArrow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3" name="Animation3"/>
          <p:cNvGrpSpPr/>
          <p:nvPr/>
        </p:nvGrpSpPr>
        <p:grpSpPr>
          <a:xfrm>
            <a:off x="2289360" y="4569077"/>
            <a:ext cx="5658048" cy="1005765"/>
            <a:chOff x="2760047" y="5938921"/>
            <a:chExt cx="9052877" cy="1609224"/>
          </a:xfrm>
        </p:grpSpPr>
        <p:grpSp>
          <p:nvGrpSpPr>
            <p:cNvPr id="123" name="Group 122"/>
            <p:cNvGrpSpPr/>
            <p:nvPr/>
          </p:nvGrpSpPr>
          <p:grpSpPr>
            <a:xfrm>
              <a:off x="4152042" y="5938921"/>
              <a:ext cx="7660882" cy="1609224"/>
              <a:chOff x="1804851" y="5797448"/>
              <a:chExt cx="7660882" cy="1609224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5943600" y="6560288"/>
                <a:ext cx="295570" cy="517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1804851" y="5797448"/>
                <a:ext cx="2403786" cy="1609224"/>
              </a:xfrm>
              <a:prstGeom prst="rect">
                <a:avLst/>
              </a:prstGeom>
            </p:spPr>
            <p:txBody>
              <a:bodyPr wrap="square" lIns="81639" tIns="40819" rIns="81639" bIns="40819">
                <a:spAutoFit/>
              </a:bodyPr>
              <a:lstStyle/>
              <a:p>
                <a:r>
                  <a:rPr lang="en-US" sz="6000" b="1" dirty="0">
                    <a:solidFill>
                      <a:schemeClr val="accent3"/>
                    </a:solidFill>
                  </a:rPr>
                  <a:t>$8K</a:t>
                </a:r>
                <a:endParaRPr lang="en-US" sz="125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3955384" y="6105224"/>
                <a:ext cx="5510349" cy="993670"/>
              </a:xfrm>
              <a:prstGeom prst="rect">
                <a:avLst/>
              </a:prstGeom>
            </p:spPr>
            <p:txBody>
              <a:bodyPr wrap="square" lIns="81639" tIns="40819" rIns="81639" bIns="40819">
                <a:spAutoFit/>
              </a:bodyPr>
              <a:lstStyle/>
              <a:p>
                <a:r>
                  <a:rPr lang="en-US" sz="1750" dirty="0">
                    <a:solidFill>
                      <a:schemeClr val="accent4"/>
                    </a:solidFill>
                  </a:rPr>
                  <a:t>per minute is the average </a:t>
                </a:r>
                <a:br>
                  <a:rPr lang="en-US" sz="1750" dirty="0">
                    <a:solidFill>
                      <a:schemeClr val="accent4"/>
                    </a:solidFill>
                  </a:rPr>
                </a:br>
                <a:r>
                  <a:rPr lang="en-US" sz="1750" dirty="0">
                    <a:solidFill>
                      <a:schemeClr val="accent4"/>
                    </a:solidFill>
                  </a:rPr>
                  <a:t>cost of this downtime</a:t>
                </a:r>
                <a:endParaRPr lang="en-US" sz="1750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2760047" y="6289278"/>
              <a:ext cx="1384384" cy="991093"/>
            </a:xfrm>
            <a:custGeom>
              <a:avLst/>
              <a:gdLst>
                <a:gd name="T0" fmla="*/ 168 w 224"/>
                <a:gd name="T1" fmla="*/ 0 h 160"/>
                <a:gd name="T2" fmla="*/ 112 w 224"/>
                <a:gd name="T3" fmla="*/ 24 h 160"/>
                <a:gd name="T4" fmla="*/ 168 w 224"/>
                <a:gd name="T5" fmla="*/ 48 h 160"/>
                <a:gd name="T6" fmla="*/ 224 w 224"/>
                <a:gd name="T7" fmla="*/ 24 h 160"/>
                <a:gd name="T8" fmla="*/ 168 w 224"/>
                <a:gd name="T9" fmla="*/ 0 h 160"/>
                <a:gd name="T10" fmla="*/ 168 w 224"/>
                <a:gd name="T11" fmla="*/ 64 h 160"/>
                <a:gd name="T12" fmla="*/ 112 w 224"/>
                <a:gd name="T13" fmla="*/ 40 h 160"/>
                <a:gd name="T14" fmla="*/ 112 w 224"/>
                <a:gd name="T15" fmla="*/ 56 h 160"/>
                <a:gd name="T16" fmla="*/ 168 w 224"/>
                <a:gd name="T17" fmla="*/ 80 h 160"/>
                <a:gd name="T18" fmla="*/ 224 w 224"/>
                <a:gd name="T19" fmla="*/ 56 h 160"/>
                <a:gd name="T20" fmla="*/ 224 w 224"/>
                <a:gd name="T21" fmla="*/ 40 h 160"/>
                <a:gd name="T22" fmla="*/ 168 w 224"/>
                <a:gd name="T23" fmla="*/ 64 h 160"/>
                <a:gd name="T24" fmla="*/ 168 w 224"/>
                <a:gd name="T25" fmla="*/ 96 h 160"/>
                <a:gd name="T26" fmla="*/ 112 w 224"/>
                <a:gd name="T27" fmla="*/ 72 h 160"/>
                <a:gd name="T28" fmla="*/ 112 w 224"/>
                <a:gd name="T29" fmla="*/ 88 h 160"/>
                <a:gd name="T30" fmla="*/ 168 w 224"/>
                <a:gd name="T31" fmla="*/ 112 h 160"/>
                <a:gd name="T32" fmla="*/ 224 w 224"/>
                <a:gd name="T33" fmla="*/ 88 h 160"/>
                <a:gd name="T34" fmla="*/ 224 w 224"/>
                <a:gd name="T35" fmla="*/ 72 h 160"/>
                <a:gd name="T36" fmla="*/ 168 w 224"/>
                <a:gd name="T37" fmla="*/ 96 h 160"/>
                <a:gd name="T38" fmla="*/ 168 w 224"/>
                <a:gd name="T39" fmla="*/ 128 h 160"/>
                <a:gd name="T40" fmla="*/ 112 w 224"/>
                <a:gd name="T41" fmla="*/ 104 h 160"/>
                <a:gd name="T42" fmla="*/ 112 w 224"/>
                <a:gd name="T43" fmla="*/ 120 h 160"/>
                <a:gd name="T44" fmla="*/ 168 w 224"/>
                <a:gd name="T45" fmla="*/ 144 h 160"/>
                <a:gd name="T46" fmla="*/ 224 w 224"/>
                <a:gd name="T47" fmla="*/ 120 h 160"/>
                <a:gd name="T48" fmla="*/ 224 w 224"/>
                <a:gd name="T49" fmla="*/ 104 h 160"/>
                <a:gd name="T50" fmla="*/ 168 w 224"/>
                <a:gd name="T51" fmla="*/ 128 h 160"/>
                <a:gd name="T52" fmla="*/ 56 w 224"/>
                <a:gd name="T53" fmla="*/ 48 h 160"/>
                <a:gd name="T54" fmla="*/ 0 w 224"/>
                <a:gd name="T55" fmla="*/ 72 h 160"/>
                <a:gd name="T56" fmla="*/ 56 w 224"/>
                <a:gd name="T57" fmla="*/ 96 h 160"/>
                <a:gd name="T58" fmla="*/ 112 w 224"/>
                <a:gd name="T59" fmla="*/ 72 h 160"/>
                <a:gd name="T60" fmla="*/ 56 w 224"/>
                <a:gd name="T61" fmla="*/ 48 h 160"/>
                <a:gd name="T62" fmla="*/ 56 w 224"/>
                <a:gd name="T63" fmla="*/ 112 h 160"/>
                <a:gd name="T64" fmla="*/ 0 w 224"/>
                <a:gd name="T65" fmla="*/ 88 h 160"/>
                <a:gd name="T66" fmla="*/ 0 w 224"/>
                <a:gd name="T67" fmla="*/ 104 h 160"/>
                <a:gd name="T68" fmla="*/ 56 w 224"/>
                <a:gd name="T69" fmla="*/ 128 h 160"/>
                <a:gd name="T70" fmla="*/ 112 w 224"/>
                <a:gd name="T71" fmla="*/ 104 h 160"/>
                <a:gd name="T72" fmla="*/ 112 w 224"/>
                <a:gd name="T73" fmla="*/ 88 h 160"/>
                <a:gd name="T74" fmla="*/ 56 w 224"/>
                <a:gd name="T75" fmla="*/ 112 h 160"/>
                <a:gd name="T76" fmla="*/ 56 w 224"/>
                <a:gd name="T77" fmla="*/ 144 h 160"/>
                <a:gd name="T78" fmla="*/ 0 w 224"/>
                <a:gd name="T79" fmla="*/ 120 h 160"/>
                <a:gd name="T80" fmla="*/ 0 w 224"/>
                <a:gd name="T81" fmla="*/ 136 h 160"/>
                <a:gd name="T82" fmla="*/ 56 w 224"/>
                <a:gd name="T83" fmla="*/ 160 h 160"/>
                <a:gd name="T84" fmla="*/ 112 w 224"/>
                <a:gd name="T85" fmla="*/ 136 h 160"/>
                <a:gd name="T86" fmla="*/ 112 w 224"/>
                <a:gd name="T87" fmla="*/ 120 h 160"/>
                <a:gd name="T88" fmla="*/ 56 w 224"/>
                <a:gd name="T8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60">
                  <a:moveTo>
                    <a:pt x="168" y="0"/>
                  </a:moveTo>
                  <a:cubicBezTo>
                    <a:pt x="137" y="0"/>
                    <a:pt x="112" y="11"/>
                    <a:pt x="112" y="24"/>
                  </a:cubicBezTo>
                  <a:cubicBezTo>
                    <a:pt x="112" y="37"/>
                    <a:pt x="137" y="48"/>
                    <a:pt x="168" y="48"/>
                  </a:cubicBezTo>
                  <a:cubicBezTo>
                    <a:pt x="199" y="48"/>
                    <a:pt x="224" y="37"/>
                    <a:pt x="224" y="24"/>
                  </a:cubicBezTo>
                  <a:cubicBezTo>
                    <a:pt x="224" y="11"/>
                    <a:pt x="199" y="0"/>
                    <a:pt x="168" y="0"/>
                  </a:cubicBezTo>
                  <a:close/>
                  <a:moveTo>
                    <a:pt x="168" y="64"/>
                  </a:moveTo>
                  <a:cubicBezTo>
                    <a:pt x="137" y="64"/>
                    <a:pt x="112" y="53"/>
                    <a:pt x="112" y="40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69"/>
                    <a:pt x="137" y="80"/>
                    <a:pt x="168" y="80"/>
                  </a:cubicBezTo>
                  <a:cubicBezTo>
                    <a:pt x="199" y="80"/>
                    <a:pt x="224" y="69"/>
                    <a:pt x="224" y="56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4" y="53"/>
                    <a:pt x="199" y="64"/>
                    <a:pt x="168" y="64"/>
                  </a:cubicBezTo>
                  <a:close/>
                  <a:moveTo>
                    <a:pt x="168" y="96"/>
                  </a:moveTo>
                  <a:cubicBezTo>
                    <a:pt x="137" y="96"/>
                    <a:pt x="112" y="85"/>
                    <a:pt x="112" y="72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101"/>
                    <a:pt x="137" y="112"/>
                    <a:pt x="168" y="112"/>
                  </a:cubicBezTo>
                  <a:cubicBezTo>
                    <a:pt x="199" y="112"/>
                    <a:pt x="224" y="101"/>
                    <a:pt x="224" y="88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85"/>
                    <a:pt x="199" y="96"/>
                    <a:pt x="168" y="96"/>
                  </a:cubicBezTo>
                  <a:close/>
                  <a:moveTo>
                    <a:pt x="168" y="128"/>
                  </a:moveTo>
                  <a:cubicBezTo>
                    <a:pt x="137" y="128"/>
                    <a:pt x="112" y="117"/>
                    <a:pt x="112" y="104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33"/>
                    <a:pt x="137" y="144"/>
                    <a:pt x="168" y="144"/>
                  </a:cubicBezTo>
                  <a:cubicBezTo>
                    <a:pt x="199" y="144"/>
                    <a:pt x="224" y="133"/>
                    <a:pt x="224" y="120"/>
                  </a:cubicBezTo>
                  <a:cubicBezTo>
                    <a:pt x="224" y="104"/>
                    <a:pt x="224" y="104"/>
                    <a:pt x="224" y="104"/>
                  </a:cubicBezTo>
                  <a:cubicBezTo>
                    <a:pt x="224" y="117"/>
                    <a:pt x="199" y="128"/>
                    <a:pt x="168" y="128"/>
                  </a:cubicBezTo>
                  <a:close/>
                  <a:moveTo>
                    <a:pt x="56" y="48"/>
                  </a:moveTo>
                  <a:cubicBezTo>
                    <a:pt x="25" y="48"/>
                    <a:pt x="0" y="59"/>
                    <a:pt x="0" y="72"/>
                  </a:cubicBezTo>
                  <a:cubicBezTo>
                    <a:pt x="0" y="85"/>
                    <a:pt x="25" y="96"/>
                    <a:pt x="56" y="96"/>
                  </a:cubicBezTo>
                  <a:cubicBezTo>
                    <a:pt x="87" y="96"/>
                    <a:pt x="112" y="85"/>
                    <a:pt x="112" y="72"/>
                  </a:cubicBezTo>
                  <a:cubicBezTo>
                    <a:pt x="112" y="59"/>
                    <a:pt x="87" y="48"/>
                    <a:pt x="56" y="48"/>
                  </a:cubicBezTo>
                  <a:close/>
                  <a:moveTo>
                    <a:pt x="56" y="112"/>
                  </a:moveTo>
                  <a:cubicBezTo>
                    <a:pt x="25" y="112"/>
                    <a:pt x="0" y="101"/>
                    <a:pt x="0" y="8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7"/>
                    <a:pt x="25" y="128"/>
                    <a:pt x="56" y="128"/>
                  </a:cubicBezTo>
                  <a:cubicBezTo>
                    <a:pt x="87" y="128"/>
                    <a:pt x="112" y="117"/>
                    <a:pt x="112" y="104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101"/>
                    <a:pt x="87" y="112"/>
                    <a:pt x="56" y="112"/>
                  </a:cubicBezTo>
                  <a:close/>
                  <a:moveTo>
                    <a:pt x="56" y="144"/>
                  </a:moveTo>
                  <a:cubicBezTo>
                    <a:pt x="25" y="144"/>
                    <a:pt x="0" y="133"/>
                    <a:pt x="0" y="12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9"/>
                    <a:pt x="25" y="160"/>
                    <a:pt x="56" y="160"/>
                  </a:cubicBezTo>
                  <a:cubicBezTo>
                    <a:pt x="87" y="160"/>
                    <a:pt x="112" y="149"/>
                    <a:pt x="112" y="136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33"/>
                    <a:pt x="87" y="144"/>
                    <a:pt x="56" y="144"/>
                  </a:cubicBez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5" name="Animation4"/>
          <p:cNvGrpSpPr/>
          <p:nvPr/>
        </p:nvGrpSpPr>
        <p:grpSpPr>
          <a:xfrm>
            <a:off x="1805418" y="4569075"/>
            <a:ext cx="6464714" cy="1005765"/>
            <a:chOff x="2888669" y="5938921"/>
            <a:chExt cx="10343542" cy="1609224"/>
          </a:xfrm>
        </p:grpSpPr>
        <p:grpSp>
          <p:nvGrpSpPr>
            <p:cNvPr id="127" name="Group 126"/>
            <p:cNvGrpSpPr/>
            <p:nvPr/>
          </p:nvGrpSpPr>
          <p:grpSpPr>
            <a:xfrm>
              <a:off x="4321429" y="5938921"/>
              <a:ext cx="8910782" cy="1609224"/>
              <a:chOff x="398478" y="5797448"/>
              <a:chExt cx="8910782" cy="1609224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5943599" y="6560288"/>
                <a:ext cx="295570" cy="517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398478" y="5797448"/>
                <a:ext cx="3416145" cy="1609224"/>
              </a:xfrm>
              <a:prstGeom prst="rect">
                <a:avLst/>
              </a:prstGeom>
            </p:spPr>
            <p:txBody>
              <a:bodyPr wrap="square" lIns="81639" tIns="40819" rIns="81639" bIns="40819">
                <a:spAutoFit/>
              </a:bodyPr>
              <a:lstStyle/>
              <a:p>
                <a:r>
                  <a:rPr lang="en-US" sz="6000" b="1" dirty="0">
                    <a:solidFill>
                      <a:schemeClr val="accent3"/>
                    </a:solidFill>
                  </a:rPr>
                  <a:t>$700K</a:t>
                </a:r>
                <a:endParaRPr lang="en-US" sz="125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798911" y="6105224"/>
                <a:ext cx="5510349" cy="993670"/>
              </a:xfrm>
              <a:prstGeom prst="rect">
                <a:avLst/>
              </a:prstGeom>
            </p:spPr>
            <p:txBody>
              <a:bodyPr wrap="square" lIns="81639" tIns="40819" rIns="81639" bIns="40819">
                <a:spAutoFit/>
              </a:bodyPr>
              <a:lstStyle/>
              <a:p>
                <a:r>
                  <a:rPr lang="en-US" sz="1750" dirty="0">
                    <a:solidFill>
                      <a:schemeClr val="accent4"/>
                    </a:solidFill>
                  </a:rPr>
                  <a:t>per incident is the </a:t>
                </a:r>
                <a:br>
                  <a:rPr lang="en-US" sz="1750" dirty="0">
                    <a:solidFill>
                      <a:schemeClr val="accent4"/>
                    </a:solidFill>
                  </a:rPr>
                </a:br>
                <a:r>
                  <a:rPr lang="en-US" sz="1750" dirty="0">
                    <a:solidFill>
                      <a:schemeClr val="accent4"/>
                    </a:solidFill>
                  </a:rPr>
                  <a:t>average cost of a </a:t>
                </a:r>
                <a:r>
                  <a:rPr lang="en-US" sz="1750" dirty="0" err="1">
                    <a:solidFill>
                      <a:schemeClr val="accent4"/>
                    </a:solidFill>
                  </a:rPr>
                  <a:t>DDoS</a:t>
                </a:r>
                <a:r>
                  <a:rPr lang="en-US" sz="1750" dirty="0">
                    <a:solidFill>
                      <a:schemeClr val="accent4"/>
                    </a:solidFill>
                  </a:rPr>
                  <a:t> outage</a:t>
                </a:r>
                <a:endParaRPr lang="en-US" sz="1750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888669" y="6008102"/>
              <a:ext cx="1325362" cy="1309918"/>
              <a:chOff x="-1797144" y="3175"/>
              <a:chExt cx="1498600" cy="1481138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-1797144" y="501650"/>
                <a:ext cx="430213" cy="982663"/>
              </a:xfrm>
              <a:custGeom>
                <a:avLst/>
                <a:gdLst>
                  <a:gd name="T0" fmla="*/ 99 w 115"/>
                  <a:gd name="T1" fmla="*/ 0 h 262"/>
                  <a:gd name="T2" fmla="*/ 16 w 115"/>
                  <a:gd name="T3" fmla="*/ 0 h 262"/>
                  <a:gd name="T4" fmla="*/ 0 w 115"/>
                  <a:gd name="T5" fmla="*/ 16 h 262"/>
                  <a:gd name="T6" fmla="*/ 0 w 115"/>
                  <a:gd name="T7" fmla="*/ 246 h 262"/>
                  <a:gd name="T8" fmla="*/ 16 w 115"/>
                  <a:gd name="T9" fmla="*/ 262 h 262"/>
                  <a:gd name="T10" fmla="*/ 99 w 115"/>
                  <a:gd name="T11" fmla="*/ 262 h 262"/>
                  <a:gd name="T12" fmla="*/ 115 w 115"/>
                  <a:gd name="T13" fmla="*/ 246 h 262"/>
                  <a:gd name="T14" fmla="*/ 115 w 115"/>
                  <a:gd name="T15" fmla="*/ 16 h 262"/>
                  <a:gd name="T16" fmla="*/ 99 w 115"/>
                  <a:gd name="T17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62">
                    <a:moveTo>
                      <a:pt x="9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55"/>
                      <a:pt x="7" y="262"/>
                      <a:pt x="16" y="262"/>
                    </a:cubicBezTo>
                    <a:cubicBezTo>
                      <a:pt x="99" y="262"/>
                      <a:pt x="99" y="262"/>
                      <a:pt x="99" y="262"/>
                    </a:cubicBezTo>
                    <a:cubicBezTo>
                      <a:pt x="108" y="262"/>
                      <a:pt x="115" y="255"/>
                      <a:pt x="115" y="246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15" y="7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-728757" y="1060450"/>
                <a:ext cx="430213" cy="423863"/>
              </a:xfrm>
              <a:custGeom>
                <a:avLst/>
                <a:gdLst>
                  <a:gd name="T0" fmla="*/ 99 w 115"/>
                  <a:gd name="T1" fmla="*/ 0 h 113"/>
                  <a:gd name="T2" fmla="*/ 16 w 115"/>
                  <a:gd name="T3" fmla="*/ 0 h 113"/>
                  <a:gd name="T4" fmla="*/ 0 w 115"/>
                  <a:gd name="T5" fmla="*/ 16 h 113"/>
                  <a:gd name="T6" fmla="*/ 0 w 115"/>
                  <a:gd name="T7" fmla="*/ 97 h 113"/>
                  <a:gd name="T8" fmla="*/ 16 w 115"/>
                  <a:gd name="T9" fmla="*/ 113 h 113"/>
                  <a:gd name="T10" fmla="*/ 99 w 115"/>
                  <a:gd name="T11" fmla="*/ 113 h 113"/>
                  <a:gd name="T12" fmla="*/ 115 w 115"/>
                  <a:gd name="T13" fmla="*/ 97 h 113"/>
                  <a:gd name="T14" fmla="*/ 115 w 115"/>
                  <a:gd name="T15" fmla="*/ 16 h 113"/>
                  <a:gd name="T16" fmla="*/ 99 w 115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3">
                    <a:moveTo>
                      <a:pt x="9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6"/>
                      <a:pt x="7" y="113"/>
                      <a:pt x="16" y="113"/>
                    </a:cubicBezTo>
                    <a:cubicBezTo>
                      <a:pt x="99" y="113"/>
                      <a:pt x="99" y="113"/>
                      <a:pt x="99" y="113"/>
                    </a:cubicBezTo>
                    <a:cubicBezTo>
                      <a:pt x="108" y="113"/>
                      <a:pt x="115" y="106"/>
                      <a:pt x="115" y="97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15" y="7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-1265333" y="817563"/>
                <a:ext cx="434975" cy="666749"/>
              </a:xfrm>
              <a:custGeom>
                <a:avLst/>
                <a:gdLst>
                  <a:gd name="T0" fmla="*/ 100 w 116"/>
                  <a:gd name="T1" fmla="*/ 0 h 178"/>
                  <a:gd name="T2" fmla="*/ 16 w 116"/>
                  <a:gd name="T3" fmla="*/ 0 h 178"/>
                  <a:gd name="T4" fmla="*/ 0 w 116"/>
                  <a:gd name="T5" fmla="*/ 16 h 178"/>
                  <a:gd name="T6" fmla="*/ 0 w 116"/>
                  <a:gd name="T7" fmla="*/ 162 h 178"/>
                  <a:gd name="T8" fmla="*/ 16 w 116"/>
                  <a:gd name="T9" fmla="*/ 178 h 178"/>
                  <a:gd name="T10" fmla="*/ 100 w 116"/>
                  <a:gd name="T11" fmla="*/ 178 h 178"/>
                  <a:gd name="T12" fmla="*/ 116 w 116"/>
                  <a:gd name="T13" fmla="*/ 162 h 178"/>
                  <a:gd name="T14" fmla="*/ 116 w 116"/>
                  <a:gd name="T15" fmla="*/ 16 h 178"/>
                  <a:gd name="T16" fmla="*/ 100 w 116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178">
                    <a:moveTo>
                      <a:pt x="10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71"/>
                      <a:pt x="7" y="178"/>
                      <a:pt x="16" y="178"/>
                    </a:cubicBezTo>
                    <a:cubicBezTo>
                      <a:pt x="100" y="178"/>
                      <a:pt x="100" y="178"/>
                      <a:pt x="100" y="178"/>
                    </a:cubicBezTo>
                    <a:cubicBezTo>
                      <a:pt x="108" y="178"/>
                      <a:pt x="116" y="171"/>
                      <a:pt x="116" y="162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7"/>
                      <a:pt x="108" y="0"/>
                      <a:pt x="100" y="0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-1666970" y="3175"/>
                <a:ext cx="1293813" cy="993775"/>
              </a:xfrm>
              <a:custGeom>
                <a:avLst/>
                <a:gdLst>
                  <a:gd name="T0" fmla="*/ 206 w 345"/>
                  <a:gd name="T1" fmla="*/ 154 h 265"/>
                  <a:gd name="T2" fmla="*/ 276 w 345"/>
                  <a:gd name="T3" fmla="*/ 224 h 265"/>
                  <a:gd name="T4" fmla="*/ 252 w 345"/>
                  <a:gd name="T5" fmla="*/ 248 h 265"/>
                  <a:gd name="T6" fmla="*/ 253 w 345"/>
                  <a:gd name="T7" fmla="*/ 251 h 265"/>
                  <a:gd name="T8" fmla="*/ 341 w 345"/>
                  <a:gd name="T9" fmla="*/ 265 h 265"/>
                  <a:gd name="T10" fmla="*/ 345 w 345"/>
                  <a:gd name="T11" fmla="*/ 262 h 265"/>
                  <a:gd name="T12" fmla="*/ 331 w 345"/>
                  <a:gd name="T13" fmla="*/ 174 h 265"/>
                  <a:gd name="T14" fmla="*/ 327 w 345"/>
                  <a:gd name="T15" fmla="*/ 172 h 265"/>
                  <a:gd name="T16" fmla="*/ 304 w 345"/>
                  <a:gd name="T17" fmla="*/ 196 h 265"/>
                  <a:gd name="T18" fmla="*/ 206 w 345"/>
                  <a:gd name="T19" fmla="*/ 98 h 265"/>
                  <a:gd name="T20" fmla="*/ 165 w 345"/>
                  <a:gd name="T21" fmla="*/ 138 h 265"/>
                  <a:gd name="T22" fmla="*/ 28 w 345"/>
                  <a:gd name="T23" fmla="*/ 0 h 265"/>
                  <a:gd name="T24" fmla="*/ 0 w 345"/>
                  <a:gd name="T25" fmla="*/ 29 h 265"/>
                  <a:gd name="T26" fmla="*/ 165 w 345"/>
                  <a:gd name="T27" fmla="*/ 194 h 265"/>
                  <a:gd name="T28" fmla="*/ 206 w 345"/>
                  <a:gd name="T29" fmla="*/ 15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5" h="265">
                    <a:moveTo>
                      <a:pt x="206" y="154"/>
                    </a:moveTo>
                    <a:cubicBezTo>
                      <a:pt x="276" y="224"/>
                      <a:pt x="276" y="224"/>
                      <a:pt x="276" y="224"/>
                    </a:cubicBezTo>
                    <a:cubicBezTo>
                      <a:pt x="252" y="248"/>
                      <a:pt x="252" y="248"/>
                      <a:pt x="252" y="248"/>
                    </a:cubicBezTo>
                    <a:cubicBezTo>
                      <a:pt x="251" y="249"/>
                      <a:pt x="251" y="251"/>
                      <a:pt x="253" y="251"/>
                    </a:cubicBezTo>
                    <a:cubicBezTo>
                      <a:pt x="341" y="265"/>
                      <a:pt x="341" y="265"/>
                      <a:pt x="341" y="265"/>
                    </a:cubicBezTo>
                    <a:cubicBezTo>
                      <a:pt x="344" y="265"/>
                      <a:pt x="345" y="264"/>
                      <a:pt x="345" y="262"/>
                    </a:cubicBezTo>
                    <a:cubicBezTo>
                      <a:pt x="331" y="174"/>
                      <a:pt x="331" y="174"/>
                      <a:pt x="331" y="174"/>
                    </a:cubicBezTo>
                    <a:cubicBezTo>
                      <a:pt x="330" y="171"/>
                      <a:pt x="329" y="171"/>
                      <a:pt x="327" y="172"/>
                    </a:cubicBezTo>
                    <a:cubicBezTo>
                      <a:pt x="304" y="196"/>
                      <a:pt x="304" y="196"/>
                      <a:pt x="304" y="196"/>
                    </a:cubicBezTo>
                    <a:cubicBezTo>
                      <a:pt x="206" y="98"/>
                      <a:pt x="206" y="98"/>
                      <a:pt x="206" y="9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65" y="194"/>
                      <a:pt x="165" y="194"/>
                      <a:pt x="165" y="194"/>
                    </a:cubicBezTo>
                    <a:lnTo>
                      <a:pt x="206" y="154"/>
                    </a:ln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9274626" y="2748946"/>
            <a:ext cx="3593978" cy="2661272"/>
            <a:chOff x="14839402" y="3026713"/>
            <a:chExt cx="5750365" cy="4258035"/>
          </a:xfrm>
        </p:grpSpPr>
        <p:grpSp>
          <p:nvGrpSpPr>
            <p:cNvPr id="28" name="Group 27"/>
            <p:cNvGrpSpPr/>
            <p:nvPr/>
          </p:nvGrpSpPr>
          <p:grpSpPr>
            <a:xfrm>
              <a:off x="14839402" y="3484643"/>
              <a:ext cx="5340460" cy="3800105"/>
              <a:chOff x="14839402" y="3484643"/>
              <a:chExt cx="4872757" cy="3467302"/>
            </a:xfrm>
          </p:grpSpPr>
          <p:pic>
            <p:nvPicPr>
              <p:cNvPr id="1027" name="Picture 3" descr="W:\Inprogress\16528 Corero Value Prop Deck\powerpoint\artwork\raster\jpgs\SelectionPaneScreen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39402" y="3781718"/>
                <a:ext cx="4872757" cy="3170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9" name="Straight Arrow Connector 98"/>
              <p:cNvCxnSpPr/>
              <p:nvPr/>
            </p:nvCxnSpPr>
            <p:spPr>
              <a:xfrm>
                <a:off x="18423654" y="3564368"/>
                <a:ext cx="0" cy="3846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16966643" y="3484643"/>
                <a:ext cx="0" cy="3846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>
                <a:off x="17896114" y="4340888"/>
                <a:ext cx="38183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9599311" y="3521439"/>
                <a:ext cx="0" cy="774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ectangle 109"/>
            <p:cNvSpPr/>
            <p:nvPr/>
          </p:nvSpPr>
          <p:spPr>
            <a:xfrm>
              <a:off x="16133147" y="3026713"/>
              <a:ext cx="1160950" cy="4640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>
                  <a:solidFill>
                    <a:sysClr val="windowText" lastClr="000000"/>
                  </a:solidFill>
                </a:rPr>
                <a:t>Format tab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7818275" y="3151653"/>
              <a:ext cx="1541779" cy="4640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ysClr val="windowText" lastClr="000000"/>
                  </a:solidFill>
                </a:rPr>
                <a:t>Selection Pane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9631311" y="3167863"/>
              <a:ext cx="958456" cy="4640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ysClr val="windowText" lastClr="000000"/>
                  </a:solidFill>
                </a:rPr>
                <a:t>Eye Icon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6317310" y="4255211"/>
              <a:ext cx="1872197" cy="4640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ysClr val="windowText" lastClr="000000"/>
                  </a:solidFill>
                </a:rPr>
                <a:t>Animation Layer</a:t>
              </a: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5807019" y="5698066"/>
            <a:ext cx="2108269" cy="188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5" dirty="0">
                <a:solidFill>
                  <a:schemeClr val="accent5"/>
                </a:solidFill>
                <a:hlinkClick r:id="rId17"/>
              </a:rPr>
              <a:t>Source: </a:t>
            </a:r>
            <a:r>
              <a:rPr lang="en-US" sz="625" dirty="0">
                <a:solidFill>
                  <a:schemeClr val="accent5"/>
                </a:solidFill>
                <a:hlinkClick r:id="rId17"/>
              </a:rPr>
              <a:t>Digital Attack Map - DDoS attacks around the </a:t>
            </a:r>
            <a:r>
              <a:rPr lang="en-US" sz="625" dirty="0">
                <a:solidFill>
                  <a:schemeClr val="accent5"/>
                </a:solidFill>
                <a:hlinkClick r:id="rId17"/>
              </a:rPr>
              <a:t>globe</a:t>
            </a:r>
            <a:endParaRPr lang="en-US" sz="625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6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259" y="1106410"/>
            <a:ext cx="6713792" cy="5079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52" y="362294"/>
            <a:ext cx="8109560" cy="640914"/>
          </a:xfrm>
        </p:spPr>
        <p:txBody>
          <a:bodyPr/>
          <a:lstStyle/>
          <a:p>
            <a:r>
              <a:rPr lang="en-US" sz="3200" dirty="0" smtClean="0"/>
              <a:t>DDoS Digital Attack Map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6606" y="773606"/>
            <a:ext cx="3039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://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www.digitalattackmap.com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/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>
            <a:off x="4614524" y="2748630"/>
            <a:ext cx="1364163" cy="775369"/>
          </a:xfrm>
          <a:prstGeom prst="stripedRightArrow">
            <a:avLst/>
          </a:prstGeom>
          <a:solidFill>
            <a:srgbClr val="C000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Volumetric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>
            <a:off x="3473579" y="2144644"/>
            <a:ext cx="1364163" cy="775369"/>
          </a:xfrm>
          <a:prstGeom prst="stripedRightArrow">
            <a:avLst/>
          </a:prstGeom>
          <a:solidFill>
            <a:srgbClr val="0480C4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Application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triped Right Arrow 9"/>
          <p:cNvSpPr/>
          <p:nvPr/>
        </p:nvSpPr>
        <p:spPr bwMode="auto">
          <a:xfrm>
            <a:off x="1299259" y="3136315"/>
            <a:ext cx="1364163" cy="775369"/>
          </a:xfrm>
          <a:prstGeom prst="stripedRightArrow">
            <a:avLst/>
          </a:prstGeom>
          <a:solidFill>
            <a:srgbClr val="C06E97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TCP Connect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triped Right Arrow 10"/>
          <p:cNvSpPr/>
          <p:nvPr/>
        </p:nvSpPr>
        <p:spPr bwMode="auto">
          <a:xfrm>
            <a:off x="2791497" y="1462565"/>
            <a:ext cx="1364163" cy="775369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Fragmented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1161" y="4075679"/>
            <a:ext cx="5876619" cy="107721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a typeface="Times New Roman"/>
                <a:cs typeface="Times New Roman"/>
              </a:rPr>
              <a:t>According to a recent survey conducted by the </a:t>
            </a:r>
          </a:p>
          <a:p>
            <a:pPr algn="ctr"/>
            <a:r>
              <a:rPr lang="en-US" sz="1600" b="1" dirty="0">
                <a:ea typeface="Times New Roman"/>
                <a:cs typeface="Times New Roman"/>
              </a:rPr>
              <a:t>SANS Institute… </a:t>
            </a:r>
          </a:p>
          <a:p>
            <a:pPr algn="ctr"/>
            <a:r>
              <a:rPr lang="en-US" sz="1600" b="1" dirty="0">
                <a:ea typeface="Times New Roman"/>
                <a:cs typeface="Times New Roman"/>
              </a:rPr>
              <a:t>“The most damaging DDoS attacks mix volumetric attacks with targeted, application-specific attacks.”</a:t>
            </a:r>
          </a:p>
        </p:txBody>
      </p:sp>
    </p:spTree>
    <p:extLst>
      <p:ext uri="{BB962C8B-B14F-4D97-AF65-F5344CB8AC3E}">
        <p14:creationId xmlns:p14="http://schemas.microsoft.com/office/powerpoint/2010/main" val="12065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Content Placeholder 4"/>
          <p:cNvSpPr>
            <a:spLocks noGrp="1"/>
          </p:cNvSpPr>
          <p:nvPr>
            <p:ph idx="4294967295"/>
          </p:nvPr>
        </p:nvSpPr>
        <p:spPr>
          <a:xfrm>
            <a:off x="694555" y="362266"/>
            <a:ext cx="8102600" cy="480142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Are the attackers getting smarter?</a:t>
            </a:r>
            <a:endParaRPr lang="en-US" dirty="0" smtClean="0">
              <a:solidFill>
                <a:srgbClr val="6666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94555" y="1019881"/>
            <a:ext cx="8197968" cy="110799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Researchers are finding an uptick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 the number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of new techniques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Attackers defeating traditional protection (Firewall, ACL,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Blackhole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Attackers are developing new methods of bypassing defenses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© 2014 Corero        www.corero.com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04355" y="2418735"/>
            <a:ext cx="6116013" cy="3702463"/>
            <a:chOff x="1604355" y="2418735"/>
            <a:chExt cx="6116013" cy="37024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355" y="2418735"/>
              <a:ext cx="6116013" cy="37024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1948523" y="2724295"/>
              <a:ext cx="5506273" cy="416885"/>
            </a:xfrm>
            <a:prstGeom prst="roundRect">
              <a:avLst/>
            </a:prstGeom>
            <a:solidFill>
              <a:schemeClr val="accent6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Network </a:t>
              </a:r>
              <a:r>
                <a:rPr lang="en-US" sz="17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DDoS</a:t>
              </a:r>
              <a:r>
                <a:rPr lang="en-US" sz="1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Attacks: Distribution by Number of Vectors</a:t>
              </a:r>
              <a:endPara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8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attackers getting </a:t>
            </a:r>
            <a:r>
              <a:rPr lang="en-US" dirty="0" smtClean="0"/>
              <a:t>smarter?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2014 Corero        www.corero.com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7" y="1779374"/>
            <a:ext cx="8391562" cy="41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69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7492" y="2924184"/>
            <a:ext cx="2171700" cy="1228725"/>
            <a:chOff x="405147" y="3057525"/>
            <a:chExt cx="2171700" cy="1228725"/>
          </a:xfrm>
        </p:grpSpPr>
        <p:pic>
          <p:nvPicPr>
            <p:cNvPr id="4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72" y="3341688"/>
              <a:ext cx="2101850" cy="944562"/>
            </a:xfrm>
            <a:prstGeom prst="flowChartDocument">
              <a:avLst/>
            </a:prstGeom>
            <a:noFill/>
            <a:ln w="12700" algn="in">
              <a:solidFill>
                <a:srgbClr val="7992B1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0F243E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31"/>
            <p:cNvSpPr txBox="1">
              <a:spLocks noChangeArrowheads="1"/>
            </p:cNvSpPr>
            <p:nvPr/>
          </p:nvSpPr>
          <p:spPr bwMode="auto">
            <a:xfrm>
              <a:off x="405147" y="3057525"/>
              <a:ext cx="21717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666666"/>
                  </a:solidFill>
                  <a:effectLst/>
                  <a:latin typeface="Calibri" pitchFamily="34" charset="0"/>
                  <a:cs typeface="Arial" pitchFamily="34" charset="0"/>
                </a:rPr>
                <a:t>High Orbit ION Cannon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4955" y="4630453"/>
            <a:ext cx="2136775" cy="1257300"/>
            <a:chOff x="422610" y="4813300"/>
            <a:chExt cx="2136775" cy="1257300"/>
          </a:xfrm>
        </p:grpSpPr>
        <p:pic>
          <p:nvPicPr>
            <p:cNvPr id="7" name="Picture 3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10" y="5130800"/>
              <a:ext cx="2136775" cy="939800"/>
            </a:xfrm>
            <a:prstGeom prst="flowChartDocument">
              <a:avLst/>
            </a:prstGeom>
            <a:noFill/>
            <a:ln w="12700" algn="in">
              <a:solidFill>
                <a:srgbClr val="7992B1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0F243E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37"/>
            <p:cNvSpPr txBox="1">
              <a:spLocks noChangeArrowheads="1"/>
            </p:cNvSpPr>
            <p:nvPr/>
          </p:nvSpPr>
          <p:spPr bwMode="auto">
            <a:xfrm>
              <a:off x="748047" y="4813300"/>
              <a:ext cx="14859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666666"/>
                  </a:solidFill>
                  <a:effectLst/>
                  <a:latin typeface="Calibri" pitchFamily="34" charset="0"/>
                  <a:cs typeface="Arial" pitchFamily="34" charset="0"/>
                </a:rPr>
                <a:t>HULK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54036" y="4630453"/>
            <a:ext cx="1903412" cy="1228725"/>
            <a:chOff x="6311691" y="4622006"/>
            <a:chExt cx="1903412" cy="1228725"/>
          </a:xfrm>
        </p:grpSpPr>
        <p:pic>
          <p:nvPicPr>
            <p:cNvPr id="10" name="Picture 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691" y="4896644"/>
              <a:ext cx="1903412" cy="954087"/>
            </a:xfrm>
            <a:prstGeom prst="flowChartDocument">
              <a:avLst/>
            </a:prstGeom>
            <a:noFill/>
            <a:ln w="12700" algn="in">
              <a:solidFill>
                <a:srgbClr val="7992B1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0F243E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41"/>
            <p:cNvSpPr txBox="1">
              <a:spLocks noChangeArrowheads="1"/>
            </p:cNvSpPr>
            <p:nvPr/>
          </p:nvSpPr>
          <p:spPr bwMode="auto">
            <a:xfrm>
              <a:off x="6577597" y="4622006"/>
              <a:ext cx="1371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666666"/>
                  </a:solidFill>
                  <a:effectLst/>
                  <a:latin typeface="Calibri" pitchFamily="34" charset="0"/>
                  <a:cs typeface="Arial" pitchFamily="34" charset="0"/>
                </a:rPr>
                <a:t>SlowHTTP</a:t>
              </a:r>
              <a:r>
                <a:rPr lang="en-US" sz="1600" b="1" dirty="0" err="1" smtClean="0">
                  <a:solidFill>
                    <a:srgbClr val="666666"/>
                  </a:solidFill>
                  <a:latin typeface="Calibri" pitchFamily="34" charset="0"/>
                  <a:cs typeface="Arial" pitchFamily="34" charset="0"/>
                </a:rPr>
                <a:t>test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2417" y="1275623"/>
            <a:ext cx="2163762" cy="1247775"/>
            <a:chOff x="409116" y="1242132"/>
            <a:chExt cx="2163762" cy="1247775"/>
          </a:xfrm>
        </p:grpSpPr>
        <p:grpSp>
          <p:nvGrpSpPr>
            <p:cNvPr id="13" name="Group 12"/>
            <p:cNvGrpSpPr/>
            <p:nvPr/>
          </p:nvGrpSpPr>
          <p:grpSpPr>
            <a:xfrm>
              <a:off x="409116" y="1242132"/>
              <a:ext cx="2163762" cy="1247775"/>
              <a:chOff x="409116" y="1095375"/>
              <a:chExt cx="2163762" cy="1247775"/>
            </a:xfrm>
          </p:grpSpPr>
          <p:pic>
            <p:nvPicPr>
              <p:cNvPr id="21" name="Picture 2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116" y="1385888"/>
                <a:ext cx="2163762" cy="957262"/>
              </a:xfrm>
              <a:prstGeom prst="flowChartDocument">
                <a:avLst/>
              </a:prstGeom>
              <a:noFill/>
              <a:ln w="12700" algn="in">
                <a:solidFill>
                  <a:srgbClr val="7992B1"/>
                </a:solidFill>
                <a:miter lim="800000"/>
                <a:headEnd/>
                <a:tailEnd/>
              </a:ln>
              <a:effectLst>
                <a:outerShdw dist="99190" dir="3011666" algn="ctr" rotWithShape="0">
                  <a:srgbClr val="0F243E">
                    <a:alpha val="50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25"/>
              <p:cNvSpPr txBox="1">
                <a:spLocks noChangeArrowheads="1"/>
              </p:cNvSpPr>
              <p:nvPr/>
            </p:nvSpPr>
            <p:spPr bwMode="auto">
              <a:xfrm>
                <a:off x="1124285" y="1095375"/>
                <a:ext cx="733425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latin typeface="Calibri" pitchFamily="34" charset="0"/>
                    <a:cs typeface="Arial" pitchFamily="34" charset="0"/>
                  </a:rPr>
                  <a:t>Hping3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666666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 flipH="1" flipV="1">
              <a:off x="525098" y="1656386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flipH="1" flipV="1">
              <a:off x="960860" y="1862649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H="1" flipV="1">
              <a:off x="938000" y="1941182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flipH="1" flipV="1">
              <a:off x="525098" y="2111204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flipH="1" flipV="1">
              <a:off x="2236591" y="2265985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H="1" flipV="1">
              <a:off x="570817" y="1953320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flipH="1" flipV="1">
              <a:off x="844179" y="1911213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45958" y="1265160"/>
            <a:ext cx="1863725" cy="1247775"/>
            <a:chOff x="3503613" y="1242132"/>
            <a:chExt cx="1863725" cy="1247775"/>
          </a:xfrm>
        </p:grpSpPr>
        <p:grpSp>
          <p:nvGrpSpPr>
            <p:cNvPr id="24" name="Group 23"/>
            <p:cNvGrpSpPr/>
            <p:nvPr/>
          </p:nvGrpSpPr>
          <p:grpSpPr>
            <a:xfrm>
              <a:off x="3503613" y="1242132"/>
              <a:ext cx="1863725" cy="1247775"/>
              <a:chOff x="3503613" y="1127125"/>
              <a:chExt cx="1863725" cy="1247775"/>
            </a:xfrm>
          </p:grpSpPr>
          <p:pic>
            <p:nvPicPr>
              <p:cNvPr id="33" name="Picture 2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3613" y="1419225"/>
                <a:ext cx="1863725" cy="955675"/>
              </a:xfrm>
              <a:prstGeom prst="flowChartDocument">
                <a:avLst/>
              </a:prstGeom>
              <a:noFill/>
              <a:ln w="12700" algn="in">
                <a:solidFill>
                  <a:srgbClr val="7992B1"/>
                </a:solidFill>
                <a:miter lim="800000"/>
                <a:headEnd/>
                <a:tailEnd/>
              </a:ln>
              <a:effectLst>
                <a:outerShdw dist="99190" dir="3011666" algn="ctr" rotWithShape="0">
                  <a:srgbClr val="0F243E">
                    <a:alpha val="50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4068763" y="1127125"/>
                <a:ext cx="733425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latin typeface="Calibri" pitchFamily="34" charset="0"/>
                    <a:cs typeface="Arial" pitchFamily="34" charset="0"/>
                  </a:rPr>
                  <a:t>NMAP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666666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flipH="1" flipV="1">
              <a:off x="4283076" y="1656386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flipH="1" flipV="1">
              <a:off x="4260216" y="1702105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flipH="1" flipV="1">
              <a:off x="4262597" y="1830764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flipH="1" flipV="1">
              <a:off x="4286092" y="1862649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flipH="1" flipV="1">
              <a:off x="4260851" y="1992932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flipH="1" flipV="1">
              <a:off x="4263232" y="2034352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flipH="1" flipV="1">
              <a:off x="4260850" y="2156506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flipH="1" flipV="1">
              <a:off x="4330065" y="2243125"/>
              <a:ext cx="457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58658" y="4630453"/>
            <a:ext cx="1838325" cy="1266825"/>
            <a:chOff x="3516313" y="4607425"/>
            <a:chExt cx="1838325" cy="1266825"/>
          </a:xfrm>
        </p:grpSpPr>
        <p:grpSp>
          <p:nvGrpSpPr>
            <p:cNvPr id="36" name="Group 35"/>
            <p:cNvGrpSpPr/>
            <p:nvPr/>
          </p:nvGrpSpPr>
          <p:grpSpPr>
            <a:xfrm>
              <a:off x="3516313" y="4607425"/>
              <a:ext cx="1838325" cy="1266825"/>
              <a:chOff x="3516313" y="4803775"/>
              <a:chExt cx="1838325" cy="1266825"/>
            </a:xfrm>
          </p:grpSpPr>
          <p:pic>
            <p:nvPicPr>
              <p:cNvPr id="38" name="Picture 3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6313" y="5127625"/>
                <a:ext cx="1838325" cy="942975"/>
              </a:xfrm>
              <a:prstGeom prst="flowChartDocument">
                <a:avLst/>
              </a:prstGeom>
              <a:noFill/>
              <a:ln w="12700" algn="in">
                <a:solidFill>
                  <a:srgbClr val="7992B1"/>
                </a:solidFill>
                <a:miter lim="800000"/>
                <a:headEnd/>
                <a:tailEnd/>
              </a:ln>
              <a:effectLst>
                <a:outerShdw dist="99190" dir="3011666" algn="ctr" rotWithShape="0">
                  <a:srgbClr val="0F243E">
                    <a:alpha val="50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3740150" y="4803775"/>
                <a:ext cx="1390650" cy="342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latin typeface="Calibri" pitchFamily="34" charset="0"/>
                    <a:cs typeface="Arial" pitchFamily="34" charset="0"/>
                  </a:rPr>
                  <a:t>Metasploit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666666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3952877" y="5249233"/>
              <a:ext cx="70644" cy="457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18317" y="2924184"/>
            <a:ext cx="1974850" cy="1247775"/>
            <a:chOff x="6275972" y="2901156"/>
            <a:chExt cx="1974850" cy="1247775"/>
          </a:xfrm>
        </p:grpSpPr>
        <p:grpSp>
          <p:nvGrpSpPr>
            <p:cNvPr id="41" name="Group 40"/>
            <p:cNvGrpSpPr/>
            <p:nvPr/>
          </p:nvGrpSpPr>
          <p:grpSpPr>
            <a:xfrm>
              <a:off x="6275972" y="2901156"/>
              <a:ext cx="1974850" cy="1247775"/>
              <a:chOff x="6275972" y="2901156"/>
              <a:chExt cx="1974850" cy="1247775"/>
            </a:xfrm>
          </p:grpSpPr>
          <p:sp>
            <p:nvSpPr>
              <p:cNvPr id="44" name="Text Box 34"/>
              <p:cNvSpPr txBox="1">
                <a:spLocks noChangeArrowheads="1"/>
              </p:cNvSpPr>
              <p:nvPr/>
            </p:nvSpPr>
            <p:spPr bwMode="auto">
              <a:xfrm>
                <a:off x="6629985" y="2901156"/>
                <a:ext cx="1266825" cy="323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latin typeface="Calibri" pitchFamily="34" charset="0"/>
                    <a:cs typeface="Arial" pitchFamily="34" charset="0"/>
                  </a:rPr>
                  <a:t>Slowloris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666666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5" name="Picture 3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5972" y="3207544"/>
                <a:ext cx="1974850" cy="941387"/>
              </a:xfrm>
              <a:prstGeom prst="flowChartDocument">
                <a:avLst/>
              </a:prstGeom>
              <a:noFill/>
              <a:ln w="12700" algn="in">
                <a:solidFill>
                  <a:srgbClr val="7992B1"/>
                </a:solidFill>
                <a:miter lim="800000"/>
                <a:headEnd/>
                <a:tailEnd/>
              </a:ln>
              <a:effectLst>
                <a:outerShdw dist="99190" dir="3011666" algn="ctr" rotWithShape="0">
                  <a:srgbClr val="0F243E">
                    <a:alpha val="50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Rectangle 41"/>
            <p:cNvSpPr/>
            <p:nvPr/>
          </p:nvSpPr>
          <p:spPr>
            <a:xfrm>
              <a:off x="6615698" y="3423128"/>
              <a:ext cx="70644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346949" y="3952719"/>
              <a:ext cx="70644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419892" y="1265160"/>
            <a:ext cx="2171700" cy="1228725"/>
            <a:chOff x="6177547" y="1242132"/>
            <a:chExt cx="2171700" cy="1228725"/>
          </a:xfrm>
        </p:grpSpPr>
        <p:grpSp>
          <p:nvGrpSpPr>
            <p:cNvPr id="47" name="Group 46"/>
            <p:cNvGrpSpPr/>
            <p:nvPr/>
          </p:nvGrpSpPr>
          <p:grpSpPr>
            <a:xfrm>
              <a:off x="6177547" y="1242132"/>
              <a:ext cx="2171700" cy="1228725"/>
              <a:chOff x="6177547" y="1242132"/>
              <a:chExt cx="2171700" cy="1228725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6177547" y="1242132"/>
                <a:ext cx="2171700" cy="1228725"/>
                <a:chOff x="6177547" y="1150518"/>
                <a:chExt cx="2171700" cy="1228725"/>
              </a:xfrm>
            </p:grpSpPr>
            <p:pic>
              <p:nvPicPr>
                <p:cNvPr id="51" name="Picture 28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51378" y="1425156"/>
                  <a:ext cx="1824038" cy="954087"/>
                </a:xfrm>
                <a:prstGeom prst="flowChartDocument">
                  <a:avLst/>
                </a:prstGeom>
                <a:noFill/>
                <a:ln w="12700" algn="in">
                  <a:solidFill>
                    <a:srgbClr val="7992B1"/>
                  </a:solidFill>
                  <a:miter lim="800000"/>
                  <a:headEnd/>
                  <a:tailEnd/>
                </a:ln>
                <a:effectLst>
                  <a:outerShdw dist="99190" dir="3011666" algn="ctr" rotWithShape="0">
                    <a:srgbClr val="0F243E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177547" y="1150518"/>
                  <a:ext cx="21717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Low Orbit ION Cannon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7038975" y="1827919"/>
                <a:ext cx="757237" cy="115181"/>
              </a:xfrm>
              <a:prstGeom prst="rect">
                <a:avLst/>
              </a:prstGeom>
              <a:solidFill>
                <a:srgbClr val="0033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b="1" dirty="0" smtClean="0">
                    <a:solidFill>
                      <a:srgbClr val="666666"/>
                    </a:solidFill>
                  </a:rPr>
                  <a:t>www.yoursite.com</a:t>
                </a:r>
                <a:endParaRPr lang="en-US" sz="500" b="1" dirty="0">
                  <a:solidFill>
                    <a:srgbClr val="666666"/>
                  </a:solidFill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6804611" y="1676864"/>
              <a:ext cx="45719" cy="4571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40402" y="2919422"/>
            <a:ext cx="1865312" cy="1238250"/>
            <a:chOff x="3498057" y="2896394"/>
            <a:chExt cx="1865312" cy="1238250"/>
          </a:xfrm>
        </p:grpSpPr>
        <p:grpSp>
          <p:nvGrpSpPr>
            <p:cNvPr id="54" name="Group 53"/>
            <p:cNvGrpSpPr/>
            <p:nvPr/>
          </p:nvGrpSpPr>
          <p:grpSpPr>
            <a:xfrm>
              <a:off x="3498057" y="2896394"/>
              <a:ext cx="1865312" cy="1238250"/>
              <a:chOff x="3498057" y="2896394"/>
              <a:chExt cx="1865312" cy="123825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498057" y="2896394"/>
                <a:ext cx="1865312" cy="1238250"/>
                <a:chOff x="3502819" y="3048000"/>
                <a:chExt cx="1865312" cy="1238250"/>
              </a:xfrm>
            </p:grpSpPr>
            <p:pic>
              <p:nvPicPr>
                <p:cNvPr id="63" name="Picture 3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2819" y="3340100"/>
                  <a:ext cx="1865312" cy="946150"/>
                </a:xfrm>
                <a:prstGeom prst="flowChartDocument">
                  <a:avLst/>
                </a:prstGeom>
                <a:noFill/>
                <a:ln w="12700" algn="in">
                  <a:solidFill>
                    <a:srgbClr val="7992B1"/>
                  </a:solidFill>
                  <a:miter lim="800000"/>
                  <a:headEnd/>
                  <a:tailEnd/>
                </a:ln>
                <a:effectLst>
                  <a:outerShdw dist="99190" dir="3011666" algn="ctr" rotWithShape="0">
                    <a:srgbClr val="0F243E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773488" y="3048000"/>
                  <a:ext cx="1323975" cy="314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KillApache.pl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3998119" y="3276602"/>
                <a:ext cx="70644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998119" y="3372807"/>
                <a:ext cx="70644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998119" y="3500439"/>
                <a:ext cx="70644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729195" y="3572349"/>
                <a:ext cx="45719" cy="13763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729354" y="3843572"/>
                <a:ext cx="45719" cy="1593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66666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000104" y="4060988"/>
                <a:ext cx="70644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66666"/>
                  </a:solidFill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3998119" y="3768095"/>
              <a:ext cx="70644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</p:grpSp>
      <p:sp>
        <p:nvSpPr>
          <p:cNvPr id="65" name="Title 3"/>
          <p:cNvSpPr txBox="1">
            <a:spLocks/>
          </p:cNvSpPr>
          <p:nvPr/>
        </p:nvSpPr>
        <p:spPr bwMode="auto">
          <a:xfrm>
            <a:off x="686404" y="363762"/>
            <a:ext cx="8301906" cy="57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351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0" kern="0" dirty="0" smtClean="0">
                <a:solidFill>
                  <a:srgbClr val="666666"/>
                </a:solidFill>
                <a:sym typeface="Wingdings" pitchFamily="2" charset="2"/>
              </a:rPr>
              <a:t>It’s Getting Easier to Attack…</a:t>
            </a:r>
            <a:endParaRPr lang="en-US" b="0" kern="0" dirty="0" smtClean="0">
              <a:solidFill>
                <a:srgbClr val="666666"/>
              </a:solidFill>
              <a:latin typeface="+mn-lt"/>
            </a:endParaRPr>
          </a:p>
        </p:txBody>
      </p:sp>
      <p:sp>
        <p:nvSpPr>
          <p:cNvPr id="6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© 2014 Corero        www.corero.com</a:t>
            </a:r>
          </a:p>
        </p:txBody>
      </p:sp>
    </p:spTree>
    <p:extLst>
      <p:ext uri="{BB962C8B-B14F-4D97-AF65-F5344CB8AC3E}">
        <p14:creationId xmlns:p14="http://schemas.microsoft.com/office/powerpoint/2010/main" val="38568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44" y="357005"/>
            <a:ext cx="8274929" cy="640914"/>
          </a:xfrm>
        </p:spPr>
        <p:txBody>
          <a:bodyPr/>
          <a:lstStyle/>
          <a:p>
            <a:r>
              <a:rPr lang="en-US" sz="3200" dirty="0">
                <a:solidFill>
                  <a:srgbClr val="666666"/>
                </a:solidFill>
              </a:rPr>
              <a:t>A</a:t>
            </a:r>
            <a:r>
              <a:rPr lang="en-US" sz="3200" dirty="0" smtClean="0">
                <a:solidFill>
                  <a:srgbClr val="666666"/>
                </a:solidFill>
              </a:rPr>
              <a:t>re </a:t>
            </a:r>
            <a:r>
              <a:rPr lang="en-US" sz="3200" dirty="0" smtClean="0">
                <a:solidFill>
                  <a:srgbClr val="666666"/>
                </a:solidFill>
              </a:rPr>
              <a:t>you</a:t>
            </a:r>
            <a:r>
              <a:rPr lang="en-US" sz="3200" dirty="0" smtClean="0">
                <a:solidFill>
                  <a:srgbClr val="666666"/>
                </a:solidFill>
              </a:rPr>
              <a:t> </a:t>
            </a:r>
            <a:r>
              <a:rPr lang="en-US" sz="3200" dirty="0" smtClean="0">
                <a:solidFill>
                  <a:srgbClr val="666666"/>
                </a:solidFill>
              </a:rPr>
              <a:t>prepared ?</a:t>
            </a:r>
            <a:endParaRPr lang="en-US" sz="3200" dirty="0">
              <a:solidFill>
                <a:srgbClr val="66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925" y="1038082"/>
            <a:ext cx="5252452" cy="2098484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666666"/>
                </a:solidFill>
              </a:rPr>
              <a:t>40</a:t>
            </a:r>
            <a:r>
              <a:rPr lang="en-US" sz="2200" b="1" dirty="0">
                <a:solidFill>
                  <a:srgbClr val="666666"/>
                </a:solidFill>
              </a:rPr>
              <a:t>% </a:t>
            </a:r>
            <a:r>
              <a:rPr lang="en-US" sz="2200" dirty="0" smtClean="0">
                <a:solidFill>
                  <a:srgbClr val="666666"/>
                </a:solidFill>
              </a:rPr>
              <a:t>- completely unprepared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666666"/>
                </a:solidFill>
              </a:rPr>
              <a:t>23</a:t>
            </a:r>
            <a:r>
              <a:rPr lang="en-US" sz="2200" b="1" dirty="0">
                <a:solidFill>
                  <a:srgbClr val="666666"/>
                </a:solidFill>
              </a:rPr>
              <a:t>%</a:t>
            </a:r>
            <a:r>
              <a:rPr lang="en-US" sz="2200" dirty="0">
                <a:solidFill>
                  <a:srgbClr val="666666"/>
                </a:solidFill>
              </a:rPr>
              <a:t> </a:t>
            </a:r>
            <a:r>
              <a:rPr lang="en-US" sz="2200" dirty="0" smtClean="0">
                <a:solidFill>
                  <a:srgbClr val="666666"/>
                </a:solidFill>
              </a:rPr>
              <a:t>- have no current plan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666666"/>
                </a:solidFill>
              </a:rPr>
              <a:t>16</a:t>
            </a:r>
            <a:r>
              <a:rPr lang="en-US" sz="2200" b="1" dirty="0">
                <a:solidFill>
                  <a:srgbClr val="666666"/>
                </a:solidFill>
              </a:rPr>
              <a:t>% </a:t>
            </a:r>
            <a:r>
              <a:rPr lang="en-US" sz="2200" dirty="0" smtClean="0">
                <a:solidFill>
                  <a:srgbClr val="666666"/>
                </a:solidFill>
              </a:rPr>
              <a:t>- have no future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666666"/>
                </a:solidFill>
              </a:rPr>
              <a:t>26% </a:t>
            </a:r>
            <a:r>
              <a:rPr lang="en-US" sz="2200" dirty="0" smtClean="0">
                <a:solidFill>
                  <a:srgbClr val="666666"/>
                </a:solidFill>
              </a:rPr>
              <a:t>-</a:t>
            </a:r>
            <a:r>
              <a:rPr lang="en-US" sz="2200" b="1" dirty="0" smtClean="0">
                <a:solidFill>
                  <a:srgbClr val="666666"/>
                </a:solidFill>
              </a:rPr>
              <a:t> </a:t>
            </a:r>
            <a:r>
              <a:rPr lang="en-US" sz="2200" dirty="0" smtClean="0">
                <a:solidFill>
                  <a:srgbClr val="666666"/>
                </a:solidFill>
              </a:rPr>
              <a:t>rely </a:t>
            </a:r>
            <a:r>
              <a:rPr lang="en-US" sz="2200" dirty="0">
                <a:solidFill>
                  <a:srgbClr val="666666"/>
                </a:solidFill>
              </a:rPr>
              <a:t>on </a:t>
            </a:r>
            <a:r>
              <a:rPr lang="en-US" sz="2200" dirty="0" smtClean="0">
                <a:solidFill>
                  <a:srgbClr val="666666"/>
                </a:solidFill>
              </a:rPr>
              <a:t>operational infrastructure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666666"/>
                </a:solidFill>
              </a:rPr>
              <a:t>50% </a:t>
            </a:r>
            <a:r>
              <a:rPr lang="en-US" sz="2200" dirty="0" smtClean="0">
                <a:solidFill>
                  <a:srgbClr val="666666"/>
                </a:solidFill>
              </a:rPr>
              <a:t>- have </a:t>
            </a:r>
            <a:r>
              <a:rPr lang="en-US" sz="2200" dirty="0">
                <a:solidFill>
                  <a:srgbClr val="666666"/>
                </a:solidFill>
              </a:rPr>
              <a:t>never </a:t>
            </a:r>
            <a:r>
              <a:rPr lang="en-US" sz="2200" dirty="0" smtClean="0">
                <a:solidFill>
                  <a:srgbClr val="666666"/>
                </a:solidFill>
              </a:rPr>
              <a:t>tested</a:t>
            </a:r>
          </a:p>
          <a:p>
            <a:endParaRPr lang="en-US" sz="2200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00067" y="4586052"/>
            <a:ext cx="2238480" cy="666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charset="2"/>
              <a:buChar char="§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SzPct val="89000"/>
              <a:buFont typeface="Lucida Grande"/>
              <a:buChar char="-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200" dirty="0">
                <a:solidFill>
                  <a:srgbClr val="666666"/>
                </a:solidFill>
              </a:rPr>
              <a:t>Access the entire report: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000" dirty="0">
                <a:solidFill>
                  <a:srgbClr val="007999"/>
                </a:solidFill>
              </a:rPr>
              <a:t>www.corero.com/SANS-DDoS-Survey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27530" y="3299157"/>
            <a:ext cx="5434847" cy="3125039"/>
            <a:chOff x="1870625" y="3171658"/>
            <a:chExt cx="5434847" cy="312503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625" y="3171658"/>
              <a:ext cx="5434847" cy="31250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120630" y="4464995"/>
              <a:ext cx="437747" cy="37937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44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98" y="364697"/>
            <a:ext cx="8109560" cy="640914"/>
          </a:xfrm>
        </p:spPr>
        <p:txBody>
          <a:bodyPr/>
          <a:lstStyle/>
          <a:p>
            <a:r>
              <a:rPr lang="en-US" sz="3200" dirty="0" smtClean="0">
                <a:solidFill>
                  <a:srgbClr val="666666"/>
                </a:solidFill>
              </a:rPr>
              <a:t>What </a:t>
            </a:r>
            <a:r>
              <a:rPr lang="en-US" sz="3200" dirty="0">
                <a:solidFill>
                  <a:srgbClr val="666666"/>
                </a:solidFill>
              </a:rPr>
              <a:t>i</a:t>
            </a:r>
            <a:r>
              <a:rPr lang="en-US" sz="3200" dirty="0" smtClean="0">
                <a:solidFill>
                  <a:srgbClr val="666666"/>
                </a:solidFill>
              </a:rPr>
              <a:t>s your visibility solution for </a:t>
            </a:r>
            <a:r>
              <a:rPr lang="en-US" sz="3200" dirty="0" err="1" smtClean="0">
                <a:solidFill>
                  <a:srgbClr val="666666"/>
                </a:solidFill>
              </a:rPr>
              <a:t>DDoS</a:t>
            </a:r>
            <a:r>
              <a:rPr lang="en-US" sz="3200" dirty="0" smtClean="0">
                <a:solidFill>
                  <a:srgbClr val="666666"/>
                </a:solidFill>
              </a:rPr>
              <a:t>?</a:t>
            </a:r>
            <a:endParaRPr lang="en-US" sz="3200" dirty="0">
              <a:solidFill>
                <a:srgbClr val="66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08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74" y="1144878"/>
            <a:ext cx="5474986" cy="5010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Ideal solution provides: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66666"/>
                </a:solidFill>
              </a:rPr>
              <a:t>T</a:t>
            </a:r>
            <a:r>
              <a:rPr lang="en-US" sz="2400" dirty="0" smtClean="0">
                <a:solidFill>
                  <a:srgbClr val="666666"/>
                </a:solidFill>
              </a:rPr>
              <a:t>raffic visibility even under attack</a:t>
            </a:r>
            <a:endParaRPr lang="en-US" sz="2400" dirty="0">
              <a:solidFill>
                <a:srgbClr val="66666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</a:rPr>
              <a:t>Monitor incoming connections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</a:rPr>
              <a:t>Monitor requests/responses</a:t>
            </a:r>
            <a:endParaRPr lang="en-US" sz="2400" dirty="0">
              <a:solidFill>
                <a:srgbClr val="66666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</a:rPr>
              <a:t>Detect unwanted traffic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</a:rPr>
              <a:t>Log security </a:t>
            </a:r>
            <a:r>
              <a:rPr lang="en-US" sz="2400" dirty="0">
                <a:solidFill>
                  <a:srgbClr val="666666"/>
                </a:solidFill>
              </a:rPr>
              <a:t>policy </a:t>
            </a:r>
            <a:r>
              <a:rPr lang="en-US" sz="2400" dirty="0" smtClean="0">
                <a:solidFill>
                  <a:srgbClr val="666666"/>
                </a:solidFill>
              </a:rPr>
              <a:t>violations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</a:rPr>
              <a:t>Record/Analyze </a:t>
            </a:r>
            <a:r>
              <a:rPr lang="en-US" sz="2400" dirty="0">
                <a:solidFill>
                  <a:srgbClr val="666666"/>
                </a:solidFill>
              </a:rPr>
              <a:t>attack </a:t>
            </a:r>
            <a:r>
              <a:rPr lang="en-US" sz="2400" dirty="0" smtClean="0">
                <a:solidFill>
                  <a:srgbClr val="666666"/>
                </a:solidFill>
              </a:rPr>
              <a:t>traffic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666666"/>
                </a:solidFill>
              </a:rPr>
              <a:t>sFlow</a:t>
            </a:r>
            <a:r>
              <a:rPr lang="en-US" sz="2000" dirty="0" smtClean="0">
                <a:solidFill>
                  <a:srgbClr val="666666"/>
                </a:solidFill>
              </a:rPr>
              <a:t>/PCAP/SIEM</a:t>
            </a:r>
            <a:endParaRPr lang="en-US" sz="1600" dirty="0">
              <a:solidFill>
                <a:srgbClr val="66666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</a:rPr>
              <a:t>Gather attack intelligence and forensics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666666"/>
                </a:solidFill>
              </a:rPr>
              <a:t>Both real-time and historical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666666"/>
                </a:solidFill>
              </a:rPr>
              <a:t>Aggregate and granular reporting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65631" y="1211256"/>
            <a:ext cx="3568302" cy="4944299"/>
            <a:chOff x="5278385" y="1211256"/>
            <a:chExt cx="3568302" cy="494429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686" y="1211256"/>
              <a:ext cx="3049001" cy="20048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85" y="3454926"/>
              <a:ext cx="3519372" cy="2700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66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orero Colors">
      <a:dk1>
        <a:srgbClr val="333333"/>
      </a:dk1>
      <a:lt1>
        <a:sysClr val="window" lastClr="FFFFFF"/>
      </a:lt1>
      <a:dk2>
        <a:srgbClr val="404040"/>
      </a:dk2>
      <a:lt2>
        <a:srgbClr val="E6FDC7"/>
      </a:lt2>
      <a:accent1>
        <a:srgbClr val="8DC63F"/>
      </a:accent1>
      <a:accent2>
        <a:srgbClr val="B3DF77"/>
      </a:accent2>
      <a:accent3>
        <a:srgbClr val="007999"/>
      </a:accent3>
      <a:accent4>
        <a:srgbClr val="808080"/>
      </a:accent4>
      <a:accent5>
        <a:srgbClr val="BFBFBF"/>
      </a:accent5>
      <a:accent6>
        <a:srgbClr val="FFFFFF"/>
      </a:accent6>
      <a:hlink>
        <a:srgbClr val="469DD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9779</TotalTime>
  <Words>682</Words>
  <Application>Microsoft Office PowerPoint</Application>
  <PresentationFormat>On-screen Show (4:3)</PresentationFormat>
  <Paragraphs>194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Lucida Grande</vt:lpstr>
      <vt:lpstr>Times New Roman</vt:lpstr>
      <vt:lpstr>Wingdings</vt:lpstr>
      <vt:lpstr>Office Theme</vt:lpstr>
      <vt:lpstr>Corero  DDoS Protection for your Network and Services</vt:lpstr>
      <vt:lpstr>DDoS attacks making headlines</vt:lpstr>
      <vt:lpstr>DDoS Attacks, 2013-2014 – Cost Impact</vt:lpstr>
      <vt:lpstr>DDoS Digital Attack Map</vt:lpstr>
      <vt:lpstr>PowerPoint Presentation</vt:lpstr>
      <vt:lpstr>Are the attackers getting smarter?</vt:lpstr>
      <vt:lpstr>PowerPoint Presentation</vt:lpstr>
      <vt:lpstr>Are you prepared ?</vt:lpstr>
      <vt:lpstr>What is your visibility solution for DDoS?</vt:lpstr>
      <vt:lpstr>Where does Corero fit in the Network/Cloud?    </vt:lpstr>
      <vt:lpstr>Thank You</vt:lpstr>
      <vt:lpstr>SmartWall – Solution Architecture</vt:lpstr>
      <vt:lpstr>SmartWall – ecosystem of products</vt:lpstr>
      <vt:lpstr>SmartWall TDS – Power in a Small Package</vt:lpstr>
      <vt:lpstr>Visibility – Attack Analytics &amp; Reporting</vt:lpstr>
    </vt:vector>
  </TitlesOfParts>
  <Company>Corero Network Security</Company>
  <LinksUpToDate>false</LinksUpToDate>
  <SharedDoc>false</SharedDoc>
  <HyperlinkBase>www.corero.com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Key Steps for a Sustained DDoS Protection Plan</dc:title>
  <dc:creator>Stephen.Gates@corero.com</dc:creator>
  <cp:lastModifiedBy>Bipin Mistry</cp:lastModifiedBy>
  <cp:revision>512</cp:revision>
  <cp:lastPrinted>2013-10-18T17:59:59Z</cp:lastPrinted>
  <dcterms:created xsi:type="dcterms:W3CDTF">2013-08-27T18:46:25Z</dcterms:created>
  <dcterms:modified xsi:type="dcterms:W3CDTF">2015-01-14T19:54:59Z</dcterms:modified>
  <cp:category>Security Show Presentation</cp:category>
</cp:coreProperties>
</file>