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556" r:id="rId2"/>
    <p:sldId id="582" r:id="rId3"/>
    <p:sldId id="631" r:id="rId4"/>
    <p:sldId id="629" r:id="rId5"/>
    <p:sldId id="634" r:id="rId6"/>
    <p:sldId id="633" r:id="rId7"/>
    <p:sldId id="635" r:id="rId8"/>
    <p:sldId id="628" r:id="rId9"/>
    <p:sldId id="636" r:id="rId10"/>
    <p:sldId id="627" r:id="rId11"/>
    <p:sldId id="632" r:id="rId12"/>
    <p:sldId id="637" r:id="rId13"/>
    <p:sldId id="598" r:id="rId14"/>
    <p:sldId id="599" r:id="rId15"/>
    <p:sldId id="589" r:id="rId16"/>
    <p:sldId id="590" r:id="rId17"/>
    <p:sldId id="586" r:id="rId18"/>
    <p:sldId id="591" r:id="rId19"/>
    <p:sldId id="594" r:id="rId20"/>
    <p:sldId id="626" r:id="rId21"/>
    <p:sldId id="569" r:id="rId22"/>
    <p:sldId id="611" r:id="rId23"/>
    <p:sldId id="639" r:id="rId24"/>
    <p:sldId id="638" r:id="rId25"/>
    <p:sldId id="649" r:id="rId26"/>
    <p:sldId id="640" r:id="rId27"/>
    <p:sldId id="644" r:id="rId28"/>
    <p:sldId id="642" r:id="rId29"/>
    <p:sldId id="645" r:id="rId30"/>
    <p:sldId id="643" r:id="rId31"/>
    <p:sldId id="646" r:id="rId32"/>
    <p:sldId id="641" r:id="rId33"/>
    <p:sldId id="648" r:id="rId34"/>
    <p:sldId id="557" r:id="rId35"/>
    <p:sldId id="613" r:id="rId36"/>
  </p:sldIdLst>
  <p:sldSz cx="9144000" cy="6858000" type="screen4x3"/>
  <p:notesSz cx="6997700" cy="92837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.gowarty" initials="mg" lastIdx="12" clrIdx="0"/>
  <p:cmAuthor id="1" name="Test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6600"/>
    <a:srgbClr val="8BCF18"/>
    <a:srgbClr val="0C4B7E"/>
    <a:srgbClr val="8CC640"/>
    <a:srgbClr val="C1EF75"/>
    <a:srgbClr val="DCEFE5"/>
    <a:srgbClr val="FFFFFF"/>
    <a:srgbClr val="B5E7B1"/>
    <a:srgbClr val="E1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86232" autoAdjust="0"/>
  </p:normalViewPr>
  <p:slideViewPr>
    <p:cSldViewPr>
      <p:cViewPr>
        <p:scale>
          <a:sx n="75" d="100"/>
          <a:sy n="75" d="100"/>
        </p:scale>
        <p:origin x="-48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Objects="1">
      <p:cViewPr>
        <p:scale>
          <a:sx n="63" d="100"/>
          <a:sy n="63" d="100"/>
        </p:scale>
        <p:origin x="-2648" y="-40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D62316-F039-46B9-9B47-8568F89D2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866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720D94-6E5F-4073-8F19-137B5CF83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294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9188" y="374650"/>
            <a:ext cx="2395537" cy="1797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2584450"/>
            <a:ext cx="5597525" cy="6234113"/>
          </a:xfr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0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46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4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73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24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5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0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4850" y="677863"/>
            <a:ext cx="3157538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346450"/>
            <a:ext cx="5597525" cy="525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3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r>
              <a:rPr lang="en-US" dirty="0" smtClean="0"/>
              <a:t>Not for reasons of session persistence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r>
              <a:rPr lang="en-US" dirty="0" smtClean="0"/>
              <a:t>Not for reasons of </a:t>
            </a:r>
            <a:r>
              <a:rPr lang="en-US" smtClean="0"/>
              <a:t>session persistence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83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4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5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2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present measurements of network operator participants in World IPv6 Launch, based on data received from major website participants, as described in more detail below. We present a simple average of the data received, and list all networks with measurements from at least two sources, with a simple average above 0.1%. The network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operator participants list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includes some networks that measured above the threshold leading up to June 6th 2012, but for which we have insufficient measurement data to list here.</a:t>
            </a:r>
          </a:p>
          <a:p>
            <a:endParaRPr lang="en-US" sz="1200" u="none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u="non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Akamai, Facebook, Google, LinkedIn, Yahoo</a:t>
            </a:r>
          </a:p>
          <a:p>
            <a:endParaRPr lang="en-US" u="none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27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704850"/>
            <a:ext cx="3622675" cy="2717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3651250"/>
            <a:ext cx="5597525" cy="51673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20D94-6E5F-4073-8F19-137B5CF835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6800" y="3886200"/>
            <a:ext cx="7162800" cy="452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800">
                <a:solidFill>
                  <a:srgbClr val="8BCF18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“Master” subtitle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362200"/>
            <a:ext cx="7162800" cy="151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“Master” title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8534400" y="6589776"/>
            <a:ext cx="0" cy="192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92075"/>
            <a:ext cx="2114550" cy="6073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92075"/>
            <a:ext cx="6191250" cy="607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92075"/>
            <a:ext cx="5867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5125" y="1365250"/>
            <a:ext cx="4152900" cy="48006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365250"/>
            <a:ext cx="4152900" cy="48006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92075"/>
            <a:ext cx="5867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65125" y="1365250"/>
            <a:ext cx="8458200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022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6800" y="3962400"/>
            <a:ext cx="6934200" cy="452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8BCF18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subtitle </a:t>
            </a:r>
            <a:r>
              <a:rPr lang="en-US" dirty="0"/>
              <a:t>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6800" y="2444750"/>
            <a:ext cx="6934200" cy="15176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ctr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bookend/transition title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365250"/>
            <a:ext cx="4152900" cy="48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365250"/>
            <a:ext cx="4152900" cy="48006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8229600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8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5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458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2075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15968" y="6574536"/>
            <a:ext cx="42037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kumimoji="0" lang="en-US" sz="800" b="0" dirty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© </a:t>
            </a:r>
            <a:r>
              <a:rPr kumimoji="0" lang="en-US" sz="800" b="0" dirty="0" smtClean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2015 </a:t>
            </a:r>
            <a:r>
              <a:rPr kumimoji="0" lang="en-US" sz="800" b="0" dirty="0">
                <a:solidFill>
                  <a:srgbClr val="4D4D4D"/>
                </a:solidFill>
                <a:latin typeface="Arial" pitchFamily="34" charset="0"/>
                <a:ea typeface="ＭＳ Ｐゴシック" pitchFamily="1" charset="-128"/>
                <a:cs typeface="+mn-cs"/>
              </a:rPr>
              <a:t>Infoblox Inc. All Rights Reserved.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574536"/>
            <a:ext cx="381000" cy="180975"/>
          </a:xfrm>
          <a:prstGeom prst="rect">
            <a:avLst/>
          </a:prstGeom>
        </p:spPr>
        <p:txBody>
          <a:bodyPr/>
          <a:lstStyle>
            <a:lvl1pPr algn="l">
              <a:defRPr sz="800" b="0"/>
            </a:lvl1pPr>
          </a:lstStyle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8534400" y="6589776"/>
            <a:ext cx="0" cy="192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48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1C487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tcoffeen@infoblox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.org/blogs/isc-dhcp-4-3-0-is-live/" TargetMode="External"/><Relationship Id="rId4" Type="http://schemas.openxmlformats.org/officeDocument/2006/relationships/hyperlink" Target="http://chatteronthewire.org/download/chatter-dhcpv6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505200"/>
            <a:ext cx="7162800" cy="990600"/>
          </a:xfrm>
        </p:spPr>
        <p:txBody>
          <a:bodyPr/>
          <a:lstStyle/>
          <a:p>
            <a:r>
              <a:rPr lang="en-US" b="0" dirty="0" smtClean="0">
                <a:latin typeface="Futura Medium"/>
                <a:cs typeface="Futura Medium"/>
              </a:rPr>
              <a:t>Tom Coffeen, IPv6 Evangelist</a:t>
            </a:r>
          </a:p>
          <a:p>
            <a:r>
              <a:rPr lang="en-US" b="0" dirty="0" smtClean="0">
                <a:latin typeface="Futura Medium"/>
                <a:cs typeface="Futura Medium"/>
              </a:rPr>
              <a:t>UKNOF January 2015</a:t>
            </a:r>
            <a:endParaRPr lang="en-US" b="0" dirty="0">
              <a:latin typeface="Futura Medium"/>
              <a:cs typeface="Futura Medium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Futura Medium"/>
                <a:cs typeface="Futura Medium"/>
              </a:rPr>
              <a:t>DHCPv6 Operational Challenges</a:t>
            </a:r>
            <a:endParaRPr lang="en-US" b="0" dirty="0">
              <a:latin typeface="Futura Medium"/>
              <a:cs typeface="Futura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Relay – ISC 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DHCPv6-relay-ISC-4.3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760464" cy="3864864"/>
          </a:xfrm>
          <a:prstGeom prst="rect">
            <a:avLst/>
          </a:prstGeom>
          <a:ln>
            <a:solidFill>
              <a:srgbClr val="7AACC8"/>
            </a:solidFill>
          </a:ln>
        </p:spPr>
      </p:pic>
    </p:spTree>
    <p:extLst>
      <p:ext uri="{BB962C8B-B14F-4D97-AF65-F5344CB8AC3E}">
        <p14:creationId xmlns:p14="http://schemas.microsoft.com/office/powerpoint/2010/main" val="5842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Relay – ISC 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Screen Shot 2015-01-05 at 2.36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202267"/>
            <a:ext cx="7467600" cy="5151984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65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4000" y="31242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algn="ctr"/>
            <a:r>
              <a:rPr lang="en-US" sz="3600" b="0" dirty="0" smtClean="0">
                <a:latin typeface="Futura Medium"/>
                <a:cs typeface="Futura Medium"/>
              </a:rPr>
              <a:t>DHCPv6 Fingerprinting</a:t>
            </a:r>
          </a:p>
        </p:txBody>
      </p:sp>
    </p:spTree>
    <p:extLst>
      <p:ext uri="{BB962C8B-B14F-4D97-AF65-F5344CB8AC3E}">
        <p14:creationId xmlns:p14="http://schemas.microsoft.com/office/powerpoint/2010/main" val="288334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mage copy 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9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mage copy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1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apturing_from_Standard_input____[Wireshark_1.8.4__(SVN_Rev_46250_from__trunk-1.8)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4837" cy="5327216"/>
          </a:xfrm>
          <a:prstGeom prst="rect">
            <a:avLst/>
          </a:prstGeom>
          <a:ln w="3175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8026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Pasted_Image_3_11_13_1_57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5330301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26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5638800" cy="457200"/>
          </a:xfrm>
          <a:ln>
            <a:solidFill>
              <a:srgbClr val="4F81BD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0" dirty="0" smtClean="0">
                <a:latin typeface="Futura Medium"/>
                <a:cs typeface="Futura Medium"/>
              </a:rPr>
              <a:t>IPv4 DHCP </a:t>
            </a:r>
            <a:r>
              <a:rPr lang="en-US" b="0" dirty="0">
                <a:latin typeface="Futura Medium"/>
                <a:cs typeface="Futura Medium"/>
              </a:rPr>
              <a:t>Option </a:t>
            </a:r>
            <a:r>
              <a:rPr lang="en-US" b="0" dirty="0" smtClean="0">
                <a:latin typeface="Futura Medium"/>
                <a:cs typeface="Futura Medium"/>
              </a:rPr>
              <a:t>Request (Option 55)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057400" y="3048000"/>
            <a:ext cx="5181600" cy="4572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 smtClean="0">
                <a:latin typeface="Futura Medium"/>
                <a:cs typeface="Futura Medium"/>
              </a:rPr>
              <a:t>DHCPv6 Option Request (Option 6)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91000" y="1862977"/>
            <a:ext cx="990600" cy="998041"/>
            <a:chOff x="4191000" y="2964359"/>
            <a:chExt cx="990600" cy="998041"/>
          </a:xfrm>
        </p:grpSpPr>
        <p:sp>
          <p:nvSpPr>
            <p:cNvPr id="12" name="Down Arrow 11"/>
            <p:cNvSpPr/>
            <p:nvPr/>
          </p:nvSpPr>
          <p:spPr bwMode="auto">
            <a:xfrm>
              <a:off x="4191000" y="2971800"/>
              <a:ext cx="990600" cy="990600"/>
            </a:xfrm>
            <a:prstGeom prst="downArrow">
              <a:avLst/>
            </a:prstGeom>
            <a:solidFill>
              <a:srgbClr val="B5E7B1"/>
            </a:solidFill>
            <a:ln>
              <a:noFill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2888" y="2964359"/>
              <a:ext cx="381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latin typeface="Gill Sans MT"/>
                  <a:cs typeface="Gill Sans MT"/>
                </a:rPr>
                <a:t>≈</a:t>
              </a:r>
              <a:endParaRPr lang="en-US" sz="4400" dirty="0">
                <a:latin typeface="Gill Sans MT"/>
                <a:cs typeface="Gill Sans MT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3733800"/>
            <a:ext cx="883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100" b="0" dirty="0" smtClean="0">
                <a:latin typeface="Futura Medium"/>
                <a:cs typeface="Futura Medium"/>
              </a:rPr>
              <a:t>Typically, fewer options appear under Option 6</a:t>
            </a:r>
            <a:r>
              <a:rPr lang="en-US" sz="2100" b="0" dirty="0">
                <a:latin typeface="Futura Medium"/>
                <a:cs typeface="Futura Medium"/>
              </a:rPr>
              <a:t> </a:t>
            </a:r>
            <a:r>
              <a:rPr lang="en-US" sz="2100" b="0" dirty="0" smtClean="0">
                <a:latin typeface="Futura Medium"/>
                <a:cs typeface="Futura Medium"/>
              </a:rPr>
              <a:t>in a DHCPv6 SOLICIT</a:t>
            </a:r>
          </a:p>
          <a:p>
            <a:pPr>
              <a:lnSpc>
                <a:spcPct val="110000"/>
              </a:lnSpc>
            </a:pPr>
            <a:r>
              <a:rPr lang="en-US" sz="2100" b="0" dirty="0" smtClean="0">
                <a:latin typeface="Futura Medium"/>
                <a:cs typeface="Futura Medium"/>
              </a:rPr>
              <a:t>Other elements may be required to validate the device type or system</a:t>
            </a:r>
          </a:p>
          <a:p>
            <a:pPr lvl="1">
              <a:lnSpc>
                <a:spcPct val="110000"/>
              </a:lnSpc>
            </a:pPr>
            <a:r>
              <a:rPr lang="en-US" sz="1800" b="0" dirty="0" smtClean="0">
                <a:latin typeface="Futura Medium"/>
                <a:cs typeface="Futura Medium"/>
              </a:rPr>
              <a:t>Vendor Class field (where present)</a:t>
            </a:r>
          </a:p>
          <a:p>
            <a:pPr lvl="1">
              <a:lnSpc>
                <a:spcPct val="110000"/>
              </a:lnSpc>
            </a:pPr>
            <a:r>
              <a:rPr lang="en-US" sz="1800" b="0" dirty="0" smtClean="0">
                <a:latin typeface="Futura Medium"/>
                <a:cs typeface="Futura Medium"/>
              </a:rPr>
              <a:t>Timing how often the client sends a SOLICIT message</a:t>
            </a:r>
          </a:p>
          <a:p>
            <a:pPr lvl="1">
              <a:lnSpc>
                <a:spcPct val="110000"/>
              </a:lnSpc>
            </a:pPr>
            <a:r>
              <a:rPr lang="en-US" sz="1800" b="0" dirty="0">
                <a:latin typeface="Futura Medium"/>
                <a:cs typeface="Futura Medium"/>
              </a:rPr>
              <a:t>In dual-stack environments, correlation with the IPv4 </a:t>
            </a:r>
            <a:r>
              <a:rPr lang="en-US" sz="1800" b="0" dirty="0" smtClean="0">
                <a:latin typeface="Futura Medium"/>
                <a:cs typeface="Futura Medium"/>
              </a:rPr>
              <a:t>fingerprint</a:t>
            </a:r>
          </a:p>
          <a:p>
            <a:pPr lvl="1">
              <a:lnSpc>
                <a:spcPct val="110000"/>
              </a:lnSpc>
            </a:pPr>
            <a:r>
              <a:rPr lang="en-US" sz="1800" b="0" dirty="0">
                <a:latin typeface="Futura Medium"/>
                <a:cs typeface="Futura Medium"/>
              </a:rPr>
              <a:t>The Client Identifier field in a DHCPv6 </a:t>
            </a:r>
            <a:r>
              <a:rPr lang="en-US" sz="1800" b="0" dirty="0" smtClean="0">
                <a:latin typeface="Futura Medium"/>
                <a:cs typeface="Futura Medium"/>
              </a:rPr>
              <a:t>SOLICIT</a:t>
            </a:r>
            <a:endParaRPr lang="en-US" sz="1800" b="0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898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357056" cy="518160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878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429000" y="2743200"/>
            <a:ext cx="19812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91440" rIns="182880" bIns="9144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1440" indent="0" algn="just">
              <a:spcAft>
                <a:spcPts val="600"/>
              </a:spcAft>
              <a:buNone/>
            </a:pPr>
            <a:r>
              <a:rPr lang="en-US" b="0" dirty="0" smtClean="0">
                <a:latin typeface="Gill Sans MT" pitchFamily="34" charset="0"/>
              </a:rPr>
              <a:t>SOLICIT, 1, 6, 23, 24, 8, and 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2109119" cy="30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6000"/>
            <a:ext cx="2391007" cy="23622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699565" y="2819400"/>
            <a:ext cx="53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0" dirty="0" smtClean="0">
                <a:latin typeface="Gill Sans MT" pitchFamily="34" charset="0"/>
              </a:rPr>
              <a:t>=</a:t>
            </a:r>
            <a:endParaRPr lang="en-US" sz="7200" dirty="0">
              <a:latin typeface="Gill Sans MT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638800" y="2819400"/>
            <a:ext cx="45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0" dirty="0" smtClean="0">
                <a:latin typeface="Gill Sans MT" pitchFamily="34" charset="0"/>
              </a:rPr>
              <a:t>=</a:t>
            </a:r>
            <a:endParaRPr lang="en-US" sz="7200" dirty="0">
              <a:latin typeface="Gill Sans MT" pitchFamily="34" charset="0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6400800" y="4495800"/>
            <a:ext cx="1905000" cy="53340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3200" dirty="0" smtClean="0">
                <a:latin typeface="Gill Sans MT"/>
                <a:cs typeface="Gill Sans MT"/>
              </a:rPr>
              <a:t>Fedora 17</a:t>
            </a:r>
          </a:p>
        </p:txBody>
      </p:sp>
    </p:spTree>
    <p:extLst>
      <p:ext uri="{BB962C8B-B14F-4D97-AF65-F5344CB8AC3E}">
        <p14:creationId xmlns:p14="http://schemas.microsoft.com/office/powerpoint/2010/main" val="16644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710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Agenda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4267200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IPv6 is here! (Really, we mean it this time…)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DHCPv6 (i.e., Oh, look what IPv6’s dragged in!)</a:t>
            </a:r>
            <a:endParaRPr lang="en-US" b="0" dirty="0">
              <a:latin typeface="Futura Medium"/>
              <a:cs typeface="Futura Medium"/>
            </a:endParaRP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Stuff that’s </a:t>
            </a:r>
            <a:r>
              <a:rPr lang="en-US" b="0" dirty="0" smtClean="0">
                <a:latin typeface="Futura Medium"/>
                <a:cs typeface="Futura Medium"/>
              </a:rPr>
              <a:t>(more or less) working</a:t>
            </a:r>
          </a:p>
          <a:p>
            <a:pPr marL="914400" lvl="1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Prefix delegation</a:t>
            </a:r>
          </a:p>
          <a:p>
            <a:pPr marL="914400" lvl="1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dirty="0">
                <a:latin typeface="Futura Medium"/>
                <a:cs typeface="Futura Medium"/>
              </a:rPr>
              <a:t>DHCPv6 </a:t>
            </a:r>
            <a:r>
              <a:rPr lang="en-US" dirty="0" smtClean="0">
                <a:latin typeface="Futura Medium"/>
                <a:cs typeface="Futura Medium"/>
              </a:rPr>
              <a:t>fingerprinting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Stuff that’s </a:t>
            </a:r>
            <a:r>
              <a:rPr lang="en-US" b="0" dirty="0" smtClean="0">
                <a:latin typeface="Futura Medium"/>
                <a:cs typeface="Futura Medium"/>
              </a:rPr>
              <a:t>(more or less) </a:t>
            </a:r>
            <a:r>
              <a:rPr lang="en-US" b="0" dirty="0" err="1" smtClean="0">
                <a:latin typeface="Futura Medium"/>
                <a:cs typeface="Futura Medium"/>
              </a:rPr>
              <a:t>borked</a:t>
            </a:r>
            <a:endParaRPr lang="en-US" b="0" dirty="0" smtClean="0">
              <a:latin typeface="Futura Medium"/>
              <a:cs typeface="Futura Medium"/>
            </a:endParaRPr>
          </a:p>
          <a:p>
            <a:pPr marL="914400" lvl="1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Failover</a:t>
            </a:r>
          </a:p>
          <a:p>
            <a:pPr marL="914400" lvl="1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dirty="0" smtClean="0">
                <a:latin typeface="Futura Medium"/>
                <a:cs typeface="Futura Medium"/>
              </a:rPr>
              <a:t>Sanity in mixed autoconfig environments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b="0" dirty="0" smtClean="0">
                <a:latin typeface="Futura Medium"/>
                <a:cs typeface="Futura Medium"/>
              </a:rPr>
              <a:t>Conclusion</a:t>
            </a: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endParaRPr lang="en-US" b="0" dirty="0">
              <a:latin typeface="Futura Medium"/>
              <a:cs typeface="Futura Medium"/>
            </a:endParaRP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endParaRPr lang="en-US" b="0" dirty="0" smtClean="0">
              <a:latin typeface="Futura Medium"/>
              <a:cs typeface="Futura Medium"/>
            </a:endParaRP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endParaRPr lang="en-US" b="0" dirty="0" smtClean="0">
              <a:latin typeface="Futura Medium"/>
              <a:cs typeface="Futura Medium"/>
            </a:endParaRPr>
          </a:p>
          <a:p>
            <a:pPr marL="514350" indent="-514350">
              <a:lnSpc>
                <a:spcPct val="110000"/>
              </a:lnSpc>
              <a:buFont typeface="Wingdings" pitchFamily="2" charset="2"/>
              <a:buAutoNum type="arabicPeriod"/>
            </a:pPr>
            <a:endParaRPr lang="en-US" b="0" dirty="0" smtClean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5703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spberry-pi-fedo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24326"/>
            <a:ext cx="5465163" cy="533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667000" y="11430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cs typeface="Impact"/>
              </a:rPr>
              <a:t>BYOD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667000" y="54864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540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  <a:cs typeface="Impact"/>
              </a:defRPr>
            </a:lvl1pPr>
          </a:lstStyle>
          <a:p>
            <a:r>
              <a:rPr lang="en-US" dirty="0"/>
              <a:t>or GTFO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</a:t>
            </a:r>
            <a:r>
              <a:rPr lang="en-US" dirty="0">
                <a:latin typeface="Futura Medium"/>
                <a:cs typeface="Futura Medium"/>
              </a:rPr>
              <a:t>Fingerprinting and BYOD</a:t>
            </a:r>
          </a:p>
        </p:txBody>
      </p:sp>
    </p:spTree>
    <p:extLst>
      <p:ext uri="{BB962C8B-B14F-4D97-AF65-F5344CB8AC3E}">
        <p14:creationId xmlns:p14="http://schemas.microsoft.com/office/powerpoint/2010/main" val="417319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</a:t>
            </a:r>
            <a:r>
              <a:rPr lang="en-US" dirty="0" smtClean="0">
                <a:latin typeface="Futura Medium"/>
                <a:cs typeface="Futura Medium"/>
              </a:rPr>
              <a:t>Fingerprinting </a:t>
            </a:r>
            <a:r>
              <a:rPr lang="en-US" dirty="0">
                <a:latin typeface="Futura Medium"/>
                <a:cs typeface="Futura Medium"/>
              </a:rPr>
              <a:t>and BYOD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>
                <a:latin typeface="Futura Medium"/>
                <a:cs typeface="Futura Medium"/>
              </a:rPr>
              <a:t>Actionable </a:t>
            </a:r>
            <a:r>
              <a:rPr lang="en-US" sz="2800" dirty="0" smtClean="0">
                <a:latin typeface="Futura Medium"/>
                <a:cs typeface="Futura Medium"/>
              </a:rPr>
              <a:t>data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600" dirty="0" smtClean="0">
                <a:latin typeface="Futura Medium"/>
                <a:cs typeface="Futura Medium"/>
              </a:rPr>
              <a:t>(Very basic) Security</a:t>
            </a:r>
          </a:p>
          <a:p>
            <a:pPr marL="1200150" lvl="3" indent="-342900"/>
            <a:r>
              <a:rPr lang="en-US" sz="2600" dirty="0" smtClean="0">
                <a:latin typeface="Futura Medium"/>
                <a:cs typeface="Futura Medium"/>
              </a:rPr>
              <a:t>Is this type of device allowed on the network? (i.e., will it be allowed an IP address assignment via DHCP)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600" dirty="0" smtClean="0">
                <a:latin typeface="Futura Medium"/>
                <a:cs typeface="Futura Medium"/>
              </a:rPr>
              <a:t>Reporting</a:t>
            </a:r>
          </a:p>
          <a:p>
            <a:pPr marL="1200150" lvl="3" indent="-342900"/>
            <a:r>
              <a:rPr lang="en-US" sz="2600" dirty="0" smtClean="0">
                <a:latin typeface="Futura Medium"/>
                <a:cs typeface="Futura Medium"/>
              </a:rPr>
              <a:t>What devices are connecting (or attempting to connect)?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 smtClean="0">
                <a:latin typeface="Futura Medium"/>
                <a:cs typeface="Futura Medium"/>
              </a:rPr>
              <a:t>Passive -- no additional </a:t>
            </a:r>
            <a:r>
              <a:rPr lang="en-US" sz="2800" dirty="0">
                <a:latin typeface="Futura Medium"/>
                <a:cs typeface="Futura Medium"/>
              </a:rPr>
              <a:t>transactional </a:t>
            </a:r>
            <a:r>
              <a:rPr lang="en-US" sz="2800" dirty="0" smtClean="0">
                <a:latin typeface="Futura Medium"/>
                <a:cs typeface="Futura Medium"/>
              </a:rPr>
              <a:t>overhead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600" dirty="0" smtClean="0">
                <a:latin typeface="Futura Medium"/>
                <a:cs typeface="Futura Medium"/>
              </a:rPr>
              <a:t>compare with </a:t>
            </a:r>
            <a:r>
              <a:rPr lang="en-US" sz="2600" b="1" dirty="0" smtClean="0">
                <a:latin typeface="Futura Medium"/>
                <a:cs typeface="Futura Medium"/>
              </a:rPr>
              <a:t>nmap</a:t>
            </a:r>
            <a:r>
              <a:rPr lang="en-US" sz="2600" dirty="0" smtClean="0">
                <a:latin typeface="Futura Medium"/>
                <a:cs typeface="Futura Medium"/>
              </a:rPr>
              <a:t> host OS detection</a:t>
            </a:r>
            <a:endParaRPr lang="en-US" sz="2600" b="1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567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Fingerprints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8001000" cy="2895600"/>
          </a:xfrm>
        </p:spPr>
        <p:txBody>
          <a:bodyPr/>
          <a:lstStyle/>
          <a:p>
            <a:r>
              <a:rPr lang="en-US" sz="2600" b="0" dirty="0">
                <a:latin typeface="Futura Medium"/>
                <a:cs typeface="Futura Medium"/>
              </a:rPr>
              <a:t>Currently, 198 unique fingerprints for DHCP</a:t>
            </a:r>
          </a:p>
          <a:p>
            <a:r>
              <a:rPr lang="en-US" sz="2600" b="0" dirty="0">
                <a:latin typeface="Futura Medium"/>
                <a:cs typeface="Futura Medium"/>
              </a:rPr>
              <a:t>None </a:t>
            </a:r>
            <a:r>
              <a:rPr lang="en-US" sz="2600" b="0" dirty="0" smtClean="0">
                <a:latin typeface="Futura Medium"/>
                <a:cs typeface="Futura Medium"/>
              </a:rPr>
              <a:t>for DHCPv6 </a:t>
            </a:r>
            <a:endParaRPr lang="en-US" sz="2600" b="0" dirty="0">
              <a:latin typeface="Futura Medium"/>
              <a:cs typeface="Futura Medium"/>
            </a:endParaRPr>
          </a:p>
          <a:p>
            <a:pPr lvl="1"/>
            <a:r>
              <a:rPr lang="en-US" sz="2400" dirty="0" smtClean="0">
                <a:latin typeface="Futura Medium"/>
                <a:cs typeface="Futura Medium"/>
              </a:rPr>
              <a:t>Likely due to a lack of general IPv6 deployment in environments where fingerprinting is potentially most useful (i.e., enterprise/corporate networks)</a:t>
            </a:r>
          </a:p>
          <a:p>
            <a:pPr lvl="1"/>
            <a:r>
              <a:rPr lang="en-US" sz="2400" dirty="0" smtClean="0">
                <a:latin typeface="Futura Medium"/>
                <a:cs typeface="Futura Medium"/>
              </a:rPr>
              <a:t>Thus, BYOD not generally a challenge for IPv6 (</a:t>
            </a:r>
            <a:r>
              <a:rPr lang="en-US" sz="2400" i="1" dirty="0" smtClean="0">
                <a:latin typeface="Futura Medium"/>
                <a:cs typeface="Futura Medium"/>
              </a:rPr>
              <a:t>yet…</a:t>
            </a:r>
            <a:r>
              <a:rPr lang="en-US" sz="2400" dirty="0" smtClean="0">
                <a:latin typeface="Futura Medium"/>
                <a:cs typeface="Futura Medium"/>
              </a:rPr>
              <a:t>)</a:t>
            </a:r>
          </a:p>
        </p:txBody>
      </p:sp>
      <p:pic>
        <p:nvPicPr>
          <p:cNvPr id="5" name="Picture 4" descr="Screenshot_2_28_13_3_27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95400"/>
            <a:ext cx="4191000" cy="14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4000" y="31242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algn="ctr"/>
            <a:r>
              <a:rPr lang="en-US" sz="3600" b="0" dirty="0" smtClean="0">
                <a:latin typeface="Futura Medium"/>
                <a:cs typeface="Futura Medium"/>
              </a:rPr>
              <a:t>DHCPv6 Failover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What’s Borked</a:t>
            </a:r>
            <a:endParaRPr lang="en-US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9331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Failover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02285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 smtClean="0">
                <a:latin typeface="Futura Medium"/>
                <a:cs typeface="Futura Medium"/>
              </a:rPr>
              <a:t>Often repeated that it’s not needed (unless you’re doing PD)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600" dirty="0" smtClean="0">
                <a:latin typeface="Futura Medium"/>
                <a:cs typeface="Futura Medium"/>
              </a:rPr>
              <a:t>Many enterprises are insisting on it</a:t>
            </a:r>
          </a:p>
          <a:p>
            <a:pPr marL="1200150" lvl="3" indent="-342900"/>
            <a:r>
              <a:rPr lang="en-US" sz="2600" dirty="0" smtClean="0">
                <a:latin typeface="Futura Medium"/>
                <a:cs typeface="Futura Medium"/>
              </a:rPr>
              <a:t>“We do it this way in IPv4 and we want to be able to do it the same way in IPv6…</a:t>
            </a:r>
            <a:r>
              <a:rPr lang="en-US" sz="2600" dirty="0" smtClean="0">
                <a:latin typeface="Futura Medium"/>
                <a:cs typeface="Futura Medium"/>
              </a:rPr>
              <a:t>”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>
                <a:latin typeface="Futura Medium"/>
                <a:cs typeface="Futura Medium"/>
              </a:rPr>
              <a:t>Still no standards</a:t>
            </a:r>
          </a:p>
          <a:p>
            <a:pPr lvl="1"/>
            <a:r>
              <a:rPr lang="en-US" dirty="0">
                <a:latin typeface="Futura Medium"/>
                <a:cs typeface="Futura Medium"/>
              </a:rPr>
              <a:t>DHCPv6 Failover Requirements</a:t>
            </a:r>
          </a:p>
          <a:p>
            <a:pPr lvl="2"/>
            <a:r>
              <a:rPr lang="en-US" dirty="0">
                <a:latin typeface="Futura Medium"/>
                <a:cs typeface="Futura Medium"/>
              </a:rPr>
              <a:t>draft-ietf-dhc-dhcpv6-failover-requirements-07</a:t>
            </a:r>
          </a:p>
          <a:p>
            <a:pPr lvl="1"/>
            <a:r>
              <a:rPr lang="en-US" dirty="0">
                <a:latin typeface="Futura Medium"/>
                <a:cs typeface="Futura Medium"/>
              </a:rPr>
              <a:t>DHCPv6 Failover Design</a:t>
            </a:r>
          </a:p>
          <a:p>
            <a:pPr lvl="2"/>
            <a:r>
              <a:rPr lang="en-US" dirty="0">
                <a:latin typeface="Futura Medium"/>
                <a:cs typeface="Futura Medium"/>
              </a:rPr>
              <a:t>draft-ietf-dhc-dhcpv6-failover-design-04</a:t>
            </a:r>
            <a:endParaRPr lang="en-US" sz="4200" dirty="0">
              <a:latin typeface="Futura Medium"/>
              <a:cs typeface="Futura Medium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800" dirty="0">
                <a:latin typeface="Futura Medium"/>
                <a:cs typeface="Futura Medium"/>
              </a:rPr>
              <a:t>Still no proprietary </a:t>
            </a:r>
            <a:r>
              <a:rPr lang="en-US" sz="2800" dirty="0" smtClean="0">
                <a:latin typeface="Futura Medium"/>
                <a:cs typeface="Futura Medium"/>
              </a:rPr>
              <a:t>implementation:</a:t>
            </a:r>
            <a:endParaRPr lang="en-US" sz="2800" dirty="0">
              <a:latin typeface="Futura Medium"/>
              <a:cs typeface="Futura Medium"/>
            </a:endParaRPr>
          </a:p>
          <a:p>
            <a:pPr marL="1200150" lvl="3" indent="-342900"/>
            <a:endParaRPr lang="en-US" sz="2600" dirty="0">
              <a:latin typeface="Futura Medium"/>
              <a:cs typeface="Futura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267" y="4900084"/>
            <a:ext cx="1854200" cy="139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56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Failover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17526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600" b="1" dirty="0">
                <a:latin typeface="Futura Medium"/>
                <a:cs typeface="Futura Medium"/>
              </a:rPr>
              <a:t>Workarounds:</a:t>
            </a:r>
          </a:p>
          <a:p>
            <a:pPr marL="1200150" lvl="3" indent="-342900"/>
            <a:r>
              <a:rPr lang="en-US" sz="2400" b="1" dirty="0" smtClean="0">
                <a:latin typeface="Futura Medium"/>
                <a:cs typeface="Futura Medium"/>
              </a:rPr>
              <a:t>Split prefixes</a:t>
            </a:r>
          </a:p>
          <a:p>
            <a:pPr marL="1714500" lvl="4" indent="-342900"/>
            <a:r>
              <a:rPr lang="en-US" sz="2400" b="1" dirty="0" smtClean="0">
                <a:latin typeface="Futura Medium"/>
                <a:cs typeface="Futura Medium"/>
              </a:rPr>
              <a:t>Take a /64 and split it into two /65s, one per DHCPv6 server; e.g.:</a:t>
            </a:r>
            <a:endParaRPr lang="en-US" sz="2800" dirty="0" smtClean="0">
              <a:latin typeface="Futura Medium"/>
              <a:cs typeface="Futura Medium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572000" y="293358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lvl="4" indent="0">
              <a:buNone/>
            </a:pPr>
            <a:r>
              <a:rPr lang="en-US" sz="2000" dirty="0">
                <a:latin typeface="Futura Medium"/>
                <a:cs typeface="Futura Medium"/>
              </a:rPr>
              <a:t>2001:db8</a:t>
            </a:r>
            <a:r>
              <a:rPr lang="en-US" sz="2000" dirty="0" smtClean="0">
                <a:latin typeface="Futura Medium"/>
                <a:cs typeface="Futura Medium"/>
              </a:rPr>
              <a:t>:</a:t>
            </a:r>
            <a:r>
              <a:rPr lang="en-US" sz="2000" dirty="0">
                <a:latin typeface="Futura Medium"/>
                <a:cs typeface="Futura Medium"/>
              </a:rPr>
              <a:t>1</a:t>
            </a:r>
            <a:r>
              <a:rPr lang="en-US" sz="2000" dirty="0" smtClean="0">
                <a:latin typeface="Futura Medium"/>
                <a:cs typeface="Futura Medium"/>
              </a:rPr>
              <a:t>:1:</a:t>
            </a:r>
            <a:r>
              <a:rPr lang="en-US" sz="2000" dirty="0">
                <a:latin typeface="Futura Medium"/>
                <a:cs typeface="Futura Medium"/>
              </a:rPr>
              <a:t>0000::/65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333369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lvl="4" indent="0">
              <a:buNone/>
            </a:pPr>
            <a:r>
              <a:rPr lang="en-US" sz="2000" dirty="0">
                <a:latin typeface="Futura Medium"/>
                <a:cs typeface="Futura Medium"/>
              </a:rPr>
              <a:t>2001:db8</a:t>
            </a:r>
            <a:r>
              <a:rPr lang="en-US" sz="2000" dirty="0" smtClean="0">
                <a:latin typeface="Futura Medium"/>
                <a:cs typeface="Futura Medium"/>
              </a:rPr>
              <a:t>:1:1:8000</a:t>
            </a:r>
            <a:r>
              <a:rPr lang="en-US" sz="2000" dirty="0">
                <a:latin typeface="Futura Medium"/>
                <a:cs typeface="Futura Medium"/>
              </a:rPr>
              <a:t>::/65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85800" y="3131402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lvl="4" indent="0" algn="r">
              <a:buNone/>
            </a:pPr>
            <a:r>
              <a:rPr lang="en-US" sz="2000" dirty="0">
                <a:latin typeface="Futura Medium"/>
                <a:cs typeface="Futura Medium"/>
              </a:rPr>
              <a:t>2001:db8</a:t>
            </a:r>
            <a:r>
              <a:rPr lang="en-US" sz="2000" dirty="0" smtClean="0">
                <a:latin typeface="Futura Medium"/>
                <a:cs typeface="Futura Medium"/>
              </a:rPr>
              <a:t>:1:1:</a:t>
            </a:r>
            <a:r>
              <a:rPr lang="en-US" sz="2000" dirty="0">
                <a:latin typeface="Futura Medium"/>
                <a:cs typeface="Futura Medium"/>
              </a:rPr>
              <a:t>:/</a:t>
            </a:r>
            <a:r>
              <a:rPr lang="en-US" sz="2000" dirty="0" smtClean="0">
                <a:latin typeface="Futura Medium"/>
                <a:cs typeface="Futura Medium"/>
              </a:rPr>
              <a:t>64</a:t>
            </a:r>
            <a:endParaRPr lang="en-US" sz="2000" dirty="0">
              <a:latin typeface="Futura Medium"/>
              <a:cs typeface="Futura Medium"/>
            </a:endParaRPr>
          </a:p>
        </p:txBody>
      </p:sp>
      <p:cxnSp>
        <p:nvCxnSpPr>
          <p:cNvPr id="6" name="Straight Arrow Connector 5"/>
          <p:cNvCxnSpPr>
            <a:stCxn id="8" idx="3"/>
            <a:endCxn id="3" idx="1"/>
          </p:cNvCxnSpPr>
          <p:nvPr/>
        </p:nvCxnSpPr>
        <p:spPr bwMode="auto">
          <a:xfrm flipV="1">
            <a:off x="3657600" y="3133635"/>
            <a:ext cx="914400" cy="1978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3"/>
            <a:endCxn id="7" idx="1"/>
          </p:cNvCxnSpPr>
          <p:nvPr/>
        </p:nvCxnSpPr>
        <p:spPr bwMode="auto">
          <a:xfrm>
            <a:off x="3657600" y="3331457"/>
            <a:ext cx="914400" cy="2022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304800" y="3710732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1257300" lvl="6" indent="-342900">
              <a:buFont typeface="Wingdings" charset="2"/>
              <a:buChar char="§"/>
            </a:pPr>
            <a:r>
              <a:rPr lang="en-US" sz="2400" dirty="0" smtClean="0">
                <a:latin typeface="Futura Medium"/>
                <a:cs typeface="Futura Medium"/>
              </a:rPr>
              <a:t>Use DHCPv6 Preference option (primary server at 255, secondary at 0) </a:t>
            </a:r>
          </a:p>
          <a:p>
            <a:pPr marL="1257300" lvl="6" indent="-342900">
              <a:buFont typeface="Wingdings" charset="2"/>
              <a:buChar char="§"/>
            </a:pPr>
            <a:r>
              <a:rPr lang="en-US" sz="2400" dirty="0" smtClean="0">
                <a:latin typeface="Futura Medium"/>
                <a:cs typeface="Futura Medium"/>
              </a:rPr>
              <a:t>Drawback: Over time, uneven distribution of leases between servers</a:t>
            </a:r>
          </a:p>
          <a:p>
            <a:pPr marL="1257300" lvl="6" indent="-342900">
              <a:buFont typeface="Wingdings" charset="2"/>
              <a:buChar char="§"/>
            </a:pPr>
            <a:endParaRPr lang="en-US" sz="1000" dirty="0" smtClean="0">
              <a:latin typeface="Futura Medium"/>
              <a:cs typeface="Futura Medium"/>
            </a:endParaRPr>
          </a:p>
          <a:p>
            <a:pPr marL="800100" lvl="5" indent="-342900">
              <a:buFont typeface="Wingdings" charset="2"/>
              <a:buChar char="§"/>
            </a:pPr>
            <a:r>
              <a:rPr lang="en-US" sz="2400" dirty="0" smtClean="0">
                <a:latin typeface="Futura Medium"/>
                <a:cs typeface="Futura Medium"/>
              </a:rPr>
              <a:t>Additional workarounds in </a:t>
            </a:r>
            <a:r>
              <a:rPr lang="en-US" sz="2400" i="1" dirty="0" smtClean="0">
                <a:latin typeface="Futura Medium"/>
                <a:cs typeface="Futura Medium"/>
              </a:rPr>
              <a:t>RFC </a:t>
            </a:r>
            <a:r>
              <a:rPr lang="en-US" sz="2400" i="1" dirty="0">
                <a:latin typeface="Futura Medium"/>
                <a:cs typeface="Futura Medium"/>
              </a:rPr>
              <a:t>6853 - DHCPv6 Redundancy </a:t>
            </a:r>
            <a:r>
              <a:rPr lang="en-US" sz="2400" i="1" dirty="0" smtClean="0">
                <a:latin typeface="Futura Medium"/>
                <a:cs typeface="Futura Medium"/>
              </a:rPr>
              <a:t>Considerations</a:t>
            </a:r>
            <a:endParaRPr lang="en-US" sz="2400" i="1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335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40267" y="3276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algn="ctr"/>
            <a:r>
              <a:rPr lang="en-US" sz="3600" b="0" dirty="0" smtClean="0">
                <a:latin typeface="Futura Medium"/>
                <a:cs typeface="Futura Medium"/>
              </a:rPr>
              <a:t>SLAAC/DHCPv6 Interaction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What’s Borked</a:t>
            </a:r>
            <a:endParaRPr lang="en-US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4151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Autoaddressing Review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29718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3200" dirty="0" smtClean="0">
                <a:latin typeface="Futura Medium"/>
                <a:cs typeface="Futura Medium"/>
              </a:rPr>
              <a:t>SLAAC</a:t>
            </a:r>
          </a:p>
          <a:p>
            <a:pPr lvl="1"/>
            <a:r>
              <a:rPr lang="en-US" sz="3000" dirty="0">
                <a:latin typeface="Futura medium"/>
                <a:cs typeface="Futura medium"/>
              </a:rPr>
              <a:t>Routers </a:t>
            </a:r>
            <a:r>
              <a:rPr lang="en-US" sz="3000" dirty="0" smtClean="0">
                <a:latin typeface="Futura medium"/>
                <a:cs typeface="Futura medium"/>
              </a:rPr>
              <a:t>advertise </a:t>
            </a:r>
            <a:r>
              <a:rPr lang="en-US" sz="3000" dirty="0">
                <a:latin typeface="Futura medium"/>
                <a:cs typeface="Futura medium"/>
              </a:rPr>
              <a:t>prefixes that identify the subnet(s) associated with a link, </a:t>
            </a:r>
            <a:r>
              <a:rPr lang="en-US" sz="3000" dirty="0" smtClean="0">
                <a:latin typeface="Futura medium"/>
                <a:cs typeface="Futura medium"/>
              </a:rPr>
              <a:t>while hosts </a:t>
            </a:r>
            <a:r>
              <a:rPr lang="en-US" sz="3000" dirty="0">
                <a:latin typeface="Futura medium"/>
                <a:cs typeface="Futura medium"/>
              </a:rPr>
              <a:t>generate an "interface identifier" that uniquely identifies </a:t>
            </a:r>
            <a:r>
              <a:rPr lang="en-US" sz="3000" dirty="0" smtClean="0">
                <a:latin typeface="Futura medium"/>
                <a:cs typeface="Futura medium"/>
              </a:rPr>
              <a:t>an interface </a:t>
            </a:r>
            <a:r>
              <a:rPr lang="en-US" sz="3000" dirty="0">
                <a:latin typeface="Futura medium"/>
                <a:cs typeface="Futura medium"/>
              </a:rPr>
              <a:t>on a subnet. </a:t>
            </a:r>
            <a:r>
              <a:rPr lang="en-US" sz="3000" dirty="0" smtClean="0">
                <a:latin typeface="Futura medium"/>
                <a:cs typeface="Futura medium"/>
              </a:rPr>
              <a:t>An </a:t>
            </a:r>
            <a:r>
              <a:rPr lang="en-US" sz="3000" dirty="0">
                <a:latin typeface="Futura medium"/>
                <a:cs typeface="Futura medium"/>
              </a:rPr>
              <a:t>address is formed by combining the two</a:t>
            </a:r>
            <a:r>
              <a:rPr lang="en-US" sz="3000" dirty="0" smtClean="0">
                <a:latin typeface="Futura medium"/>
                <a:cs typeface="Futura medium"/>
              </a:rPr>
              <a:t>.</a:t>
            </a:r>
            <a:endParaRPr lang="en-US" sz="3000" b="1" dirty="0" smtClean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3370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Autoaddressing Review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3200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3200" dirty="0">
                <a:latin typeface="Futura Medium"/>
                <a:cs typeface="Futura Medium"/>
              </a:rPr>
              <a:t>DHCPv6 (stateful)</a:t>
            </a:r>
          </a:p>
          <a:p>
            <a:pPr marL="744538" lvl="2" indent="-287338">
              <a:buFont typeface="Lucida Grande"/>
              <a:buChar char="-"/>
            </a:pPr>
            <a:r>
              <a:rPr lang="en-US" sz="3000" dirty="0">
                <a:latin typeface="Futura Medium"/>
                <a:cs typeface="Futura Medium"/>
              </a:rPr>
              <a:t>The</a:t>
            </a:r>
            <a:r>
              <a:rPr lang="en-US" sz="3000" dirty="0" smtClean="0">
                <a:latin typeface="Futura Medium"/>
                <a:cs typeface="Futura Medium"/>
              </a:rPr>
              <a:t> Dynamic </a:t>
            </a:r>
            <a:r>
              <a:rPr lang="en-US" sz="3000" dirty="0">
                <a:latin typeface="Futura Medium"/>
                <a:cs typeface="Futura Medium"/>
              </a:rPr>
              <a:t>Host Configuration Protocol for IPv6 (DHCP) enables DHCP servers to </a:t>
            </a:r>
            <a:r>
              <a:rPr lang="en-US" sz="3000" dirty="0" smtClean="0">
                <a:latin typeface="Futura Medium"/>
                <a:cs typeface="Futura Medium"/>
              </a:rPr>
              <a:t>pass configuration </a:t>
            </a:r>
            <a:r>
              <a:rPr lang="en-US" sz="3000" dirty="0">
                <a:latin typeface="Futura Medium"/>
                <a:cs typeface="Futura Medium"/>
              </a:rPr>
              <a:t>parameters such as IPv6 network addresses to IPv6 nodes.  It offers the capability of automatic allocation of reusable network addresses and additional configuration flexibility. </a:t>
            </a:r>
          </a:p>
        </p:txBody>
      </p:sp>
    </p:spTree>
    <p:extLst>
      <p:ext uri="{BB962C8B-B14F-4D97-AF65-F5344CB8AC3E}">
        <p14:creationId xmlns:p14="http://schemas.microsoft.com/office/powerpoint/2010/main" val="24125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29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Autoaddressing Review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4196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3200" dirty="0" smtClean="0">
                <a:latin typeface="Futura Medium"/>
                <a:cs typeface="Futura Medium"/>
              </a:rPr>
              <a:t>DHCPv6 (stateless)</a:t>
            </a:r>
          </a:p>
          <a:p>
            <a:pPr lvl="1"/>
            <a:r>
              <a:rPr lang="en-US" sz="3000" dirty="0" smtClean="0">
                <a:latin typeface="Futura medium"/>
                <a:cs typeface="Futura medium"/>
              </a:rPr>
              <a:t>Used </a:t>
            </a:r>
            <a:r>
              <a:rPr lang="en-US" sz="3000" dirty="0">
                <a:latin typeface="Futura medium"/>
                <a:cs typeface="Futura medium"/>
              </a:rPr>
              <a:t>by nodes to obtain configuration information, </a:t>
            </a:r>
            <a:r>
              <a:rPr lang="en-US" sz="3000" dirty="0" smtClean="0">
                <a:latin typeface="Futura medium"/>
                <a:cs typeface="Futura medium"/>
              </a:rPr>
              <a:t>such </a:t>
            </a:r>
            <a:r>
              <a:rPr lang="en-US" sz="3000" dirty="0">
                <a:latin typeface="Futura medium"/>
                <a:cs typeface="Futura medium"/>
              </a:rPr>
              <a:t>as the addresses of DNS recursive name servers, that does not </a:t>
            </a:r>
            <a:r>
              <a:rPr lang="en-US" sz="3000" dirty="0" smtClean="0">
                <a:latin typeface="Futura medium"/>
                <a:cs typeface="Futura medium"/>
              </a:rPr>
              <a:t>require the </a:t>
            </a:r>
            <a:r>
              <a:rPr lang="en-US" sz="3000" dirty="0">
                <a:latin typeface="Futura medium"/>
                <a:cs typeface="Futura medium"/>
              </a:rPr>
              <a:t>maintenance of any dynamic state for individual clients. </a:t>
            </a:r>
            <a:r>
              <a:rPr lang="en-US" sz="3000" dirty="0" smtClean="0">
                <a:latin typeface="Futura medium"/>
                <a:cs typeface="Futura medium"/>
              </a:rPr>
              <a:t>A node that </a:t>
            </a:r>
            <a:r>
              <a:rPr lang="en-US" sz="3000" dirty="0">
                <a:latin typeface="Futura medium"/>
                <a:cs typeface="Futura medium"/>
              </a:rPr>
              <a:t>uses stateless DHCP must have obtained its IPv6 </a:t>
            </a:r>
            <a:r>
              <a:rPr lang="en-US" sz="3000" dirty="0" smtClean="0">
                <a:latin typeface="Futura medium"/>
                <a:cs typeface="Futura medium"/>
              </a:rPr>
              <a:t>addresses through </a:t>
            </a:r>
            <a:r>
              <a:rPr lang="en-US" sz="3000" dirty="0">
                <a:latin typeface="Futura medium"/>
                <a:cs typeface="Futura medium"/>
              </a:rPr>
              <a:t>some other mechanism, typically stateless </a:t>
            </a:r>
            <a:r>
              <a:rPr lang="en-US" sz="3000" dirty="0" smtClean="0">
                <a:latin typeface="Futura medium"/>
                <a:cs typeface="Futura medium"/>
              </a:rPr>
              <a:t>address autoconfiguration</a:t>
            </a:r>
            <a:r>
              <a:rPr lang="en-US" sz="3000" dirty="0">
                <a:latin typeface="Futura medium"/>
                <a:cs typeface="Futura medium"/>
              </a:rPr>
              <a:t>.</a:t>
            </a:r>
            <a:endParaRPr lang="en-US" sz="3000" b="1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269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710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IPv4 is depleted…</a:t>
            </a:r>
          </a:p>
        </p:txBody>
      </p:sp>
      <p:pic>
        <p:nvPicPr>
          <p:cNvPr id="2" name="Picture 1" descr="Screen Shot 2014-09-04 at 8.5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341878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30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Autoaddressing Review</a:t>
            </a:r>
            <a:endParaRPr lang="en-US" dirty="0">
              <a:latin typeface="Futura Medium"/>
              <a:cs typeface="Futura Medium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57488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31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Autoaddressing – Renumbering scenarios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76400" y="12192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Address from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Method 1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369733" y="1676400"/>
            <a:ext cx="2133600" cy="609600"/>
          </a:xfrm>
          <a:prstGeom prst="rightArrow">
            <a:avLst/>
          </a:prstGeom>
          <a:solidFill>
            <a:srgbClr val="B5E7B1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Release/replace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38800" y="12192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Address’ </a:t>
            </a:r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from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Method 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30099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Address from</a:t>
            </a:r>
          </a:p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</a:t>
            </a:r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ethod 1</a:t>
            </a:r>
            <a:endParaRPr lang="en-US" sz="1600" b="0" dirty="0">
              <a:solidFill>
                <a:srgbClr val="000000"/>
              </a:solidFill>
              <a:latin typeface="Futura medium"/>
              <a:cs typeface="Futura medium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30099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Address from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Method </a:t>
            </a:r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2</a:t>
            </a:r>
            <a:endParaRPr lang="en-US" sz="1600" b="0" dirty="0">
              <a:solidFill>
                <a:srgbClr val="000000"/>
              </a:solidFill>
              <a:latin typeface="Futura medium"/>
              <a:cs typeface="Futura medium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48006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Address from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Method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638800" y="4800600"/>
            <a:ext cx="1583743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Address from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Autoaddressing </a:t>
            </a:r>
          </a:p>
          <a:p>
            <a:pPr algn="ctr"/>
            <a:r>
              <a:rPr lang="en-US" sz="1600" b="0" dirty="0">
                <a:solidFill>
                  <a:srgbClr val="000000"/>
                </a:solidFill>
                <a:latin typeface="Futura medium"/>
                <a:cs typeface="Futura medium"/>
              </a:rPr>
              <a:t>Method </a:t>
            </a:r>
            <a:r>
              <a:rPr lang="en-US" sz="1600" b="0" dirty="0" smtClean="0">
                <a:solidFill>
                  <a:srgbClr val="000000"/>
                </a:solidFill>
                <a:latin typeface="Futura medium"/>
                <a:cs typeface="Futura medium"/>
              </a:rPr>
              <a:t>2</a:t>
            </a:r>
            <a:endParaRPr lang="en-US" sz="1600" b="0" dirty="0">
              <a:solidFill>
                <a:srgbClr val="000000"/>
              </a:solidFill>
              <a:latin typeface="Futura medium"/>
              <a:cs typeface="Futura medium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3382433" y="3429000"/>
            <a:ext cx="2133600" cy="609600"/>
          </a:xfrm>
          <a:prstGeom prst="rightArrow">
            <a:avLst/>
          </a:prstGeom>
          <a:solidFill>
            <a:srgbClr val="B5E7B1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Release/replace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395134" y="5257800"/>
            <a:ext cx="2133600" cy="609600"/>
          </a:xfrm>
          <a:prstGeom prst="rightArrow">
            <a:avLst/>
          </a:prstGeom>
          <a:solidFill>
            <a:srgbClr val="B5E7B1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Retain/add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4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32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DHCPv6/SLAAC Interaction </a:t>
            </a:r>
            <a:endParaRPr lang="en-US" dirty="0">
              <a:latin typeface="Futura Medium"/>
              <a:cs typeface="Futura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58496"/>
              </p:ext>
            </p:extLst>
          </p:nvPr>
        </p:nvGraphicFramePr>
        <p:xfrm>
          <a:off x="389468" y="1447800"/>
          <a:ext cx="8382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14301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Host 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Behavior</a:t>
                      </a:r>
                      <a:endParaRPr lang="en-US" sz="1600" dirty="0"/>
                    </a:p>
                  </a:txBody>
                  <a:tcPr/>
                </a:tc>
              </a:tr>
              <a:tr h="6524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 has not acquired any 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popular OSes acquire DHCPv6 addresses.</a:t>
                      </a:r>
                      <a:endParaRPr lang="en-US" sz="16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Host has not acquired any 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 with M=0,</a:t>
                      </a:r>
                      <a:r>
                        <a:rPr lang="en-US" sz="1600" baseline="0" dirty="0" smtClean="0"/>
                        <a:t> O=1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Some popular OSes acquire other</a:t>
                      </a:r>
                      <a:r>
                        <a:rPr lang="en-US" sz="1600" baseline="0" dirty="0" smtClean="0"/>
                        <a:t> info from </a:t>
                      </a:r>
                      <a:r>
                        <a:rPr lang="en-US" sz="1600" dirty="0" smtClean="0"/>
                        <a:t>DHCPv6 addresses. Others do so only if A=1.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Host has acquired</a:t>
                      </a:r>
                      <a:r>
                        <a:rPr lang="en-US" sz="1600" baseline="0" dirty="0" smtClean="0"/>
                        <a:t> address from DHCPv6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 with M=0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OSes release</a:t>
                      </a:r>
                      <a:r>
                        <a:rPr lang="en-US" sz="1600" baseline="0" dirty="0" smtClean="0"/>
                        <a:t> DHCPv6 immediately. Some release upon expiry. </a:t>
                      </a:r>
                      <a:endParaRPr lang="en-US" sz="1600" dirty="0"/>
                    </a:p>
                  </a:txBody>
                  <a:tcPr/>
                </a:tc>
              </a:tr>
              <a:tr h="1191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Host has acquired</a:t>
                      </a:r>
                      <a:r>
                        <a:rPr lang="en-US" sz="1600" baseline="0" dirty="0" smtClean="0"/>
                        <a:t> address from SLAAC only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 with M=1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Some OSes release</a:t>
                      </a:r>
                      <a:r>
                        <a:rPr lang="en-US" sz="1600" baseline="0" dirty="0" smtClean="0"/>
                        <a:t> DHCPv6 immediately. Some release only if SLAAC address expires and can’t be refreshed.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58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40267" y="3276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algn="ctr"/>
            <a:r>
              <a:rPr lang="en-US" sz="3600" b="0" dirty="0" smtClean="0">
                <a:latin typeface="Futura Medium"/>
                <a:cs typeface="Futura Medium"/>
              </a:rPr>
              <a:t>Test, test, then test some more…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DHCPv6/SLAAC Interaction </a:t>
            </a:r>
            <a:endParaRPr lang="en-US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93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934200" cy="838200"/>
          </a:xfrm>
        </p:spPr>
        <p:txBody>
          <a:bodyPr/>
          <a:lstStyle/>
          <a:p>
            <a:r>
              <a:rPr lang="en-US" b="0" dirty="0" smtClean="0">
                <a:latin typeface="Gill Sans MT" pitchFamily="34" charset="0"/>
                <a:hlinkClick r:id="rId3"/>
              </a:rPr>
              <a:t>tcoffeen@infoblox.com</a:t>
            </a:r>
            <a:endParaRPr lang="en-US" b="0" dirty="0" smtClean="0">
              <a:latin typeface="Gill Sans MT" pitchFamily="34" charset="0"/>
            </a:endParaRPr>
          </a:p>
          <a:p>
            <a:r>
              <a:rPr lang="en-US" b="0" dirty="0">
                <a:latin typeface="Gill Sans MT" pitchFamily="34" charset="0"/>
              </a:rPr>
              <a:t>t</a:t>
            </a:r>
            <a:r>
              <a:rPr lang="en-US" b="0" dirty="0" smtClean="0">
                <a:latin typeface="Gill Sans MT" pitchFamily="34" charset="0"/>
              </a:rPr>
              <a:t>witter: @ipv6tom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>
                <a:latin typeface="Gill Sans MT" pitchFamily="34" charset="0"/>
              </a:rPr>
              <a:t>Questions?</a:t>
            </a:r>
            <a:endParaRPr lang="en-US" b="0" dirty="0">
              <a:latin typeface="Gill Sans M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2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35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953000"/>
          </a:xfrm>
        </p:spPr>
        <p:txBody>
          <a:bodyPr/>
          <a:lstStyle/>
          <a:p>
            <a:r>
              <a:rPr lang="en-US" sz="2000" b="0" i="1" dirty="0">
                <a:latin typeface="Futura Medium"/>
                <a:cs typeface="Futura Medium"/>
              </a:rPr>
              <a:t>ISC DHCP 4.3.0 is now </a:t>
            </a:r>
            <a:r>
              <a:rPr lang="en-US" sz="2000" b="0" i="1" dirty="0" smtClean="0">
                <a:latin typeface="Futura Medium"/>
                <a:cs typeface="Futura Medium"/>
              </a:rPr>
              <a:t>online!</a:t>
            </a:r>
          </a:p>
          <a:p>
            <a:pPr lvl="1"/>
            <a:r>
              <a:rPr lang="en-US" sz="1800" dirty="0">
                <a:latin typeface="Futura Medium"/>
                <a:cs typeface="Futura Medium"/>
                <a:hlinkClick r:id="rId3"/>
              </a:rPr>
              <a:t>https://www.isc.org/blogs/isc-dhcp-4-3-0-is-live/</a:t>
            </a:r>
            <a:r>
              <a:rPr lang="en-US" sz="1800" dirty="0">
                <a:latin typeface="Futura Medium"/>
                <a:cs typeface="Futura Medium"/>
              </a:rPr>
              <a:t> </a:t>
            </a:r>
          </a:p>
          <a:p>
            <a:r>
              <a:rPr lang="en-US" sz="2000" b="0" i="1" dirty="0" smtClean="0">
                <a:latin typeface="Futura Medium"/>
                <a:cs typeface="Futura Medium"/>
              </a:rPr>
              <a:t>Dynamic </a:t>
            </a:r>
            <a:r>
              <a:rPr lang="en-US" sz="2000" b="0" i="1" dirty="0">
                <a:latin typeface="Futura Medium"/>
                <a:cs typeface="Futura Medium"/>
              </a:rPr>
              <a:t>Host Configuration Protocol for IPv6 (DHCPv6)</a:t>
            </a:r>
            <a:r>
              <a:rPr lang="en-US" sz="2000" b="0" dirty="0">
                <a:latin typeface="Futura Medium"/>
                <a:cs typeface="Futura Medium"/>
              </a:rPr>
              <a:t>, RFC </a:t>
            </a:r>
            <a:r>
              <a:rPr lang="en-US" sz="2000" b="0" dirty="0" smtClean="0">
                <a:latin typeface="Futura Medium"/>
                <a:cs typeface="Futura Medium"/>
              </a:rPr>
              <a:t>3315, IETF, Jul. 2003 </a:t>
            </a:r>
          </a:p>
          <a:p>
            <a:r>
              <a:rPr lang="en-US" sz="2000" b="0" u="sng" dirty="0" smtClean="0">
                <a:latin typeface="Futura Medium"/>
                <a:cs typeface="Futura Medium"/>
              </a:rPr>
              <a:t>Chatter </a:t>
            </a:r>
            <a:r>
              <a:rPr lang="en-US" sz="2000" b="0" u="sng" dirty="0">
                <a:latin typeface="Futura Medium"/>
                <a:cs typeface="Futura Medium"/>
              </a:rPr>
              <a:t>on the Wire: A look at </a:t>
            </a:r>
            <a:r>
              <a:rPr lang="en-US" sz="2000" b="0" u="sng" dirty="0" smtClean="0">
                <a:latin typeface="Futura Medium"/>
                <a:cs typeface="Futura Medium"/>
              </a:rPr>
              <a:t>DHCPv6 </a:t>
            </a:r>
            <a:r>
              <a:rPr lang="en-US" sz="2000" b="0" u="sng" dirty="0">
                <a:latin typeface="Futura Medium"/>
                <a:cs typeface="Futura Medium"/>
              </a:rPr>
              <a:t>traffic</a:t>
            </a:r>
            <a:r>
              <a:rPr lang="en-US" sz="2000" b="0" dirty="0">
                <a:latin typeface="Futura Medium"/>
                <a:cs typeface="Futura Medium"/>
              </a:rPr>
              <a:t>, by Eric </a:t>
            </a:r>
            <a:r>
              <a:rPr lang="en-US" sz="2000" b="0" dirty="0" smtClean="0">
                <a:latin typeface="Futura Medium"/>
                <a:cs typeface="Futura Medium"/>
              </a:rPr>
              <a:t>Kollmann, Nov. 2010	</a:t>
            </a:r>
            <a:r>
              <a:rPr lang="en-US" sz="2200" b="0" dirty="0" smtClean="0">
                <a:latin typeface="Futura Medium"/>
                <a:cs typeface="Futura Medium"/>
              </a:rPr>
              <a:t>		</a:t>
            </a:r>
          </a:p>
          <a:p>
            <a:pPr lvl="1"/>
            <a:r>
              <a:rPr lang="en-US" sz="1800" b="0" dirty="0" smtClean="0">
                <a:latin typeface="Futura Medium"/>
                <a:cs typeface="Futura Medium"/>
                <a:hlinkClick r:id="rId4"/>
              </a:rPr>
              <a:t>http</a:t>
            </a:r>
            <a:r>
              <a:rPr lang="en-US" sz="1800" b="0" dirty="0">
                <a:latin typeface="Futura Medium"/>
                <a:cs typeface="Futura Medium"/>
                <a:hlinkClick r:id="rId4"/>
              </a:rPr>
              <a:t>://chatteronthewire.org/download/chatter-dhcpv6.</a:t>
            </a:r>
            <a:r>
              <a:rPr lang="en-US" sz="1800" b="0" dirty="0" smtClean="0">
                <a:latin typeface="Futura Medium"/>
                <a:cs typeface="Futura Medium"/>
                <a:hlinkClick r:id="rId4"/>
              </a:rPr>
              <a:t>pdf</a:t>
            </a:r>
            <a:endParaRPr lang="en-US" sz="1800" b="0" dirty="0" smtClean="0">
              <a:latin typeface="Futura Medium"/>
              <a:cs typeface="Futura Medium"/>
            </a:endParaRPr>
          </a:p>
          <a:p>
            <a:pPr marL="457200" lvl="1" indent="0">
              <a:buNone/>
            </a:pPr>
            <a:endParaRPr lang="en-US" sz="1800" dirty="0">
              <a:latin typeface="Futura Medium"/>
              <a:cs typeface="Futura Medium"/>
            </a:endParaRPr>
          </a:p>
          <a:p>
            <a:pPr marL="457200" lvl="1" indent="0">
              <a:buNone/>
            </a:pPr>
            <a:endParaRPr lang="en-US" sz="1800" b="0" dirty="0" smtClean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5090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710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IPv6 is Here…</a:t>
            </a:r>
          </a:p>
        </p:txBody>
      </p:sp>
      <p:pic>
        <p:nvPicPr>
          <p:cNvPr id="5" name="Picture 4" descr="Screen Shot 2014-08-21 at 10.2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763000" cy="54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8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710"/>
            <a:ext cx="84582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IPv6 is…Over There…</a:t>
            </a:r>
          </a:p>
        </p:txBody>
      </p:sp>
      <p:pic>
        <p:nvPicPr>
          <p:cNvPr id="2" name="Picture 1" descr="Screen Shot 2015-01-05 at 3.2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1626712"/>
            <a:ext cx="8915400" cy="45454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53340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0" dirty="0" smtClean="0">
                <a:latin typeface="Gill Sans MT" pitchFamily="34" charset="0"/>
              </a:rPr>
              <a:t>UK Percentage of IPv6 Users </a:t>
            </a:r>
            <a:endParaRPr lang="en-US" b="0" dirty="0">
              <a:latin typeface="Gill Sans MT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0" dirty="0" smtClean="0">
              <a:latin typeface="Gill Sans MT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0" dirty="0" smtClean="0">
              <a:latin typeface="Gill Sans MT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b="0" dirty="0" smtClean="0">
              <a:latin typeface="Gill Sans MT" pitchFamily="34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8229600" y="1371600"/>
            <a:ext cx="914400" cy="457200"/>
          </a:xfrm>
          <a:prstGeom prst="wedgeRectCallout">
            <a:avLst>
              <a:gd name="adj1" fmla="val 469"/>
              <a:gd name="adj2" fmla="val 114132"/>
            </a:avLst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Futura Medium"/>
                <a:cs typeface="Futura Medium"/>
              </a:rPr>
              <a:t>0.33%</a:t>
            </a:r>
            <a:endParaRPr lang="en-US" sz="2000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7720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1-05 at 2.52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09134"/>
            <a:ext cx="4313194" cy="2616199"/>
          </a:xfrm>
          <a:prstGeom prst="rect">
            <a:avLst/>
          </a:prstGeom>
        </p:spPr>
      </p:pic>
      <p:pic>
        <p:nvPicPr>
          <p:cNvPr id="5" name="Picture 4" descr="Screen Shot 2015-01-05 at 2.47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3793068"/>
            <a:ext cx="4326466" cy="2609054"/>
          </a:xfrm>
          <a:prstGeom prst="rect">
            <a:avLst/>
          </a:prstGeom>
        </p:spPr>
      </p:pic>
      <p:pic>
        <p:nvPicPr>
          <p:cNvPr id="3" name="Picture 2" descr="Screen Shot 2015-01-05 at 2.45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1100667"/>
            <a:ext cx="4343399" cy="26331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cs typeface="Futura Medium"/>
              </a:rPr>
              <a:pPr/>
              <a:t>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463034" y="6370544"/>
            <a:ext cx="42242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dirty="0">
                <a:latin typeface="Futura Medium"/>
                <a:cs typeface="Futura Medium"/>
              </a:rPr>
              <a:t>Source: http://www.worldipv6launch.org/measurements/</a:t>
            </a:r>
            <a:endParaRPr lang="en-US" sz="1200" b="0" dirty="0" smtClean="0">
              <a:latin typeface="Futura Medium"/>
              <a:cs typeface="Futura Medium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Medium"/>
                <a:cs typeface="Futura Medium"/>
              </a:rPr>
              <a:t>Some IPv6 Network Operator Measurements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4075236" y="1270978"/>
            <a:ext cx="609600" cy="457200"/>
          </a:xfrm>
          <a:prstGeom prst="wedgeRectCallout">
            <a:avLst/>
          </a:prstGeom>
          <a:solidFill>
            <a:srgbClr val="C0504D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Futura Medium"/>
                <a:cs typeface="Futura Medium"/>
              </a:rPr>
              <a:t>63%</a:t>
            </a:r>
            <a:endParaRPr lang="en-US" sz="2000" dirty="0">
              <a:latin typeface="Futura Medium"/>
              <a:cs typeface="Futura Medium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4038600" y="3886200"/>
            <a:ext cx="609600" cy="457200"/>
          </a:xfrm>
          <a:prstGeom prst="wedgeRectCallout">
            <a:avLst/>
          </a:prstGeom>
          <a:solidFill>
            <a:srgbClr val="C0504D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Futura Medium"/>
                <a:cs typeface="Futura Medium"/>
              </a:rPr>
              <a:t>46%</a:t>
            </a:r>
            <a:endParaRPr lang="en-US" sz="2000" dirty="0">
              <a:latin typeface="Futura Medium"/>
              <a:cs typeface="Futura Medium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8458200" y="1295400"/>
            <a:ext cx="609600" cy="457200"/>
          </a:xfrm>
          <a:prstGeom prst="wedgeRectCallout">
            <a:avLst/>
          </a:prstGeom>
          <a:solidFill>
            <a:srgbClr val="C0504D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Futura Medium"/>
                <a:cs typeface="Futura Medium"/>
              </a:rPr>
              <a:t>51%</a:t>
            </a:r>
            <a:endParaRPr lang="en-US" sz="2000" dirty="0">
              <a:latin typeface="Futura Medium"/>
              <a:cs typeface="Futura Medium"/>
            </a:endParaRPr>
          </a:p>
        </p:txBody>
      </p:sp>
      <p:pic>
        <p:nvPicPr>
          <p:cNvPr id="7" name="Picture 6" descr="Screen Shot 2015-01-05 at 3.06.3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4" y="3818467"/>
            <a:ext cx="4315119" cy="2582333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 bwMode="auto">
          <a:xfrm>
            <a:off x="8458200" y="3886200"/>
            <a:ext cx="609600" cy="457200"/>
          </a:xfrm>
          <a:prstGeom prst="wedgeRectCallout">
            <a:avLst/>
          </a:prstGeom>
          <a:solidFill>
            <a:srgbClr val="C0504D"/>
          </a:solidFill>
          <a:ln>
            <a:noFill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Futura Medium"/>
                <a:cs typeface="Futura Medium"/>
              </a:rPr>
              <a:t>31%</a:t>
            </a:r>
            <a:endParaRPr lang="en-US" sz="2000" dirty="0">
              <a:latin typeface="Futura Medium"/>
              <a:cs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420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cs typeface="Futura Medium"/>
              </a:rPr>
              <a:pPr/>
              <a:t>7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cs typeface="Futura Medium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463034" y="6370544"/>
            <a:ext cx="42242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dirty="0">
                <a:latin typeface="Futura Medium"/>
                <a:cs typeface="Futura Medium"/>
              </a:rPr>
              <a:t>Source: http://www.worldipv6launch.org/measurements/</a:t>
            </a:r>
            <a:endParaRPr lang="en-US" sz="1200" b="0" dirty="0" smtClean="0">
              <a:latin typeface="Futura Medium"/>
              <a:cs typeface="Futura Medium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 Medium"/>
                <a:cs typeface="Futura Medium"/>
              </a:rPr>
              <a:t>UK IPv6 Network Operator Measurements</a:t>
            </a:r>
            <a:endParaRPr lang="en-US" dirty="0">
              <a:latin typeface="Futura Medium"/>
              <a:cs typeface="Futura Medium"/>
            </a:endParaRPr>
          </a:p>
        </p:txBody>
      </p:sp>
      <p:pic>
        <p:nvPicPr>
          <p:cNvPr id="3" name="Picture 2" descr="Screen Shot 2015-01-05 at 3.0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8839200" cy="88392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6" name="Picture 5" descr="Screen Shot 2015-01-06 at 3.58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4495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1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Futura Medium"/>
                <a:cs typeface="Futura Medium"/>
              </a:rPr>
              <a:t>DHCPv6 – What’s (More or Less) Working</a:t>
            </a:r>
            <a:endParaRPr lang="en-US" dirty="0">
              <a:latin typeface="Futura Medium"/>
              <a:cs typeface="Futura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24000" y="31242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algn="ctr"/>
            <a:r>
              <a:rPr lang="en-US" sz="3600" b="0" dirty="0" smtClean="0">
                <a:latin typeface="Futura Medium"/>
                <a:cs typeface="Futura Medium"/>
              </a:rPr>
              <a:t>DHCPv6 Prefix Delegation</a:t>
            </a:r>
          </a:p>
        </p:txBody>
      </p:sp>
    </p:spTree>
    <p:extLst>
      <p:ext uri="{BB962C8B-B14F-4D97-AF65-F5344CB8AC3E}">
        <p14:creationId xmlns:p14="http://schemas.microsoft.com/office/powerpoint/2010/main" val="86902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Futura Medium"/>
                <a:cs typeface="Futura Medium"/>
              </a:rPr>
              <a:t>DHCPv6 Relay – ISC 4.3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FF7F80-739D-4196-973B-53EC9F96BF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DHCPv6-relay-ISC-4.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50736" cy="3718560"/>
          </a:xfrm>
          <a:prstGeom prst="rect">
            <a:avLst/>
          </a:prstGeom>
          <a:ln>
            <a:solidFill>
              <a:srgbClr val="7AACC8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" y="4953000"/>
            <a:ext cx="7924800" cy="14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/>
              <a:buChar char="•"/>
            </a:pPr>
            <a:r>
              <a:rPr lang="en-US" sz="2000" b="0" dirty="0">
                <a:latin typeface="Futura Medium"/>
                <a:ea typeface="+mj-ea"/>
                <a:cs typeface="Futura Medium"/>
              </a:rPr>
              <a:t>Custom provisioning of DHCPv6 info for a particular client or client type or circuit ID</a:t>
            </a:r>
          </a:p>
          <a:p>
            <a:pPr marL="457200" indent="-457200" eaLnBrk="0" hangingPunct="0">
              <a:buFont typeface="Arial"/>
              <a:buChar char="•"/>
            </a:pPr>
            <a:r>
              <a:rPr lang="en-US" sz="2000" b="0" dirty="0">
                <a:latin typeface="Futura Medium"/>
                <a:ea typeface="+mj-ea"/>
                <a:cs typeface="Futura Medium"/>
              </a:rPr>
              <a:t>Classes can now be created based on DHCPv6 relay-provided options (rather than just client-provided options)</a:t>
            </a:r>
          </a:p>
        </p:txBody>
      </p:sp>
    </p:spTree>
    <p:extLst>
      <p:ext uri="{BB962C8B-B14F-4D97-AF65-F5344CB8AC3E}">
        <p14:creationId xmlns:p14="http://schemas.microsoft.com/office/powerpoint/2010/main" val="180747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etwork Infrastructure Automation In a Box&amp;#x0D;&amp;#x0A;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401&quot;/&gt;&lt;/object&gt;&lt;object type=&quot;3&quot; unique_id=&quot;10005&quot;&gt;&lt;property id=&quot;20148&quot; value=&quot;5&quot;/&gt;&lt;property id=&quot;20300&quot; value=&quot;Slide 3 - &amp;quot;About Infoblox&amp;quot;&quot;/&gt;&lt;property id=&quot;20307&quot; value=&quot;383&quot;/&gt;&lt;/object&gt;&lt;object type=&quot;3&quot; unique_id=&quot;10006&quot;&gt;&lt;property id=&quot;20148&quot; value=&quot;5&quot;/&gt;&lt;property id=&quot;20300&quot; value=&quot;Slide 4 - &amp;quot;Market Leader&amp;quot;&quot;/&gt;&lt;property id=&quot;20307&quot; value=&quot;391&quot;/&gt;&lt;/object&gt;&lt;object type=&quot;3&quot; unique_id=&quot;10007&quot;&gt;&lt;property id=&quot;20148&quot; value=&quot;5&quot;/&gt;&lt;property id=&quot;20300&quot; value=&quot;Slide 5&quot;/&gt;&lt;property id=&quot;20307&quot; value=&quot;402&quot;/&gt;&lt;/object&gt;&lt;object type=&quot;3&quot; unique_id=&quot;10008&quot;&gt;&lt;property id=&quot;20148&quot; value=&quot;5&quot;/&gt;&lt;property id=&quot;20300&quot; value=&quot;Slide 6 - &amp;quot;Our Vision to Help Solve the Most Pressing Challenges&amp;quot;&quot;/&gt;&lt;property id=&quot;20307&quot; value=&quot;377&quot;/&gt;&lt;/object&gt;&lt;object type=&quot;3&quot; unique_id=&quot;10009&quot;&gt;&lt;property id=&quot;20148&quot; value=&quot;5&quot;/&gt;&lt;property id=&quot;20300&quot; value=&quot;Slide 7 - &amp;quot;Automation Saves $$$&amp;quot;&quot;/&gt;&lt;property id=&quot;20307&quot; value=&quot;392&quot;/&gt;&lt;/object&gt;&lt;object type=&quot;3&quot; unique_id=&quot;10010&quot;&gt;&lt;property id=&quot;20148&quot; value=&quot;5&quot;/&gt;&lt;property id=&quot;20300&quot; value=&quot;Slide 8 - &amp;quot;Increasing Costs &amp;amp; Risk Pressures&amp;quot;&quot;/&gt;&lt;property id=&quot;20307&quot; value=&quot;400&quot;/&gt;&lt;/object&gt;&lt;object type=&quot;3&quot; unique_id=&quot;10011&quot;&gt;&lt;property id=&quot;20148&quot; value=&quot;5&quot;/&gt;&lt;property id=&quot;20300&quot; value=&quot;Slide 9&quot;/&gt;&lt;property id=&quot;20307&quot; value=&quot;408&quot;/&gt;&lt;/object&gt;&lt;object type=&quot;3&quot; unique_id=&quot;10012&quot;&gt;&lt;property id=&quot;20148&quot; value=&quot;5&quot;/&gt;&lt;property id=&quot;20300&quot; value=&quot;Slide 10&quot;/&gt;&lt;property id=&quot;20307&quot; value=&quot;403&quot;/&gt;&lt;/object&gt;&lt;object type=&quot;3&quot; unique_id=&quot;10013&quot;&gt;&lt;property id=&quot;20148&quot; value=&quot;5&quot;/&gt;&lt;property id=&quot;20300&quot; value=&quot;Slide 11 - &amp;quot;Infoblox DDI Grid™ Technology&amp;quot;&quot;/&gt;&lt;property id=&quot;20307&quot; value=&quot;384&quot;/&gt;&lt;/object&gt;&lt;object type=&quot;3&quot; unique_id=&quot;10014&quot;&gt;&lt;property id=&quot;20148&quot; value=&quot;5&quot;/&gt;&lt;property id=&quot;20300&quot; value=&quot;Slide 12 - &amp;quot;Managing Change: The #1 Cause of Down Time&amp;quot;&quot;/&gt;&lt;property id=&quot;20307&quot; value=&quot;412&quot;/&gt;&lt;/object&gt;&lt;object type=&quot;3&quot; unique_id=&quot;10015&quot;&gt;&lt;property id=&quot;20148&quot; value=&quot;5&quot;/&gt;&lt;property id=&quot;20300&quot; value=&quot;Slide 13 - &amp;quot;3,800+ Customers&amp;quot;&quot;/&gt;&lt;property id=&quot;20307&quot; value=&quot;414&quot;/&gt;&lt;/object&gt;&lt;object type=&quot;3&quot; unique_id=&quot;10016&quot;&gt;&lt;property id=&quot;20148&quot; value=&quot;5&quot;/&gt;&lt;property id=&quot;20300&quot; value=&quot;Slide 14 - &amp;quot;Case in Point: Grainger &amp;quot;&quot;/&gt;&lt;property id=&quot;20307&quot; value=&quot;413&quot;/&gt;&lt;/object&gt;&lt;object type=&quot;3&quot; unique_id=&quot;10017&quot;&gt;&lt;property id=&quot;20148&quot; value=&quot;5&quot;/&gt;&lt;property id=&quot;20300&quot; value=&quot;Slide 15 - &amp;quot;Addressing Real Challenges&amp;quot;&quot;/&gt;&lt;property id=&quot;20307&quot; value=&quot;378&quot;/&gt;&lt;/object&gt;&lt;object type=&quot;3&quot; unique_id=&quot;10018&quot;&gt;&lt;property id=&quot;20148&quot; value=&quot;5&quot;/&gt;&lt;property id=&quot;20300&quot; value=&quot;Slide 16 - &amp;quot;Network Infrastructure Automation&amp;quot;&quot;/&gt;&lt;property id=&quot;20307&quot; value=&quot;415&quot;/&gt;&lt;/object&gt;&lt;object type=&quot;3&quot; unique_id=&quot;10019&quot;&gt;&lt;property id=&quot;20148&quot; value=&quot;5&quot;/&gt;&lt;property id=&quot;20300&quot; value=&quot;Slide 17&quot;/&gt;&lt;property id=&quot;20307&quot; value=&quot;404&quot;/&gt;&lt;/object&gt;&lt;/object&gt;&lt;object type=&quot;8&quot; unique_id=&quot;10038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4-0-core-preso-laminates-hh4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7AACC8"/>
      </a:accent1>
      <a:accent2>
        <a:srgbClr val="BEDD8F"/>
      </a:accent2>
      <a:accent3>
        <a:srgbClr val="FFFFFF"/>
      </a:accent3>
      <a:accent4>
        <a:srgbClr val="000000"/>
      </a:accent4>
      <a:accent5>
        <a:srgbClr val="BED2E0"/>
      </a:accent5>
      <a:accent6>
        <a:srgbClr val="ACC881"/>
      </a:accent6>
      <a:hlink>
        <a:srgbClr val="B492B1"/>
      </a:hlink>
      <a:folHlink>
        <a:srgbClr val="0A1B5E"/>
      </a:folHlink>
    </a:clrScheme>
    <a:fontScheme name="4-0-core-preso-laminates-hh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E7B1"/>
        </a:solidFill>
        <a:ln>
          <a:noFill/>
          <a:headEnd/>
          <a:tailEnd/>
        </a:ln>
        <a:effectLst>
          <a:outerShdw blurRad="50800" dist="38100" dir="2700000">
            <a:srgbClr val="000000">
              <a:alpha val="43000"/>
            </a:srgbClr>
          </a:outerShdw>
        </a:effectLst>
      </a:spPr>
      <a:bodyPr wrap="none" anchor="ctr">
        <a:prstTxWarp prst="textNoShape">
          <a:avLst/>
        </a:prstTxWarp>
      </a:bodyPr>
      <a:lstStyle>
        <a:defPPr>
          <a:defRPr dirty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spAutoFit/>
      </a:bodyPr>
      <a:lstStyle>
        <a:defPPr algn="ctr">
          <a:defRPr b="0" dirty="0" smtClean="0">
            <a:latin typeface="Futura Medium"/>
            <a:cs typeface="Futura Medium"/>
          </a:defRPr>
        </a:defPPr>
      </a:lstStyle>
    </a:txDef>
  </a:objectDefaults>
  <a:extraClrSchemeLst>
    <a:extraClrScheme>
      <a:clrScheme name="4-0-core-preso-laminates-hh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-0-core-preso-laminates-hh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-0-core-preso-laminates-hh4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04B7F"/>
        </a:accent1>
        <a:accent2>
          <a:srgbClr val="BEDD8F"/>
        </a:accent2>
        <a:accent3>
          <a:srgbClr val="FFFFFF"/>
        </a:accent3>
        <a:accent4>
          <a:srgbClr val="000000"/>
        </a:accent4>
        <a:accent5>
          <a:srgbClr val="AFB1C0"/>
        </a:accent5>
        <a:accent6>
          <a:srgbClr val="ACC881"/>
        </a:accent6>
        <a:hlink>
          <a:srgbClr val="B492B1"/>
        </a:hlink>
        <a:folHlink>
          <a:srgbClr val="7AAC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68052</TotalTime>
  <Words>1200</Words>
  <Application>Microsoft Macintosh PowerPoint</Application>
  <PresentationFormat>On-screen Show (4:3)</PresentationFormat>
  <Paragraphs>233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4-0-core-preso-laminates-hh4</vt:lpstr>
      <vt:lpstr>DHCPv6 Operational Challenges</vt:lpstr>
      <vt:lpstr>Agenda</vt:lpstr>
      <vt:lpstr>IPv4 is depleted…</vt:lpstr>
      <vt:lpstr>IPv6 is Here…</vt:lpstr>
      <vt:lpstr>IPv6 is…Over There…</vt:lpstr>
      <vt:lpstr>Some IPv6 Network Operator Measurements</vt:lpstr>
      <vt:lpstr>UK IPv6 Network Operator Measurements</vt:lpstr>
      <vt:lpstr>DHCPv6 – What’s (More or Less) Working</vt:lpstr>
      <vt:lpstr>DHCPv6 Relay – ISC 4.3</vt:lpstr>
      <vt:lpstr>DHCPv6 Relay – ISC 4.3</vt:lpstr>
      <vt:lpstr>DHCPv6 Relay – ISC 4.3</vt:lpstr>
      <vt:lpstr>DHCPv6</vt:lpstr>
      <vt:lpstr>DHCPv6 Fingerprinting</vt:lpstr>
      <vt:lpstr>DHCPv6 Fingerprinting</vt:lpstr>
      <vt:lpstr>DHCPv6 Fingerprinting</vt:lpstr>
      <vt:lpstr>DHCPv6 Fingerprinting</vt:lpstr>
      <vt:lpstr>DHCPv6 Fingerprinting</vt:lpstr>
      <vt:lpstr>DHCPv6 Fingerprinting</vt:lpstr>
      <vt:lpstr>DHCPv6 Fingerprinting</vt:lpstr>
      <vt:lpstr>DHCPv6 Fingerprinting and BYOD</vt:lpstr>
      <vt:lpstr>DHCPv6 Fingerprinting and BYOD</vt:lpstr>
      <vt:lpstr>DHCPv6 Fingerprints</vt:lpstr>
      <vt:lpstr>DHCPv6 – What’s Borked</vt:lpstr>
      <vt:lpstr>DHCPv6 Failover</vt:lpstr>
      <vt:lpstr>DHCPv6 Failover</vt:lpstr>
      <vt:lpstr>DHCPv6 – What’s Borked</vt:lpstr>
      <vt:lpstr>DHCPv6 – Autoaddressing Review</vt:lpstr>
      <vt:lpstr>DHCPv6 – Autoaddressing Review</vt:lpstr>
      <vt:lpstr>DHCPv6 – Autoaddressing Review</vt:lpstr>
      <vt:lpstr>DHCPv6 – Autoaddressing Review</vt:lpstr>
      <vt:lpstr>Autoaddressing – Renumbering scenarios</vt:lpstr>
      <vt:lpstr>DHCPv6/SLAAC Interaction </vt:lpstr>
      <vt:lpstr>DHCPv6/SLAAC Interaction </vt:lpstr>
      <vt:lpstr>Questions?</vt:lpstr>
      <vt:lpstr>References</vt:lpstr>
    </vt:vector>
  </TitlesOfParts>
  <Company>Infoblox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More with Less</dc:title>
  <dc:creator>Infoblox</dc:creator>
  <cp:lastModifiedBy>Tom Coffeen</cp:lastModifiedBy>
  <cp:revision>3569</cp:revision>
  <cp:lastPrinted>2013-04-16T18:12:47Z</cp:lastPrinted>
  <dcterms:created xsi:type="dcterms:W3CDTF">2010-06-17T14:39:15Z</dcterms:created>
  <dcterms:modified xsi:type="dcterms:W3CDTF">2015-01-17T20:25:58Z</dcterms:modified>
</cp:coreProperties>
</file>