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-15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278466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2" name="Shape 35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1" name="Shape 36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0" name="Shape 38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7" name="Shape 38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2" name="Shape 40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9" name="Shape 40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17" name="Shape 41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24" name="Shape 42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32" name="Shape 43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sgob" TargetMode="Externa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hape 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" y="1385"/>
            <a:ext cx="9144001" cy="283511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>
            <a:spLocks noGrp="1"/>
          </p:cNvSpPr>
          <p:nvPr>
            <p:ph type="ctrTitle"/>
          </p:nvPr>
        </p:nvSpPr>
        <p:spPr>
          <a:xfrm>
            <a:off x="0" y="2837815"/>
            <a:ext cx="9143998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bin"/>
              <a:buNone/>
            </a:pPr>
            <a:r>
              <a:rPr lang="en-US" sz="6000" b="1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Anycast on a shoestring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subTitle" idx="1"/>
          </p:nvPr>
        </p:nvSpPr>
        <p:spPr>
          <a:xfrm>
            <a:off x="-1" y="5012425"/>
            <a:ext cx="9144000" cy="184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bin"/>
              <a:buNone/>
            </a:pPr>
            <a:r>
              <a:rPr lang="en-US" sz="3200" b="1" i="0" u="none" strike="noStrike" cap="none" baseline="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Nat Morris 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- </a:t>
            </a:r>
            <a:r>
              <a:rPr lang="en-US" sz="3200" dirty="0">
                <a:solidFill>
                  <a:schemeClr val="dk1"/>
                </a:solidFill>
              </a:rPr>
              <a:t>@</a:t>
            </a:r>
            <a:r>
              <a:rPr lang="en-US" sz="3200" dirty="0" err="1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natmorris</a:t>
            </a:r>
            <a:endParaRPr lang="en-US" sz="3200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ctr" rtl="0">
              <a:spcBef>
                <a:spcPts val="640"/>
              </a:spcBef>
              <a:buClr>
                <a:srgbClr val="888888"/>
              </a:buClr>
              <a:buFont typeface="Calibri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ctr" rtl="0">
              <a:spcBef>
                <a:spcPts val="480"/>
              </a:spcBef>
              <a:buClr>
                <a:schemeClr val="dk1"/>
              </a:buClr>
              <a:buSzPct val="25000"/>
              <a:buFont typeface="Cabin"/>
              <a:buNone/>
            </a:pPr>
            <a:r>
              <a:rPr lang="en-US" sz="2400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Thursday 22nd January 2015 – UKNOF30, </a:t>
            </a:r>
            <a:r>
              <a:rPr lang="en-US" sz="24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London</a:t>
            </a:r>
          </a:p>
        </p:txBody>
      </p:sp>
      <p:pic>
        <p:nvPicPr>
          <p:cNvPr id="83" name="Shape 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14991" y="0"/>
            <a:ext cx="5213021" cy="2836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/>
        </p:nvSpPr>
        <p:spPr>
          <a:xfrm>
            <a:off x="0" y="7280"/>
            <a:ext cx="9158414" cy="661112"/>
          </a:xfrm>
          <a:prstGeom prst="rect">
            <a:avLst/>
          </a:prstGeom>
          <a:solidFill>
            <a:srgbClr val="9BBA4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0" y="7280"/>
            <a:ext cx="9144000" cy="6611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0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Store everything in JSON</a:t>
            </a:r>
          </a:p>
        </p:txBody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457200" y="976365"/>
            <a:ext cx="4823647" cy="313425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stored in </a:t>
            </a: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RethinkDB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Distributed JSON document database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Free form, easy to add attributes</a:t>
            </a:r>
          </a:p>
        </p:txBody>
      </p:sp>
      <p:pic>
        <p:nvPicPr>
          <p:cNvPr id="225" name="Shape 22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76" t="2004" b="3460"/>
          <a:stretch/>
        </p:blipFill>
        <p:spPr>
          <a:xfrm>
            <a:off x="5280850" y="749750"/>
            <a:ext cx="3877500" cy="6108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Shape 2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373" y="3399000"/>
            <a:ext cx="4422600" cy="313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/>
        </p:nvSpPr>
        <p:spPr>
          <a:xfrm>
            <a:off x="0" y="7280"/>
            <a:ext cx="9158414" cy="661112"/>
          </a:xfrm>
          <a:prstGeom prst="rect">
            <a:avLst/>
          </a:prstGeom>
          <a:solidFill>
            <a:srgbClr val="9BBA4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0" y="7280"/>
            <a:ext cx="9144000" cy="6611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0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Application design</a:t>
            </a:r>
          </a:p>
        </p:txBody>
      </p:sp>
      <p:sp>
        <p:nvSpPr>
          <p:cNvPr id="233" name="Shape 233"/>
          <p:cNvSpPr/>
          <p:nvPr/>
        </p:nvSpPr>
        <p:spPr>
          <a:xfrm>
            <a:off x="457200" y="5150414"/>
            <a:ext cx="902399" cy="1113900"/>
          </a:xfrm>
          <a:prstGeom prst="can">
            <a:avLst>
              <a:gd name="adj" fmla="val 25000"/>
            </a:avLst>
          </a:prstGeom>
          <a:solidFill>
            <a:srgbClr val="76923C"/>
          </a:solidFill>
          <a:ln w="9525" cap="flat">
            <a:solidFill>
              <a:srgbClr val="4F6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457200" y="976373"/>
            <a:ext cx="8229600" cy="2380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lang="en-US" sz="2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REST API - Python + Flask framework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lang="en-US" sz="2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cronjob + rsync free zone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lang="en-US" sz="2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Beanstalk - Message queue</a:t>
            </a:r>
          </a:p>
          <a:p>
            <a:pPr marL="742950" marR="0" lvl="1" indent="-234950" algn="l" rtl="0">
              <a:lnSpc>
                <a:spcPct val="9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Add/change/removal of zones via API triggers job to be added to queue</a:t>
            </a:r>
          </a:p>
          <a:p>
            <a:pPr marL="742950" marR="0" lvl="1" indent="-234950" algn="l" rtl="0">
              <a:lnSpc>
                <a:spcPct val="9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Daemons on AXFR + Anycast nodes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wait</a:t>
            </a: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jobs</a:t>
            </a:r>
          </a:p>
          <a:p>
            <a:pPr marL="742950" marR="0" lvl="1" indent="-234950" algn="l" rtl="0">
              <a:lnSpc>
                <a:spcPct val="9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zones live on all nodes with 5 seconds</a:t>
            </a:r>
          </a:p>
          <a:p>
            <a:pPr marL="742950" marR="0" lvl="1" indent="-121284" algn="l" rtl="0">
              <a:lnSpc>
                <a:spcPct val="90000"/>
              </a:lnSpc>
              <a:spcBef>
                <a:spcPts val="518"/>
              </a:spcBef>
              <a:buClr>
                <a:schemeClr val="dk1"/>
              </a:buClr>
              <a:buFont typeface="Calibri"/>
              <a:buNone/>
            </a:pPr>
            <a:endParaRPr sz="26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21284" algn="l" rtl="0">
              <a:lnSpc>
                <a:spcPct val="90000"/>
              </a:lnSpc>
              <a:spcBef>
                <a:spcPts val="518"/>
              </a:spcBef>
              <a:buClr>
                <a:schemeClr val="dk1"/>
              </a:buClr>
              <a:buFont typeface="Calibri"/>
              <a:buNone/>
            </a:pPr>
            <a:endParaRPr sz="26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Shape 235"/>
          <p:cNvSpPr txBox="1"/>
          <p:nvPr/>
        </p:nvSpPr>
        <p:spPr>
          <a:xfrm>
            <a:off x="457200" y="6250258"/>
            <a:ext cx="1060799" cy="33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RethinkDB</a:t>
            </a:r>
          </a:p>
        </p:txBody>
      </p:sp>
      <p:sp>
        <p:nvSpPr>
          <p:cNvPr id="236" name="Shape 236"/>
          <p:cNvSpPr/>
          <p:nvPr/>
        </p:nvSpPr>
        <p:spPr>
          <a:xfrm>
            <a:off x="2417602" y="5261817"/>
            <a:ext cx="913500" cy="92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REST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API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2191626" y="6264405"/>
            <a:ext cx="1384200" cy="33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Python + Flask</a:t>
            </a:r>
          </a:p>
        </p:txBody>
      </p:sp>
      <p:cxnSp>
        <p:nvCxnSpPr>
          <p:cNvPr id="238" name="Shape 238"/>
          <p:cNvCxnSpPr>
            <a:stCxn id="233" idx="4"/>
            <a:endCxn id="236" idx="1"/>
          </p:cNvCxnSpPr>
          <p:nvPr/>
        </p:nvCxnSpPr>
        <p:spPr>
          <a:xfrm>
            <a:off x="1359599" y="5707364"/>
            <a:ext cx="1058100" cy="16800"/>
          </a:xfrm>
          <a:prstGeom prst="straightConnector1">
            <a:avLst/>
          </a:prstGeom>
          <a:noFill/>
          <a:ln w="57150" cap="flat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239" name="Shape 239"/>
          <p:cNvSpPr/>
          <p:nvPr/>
        </p:nvSpPr>
        <p:spPr>
          <a:xfrm>
            <a:off x="2114800" y="3715221"/>
            <a:ext cx="1062000" cy="924600"/>
          </a:xfrm>
          <a:prstGeom prst="rect">
            <a:avLst/>
          </a:prstGeom>
          <a:solidFill>
            <a:srgbClr val="00009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Website</a:t>
            </a:r>
          </a:p>
        </p:txBody>
      </p:sp>
      <p:sp>
        <p:nvSpPr>
          <p:cNvPr id="240" name="Shape 240"/>
          <p:cNvSpPr txBox="1"/>
          <p:nvPr/>
        </p:nvSpPr>
        <p:spPr>
          <a:xfrm>
            <a:off x="3100571" y="3678685"/>
            <a:ext cx="963600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Python + Flask</a:t>
            </a:r>
          </a:p>
        </p:txBody>
      </p:sp>
      <p:sp>
        <p:nvSpPr>
          <p:cNvPr id="241" name="Shape 241"/>
          <p:cNvSpPr/>
          <p:nvPr/>
        </p:nvSpPr>
        <p:spPr>
          <a:xfrm>
            <a:off x="4853914" y="5664201"/>
            <a:ext cx="1062000" cy="924600"/>
          </a:xfrm>
          <a:prstGeom prst="rect">
            <a:avLst/>
          </a:prstGeom>
          <a:solidFill>
            <a:srgbClr val="00009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Scripts</a:t>
            </a: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/ Daemons</a:t>
            </a:r>
          </a:p>
        </p:txBody>
      </p:sp>
      <p:cxnSp>
        <p:nvCxnSpPr>
          <p:cNvPr id="242" name="Shape 242"/>
          <p:cNvCxnSpPr/>
          <p:nvPr/>
        </p:nvCxnSpPr>
        <p:spPr>
          <a:xfrm rot="10800000">
            <a:off x="3331114" y="5800407"/>
            <a:ext cx="1522800" cy="402300"/>
          </a:xfrm>
          <a:prstGeom prst="straightConnector1">
            <a:avLst/>
          </a:prstGeom>
          <a:noFill/>
          <a:ln w="57150" cap="flat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243" name="Shape 243"/>
          <p:cNvSpPr/>
          <p:nvPr/>
        </p:nvSpPr>
        <p:spPr>
          <a:xfrm>
            <a:off x="4765837" y="4664658"/>
            <a:ext cx="1242299" cy="568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BeanstalkD</a:t>
            </a:r>
          </a:p>
        </p:txBody>
      </p:sp>
      <p:cxnSp>
        <p:nvCxnSpPr>
          <p:cNvPr id="244" name="Shape 244"/>
          <p:cNvCxnSpPr>
            <a:stCxn id="243" idx="1"/>
            <a:endCxn id="236" idx="3"/>
          </p:cNvCxnSpPr>
          <p:nvPr/>
        </p:nvCxnSpPr>
        <p:spPr>
          <a:xfrm flipH="1">
            <a:off x="3331237" y="4948908"/>
            <a:ext cx="1434600" cy="775200"/>
          </a:xfrm>
          <a:prstGeom prst="straightConnector1">
            <a:avLst/>
          </a:prstGeom>
          <a:noFill/>
          <a:ln w="57150" cap="flat">
            <a:solidFill>
              <a:schemeClr val="dk1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245" name="Shape 245"/>
          <p:cNvCxnSpPr>
            <a:stCxn id="241" idx="0"/>
            <a:endCxn id="243" idx="2"/>
          </p:cNvCxnSpPr>
          <p:nvPr/>
        </p:nvCxnSpPr>
        <p:spPr>
          <a:xfrm rot="10800000" flipH="1">
            <a:off x="5384914" y="5233101"/>
            <a:ext cx="2100" cy="431100"/>
          </a:xfrm>
          <a:prstGeom prst="straightConnector1">
            <a:avLst/>
          </a:prstGeom>
          <a:noFill/>
          <a:ln w="57150" cap="flat">
            <a:solidFill>
              <a:schemeClr val="dk1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246" name="Shape 246"/>
          <p:cNvSpPr txBox="1"/>
          <p:nvPr/>
        </p:nvSpPr>
        <p:spPr>
          <a:xfrm>
            <a:off x="3633973" y="5040450"/>
            <a:ext cx="506399" cy="33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job</a:t>
            </a:r>
          </a:p>
        </p:txBody>
      </p:sp>
      <p:sp>
        <p:nvSpPr>
          <p:cNvPr id="247" name="Shape 247"/>
          <p:cNvSpPr txBox="1"/>
          <p:nvPr/>
        </p:nvSpPr>
        <p:spPr>
          <a:xfrm>
            <a:off x="5503401" y="5241160"/>
            <a:ext cx="963600" cy="33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job</a:t>
            </a:r>
          </a:p>
        </p:txBody>
      </p:sp>
      <p:cxnSp>
        <p:nvCxnSpPr>
          <p:cNvPr id="248" name="Shape 248"/>
          <p:cNvCxnSpPr/>
          <p:nvPr/>
        </p:nvCxnSpPr>
        <p:spPr>
          <a:xfrm rot="10800000">
            <a:off x="5915854" y="6132269"/>
            <a:ext cx="1311600" cy="0"/>
          </a:xfrm>
          <a:prstGeom prst="straightConnector1">
            <a:avLst/>
          </a:prstGeom>
          <a:noFill/>
          <a:ln w="57150" cap="flat">
            <a:solidFill>
              <a:schemeClr val="dk1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249" name="Shape 249"/>
          <p:cNvSpPr/>
          <p:nvPr/>
        </p:nvSpPr>
        <p:spPr>
          <a:xfrm>
            <a:off x="7227454" y="5664201"/>
            <a:ext cx="1062000" cy="92460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Config files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x="6081489" y="5826301"/>
            <a:ext cx="1053600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Jinja2 templates</a:t>
            </a:r>
          </a:p>
        </p:txBody>
      </p:sp>
      <p:sp>
        <p:nvSpPr>
          <p:cNvPr id="251" name="Shape 251"/>
          <p:cNvSpPr/>
          <p:nvPr/>
        </p:nvSpPr>
        <p:spPr>
          <a:xfrm>
            <a:off x="683495" y="3744172"/>
            <a:ext cx="608100" cy="866699"/>
          </a:xfrm>
          <a:prstGeom prst="can">
            <a:avLst>
              <a:gd name="adj" fmla="val 25000"/>
            </a:avLst>
          </a:prstGeom>
          <a:solidFill>
            <a:srgbClr val="FF0000"/>
          </a:solidFill>
          <a:ln w="9525" cap="flat">
            <a:solidFill>
              <a:srgbClr val="A61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Shape 252"/>
          <p:cNvSpPr txBox="1"/>
          <p:nvPr/>
        </p:nvSpPr>
        <p:spPr>
          <a:xfrm>
            <a:off x="683825" y="4581933"/>
            <a:ext cx="1060799" cy="33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Redis</a:t>
            </a:r>
          </a:p>
        </p:txBody>
      </p:sp>
      <p:cxnSp>
        <p:nvCxnSpPr>
          <p:cNvPr id="253" name="Shape 253"/>
          <p:cNvCxnSpPr>
            <a:endCxn id="251" idx="4"/>
          </p:cNvCxnSpPr>
          <p:nvPr/>
        </p:nvCxnSpPr>
        <p:spPr>
          <a:xfrm rot="10800000">
            <a:off x="1291595" y="4177522"/>
            <a:ext cx="1131900" cy="1249800"/>
          </a:xfrm>
          <a:prstGeom prst="straightConnector1">
            <a:avLst/>
          </a:prstGeom>
          <a:noFill/>
          <a:ln w="57150" cap="flat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54" name="Shape 254"/>
          <p:cNvCxnSpPr>
            <a:stCxn id="236" idx="0"/>
            <a:endCxn id="239" idx="2"/>
          </p:cNvCxnSpPr>
          <p:nvPr/>
        </p:nvCxnSpPr>
        <p:spPr>
          <a:xfrm rot="10800000">
            <a:off x="2645752" y="4639917"/>
            <a:ext cx="228600" cy="621900"/>
          </a:xfrm>
          <a:prstGeom prst="straightConnector1">
            <a:avLst/>
          </a:prstGeom>
          <a:noFill/>
          <a:ln w="57150" cap="flat">
            <a:solidFill>
              <a:schemeClr val="dk1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255" name="Shape 255"/>
          <p:cNvCxnSpPr>
            <a:stCxn id="236" idx="0"/>
          </p:cNvCxnSpPr>
          <p:nvPr/>
        </p:nvCxnSpPr>
        <p:spPr>
          <a:xfrm rot="10800000" flipH="1">
            <a:off x="2874352" y="4268517"/>
            <a:ext cx="1632300" cy="993300"/>
          </a:xfrm>
          <a:prstGeom prst="straightConnector1">
            <a:avLst/>
          </a:prstGeom>
          <a:noFill/>
          <a:ln w="57150" cap="flat">
            <a:solidFill>
              <a:schemeClr val="dk1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256" name="Shape 256"/>
          <p:cNvSpPr txBox="1"/>
          <p:nvPr/>
        </p:nvSpPr>
        <p:spPr>
          <a:xfrm>
            <a:off x="4497500" y="4004399"/>
            <a:ext cx="963600" cy="40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/>
        </p:nvSpPr>
        <p:spPr>
          <a:xfrm>
            <a:off x="0" y="7280"/>
            <a:ext cx="9158414" cy="661112"/>
          </a:xfrm>
          <a:prstGeom prst="rect">
            <a:avLst/>
          </a:prstGeom>
          <a:solidFill>
            <a:srgbClr val="9BBA4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0" y="7280"/>
            <a:ext cx="9144000" cy="6611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0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Where to host the anycast nodes?</a:t>
            </a:r>
          </a:p>
        </p:txBody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457200" y="976365"/>
            <a:ext cx="8229600" cy="34224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Can’t cost too much each month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Ruled out renting co-lo / dedicated servers</a:t>
            </a:r>
          </a:p>
          <a:p>
            <a:pPr marL="0" marR="0" indent="0" algn="l" rtl="0">
              <a:spcBef>
                <a:spcPts val="640"/>
              </a:spcBef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318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 a wide reach</a:t>
            </a:r>
          </a:p>
          <a:p>
            <a:pPr marL="0" marR="0" lvl="0" indent="0" algn="l" rtl="0">
              <a:spcBef>
                <a:spcPts val="640"/>
              </a:spcBef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Virtual machines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Swap with friends?</a:t>
            </a:r>
          </a:p>
          <a:p>
            <a:pPr marL="0" marR="0" lvl="0" indent="0" algn="l" rtl="0">
              <a:spcBef>
                <a:spcPts val="640"/>
              </a:spcBef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 cost hardware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/>
        </p:nvSpPr>
        <p:spPr>
          <a:xfrm>
            <a:off x="0" y="7280"/>
            <a:ext cx="9158414" cy="661112"/>
          </a:xfrm>
          <a:prstGeom prst="rect">
            <a:avLst/>
          </a:prstGeom>
          <a:solidFill>
            <a:srgbClr val="9BBA4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0" y="7280"/>
            <a:ext cx="9144000" cy="6611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0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Mythic Beasts</a:t>
            </a:r>
          </a:p>
        </p:txBody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457200" y="976365"/>
            <a:ext cx="8229600" cy="48943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UK clueful hosting company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£7/month = £84/yr = $141/yr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512mb RAM, 1 CPU, 10gb HDD, 75gb BW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Bought a VM, opened a support ticket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BGP not listed on the website.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Me: </a:t>
            </a:r>
            <a:r>
              <a:rPr lang="en-US" sz="2800" b="0" i="0" u="none" strike="noStrike" cap="none" baseline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“I have a /24 + /48 of PI, can you set me up a BGP session? see </a:t>
            </a:r>
            <a:r>
              <a:rPr lang="en-US" sz="28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AS60564 + AS-ESGOB-ANYCAST</a:t>
            </a:r>
            <a:r>
              <a:rPr lang="en-US" sz="2800" b="0" i="0" u="none" strike="noStrike" cap="none" baseline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Them: </a:t>
            </a:r>
            <a:r>
              <a:rPr lang="en-US" sz="2800" b="0" i="0" u="none" strike="noStrike" cap="none" baseline="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“Peer with these IPs, sessions are ready!”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 easy!</a:t>
            </a:r>
          </a:p>
        </p:txBody>
      </p:sp>
      <p:pic>
        <p:nvPicPr>
          <p:cNvPr id="271" name="Shape 2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68817" y="5635335"/>
            <a:ext cx="3301999" cy="990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/>
        </p:nvSpPr>
        <p:spPr>
          <a:xfrm>
            <a:off x="0" y="7280"/>
            <a:ext cx="9158414" cy="661112"/>
          </a:xfrm>
          <a:prstGeom prst="rect">
            <a:avLst/>
          </a:prstGeom>
          <a:solidFill>
            <a:srgbClr val="9BBA4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0" y="7280"/>
            <a:ext cx="9144000" cy="6611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0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 to find more friendly VM hosts</a:t>
            </a:r>
          </a:p>
        </p:txBody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457200" y="976365"/>
            <a:ext cx="8229600" cy="53065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LowEndBox.com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Blog / adverts for VM providers, all &lt; $10 month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Usually OpenVZ based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 KVM/XEN/VMWare to support Quagga/BIRD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LowEndTalk.com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Message board, various small scale VM hosts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Google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“vps bgp session”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/>
        </p:nvSpPr>
        <p:spPr>
          <a:xfrm>
            <a:off x="0" y="7280"/>
            <a:ext cx="9158414" cy="661112"/>
          </a:xfrm>
          <a:prstGeom prst="rect">
            <a:avLst/>
          </a:prstGeom>
          <a:solidFill>
            <a:srgbClr val="9BBA4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Shape 284"/>
          <p:cNvSpPr txBox="1">
            <a:spLocks noGrp="1"/>
          </p:cNvSpPr>
          <p:nvPr>
            <p:ph type="title"/>
          </p:nvPr>
        </p:nvSpPr>
        <p:spPr>
          <a:xfrm>
            <a:off x="0" y="7280"/>
            <a:ext cx="9144000" cy="6611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0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Anynode in Detroit</a:t>
            </a:r>
          </a:p>
        </p:txBody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457200" y="976365"/>
            <a:ext cx="8229600" cy="53065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Listing on LowEndTalk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Asked if they could support BGP.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Yes on any VPS!! 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$80/yr, 1 CPU, 512mb, 40gb HDD, 500gb BW</a:t>
            </a:r>
          </a:p>
        </p:txBody>
      </p:sp>
      <p:pic>
        <p:nvPicPr>
          <p:cNvPr id="286" name="Shape 2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824775"/>
            <a:ext cx="9022354" cy="54581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296"/>
          <p:cNvSpPr/>
          <p:nvPr/>
        </p:nvSpPr>
        <p:spPr>
          <a:xfrm>
            <a:off x="131953" y="4981638"/>
            <a:ext cx="3727701" cy="1301265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/>
        </p:nvSpPr>
        <p:spPr>
          <a:xfrm>
            <a:off x="0" y="7280"/>
            <a:ext cx="9158414" cy="661112"/>
          </a:xfrm>
          <a:prstGeom prst="rect">
            <a:avLst/>
          </a:prstGeom>
          <a:solidFill>
            <a:srgbClr val="9BBA4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0" y="7280"/>
            <a:ext cx="9144000" cy="6611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0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Indian bargin!</a:t>
            </a:r>
          </a:p>
        </p:txBody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457200" y="976365"/>
            <a:ext cx="8229600" cy="53065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LeapSwitch, based in Pune, India.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VPS host, saw an offer advertised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$120/yr, 1gb RAM, 20gb HDD, 500gb BW</a:t>
            </a:r>
          </a:p>
        </p:txBody>
      </p:sp>
      <p:pic>
        <p:nvPicPr>
          <p:cNvPr id="294" name="Shape 2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7291" y="0"/>
            <a:ext cx="67703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Shape 295"/>
          <p:cNvSpPr/>
          <p:nvPr/>
        </p:nvSpPr>
        <p:spPr>
          <a:xfrm>
            <a:off x="1787291" y="5354817"/>
            <a:ext cx="5866552" cy="366140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Shape 296"/>
          <p:cNvSpPr/>
          <p:nvPr/>
        </p:nvSpPr>
        <p:spPr>
          <a:xfrm>
            <a:off x="1787292" y="5720960"/>
            <a:ext cx="1519078" cy="745013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/>
        </p:nvSpPr>
        <p:spPr>
          <a:xfrm>
            <a:off x="0" y="7280"/>
            <a:ext cx="9158414" cy="661112"/>
          </a:xfrm>
          <a:prstGeom prst="rect">
            <a:avLst/>
          </a:prstGeom>
          <a:solidFill>
            <a:srgbClr val="9BBA4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Shape 302"/>
          <p:cNvSpPr txBox="1">
            <a:spLocks noGrp="1"/>
          </p:cNvSpPr>
          <p:nvPr>
            <p:ph type="title"/>
          </p:nvPr>
        </p:nvSpPr>
        <p:spPr>
          <a:xfrm>
            <a:off x="0" y="7280"/>
            <a:ext cx="9144000" cy="6611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0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Growing - </a:t>
            </a: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Oct 2013</a:t>
            </a:r>
          </a:p>
        </p:txBody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457200" y="976363"/>
            <a:ext cx="8229600" cy="588163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 to 4 VMs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London A (on existing KVM server)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London B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Detroit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India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Spinning up VM taking about 10 minutes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JSON entry into RethinkDB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Install Debian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Install Puppet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(Collectd, BIND, Quagga, custom daemons etc)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Done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/>
        </p:nvSpPr>
        <p:spPr>
          <a:xfrm>
            <a:off x="0" y="7280"/>
            <a:ext cx="9158414" cy="661112"/>
          </a:xfrm>
          <a:prstGeom prst="rect">
            <a:avLst/>
          </a:prstGeom>
          <a:solidFill>
            <a:srgbClr val="9BBA4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0" y="7280"/>
            <a:ext cx="9144000" cy="6611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0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Friends - </a:t>
            </a: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Oct 2013</a:t>
            </a:r>
          </a:p>
        </p:txBody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457200" y="976365"/>
            <a:ext cx="8229600" cy="53065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Offers to host VMs for free from: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Edinburgh @ Fluency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Boston @ TorwardEx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swap: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Bremen, Germany @ Fremaks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Quickly up to 7 nodes after 1 month</a:t>
            </a:r>
          </a:p>
        </p:txBody>
      </p:sp>
      <p:pic>
        <p:nvPicPr>
          <p:cNvPr id="311" name="Shape 3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14" y="4326380"/>
            <a:ext cx="9144000" cy="2413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Shape 3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63046" y="1373124"/>
            <a:ext cx="2080953" cy="520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Shape 3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63046" y="1997560"/>
            <a:ext cx="1986280" cy="663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Shape 3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63046" y="2903891"/>
            <a:ext cx="1820717" cy="4149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/>
          <p:nvPr/>
        </p:nvSpPr>
        <p:spPr>
          <a:xfrm>
            <a:off x="0" y="7280"/>
            <a:ext cx="9158414" cy="661112"/>
          </a:xfrm>
          <a:prstGeom prst="rect">
            <a:avLst/>
          </a:prstGeom>
          <a:solidFill>
            <a:srgbClr val="9BBA4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Shape 320"/>
          <p:cNvSpPr txBox="1">
            <a:spLocks noGrp="1"/>
          </p:cNvSpPr>
          <p:nvPr>
            <p:ph type="title"/>
          </p:nvPr>
        </p:nvSpPr>
        <p:spPr>
          <a:xfrm>
            <a:off x="0" y="7280"/>
            <a:ext cx="9144000" cy="6611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0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Friends</a:t>
            </a:r>
          </a:p>
        </p:txBody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457199" y="976365"/>
            <a:ext cx="8701216" cy="28334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lang="en-US" sz="2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“We can host something, but not a VM”</a:t>
            </a:r>
          </a:p>
          <a:p>
            <a:pPr marL="342900" marR="0" lvl="0" indent="-342900" algn="l" rtl="0">
              <a:spcBef>
                <a:spcPts val="59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lang="en-US" sz="2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Various issues:</a:t>
            </a:r>
          </a:p>
          <a:p>
            <a:pPr marL="742950" marR="0" lvl="1" indent="-285750" algn="l" rtl="0"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Network engineers didn’t have access to VM hosts</a:t>
            </a:r>
          </a:p>
          <a:p>
            <a:pPr marL="742950" marR="0" lvl="1" indent="-285750" algn="l" rtl="0"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VM infrastructure at all</a:t>
            </a:r>
          </a:p>
          <a:p>
            <a:pPr marL="742950" marR="0" lvl="1" indent="-285750" algn="l" rtl="0"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VMs routed by hypervisor, can’t bridge to BGP routers</a:t>
            </a:r>
          </a:p>
        </p:txBody>
      </p:sp>
      <p:sp>
        <p:nvSpPr>
          <p:cNvPr id="322" name="Shape 322"/>
          <p:cNvSpPr txBox="1"/>
          <p:nvPr/>
        </p:nvSpPr>
        <p:spPr>
          <a:xfrm>
            <a:off x="457199" y="3820442"/>
            <a:ext cx="4021494" cy="2117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lang="en-US" sz="2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Solution…</a:t>
            </a:r>
          </a:p>
          <a:p>
            <a:pPr marL="742950" marR="0" lvl="1" indent="-285750" algn="l" rtl="0"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Raspberry PI, $35</a:t>
            </a:r>
          </a:p>
          <a:p>
            <a:pPr marL="742950" marR="0" lvl="1" indent="-285750" algn="l" rtl="0"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512mb / 16gb SD Card</a:t>
            </a:r>
          </a:p>
          <a:p>
            <a:pPr marL="742950" marR="0" lvl="1" indent="-285750" algn="l" rtl="0"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800mhz (overclocked)</a:t>
            </a:r>
          </a:p>
        </p:txBody>
      </p:sp>
      <p:pic>
        <p:nvPicPr>
          <p:cNvPr id="323" name="Shape 3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8700" y="3516525"/>
            <a:ext cx="4679700" cy="3119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0" y="7280"/>
            <a:ext cx="9158414" cy="661112"/>
          </a:xfrm>
          <a:prstGeom prst="rect">
            <a:avLst/>
          </a:prstGeom>
          <a:solidFill>
            <a:srgbClr val="9BBA4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0" y="7280"/>
            <a:ext cx="9144000" cy="6611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0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About me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57200" y="976365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Consultant, </a:t>
            </a: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Esgob Ltd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 leader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Cumulus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Board member, </a:t>
            </a: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UKNOF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Based in West Wales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Aspiring lighthouse keeper</a:t>
            </a:r>
          </a:p>
          <a:p>
            <a:pPr marL="0" marR="0" lvl="0" indent="0" algn="l" rtl="0">
              <a:spcBef>
                <a:spcPts val="640"/>
              </a:spcBef>
              <a:buClr>
                <a:schemeClr val="dk1"/>
              </a:buClr>
              <a:buFont typeface="Calibri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4484" y="788775"/>
            <a:ext cx="2624699" cy="4469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1018" y="5334000"/>
            <a:ext cx="2475811" cy="134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59910" y="5045364"/>
            <a:ext cx="1604818" cy="1604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35528" y="5502328"/>
            <a:ext cx="3429000" cy="7434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/>
          <p:nvPr/>
        </p:nvSpPr>
        <p:spPr>
          <a:xfrm>
            <a:off x="0" y="7280"/>
            <a:ext cx="9158414" cy="661112"/>
          </a:xfrm>
          <a:prstGeom prst="rect">
            <a:avLst/>
          </a:prstGeom>
          <a:solidFill>
            <a:srgbClr val="9BBA4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Shape 329"/>
          <p:cNvSpPr txBox="1">
            <a:spLocks noGrp="1"/>
          </p:cNvSpPr>
          <p:nvPr>
            <p:ph type="title"/>
          </p:nvPr>
        </p:nvSpPr>
        <p:spPr>
          <a:xfrm>
            <a:off x="0" y="7280"/>
            <a:ext cx="9144000" cy="6611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0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Raspberry Pi</a:t>
            </a:r>
          </a:p>
        </p:txBody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457199" y="976363"/>
            <a:ext cx="8533611" cy="40477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 RPI to Belfast – David Farrell @ Tibus 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 NSD3 great, ~200qps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Adding / removing zones with NSD3 required service restart ☹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Swapped to PowerDNS, testing went ok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pdns_control segfault’ing on ARM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Gave in and moved to BIND</a:t>
            </a:r>
          </a:p>
        </p:txBody>
      </p:sp>
      <p:pic>
        <p:nvPicPr>
          <p:cNvPr id="331" name="Shape 3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93892" y="5332067"/>
            <a:ext cx="2196899" cy="73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/>
          <p:nvPr/>
        </p:nvSpPr>
        <p:spPr>
          <a:xfrm>
            <a:off x="0" y="7280"/>
            <a:ext cx="9158414" cy="661112"/>
          </a:xfrm>
          <a:prstGeom prst="rect">
            <a:avLst/>
          </a:prstGeom>
          <a:solidFill>
            <a:srgbClr val="9BBA4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Shape 337"/>
          <p:cNvSpPr txBox="1">
            <a:spLocks noGrp="1"/>
          </p:cNvSpPr>
          <p:nvPr>
            <p:ph type="title"/>
          </p:nvPr>
        </p:nvSpPr>
        <p:spPr>
          <a:xfrm>
            <a:off x="0" y="7280"/>
            <a:ext cx="9144000" cy="6611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0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Time to peer - Jan 2014</a:t>
            </a:r>
          </a:p>
        </p:txBody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457199" y="976363"/>
            <a:ext cx="8533611" cy="546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Offer of a node at SFMIX from Matt Peterson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 Francisco based IXP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Couldn’t turn this down.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Zero U install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Needed 2 NICs, IX + OOB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FitPC2i - perfect ☺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Atom 1.6ghz, 1gb RAM, 16gb SSD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$150 on eBay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Peering with: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HE.net, ISC, Unwired, PCH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Layer42, Lookout, D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igitalOcean</a:t>
            </a:r>
          </a:p>
        </p:txBody>
      </p:sp>
      <p:pic>
        <p:nvPicPr>
          <p:cNvPr id="339" name="Shape 3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4007" y="1547091"/>
            <a:ext cx="3196802" cy="3729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Shape 3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36896" y="5347617"/>
            <a:ext cx="3058494" cy="87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/>
          <p:nvPr/>
        </p:nvSpPr>
        <p:spPr>
          <a:xfrm>
            <a:off x="0" y="7280"/>
            <a:ext cx="9158414" cy="661112"/>
          </a:xfrm>
          <a:prstGeom prst="rect">
            <a:avLst/>
          </a:prstGeom>
          <a:solidFill>
            <a:srgbClr val="9BBA4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Shape 346"/>
          <p:cNvSpPr txBox="1">
            <a:spLocks noGrp="1"/>
          </p:cNvSpPr>
          <p:nvPr>
            <p:ph type="title"/>
          </p:nvPr>
        </p:nvSpPr>
        <p:spPr>
          <a:xfrm>
            <a:off x="0" y="7280"/>
            <a:ext cx="9144000" cy="6611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0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Pi problems</a:t>
            </a:r>
          </a:p>
        </p:txBody>
      </p:sp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457199" y="976363"/>
            <a:ext cx="8533611" cy="52619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Puppet slow + loading zones taking too long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offers to host h/w nodes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Manchester, Andy Davidson @ Allegro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Gigabyte BRIX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Quad Core, 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1.8ghz, 4gb RAM, 30gb MSATA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Swap out Belfast Pi</a:t>
            </a:r>
          </a:p>
        </p:txBody>
      </p:sp>
      <p:pic>
        <p:nvPicPr>
          <p:cNvPr id="348" name="Shape 3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4908" y="3884812"/>
            <a:ext cx="4863505" cy="2973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Shape 3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00110" y="2139373"/>
            <a:ext cx="1790699" cy="673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/>
          <p:nvPr/>
        </p:nvSpPr>
        <p:spPr>
          <a:xfrm>
            <a:off x="0" y="7280"/>
            <a:ext cx="9158414" cy="661112"/>
          </a:xfrm>
          <a:prstGeom prst="rect">
            <a:avLst/>
          </a:prstGeom>
          <a:solidFill>
            <a:srgbClr val="9BBA4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Shape 355"/>
          <p:cNvSpPr txBox="1">
            <a:spLocks noGrp="1"/>
          </p:cNvSpPr>
          <p:nvPr>
            <p:ph type="title"/>
          </p:nvPr>
        </p:nvSpPr>
        <p:spPr>
          <a:xfrm>
            <a:off x="0" y="7280"/>
            <a:ext cx="9144000" cy="6611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0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Still growing today</a:t>
            </a:r>
          </a:p>
        </p:txBody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457200" y="976365"/>
            <a:ext cx="8533500" cy="661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 nodes live, 6 in build</a:t>
            </a:r>
          </a:p>
        </p:txBody>
      </p:sp>
      <p:pic>
        <p:nvPicPr>
          <p:cNvPr id="357" name="Shape 3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900" y="1637575"/>
            <a:ext cx="8810625" cy="432435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Shape 358"/>
          <p:cNvSpPr txBox="1"/>
          <p:nvPr/>
        </p:nvSpPr>
        <p:spPr>
          <a:xfrm>
            <a:off x="7051225" y="5958575"/>
            <a:ext cx="1898100" cy="3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As of 3rd Nov 2014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/>
          <p:nvPr/>
        </p:nvSpPr>
        <p:spPr>
          <a:xfrm>
            <a:off x="0" y="7280"/>
            <a:ext cx="9158414" cy="661112"/>
          </a:xfrm>
          <a:prstGeom prst="rect">
            <a:avLst/>
          </a:prstGeom>
          <a:solidFill>
            <a:srgbClr val="9BBA4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Shape 364"/>
          <p:cNvSpPr txBox="1">
            <a:spLocks noGrp="1"/>
          </p:cNvSpPr>
          <p:nvPr>
            <p:ph type="title"/>
          </p:nvPr>
        </p:nvSpPr>
        <p:spPr>
          <a:xfrm>
            <a:off x="0" y="7280"/>
            <a:ext cx="9144000" cy="6611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0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Fun along the way</a:t>
            </a:r>
          </a:p>
        </p:txBody>
      </p:sp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457199" y="976363"/>
            <a:ext cx="8533611" cy="52619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BGP customer for some of the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VM hosts: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Assisted educating them… 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Prefer transit routes over customers, eek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BGP filters / route-maps or prefix lists - Ahhhhh!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hosts don’t have communities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Helping people get those implemented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RIPE Atlas</a:t>
            </a:r>
          </a:p>
          <a:p>
            <a:pPr marL="742950" marR="0" lvl="1" indent="-2603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Scheduled measurements to look at latency + CHAOS id.server</a:t>
            </a:r>
          </a:p>
          <a:p>
            <a:pPr marR="0" lvl="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RIPEstat</a:t>
            </a:r>
          </a:p>
          <a:p>
            <a:pPr marR="0" lvl="1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the REST API to query visibility of a /48 anchor from each instance, 15mins to get working.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/>
          <p:nvPr/>
        </p:nvSpPr>
        <p:spPr>
          <a:xfrm>
            <a:off x="0" y="7280"/>
            <a:ext cx="9158414" cy="661112"/>
          </a:xfrm>
          <a:prstGeom prst="rect">
            <a:avLst/>
          </a:prstGeom>
          <a:solidFill>
            <a:srgbClr val="9BBA4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Shape 371"/>
          <p:cNvSpPr txBox="1">
            <a:spLocks noGrp="1"/>
          </p:cNvSpPr>
          <p:nvPr>
            <p:ph type="title"/>
          </p:nvPr>
        </p:nvSpPr>
        <p:spPr>
          <a:xfrm>
            <a:off x="0" y="7280"/>
            <a:ext cx="9144000" cy="6611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0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Market for VMs with BGP sessions</a:t>
            </a:r>
          </a:p>
        </p:txBody>
      </p:sp>
      <p:grpSp>
        <p:nvGrpSpPr>
          <p:cNvPr id="372" name="Shape 372"/>
          <p:cNvGrpSpPr/>
          <p:nvPr/>
        </p:nvGrpSpPr>
        <p:grpSpPr>
          <a:xfrm>
            <a:off x="178110" y="753318"/>
            <a:ext cx="7523023" cy="3308927"/>
            <a:chOff x="178110" y="753318"/>
            <a:chExt cx="7523023" cy="3308927"/>
          </a:xfrm>
        </p:grpSpPr>
        <p:pic>
          <p:nvPicPr>
            <p:cNvPr id="373" name="Shape 373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8110" y="891863"/>
              <a:ext cx="3400979" cy="1359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4" name="Shape 37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579091" y="753318"/>
              <a:ext cx="4122043" cy="33089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5" name="Shape 375"/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8110" y="2251364"/>
              <a:ext cx="3400979" cy="171565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76" name="Shape 37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8110" y="4062246"/>
            <a:ext cx="3888664" cy="2707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Shape 37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50989" y="4191000"/>
            <a:ext cx="4819829" cy="2316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/>
          <p:nvPr/>
        </p:nvSpPr>
        <p:spPr>
          <a:xfrm>
            <a:off x="0" y="7280"/>
            <a:ext cx="9158414" cy="661112"/>
          </a:xfrm>
          <a:prstGeom prst="rect">
            <a:avLst/>
          </a:prstGeom>
          <a:solidFill>
            <a:srgbClr val="9BBA4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Shape 383"/>
          <p:cNvSpPr txBox="1">
            <a:spLocks noGrp="1"/>
          </p:cNvSpPr>
          <p:nvPr>
            <p:ph type="title"/>
          </p:nvPr>
        </p:nvSpPr>
        <p:spPr>
          <a:xfrm>
            <a:off x="0" y="7280"/>
            <a:ext cx="9144000" cy="6611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0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Discoveries</a:t>
            </a:r>
          </a:p>
        </p:txBody>
      </p:sp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457199" y="823963"/>
            <a:ext cx="8533500" cy="5789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Easy to find budget anycasters</a:t>
            </a:r>
          </a:p>
          <a:p>
            <a:pPr marL="742950" marR="0" lvl="1" indent="-260350" algn="l" rtl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Webhost forums / LowEndTalk / bgp.he.net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“Interesting” deployment methods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Shared /24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Dedicated IP, custom fwd/rev DNS, slaved zones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Hosted /24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Same as above but customer provides /24 to announce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Shared /24, /32 tunneled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Dedicated IP, tunneled by anycaster to customer via GRE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Single /24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Anycaster only has one /24, website + mail + mgmt in same space. DNS answered at edge, other IPs tunneled to another VM/dedicated box.</a:t>
            </a:r>
          </a:p>
          <a:p>
            <a:pPr marL="342900" marR="0" lvl="0" indent="-1397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Font typeface="Calibri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/>
          <p:nvPr/>
        </p:nvSpPr>
        <p:spPr>
          <a:xfrm>
            <a:off x="0" y="7280"/>
            <a:ext cx="9158414" cy="661112"/>
          </a:xfrm>
          <a:prstGeom prst="rect">
            <a:avLst/>
          </a:prstGeom>
          <a:solidFill>
            <a:srgbClr val="9BBA4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Shape 390"/>
          <p:cNvSpPr txBox="1">
            <a:spLocks noGrp="1"/>
          </p:cNvSpPr>
          <p:nvPr>
            <p:ph type="title"/>
          </p:nvPr>
        </p:nvSpPr>
        <p:spPr>
          <a:xfrm>
            <a:off x="0" y="7280"/>
            <a:ext cx="9144000" cy="6611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0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Discoveries</a:t>
            </a:r>
          </a:p>
        </p:txBody>
      </p:sp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457200" y="976375"/>
            <a:ext cx="8686800" cy="5789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all budget DNS hosting companies host every zone at the edge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host zones centrally and cache at the edge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tunnel all DNS traffic back to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location: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Looks like anycast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Poor DNS performance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 from edge to a single auth server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Selling /32 GRE tunnels to customers!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/>
          <p:nvPr/>
        </p:nvSpPr>
        <p:spPr>
          <a:xfrm>
            <a:off x="0" y="7280"/>
            <a:ext cx="9158414" cy="661112"/>
          </a:xfrm>
          <a:prstGeom prst="rect">
            <a:avLst/>
          </a:prstGeom>
          <a:solidFill>
            <a:srgbClr val="9BBA4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Shape 397"/>
          <p:cNvSpPr txBox="1">
            <a:spLocks noGrp="1"/>
          </p:cNvSpPr>
          <p:nvPr>
            <p:ph type="title"/>
          </p:nvPr>
        </p:nvSpPr>
        <p:spPr>
          <a:xfrm>
            <a:off x="0" y="7280"/>
            <a:ext cx="9144000" cy="6611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0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Not just DNS?</a:t>
            </a:r>
          </a:p>
        </p:txBody>
      </p:sp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457199" y="976363"/>
            <a:ext cx="8533611" cy="57892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 HTTP/HTTPS service to assist debugging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local.esgob.com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local4.esgob.com / local6.esgob.com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Returns JSON via lighttpd on each node</a:t>
            </a:r>
          </a:p>
        </p:txBody>
      </p:sp>
      <p:sp>
        <p:nvSpPr>
          <p:cNvPr id="399" name="Shape 399"/>
          <p:cNvSpPr txBox="1"/>
          <p:nvPr/>
        </p:nvSpPr>
        <p:spPr>
          <a:xfrm>
            <a:off x="1016000" y="3521364"/>
            <a:ext cx="5722840" cy="25853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nat@enw:~ $ curl http://local.esgob.com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"city": "London",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"country": "England",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"countryiso": "gb",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"flag": "england",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"locationdisplay": "England, London, B",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"ref": "ql7f823b"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/>
          <p:nvPr/>
        </p:nvSpPr>
        <p:spPr>
          <a:xfrm>
            <a:off x="0" y="7280"/>
            <a:ext cx="9158414" cy="661112"/>
          </a:xfrm>
          <a:prstGeom prst="rect">
            <a:avLst/>
          </a:prstGeom>
          <a:solidFill>
            <a:srgbClr val="9BBA4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Shape 405"/>
          <p:cNvSpPr txBox="1">
            <a:spLocks noGrp="1"/>
          </p:cNvSpPr>
          <p:nvPr>
            <p:ph type="title"/>
          </p:nvPr>
        </p:nvSpPr>
        <p:spPr>
          <a:xfrm>
            <a:off x="0" y="7280"/>
            <a:ext cx="9144000" cy="6611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0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next?</a:t>
            </a:r>
          </a:p>
        </p:txBody>
      </p:sp>
      <p:sp>
        <p:nvSpPr>
          <p:cNvPr id="406" name="Shape 406"/>
          <p:cNvSpPr txBox="1">
            <a:spLocks noGrp="1"/>
          </p:cNvSpPr>
          <p:nvPr>
            <p:ph type="body" idx="1"/>
          </p:nvPr>
        </p:nvSpPr>
        <p:spPr>
          <a:xfrm>
            <a:off x="457199" y="976363"/>
            <a:ext cx="8533611" cy="57892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 honest – host every zone at the edge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eb interface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the Github repos consumable:</a:t>
            </a:r>
          </a:p>
          <a:p>
            <a:pPr marR="0" lvl="1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Produce install instructions</a:t>
            </a:r>
          </a:p>
          <a:p>
            <a:pPr marR="0" lvl="1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Getting started guide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 master</a:t>
            </a:r>
            <a:r>
              <a:rPr lang="en-US"/>
              <a:t>, 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TSIG inbound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Mix of routing and DNS daemons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configurable per node via JSON in RethinkDB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BIND, NSD4, KNOT, Quagga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BIRD + ExaBGP</a:t>
            </a:r>
          </a:p>
          <a:p>
            <a:pPr marR="0" lvl="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Looking for friendly hosts:</a:t>
            </a:r>
          </a:p>
          <a:p>
            <a:pPr marL="742950" marR="0" lvl="1" indent="-2603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Europe, Africa, India, Asia, South America, anywhere!</a:t>
            </a:r>
          </a:p>
          <a:p>
            <a:pPr marL="342900" marR="0" lvl="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0" y="7280"/>
            <a:ext cx="9158399" cy="661200"/>
          </a:xfrm>
          <a:prstGeom prst="rect">
            <a:avLst/>
          </a:prstGeom>
          <a:solidFill>
            <a:srgbClr val="9BBA4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0" y="7280"/>
            <a:ext cx="9144000" cy="661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Anycast 101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73549" y="1046077"/>
            <a:ext cx="8784849" cy="564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 concept:</a:t>
            </a:r>
          </a:p>
          <a:p>
            <a:pPr marR="0" lvl="1" indent="4572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Announce the same address space from multiple locations</a:t>
            </a:r>
          </a:p>
          <a:p>
            <a:pPr marR="0" lvl="1" indent="4572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Multiple paths in BGP, best one selected based on policy</a:t>
            </a:r>
          </a:p>
          <a:p>
            <a:pPr marL="457200" marR="0" lvl="0" indent="0" algn="l" rtl="0">
              <a:spcBef>
                <a:spcPts val="640"/>
              </a:spcBef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Benefits:</a:t>
            </a:r>
          </a:p>
          <a:p>
            <a:pPr marR="0" lvl="1" indent="4572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Increased reliability</a:t>
            </a:r>
          </a:p>
          <a:p>
            <a:pPr marR="0" lvl="1" indent="4572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Load balancing</a:t>
            </a:r>
          </a:p>
          <a:p>
            <a:pPr marR="0" lvl="1" indent="4572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Improved performance</a:t>
            </a:r>
          </a:p>
          <a:p>
            <a:pPr marR="0" lvl="1" indent="4572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Localized impact of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attacks</a:t>
            </a:r>
          </a:p>
          <a:p>
            <a:pPr marL="742950" marR="0" lvl="1" indent="-133350" algn="l" rtl="0">
              <a:spcBef>
                <a:spcPts val="480"/>
              </a:spcBef>
              <a:buClr>
                <a:schemeClr val="dk1"/>
              </a:buClr>
              <a:buFont typeface="Calibri"/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5100" algn="l" rtl="0">
              <a:spcBef>
                <a:spcPts val="560"/>
              </a:spcBef>
              <a:buClr>
                <a:schemeClr val="dk1"/>
              </a:buClr>
              <a:buFont typeface="Calibri"/>
              <a:buNone/>
            </a:pPr>
            <a:endParaRPr sz="2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/>
          <p:nvPr/>
        </p:nvSpPr>
        <p:spPr>
          <a:xfrm>
            <a:off x="0" y="7280"/>
            <a:ext cx="9158399" cy="661200"/>
          </a:xfrm>
          <a:prstGeom prst="rect">
            <a:avLst/>
          </a:prstGeom>
          <a:solidFill>
            <a:srgbClr val="9BBA4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Shape 412"/>
          <p:cNvSpPr txBox="1">
            <a:spLocks noGrp="1"/>
          </p:cNvSpPr>
          <p:nvPr>
            <p:ph type="title"/>
          </p:nvPr>
        </p:nvSpPr>
        <p:spPr>
          <a:xfrm>
            <a:off x="0" y="7280"/>
            <a:ext cx="9144000" cy="661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 of today...</a:t>
            </a:r>
          </a:p>
        </p:txBody>
      </p:sp>
      <p:sp>
        <p:nvSpPr>
          <p:cNvPr id="413" name="Shape 413"/>
          <p:cNvSpPr txBox="1"/>
          <p:nvPr/>
        </p:nvSpPr>
        <p:spPr>
          <a:xfrm>
            <a:off x="103600" y="5861225"/>
            <a:ext cx="8964300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342900" lvl="0" indent="-154940" rtl="0">
              <a:lnSpc>
                <a:spcPct val="80000"/>
              </a:lnSpc>
              <a:spcBef>
                <a:spcPts val="592"/>
              </a:spcBef>
              <a:buNone/>
            </a:pPr>
            <a:endParaRPr sz="295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80000"/>
              </a:lnSpc>
              <a:spcBef>
                <a:spcPts val="590"/>
              </a:spcBef>
              <a:buNone/>
            </a:pPr>
            <a:r>
              <a:rPr lang="en-US" sz="295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Currently costing just under $480/yr - Claire compliant!</a:t>
            </a:r>
          </a:p>
        </p:txBody>
      </p:sp>
      <p:pic>
        <p:nvPicPr>
          <p:cNvPr id="414" name="Shape 41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65" t="15542" r="15292" b="894"/>
          <a:stretch/>
        </p:blipFill>
        <p:spPr>
          <a:xfrm>
            <a:off x="103600" y="725625"/>
            <a:ext cx="8868949" cy="540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/>
          <p:nvPr/>
        </p:nvSpPr>
        <p:spPr>
          <a:xfrm>
            <a:off x="0" y="7280"/>
            <a:ext cx="9158399" cy="661200"/>
          </a:xfrm>
          <a:prstGeom prst="rect">
            <a:avLst/>
          </a:prstGeom>
          <a:solidFill>
            <a:srgbClr val="9BBA4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Shape 420"/>
          <p:cNvSpPr txBox="1">
            <a:spLocks noGrp="1"/>
          </p:cNvSpPr>
          <p:nvPr>
            <p:ph type="title"/>
          </p:nvPr>
        </p:nvSpPr>
        <p:spPr>
          <a:xfrm>
            <a:off x="0" y="7280"/>
            <a:ext cx="9144000" cy="661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Take aways</a:t>
            </a:r>
          </a:p>
        </p:txBody>
      </p:sp>
      <p:sp>
        <p:nvSpPr>
          <p:cNvPr id="421" name="Shape 421"/>
          <p:cNvSpPr txBox="1">
            <a:spLocks noGrp="1"/>
          </p:cNvSpPr>
          <p:nvPr>
            <p:ph type="body" idx="1"/>
          </p:nvPr>
        </p:nvSpPr>
        <p:spPr>
          <a:xfrm>
            <a:off x="457199" y="976363"/>
            <a:ext cx="8533500" cy="5789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8333"/>
              <a:buFont typeface="Calibri"/>
              <a:buChar char="•"/>
            </a:pPr>
            <a:r>
              <a:rPr lang="en-US" sz="2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 barrier to entry - VM with BGP full table $40/yr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8333"/>
              <a:buFont typeface="Calibri"/>
              <a:buChar char="•"/>
            </a:pPr>
            <a:r>
              <a:rPr lang="en-US" sz="2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Don’t become part of the problem</a:t>
            </a:r>
          </a:p>
          <a:p>
            <a: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8333"/>
              <a:buFont typeface="Calibri"/>
              <a:buChar char="–"/>
            </a:pPr>
            <a:r>
              <a:rPr lang="en-US" sz="2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Ensure your customers aren’t hijacking prefixes</a:t>
            </a:r>
          </a:p>
          <a:p>
            <a: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8333"/>
              <a:buFont typeface="Calibri"/>
              <a:buChar char="–"/>
            </a:pPr>
            <a:r>
              <a:rPr lang="en-US" sz="2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Always use IRR prefix lists on cust BGP sessions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8333"/>
              <a:buFont typeface="Calibri"/>
              <a:buChar char="•"/>
            </a:pPr>
            <a:r>
              <a:rPr lang="en-US" sz="2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anycast can improve service delivery to your customers</a:t>
            </a:r>
          </a:p>
          <a:p>
            <a:pPr marL="0" marR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1592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8333"/>
              <a:buFont typeface="Calibri"/>
              <a:buChar char="•"/>
            </a:pPr>
            <a:r>
              <a:rPr lang="en-US" sz="2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Automate all things!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8333"/>
              <a:buFont typeface="Calibri"/>
              <a:buChar char="•"/>
            </a:pPr>
            <a:r>
              <a:rPr lang="en-US" sz="2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fun and share your experiences</a:t>
            </a:r>
          </a:p>
          <a:p>
            <a:pPr marL="0" marR="0" lvl="0" indent="0" algn="l" rtl="0">
              <a:lnSpc>
                <a:spcPct val="80000"/>
              </a:lnSpc>
              <a:spcBef>
                <a:spcPts val="590"/>
              </a:spcBef>
              <a:buClr>
                <a:schemeClr val="dk1"/>
              </a:buClr>
              <a:buFont typeface="Calibri"/>
              <a:buNone/>
            </a:pPr>
            <a:endParaRPr sz="2950" b="0" i="1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/>
          <p:nvPr/>
        </p:nvSpPr>
        <p:spPr>
          <a:xfrm>
            <a:off x="0" y="7280"/>
            <a:ext cx="9158414" cy="661112"/>
          </a:xfrm>
          <a:prstGeom prst="rect">
            <a:avLst/>
          </a:prstGeom>
          <a:solidFill>
            <a:srgbClr val="9BBA4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Shape 427"/>
          <p:cNvSpPr txBox="1">
            <a:spLocks noGrp="1"/>
          </p:cNvSpPr>
          <p:nvPr>
            <p:ph type="title"/>
          </p:nvPr>
        </p:nvSpPr>
        <p:spPr>
          <a:xfrm>
            <a:off x="0" y="7280"/>
            <a:ext cx="9144000" cy="6611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0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</a:p>
        </p:txBody>
      </p:sp>
      <p:pic>
        <p:nvPicPr>
          <p:cNvPr id="428" name="Shape 42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14" y="5003971"/>
            <a:ext cx="9048766" cy="1854029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Shape 429"/>
          <p:cNvSpPr txBox="1"/>
          <p:nvPr/>
        </p:nvSpPr>
        <p:spPr>
          <a:xfrm>
            <a:off x="0" y="838325"/>
            <a:ext cx="9144000" cy="56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https://noc.esgob.com</a:t>
            </a:r>
          </a:p>
          <a:p>
            <a:pPr marL="0" marR="0" lvl="0" indent="0" algn="ctr" rtl="0">
              <a:spcBef>
                <a:spcPts val="64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@esgobltd</a:t>
            </a:r>
          </a:p>
          <a:p>
            <a:pPr marL="0" marR="0" lvl="0" indent="0" algn="ctr" rtl="0">
              <a:spcBef>
                <a:spcPts val="640"/>
              </a:spcBef>
              <a:buClr>
                <a:schemeClr val="dk1"/>
              </a:buClr>
              <a:buFont typeface="Calibri"/>
              <a:buNone/>
            </a:pP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64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https://nat.ms</a:t>
            </a:r>
          </a:p>
          <a:p>
            <a:pPr marL="0" marR="0" lvl="0" indent="0" algn="ctr" rtl="0">
              <a:spcBef>
                <a:spcPts val="64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6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@natmorris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/>
        </p:nvSpPr>
        <p:spPr>
          <a:xfrm>
            <a:off x="0" y="7280"/>
            <a:ext cx="9158414" cy="661112"/>
          </a:xfrm>
          <a:prstGeom prst="rect">
            <a:avLst/>
          </a:prstGeom>
          <a:solidFill>
            <a:srgbClr val="9BBA4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0" y="7280"/>
            <a:ext cx="9144000" cy="6611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0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Summary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57200" y="976365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Fancied deploying a DNS Anycast service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Motivated by:</a:t>
            </a:r>
          </a:p>
          <a:p>
            <a:pPr marL="742950" marR="0" lvl="1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Bill Woodcock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PCH</a:t>
            </a:r>
          </a:p>
          <a:p>
            <a:pPr marL="1143000" marR="0" lvl="2" indent="-228600" algn="l" rtl="0">
              <a:spcBef>
                <a:spcPts val="40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SANOG8: “Best Practices in DNS Anycast Service-Provision”</a:t>
            </a:r>
          </a:p>
          <a:p>
            <a:pPr marL="742950" marR="0" lvl="1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Dave Knight, ICANN (now D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yn)</a:t>
            </a:r>
          </a:p>
          <a:p>
            <a:pPr marL="1143000" marR="0" lvl="2" indent="-228600" algn="l" rtl="0">
              <a:spcBef>
                <a:spcPts val="40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RIPE64: “Dense Anycast Deployment of DNS Authority Servers”</a:t>
            </a:r>
          </a:p>
          <a:p>
            <a:pPr marL="0" marR="0" lvl="0" indent="0" algn="l" rtl="0">
              <a:spcBef>
                <a:spcPts val="640"/>
              </a:spcBef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Gain more experience automating distributed environments.</a:t>
            </a:r>
          </a:p>
          <a:p>
            <a:pPr marL="742950" marR="0" lvl="1" indent="-133350" algn="l" rtl="0">
              <a:spcBef>
                <a:spcPts val="480"/>
              </a:spcBef>
              <a:buClr>
                <a:schemeClr val="dk1"/>
              </a:buClr>
              <a:buFont typeface="Calibri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5100" algn="l" rtl="0">
              <a:spcBef>
                <a:spcPts val="560"/>
              </a:spcBef>
              <a:buClr>
                <a:schemeClr val="dk1"/>
              </a:buClr>
              <a:buFont typeface="Calibri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/>
        </p:nvSpPr>
        <p:spPr>
          <a:xfrm>
            <a:off x="0" y="7280"/>
            <a:ext cx="9158414" cy="661112"/>
          </a:xfrm>
          <a:prstGeom prst="rect">
            <a:avLst/>
          </a:prstGeom>
          <a:solidFill>
            <a:srgbClr val="9BBA4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0" y="7280"/>
            <a:ext cx="9144000" cy="6611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0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Thoughts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457200" y="976365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I do it without spending too much?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to offer?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Initially only secondary DNS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IPv4 + IPv6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Free service - no SLA, no Revenue</a:t>
            </a:r>
          </a:p>
          <a:p>
            <a:pPr marL="457200" marR="0" lvl="0" indent="0" algn="l" rtl="0">
              <a:spcBef>
                <a:spcPts val="560"/>
              </a:spcBef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 Claire need to find out?</a:t>
            </a:r>
          </a:p>
          <a:p>
            <a:pPr lvl="2" rtl="0">
              <a:spcBef>
                <a:spcPts val="560"/>
              </a:spcBef>
              <a:buSzPct val="100000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Must be sub $1000/yr running cost</a:t>
            </a:r>
          </a:p>
          <a:p>
            <a:pPr marL="342900" marR="0" lvl="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0" y="7280"/>
            <a:ext cx="9158414" cy="661112"/>
          </a:xfrm>
          <a:prstGeom prst="rect">
            <a:avLst/>
          </a:prstGeom>
          <a:solidFill>
            <a:srgbClr val="9BBA4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0" y="7280"/>
            <a:ext cx="9144000" cy="6611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0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Requirements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57200" y="976365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Separation from existing management network - AS30746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Had spare PI /24 + /48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Applied for new ASN - got AS60564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 highly automated framework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Wanted to play with new tools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source everything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https://github.com/esgob</a:t>
            </a:r>
          </a:p>
          <a:p>
            <a:pPr marL="742950" marR="0" lvl="1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32689" y="4592239"/>
            <a:ext cx="2725726" cy="2265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0" y="7280"/>
            <a:ext cx="9158414" cy="661112"/>
          </a:xfrm>
          <a:prstGeom prst="rect">
            <a:avLst/>
          </a:prstGeom>
          <a:solidFill>
            <a:srgbClr val="9BBA4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0" y="7280"/>
            <a:ext cx="9144000" cy="6611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0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Network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457200" y="976375"/>
            <a:ext cx="8701199" cy="1713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anycast node: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Announce /24 + /48 via BGP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Static default route to the provide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 (accept no routes)</a:t>
            </a:r>
          </a:p>
        </p:txBody>
      </p:sp>
      <p:sp>
        <p:nvSpPr>
          <p:cNvPr id="132" name="Shape 132"/>
          <p:cNvSpPr/>
          <p:nvPr/>
        </p:nvSpPr>
        <p:spPr>
          <a:xfrm>
            <a:off x="308104" y="3578701"/>
            <a:ext cx="671400" cy="6536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Shape 133"/>
          <p:cNvSpPr txBox="1"/>
          <p:nvPr/>
        </p:nvSpPr>
        <p:spPr>
          <a:xfrm>
            <a:off x="-4" y="4313653"/>
            <a:ext cx="1287599" cy="461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Node 1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AS60564</a:t>
            </a:r>
          </a:p>
        </p:txBody>
      </p:sp>
      <p:sp>
        <p:nvSpPr>
          <p:cNvPr id="134" name="Shape 134"/>
          <p:cNvSpPr/>
          <p:nvPr/>
        </p:nvSpPr>
        <p:spPr>
          <a:xfrm>
            <a:off x="2620075" y="3387262"/>
            <a:ext cx="1891080" cy="958823"/>
          </a:xfrm>
          <a:prstGeom prst="cloud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b="1"/>
              <a:t>Upstream A ASxxx</a:t>
            </a:r>
          </a:p>
        </p:txBody>
      </p:sp>
      <p:cxnSp>
        <p:nvCxnSpPr>
          <p:cNvPr id="135" name="Shape 135"/>
          <p:cNvCxnSpPr>
            <a:stCxn id="132" idx="3"/>
          </p:cNvCxnSpPr>
          <p:nvPr/>
        </p:nvCxnSpPr>
        <p:spPr>
          <a:xfrm>
            <a:off x="979504" y="3905551"/>
            <a:ext cx="1790400" cy="17700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6" name="Shape 136"/>
          <p:cNvSpPr txBox="1"/>
          <p:nvPr/>
        </p:nvSpPr>
        <p:spPr>
          <a:xfrm>
            <a:off x="979500" y="3157662"/>
            <a:ext cx="1677900" cy="66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1200"/>
              <a:t>BGP Announce</a:t>
            </a:r>
          </a:p>
          <a:p>
            <a:pPr rtl="0">
              <a:spcBef>
                <a:spcPts val="0"/>
              </a:spcBef>
              <a:buNone/>
            </a:pPr>
            <a:r>
              <a:rPr lang="en-US" sz="1200" b="1"/>
              <a:t>193.47.147.0/24</a:t>
            </a:r>
          </a:p>
          <a:p>
            <a:pPr>
              <a:spcBef>
                <a:spcPts val="0"/>
              </a:spcBef>
              <a:buNone/>
            </a:pPr>
            <a:r>
              <a:rPr lang="en-US" sz="1200" b="1"/>
              <a:t>2001:067c:1b43::/48</a:t>
            </a:r>
          </a:p>
        </p:txBody>
      </p:sp>
      <p:sp>
        <p:nvSpPr>
          <p:cNvPr id="137" name="Shape 137"/>
          <p:cNvSpPr/>
          <p:nvPr/>
        </p:nvSpPr>
        <p:spPr>
          <a:xfrm>
            <a:off x="8077554" y="3387276"/>
            <a:ext cx="671400" cy="6536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/>
          <p:nvPr/>
        </p:nvSpPr>
        <p:spPr>
          <a:xfrm>
            <a:off x="7769445" y="4122228"/>
            <a:ext cx="1287599" cy="461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Node 2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AS60564</a:t>
            </a:r>
          </a:p>
        </p:txBody>
      </p:sp>
      <p:sp>
        <p:nvSpPr>
          <p:cNvPr id="139" name="Shape 139"/>
          <p:cNvSpPr/>
          <p:nvPr/>
        </p:nvSpPr>
        <p:spPr>
          <a:xfrm>
            <a:off x="4636775" y="3378937"/>
            <a:ext cx="1891080" cy="958823"/>
          </a:xfrm>
          <a:prstGeom prst="cloud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b="1"/>
              <a:t>Upstream B ASxxx</a:t>
            </a:r>
          </a:p>
        </p:txBody>
      </p:sp>
      <p:cxnSp>
        <p:nvCxnSpPr>
          <p:cNvPr id="140" name="Shape 140"/>
          <p:cNvCxnSpPr>
            <a:stCxn id="137" idx="1"/>
            <a:endCxn id="139" idx="0"/>
          </p:cNvCxnSpPr>
          <p:nvPr/>
        </p:nvCxnSpPr>
        <p:spPr>
          <a:xfrm flipH="1">
            <a:off x="6526254" y="3714126"/>
            <a:ext cx="1551300" cy="144300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1" name="Shape 141"/>
          <p:cNvSpPr txBox="1"/>
          <p:nvPr/>
        </p:nvSpPr>
        <p:spPr>
          <a:xfrm>
            <a:off x="6462962" y="3070962"/>
            <a:ext cx="1677900" cy="66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200"/>
              <a:t>BGP Announce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200" b="1"/>
              <a:t>193.47.147.0/24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200" b="1"/>
              <a:t>2001:067c:1b43::/48</a:t>
            </a:r>
          </a:p>
        </p:txBody>
      </p:sp>
      <p:sp>
        <p:nvSpPr>
          <p:cNvPr id="142" name="Shape 142"/>
          <p:cNvSpPr/>
          <p:nvPr/>
        </p:nvSpPr>
        <p:spPr>
          <a:xfrm>
            <a:off x="409479" y="5481701"/>
            <a:ext cx="671400" cy="6536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Shape 143"/>
          <p:cNvSpPr txBox="1"/>
          <p:nvPr/>
        </p:nvSpPr>
        <p:spPr>
          <a:xfrm>
            <a:off x="101370" y="6216653"/>
            <a:ext cx="1287599" cy="461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Node 3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AS60564</a:t>
            </a:r>
          </a:p>
        </p:txBody>
      </p:sp>
      <p:sp>
        <p:nvSpPr>
          <p:cNvPr id="144" name="Shape 144"/>
          <p:cNvSpPr/>
          <p:nvPr/>
        </p:nvSpPr>
        <p:spPr>
          <a:xfrm>
            <a:off x="2676012" y="4670687"/>
            <a:ext cx="1891080" cy="958823"/>
          </a:xfrm>
          <a:prstGeom prst="cloud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b="1"/>
              <a:t>Upstream C ASxxx</a:t>
            </a:r>
          </a:p>
        </p:txBody>
      </p:sp>
      <p:cxnSp>
        <p:nvCxnSpPr>
          <p:cNvPr id="145" name="Shape 145"/>
          <p:cNvCxnSpPr>
            <a:stCxn id="142" idx="3"/>
          </p:cNvCxnSpPr>
          <p:nvPr/>
        </p:nvCxnSpPr>
        <p:spPr>
          <a:xfrm rot="10800000" flipH="1">
            <a:off x="1080879" y="5095151"/>
            <a:ext cx="1608899" cy="713400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6" name="Shape 146"/>
          <p:cNvSpPr txBox="1"/>
          <p:nvPr/>
        </p:nvSpPr>
        <p:spPr>
          <a:xfrm>
            <a:off x="1388975" y="5629487"/>
            <a:ext cx="1677900" cy="66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200"/>
              <a:t>BGP Announce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200" b="1"/>
              <a:t>193.47.147.0/24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200" b="1"/>
              <a:t>2001:067c:1b43::/48</a:t>
            </a:r>
          </a:p>
        </p:txBody>
      </p:sp>
      <p:sp>
        <p:nvSpPr>
          <p:cNvPr id="147" name="Shape 147"/>
          <p:cNvSpPr/>
          <p:nvPr/>
        </p:nvSpPr>
        <p:spPr>
          <a:xfrm>
            <a:off x="8178929" y="5290276"/>
            <a:ext cx="671400" cy="6536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Shape 148"/>
          <p:cNvSpPr txBox="1"/>
          <p:nvPr/>
        </p:nvSpPr>
        <p:spPr>
          <a:xfrm>
            <a:off x="7870820" y="6025228"/>
            <a:ext cx="1287599" cy="461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Node 4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AS60564</a:t>
            </a:r>
          </a:p>
        </p:txBody>
      </p:sp>
      <p:sp>
        <p:nvSpPr>
          <p:cNvPr id="149" name="Shape 149"/>
          <p:cNvSpPr/>
          <p:nvPr/>
        </p:nvSpPr>
        <p:spPr>
          <a:xfrm>
            <a:off x="4692712" y="4662362"/>
            <a:ext cx="1891080" cy="958823"/>
          </a:xfrm>
          <a:prstGeom prst="cloud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b="1"/>
              <a:t>Upstream D ASxxx</a:t>
            </a:r>
          </a:p>
        </p:txBody>
      </p:sp>
      <p:cxnSp>
        <p:nvCxnSpPr>
          <p:cNvPr id="150" name="Shape 150"/>
          <p:cNvCxnSpPr>
            <a:stCxn id="147" idx="1"/>
            <a:endCxn id="149" idx="0"/>
          </p:cNvCxnSpPr>
          <p:nvPr/>
        </p:nvCxnSpPr>
        <p:spPr>
          <a:xfrm rot="10800000">
            <a:off x="6582329" y="5141626"/>
            <a:ext cx="1596600" cy="475500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1" name="Shape 151"/>
          <p:cNvSpPr txBox="1"/>
          <p:nvPr/>
        </p:nvSpPr>
        <p:spPr>
          <a:xfrm>
            <a:off x="6298012" y="5364012"/>
            <a:ext cx="1677900" cy="66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200"/>
              <a:t>BGP Announce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200" b="1"/>
              <a:t>193.47.147.0/24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200" b="1"/>
              <a:t>2001:067c:1b43::/48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1363350" y="3931137"/>
            <a:ext cx="10227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/30 + /64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/>
        </p:nvSpPr>
        <p:spPr>
          <a:xfrm>
            <a:off x="0" y="7280"/>
            <a:ext cx="9158399" cy="661200"/>
          </a:xfrm>
          <a:prstGeom prst="rect">
            <a:avLst/>
          </a:prstGeom>
          <a:solidFill>
            <a:srgbClr val="9BBA4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0" y="7280"/>
            <a:ext cx="9144000" cy="661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0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Network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457200" y="976375"/>
            <a:ext cx="8701199" cy="3884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management traffic inside OpenVPN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Additional RFC1918 loopback per node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need for TSIG from AXFR to anycast nodes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Protects beanstalk traffic, API, collectd, zone transfers</a:t>
            </a:r>
          </a:p>
        </p:txBody>
      </p:sp>
      <p:sp>
        <p:nvSpPr>
          <p:cNvPr id="160" name="Shape 160"/>
          <p:cNvSpPr/>
          <p:nvPr/>
        </p:nvSpPr>
        <p:spPr>
          <a:xfrm>
            <a:off x="308104" y="3578701"/>
            <a:ext cx="671400" cy="6536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Shape 161"/>
          <p:cNvSpPr txBox="1"/>
          <p:nvPr/>
        </p:nvSpPr>
        <p:spPr>
          <a:xfrm>
            <a:off x="-4" y="4313653"/>
            <a:ext cx="1287599" cy="461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Node 1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AS60564</a:t>
            </a:r>
          </a:p>
        </p:txBody>
      </p:sp>
      <p:sp>
        <p:nvSpPr>
          <p:cNvPr id="162" name="Shape 162"/>
          <p:cNvSpPr/>
          <p:nvPr/>
        </p:nvSpPr>
        <p:spPr>
          <a:xfrm>
            <a:off x="2620075" y="3387262"/>
            <a:ext cx="1891080" cy="958823"/>
          </a:xfrm>
          <a:prstGeom prst="cloud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b="1"/>
              <a:t>Upstream A ASxxx</a:t>
            </a:r>
          </a:p>
        </p:txBody>
      </p:sp>
      <p:cxnSp>
        <p:nvCxnSpPr>
          <p:cNvPr id="163" name="Shape 163"/>
          <p:cNvCxnSpPr>
            <a:stCxn id="160" idx="3"/>
          </p:cNvCxnSpPr>
          <p:nvPr/>
        </p:nvCxnSpPr>
        <p:spPr>
          <a:xfrm>
            <a:off x="979504" y="3905551"/>
            <a:ext cx="1790400" cy="17700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64" name="Shape 164"/>
          <p:cNvSpPr/>
          <p:nvPr/>
        </p:nvSpPr>
        <p:spPr>
          <a:xfrm>
            <a:off x="8077554" y="3387276"/>
            <a:ext cx="671400" cy="6536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/>
          <p:nvPr/>
        </p:nvSpPr>
        <p:spPr>
          <a:xfrm>
            <a:off x="7769445" y="4122228"/>
            <a:ext cx="1287599" cy="461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Node 2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AS60564</a:t>
            </a:r>
          </a:p>
        </p:txBody>
      </p:sp>
      <p:sp>
        <p:nvSpPr>
          <p:cNvPr id="166" name="Shape 166"/>
          <p:cNvSpPr/>
          <p:nvPr/>
        </p:nvSpPr>
        <p:spPr>
          <a:xfrm>
            <a:off x="4636775" y="3378937"/>
            <a:ext cx="1891080" cy="958823"/>
          </a:xfrm>
          <a:prstGeom prst="cloud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b="1"/>
              <a:t>Upstream B ASxxx</a:t>
            </a:r>
          </a:p>
        </p:txBody>
      </p:sp>
      <p:cxnSp>
        <p:nvCxnSpPr>
          <p:cNvPr id="167" name="Shape 167"/>
          <p:cNvCxnSpPr>
            <a:stCxn id="164" idx="1"/>
            <a:endCxn id="166" idx="0"/>
          </p:cNvCxnSpPr>
          <p:nvPr/>
        </p:nvCxnSpPr>
        <p:spPr>
          <a:xfrm flipH="1">
            <a:off x="6526254" y="3714126"/>
            <a:ext cx="1551300" cy="144300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68" name="Shape 168"/>
          <p:cNvSpPr/>
          <p:nvPr/>
        </p:nvSpPr>
        <p:spPr>
          <a:xfrm>
            <a:off x="409479" y="5481701"/>
            <a:ext cx="671400" cy="6536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Shape 169"/>
          <p:cNvSpPr txBox="1"/>
          <p:nvPr/>
        </p:nvSpPr>
        <p:spPr>
          <a:xfrm>
            <a:off x="101370" y="6216653"/>
            <a:ext cx="1287599" cy="461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Node 3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AS60564</a:t>
            </a:r>
          </a:p>
        </p:txBody>
      </p:sp>
      <p:sp>
        <p:nvSpPr>
          <p:cNvPr id="170" name="Shape 170"/>
          <p:cNvSpPr/>
          <p:nvPr/>
        </p:nvSpPr>
        <p:spPr>
          <a:xfrm>
            <a:off x="2676012" y="4670687"/>
            <a:ext cx="1891080" cy="958823"/>
          </a:xfrm>
          <a:prstGeom prst="cloud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b="1"/>
              <a:t>Upstream C ASxxx</a:t>
            </a:r>
          </a:p>
        </p:txBody>
      </p:sp>
      <p:cxnSp>
        <p:nvCxnSpPr>
          <p:cNvPr id="171" name="Shape 171"/>
          <p:cNvCxnSpPr>
            <a:stCxn id="168" idx="3"/>
          </p:cNvCxnSpPr>
          <p:nvPr/>
        </p:nvCxnSpPr>
        <p:spPr>
          <a:xfrm rot="10800000" flipH="1">
            <a:off x="1080879" y="5095151"/>
            <a:ext cx="1608899" cy="713400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72" name="Shape 172"/>
          <p:cNvSpPr/>
          <p:nvPr/>
        </p:nvSpPr>
        <p:spPr>
          <a:xfrm>
            <a:off x="8178929" y="5290276"/>
            <a:ext cx="671400" cy="6536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Shape 173"/>
          <p:cNvSpPr txBox="1"/>
          <p:nvPr/>
        </p:nvSpPr>
        <p:spPr>
          <a:xfrm>
            <a:off x="7870820" y="6025228"/>
            <a:ext cx="1287599" cy="461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Node 4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AS60564</a:t>
            </a:r>
          </a:p>
        </p:txBody>
      </p:sp>
      <p:sp>
        <p:nvSpPr>
          <p:cNvPr id="174" name="Shape 174"/>
          <p:cNvSpPr/>
          <p:nvPr/>
        </p:nvSpPr>
        <p:spPr>
          <a:xfrm>
            <a:off x="4692712" y="4662362"/>
            <a:ext cx="1891080" cy="958823"/>
          </a:xfrm>
          <a:prstGeom prst="cloud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b="1"/>
              <a:t>Upstream D ASxxx</a:t>
            </a:r>
          </a:p>
        </p:txBody>
      </p:sp>
      <p:cxnSp>
        <p:nvCxnSpPr>
          <p:cNvPr id="175" name="Shape 175"/>
          <p:cNvCxnSpPr>
            <a:stCxn id="172" idx="1"/>
            <a:endCxn id="174" idx="0"/>
          </p:cNvCxnSpPr>
          <p:nvPr/>
        </p:nvCxnSpPr>
        <p:spPr>
          <a:xfrm rot="10800000">
            <a:off x="6582329" y="5141626"/>
            <a:ext cx="1596600" cy="475500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76" name="Shape 176"/>
          <p:cNvSpPr/>
          <p:nvPr/>
        </p:nvSpPr>
        <p:spPr>
          <a:xfrm>
            <a:off x="4196268" y="5781912"/>
            <a:ext cx="797699" cy="757499"/>
          </a:xfrm>
          <a:prstGeom prst="rect">
            <a:avLst/>
          </a:prstGeom>
          <a:solidFill>
            <a:srgbClr val="76923C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Shape 177"/>
          <p:cNvSpPr txBox="1"/>
          <p:nvPr/>
        </p:nvSpPr>
        <p:spPr>
          <a:xfrm>
            <a:off x="3794599" y="6556050"/>
            <a:ext cx="1891200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Management GW</a:t>
            </a:r>
          </a:p>
        </p:txBody>
      </p:sp>
      <p:sp>
        <p:nvSpPr>
          <p:cNvPr id="178" name="Shape 178"/>
          <p:cNvSpPr/>
          <p:nvPr/>
        </p:nvSpPr>
        <p:spPr>
          <a:xfrm>
            <a:off x="922800" y="3897949"/>
            <a:ext cx="3550500" cy="2163550"/>
          </a:xfrm>
          <a:custGeom>
            <a:avLst/>
            <a:gdLst/>
            <a:ahLst/>
            <a:cxnLst/>
            <a:rect l="0" t="0" r="0" b="0"/>
            <a:pathLst>
              <a:path w="142020" h="86542" extrusionOk="0">
                <a:moveTo>
                  <a:pt x="0" y="4462"/>
                </a:moveTo>
                <a:cubicBezTo>
                  <a:pt x="20880" y="4822"/>
                  <a:pt x="101610" y="-7058"/>
                  <a:pt x="125280" y="6622"/>
                </a:cubicBezTo>
                <a:cubicBezTo>
                  <a:pt x="148950" y="20302"/>
                  <a:pt x="139230" y="73222"/>
                  <a:pt x="142020" y="86542"/>
                </a:cubicBezTo>
              </a:path>
            </a:pathLst>
          </a:custGeom>
          <a:noFill/>
          <a:ln w="76200" cap="flat">
            <a:solidFill>
              <a:srgbClr val="FF9900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179" name="Shape 179"/>
          <p:cNvSpPr/>
          <p:nvPr/>
        </p:nvSpPr>
        <p:spPr>
          <a:xfrm>
            <a:off x="900600" y="5271187"/>
            <a:ext cx="3433325" cy="803825"/>
          </a:xfrm>
          <a:custGeom>
            <a:avLst/>
            <a:gdLst/>
            <a:ahLst/>
            <a:cxnLst/>
            <a:rect l="0" t="0" r="0" b="0"/>
            <a:pathLst>
              <a:path w="137333" h="32153" extrusionOk="0">
                <a:moveTo>
                  <a:pt x="0" y="18113"/>
                </a:moveTo>
                <a:cubicBezTo>
                  <a:pt x="21060" y="15143"/>
                  <a:pt x="104490" y="-2047"/>
                  <a:pt x="126360" y="293"/>
                </a:cubicBezTo>
                <a:cubicBezTo>
                  <a:pt x="148230" y="2633"/>
                  <a:pt x="130410" y="26843"/>
                  <a:pt x="131220" y="32153"/>
                </a:cubicBezTo>
              </a:path>
            </a:pathLst>
          </a:custGeom>
          <a:noFill/>
          <a:ln w="76200" cap="flat">
            <a:solidFill>
              <a:srgbClr val="FF9900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180" name="Shape 180"/>
          <p:cNvSpPr/>
          <p:nvPr/>
        </p:nvSpPr>
        <p:spPr>
          <a:xfrm>
            <a:off x="4550974" y="3848484"/>
            <a:ext cx="3431425" cy="2226525"/>
          </a:xfrm>
          <a:custGeom>
            <a:avLst/>
            <a:gdLst/>
            <a:ahLst/>
            <a:cxnLst/>
            <a:rect l="0" t="0" r="0" b="0"/>
            <a:pathLst>
              <a:path w="137257" h="89061" extrusionOk="0">
                <a:moveTo>
                  <a:pt x="11977" y="89061"/>
                </a:moveTo>
                <a:cubicBezTo>
                  <a:pt x="11437" y="75831"/>
                  <a:pt x="-12143" y="24441"/>
                  <a:pt x="8737" y="9681"/>
                </a:cubicBezTo>
                <a:cubicBezTo>
                  <a:pt x="29617" y="-5079"/>
                  <a:pt x="115837" y="2031"/>
                  <a:pt x="137257" y="501"/>
                </a:cubicBezTo>
              </a:path>
            </a:pathLst>
          </a:custGeom>
          <a:noFill/>
          <a:ln w="76200" cap="flat">
            <a:solidFill>
              <a:srgbClr val="FF9900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181" name="Shape 181"/>
          <p:cNvSpPr/>
          <p:nvPr/>
        </p:nvSpPr>
        <p:spPr>
          <a:xfrm>
            <a:off x="4834421" y="5326382"/>
            <a:ext cx="3296475" cy="613625"/>
          </a:xfrm>
          <a:custGeom>
            <a:avLst/>
            <a:gdLst/>
            <a:ahLst/>
            <a:cxnLst/>
            <a:rect l="0" t="0" r="0" b="0"/>
            <a:pathLst>
              <a:path w="131859" h="24545" extrusionOk="0">
                <a:moveTo>
                  <a:pt x="10359" y="24545"/>
                </a:moveTo>
                <a:cubicBezTo>
                  <a:pt x="10089" y="20495"/>
                  <a:pt x="-11511" y="2135"/>
                  <a:pt x="8739" y="245"/>
                </a:cubicBezTo>
                <a:cubicBezTo>
                  <a:pt x="28989" y="-1645"/>
                  <a:pt x="111339" y="11045"/>
                  <a:pt x="131859" y="13205"/>
                </a:cubicBezTo>
              </a:path>
            </a:pathLst>
          </a:custGeom>
          <a:noFill/>
          <a:ln w="76200" cap="flat">
            <a:solidFill>
              <a:srgbClr val="FF9900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/>
        </p:nvSpPr>
        <p:spPr>
          <a:xfrm>
            <a:off x="0" y="7280"/>
            <a:ext cx="9158414" cy="661112"/>
          </a:xfrm>
          <a:prstGeom prst="rect">
            <a:avLst/>
          </a:prstGeom>
          <a:solidFill>
            <a:srgbClr val="9BBA4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0" y="7280"/>
            <a:ext cx="9144000" cy="6611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0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DNS zone transfers</a:t>
            </a:r>
          </a:p>
        </p:txBody>
      </p:sp>
      <p:sp>
        <p:nvSpPr>
          <p:cNvPr id="188" name="Shape 188"/>
          <p:cNvSpPr/>
          <p:nvPr/>
        </p:nvSpPr>
        <p:spPr>
          <a:xfrm>
            <a:off x="379636" y="3041191"/>
            <a:ext cx="4344161" cy="2807255"/>
          </a:xfrm>
          <a:prstGeom prst="ellipse">
            <a:avLst/>
          </a:prstGeom>
          <a:noFill/>
          <a:ln w="28575" cap="flat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Shape 189"/>
          <p:cNvSpPr txBox="1"/>
          <p:nvPr/>
        </p:nvSpPr>
        <p:spPr>
          <a:xfrm>
            <a:off x="1882165" y="5295251"/>
            <a:ext cx="1284125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AS30746</a:t>
            </a:r>
          </a:p>
        </p:txBody>
      </p:sp>
      <p:sp>
        <p:nvSpPr>
          <p:cNvPr id="190" name="Shape 190"/>
          <p:cNvSpPr/>
          <p:nvPr/>
        </p:nvSpPr>
        <p:spPr>
          <a:xfrm>
            <a:off x="2925893" y="3765287"/>
            <a:ext cx="797582" cy="757511"/>
          </a:xfrm>
          <a:prstGeom prst="rect">
            <a:avLst/>
          </a:prstGeom>
          <a:solidFill>
            <a:srgbClr val="76923C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/>
          <p:cNvSpPr txBox="1"/>
          <p:nvPr/>
        </p:nvSpPr>
        <p:spPr>
          <a:xfrm>
            <a:off x="2524227" y="4539423"/>
            <a:ext cx="1623197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axfr.esgob.com</a:t>
            </a:r>
          </a:p>
        </p:txBody>
      </p:sp>
      <p:sp>
        <p:nvSpPr>
          <p:cNvPr id="192" name="Shape 192"/>
          <p:cNvSpPr/>
          <p:nvPr/>
        </p:nvSpPr>
        <p:spPr>
          <a:xfrm>
            <a:off x="7106479" y="2038600"/>
            <a:ext cx="671455" cy="6536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 txBox="1"/>
          <p:nvPr/>
        </p:nvSpPr>
        <p:spPr>
          <a:xfrm>
            <a:off x="6452850" y="823250"/>
            <a:ext cx="1914000" cy="643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Anycast nodes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ns1.esgob.com</a:t>
            </a:r>
          </a:p>
        </p:txBody>
      </p:sp>
      <p:cxnSp>
        <p:nvCxnSpPr>
          <p:cNvPr id="194" name="Shape 194"/>
          <p:cNvCxnSpPr/>
          <p:nvPr/>
        </p:nvCxnSpPr>
        <p:spPr>
          <a:xfrm rot="10800000" flipH="1">
            <a:off x="3538873" y="2172280"/>
            <a:ext cx="3903334" cy="1715544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5" name="Shape 195"/>
          <p:cNvSpPr txBox="1"/>
          <p:nvPr/>
        </p:nvSpPr>
        <p:spPr>
          <a:xfrm rot="-1322394">
            <a:off x="4523258" y="3224523"/>
            <a:ext cx="1031050" cy="276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Zone transfer</a:t>
            </a:r>
          </a:p>
        </p:txBody>
      </p:sp>
      <p:sp>
        <p:nvSpPr>
          <p:cNvPr id="196" name="Shape 196"/>
          <p:cNvSpPr/>
          <p:nvPr/>
        </p:nvSpPr>
        <p:spPr>
          <a:xfrm>
            <a:off x="1140358" y="1282240"/>
            <a:ext cx="687749" cy="5716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Shape 197"/>
          <p:cNvSpPr txBox="1"/>
          <p:nvPr/>
        </p:nvSpPr>
        <p:spPr>
          <a:xfrm>
            <a:off x="379635" y="811495"/>
            <a:ext cx="343379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Master servers operated by others</a:t>
            </a:r>
          </a:p>
        </p:txBody>
      </p:sp>
      <p:sp>
        <p:nvSpPr>
          <p:cNvPr id="198" name="Shape 198"/>
          <p:cNvSpPr/>
          <p:nvPr/>
        </p:nvSpPr>
        <p:spPr>
          <a:xfrm>
            <a:off x="2180352" y="1282240"/>
            <a:ext cx="687749" cy="5716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/>
          <p:nvPr/>
        </p:nvSpPr>
        <p:spPr>
          <a:xfrm>
            <a:off x="1246384" y="3765287"/>
            <a:ext cx="792422" cy="7575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Shape 200"/>
          <p:cNvSpPr txBox="1"/>
          <p:nvPr/>
        </p:nvSpPr>
        <p:spPr>
          <a:xfrm>
            <a:off x="770262" y="4539425"/>
            <a:ext cx="1690374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ns0.esgob.co.uk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(only my zones)</a:t>
            </a:r>
          </a:p>
        </p:txBody>
      </p:sp>
      <p:cxnSp>
        <p:nvCxnSpPr>
          <p:cNvPr id="201" name="Shape 201"/>
          <p:cNvCxnSpPr/>
          <p:nvPr/>
        </p:nvCxnSpPr>
        <p:spPr>
          <a:xfrm>
            <a:off x="1982433" y="4193030"/>
            <a:ext cx="966362" cy="4381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2" name="Shape 202"/>
          <p:cNvSpPr txBox="1"/>
          <p:nvPr/>
        </p:nvSpPr>
        <p:spPr>
          <a:xfrm rot="162426">
            <a:off x="1911778" y="4221606"/>
            <a:ext cx="1031051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Zone transfer</a:t>
            </a:r>
          </a:p>
        </p:txBody>
      </p:sp>
      <p:sp>
        <p:nvSpPr>
          <p:cNvPr id="203" name="Shape 203"/>
          <p:cNvSpPr/>
          <p:nvPr/>
        </p:nvSpPr>
        <p:spPr>
          <a:xfrm>
            <a:off x="3194999" y="1282240"/>
            <a:ext cx="687749" cy="5716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Shape 204"/>
          <p:cNvSpPr/>
          <p:nvPr/>
        </p:nvSpPr>
        <p:spPr>
          <a:xfrm>
            <a:off x="280022" y="1282240"/>
            <a:ext cx="687749" cy="5716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5" name="Shape 205"/>
          <p:cNvCxnSpPr/>
          <p:nvPr/>
        </p:nvCxnSpPr>
        <p:spPr>
          <a:xfrm flipH="1">
            <a:off x="3409154" y="1704403"/>
            <a:ext cx="129719" cy="2183420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6" name="Shape 206"/>
          <p:cNvCxnSpPr/>
          <p:nvPr/>
        </p:nvCxnSpPr>
        <p:spPr>
          <a:xfrm>
            <a:off x="2607000" y="1704403"/>
            <a:ext cx="587998" cy="2187802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7" name="Shape 207"/>
          <p:cNvCxnSpPr/>
          <p:nvPr/>
        </p:nvCxnSpPr>
        <p:spPr>
          <a:xfrm>
            <a:off x="1615449" y="1704403"/>
            <a:ext cx="1448334" cy="2183420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8" name="Shape 208"/>
          <p:cNvCxnSpPr/>
          <p:nvPr/>
        </p:nvCxnSpPr>
        <p:spPr>
          <a:xfrm>
            <a:off x="806127" y="1704403"/>
            <a:ext cx="2257655" cy="2335821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9" name="Shape 209"/>
          <p:cNvSpPr/>
          <p:nvPr/>
        </p:nvSpPr>
        <p:spPr>
          <a:xfrm>
            <a:off x="7106479" y="3031158"/>
            <a:ext cx="671455" cy="6536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0" name="Shape 210"/>
          <p:cNvCxnSpPr/>
          <p:nvPr/>
        </p:nvCxnSpPr>
        <p:spPr>
          <a:xfrm rot="10800000" flipH="1">
            <a:off x="3691273" y="3186011"/>
            <a:ext cx="3550395" cy="854214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1" name="Shape 211"/>
          <p:cNvSpPr/>
          <p:nvPr/>
        </p:nvSpPr>
        <p:spPr>
          <a:xfrm>
            <a:off x="7106479" y="4040226"/>
            <a:ext cx="671455" cy="6536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Shape 212"/>
          <p:cNvSpPr/>
          <p:nvPr/>
        </p:nvSpPr>
        <p:spPr>
          <a:xfrm>
            <a:off x="7106479" y="4908755"/>
            <a:ext cx="671455" cy="6536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3" name="Shape 213"/>
          <p:cNvCxnSpPr/>
          <p:nvPr/>
        </p:nvCxnSpPr>
        <p:spPr>
          <a:xfrm>
            <a:off x="3538873" y="4192626"/>
            <a:ext cx="3702794" cy="4785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4" name="Shape 214"/>
          <p:cNvCxnSpPr/>
          <p:nvPr/>
        </p:nvCxnSpPr>
        <p:spPr>
          <a:xfrm>
            <a:off x="3538873" y="4349812"/>
            <a:ext cx="3702794" cy="718841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5" name="Shape 215"/>
          <p:cNvSpPr txBox="1"/>
          <p:nvPr/>
        </p:nvSpPr>
        <p:spPr>
          <a:xfrm>
            <a:off x="6800145" y="1535678"/>
            <a:ext cx="1287532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AS60564</a:t>
            </a:r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394159" y="6240787"/>
            <a:ext cx="8229600" cy="5248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Supports notifies from masters</a:t>
            </a:r>
          </a:p>
        </p:txBody>
      </p:sp>
      <p:sp>
        <p:nvSpPr>
          <p:cNvPr id="217" name="Shape 217"/>
          <p:cNvSpPr txBox="1"/>
          <p:nvPr/>
        </p:nvSpPr>
        <p:spPr>
          <a:xfrm rot="1406909">
            <a:off x="938842" y="2583064"/>
            <a:ext cx="1031050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Zone transfer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1496</Words>
  <Application>Microsoft Macintosh PowerPoint</Application>
  <PresentationFormat>On-screen Show (4:3)</PresentationFormat>
  <Paragraphs>307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Anycast on a shoestring</vt:lpstr>
      <vt:lpstr>About me</vt:lpstr>
      <vt:lpstr>Anycast 101</vt:lpstr>
      <vt:lpstr>Summary</vt:lpstr>
      <vt:lpstr>Thoughts</vt:lpstr>
      <vt:lpstr>Requirements</vt:lpstr>
      <vt:lpstr>Network</vt:lpstr>
      <vt:lpstr>Network</vt:lpstr>
      <vt:lpstr>DNS zone transfers</vt:lpstr>
      <vt:lpstr>Store everything in JSON</vt:lpstr>
      <vt:lpstr>Application design</vt:lpstr>
      <vt:lpstr>Where to host the anycast nodes?</vt:lpstr>
      <vt:lpstr>Mythic Beasts</vt:lpstr>
      <vt:lpstr>Quest to find more friendly VM hosts</vt:lpstr>
      <vt:lpstr>Anynode in Detroit</vt:lpstr>
      <vt:lpstr>Indian bargin!</vt:lpstr>
      <vt:lpstr>Growing - Oct 2013</vt:lpstr>
      <vt:lpstr>Friends - Oct 2013</vt:lpstr>
      <vt:lpstr>Friends</vt:lpstr>
      <vt:lpstr>Raspberry Pi</vt:lpstr>
      <vt:lpstr>Time to peer - Jan 2014</vt:lpstr>
      <vt:lpstr>Pi problems</vt:lpstr>
      <vt:lpstr>Still growing today</vt:lpstr>
      <vt:lpstr>Fun along the way</vt:lpstr>
      <vt:lpstr>Market for VMs with BGP sessions</vt:lpstr>
      <vt:lpstr>Discoveries</vt:lpstr>
      <vt:lpstr>Discoveries</vt:lpstr>
      <vt:lpstr>Not just DNS?</vt:lpstr>
      <vt:lpstr>What next?</vt:lpstr>
      <vt:lpstr>As of today...</vt:lpstr>
      <vt:lpstr>Take aways</vt:lpstr>
      <vt:lpstr>Questions?</vt:lpstr>
    </vt:vector>
  </TitlesOfParts>
  <Manager/>
  <Company>Esgob Ltd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Anycast on a shoe string   RIPE69</dc:title>
  <dc:subject>Anycast</dc:subject>
  <dc:creator>Nat Morris</dc:creator>
  <cp:keywords/>
  <dc:description/>
  <cp:lastModifiedBy>UKNOF</cp:lastModifiedBy>
  <cp:revision>5</cp:revision>
  <dcterms:modified xsi:type="dcterms:W3CDTF">2015-01-22T08:48:22Z</dcterms:modified>
  <cp:category/>
</cp:coreProperties>
</file>