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1"/>
  </p:notesMasterIdLst>
  <p:sldIdLst>
    <p:sldId id="256" r:id="rId4"/>
    <p:sldId id="275" r:id="rId5"/>
    <p:sldId id="305" r:id="rId6"/>
    <p:sldId id="306" r:id="rId7"/>
    <p:sldId id="324" r:id="rId8"/>
    <p:sldId id="313" r:id="rId9"/>
    <p:sldId id="319" r:id="rId10"/>
    <p:sldId id="325" r:id="rId11"/>
    <p:sldId id="280" r:id="rId12"/>
    <p:sldId id="287" r:id="rId13"/>
    <p:sldId id="294" r:id="rId14"/>
    <p:sldId id="351" r:id="rId15"/>
    <p:sldId id="327" r:id="rId16"/>
    <p:sldId id="315" r:id="rId17"/>
    <p:sldId id="323" r:id="rId18"/>
    <p:sldId id="352" r:id="rId19"/>
    <p:sldId id="265" r:id="rId20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chemeClr val="tx1"/>
    </p:penClr>
  </p:showPr>
  <p:clrMru>
    <a:srgbClr val="FF505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984" autoAdjust="0"/>
    <p:restoredTop sz="94636" autoAdjust="0"/>
  </p:normalViewPr>
  <p:slideViewPr>
    <p:cSldViewPr>
      <p:cViewPr>
        <p:scale>
          <a:sx n="59" d="100"/>
          <a:sy n="59" d="100"/>
        </p:scale>
        <p:origin x="-1644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48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2103D4C-4E63-4183-B67B-3446EBD12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D19F591-CCA9-4D4D-8725-7B6CB5453A95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83C8B0-0A1A-4B32-BE1A-40A0DD90B2BE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BCCC57-7018-45CE-AB02-8F90141E9975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A4EC0-5219-4C81-8ABA-6DA7CFF11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E4D0-9630-46DB-B397-D0FF1BB010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CFBCF-495F-46A0-9ABC-C628942C21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F2A52-5D72-4BD6-8D51-965AE85A2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D27A-13D0-4C40-86F7-63BC12BB6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1B5C-0F61-42E0-AC5F-1D2545686F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84375"/>
            <a:ext cx="4062412" cy="416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984375"/>
            <a:ext cx="4064000" cy="416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97A64-140A-47DE-A010-06A484E8A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8F82E-034E-4F9F-B049-B195A1EF3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3BFC1-6688-44FF-A52F-036010D4C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B75E8-2680-4CF8-A80C-259B5FB0A2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17EFF-766D-4EC1-B495-629DA46CF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27237-0C8F-4F43-9194-5D66FBF0B2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1602-4FC1-45E2-A1A6-923750D0C5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F76D5-5AB8-43A2-AE62-9E881F305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554038"/>
            <a:ext cx="2159000" cy="5599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554038"/>
            <a:ext cx="6327775" cy="5599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16487-600E-4890-BD78-0F7592E94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60897-2F73-4B20-831E-5357254F1C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85D5F-D7AC-4AD8-9EC8-29F4832BE9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C2658-026E-4556-9B90-D3480385B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912938"/>
            <a:ext cx="4260850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0950" y="1912938"/>
            <a:ext cx="4260850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24225-7B9C-4CC0-897A-E442305A7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CAD95-3F5D-431A-9CAC-749665AA8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A0E87-216F-4465-81B8-805C7371D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B44E6-36C2-4B60-9780-66E71C0C8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2AC5C-8907-4B64-A809-9A5B83E21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62518-AE3C-4179-A000-825EB1754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C08B1-6E65-41B1-B4C6-78A974F68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96313-52BB-46BD-8A21-C8B72C774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481013"/>
            <a:ext cx="2266950" cy="578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481013"/>
            <a:ext cx="6650037" cy="578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5681-31BE-4177-9EC8-7262201B6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E4D67-0D03-4519-8EAC-7CED277C4F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931D1-ACF4-4D96-9B2F-47D9B1178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5292B-C76B-4395-B9A4-253B5C6BA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9745-0C80-4E68-A051-C763444ED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649F3-F678-4310-88BD-259861669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69054-70F0-4FA0-A36E-29A65A796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745CCB4-B5E5-4876-96C0-0BC54F4D8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54038"/>
            <a:ext cx="863917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84375"/>
            <a:ext cx="8278812" cy="416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4547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54775"/>
            <a:ext cx="31940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547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defRPr>
            </a:lvl1pPr>
          </a:lstStyle>
          <a:p>
            <a:pPr>
              <a:defRPr/>
            </a:pPr>
            <a:fld id="{980F8B8A-588E-4E42-A474-B35CFC635B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280099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80099"/>
          </a:solidFill>
          <a:latin typeface="Arial" panose="020B0604020202020204" pitchFamily="34" charset="0"/>
          <a:ea typeface="Arial Unicode MS" pitchFamily="34" charset="-128"/>
          <a:cs typeface="Arial Unicode MS" panose="020B0604020202020204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80099"/>
          </a:solidFill>
          <a:latin typeface="Arial" panose="020B0604020202020204" pitchFamily="34" charset="0"/>
          <a:ea typeface="Arial Unicode MS" pitchFamily="34" charset="-128"/>
          <a:cs typeface="Arial Unicode MS" panose="020B0604020202020204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80099"/>
          </a:solidFill>
          <a:latin typeface="Arial" panose="020B0604020202020204" pitchFamily="34" charset="0"/>
          <a:ea typeface="Arial Unicode MS" pitchFamily="34" charset="-128"/>
          <a:cs typeface="Arial Unicode MS" panose="020B0604020202020204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80099"/>
          </a:solidFill>
          <a:latin typeface="Arial" panose="020B0604020202020204" pitchFamily="34" charset="0"/>
          <a:ea typeface="Arial Unicode MS" pitchFamily="34" charset="-128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2400" kern="1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 kern="1200">
          <a:solidFill>
            <a:srgbClr val="000000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 kern="1200">
          <a:solidFill>
            <a:srgbClr val="000000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 kern="1200">
          <a:solidFill>
            <a:srgbClr val="000000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 kern="1200">
          <a:solidFill>
            <a:srgbClr val="000000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81013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912938"/>
            <a:ext cx="8674100" cy="434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527800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11538" y="6527800"/>
            <a:ext cx="31940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154863" y="6527800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defRPr>
            </a:lvl1pPr>
          </a:lstStyle>
          <a:p>
            <a:pPr>
              <a:defRPr/>
            </a:pPr>
            <a:fld id="{71F9142B-665A-450D-B2EE-B7DF08110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  <a:cs typeface="Arial Unicode MS" panose="020B0604020202020204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  <a:cs typeface="Arial Unicode MS" panose="020B0604020202020204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  <a:cs typeface="Arial Unicode MS" panose="020B0604020202020204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2400" kern="1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 kern="1200">
          <a:solidFill>
            <a:srgbClr val="000000"/>
          </a:solidFill>
          <a:latin typeface="+mj-lt"/>
          <a:ea typeface="SimSun" panose="02010600030101010101" pitchFamily="2" charset="-122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 kern="1200">
          <a:solidFill>
            <a:srgbClr val="000000"/>
          </a:solidFill>
          <a:latin typeface="+mj-lt"/>
          <a:ea typeface="SimSun" panose="02010600030101010101" pitchFamily="2" charset="-122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 kern="1200">
          <a:solidFill>
            <a:srgbClr val="000000"/>
          </a:solidFill>
          <a:latin typeface="+mj-lt"/>
          <a:ea typeface="SimSun" panose="02010600030101010101" pitchFamily="2" charset="-122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 kern="1200">
          <a:solidFill>
            <a:srgbClr val="000000"/>
          </a:solidFill>
          <a:latin typeface="+mj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9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bit.ly/cd-gai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9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-1101725"/>
            <a:ext cx="10080625" cy="9525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8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8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8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8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8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8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8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defRPr/>
            </a:pPr>
            <a:r>
              <a:rPr lang="en-GB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On </a:t>
            </a:r>
            <a:r>
              <a:rPr lang="en-GB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Factors</a:t>
            </a:r>
            <a:r>
              <a:rPr lang="en-GB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Affecting the </a:t>
            </a:r>
            <a:r>
              <a:rPr lang="en-GB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Usage and Adoption</a:t>
            </a:r>
            <a:r>
              <a:rPr lang="en-GB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of a</a:t>
            </a:r>
          </a:p>
          <a:p>
            <a:pPr algn="ctr">
              <a:defRPr/>
            </a:pPr>
            <a:r>
              <a:rPr lang="en-GB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Nation-wide </a:t>
            </a:r>
            <a:r>
              <a:rPr lang="en-GB" sz="3200" dirty="0" smtClean="0">
                <a:solidFill>
                  <a:srgbClr val="FF5050"/>
                </a:solidFill>
                <a:latin typeface="Andalus" pitchFamily="18" charset="-78"/>
                <a:cs typeface="Andalus" pitchFamily="18" charset="-78"/>
              </a:rPr>
              <a:t>TV Streaming</a:t>
            </a:r>
            <a:r>
              <a:rPr lang="en-GB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Service </a:t>
            </a:r>
            <a:endParaRPr lang="en-GB" sz="3200" dirty="0" smtClean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4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Dmytro</a:t>
            </a:r>
            <a:r>
              <a:rPr lang="en-US" alt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Karamshuk</a:t>
            </a:r>
            <a:r>
              <a:rPr lang="en-US" altLang="en-US" sz="2000" baseline="33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1</a:t>
            </a:r>
            <a:r>
              <a:rPr lang="en-US" alt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alt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Nishanth</a:t>
            </a:r>
            <a:r>
              <a:rPr lang="en-US" alt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Sastry</a:t>
            </a:r>
            <a:r>
              <a:rPr lang="en-US" altLang="en-US" sz="2000" baseline="33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1</a:t>
            </a:r>
            <a:r>
              <a:rPr lang="en-US" alt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 </a:t>
            </a:r>
            <a:r>
              <a:rPr lang="en-US" alt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Jigna</a:t>
            </a:r>
            <a:r>
              <a:rPr lang="en-US" alt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Chandaria</a:t>
            </a:r>
            <a:r>
              <a:rPr lang="en-US" altLang="en-US" sz="2000" baseline="33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2</a:t>
            </a:r>
            <a:r>
              <a:rPr lang="en-US" alt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Andy Secker</a:t>
            </a:r>
            <a:r>
              <a:rPr lang="en-US" altLang="en-US" sz="2000" baseline="33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2</a:t>
            </a: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000" baseline="33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1</a:t>
            </a:r>
            <a:r>
              <a:rPr lang="en-US" alt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King's College London, </a:t>
            </a:r>
            <a:r>
              <a:rPr lang="en-US" altLang="en-US" sz="2000" baseline="33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2</a:t>
            </a:r>
            <a:r>
              <a:rPr lang="en-US" alt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BBC R&amp;D</a:t>
            </a: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4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8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8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8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8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8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2519363" y="2879725"/>
            <a:ext cx="52197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1439863" y="4032250"/>
            <a:ext cx="7197725" cy="34925"/>
            <a:chOff x="907" y="2540"/>
            <a:chExt cx="4534" cy="22"/>
          </a:xfrm>
        </p:grpSpPr>
        <p:sp>
          <p:nvSpPr>
            <p:cNvPr id="4105" name="Line 5"/>
            <p:cNvSpPr>
              <a:spLocks noChangeShapeType="1"/>
            </p:cNvSpPr>
            <p:nvPr/>
          </p:nvSpPr>
          <p:spPr bwMode="auto">
            <a:xfrm>
              <a:off x="1587" y="2540"/>
              <a:ext cx="3287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6" name="Line 6"/>
            <p:cNvSpPr>
              <a:spLocks noChangeShapeType="1"/>
            </p:cNvSpPr>
            <p:nvPr/>
          </p:nvSpPr>
          <p:spPr bwMode="auto">
            <a:xfrm>
              <a:off x="907" y="2540"/>
              <a:ext cx="4534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7" name="Line 7"/>
            <p:cNvSpPr>
              <a:spLocks noChangeShapeType="1"/>
            </p:cNvSpPr>
            <p:nvPr/>
          </p:nvSpPr>
          <p:spPr bwMode="auto">
            <a:xfrm>
              <a:off x="907" y="2563"/>
              <a:ext cx="4534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39750" y="7019925"/>
            <a:ext cx="8999538" cy="43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>
                <a:solidFill>
                  <a:srgbClr val="FFFFFF"/>
                </a:solidFill>
                <a:latin typeface="Andalus" pitchFamily="18" charset="-78"/>
              </a:rPr>
              <a:t>CD-GAIN: EPSRC project in collaboration with BBC R&amp;D, http://bit.ly/cd-gain</a:t>
            </a:r>
          </a:p>
        </p:txBody>
      </p:sp>
      <p:pic>
        <p:nvPicPr>
          <p:cNvPr id="4103" name="Picture 17" descr="http://hdradio.com/assets/logos/5/d/5d9118346e51a9e62f1655e9f533dc7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1888" y="5535613"/>
            <a:ext cx="28178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0525" y="247650"/>
            <a:ext cx="30638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06413" y="301625"/>
            <a:ext cx="9070975" cy="1262063"/>
          </a:xfrm>
        </p:spPr>
        <p:txBody>
          <a:bodyPr/>
          <a:lstStyle/>
          <a:p>
            <a:pPr eaLnBrk="1">
              <a:lnSpc>
                <a:spcPct val="12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>Pricing Models</a:t>
            </a:r>
          </a:p>
        </p:txBody>
      </p:sp>
      <p:grpSp>
        <p:nvGrpSpPr>
          <p:cNvPr id="13315" name="Group 6"/>
          <p:cNvGrpSpPr>
            <a:grpSpLocks/>
          </p:cNvGrpSpPr>
          <p:nvPr/>
        </p:nvGrpSpPr>
        <p:grpSpPr bwMode="auto">
          <a:xfrm>
            <a:off x="1298575" y="1260475"/>
            <a:ext cx="7486650" cy="34925"/>
            <a:chOff x="818" y="794"/>
            <a:chExt cx="4716" cy="22"/>
          </a:xfrm>
        </p:grpSpPr>
        <p:sp>
          <p:nvSpPr>
            <p:cNvPr id="13324" name="Line 7"/>
            <p:cNvSpPr>
              <a:spLocks noChangeShapeType="1"/>
            </p:cNvSpPr>
            <p:nvPr/>
          </p:nvSpPr>
          <p:spPr bwMode="auto">
            <a:xfrm>
              <a:off x="1526" y="794"/>
              <a:ext cx="34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25" name="Line 8"/>
            <p:cNvSpPr>
              <a:spLocks noChangeShapeType="1"/>
            </p:cNvSpPr>
            <p:nvPr/>
          </p:nvSpPr>
          <p:spPr bwMode="auto">
            <a:xfrm>
              <a:off x="818" y="794"/>
              <a:ext cx="4716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26" name="Line 9"/>
            <p:cNvSpPr>
              <a:spLocks noChangeShapeType="1"/>
            </p:cNvSpPr>
            <p:nvPr/>
          </p:nvSpPr>
          <p:spPr bwMode="auto">
            <a:xfrm>
              <a:off x="818" y="816"/>
              <a:ext cx="4716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331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2938" y="2279650"/>
            <a:ext cx="46307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83063" y="6208713"/>
            <a:ext cx="2941637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All-you-can-eat data</a:t>
            </a:r>
          </a:p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(M1, M5)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cxnSp>
        <p:nvCxnSpPr>
          <p:cNvPr id="12" name="Прямая со стрелкой 11"/>
          <p:cNvCxnSpPr>
            <a:cxnSpLocks noChangeShapeType="1"/>
            <a:stCxn id="10" idx="0"/>
          </p:cNvCxnSpPr>
          <p:nvPr/>
        </p:nvCxnSpPr>
        <p:spPr bwMode="auto">
          <a:xfrm rot="5400000" flipH="1" flipV="1">
            <a:off x="4846638" y="5229225"/>
            <a:ext cx="1785938" cy="1730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 rot="5400000" flipH="1" flipV="1">
            <a:off x="5433219" y="4815682"/>
            <a:ext cx="2357437" cy="5715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70175" y="1449388"/>
            <a:ext cx="3549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Limited-cap data packages</a:t>
            </a:r>
          </a:p>
          <a:p>
            <a:pPr algn="ctr"/>
            <a:r>
              <a:rPr lang="en-US" altLang="en-US" sz="2400">
                <a:solidFill>
                  <a:srgbClr val="FF5050"/>
                </a:solidFill>
                <a:latin typeface="Andalus" pitchFamily="18" charset="-78"/>
                <a:cs typeface="Andalus" pitchFamily="18" charset="-78"/>
              </a:rPr>
              <a:t>(M2 – M4)</a:t>
            </a:r>
            <a:endParaRPr lang="en-GB" altLang="en-US" sz="2400">
              <a:solidFill>
                <a:srgbClr val="FF5050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25" name="Прямая со стрелкой 24"/>
          <p:cNvCxnSpPr>
            <a:cxnSpLocks noChangeShapeType="1"/>
          </p:cNvCxnSpPr>
          <p:nvPr/>
        </p:nvCxnSpPr>
        <p:spPr bwMode="auto">
          <a:xfrm rot="16200000" flipH="1">
            <a:off x="3884612" y="2708276"/>
            <a:ext cx="1643063" cy="5000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54188" y="7032625"/>
            <a:ext cx="7000875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All-you-can-eat plans boost users’ consumption</a:t>
            </a:r>
            <a:endParaRPr lang="en-GB" altLang="en-US" sz="240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332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7938" y="71438"/>
            <a:ext cx="11112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4572000"/>
            <a:ext cx="36496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30350"/>
            <a:ext cx="3603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06413" y="301625"/>
            <a:ext cx="9070975" cy="1262063"/>
          </a:xfrm>
        </p:spPr>
        <p:txBody>
          <a:bodyPr/>
          <a:lstStyle/>
          <a:p>
            <a:pPr eaLnBrk="1">
              <a:lnSpc>
                <a:spcPct val="12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>
                <a:solidFill>
                  <a:srgbClr val="FFFFFF"/>
                </a:solidFill>
                <a:latin typeface="Andalus" pitchFamily="18" charset="-78"/>
              </a:rPr>
              <a:t>Behavioral Shift</a:t>
            </a:r>
          </a:p>
        </p:txBody>
      </p:sp>
      <p:grpSp>
        <p:nvGrpSpPr>
          <p:cNvPr id="14341" name="Group 6"/>
          <p:cNvGrpSpPr>
            <a:grpSpLocks/>
          </p:cNvGrpSpPr>
          <p:nvPr/>
        </p:nvGrpSpPr>
        <p:grpSpPr bwMode="auto">
          <a:xfrm>
            <a:off x="1298575" y="1260475"/>
            <a:ext cx="7486650" cy="34925"/>
            <a:chOff x="818" y="794"/>
            <a:chExt cx="4716" cy="22"/>
          </a:xfrm>
        </p:grpSpPr>
        <p:sp>
          <p:nvSpPr>
            <p:cNvPr id="14350" name="Line 7"/>
            <p:cNvSpPr>
              <a:spLocks noChangeShapeType="1"/>
            </p:cNvSpPr>
            <p:nvPr/>
          </p:nvSpPr>
          <p:spPr bwMode="auto">
            <a:xfrm>
              <a:off x="1526" y="794"/>
              <a:ext cx="34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1" name="Line 8"/>
            <p:cNvSpPr>
              <a:spLocks noChangeShapeType="1"/>
            </p:cNvSpPr>
            <p:nvPr/>
          </p:nvSpPr>
          <p:spPr bwMode="auto">
            <a:xfrm>
              <a:off x="818" y="794"/>
              <a:ext cx="4716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2" name="Line 9"/>
            <p:cNvSpPr>
              <a:spLocks noChangeShapeType="1"/>
            </p:cNvSpPr>
            <p:nvPr/>
          </p:nvSpPr>
          <p:spPr bwMode="auto">
            <a:xfrm>
              <a:off x="818" y="816"/>
              <a:ext cx="4716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3318" name="Picture 2" descr="https://pbs.twimg.com/media/B5rNTndCAAASTbX.jpg:l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4500" y="2536825"/>
            <a:ext cx="5716588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41788" y="1922463"/>
            <a:ext cx="59705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22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Fixed-line accesses (F1-F5) peaks in the evening </a:t>
            </a:r>
            <a:endParaRPr lang="en-GB" altLang="en-US" sz="220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54500" y="6613525"/>
            <a:ext cx="582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20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Limited data caps </a:t>
            </a:r>
            <a:r>
              <a:rPr lang="en-US" altLang="en-US" sz="200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(M2-M4)</a:t>
            </a:r>
            <a:r>
              <a:rPr lang="en-US" altLang="en-US" sz="20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peak in commute hours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40375" y="3965575"/>
            <a:ext cx="3444875" cy="8302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Mobile users watch more </a:t>
            </a:r>
          </a:p>
          <a:p>
            <a:pPr algn="ctr"/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during commutes</a:t>
            </a:r>
            <a:endParaRPr lang="en-GB" altLang="en-US" sz="240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3240088" y="2124075"/>
            <a:ext cx="495300" cy="185102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1871663" y="5148263"/>
            <a:ext cx="495300" cy="1871662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5" name="Прямоугольник 11"/>
          <p:cNvSpPr>
            <a:spLocks noChangeArrowheads="1"/>
          </p:cNvSpPr>
          <p:nvPr/>
        </p:nvSpPr>
        <p:spPr bwMode="auto">
          <a:xfrm>
            <a:off x="2900363" y="5148263"/>
            <a:ext cx="495300" cy="1871662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pic>
        <p:nvPicPr>
          <p:cNvPr id="1434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7938" y="71438"/>
            <a:ext cx="11112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4613" y="2398713"/>
            <a:ext cx="4743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3" y="4572000"/>
            <a:ext cx="36496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530350"/>
            <a:ext cx="3603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06413" y="301625"/>
            <a:ext cx="9070975" cy="1262063"/>
          </a:xfrm>
        </p:spPr>
        <p:txBody>
          <a:bodyPr/>
          <a:lstStyle/>
          <a:p>
            <a:pPr eaLnBrk="1">
              <a:lnSpc>
                <a:spcPct val="12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>
                <a:solidFill>
                  <a:srgbClr val="FFFFFF"/>
                </a:solidFill>
                <a:latin typeface="Andalus" pitchFamily="18" charset="-78"/>
              </a:rPr>
              <a:t>Behavioral Shift</a:t>
            </a: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1298575" y="1260475"/>
            <a:ext cx="7486650" cy="34925"/>
            <a:chOff x="818" y="794"/>
            <a:chExt cx="4716" cy="22"/>
          </a:xfrm>
        </p:grpSpPr>
        <p:sp>
          <p:nvSpPr>
            <p:cNvPr id="15377" name="Line 7"/>
            <p:cNvSpPr>
              <a:spLocks noChangeShapeType="1"/>
            </p:cNvSpPr>
            <p:nvPr/>
          </p:nvSpPr>
          <p:spPr bwMode="auto">
            <a:xfrm>
              <a:off x="1526" y="794"/>
              <a:ext cx="34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78" name="Line 8"/>
            <p:cNvSpPr>
              <a:spLocks noChangeShapeType="1"/>
            </p:cNvSpPr>
            <p:nvPr/>
          </p:nvSpPr>
          <p:spPr bwMode="auto">
            <a:xfrm>
              <a:off x="818" y="794"/>
              <a:ext cx="4716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79" name="Line 9"/>
            <p:cNvSpPr>
              <a:spLocks noChangeShapeType="1"/>
            </p:cNvSpPr>
            <p:nvPr/>
          </p:nvSpPr>
          <p:spPr bwMode="auto">
            <a:xfrm>
              <a:off x="818" y="816"/>
              <a:ext cx="4716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Прямоугольник 11"/>
          <p:cNvSpPr>
            <a:spLocks noChangeArrowheads="1"/>
          </p:cNvSpPr>
          <p:nvPr/>
        </p:nvSpPr>
        <p:spPr bwMode="auto">
          <a:xfrm>
            <a:off x="3240088" y="2124075"/>
            <a:ext cx="495300" cy="185102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6" name="Прямоугольник 11"/>
          <p:cNvSpPr>
            <a:spLocks noChangeArrowheads="1"/>
          </p:cNvSpPr>
          <p:nvPr/>
        </p:nvSpPr>
        <p:spPr bwMode="auto">
          <a:xfrm>
            <a:off x="1871663" y="5148263"/>
            <a:ext cx="495300" cy="1871662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2900363" y="5148263"/>
            <a:ext cx="495300" cy="1871662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3" name="Овал 22"/>
          <p:cNvSpPr>
            <a:spLocks noChangeArrowheads="1"/>
          </p:cNvSpPr>
          <p:nvPr/>
        </p:nvSpPr>
        <p:spPr bwMode="auto">
          <a:xfrm>
            <a:off x="7040563" y="3994150"/>
            <a:ext cx="571500" cy="571500"/>
          </a:xfrm>
          <a:prstGeom prst="ellipse">
            <a:avLst/>
          </a:prstGeom>
          <a:solidFill>
            <a:srgbClr val="FF505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4" name="Овал 23"/>
          <p:cNvSpPr>
            <a:spLocks noChangeArrowheads="1"/>
          </p:cNvSpPr>
          <p:nvPr/>
        </p:nvSpPr>
        <p:spPr bwMode="auto">
          <a:xfrm>
            <a:off x="8469313" y="3708400"/>
            <a:ext cx="500062" cy="500063"/>
          </a:xfrm>
          <a:prstGeom prst="ellipse">
            <a:avLst/>
          </a:prstGeom>
          <a:solidFill>
            <a:srgbClr val="FF505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5" name="Овал 24"/>
          <p:cNvSpPr>
            <a:spLocks noChangeArrowheads="1"/>
          </p:cNvSpPr>
          <p:nvPr/>
        </p:nvSpPr>
        <p:spPr bwMode="auto">
          <a:xfrm>
            <a:off x="8897938" y="3279775"/>
            <a:ext cx="642937" cy="642938"/>
          </a:xfrm>
          <a:prstGeom prst="ellipse">
            <a:avLst/>
          </a:prstGeom>
          <a:solidFill>
            <a:srgbClr val="FF505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68500" y="3994150"/>
            <a:ext cx="790575" cy="923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5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+</a:t>
            </a:r>
            <a:endParaRPr lang="en-GB" altLang="en-US" sz="540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254500" y="3922713"/>
            <a:ext cx="790575" cy="923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5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=</a:t>
            </a:r>
            <a:endParaRPr lang="en-GB" altLang="en-US" sz="540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26063" y="6494463"/>
            <a:ext cx="4446587" cy="8302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Unlimited data plans (M1, M5) is </a:t>
            </a:r>
          </a:p>
          <a:p>
            <a:pPr algn="ctr"/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 superposition of both</a:t>
            </a:r>
            <a:endParaRPr lang="en-GB" altLang="en-US" sz="240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7938" y="71438"/>
            <a:ext cx="11112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290050" cy="1262063"/>
          </a:xfrm>
        </p:spPr>
        <p:txBody>
          <a:bodyPr/>
          <a:lstStyle/>
          <a:p>
            <a:pPr eaLnBrk="1">
              <a:lnSpc>
                <a:spcPct val="12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>
                <a:solidFill>
                  <a:srgbClr val="FFFFFF"/>
                </a:solidFill>
                <a:latin typeface="Andalus" pitchFamily="18" charset="-78"/>
              </a:rPr>
              <a:t>Roadmap</a:t>
            </a:r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298575" y="1260475"/>
            <a:ext cx="7486650" cy="34925"/>
            <a:chOff x="818" y="794"/>
            <a:chExt cx="4716" cy="22"/>
          </a:xfrm>
        </p:grpSpPr>
        <p:sp>
          <p:nvSpPr>
            <p:cNvPr id="16440" name="Line 7"/>
            <p:cNvSpPr>
              <a:spLocks noChangeShapeType="1"/>
            </p:cNvSpPr>
            <p:nvPr/>
          </p:nvSpPr>
          <p:spPr bwMode="auto">
            <a:xfrm>
              <a:off x="1526" y="794"/>
              <a:ext cx="34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41" name="Line 8"/>
            <p:cNvSpPr>
              <a:spLocks noChangeShapeType="1"/>
            </p:cNvSpPr>
            <p:nvPr/>
          </p:nvSpPr>
          <p:spPr bwMode="auto">
            <a:xfrm>
              <a:off x="818" y="794"/>
              <a:ext cx="4716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42" name="Line 9"/>
            <p:cNvSpPr>
              <a:spLocks noChangeShapeType="1"/>
            </p:cNvSpPr>
            <p:nvPr/>
          </p:nvSpPr>
          <p:spPr bwMode="auto">
            <a:xfrm>
              <a:off x="818" y="816"/>
              <a:ext cx="4716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6388" name="Picture 2" descr="http://miter.mit.edu/wp-content/uploads/2013/09/map_loc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55800"/>
            <a:ext cx="21796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www.psdgraphics.com/file/computer-network-i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1813" y="1493838"/>
            <a:ext cx="1500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static1.squarespace.com/static/50d7c466e4b03955128f4d11/t/50dd0ccae4b015296cd8a06c/1356664011365/Mobile+devic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25" y="5603875"/>
            <a:ext cx="20002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8625" y="3671888"/>
            <a:ext cx="16430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https://mobileservicesweden.files.wordpress.com/2014/07/thumbnai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6725" y="5922963"/>
            <a:ext cx="15652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AutoShape 14" descr="data:image/jpeg;base64,/9j/4AAQSkZJRgABAQAAAQABAAD/2wCEAAkGBxQSEBQUEBQUFBQWFBUXFRUUFBQVFhQXFBQWFxUUFBYYHCggGBolHBYVITEhJSksLi4vFx8zODMsOCgtLisBCgoKDg0OGxAQGywkHyQ3LCwsLCwsMCwsLywvLCwsLCwsNCwsLCwsLCwsLCwsLCwsLCwsLCwsLCwsLCwsLCwsLP/AABEIANgA6gMBIgACEQEDEQH/xAAcAAABBQEBAQAAAAAAAAAAAAAAAQMEBQYCBwj/xABBEAACAQIDBAcEBwcEAgMAAAABAgADEQQSIQUGMUETIlFhcYGRBzJSoSNCYnKSscEUM4KiwtHwFlNj4RWyRIOT/8QAGQEBAAMBAQAAAAAAAAAAAAAAAAECAwQF/8QAJBEAAgICAgEEAwEAAAAAAAAAAAECEQMhEjFBBCIyURNhgXH/2gAMAwEAAhEDEQA/APcYQhACEIQAhCEAIQhACEIQAhCEAIQhACEIQAhCEAIQhACEIQAhCEAIQhACEIQAhCEAIQhACEIQAhCEAIQhACEIQAhCEAIQhACEIQAhCEAIQhACEIQAhCV20tu4bD/v69Kn3M6hvJeJgFjCYTaPtUwVP90KtY/ZTIvmaljbwBmb2z7UsWELph6eHp/HWLMe618ov5GRaRKTZ6/IG0ds4fD/AL+tSp9zuoJ8ATczxsYvaGMQPXxdREYXCrdNDwutMKLW7ZDr7Ao01JJd2sTckDz019TM3ngnRosM6s94wOLStTWpSbMjgMrC+oPA6x+ZX2cY/pMDTpnRqKoniuQFT+Y8pqponaszarQQhCSQEIQgBCEIAQhCAEIQgBCEIAQhCAEISq2nvJhcP+/xFJD8JcFvwC7H0gFrCYbF+03D8MNRr4g9qpkTjYdZtf5ZQV/aBjqxZaFOhQswUkk1mDEXyAjq5gNTppztKucV2yyi30j1iVm0t4MNh/39ekh+FnGbyUan0nke0amKqm2JxdepchVRG6JHYi5GVdCoFyWtwBiYXYFJG9xSAOd2LMeLMDoB2D1mT9RBGqwSZtcd7UsItxQStiCPgTKvmXsQO/LKPFe0LH1iow9ClQD3KmoxqNYfW5WGo1K8xxmeqU89ZcMpuiAVcSeGck/RUrDgpIJt2JbnLjIAxawuQATzIHAeGp9ZnL1L8I0j6deWU+P2li6yO+JxtVkDZAtE5BVcnKEQLlDdbq3I4+EbXdoBFGUF2P0js1wg4tkGgZuQJHf3S4rUFdkLC5Q5lGoANiLkDiQCfCPXmMs02axwwXghnZi5qeXKlNNcgX32+qXa+oHZ26zF4qqdo7VWmeth6Fyw5NlOt/FrDwvNbvFtD9nw1WoLXVTl+8dFHqZnfZlgcuHes3vVXsCT9VOfmxb0EmFqLm/8RE6clFf6zblpT49iyvYXJFgBLF7W/wAMh0eczhp2XntUbz2ZUrUax+2q/hQH+qbOZj2eU7YO/wAVVz6WX+maeejj+KODJ8mEIQlygQhCAEIQgBCITKjH70YSiStTEU8w+op6R/wJdvlALiExmL9oC/8Ax8PWqdhqZaKd3vXf+WU2I3tx1ViqGjQAGuRDVYX4DO9lv3ZfzEo8kV2y6xyfSPTJUbS3owmH0rYikp+HMGf8C3b5TzPF0qlawxNetWzcVeoQgA4komVeYHDnOqGApUtVVVUDkAPEkjumT9QvCNV6d+WanGe0ilww9CvWJ4EqKKHzfrdn1eYlTid79oVbimtDDjuDVnGtuJsvby5GVGyjmBrHjU1UfDTvdB3E+8e9u4SZmGvfx79LTOWeXg0jgj5K/FLXruVxGKxFWwuwz9HT14DJT01+Q8ROaGxqVNgERLczbXTkL66n0AtzvJWFpZQb6szFmPaT+gFgO4COs0xlOT7ZrGEV4KreLFGlRApC9ao4Slfk9TTNYclW/gBJ2z8KtGktNOCi1zxYnVnY8yTcnvMpgem2jf6uGpeH0tb+yA/il5miSpJErbbOn7bC44HsvxiZu+cFomaZliNs7A9GahLZ3qVC7GxHcqjU6BQB6nnJl7dkbLf5acmS3YSodLCBbwjWaJmkAxvtQ2halSoji7ZiO5eHzPymp2Lgugw9KnbVEUHT61rsfUmYzbOEfE7WRcrGnS6PMbHLYdc6nt0E3Y8LeQm09QjH+mUNzb/gtZtJHocDHKp0MbTRDKosz1PcqnlwNHvDN+J2P6y8lfu/Ty4SgOyjT/8AUEywnoRVRR58nbYQhMHvBvVUNRkwz5FU2zAKxY8yMwIA8pE5qC2WhBydI3ZMqcZvNhadw1ZCw4rTvVYeK0wSPOec4io1XWq71deFR2db9yk2HkOU7TSwGgGvD0/WYv1H0jZen+2azE77DhQw9R+w1GWkp8LZm9VEqcXvJjH4PTogmwFJMzg8+vUJB5/VHCVatr4aDz1J/wA7JyHu3Lqi3EaE6m/Zpl9Zm802WWKKDF0TVv09SrW7ekqMUPhT9z0EawlNQt1UKp1UAWsvL14+douLfSxIBY5RfnfiB32BnZmbbfZqkl0c1KoRCzcgWOnZ2fkJxhVKqM3vHrP948fIcB3ARrF1FJSm2a7MDoCR1Dm6x5A5fOxj8qWscBAN+fDyldturdFpc6zin/DYtU/kVpLqVAoJOgAuTx0lPX2kzIr00UMMzfSA3VM+QAAah35dkmK2Q2XQbsiZv8vOTOSZUuKxi5o072BPG3ZxPhKbZuOrVKtZnUqiKqpSBBa5Gc5raZ7ZPC8lK9kN0SN3sC9NKjVdKlWq9RhcGwOiLcdigestCZn9j1q1TE1nrAKEREWmrXCF+uwYjQuAEueGukvM3+af3kz72RDrR2B/msQmJmiZ5QsHrENoFpn95cNUdajPV6PDJTJKppUqEA3DNyXhwkxVuiJOlZZ7P2nTr5+iNwjlCeRIAJynmNZC2rvCtFxSRHr1iL9HTFyB2sdbRrcfCmngqXIvdz/Eer/KFnVqGB6atUc5qrlizWzHsRBzAl6ipNFOUnFMb2JvOK9VqL0no1ACcrHs4jgCDre1pf5plt3sJUrYl8bWU0wwy0kI1y8MzdmnDxPdfTVBpK5ElKkTjba2JVPVnLDqaQre6JIwdPNUpL8VWmPVwJYg9koJlVR2KB6C0chCeieeVu8OO6HDVX5hbL95uqvzN/KeT0uPr/1N17Sq9qFJPiqXP8Kn9SJg6TTi9Q7nR2enVRslIDp2WN/HT/v5RynzPafkNB/fzjCvH1MyRqzrDrZRfjqTw4k3PCc01tfSxJufH9bAAeU6vOSZJAy6k1VOuVVJ0tYltLHmdB4fo6TDNEzSGSiGKZNcscwVVAAJXKx+Ic9ASNdNfGSr/wCXheITIZKOK5ORsgu1jl8baa+MrkwzdKFyEU1FI5zbUUwcqAcb5usTw9ZZ/wCcYXhOg1YtolpbUN28S6K6pdWAIu6DQ6jiZAx+BqUHy1VytluBdTob63HgZLi0ugpJurI5EgbHokUyzghqju5FjfU2UHvyBJfYXYeIqoHp0sym9jmQXsbHQm41ETFbDxFNS70iqjibobehk8ZV0RyjfZndi0WFNmcFXqVHqEG4NibJcduRUlgBOs8L/wCAyjduyy0qE9Yg7/ykijhXf3Kbt3qrN+Ue/wDD4j/Zq/8A5tHFjkiFfsme33qt+y9GgJaq6Ux/EeHymmr4Sovvo6/eRh+YkbzERfF2yGuSogY/ErhcKWC3FJAFX7oAHlwmCwG8NBqpr41alWqD1FAXoqY5ZQW1Pj/3PTCvjOejHYPQS8MiinaKzg21TIex9pU8VS6WmrAXI64AOnEixIIkqoLEWtHBpwjTnrCU7ei+62LX5Sz3ep5sZhh/yA/hu36SrrcRL/cunmx9L7Ku38hH9U1juRlL4nqUIQnecJlvaBsqpXw6tRUs9Ns2UcWUizZRzPA27p5fSxNiQbgg2IIsQewg8J7jXcgaTJ7x4Fa/7+kjHgHUFai+DjW3cdJjkxcnZrDLxVGFp1e+SEqRMXu9UTWi3Sr8Jsrj9G+XhK6nibEqwKsOKsCCPEGYPG12bqaZa55yakiCvOxUvKMuiQGiFoxmi55UkdvDNGs8M0gsO5otJCzBRxYgDxJsI0Glzunh+kxlLsU5z/ACR88smKt0RJ0rPTqFMKoUcFAA8ALCZjf/AAOaitUDWmbN919Pzt6maTG4jo6bufqozfhBMaypiKGuqVEHowv6zvlFSXE4IyafI52Lh+jw9JOYprfxIufmTKrfyvlwmXhndV9Lv/TNEJiPaPiOtRp9zMfOwX8mlcntgy2Pc0ZzY2ynxNTJT0A1ZjwUdunE9gnoOy92qFEDq9I/x1LMb9w4L5RncjCBMIrW61QlyfOy/ID1M0ErixJK32Wy5G3S6EGkbTEITYMpI4gMCfSZDf8A2sylaCEjMuZ7cSCSFW/ZobjwmIXq2K6EagjQi3MHlInnUXVEww8ldntUrdobAw9a+emtz9ZRlb1HHzi7uYxq2FpO/vFbMe0qSpPna8sptqSMdxZ5vt7dGpQBekTUpjU/Go7wPeHePSZnXtI9P7T20zzPfbY4oVg1MWSpcgDgrD3gO7UHzM5M2FRVxOvDlcnxZngt+d/L/qNj350D5+n9pzT94zGJtIKh601Xs9p3xjn4aLfN0/sZlPrzbezWn9JiG7BTHqXJ/ITXF80ZZPizeQhCdxxDbyBiaQMnvItWAZ3HYPmJSY/DLUGWugccjwYeDDUTX10lXisMDAMPi933GuHfOPgewYeDcD52lSa5RstQFG7GFj468R3zbV8MQbiR6+WouSugde8ajvB4g+EyliTNI5WjLrXjq1ZKxe7H1sLUv/x1D8lf+/rKSq70my1kZG+1z+6eB8jMJY2jojkTLQPLXdrZP7VWKFioCFiwAJFrAfMzOJiL856H7NKJFKvWtc3CKBzyLmIHjmX0lYQuVEzlUbRmxslmxL4eiRUZWcXNlvkvc93Dtlxu3XXBYl/2sMjZAosM9sxBJOW/YOHfJXs+wb/tNd6ysrqoBDAg5qjZibH7vznexKP7TtWvWOqUmNuy4+jT5Kx8peMKpruykp3af0T96Nv0XwbijVR2bKtgetYsC11OoFgR5x3cHHZ8OaZOtJrfwtqPnmHlDfXZ9NsK7pTU1c9NVYKM12qqtrjXnacYPdE0lDUa9SlVyjORlZGI49Ujhe/EzX3c7M/bwo1U8x35xOfGML+4qL8sx+bSdid7MThq70qnR1shALZShNwDoQbDj2TP7cpVumqVK9F6edy2qmwudAGtY2GnlM8s1KNIvhg1K2ehbk4sVMGgvql0busbj5ES+nkGwNtPhamZNVNg6Hgw7jyI5GeobJ2xSxKZqTA9qnRl+8P14TTFkTVeTPLBxd+DDe0GmRiwTwamuU+BIIHy9RMyD/mt/SexbT2ZSxCZay5hxB4FT2qRqJW7P3Sw9Jw4DOwN1zkEKeRAAHzmc8DcrRpDOlGmTN3MIaWFpI2hC3I7CxLEepllCE6UqVHO3bsJkPaSR0NLt6TTwyG/6TXM1hc6DmeyeXb47bGJrgUzenTBCn4ifeYd2gA8O+ZZmlCjTCm5FHGqHExzkY3QPHznHFHYwp+8Z6B7NU+hrN21Qv4UB/qnn9HiZ6V7PqdsHf4qjn0sv9M2wL3GOb4mnhObxbzsOQ4eR6kkNGXEAh1RIdVJPqCRqiwCsrUZX4jCy7dIxUpwDOPSKnSK1VXXJWUOp5MAR85bVqEgV8LAM/jd1VPWwr5T8DklfJuI87yqpYzE4J+NSi3aD1G89VbwM1ZUqdI8MSGBWooZToQQCD4g8Zm8afRdZGiLsHf40zVNZOkao2YupAIIpqijLwt1RzHEzRbgYygmEY9KhqdepVW9mGUdh1ICi9+GpmPx26lN+thm6NvhN2Q+XFfLTumcx2ErYc/TIQOTjrIf4hw8DYyj5R29mntl+j3Dd2p02EpO4uWvUI+0XLfI/lJGzMcKxqlfcSoaantKAZj+IkfwzyHZO+mIo0jSRwUylVzDWncHVCLG4vzuJsNxN58NTw6UKj9G4LXLiysWYnRuA0IGtuEtHInSKyxtbKfGUul2uU7cSAfBSM3yUz1DEVAqMzcFUsfAC5nnW6yCrtis4IIR8Q4PEauUWx8Hmw3xxPR4Gue1Mg/+whP6pXHpNk5NtIy26tDBVqAXEmn0zOxN2NNtT1QraX7bAnjLOvuMobNhq1Skw4E628CLEesxO6tHpMbQX/kDfg6/9M9lkYkpx2icrcHpmWR9pUOK08Uo5ghHt46fkTOF36pqxSvRq03HvDqtbxuQflIe1N+HoYqrT6NXpo2UalW0UZrnUHW/KV+yNhf+RrVsQ7GnTaobAWLnhproABYX1hyd1BkqKq5qjR/64wtuNT8B/vIeK9oNEaU6VRj9rKg9bk/KS/8AQuFtb6Txz6/laVuO9nwt9BWI7qig/wAy2t6GS/y/ohfi/ZnttbyV8SCrnLT+BLgH7x4t+XdKW8stq7BxGGuatM5fjTrL8uHmBKxTfnOSfK/cdUFGtDl+qZzQ4Qb3YU/dkohiUeBnqu51PLgaPepb8Ts36zypPdM9e2ImXDUF7KVP/wBBeb+nWzDO9FjeF5xeLedRzHTRpxHjG2EAjOsYdZLdY0ywCE6xpkkxkjTJAIT05GqUpYskaZIBUVsPINbDS+enI9SjAKIXWSaeLBFnFweN/wBZIrYaQ6lC0ArtobqUavWoHoW7FF0PinLytMxtDZlfD/vUuv8AuJ1k89Lr5gTaKxWS6OL5NKSxpl4zaMLsbbtXDvnoPlJFjwIYdhB0M0G2t9nxeGFGoiq2dWLITZgoOmU8NbHjyj+0t16Fa7J9E/agFiftJwPlY98yu0th4jD3JXpEH16dzb7y8V/LvmLhKKpdGqnGTt9mt9mNHPjS3wUmPmxVR8i09XnzfhceVIZGKsODKxBHgRqJsNm+0HEohSrlrAqQGbqutxYHMBrbvHnGOaiqYyQcnaKjaGL6StUf46jt5MxI/OajcbeZcOxpVjam7Zg3wMQB1vskAa8vUjDrU007J6t/pSjisFh9QtVaKBaq2N+qCQ3xC9+ekzxqTlaNMjilTNerAi41B1BHO8xW3Nq4/B1WdslagW6pyABQTorFbFTyubg/KO7rbNx2Eqik+WphjfUOPo9CQUBseNrra2vrsHQEEEAgixB1BB5ETp3JfTObUX9oyVfemliMDiCt0qCkwKE69bq3U/WFzx9QJ5sp7CD4/wBxNdvtuoKANfDi1O/XT4Ln3l+zflyv2cMaDOXK5XUjqxKNWiRVPVEX6sStwEKnuyhcAvUt2z2WmLADsAHoLTyPA081SkvxVUHq4E9azTpwLs58/geBi3jQMW86DnJhE4IjkQwBlhG2WSCJwVgEVljTJJhWNskAhskaZJNZI2UgEJkjTU5PanG2pwCtelI1WhLZqcZelAKOrh5EejaX9ShItTDwCpRyJLpYvthVw8jPStAGNp7uYfEXa2Rz9enZSfvDg3nr3zJ7S3axFC5UdMnxIOsPFOPpebNKhEl0sT2ykoJl4zaPLaeKvLnYe8VfCteg5AJ1Q6o3iv6ix75rtqbBoYnV1s/+4nVfzP1vO8yG09069G5pfTJ2AWcfw/W8j5TF4mto1WRPTPQdj+0qkwAxKNTb4ku6eNveHhY+M0tDefCOLjE0fBqiofRrGfPy1rGxuCNCDoR3EGPpXj8sl2T+KL6PX97968N+zVKVKotV6ilQEIZRm0LFhpp2cZ5iJEFSOI0xyScnbNYRUVos6/KFXgIlb3hFq8RKliy2Cl8VQH2wfw3b9J6YDPO91Fvi6f2Vc/ykfrPQVM68HRy5ux4GdXjQM6vNjEtIkWEA5tEIncSANlZyVjtohEAYKzkpJBWJlgEUpG2pyYVnJSAQmpxpqUnlJw1OAVz0ow9GWjU4y1KAVFShItXDy7ejGHoQCgqYeMNTtL2ph5GqYeAVqORJVPEdsR8PGTStAE2lsehiR9KgJ5MOq48GGvlwmQ2puZWp3bDt0q/C1lqD9G+XhNmjESTTq9sq4pllJo8haoVYq4KsOKsCpHiDH1rT1LaGy6OIW1ZFfsJ0ZfusNR5THbV3GqJdsK+cf7bkBvBW4Hzt4zGWH6No5fsZLXI8Lzqp7wkfAhx1KqsjroVYEHuPeO8aSUtMtUAUEk8ABqZz0b2aDcxL4hj2Uj82X+03CzP7tbHNHMznrOALDgoF+fM6/KaBROzGmo7OPI7locWdRFE7tNChZwhCAEIQgBEiwgCWiWnUIBzaJadxLQDgrOSsdtEtAGCkbanJRE5KwCG1ONNSk8pOCkArWoxl6EtTTjbUoBTPh5HfDS8ajGmoQChfDTjoZePhoy2GgFYgIkhD2yQcNFGHgDFXBrUFnUMO8cPDshgNk06RJpoATxNyTbsueAk2nSkqmkil2TbG0px9Ujq052EkkDYWdZY4Fi5YBKhCEAIQhACEIQAhCEAIQhACEIQBIWiQgBaJliQgCFZyUiwgHBScmnCEA5NKcGjCEA56CJ0EIQDoUY4tOEIB2FjgEIQBQsXLC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394" name="AutoShape 16" descr="Image result for unlimited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395" name="AutoShape 18" descr="Image result for unlimited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6396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1813" y="3708400"/>
            <a:ext cx="15335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Стрелка вправо 33"/>
          <p:cNvSpPr>
            <a:spLocks noChangeArrowheads="1"/>
          </p:cNvSpPr>
          <p:nvPr/>
        </p:nvSpPr>
        <p:spPr bwMode="auto">
          <a:xfrm>
            <a:off x="1968500" y="4279900"/>
            <a:ext cx="962025" cy="428625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6398" name="Стрелка вправо 34"/>
          <p:cNvSpPr>
            <a:spLocks noChangeArrowheads="1"/>
          </p:cNvSpPr>
          <p:nvPr/>
        </p:nvSpPr>
        <p:spPr bwMode="auto">
          <a:xfrm rot="5400000">
            <a:off x="1092994" y="4798219"/>
            <a:ext cx="1143000" cy="392112"/>
          </a:xfrm>
          <a:prstGeom prst="rightArrow">
            <a:avLst>
              <a:gd name="adj1" fmla="val 50000"/>
              <a:gd name="adj2" fmla="val 4993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6399" name="Стрелка вправо 35"/>
          <p:cNvSpPr>
            <a:spLocks noChangeArrowheads="1"/>
          </p:cNvSpPr>
          <p:nvPr/>
        </p:nvSpPr>
        <p:spPr bwMode="auto">
          <a:xfrm rot="-5400000">
            <a:off x="1135063" y="3756025"/>
            <a:ext cx="1085850" cy="419100"/>
          </a:xfrm>
          <a:prstGeom prst="rightArrow">
            <a:avLst>
              <a:gd name="adj1" fmla="val 50000"/>
              <a:gd name="adj2" fmla="val 4992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6400" name="Стрелка вправо 36"/>
          <p:cNvSpPr>
            <a:spLocks noChangeArrowheads="1"/>
          </p:cNvSpPr>
          <p:nvPr/>
        </p:nvSpPr>
        <p:spPr bwMode="auto">
          <a:xfrm rot="-2830665">
            <a:off x="4544220" y="3082131"/>
            <a:ext cx="938212" cy="422275"/>
          </a:xfrm>
          <a:prstGeom prst="rightArrow">
            <a:avLst>
              <a:gd name="adj1" fmla="val 50000"/>
              <a:gd name="adj2" fmla="val 4989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6401" name="Стрелка вправо 37"/>
          <p:cNvSpPr>
            <a:spLocks noChangeArrowheads="1"/>
          </p:cNvSpPr>
          <p:nvPr/>
        </p:nvSpPr>
        <p:spPr bwMode="auto">
          <a:xfrm>
            <a:off x="4683125" y="4137025"/>
            <a:ext cx="860425" cy="420688"/>
          </a:xfrm>
          <a:prstGeom prst="rightArrow">
            <a:avLst>
              <a:gd name="adj1" fmla="val 50000"/>
              <a:gd name="adj2" fmla="val 5006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6402" name="Стрелка вправо 38"/>
          <p:cNvSpPr>
            <a:spLocks noChangeArrowheads="1"/>
          </p:cNvSpPr>
          <p:nvPr/>
        </p:nvSpPr>
        <p:spPr bwMode="auto">
          <a:xfrm rot="2517792">
            <a:off x="4556125" y="5521325"/>
            <a:ext cx="974725" cy="420688"/>
          </a:xfrm>
          <a:prstGeom prst="rightArrow">
            <a:avLst>
              <a:gd name="adj1" fmla="val 50000"/>
              <a:gd name="adj2" fmla="val 5007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933450" y="1493838"/>
            <a:ext cx="15716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Geography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68688" y="5351463"/>
            <a:ext cx="6746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ISPs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1725" y="7175500"/>
            <a:ext cx="11525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Devices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6225" y="2708275"/>
            <a:ext cx="2035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Fixed-line ISPs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68938" y="5494338"/>
            <a:ext cx="16319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Mobile ISPs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 rot="5400000">
            <a:off x="6307138" y="4084637"/>
            <a:ext cx="20716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Pricing Models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16409" name="AutoShape 22" descr="https://pbs.twimg.com/profile_images/504199207943557120/0UTgRQB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410" name="AutoShape 24" descr="https://pbs.twimg.com/profile_images/504199207943557120/0UTgRQB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411" name="AutoShape 26" descr="https://pbs.twimg.com/profile_images/504199207943557120/0UTgRQB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6412" name="Pictur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2688" y="4137025"/>
            <a:ext cx="950912" cy="714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413" name="AutoShape 30" descr="http://www.trendmicro.co.uk/media/icon/xspicon-isp-telc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6414" name="Picture 3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26438" y="3708400"/>
            <a:ext cx="1500187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5" name="Стрелка вправо 65"/>
          <p:cNvSpPr>
            <a:spLocks noChangeArrowheads="1"/>
          </p:cNvSpPr>
          <p:nvPr/>
        </p:nvSpPr>
        <p:spPr bwMode="auto">
          <a:xfrm rot="2517792">
            <a:off x="7259638" y="3079750"/>
            <a:ext cx="1060450" cy="420688"/>
          </a:xfrm>
          <a:prstGeom prst="rightArrow">
            <a:avLst>
              <a:gd name="adj1" fmla="val 50000"/>
              <a:gd name="adj2" fmla="val 5008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6416" name="Стрелка вправо 66"/>
          <p:cNvSpPr>
            <a:spLocks noChangeArrowheads="1"/>
          </p:cNvSpPr>
          <p:nvPr/>
        </p:nvSpPr>
        <p:spPr bwMode="auto">
          <a:xfrm rot="-2830665">
            <a:off x="7152482" y="5503069"/>
            <a:ext cx="1155700" cy="420687"/>
          </a:xfrm>
          <a:prstGeom prst="rightArrow">
            <a:avLst>
              <a:gd name="adj1" fmla="val 50000"/>
              <a:gd name="adj2" fmla="val 5008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6417" name="TextBox 68"/>
          <p:cNvSpPr txBox="1">
            <a:spLocks noChangeArrowheads="1"/>
          </p:cNvSpPr>
          <p:nvPr/>
        </p:nvSpPr>
        <p:spPr bwMode="auto">
          <a:xfrm>
            <a:off x="8255000" y="5280025"/>
            <a:ext cx="1503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Cross-ISPs</a:t>
            </a:r>
          </a:p>
        </p:txBody>
      </p:sp>
      <p:sp>
        <p:nvSpPr>
          <p:cNvPr id="16418" name="Стрелка вправо 69"/>
          <p:cNvSpPr>
            <a:spLocks noChangeArrowheads="1"/>
          </p:cNvSpPr>
          <p:nvPr/>
        </p:nvSpPr>
        <p:spPr bwMode="auto">
          <a:xfrm>
            <a:off x="7612063" y="4137025"/>
            <a:ext cx="642937" cy="420688"/>
          </a:xfrm>
          <a:prstGeom prst="rightArrow">
            <a:avLst>
              <a:gd name="adj1" fmla="val 50000"/>
              <a:gd name="adj2" fmla="val 5005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6419" name="AutoShape 2" descr="https://en.opensuse.org/images/4/4f/Icon-check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420" name="AutoShape 4" descr="https://en.opensuse.org/images/4/4f/Icon-check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421" name="AutoShape 6" descr="https://en.opensuse.org/images/4/4f/Icon-check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422" name="AutoShape 8" descr="https://en.opensuse.org/images/4/4f/Icon-check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423" name="AutoShape 10" descr="https://en.opensuse.org/images/4/4f/Icon-check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424" name="AutoShape 12" descr="https://en.opensuse.org/images/4/4f/Icon-check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425" name="AutoShape 14" descr="https://en.opensuse.org/images/4/4f/Icon-check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426" name="AutoShape 16" descr="http://icons.iconarchive.com/icons/visualpharm/must-have/256/Check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468313" y="1493838"/>
            <a:ext cx="2428875" cy="1928812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6428" name="Picture 18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39813" y="163671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 bwMode="auto">
          <a:xfrm>
            <a:off x="468313" y="5565775"/>
            <a:ext cx="2428875" cy="1928813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6430" name="Picture 18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68375" y="556577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 bwMode="auto">
          <a:xfrm>
            <a:off x="5397500" y="1350963"/>
            <a:ext cx="1928813" cy="1785937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6432" name="Picture 18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72138" y="1493838"/>
            <a:ext cx="1654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 bwMode="auto">
          <a:xfrm>
            <a:off x="5468938" y="5422900"/>
            <a:ext cx="1714500" cy="2136775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6434" name="Picture 18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29263" y="5768975"/>
            <a:ext cx="1654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Прямоугольник 56"/>
          <p:cNvSpPr/>
          <p:nvPr/>
        </p:nvSpPr>
        <p:spPr bwMode="auto">
          <a:xfrm>
            <a:off x="2897188" y="3565525"/>
            <a:ext cx="1714500" cy="2143125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6436" name="Picture 18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68625" y="3851275"/>
            <a:ext cx="1654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Прямоугольник 58"/>
          <p:cNvSpPr/>
          <p:nvPr/>
        </p:nvSpPr>
        <p:spPr bwMode="auto">
          <a:xfrm>
            <a:off x="5540375" y="3208338"/>
            <a:ext cx="2000250" cy="2143125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6438" name="Picture 18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54688" y="3565525"/>
            <a:ext cx="1654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8255000" y="3494088"/>
            <a:ext cx="1643063" cy="2143125"/>
          </a:xfrm>
          <a:prstGeom prst="rect">
            <a:avLst/>
          </a:prstGeom>
          <a:noFill/>
          <a:ln w="57150" algn="ctr">
            <a:solidFill>
              <a:srgbClr val="FF505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313" y="2236788"/>
            <a:ext cx="4786312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98463" y="301625"/>
            <a:ext cx="9070975" cy="1262063"/>
          </a:xfrm>
        </p:spPr>
        <p:txBody>
          <a:bodyPr/>
          <a:lstStyle/>
          <a:p>
            <a:pPr eaLnBrk="1">
              <a:lnSpc>
                <a:spcPct val="12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>
                <a:solidFill>
                  <a:srgbClr val="FFFFFF"/>
                </a:solidFill>
                <a:latin typeface="Andalus" pitchFamily="18" charset="-78"/>
              </a:rPr>
              <a:t>Cross-ISPs watching patterns</a:t>
            </a:r>
          </a:p>
        </p:txBody>
      </p: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1190625" y="1260475"/>
            <a:ext cx="7486650" cy="34925"/>
            <a:chOff x="818" y="794"/>
            <a:chExt cx="4716" cy="22"/>
          </a:xfrm>
        </p:grpSpPr>
        <p:sp>
          <p:nvSpPr>
            <p:cNvPr id="17426" name="Line 7"/>
            <p:cNvSpPr>
              <a:spLocks noChangeShapeType="1"/>
            </p:cNvSpPr>
            <p:nvPr/>
          </p:nvSpPr>
          <p:spPr bwMode="auto">
            <a:xfrm>
              <a:off x="1526" y="794"/>
              <a:ext cx="34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7" name="Line 8"/>
            <p:cNvSpPr>
              <a:spLocks noChangeShapeType="1"/>
            </p:cNvSpPr>
            <p:nvPr/>
          </p:nvSpPr>
          <p:spPr bwMode="auto">
            <a:xfrm>
              <a:off x="818" y="794"/>
              <a:ext cx="4716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8" name="Line 9"/>
            <p:cNvSpPr>
              <a:spLocks noChangeShapeType="1"/>
            </p:cNvSpPr>
            <p:nvPr/>
          </p:nvSpPr>
          <p:spPr bwMode="auto">
            <a:xfrm>
              <a:off x="818" y="816"/>
              <a:ext cx="4716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83213" y="1708150"/>
            <a:ext cx="422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Completion across different ISPs</a:t>
            </a:r>
            <a:endParaRPr lang="en-GB" altLang="en-US" sz="240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82688" y="6532563"/>
            <a:ext cx="8139112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Users complete watching across different sessions and networks</a:t>
            </a:r>
          </a:p>
        </p:txBody>
      </p:sp>
      <p:pic>
        <p:nvPicPr>
          <p:cNvPr id="1741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" y="2903538"/>
            <a:ext cx="47815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 descr="http://www.psdgraphics.com/file/computer-network-ic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038" y="4208463"/>
            <a:ext cx="139858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9850" y="5389563"/>
            <a:ext cx="21129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Fixed-line ISPs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pic>
        <p:nvPicPr>
          <p:cNvPr id="17418" name="Picture 12" descr="https://mobileservicesweden.files.wordpress.com/2014/07/thumbna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6138" y="420846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182938" y="5389563"/>
            <a:ext cx="16319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Mobile ISPs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17420" name="Двойная стрелка влево/вправо 21"/>
          <p:cNvSpPr>
            <a:spLocks noChangeArrowheads="1"/>
          </p:cNvSpPr>
          <p:nvPr/>
        </p:nvSpPr>
        <p:spPr bwMode="auto">
          <a:xfrm>
            <a:off x="1897063" y="4494213"/>
            <a:ext cx="1357312" cy="500062"/>
          </a:xfrm>
          <a:prstGeom prst="left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>
            <a:off x="6040438" y="4137025"/>
            <a:ext cx="3643312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4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 rot="5400000">
            <a:off x="6076950" y="4814888"/>
            <a:ext cx="1357313" cy="158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4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 rot="5400000">
            <a:off x="8720137" y="4814888"/>
            <a:ext cx="1357313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4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pic>
        <p:nvPicPr>
          <p:cNvPr id="17424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97938" y="65088"/>
            <a:ext cx="112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 bwMode="auto">
          <a:xfrm rot="5400000">
            <a:off x="7218363" y="4886325"/>
            <a:ext cx="1357312" cy="15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4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14" descr="http://eshop.sonymobile.com/gb/renderImage.image?imageName=@xperia-z3-tablet-compact-description-3-800x6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2422525"/>
            <a:ext cx="428625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682750" y="4994275"/>
            <a:ext cx="1636713" cy="1620838"/>
            <a:chOff x="2592040" y="2555701"/>
            <a:chExt cx="1376182" cy="1296144"/>
          </a:xfrm>
        </p:grpSpPr>
        <p:sp>
          <p:nvSpPr>
            <p:cNvPr id="18457" name="Rounded Rectangle 56"/>
            <p:cNvSpPr>
              <a:spLocks noChangeArrowheads="1"/>
            </p:cNvSpPr>
            <p:nvPr/>
          </p:nvSpPr>
          <p:spPr bwMode="auto">
            <a:xfrm>
              <a:off x="2592040" y="2555701"/>
              <a:ext cx="1376182" cy="129614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pic>
          <p:nvPicPr>
            <p:cNvPr id="18458" name="Picture 5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0640" y="2699717"/>
              <a:ext cx="1253605" cy="1002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" name="Picture 2" descr="https://pbs.twimg.com/media/B5rNTndCAAASTbX.jpg:l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563" y="2493963"/>
            <a:ext cx="4929187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96875" y="301625"/>
            <a:ext cx="9070975" cy="1262063"/>
          </a:xfrm>
        </p:spPr>
        <p:txBody>
          <a:bodyPr/>
          <a:lstStyle/>
          <a:p>
            <a:pPr eaLnBrk="1">
              <a:lnSpc>
                <a:spcPct val="12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>
                <a:solidFill>
                  <a:srgbClr val="FFFFFF"/>
                </a:solidFill>
                <a:latin typeface="Andalus" pitchFamily="18" charset="-78"/>
              </a:rPr>
              <a:t>Speculative Content Pre-fetching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1189038" y="1260475"/>
            <a:ext cx="7486650" cy="34925"/>
            <a:chOff x="818" y="794"/>
            <a:chExt cx="4716" cy="22"/>
          </a:xfrm>
        </p:grpSpPr>
        <p:sp>
          <p:nvSpPr>
            <p:cNvPr id="18454" name="Line 7"/>
            <p:cNvSpPr>
              <a:spLocks noChangeShapeType="1"/>
            </p:cNvSpPr>
            <p:nvPr/>
          </p:nvSpPr>
          <p:spPr bwMode="auto">
            <a:xfrm>
              <a:off x="1526" y="794"/>
              <a:ext cx="34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5" name="Line 8"/>
            <p:cNvSpPr>
              <a:spLocks noChangeShapeType="1"/>
            </p:cNvSpPr>
            <p:nvPr/>
          </p:nvSpPr>
          <p:spPr bwMode="auto">
            <a:xfrm>
              <a:off x="818" y="794"/>
              <a:ext cx="4716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6" name="Line 9"/>
            <p:cNvSpPr>
              <a:spLocks noChangeShapeType="1"/>
            </p:cNvSpPr>
            <p:nvPr/>
          </p:nvSpPr>
          <p:spPr bwMode="auto">
            <a:xfrm>
              <a:off x="818" y="816"/>
              <a:ext cx="4716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58387"/>
          <p:cNvGrpSpPr>
            <a:grpSpLocks/>
          </p:cNvGrpSpPr>
          <p:nvPr/>
        </p:nvGrpSpPr>
        <p:grpSpPr bwMode="auto">
          <a:xfrm>
            <a:off x="6683375" y="4994275"/>
            <a:ext cx="1655763" cy="1620838"/>
            <a:chOff x="7056536" y="4499917"/>
            <a:chExt cx="1800200" cy="1675015"/>
          </a:xfrm>
        </p:grpSpPr>
        <p:sp>
          <p:nvSpPr>
            <p:cNvPr id="18445" name="Rounded Rectangle 36"/>
            <p:cNvSpPr>
              <a:spLocks noChangeArrowheads="1"/>
            </p:cNvSpPr>
            <p:nvPr/>
          </p:nvSpPr>
          <p:spPr bwMode="auto">
            <a:xfrm>
              <a:off x="7056536" y="4499917"/>
              <a:ext cx="1800200" cy="167501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cxnSp>
          <p:nvCxnSpPr>
            <p:cNvPr id="18446" name="Straight Connector 7"/>
            <p:cNvCxnSpPr>
              <a:cxnSpLocks noChangeShapeType="1"/>
            </p:cNvCxnSpPr>
            <p:nvPr/>
          </p:nvCxnSpPr>
          <p:spPr bwMode="auto">
            <a:xfrm flipV="1">
              <a:off x="7496585" y="4988485"/>
              <a:ext cx="0" cy="993655"/>
            </a:xfrm>
            <a:prstGeom prst="line">
              <a:avLst/>
            </a:prstGeom>
            <a:noFill/>
            <a:ln w="984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47" name="Straight Connector 12"/>
            <p:cNvCxnSpPr>
              <a:cxnSpLocks noChangeShapeType="1"/>
            </p:cNvCxnSpPr>
            <p:nvPr/>
          </p:nvCxnSpPr>
          <p:spPr bwMode="auto">
            <a:xfrm flipH="1" flipV="1">
              <a:off x="7189884" y="4775036"/>
              <a:ext cx="306701" cy="213449"/>
            </a:xfrm>
            <a:prstGeom prst="line">
              <a:avLst/>
            </a:prstGeom>
            <a:noFill/>
            <a:ln w="984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48" name="Straight Connector 16"/>
            <p:cNvCxnSpPr>
              <a:cxnSpLocks noChangeShapeType="1"/>
            </p:cNvCxnSpPr>
            <p:nvPr/>
          </p:nvCxnSpPr>
          <p:spPr bwMode="auto">
            <a:xfrm>
              <a:off x="7189884" y="4775036"/>
              <a:ext cx="613401" cy="0"/>
            </a:xfrm>
            <a:prstGeom prst="line">
              <a:avLst/>
            </a:prstGeom>
            <a:noFill/>
            <a:ln w="984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49" name="Straight Connector 18"/>
            <p:cNvCxnSpPr>
              <a:cxnSpLocks noChangeShapeType="1"/>
            </p:cNvCxnSpPr>
            <p:nvPr/>
          </p:nvCxnSpPr>
          <p:spPr bwMode="auto">
            <a:xfrm flipH="1">
              <a:off x="7496585" y="4775036"/>
              <a:ext cx="306701" cy="213449"/>
            </a:xfrm>
            <a:prstGeom prst="line">
              <a:avLst/>
            </a:prstGeom>
            <a:noFill/>
            <a:ln w="984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50" name="Straight Connector 58378"/>
            <p:cNvCxnSpPr>
              <a:cxnSpLocks noChangeShapeType="1"/>
            </p:cNvCxnSpPr>
            <p:nvPr/>
          </p:nvCxnSpPr>
          <p:spPr bwMode="auto">
            <a:xfrm flipV="1">
              <a:off x="7776616" y="5788025"/>
              <a:ext cx="2134" cy="194116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1" name="Straight Connector 110"/>
            <p:cNvCxnSpPr/>
            <p:nvPr/>
          </p:nvCxnSpPr>
          <p:spPr bwMode="auto">
            <a:xfrm flipV="1">
              <a:off x="8064510" y="5361213"/>
              <a:ext cx="0" cy="620133"/>
            </a:xfrm>
            <a:prstGeom prst="line">
              <a:avLst/>
            </a:prstGeom>
            <a:solidFill>
              <a:srgbClr val="00B8FF"/>
            </a:solidFill>
            <a:ln w="1016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8352749" y="5003570"/>
              <a:ext cx="0" cy="982697"/>
            </a:xfrm>
            <a:prstGeom prst="line">
              <a:avLst/>
            </a:prstGeom>
            <a:solidFill>
              <a:srgbClr val="00B8FF"/>
            </a:solidFill>
            <a:ln w="1016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8640988" y="4716471"/>
              <a:ext cx="0" cy="1264874"/>
            </a:xfrm>
            <a:prstGeom prst="line">
              <a:avLst/>
            </a:prstGeom>
            <a:solidFill>
              <a:srgbClr val="00B8FF"/>
            </a:solidFill>
            <a:ln w="1016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sp>
        <p:nvSpPr>
          <p:cNvPr id="23" name="Стрелка вправо 22"/>
          <p:cNvSpPr>
            <a:spLocks noChangeArrowheads="1"/>
          </p:cNvSpPr>
          <p:nvPr/>
        </p:nvSpPr>
        <p:spPr bwMode="auto">
          <a:xfrm>
            <a:off x="4040188" y="5280025"/>
            <a:ext cx="1714500" cy="9286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89025" y="1922463"/>
            <a:ext cx="2522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Pre-fetch at home </a:t>
            </a:r>
            <a:endParaRPr lang="en-GB" altLang="en-US" sz="240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11813" y="1960563"/>
            <a:ext cx="3322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Watch during commutes</a:t>
            </a:r>
            <a:endParaRPr lang="en-GB" altLang="en-US" sz="240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54125" y="6818313"/>
            <a:ext cx="7885113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Speculative pre-fetching can save up to 50% of mobile traffic</a:t>
            </a:r>
          </a:p>
        </p:txBody>
      </p:sp>
      <p:pic>
        <p:nvPicPr>
          <p:cNvPr id="18444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7938" y="65088"/>
            <a:ext cx="112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/>
          <p:cNvGrpSpPr>
            <a:grpSpLocks/>
          </p:cNvGrpSpPr>
          <p:nvPr/>
        </p:nvGrpSpPr>
        <p:grpSpPr bwMode="auto">
          <a:xfrm>
            <a:off x="1260475" y="1260475"/>
            <a:ext cx="7486650" cy="34925"/>
            <a:chOff x="794" y="794"/>
            <a:chExt cx="4716" cy="22"/>
          </a:xfrm>
        </p:grpSpPr>
        <p:sp>
          <p:nvSpPr>
            <p:cNvPr id="19472" name="Line 2"/>
            <p:cNvSpPr>
              <a:spLocks noChangeShapeType="1"/>
            </p:cNvSpPr>
            <p:nvPr/>
          </p:nvSpPr>
          <p:spPr bwMode="auto">
            <a:xfrm>
              <a:off x="1502" y="794"/>
              <a:ext cx="34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3" name="Line 3"/>
            <p:cNvSpPr>
              <a:spLocks noChangeShapeType="1"/>
            </p:cNvSpPr>
            <p:nvPr/>
          </p:nvSpPr>
          <p:spPr bwMode="auto">
            <a:xfrm>
              <a:off x="794" y="794"/>
              <a:ext cx="4716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4" name="Line 4"/>
            <p:cNvSpPr>
              <a:spLocks noChangeShapeType="1"/>
            </p:cNvSpPr>
            <p:nvPr/>
          </p:nvSpPr>
          <p:spPr bwMode="auto">
            <a:xfrm>
              <a:off x="794" y="816"/>
              <a:ext cx="4716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506413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4400" dirty="0">
                <a:solidFill>
                  <a:srgbClr val="FFFFFF"/>
                </a:solidFill>
                <a:latin typeface="Andalus" pitchFamily="18" charset="-78"/>
                <a:ea typeface="+mj-ea"/>
                <a:cs typeface="+mj-cs"/>
              </a:rPr>
              <a:t>Conclusion</a:t>
            </a:r>
          </a:p>
        </p:txBody>
      </p:sp>
      <p:pic>
        <p:nvPicPr>
          <p:cNvPr id="19460" name="Picture 16" descr="http://assets.inhabitat.com/wp-content/blogs.dir/1/files/2012/10/Prineville-Data-Center-Sheehan-Partners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50" y="1993900"/>
            <a:ext cx="21447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1" name="Group 8"/>
          <p:cNvGrpSpPr>
            <a:grpSpLocks/>
          </p:cNvGrpSpPr>
          <p:nvPr/>
        </p:nvGrpSpPr>
        <p:grpSpPr bwMode="auto">
          <a:xfrm>
            <a:off x="6826250" y="1955800"/>
            <a:ext cx="2214563" cy="1538288"/>
            <a:chOff x="812006" y="2891101"/>
            <a:chExt cx="5308426" cy="3185056"/>
          </a:xfrm>
        </p:grpSpPr>
        <p:pic>
          <p:nvPicPr>
            <p:cNvPr id="19469" name="Picture 18" descr="http://static3.shop.indiatimes.com/images/products/additional/original/B1311164_View_1/computers/ipads-tablets/wespro-7-inch-3g-tablet-black-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2006" y="2891101"/>
              <a:ext cx="5308426" cy="3185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Rectangle 20"/>
            <p:cNvSpPr>
              <a:spLocks noChangeArrowheads="1"/>
            </p:cNvSpPr>
            <p:nvPr/>
          </p:nvSpPr>
          <p:spPr bwMode="auto">
            <a:xfrm>
              <a:off x="1135728" y="3242642"/>
              <a:ext cx="4696672" cy="249453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pic>
          <p:nvPicPr>
            <p:cNvPr id="19471" name="Picture 4" descr="http://www.wired.com/images_blogs/underwire/2013/02/buffering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5728" y="3396034"/>
              <a:ext cx="4582365" cy="2184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2" name="Прямоугольник 28"/>
          <p:cNvSpPr>
            <a:spLocks noChangeArrowheads="1"/>
          </p:cNvSpPr>
          <p:nvPr/>
        </p:nvSpPr>
        <p:spPr bwMode="auto">
          <a:xfrm>
            <a:off x="7040563" y="1565275"/>
            <a:ext cx="17176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>
                <a:solidFill>
                  <a:srgbClr val="FFFFFF"/>
                </a:solidFill>
                <a:latin typeface="Andalus" pitchFamily="18" charset="-78"/>
              </a:rPr>
              <a:t>User Experience</a:t>
            </a:r>
          </a:p>
        </p:txBody>
      </p:sp>
      <p:sp>
        <p:nvSpPr>
          <p:cNvPr id="19463" name="Прямоугольник 28"/>
          <p:cNvSpPr>
            <a:spLocks noChangeArrowheads="1"/>
          </p:cNvSpPr>
          <p:nvPr/>
        </p:nvSpPr>
        <p:spPr bwMode="auto">
          <a:xfrm>
            <a:off x="1039813" y="1568450"/>
            <a:ext cx="23955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>
                <a:solidFill>
                  <a:srgbClr val="FFFFFF"/>
                </a:solidFill>
                <a:latin typeface="Andalus" pitchFamily="18" charset="-78"/>
              </a:rPr>
              <a:t>Infrastructural Support</a:t>
            </a:r>
          </a:p>
        </p:txBody>
      </p:sp>
      <p:sp>
        <p:nvSpPr>
          <p:cNvPr id="19464" name="Прямоугольник 28"/>
          <p:cNvSpPr>
            <a:spLocks noChangeArrowheads="1"/>
          </p:cNvSpPr>
          <p:nvPr/>
        </p:nvSpPr>
        <p:spPr bwMode="auto">
          <a:xfrm>
            <a:off x="4254500" y="1568450"/>
            <a:ext cx="1727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>
                <a:solidFill>
                  <a:srgbClr val="FFFFFF"/>
                </a:solidFill>
                <a:latin typeface="Andalus" pitchFamily="18" charset="-78"/>
              </a:rPr>
              <a:t>Business Models</a:t>
            </a:r>
          </a:p>
        </p:txBody>
      </p:sp>
      <p:grpSp>
        <p:nvGrpSpPr>
          <p:cNvPr id="19465" name="Группа 18"/>
          <p:cNvGrpSpPr>
            <a:grpSpLocks/>
          </p:cNvGrpSpPr>
          <p:nvPr/>
        </p:nvGrpSpPr>
        <p:grpSpPr bwMode="auto">
          <a:xfrm>
            <a:off x="4111625" y="1993900"/>
            <a:ext cx="2071688" cy="1500188"/>
            <a:chOff x="3325813" y="5251450"/>
            <a:chExt cx="3597275" cy="2308225"/>
          </a:xfrm>
        </p:grpSpPr>
        <p:pic>
          <p:nvPicPr>
            <p:cNvPr id="19467" name="Picture 20" descr="http://i.bnet.com/blogs/data-pipeline-stock-620x41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25813" y="5251450"/>
              <a:ext cx="3373437" cy="224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24" descr="http://picturesofmoney.org/wp-content/uploads/2013/04/Money-Bag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5138" y="6181725"/>
              <a:ext cx="1377950" cy="137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Прямоугольник 16"/>
          <p:cNvSpPr/>
          <p:nvPr/>
        </p:nvSpPr>
        <p:spPr>
          <a:xfrm>
            <a:off x="500063" y="4368564"/>
            <a:ext cx="9398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user engagement depends on the </a:t>
            </a:r>
            <a:r>
              <a:rPr lang="en-US" sz="2800" dirty="0">
                <a:solidFill>
                  <a:srgbClr val="FF5050"/>
                </a:solidFill>
                <a:latin typeface="Andalus" pitchFamily="18" charset="-78"/>
                <a:cs typeface="Andalus" pitchFamily="18" charset="-78"/>
              </a:rPr>
              <a:t>level of infrastructural support</a:t>
            </a:r>
            <a:r>
              <a:rPr lang="en-US" sz="26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26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… as well as on </a:t>
            </a:r>
            <a:r>
              <a:rPr lang="en-US" sz="2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pricing models</a:t>
            </a:r>
            <a:endParaRPr lang="en-GB" sz="26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defRPr/>
            </a:pPr>
            <a:r>
              <a:rPr lang="en-GB" sz="26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and there </a:t>
            </a:r>
            <a:r>
              <a:rPr lang="en-US" sz="26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is a lot potential for </a:t>
            </a:r>
            <a:r>
              <a:rPr lang="en-GB" sz="2800" dirty="0">
                <a:solidFill>
                  <a:srgbClr val="FF5050"/>
                </a:solidFill>
                <a:latin typeface="Andalus" pitchFamily="18" charset="-78"/>
                <a:cs typeface="Andalus" pitchFamily="18" charset="-78"/>
              </a:rPr>
              <a:t>mobile content pre-fetching</a:t>
            </a:r>
          </a:p>
          <a:p>
            <a:pPr algn="just">
              <a:defRPr/>
            </a:pPr>
            <a:endParaRPr lang="en-US" sz="26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" y="65088"/>
            <a:ext cx="22860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1368425" y="3587750"/>
            <a:ext cx="7197725" cy="34925"/>
            <a:chOff x="862" y="2260"/>
            <a:chExt cx="4534" cy="22"/>
          </a:xfrm>
        </p:grpSpPr>
        <p:sp>
          <p:nvSpPr>
            <p:cNvPr id="20487" name="Line 4"/>
            <p:cNvSpPr>
              <a:spLocks noChangeShapeType="1"/>
            </p:cNvSpPr>
            <p:nvPr/>
          </p:nvSpPr>
          <p:spPr bwMode="auto">
            <a:xfrm>
              <a:off x="1542" y="2260"/>
              <a:ext cx="3287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88" name="Line 5"/>
            <p:cNvSpPr>
              <a:spLocks noChangeShapeType="1"/>
            </p:cNvSpPr>
            <p:nvPr/>
          </p:nvSpPr>
          <p:spPr bwMode="auto">
            <a:xfrm>
              <a:off x="862" y="2260"/>
              <a:ext cx="4534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89" name="Line 6"/>
            <p:cNvSpPr>
              <a:spLocks noChangeShapeType="1"/>
            </p:cNvSpPr>
            <p:nvPr/>
          </p:nvSpPr>
          <p:spPr bwMode="auto">
            <a:xfrm>
              <a:off x="862" y="2282"/>
              <a:ext cx="4534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2484438" y="3803650"/>
            <a:ext cx="5040312" cy="148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en-US" sz="2400" b="1">
                <a:solidFill>
                  <a:srgbClr val="FFFFFF"/>
                </a:solidFill>
                <a:latin typeface="Andalus" pitchFamily="18" charset="-78"/>
              </a:rPr>
              <a:t>Dmytro Karamshuk</a:t>
            </a: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en-US" sz="2400">
                <a:solidFill>
                  <a:srgbClr val="FFFFFF"/>
                </a:solidFill>
                <a:latin typeface="Andalus" pitchFamily="18" charset="-78"/>
              </a:rPr>
              <a:t>King's College London</a:t>
            </a: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en-US" sz="2400">
                <a:solidFill>
                  <a:srgbClr val="FFFFFF"/>
                </a:solidFill>
                <a:latin typeface="Andalus" pitchFamily="18" charset="-78"/>
              </a:rPr>
              <a:t>follow me on Twitter: </a:t>
            </a:r>
            <a:r>
              <a:rPr lang="en-US" altLang="en-US" sz="2400" b="1">
                <a:solidFill>
                  <a:srgbClr val="FFFFFF"/>
                </a:solidFill>
                <a:latin typeface="Andalus" pitchFamily="18" charset="-78"/>
              </a:rPr>
              <a:t>@karamshuk</a:t>
            </a:r>
          </a:p>
        </p:txBody>
      </p:sp>
      <p:sp>
        <p:nvSpPr>
          <p:cNvPr id="20485" name="Text Box 1"/>
          <p:cNvSpPr txBox="1">
            <a:spLocks noChangeArrowheads="1"/>
          </p:cNvSpPr>
          <p:nvPr/>
        </p:nvSpPr>
        <p:spPr bwMode="auto">
          <a:xfrm>
            <a:off x="469900" y="1857375"/>
            <a:ext cx="9070975" cy="256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4400">
                <a:solidFill>
                  <a:srgbClr val="FFFFFF"/>
                </a:solidFill>
                <a:latin typeface="Andalus" pitchFamily="18" charset="-78"/>
              </a:rPr>
              <a:t>Our website: </a:t>
            </a: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4400">
                <a:solidFill>
                  <a:srgbClr val="FF5050"/>
                </a:solidFill>
                <a:latin typeface="Andalus" pitchFamily="18" charset="-78"/>
                <a:hlinkClick r:id="rId4"/>
              </a:rPr>
              <a:t>http://bit.ly/cd-gain</a:t>
            </a: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4400">
              <a:solidFill>
                <a:srgbClr val="FFFFFF"/>
              </a:solidFill>
              <a:latin typeface="Andalus" pitchFamily="18" charset="-78"/>
            </a:endParaRPr>
          </a:p>
        </p:txBody>
      </p:sp>
      <p:pic>
        <p:nvPicPr>
          <p:cNvPr id="2048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0525" y="247650"/>
            <a:ext cx="30638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1260475" y="1260475"/>
            <a:ext cx="7486650" cy="34925"/>
            <a:chOff x="794" y="794"/>
            <a:chExt cx="4716" cy="22"/>
          </a:xfrm>
        </p:grpSpPr>
        <p:sp>
          <p:nvSpPr>
            <p:cNvPr id="5134" name="Line 2"/>
            <p:cNvSpPr>
              <a:spLocks noChangeShapeType="1"/>
            </p:cNvSpPr>
            <p:nvPr/>
          </p:nvSpPr>
          <p:spPr bwMode="auto">
            <a:xfrm>
              <a:off x="1502" y="794"/>
              <a:ext cx="34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5" name="Line 3"/>
            <p:cNvSpPr>
              <a:spLocks noChangeShapeType="1"/>
            </p:cNvSpPr>
            <p:nvPr/>
          </p:nvSpPr>
          <p:spPr bwMode="auto">
            <a:xfrm>
              <a:off x="794" y="794"/>
              <a:ext cx="4716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6" name="Line 4"/>
            <p:cNvSpPr>
              <a:spLocks noChangeShapeType="1"/>
            </p:cNvSpPr>
            <p:nvPr/>
          </p:nvSpPr>
          <p:spPr bwMode="auto">
            <a:xfrm>
              <a:off x="794" y="816"/>
              <a:ext cx="4716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72" name="Text Box 29"/>
          <p:cNvSpPr txBox="1">
            <a:spLocks noChangeArrowheads="1"/>
          </p:cNvSpPr>
          <p:nvPr/>
        </p:nvSpPr>
        <p:spPr bwMode="auto">
          <a:xfrm>
            <a:off x="1254125" y="1331913"/>
            <a:ext cx="7667625" cy="56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CISCO </a:t>
            </a:r>
            <a:r>
              <a:rPr lang="en-GB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Visual Networking Index</a:t>
            </a:r>
          </a:p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altLang="en-US" sz="36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en-US" altLang="en-US" sz="3600" dirty="0">
              <a:solidFill>
                <a:srgbClr val="FFFFFF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Picture 6" descr="http://blogs.ft.com/tech-blog/files/2014/03/BBC-iPlayer-Strip-Black-Block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3208338"/>
            <a:ext cx="3175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3279775"/>
            <a:ext cx="19288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http://goodlogo.com/images/logos/netflix_logo_357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0375" y="3325813"/>
            <a:ext cx="1857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506413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4400" dirty="0">
                <a:solidFill>
                  <a:srgbClr val="FFFFFF"/>
                </a:solidFill>
                <a:latin typeface="Andalus" pitchFamily="18" charset="-78"/>
                <a:ea typeface="+mj-ea"/>
                <a:cs typeface="+mj-cs"/>
              </a:rPr>
              <a:t>Some Figures</a:t>
            </a:r>
          </a:p>
        </p:txBody>
      </p:sp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325438" y="2409825"/>
            <a:ext cx="954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Char char="•"/>
            </a:pPr>
            <a:r>
              <a:rPr lang="en-US" altLang="en-US" sz="3200" b="1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>Video traffic</a:t>
            </a:r>
            <a:r>
              <a:rPr lang="en-US" altLang="en-US" sz="3200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> is predicted to reach </a:t>
            </a:r>
            <a:r>
              <a:rPr lang="en-US" altLang="en-US" sz="3200" b="1">
                <a:solidFill>
                  <a:srgbClr val="FF5050"/>
                </a:solidFill>
                <a:latin typeface="Andalus" pitchFamily="18" charset="-78"/>
                <a:cs typeface="Andalus" pitchFamily="18" charset="-78"/>
              </a:rPr>
              <a:t>79% by 2018</a:t>
            </a:r>
            <a:endParaRPr lang="en-GB" altLang="en-US" sz="3200">
              <a:solidFill>
                <a:srgbClr val="FF5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Прямоугольник 16"/>
          <p:cNvSpPr/>
          <p:nvPr/>
        </p:nvSpPr>
        <p:spPr>
          <a:xfrm>
            <a:off x="0" y="4708525"/>
            <a:ext cx="982662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solidFill>
                  <a:srgbClr val="FF5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GB" sz="3200" b="1" dirty="0">
                <a:solidFill>
                  <a:srgbClr val="FF5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hree-fourths</a:t>
            </a:r>
            <a:r>
              <a:rPr lang="en-GB" sz="3200" dirty="0">
                <a:solidFill>
                  <a:srgbClr val="FF5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GB" sz="32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</a:t>
            </a:r>
            <a:r>
              <a:rPr lang="en-GB" sz="32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mobile traffic</a:t>
            </a:r>
            <a:r>
              <a:rPr lang="en-GB" sz="32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will be video </a:t>
            </a:r>
            <a:r>
              <a:rPr lang="en-GB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by 2019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en-GB" sz="32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181" name="Picture 17" descr="http://www.verbalizeit.com/wp-content/uploads/2014/04/vimeo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9188" y="3335338"/>
            <a:ext cx="25511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http://news.bbcimg.co.uk/media/images/57274000/jpg/_57274796_iplayer.j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563" y="5565775"/>
            <a:ext cx="302418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8688" y="5565775"/>
            <a:ext cx="3182937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97688" y="5565775"/>
            <a:ext cx="3000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1260475" y="1260475"/>
            <a:ext cx="7486650" cy="34925"/>
            <a:chOff x="794" y="794"/>
            <a:chExt cx="4716" cy="22"/>
          </a:xfrm>
        </p:grpSpPr>
        <p:sp>
          <p:nvSpPr>
            <p:cNvPr id="6158" name="Line 2"/>
            <p:cNvSpPr>
              <a:spLocks noChangeShapeType="1"/>
            </p:cNvSpPr>
            <p:nvPr/>
          </p:nvSpPr>
          <p:spPr bwMode="auto">
            <a:xfrm>
              <a:off x="1502" y="794"/>
              <a:ext cx="34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Line 3"/>
            <p:cNvSpPr>
              <a:spLocks noChangeShapeType="1"/>
            </p:cNvSpPr>
            <p:nvPr/>
          </p:nvSpPr>
          <p:spPr bwMode="auto">
            <a:xfrm>
              <a:off x="794" y="794"/>
              <a:ext cx="4716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Line 4"/>
            <p:cNvSpPr>
              <a:spLocks noChangeShapeType="1"/>
            </p:cNvSpPr>
            <p:nvPr/>
          </p:nvSpPr>
          <p:spPr bwMode="auto">
            <a:xfrm>
              <a:off x="794" y="816"/>
              <a:ext cx="4716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06413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4400" dirty="0">
                <a:solidFill>
                  <a:srgbClr val="FFFFFF"/>
                </a:solidFill>
                <a:latin typeface="Andalus" pitchFamily="18" charset="-78"/>
                <a:ea typeface="+mj-ea"/>
                <a:cs typeface="+mj-cs"/>
              </a:rPr>
              <a:t>…which Raise Some Issues</a:t>
            </a:r>
          </a:p>
        </p:txBody>
      </p:sp>
      <p:pic>
        <p:nvPicPr>
          <p:cNvPr id="18" name="Picture 16" descr="http://assets.inhabitat.com/wp-content/blogs.dir/1/files/2012/10/Prineville-Data-Center-Sheehan-Partners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25" y="2039938"/>
            <a:ext cx="3849688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73050" y="2039938"/>
            <a:ext cx="4392613" cy="2563812"/>
            <a:chOff x="812006" y="2891101"/>
            <a:chExt cx="5308426" cy="3185056"/>
          </a:xfrm>
        </p:grpSpPr>
        <p:pic>
          <p:nvPicPr>
            <p:cNvPr id="6155" name="Picture 18" descr="http://static3.shop.indiatimes.com/images/products/additional/original/B1311164_View_1/computers/ipads-tablets/wespro-7-inch-3g-tablet-black-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2006" y="2891101"/>
              <a:ext cx="5308426" cy="3185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Rectangle 20"/>
            <p:cNvSpPr>
              <a:spLocks noChangeArrowheads="1"/>
            </p:cNvSpPr>
            <p:nvPr/>
          </p:nvSpPr>
          <p:spPr bwMode="auto">
            <a:xfrm>
              <a:off x="1135728" y="3242642"/>
              <a:ext cx="4696672" cy="249453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/>
            </a:p>
          </p:txBody>
        </p:sp>
        <p:pic>
          <p:nvPicPr>
            <p:cNvPr id="6157" name="Picture 4" descr="http://www.wired.com/images_blogs/underwire/2013/02/buffering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5728" y="3396034"/>
              <a:ext cx="4582365" cy="2184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5796" name="Picture 20" descr="http://i.bnet.com/blogs/data-pipeline-stock-620x4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5813" y="5251450"/>
            <a:ext cx="337343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8"/>
          <p:cNvSpPr>
            <a:spLocks noChangeArrowheads="1"/>
          </p:cNvSpPr>
          <p:nvPr/>
        </p:nvSpPr>
        <p:spPr bwMode="auto">
          <a:xfrm>
            <a:off x="1271588" y="1512888"/>
            <a:ext cx="22256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>
                <a:solidFill>
                  <a:srgbClr val="FFFFFF"/>
                </a:solidFill>
                <a:latin typeface="Andalus" pitchFamily="18" charset="-78"/>
              </a:rPr>
              <a:t>User Experience</a:t>
            </a:r>
          </a:p>
        </p:txBody>
      </p:sp>
      <p:sp>
        <p:nvSpPr>
          <p:cNvPr id="26" name="Прямоугольник 28"/>
          <p:cNvSpPr>
            <a:spLocks noChangeArrowheads="1"/>
          </p:cNvSpPr>
          <p:nvPr/>
        </p:nvSpPr>
        <p:spPr bwMode="auto">
          <a:xfrm>
            <a:off x="6132513" y="1527175"/>
            <a:ext cx="31226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>
                <a:solidFill>
                  <a:srgbClr val="FFFFFF"/>
                </a:solidFill>
                <a:latin typeface="Andalus" pitchFamily="18" charset="-78"/>
              </a:rPr>
              <a:t>Infrastructural Support</a:t>
            </a:r>
          </a:p>
        </p:txBody>
      </p:sp>
      <p:sp>
        <p:nvSpPr>
          <p:cNvPr id="27" name="Прямоугольник 28"/>
          <p:cNvSpPr>
            <a:spLocks noChangeArrowheads="1"/>
          </p:cNvSpPr>
          <p:nvPr/>
        </p:nvSpPr>
        <p:spPr bwMode="auto">
          <a:xfrm>
            <a:off x="3894138" y="4741863"/>
            <a:ext cx="22352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>
                <a:solidFill>
                  <a:srgbClr val="FFFFFF"/>
                </a:solidFill>
                <a:latin typeface="Andalus" pitchFamily="18" charset="-78"/>
              </a:rPr>
              <a:t>Business Models</a:t>
            </a:r>
          </a:p>
        </p:txBody>
      </p:sp>
      <p:pic>
        <p:nvPicPr>
          <p:cNvPr id="75800" name="Picture 24" descr="http://picturesofmoney.org/wp-content/uploads/2013/04/Money-Bag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5138" y="6181725"/>
            <a:ext cx="13779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254625" y="1779588"/>
            <a:ext cx="4429125" cy="5214937"/>
            <a:chOff x="2193925" y="1465263"/>
            <a:chExt cx="5545137" cy="5770562"/>
          </a:xfrm>
        </p:grpSpPr>
        <p:pic>
          <p:nvPicPr>
            <p:cNvPr id="3" name="Picture 4" descr="http://stay-uk.co.uk/wp-content/uploads/2014/07/uk-3d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93925" y="1465263"/>
              <a:ext cx="5545137" cy="577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1" name="Picture 2" descr="https://articulate-heroes.s3.amazonaws.com/uploads/attachment/attachment_url/6949/1-without-opcity.png?dl=tru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808281">
              <a:off x="2678470" y="1880314"/>
              <a:ext cx="4668795" cy="519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2" name="Picture 6" descr="http://www.freedomradiofm.com/assets/images/radio-icon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16513" y="2700338"/>
              <a:ext cx="1436687" cy="177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81" name="AutoShape 7"/>
          <p:cNvSpPr>
            <a:spLocks noChangeArrowheads="1"/>
          </p:cNvSpPr>
          <p:nvPr/>
        </p:nvSpPr>
        <p:spPr bwMode="auto">
          <a:xfrm>
            <a:off x="396875" y="3978275"/>
            <a:ext cx="4386263" cy="3087688"/>
          </a:xfrm>
          <a:prstGeom prst="flowChartProcess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2333625" y="4140200"/>
            <a:ext cx="280988" cy="71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3200" b="1">
                <a:solidFill>
                  <a:srgbClr val="000000"/>
                </a:solidFill>
                <a:latin typeface="Andalus" pitchFamily="18" charset="-78"/>
              </a:rPr>
              <a:t> </a:t>
            </a:r>
          </a:p>
        </p:txBody>
      </p:sp>
      <p:pic>
        <p:nvPicPr>
          <p:cNvPr id="718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562600"/>
            <a:ext cx="585787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4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950" y="6400800"/>
            <a:ext cx="565150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85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238" y="4108450"/>
            <a:ext cx="474662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86" name="Text Box 13"/>
          <p:cNvSpPr txBox="1">
            <a:spLocks noChangeArrowheads="1"/>
          </p:cNvSpPr>
          <p:nvPr/>
        </p:nvSpPr>
        <p:spPr bwMode="auto">
          <a:xfrm>
            <a:off x="1225550" y="5599113"/>
            <a:ext cx="3889375" cy="71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en-US" sz="2400" b="1">
                <a:solidFill>
                  <a:srgbClr val="333333"/>
                </a:solidFill>
                <a:latin typeface="Andalus" pitchFamily="18" charset="-78"/>
              </a:rPr>
              <a:t>Users  - 32 M/month </a:t>
            </a:r>
          </a:p>
        </p:txBody>
      </p:sp>
      <p:sp>
        <p:nvSpPr>
          <p:cNvPr id="7187" name="Text Box 14"/>
          <p:cNvSpPr txBox="1">
            <a:spLocks noChangeArrowheads="1"/>
          </p:cNvSpPr>
          <p:nvPr/>
        </p:nvSpPr>
        <p:spPr bwMode="auto">
          <a:xfrm>
            <a:off x="1225550" y="6353175"/>
            <a:ext cx="4679950" cy="71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en-US" sz="2400" b="1">
                <a:solidFill>
                  <a:srgbClr val="333333"/>
                </a:solidFill>
                <a:latin typeface="Andalus" pitchFamily="18" charset="-78"/>
              </a:rPr>
              <a:t>IP address – 20 M/month</a:t>
            </a:r>
          </a:p>
        </p:txBody>
      </p:sp>
      <p:sp>
        <p:nvSpPr>
          <p:cNvPr id="7188" name="Text Box 15"/>
          <p:cNvSpPr txBox="1">
            <a:spLocks noChangeArrowheads="1"/>
          </p:cNvSpPr>
          <p:nvPr/>
        </p:nvSpPr>
        <p:spPr bwMode="auto">
          <a:xfrm>
            <a:off x="1163638" y="4049713"/>
            <a:ext cx="4425950" cy="71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en-US" sz="2400" b="1">
                <a:solidFill>
                  <a:srgbClr val="333333"/>
                </a:solidFill>
                <a:latin typeface="Andalus" pitchFamily="18" charset="-78"/>
              </a:rPr>
              <a:t>Sessions  - 1.9 Billion</a:t>
            </a:r>
          </a:p>
        </p:txBody>
      </p:sp>
      <p:pic>
        <p:nvPicPr>
          <p:cNvPr id="7189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4770438"/>
            <a:ext cx="5905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Text Box 15"/>
          <p:cNvSpPr txBox="1">
            <a:spLocks noChangeArrowheads="1"/>
          </p:cNvSpPr>
          <p:nvPr/>
        </p:nvSpPr>
        <p:spPr bwMode="auto">
          <a:xfrm>
            <a:off x="1185863" y="4800600"/>
            <a:ext cx="4425950" cy="71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lnSpc>
                <a:spcPct val="12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en-US" sz="2400" b="1">
                <a:solidFill>
                  <a:srgbClr val="333333"/>
                </a:solidFill>
                <a:latin typeface="Andalus" pitchFamily="18" charset="-78"/>
              </a:rPr>
              <a:t>May 2013 – Jan 2014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97525" y="6746875"/>
            <a:ext cx="3884613" cy="461963"/>
          </a:xfrm>
          <a:prstGeom prst="rect">
            <a:avLst/>
          </a:prstGeom>
          <a:solidFill>
            <a:srgbClr val="FF0000"/>
          </a:solidFill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≈ 50% of the UK population</a:t>
            </a:r>
          </a:p>
        </p:txBody>
      </p:sp>
      <p:sp>
        <p:nvSpPr>
          <p:cNvPr id="718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290050" cy="1262063"/>
          </a:xfrm>
        </p:spPr>
        <p:txBody>
          <a:bodyPr/>
          <a:lstStyle/>
          <a:p>
            <a:pPr eaLnBrk="1">
              <a:lnSpc>
                <a:spcPct val="12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>
                <a:solidFill>
                  <a:srgbClr val="FFFFFF"/>
                </a:solidFill>
                <a:latin typeface="Andalus" pitchFamily="18" charset="-78"/>
              </a:rPr>
              <a:t>Data-driven Analysis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298575" y="1260475"/>
            <a:ext cx="7486650" cy="34925"/>
            <a:chOff x="818" y="794"/>
            <a:chExt cx="4716" cy="22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526" y="794"/>
              <a:ext cx="34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818" y="794"/>
              <a:ext cx="4716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818" y="816"/>
              <a:ext cx="4716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76802" name="Picture 2" descr="http://blogs.ft.com/tech-blog/files/2014/03/BBC-iPlayer-Strip-Black-Blocks-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225" y="1835150"/>
            <a:ext cx="44069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01663" y="3203575"/>
            <a:ext cx="3814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bg1"/>
                </a:solidFill>
              </a:rPr>
              <a:t>2 x [INFOCOM’2015], [WWW’2013]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27150" y="3552825"/>
            <a:ext cx="257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bg1"/>
                </a:solidFill>
              </a:rPr>
              <a:t>2 x [Under Submission]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6" grpId="0"/>
      <p:bldP spid="7187" grpId="0"/>
      <p:bldP spid="7188" grpId="0"/>
      <p:bldP spid="7190" grpId="0"/>
      <p:bldP spid="31" grpId="0" animBg="1"/>
      <p:bldP spid="4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290050" cy="1262063"/>
          </a:xfrm>
        </p:spPr>
        <p:txBody>
          <a:bodyPr/>
          <a:lstStyle/>
          <a:p>
            <a:pPr eaLnBrk="1">
              <a:lnSpc>
                <a:spcPct val="12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>
                <a:solidFill>
                  <a:srgbClr val="FFFFFF"/>
                </a:solidFill>
                <a:latin typeface="Andalus" pitchFamily="18" charset="-78"/>
              </a:rPr>
              <a:t>Roadmap</a:t>
            </a:r>
          </a:p>
        </p:txBody>
      </p:sp>
      <p:grpSp>
        <p:nvGrpSpPr>
          <p:cNvPr id="8195" name="Group 6"/>
          <p:cNvGrpSpPr>
            <a:grpSpLocks/>
          </p:cNvGrpSpPr>
          <p:nvPr/>
        </p:nvGrpSpPr>
        <p:grpSpPr bwMode="auto">
          <a:xfrm>
            <a:off x="1298575" y="1260475"/>
            <a:ext cx="7486650" cy="34925"/>
            <a:chOff x="818" y="794"/>
            <a:chExt cx="4716" cy="22"/>
          </a:xfrm>
        </p:grpSpPr>
        <p:sp>
          <p:nvSpPr>
            <p:cNvPr id="8228" name="Line 7"/>
            <p:cNvSpPr>
              <a:spLocks noChangeShapeType="1"/>
            </p:cNvSpPr>
            <p:nvPr/>
          </p:nvSpPr>
          <p:spPr bwMode="auto">
            <a:xfrm>
              <a:off x="1526" y="794"/>
              <a:ext cx="34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9" name="Line 8"/>
            <p:cNvSpPr>
              <a:spLocks noChangeShapeType="1"/>
            </p:cNvSpPr>
            <p:nvPr/>
          </p:nvSpPr>
          <p:spPr bwMode="auto">
            <a:xfrm>
              <a:off x="818" y="794"/>
              <a:ext cx="4716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0" name="Line 9"/>
            <p:cNvSpPr>
              <a:spLocks noChangeShapeType="1"/>
            </p:cNvSpPr>
            <p:nvPr/>
          </p:nvSpPr>
          <p:spPr bwMode="auto">
            <a:xfrm>
              <a:off x="818" y="816"/>
              <a:ext cx="4716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0418" name="Picture 2" descr="http://miter.mit.edu/wp-content/uploads/2013/09/map_loc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4363"/>
            <a:ext cx="21796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http://www.psdgraphics.com/file/computer-network-i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1813" y="1422400"/>
            <a:ext cx="1500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http://static1.squarespace.com/static/50d7c466e4b03955128f4d11/t/50dd0ccae4b015296cd8a06c/1356664011365/Mobile+devic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25" y="5532438"/>
            <a:ext cx="20002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8625" y="3600450"/>
            <a:ext cx="16430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12" descr="https://mobileservicesweden.files.wordpress.com/2014/07/thumbnai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6725" y="5851525"/>
            <a:ext cx="15652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AutoShape 14" descr="data:image/jpeg;base64,/9j/4AAQSkZJRgABAQAAAQABAAD/2wCEAAkGBxQSEBQUEBQUFBQWFBUXFRUUFBQVFhQXFBQWFxUUFBYYHCggGBolHBYVITEhJSksLi4vFx8zODMsOCgtLisBCgoKDg0OGxAQGywkHyQ3LCwsLCwsMCwsLywvLCwsLCwsNCwsLCwsLCwsLCwsLCwsLCwsLCwsLCwsLCwsLCwsLP/AABEIANgA6gMBIgACEQEDEQH/xAAcAAABBQEBAQAAAAAAAAAAAAAAAQMEBQYCBwj/xABBEAACAQIDBAcEBwcEAgMAAAABAgADEQQSIQUGMUETIlFhcYGRBzJSoSNCYnKSscEUM4KiwtHwFlNj4RWyRIOT/8QAGQEBAAMBAQAAAAAAAAAAAAAAAAECAwQF/8QAJBEAAgICAgEEAwEAAAAAAAAAAAECEQMhEjFBBCIyURNhgXH/2gAMAwEAAhEDEQA/APcYQhACEIQAhCEAIQhACEIQAhCEAIQhACEIQAhCEAIQhACEIQAhCEAIQhACEIQAhCEAIQhACEIQAhCEAIQhACEIQAhCEAIQhACEIQAhCEAIQhACEIQAhCV20tu4bD/v69Kn3M6hvJeJgFjCYTaPtUwVP90KtY/ZTIvmaljbwBmb2z7UsWELph6eHp/HWLMe618ov5GRaRKTZ6/IG0ds4fD/AL+tSp9zuoJ8ATczxsYvaGMQPXxdREYXCrdNDwutMKLW7ZDr7Ao01JJd2sTckDz019TM3ngnRosM6s94wOLStTWpSbMjgMrC+oPA6x+ZX2cY/pMDTpnRqKoniuQFT+Y8pqponaszarQQhCSQEIQgBCEIAQhCAEIQgBCEIAQhCAEISq2nvJhcP+/xFJD8JcFvwC7H0gFrCYbF+03D8MNRr4g9qpkTjYdZtf5ZQV/aBjqxZaFOhQswUkk1mDEXyAjq5gNTppztKucV2yyi30j1iVm0t4MNh/39ekh+FnGbyUan0nke0amKqm2JxdepchVRG6JHYi5GVdCoFyWtwBiYXYFJG9xSAOd2LMeLMDoB2D1mT9RBGqwSZtcd7UsItxQStiCPgTKvmXsQO/LKPFe0LH1iow9ClQD3KmoxqNYfW5WGo1K8xxmeqU89ZcMpuiAVcSeGck/RUrDgpIJt2JbnLjIAxawuQATzIHAeGp9ZnL1L8I0j6deWU+P2li6yO+JxtVkDZAtE5BVcnKEQLlDdbq3I4+EbXdoBFGUF2P0js1wg4tkGgZuQJHf3S4rUFdkLC5Q5lGoANiLkDiQCfCPXmMs02axwwXghnZi5qeXKlNNcgX32+qXa+oHZ26zF4qqdo7VWmeth6Fyw5NlOt/FrDwvNbvFtD9nw1WoLXVTl+8dFHqZnfZlgcuHes3vVXsCT9VOfmxb0EmFqLm/8RE6clFf6zblpT49iyvYXJFgBLF7W/wAMh0eczhp2XntUbz2ZUrUax+2q/hQH+qbOZj2eU7YO/wAVVz6WX+maeejj+KODJ8mEIQlygQhCAEIQgBCITKjH70YSiStTEU8w+op6R/wJdvlALiExmL9oC/8Ax8PWqdhqZaKd3vXf+WU2I3tx1ViqGjQAGuRDVYX4DO9lv3ZfzEo8kV2y6xyfSPTJUbS3owmH0rYikp+HMGf8C3b5TzPF0qlawxNetWzcVeoQgA4komVeYHDnOqGApUtVVVUDkAPEkjumT9QvCNV6d+WanGe0ilww9CvWJ4EqKKHzfrdn1eYlTid79oVbimtDDjuDVnGtuJsvby5GVGyjmBrHjU1UfDTvdB3E+8e9u4SZmGvfx79LTOWeXg0jgj5K/FLXruVxGKxFWwuwz9HT14DJT01+Q8ROaGxqVNgERLczbXTkL66n0AtzvJWFpZQb6szFmPaT+gFgO4COs0xlOT7ZrGEV4KreLFGlRApC9ao4Slfk9TTNYclW/gBJ2z8KtGktNOCi1zxYnVnY8yTcnvMpgem2jf6uGpeH0tb+yA/il5miSpJErbbOn7bC44HsvxiZu+cFomaZliNs7A9GahLZ3qVC7GxHcqjU6BQB6nnJl7dkbLf5acmS3YSodLCBbwjWaJmkAxvtQ2halSoji7ZiO5eHzPymp2Lgugw9KnbVEUHT61rsfUmYzbOEfE7WRcrGnS6PMbHLYdc6nt0E3Y8LeQm09QjH+mUNzb/gtZtJHocDHKp0MbTRDKosz1PcqnlwNHvDN+J2P6y8lfu/Ty4SgOyjT/8AUEywnoRVRR58nbYQhMHvBvVUNRkwz5FU2zAKxY8yMwIA8pE5qC2WhBydI3ZMqcZvNhadw1ZCw4rTvVYeK0wSPOec4io1XWq71deFR2db9yk2HkOU7TSwGgGvD0/WYv1H0jZen+2azE77DhQw9R+w1GWkp8LZm9VEqcXvJjH4PTogmwFJMzg8+vUJB5/VHCVatr4aDz1J/wA7JyHu3Lqi3EaE6m/Zpl9Zm802WWKKDF0TVv09SrW7ekqMUPhT9z0EawlNQt1UKp1UAWsvL14+douLfSxIBY5RfnfiB32BnZmbbfZqkl0c1KoRCzcgWOnZ2fkJxhVKqM3vHrP948fIcB3ARrF1FJSm2a7MDoCR1Dm6x5A5fOxj8qWscBAN+fDyldturdFpc6zin/DYtU/kVpLqVAoJOgAuTx0lPX2kzIr00UMMzfSA3VM+QAAah35dkmK2Q2XQbsiZv8vOTOSZUuKxi5o072BPG3ZxPhKbZuOrVKtZnUqiKqpSBBa5Gc5raZ7ZPC8lK9kN0SN3sC9NKjVdKlWq9RhcGwOiLcdigestCZn9j1q1TE1nrAKEREWmrXCF+uwYjQuAEueGukvM3+af3kz72RDrR2B/msQmJmiZ5QsHrENoFpn95cNUdajPV6PDJTJKppUqEA3DNyXhwkxVuiJOlZZ7P2nTr5+iNwjlCeRIAJynmNZC2rvCtFxSRHr1iL9HTFyB2sdbRrcfCmngqXIvdz/Eer/KFnVqGB6atUc5qrlizWzHsRBzAl6ipNFOUnFMb2JvOK9VqL0no1ACcrHs4jgCDre1pf5plt3sJUrYl8bWU0wwy0kI1y8MzdmnDxPdfTVBpK5ElKkTjba2JVPVnLDqaQre6JIwdPNUpL8VWmPVwJYg9koJlVR2KB6C0chCeieeVu8OO6HDVX5hbL95uqvzN/KeT0uPr/1N17Sq9qFJPiqXP8Kn9SJg6TTi9Q7nR2enVRslIDp2WN/HT/v5RynzPafkNB/fzjCvH1MyRqzrDrZRfjqTw4k3PCc01tfSxJufH9bAAeU6vOSZJAy6k1VOuVVJ0tYltLHmdB4fo6TDNEzSGSiGKZNcscwVVAAJXKx+Ic9ASNdNfGSr/wCXheITIZKOK5ORsgu1jl8baa+MrkwzdKFyEU1FI5zbUUwcqAcb5usTw9ZZ/wCcYXhOg1YtolpbUN28S6K6pdWAIu6DQ6jiZAx+BqUHy1VytluBdTob63HgZLi0ugpJurI5EgbHokUyzghqju5FjfU2UHvyBJfYXYeIqoHp0sym9jmQXsbHQm41ETFbDxFNS70iqjibobehk8ZV0RyjfZndi0WFNmcFXqVHqEG4NibJcduRUlgBOs8L/wCAyjduyy0qE9Yg7/ykijhXf3Kbt3qrN+Ue/wDD4j/Zq/8A5tHFjkiFfsme33qt+y9GgJaq6Ux/EeHymmr4Sovvo6/eRh+YkbzERfF2yGuSogY/ErhcKWC3FJAFX7oAHlwmCwG8NBqpr41alWqD1FAXoqY5ZQW1Pj/3PTCvjOejHYPQS8MiinaKzg21TIex9pU8VS6WmrAXI64AOnEixIIkqoLEWtHBpwjTnrCU7ei+62LX5Sz3ep5sZhh/yA/hu36SrrcRL/cunmx9L7Ku38hH9U1juRlL4nqUIQnecJlvaBsqpXw6tRUs9Ns2UcWUizZRzPA27p5fSxNiQbgg2IIsQewg8J7jXcgaTJ7x4Fa/7+kjHgHUFai+DjW3cdJjkxcnZrDLxVGFp1e+SEqRMXu9UTWi3Sr8Jsrj9G+XhK6nibEqwKsOKsCCPEGYPG12bqaZa55yakiCvOxUvKMuiQGiFoxmi55UkdvDNGs8M0gsO5otJCzBRxYgDxJsI0Glzunh+kxlLsU5z/ACR88smKt0RJ0rPTqFMKoUcFAA8ALCZjf/AAOaitUDWmbN919Pzt6maTG4jo6bufqozfhBMaypiKGuqVEHowv6zvlFSXE4IyafI52Lh+jw9JOYprfxIufmTKrfyvlwmXhndV9Lv/TNEJiPaPiOtRp9zMfOwX8mlcntgy2Pc0ZzY2ynxNTJT0A1ZjwUdunE9gnoOy92qFEDq9I/x1LMb9w4L5RncjCBMIrW61QlyfOy/ID1M0ErixJK32Wy5G3S6EGkbTEITYMpI4gMCfSZDf8A2sylaCEjMuZ7cSCSFW/ZobjwmIXq2K6EagjQi3MHlInnUXVEww8ldntUrdobAw9a+emtz9ZRlb1HHzi7uYxq2FpO/vFbMe0qSpPna8sptqSMdxZ5vt7dGpQBekTUpjU/Go7wPeHePSZnXtI9P7T20zzPfbY4oVg1MWSpcgDgrD3gO7UHzM5M2FRVxOvDlcnxZngt+d/L/qNj350D5+n9pzT94zGJtIKh601Xs9p3xjn4aLfN0/sZlPrzbezWn9JiG7BTHqXJ/ITXF80ZZPizeQhCdxxDbyBiaQMnvItWAZ3HYPmJSY/DLUGWugccjwYeDDUTX10lXisMDAMPi933GuHfOPgewYeDcD52lSa5RstQFG7GFj468R3zbV8MQbiR6+WouSugde8ajvB4g+EyliTNI5WjLrXjq1ZKxe7H1sLUv/x1D8lf+/rKSq70my1kZG+1z+6eB8jMJY2jojkTLQPLXdrZP7VWKFioCFiwAJFrAfMzOJiL856H7NKJFKvWtc3CKBzyLmIHjmX0lYQuVEzlUbRmxslmxL4eiRUZWcXNlvkvc93Dtlxu3XXBYl/2sMjZAosM9sxBJOW/YOHfJXs+wb/tNd6ysrqoBDAg5qjZibH7vznexKP7TtWvWOqUmNuy4+jT5Kx8peMKpruykp3af0T96Nv0XwbijVR2bKtgetYsC11OoFgR5x3cHHZ8OaZOtJrfwtqPnmHlDfXZ9NsK7pTU1c9NVYKM12qqtrjXnacYPdE0lDUa9SlVyjORlZGI49Ujhe/EzX3c7M/bwo1U8x35xOfGML+4qL8sx+bSdid7MThq70qnR1shALZShNwDoQbDj2TP7cpVumqVK9F6edy2qmwudAGtY2GnlM8s1KNIvhg1K2ehbk4sVMGgvql0busbj5ES+nkGwNtPhamZNVNg6Hgw7jyI5GeobJ2xSxKZqTA9qnRl+8P14TTFkTVeTPLBxd+DDe0GmRiwTwamuU+BIIHy9RMyD/mt/SexbT2ZSxCZay5hxB4FT2qRqJW7P3Sw9Jw4DOwN1zkEKeRAAHzmc8DcrRpDOlGmTN3MIaWFpI2hC3I7CxLEepllCE6UqVHO3bsJkPaSR0NLt6TTwyG/6TXM1hc6DmeyeXb47bGJrgUzenTBCn4ifeYd2gA8O+ZZmlCjTCm5FHGqHExzkY3QPHznHFHYwp+8Z6B7NU+hrN21Qv4UB/qnn9HiZ6V7PqdsHf4qjn0sv9M2wL3GOb4mnhObxbzsOQ4eR6kkNGXEAh1RIdVJPqCRqiwCsrUZX4jCy7dIxUpwDOPSKnSK1VXXJWUOp5MAR85bVqEgV8LAM/jd1VPWwr5T8DklfJuI87yqpYzE4J+NSi3aD1G89VbwM1ZUqdI8MSGBWooZToQQCD4g8Zm8afRdZGiLsHf40zVNZOkao2YupAIIpqijLwt1RzHEzRbgYygmEY9KhqdepVW9mGUdh1ICi9+GpmPx26lN+thm6NvhN2Q+XFfLTumcx2ErYc/TIQOTjrIf4hw8DYyj5R29mntl+j3Dd2p02EpO4uWvUI+0XLfI/lJGzMcKxqlfcSoaantKAZj+IkfwzyHZO+mIo0jSRwUylVzDWncHVCLG4vzuJsNxN58NTw6UKj9G4LXLiysWYnRuA0IGtuEtHInSKyxtbKfGUul2uU7cSAfBSM3yUz1DEVAqMzcFUsfAC5nnW6yCrtis4IIR8Q4PEauUWx8Hmw3xxPR4Gue1Mg/+whP6pXHpNk5NtIy26tDBVqAXEmn0zOxN2NNtT1QraX7bAnjLOvuMobNhq1Skw4E628CLEesxO6tHpMbQX/kDfg6/9M9lkYkpx2icrcHpmWR9pUOK08Uo5ghHt46fkTOF36pqxSvRq03HvDqtbxuQflIe1N+HoYqrT6NXpo2UalW0UZrnUHW/KV+yNhf+RrVsQ7GnTaobAWLnhproABYX1hyd1BkqKq5qjR/64wtuNT8B/vIeK9oNEaU6VRj9rKg9bk/KS/8AQuFtb6Txz6/laVuO9nwt9BWI7qig/wAy2t6GS/y/ohfi/ZnttbyV8SCrnLT+BLgH7x4t+XdKW8stq7BxGGuatM5fjTrL8uHmBKxTfnOSfK/cdUFGtDl+qZzQ4Qb3YU/dkohiUeBnqu51PLgaPepb8Ts36zypPdM9e2ImXDUF7KVP/wBBeb+nWzDO9FjeF5xeLedRzHTRpxHjG2EAjOsYdZLdY0ywCE6xpkkxkjTJAIT05GqUpYskaZIBUVsPINbDS+enI9SjAKIXWSaeLBFnFweN/wBZIrYaQ6lC0ArtobqUavWoHoW7FF0PinLytMxtDZlfD/vUuv8AuJ1k89Lr5gTaKxWS6OL5NKSxpl4zaMLsbbtXDvnoPlJFjwIYdhB0M0G2t9nxeGFGoiq2dWLITZgoOmU8NbHjyj+0t16Fa7J9E/agFiftJwPlY98yu0th4jD3JXpEH16dzb7y8V/LvmLhKKpdGqnGTt9mt9mNHPjS3wUmPmxVR8i09XnzfhceVIZGKsODKxBHgRqJsNm+0HEohSrlrAqQGbqutxYHMBrbvHnGOaiqYyQcnaKjaGL6StUf46jt5MxI/OajcbeZcOxpVjam7Zg3wMQB1vskAa8vUjDrU007J6t/pSjisFh9QtVaKBaq2N+qCQ3xC9+ekzxqTlaNMjilTNerAi41B1BHO8xW3Nq4/B1WdslagW6pyABQTorFbFTyubg/KO7rbNx2Eqik+WphjfUOPo9CQUBseNrra2vrsHQEEEAgixB1BB5ETp3JfTObUX9oyVfemliMDiCt0qCkwKE69bq3U/WFzx9QJ5sp7CD4/wBxNdvtuoKANfDi1O/XT4Ln3l+zflyv2cMaDOXK5XUjqxKNWiRVPVEX6sStwEKnuyhcAvUt2z2WmLADsAHoLTyPA081SkvxVUHq4E9azTpwLs58/geBi3jQMW86DnJhE4IjkQwBlhG2WSCJwVgEVljTJJhWNskAhskaZJNZI2UgEJkjTU5PanG2pwCtelI1WhLZqcZelAKOrh5EejaX9ShItTDwCpRyJLpYvthVw8jPStAGNp7uYfEXa2Rz9enZSfvDg3nr3zJ7S3axFC5UdMnxIOsPFOPpebNKhEl0sT2ykoJl4zaPLaeKvLnYe8VfCteg5AJ1Q6o3iv6ix75rtqbBoYnV1s/+4nVfzP1vO8yG09069G5pfTJ2AWcfw/W8j5TF4mto1WRPTPQdj+0qkwAxKNTb4ku6eNveHhY+M0tDefCOLjE0fBqiofRrGfPy1rGxuCNCDoR3EGPpXj8sl2T+KL6PX97968N+zVKVKotV6ilQEIZRm0LFhpp2cZ5iJEFSOI0xyScnbNYRUVos6/KFXgIlb3hFq8RKliy2Cl8VQH2wfw3b9J6YDPO91Fvi6f2Vc/ykfrPQVM68HRy5ux4GdXjQM6vNjEtIkWEA5tEIncSANlZyVjtohEAYKzkpJBWJlgEUpG2pyYVnJSAQmpxpqUnlJw1OAVz0ow9GWjU4y1KAVFShItXDy7ejGHoQCgqYeMNTtL2ph5GqYeAVqORJVPEdsR8PGTStAE2lsehiR9KgJ5MOq48GGvlwmQ2puZWp3bDt0q/C1lqD9G+XhNmjESTTq9sq4pllJo8haoVYq4KsOKsCpHiDH1rT1LaGy6OIW1ZFfsJ0ZfusNR5THbV3GqJdsK+cf7bkBvBW4Hzt4zGWH6No5fsZLXI8Lzqp7wkfAhx1KqsjroVYEHuPeO8aSUtMtUAUEk8ABqZz0b2aDcxL4hj2Uj82X+03CzP7tbHNHMznrOALDgoF+fM6/KaBROzGmo7OPI7locWdRFE7tNChZwhCAEIQgBEiwgCWiWnUIBzaJadxLQDgrOSsdtEtAGCkbanJRE5KwCG1ONNSk8pOCkArWoxl6EtTTjbUoBTPh5HfDS8ajGmoQChfDTjoZePhoy2GgFYgIkhD2yQcNFGHgDFXBrUFnUMO8cPDshgNk06RJpoATxNyTbsueAk2nSkqmkil2TbG0px9Ujq052EkkDYWdZY4Fi5YBKhCEAIQhACEIQAhCEAIQhACEIQBIWiQgBaJliQgCFZyUiwgHBScmnCEA5NKcGjCEA56CJ0EIQDoUY4tOEIB2FjgEIQBQsXLC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8202" name="AutoShape 16" descr="Image result for unlimited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8203" name="AutoShape 18" descr="Image result for unlimited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6043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1813" y="3636963"/>
            <a:ext cx="15335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Стрелка вправо 33"/>
          <p:cNvSpPr>
            <a:spLocks noChangeArrowheads="1"/>
          </p:cNvSpPr>
          <p:nvPr/>
        </p:nvSpPr>
        <p:spPr bwMode="auto">
          <a:xfrm>
            <a:off x="1968500" y="4208463"/>
            <a:ext cx="962025" cy="428625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35" name="Стрелка вправо 34"/>
          <p:cNvSpPr>
            <a:spLocks noChangeArrowheads="1"/>
          </p:cNvSpPr>
          <p:nvPr/>
        </p:nvSpPr>
        <p:spPr bwMode="auto">
          <a:xfrm rot="5400000">
            <a:off x="1092994" y="4726782"/>
            <a:ext cx="1143000" cy="392112"/>
          </a:xfrm>
          <a:prstGeom prst="rightArrow">
            <a:avLst>
              <a:gd name="adj1" fmla="val 50000"/>
              <a:gd name="adj2" fmla="val 4993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36" name="Стрелка вправо 35"/>
          <p:cNvSpPr>
            <a:spLocks noChangeArrowheads="1"/>
          </p:cNvSpPr>
          <p:nvPr/>
        </p:nvSpPr>
        <p:spPr bwMode="auto">
          <a:xfrm rot="-5400000">
            <a:off x="1135063" y="3684588"/>
            <a:ext cx="1085850" cy="419100"/>
          </a:xfrm>
          <a:prstGeom prst="rightArrow">
            <a:avLst>
              <a:gd name="adj1" fmla="val 50000"/>
              <a:gd name="adj2" fmla="val 4992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37" name="Стрелка вправо 36"/>
          <p:cNvSpPr>
            <a:spLocks noChangeArrowheads="1"/>
          </p:cNvSpPr>
          <p:nvPr/>
        </p:nvSpPr>
        <p:spPr bwMode="auto">
          <a:xfrm rot="-2830665">
            <a:off x="4544219" y="3010694"/>
            <a:ext cx="938213" cy="422275"/>
          </a:xfrm>
          <a:prstGeom prst="rightArrow">
            <a:avLst>
              <a:gd name="adj1" fmla="val 50000"/>
              <a:gd name="adj2" fmla="val 4989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38" name="Стрелка вправо 37"/>
          <p:cNvSpPr>
            <a:spLocks noChangeArrowheads="1"/>
          </p:cNvSpPr>
          <p:nvPr/>
        </p:nvSpPr>
        <p:spPr bwMode="auto">
          <a:xfrm>
            <a:off x="4683125" y="4065588"/>
            <a:ext cx="860425" cy="420687"/>
          </a:xfrm>
          <a:prstGeom prst="rightArrow">
            <a:avLst>
              <a:gd name="adj1" fmla="val 50000"/>
              <a:gd name="adj2" fmla="val 5006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39" name="Стрелка вправо 38"/>
          <p:cNvSpPr>
            <a:spLocks noChangeArrowheads="1"/>
          </p:cNvSpPr>
          <p:nvPr/>
        </p:nvSpPr>
        <p:spPr bwMode="auto">
          <a:xfrm rot="2517792">
            <a:off x="4556125" y="5449888"/>
            <a:ext cx="974725" cy="420687"/>
          </a:xfrm>
          <a:prstGeom prst="rightArrow">
            <a:avLst>
              <a:gd name="adj1" fmla="val 50000"/>
              <a:gd name="adj2" fmla="val 5007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933450" y="1422400"/>
            <a:ext cx="15716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Geography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68688" y="5280025"/>
            <a:ext cx="6746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ISPs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1725" y="7104063"/>
            <a:ext cx="11525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Devices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6225" y="2636838"/>
            <a:ext cx="20351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Fixed-line ISPs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68938" y="5422900"/>
            <a:ext cx="1631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Mobile ISPs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 rot="5400000">
            <a:off x="6307138" y="4013200"/>
            <a:ext cx="20716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Pricing Models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8217" name="AutoShape 22" descr="https://pbs.twimg.com/profile_images/504199207943557120/0UTgRQB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8218" name="AutoShape 24" descr="https://pbs.twimg.com/profile_images/504199207943557120/0UTgRQB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8219" name="AutoShape 26" descr="https://pbs.twimg.com/profile_images/504199207943557120/0UTgRQB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2688" y="4065588"/>
            <a:ext cx="950912" cy="714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21" name="AutoShape 30" descr="http://www.trendmicro.co.uk/media/icon/xspicon-isp-telc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60447" name="Picture 3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26438" y="3636963"/>
            <a:ext cx="1500187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Стрелка вправо 65"/>
          <p:cNvSpPr>
            <a:spLocks noChangeArrowheads="1"/>
          </p:cNvSpPr>
          <p:nvPr/>
        </p:nvSpPr>
        <p:spPr bwMode="auto">
          <a:xfrm rot="2517792">
            <a:off x="7259638" y="3008313"/>
            <a:ext cx="1060450" cy="420687"/>
          </a:xfrm>
          <a:prstGeom prst="rightArrow">
            <a:avLst>
              <a:gd name="adj1" fmla="val 50000"/>
              <a:gd name="adj2" fmla="val 5008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67" name="Стрелка вправо 66"/>
          <p:cNvSpPr>
            <a:spLocks noChangeArrowheads="1"/>
          </p:cNvSpPr>
          <p:nvPr/>
        </p:nvSpPr>
        <p:spPr bwMode="auto">
          <a:xfrm rot="-2830665">
            <a:off x="7152482" y="5431631"/>
            <a:ext cx="1155700" cy="420687"/>
          </a:xfrm>
          <a:prstGeom prst="rightArrow">
            <a:avLst>
              <a:gd name="adj1" fmla="val 50000"/>
              <a:gd name="adj2" fmla="val 5008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8255000" y="5208588"/>
            <a:ext cx="1503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Cross-ISPs</a:t>
            </a:r>
          </a:p>
        </p:txBody>
      </p:sp>
      <p:sp>
        <p:nvSpPr>
          <p:cNvPr id="70" name="Стрелка вправо 69"/>
          <p:cNvSpPr>
            <a:spLocks noChangeArrowheads="1"/>
          </p:cNvSpPr>
          <p:nvPr/>
        </p:nvSpPr>
        <p:spPr bwMode="auto">
          <a:xfrm>
            <a:off x="7540625" y="4065588"/>
            <a:ext cx="642938" cy="420687"/>
          </a:xfrm>
          <a:prstGeom prst="rightArrow">
            <a:avLst>
              <a:gd name="adj1" fmla="val 50000"/>
              <a:gd name="adj2" fmla="val 5005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396875" y="1428750"/>
            <a:ext cx="2500313" cy="6065838"/>
          </a:xfrm>
          <a:prstGeom prst="rect">
            <a:avLst/>
          </a:prstGeom>
          <a:noFill/>
          <a:ln w="57150" algn="ctr">
            <a:solidFill>
              <a:srgbClr val="FF505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/>
      <p:bldP spid="45" grpId="0"/>
      <p:bldP spid="46" grpId="0"/>
      <p:bldP spid="47" grpId="0"/>
      <p:bldP spid="48" grpId="0"/>
      <p:bldP spid="49" grpId="0"/>
      <p:bldP spid="66" grpId="0" animBg="1"/>
      <p:bldP spid="67" grpId="0" animBg="1"/>
      <p:bldP spid="69" grpId="0"/>
      <p:bldP spid="70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2136775"/>
            <a:ext cx="420211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0" y="2146300"/>
            <a:ext cx="542925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06413" y="301625"/>
            <a:ext cx="9070975" cy="1262063"/>
          </a:xfrm>
        </p:spPr>
        <p:txBody>
          <a:bodyPr/>
          <a:lstStyle/>
          <a:p>
            <a:r>
              <a:rPr lang="en-GB" altLang="en-US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Geographic differences</a:t>
            </a:r>
          </a:p>
        </p:txBody>
      </p:sp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1298575" y="1260475"/>
            <a:ext cx="7486650" cy="34925"/>
            <a:chOff x="818" y="794"/>
            <a:chExt cx="4716" cy="22"/>
          </a:xfrm>
        </p:grpSpPr>
        <p:sp>
          <p:nvSpPr>
            <p:cNvPr id="9226" name="Line 7"/>
            <p:cNvSpPr>
              <a:spLocks noChangeShapeType="1"/>
            </p:cNvSpPr>
            <p:nvPr/>
          </p:nvSpPr>
          <p:spPr bwMode="auto">
            <a:xfrm>
              <a:off x="1526" y="794"/>
              <a:ext cx="34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27" name="Line 8"/>
            <p:cNvSpPr>
              <a:spLocks noChangeShapeType="1"/>
            </p:cNvSpPr>
            <p:nvPr/>
          </p:nvSpPr>
          <p:spPr bwMode="auto">
            <a:xfrm>
              <a:off x="818" y="794"/>
              <a:ext cx="4716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28" name="Line 9"/>
            <p:cNvSpPr>
              <a:spLocks noChangeShapeType="1"/>
            </p:cNvSpPr>
            <p:nvPr/>
          </p:nvSpPr>
          <p:spPr bwMode="auto">
            <a:xfrm>
              <a:off x="818" y="816"/>
              <a:ext cx="4716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8313" y="1636713"/>
            <a:ext cx="3727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Average per-user # sessions</a:t>
            </a:r>
            <a:endParaRPr lang="en-GB" altLang="en-US" sz="240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0063" y="6923088"/>
            <a:ext cx="4714875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Infrastructural support is important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33975" y="1636713"/>
            <a:ext cx="4335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Correlation with Ofcom statistics</a:t>
            </a:r>
            <a:endParaRPr lang="en-GB" altLang="en-US" sz="240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225" name="Picture 2" descr="http://miter.mit.edu/wp-content/uploads/2013/09/map_lo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75" y="65088"/>
            <a:ext cx="15684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2497138"/>
            <a:ext cx="4357687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11375" y="3024188"/>
            <a:ext cx="404813" cy="261302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06413" y="301625"/>
            <a:ext cx="9070975" cy="1262063"/>
          </a:xfrm>
        </p:spPr>
        <p:txBody>
          <a:bodyPr/>
          <a:lstStyle/>
          <a:p>
            <a:pPr eaLnBrk="1">
              <a:lnSpc>
                <a:spcPct val="12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dirty="0" smtClean="0">
                <a:solidFill>
                  <a:srgbClr val="FFFFFF"/>
                </a:solidFill>
                <a:latin typeface="Andalus" pitchFamily="18" charset="-78"/>
              </a:rPr>
              <a:t>Device-specific differences</a:t>
            </a:r>
          </a:p>
        </p:txBody>
      </p: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1298575" y="1260475"/>
            <a:ext cx="7486650" cy="34925"/>
            <a:chOff x="818" y="794"/>
            <a:chExt cx="4716" cy="22"/>
          </a:xfrm>
        </p:grpSpPr>
        <p:sp>
          <p:nvSpPr>
            <p:cNvPr id="10251" name="Line 7"/>
            <p:cNvSpPr>
              <a:spLocks noChangeShapeType="1"/>
            </p:cNvSpPr>
            <p:nvPr/>
          </p:nvSpPr>
          <p:spPr bwMode="auto">
            <a:xfrm>
              <a:off x="1526" y="794"/>
              <a:ext cx="34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52" name="Line 8"/>
            <p:cNvSpPr>
              <a:spLocks noChangeShapeType="1"/>
            </p:cNvSpPr>
            <p:nvPr/>
          </p:nvSpPr>
          <p:spPr bwMode="auto">
            <a:xfrm>
              <a:off x="818" y="794"/>
              <a:ext cx="4716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53" name="Line 9"/>
            <p:cNvSpPr>
              <a:spLocks noChangeShapeType="1"/>
            </p:cNvSpPr>
            <p:nvPr/>
          </p:nvSpPr>
          <p:spPr bwMode="auto">
            <a:xfrm>
              <a:off x="818" y="816"/>
              <a:ext cx="4716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2625" y="2032000"/>
            <a:ext cx="38973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Daily volume of Live accesses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54125" y="6389688"/>
            <a:ext cx="7072313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Mobile consumption is affected by external events</a:t>
            </a:r>
            <a:endParaRPr lang="en-GB" altLang="en-US" sz="240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551113"/>
            <a:ext cx="4786313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789488" y="2065338"/>
            <a:ext cx="53228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… jumps for mobiles during Wimbledon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pic>
        <p:nvPicPr>
          <p:cNvPr id="10250" name="Picture 6" descr="http://static1.squarespace.com/static/50d7c466e4b03955128f4d11/t/50dd0ccae4b015296cd8a06c/1356664011365/Mobile+devic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2188" y="93663"/>
            <a:ext cx="135731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290050" cy="1262063"/>
          </a:xfrm>
        </p:spPr>
        <p:txBody>
          <a:bodyPr/>
          <a:lstStyle/>
          <a:p>
            <a:pPr eaLnBrk="1">
              <a:lnSpc>
                <a:spcPct val="12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>
                <a:solidFill>
                  <a:srgbClr val="FFFFFF"/>
                </a:solidFill>
                <a:latin typeface="Andalus" pitchFamily="18" charset="-78"/>
              </a:rPr>
              <a:t>Roadmap</a:t>
            </a:r>
          </a:p>
        </p:txBody>
      </p:sp>
      <p:grpSp>
        <p:nvGrpSpPr>
          <p:cNvPr id="11267" name="Group 6"/>
          <p:cNvGrpSpPr>
            <a:grpSpLocks/>
          </p:cNvGrpSpPr>
          <p:nvPr/>
        </p:nvGrpSpPr>
        <p:grpSpPr bwMode="auto">
          <a:xfrm>
            <a:off x="1298575" y="1260475"/>
            <a:ext cx="7486650" cy="34925"/>
            <a:chOff x="818" y="794"/>
            <a:chExt cx="4716" cy="22"/>
          </a:xfrm>
        </p:grpSpPr>
        <p:sp>
          <p:nvSpPr>
            <p:cNvPr id="11312" name="Line 7"/>
            <p:cNvSpPr>
              <a:spLocks noChangeShapeType="1"/>
            </p:cNvSpPr>
            <p:nvPr/>
          </p:nvSpPr>
          <p:spPr bwMode="auto">
            <a:xfrm>
              <a:off x="1526" y="794"/>
              <a:ext cx="34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13" name="Line 8"/>
            <p:cNvSpPr>
              <a:spLocks noChangeShapeType="1"/>
            </p:cNvSpPr>
            <p:nvPr/>
          </p:nvSpPr>
          <p:spPr bwMode="auto">
            <a:xfrm>
              <a:off x="818" y="794"/>
              <a:ext cx="4716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14" name="Line 9"/>
            <p:cNvSpPr>
              <a:spLocks noChangeShapeType="1"/>
            </p:cNvSpPr>
            <p:nvPr/>
          </p:nvSpPr>
          <p:spPr bwMode="auto">
            <a:xfrm>
              <a:off x="818" y="816"/>
              <a:ext cx="4716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268" name="Picture 2" descr="http://miter.mit.edu/wp-content/uploads/2013/09/map_loc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55800"/>
            <a:ext cx="21796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www.psdgraphics.com/file/computer-network-i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1813" y="1493838"/>
            <a:ext cx="1500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static1.squarespace.com/static/50d7c466e4b03955128f4d11/t/50dd0ccae4b015296cd8a06c/1356664011365/Mobile+devic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25" y="5603875"/>
            <a:ext cx="20002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8625" y="3671888"/>
            <a:ext cx="16430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 descr="https://mobileservicesweden.files.wordpress.com/2014/07/thumbnai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6725" y="5922963"/>
            <a:ext cx="15652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AutoShape 14" descr="data:image/jpeg;base64,/9j/4AAQSkZJRgABAQAAAQABAAD/2wCEAAkGBxQSEBQUEBQUFBQWFBUXFRUUFBQVFhQXFBQWFxUUFBYYHCggGBolHBYVITEhJSksLi4vFx8zODMsOCgtLisBCgoKDg0OGxAQGywkHyQ3LCwsLCwsMCwsLywvLCwsLCwsNCwsLCwsLCwsLCwsLCwsLCwsLCwsLCwsLCwsLCwsLP/AABEIANgA6gMBIgACEQEDEQH/xAAcAAABBQEBAQAAAAAAAAAAAAAAAQMEBQYCBwj/xABBEAACAQIDBAcEBwcEAgMAAAABAgADEQQSIQUGMUETIlFhcYGRBzJSoSNCYnKSscEUM4KiwtHwFlNj4RWyRIOT/8QAGQEBAAMBAQAAAAAAAAAAAAAAAAECAwQF/8QAJBEAAgICAgEEAwEAAAAAAAAAAAECEQMhEjFBBCIyURNhgXH/2gAMAwEAAhEDEQA/APcYQhACEIQAhCEAIQhACEIQAhCEAIQhACEIQAhCEAIQhACEIQAhCEAIQhACEIQAhCEAIQhACEIQAhCEAIQhACEIQAhCEAIQhACEIQAhCEAIQhACEIQAhCV20tu4bD/v69Kn3M6hvJeJgFjCYTaPtUwVP90KtY/ZTIvmaljbwBmb2z7UsWELph6eHp/HWLMe618ov5GRaRKTZ6/IG0ds4fD/AL+tSp9zuoJ8ATczxsYvaGMQPXxdREYXCrdNDwutMKLW7ZDr7Ao01JJd2sTckDz019TM3ngnRosM6s94wOLStTWpSbMjgMrC+oPA6x+ZX2cY/pMDTpnRqKoniuQFT+Y8pqponaszarQQhCSQEIQgBCEIAQhCAEIQgBCEIAQhCAEISq2nvJhcP+/xFJD8JcFvwC7H0gFrCYbF+03D8MNRr4g9qpkTjYdZtf5ZQV/aBjqxZaFOhQswUkk1mDEXyAjq5gNTppztKucV2yyi30j1iVm0t4MNh/39ekh+FnGbyUan0nke0amKqm2JxdepchVRG6JHYi5GVdCoFyWtwBiYXYFJG9xSAOd2LMeLMDoB2D1mT9RBGqwSZtcd7UsItxQStiCPgTKvmXsQO/LKPFe0LH1iow9ClQD3KmoxqNYfW5WGo1K8xxmeqU89ZcMpuiAVcSeGck/RUrDgpIJt2JbnLjIAxawuQATzIHAeGp9ZnL1L8I0j6deWU+P2li6yO+JxtVkDZAtE5BVcnKEQLlDdbq3I4+EbXdoBFGUF2P0js1wg4tkGgZuQJHf3S4rUFdkLC5Q5lGoANiLkDiQCfCPXmMs02axwwXghnZi5qeXKlNNcgX32+qXa+oHZ26zF4qqdo7VWmeth6Fyw5NlOt/FrDwvNbvFtD9nw1WoLXVTl+8dFHqZnfZlgcuHes3vVXsCT9VOfmxb0EmFqLm/8RE6clFf6zblpT49iyvYXJFgBLF7W/wAMh0eczhp2XntUbz2ZUrUax+2q/hQH+qbOZj2eU7YO/wAVVz6WX+maeejj+KODJ8mEIQlygQhCAEIQgBCITKjH70YSiStTEU8w+op6R/wJdvlALiExmL9oC/8Ax8PWqdhqZaKd3vXf+WU2I3tx1ViqGjQAGuRDVYX4DO9lv3ZfzEo8kV2y6xyfSPTJUbS3owmH0rYikp+HMGf8C3b5TzPF0qlawxNetWzcVeoQgA4komVeYHDnOqGApUtVVVUDkAPEkjumT9QvCNV6d+WanGe0ilww9CvWJ4EqKKHzfrdn1eYlTid79oVbimtDDjuDVnGtuJsvby5GVGyjmBrHjU1UfDTvdB3E+8e9u4SZmGvfx79LTOWeXg0jgj5K/FLXruVxGKxFWwuwz9HT14DJT01+Q8ROaGxqVNgERLczbXTkL66n0AtzvJWFpZQb6szFmPaT+gFgO4COs0xlOT7ZrGEV4KreLFGlRApC9ao4Slfk9TTNYclW/gBJ2z8KtGktNOCi1zxYnVnY8yTcnvMpgem2jf6uGpeH0tb+yA/il5miSpJErbbOn7bC44HsvxiZu+cFomaZliNs7A9GahLZ3qVC7GxHcqjU6BQB6nnJl7dkbLf5acmS3YSodLCBbwjWaJmkAxvtQ2halSoji7ZiO5eHzPymp2Lgugw9KnbVEUHT61rsfUmYzbOEfE7WRcrGnS6PMbHLYdc6nt0E3Y8LeQm09QjH+mUNzb/gtZtJHocDHKp0MbTRDKosz1PcqnlwNHvDN+J2P6y8lfu/Ty4SgOyjT/8AUEywnoRVRR58nbYQhMHvBvVUNRkwz5FU2zAKxY8yMwIA8pE5qC2WhBydI3ZMqcZvNhadw1ZCw4rTvVYeK0wSPOec4io1XWq71deFR2db9yk2HkOU7TSwGgGvD0/WYv1H0jZen+2azE77DhQw9R+w1GWkp8LZm9VEqcXvJjH4PTogmwFJMzg8+vUJB5/VHCVatr4aDz1J/wA7JyHu3Lqi3EaE6m/Zpl9Zm802WWKKDF0TVv09SrW7ekqMUPhT9z0EawlNQt1UKp1UAWsvL14+douLfSxIBY5RfnfiB32BnZmbbfZqkl0c1KoRCzcgWOnZ2fkJxhVKqM3vHrP948fIcB3ARrF1FJSm2a7MDoCR1Dm6x5A5fOxj8qWscBAN+fDyldturdFpc6zin/DYtU/kVpLqVAoJOgAuTx0lPX2kzIr00UMMzfSA3VM+QAAah35dkmK2Q2XQbsiZv8vOTOSZUuKxi5o072BPG3ZxPhKbZuOrVKtZnUqiKqpSBBa5Gc5raZ7ZPC8lK9kN0SN3sC9NKjVdKlWq9RhcGwOiLcdigestCZn9j1q1TE1nrAKEREWmrXCF+uwYjQuAEueGukvM3+af3kz72RDrR2B/msQmJmiZ5QsHrENoFpn95cNUdajPV6PDJTJKppUqEA3DNyXhwkxVuiJOlZZ7P2nTr5+iNwjlCeRIAJynmNZC2rvCtFxSRHr1iL9HTFyB2sdbRrcfCmngqXIvdz/Eer/KFnVqGB6atUc5qrlizWzHsRBzAl6ipNFOUnFMb2JvOK9VqL0no1ACcrHs4jgCDre1pf5plt3sJUrYl8bWU0wwy0kI1y8MzdmnDxPdfTVBpK5ElKkTjba2JVPVnLDqaQre6JIwdPNUpL8VWmPVwJYg9koJlVR2KB6C0chCeieeVu8OO6HDVX5hbL95uqvzN/KeT0uPr/1N17Sq9qFJPiqXP8Kn9SJg6TTi9Q7nR2enVRslIDp2WN/HT/v5RynzPafkNB/fzjCvH1MyRqzrDrZRfjqTw4k3PCc01tfSxJufH9bAAeU6vOSZJAy6k1VOuVVJ0tYltLHmdB4fo6TDNEzSGSiGKZNcscwVVAAJXKx+Ic9ASNdNfGSr/wCXheITIZKOK5ORsgu1jl8baa+MrkwzdKFyEU1FI5zbUUwcqAcb5usTw9ZZ/wCcYXhOg1YtolpbUN28S6K6pdWAIu6DQ6jiZAx+BqUHy1VytluBdTob63HgZLi0ugpJurI5EgbHokUyzghqju5FjfU2UHvyBJfYXYeIqoHp0sym9jmQXsbHQm41ETFbDxFNS70iqjibobehk8ZV0RyjfZndi0WFNmcFXqVHqEG4NibJcduRUlgBOs8L/wCAyjduyy0qE9Yg7/ykijhXf3Kbt3qrN+Ue/wDD4j/Zq/8A5tHFjkiFfsme33qt+y9GgJaq6Ux/EeHymmr4Sovvo6/eRh+YkbzERfF2yGuSogY/ErhcKWC3FJAFX7oAHlwmCwG8NBqpr41alWqD1FAXoqY5ZQW1Pj/3PTCvjOejHYPQS8MiinaKzg21TIex9pU8VS6WmrAXI64AOnEixIIkqoLEWtHBpwjTnrCU7ei+62LX5Sz3ep5sZhh/yA/hu36SrrcRL/cunmx9L7Ku38hH9U1juRlL4nqUIQnecJlvaBsqpXw6tRUs9Ns2UcWUizZRzPA27p5fSxNiQbgg2IIsQewg8J7jXcgaTJ7x4Fa/7+kjHgHUFai+DjW3cdJjkxcnZrDLxVGFp1e+SEqRMXu9UTWi3Sr8Jsrj9G+XhK6nibEqwKsOKsCCPEGYPG12bqaZa55yakiCvOxUvKMuiQGiFoxmi55UkdvDNGs8M0gsO5otJCzBRxYgDxJsI0Glzunh+kxlLsU5z/ACR88smKt0RJ0rPTqFMKoUcFAA8ALCZjf/AAOaitUDWmbN919Pzt6maTG4jo6bufqozfhBMaypiKGuqVEHowv6zvlFSXE4IyafI52Lh+jw9JOYprfxIufmTKrfyvlwmXhndV9Lv/TNEJiPaPiOtRp9zMfOwX8mlcntgy2Pc0ZzY2ynxNTJT0A1ZjwUdunE9gnoOy92qFEDq9I/x1LMb9w4L5RncjCBMIrW61QlyfOy/ID1M0ErixJK32Wy5G3S6EGkbTEITYMpI4gMCfSZDf8A2sylaCEjMuZ7cSCSFW/ZobjwmIXq2K6EagjQi3MHlInnUXVEww8ldntUrdobAw9a+emtz9ZRlb1HHzi7uYxq2FpO/vFbMe0qSpPna8sptqSMdxZ5vt7dGpQBekTUpjU/Go7wPeHePSZnXtI9P7T20zzPfbY4oVg1MWSpcgDgrD3gO7UHzM5M2FRVxOvDlcnxZngt+d/L/qNj350D5+n9pzT94zGJtIKh601Xs9p3xjn4aLfN0/sZlPrzbezWn9JiG7BTHqXJ/ITXF80ZZPizeQhCdxxDbyBiaQMnvItWAZ3HYPmJSY/DLUGWugccjwYeDDUTX10lXisMDAMPi933GuHfOPgewYeDcD52lSa5RstQFG7GFj468R3zbV8MQbiR6+WouSugde8ajvB4g+EyliTNI5WjLrXjq1ZKxe7H1sLUv/x1D8lf+/rKSq70my1kZG+1z+6eB8jMJY2jojkTLQPLXdrZP7VWKFioCFiwAJFrAfMzOJiL856H7NKJFKvWtc3CKBzyLmIHjmX0lYQuVEzlUbRmxslmxL4eiRUZWcXNlvkvc93Dtlxu3XXBYl/2sMjZAosM9sxBJOW/YOHfJXs+wb/tNd6ysrqoBDAg5qjZibH7vznexKP7TtWvWOqUmNuy4+jT5Kx8peMKpruykp3af0T96Nv0XwbijVR2bKtgetYsC11OoFgR5x3cHHZ8OaZOtJrfwtqPnmHlDfXZ9NsK7pTU1c9NVYKM12qqtrjXnacYPdE0lDUa9SlVyjORlZGI49Ujhe/EzX3c7M/bwo1U8x35xOfGML+4qL8sx+bSdid7MThq70qnR1shALZShNwDoQbDj2TP7cpVumqVK9F6edy2qmwudAGtY2GnlM8s1KNIvhg1K2ehbk4sVMGgvql0busbj5ES+nkGwNtPhamZNVNg6Hgw7jyI5GeobJ2xSxKZqTA9qnRl+8P14TTFkTVeTPLBxd+DDe0GmRiwTwamuU+BIIHy9RMyD/mt/SexbT2ZSxCZay5hxB4FT2qRqJW7P3Sw9Jw4DOwN1zkEKeRAAHzmc8DcrRpDOlGmTN3MIaWFpI2hC3I7CxLEepllCE6UqVHO3bsJkPaSR0NLt6TTwyG/6TXM1hc6DmeyeXb47bGJrgUzenTBCn4ifeYd2gA8O+ZZmlCjTCm5FHGqHExzkY3QPHznHFHYwp+8Z6B7NU+hrN21Qv4UB/qnn9HiZ6V7PqdsHf4qjn0sv9M2wL3GOb4mnhObxbzsOQ4eR6kkNGXEAh1RIdVJPqCRqiwCsrUZX4jCy7dIxUpwDOPSKnSK1VXXJWUOp5MAR85bVqEgV8LAM/jd1VPWwr5T8DklfJuI87yqpYzE4J+NSi3aD1G89VbwM1ZUqdI8MSGBWooZToQQCD4g8Zm8afRdZGiLsHf40zVNZOkao2YupAIIpqijLwt1RzHEzRbgYygmEY9KhqdepVW9mGUdh1ICi9+GpmPx26lN+thm6NvhN2Q+XFfLTumcx2ErYc/TIQOTjrIf4hw8DYyj5R29mntl+j3Dd2p02EpO4uWvUI+0XLfI/lJGzMcKxqlfcSoaantKAZj+IkfwzyHZO+mIo0jSRwUylVzDWncHVCLG4vzuJsNxN58NTw6UKj9G4LXLiysWYnRuA0IGtuEtHInSKyxtbKfGUul2uU7cSAfBSM3yUz1DEVAqMzcFUsfAC5nnW6yCrtis4IIR8Q4PEauUWx8Hmw3xxPR4Gue1Mg/+whP6pXHpNk5NtIy26tDBVqAXEmn0zOxN2NNtT1QraX7bAnjLOvuMobNhq1Skw4E628CLEesxO6tHpMbQX/kDfg6/9M9lkYkpx2icrcHpmWR9pUOK08Uo5ghHt46fkTOF36pqxSvRq03HvDqtbxuQflIe1N+HoYqrT6NXpo2UalW0UZrnUHW/KV+yNhf+RrVsQ7GnTaobAWLnhproABYX1hyd1BkqKq5qjR/64wtuNT8B/vIeK9oNEaU6VRj9rKg9bk/KS/8AQuFtb6Txz6/laVuO9nwt9BWI7qig/wAy2t6GS/y/ohfi/ZnttbyV8SCrnLT+BLgH7x4t+XdKW8stq7BxGGuatM5fjTrL8uHmBKxTfnOSfK/cdUFGtDl+qZzQ4Qb3YU/dkohiUeBnqu51PLgaPepb8Ts36zypPdM9e2ImXDUF7KVP/wBBeb+nWzDO9FjeF5xeLedRzHTRpxHjG2EAjOsYdZLdY0ywCE6xpkkxkjTJAIT05GqUpYskaZIBUVsPINbDS+enI9SjAKIXWSaeLBFnFweN/wBZIrYaQ6lC0ArtobqUavWoHoW7FF0PinLytMxtDZlfD/vUuv8AuJ1k89Lr5gTaKxWS6OL5NKSxpl4zaMLsbbtXDvnoPlJFjwIYdhB0M0G2t9nxeGFGoiq2dWLITZgoOmU8NbHjyj+0t16Fa7J9E/agFiftJwPlY98yu0th4jD3JXpEH16dzb7y8V/LvmLhKKpdGqnGTt9mt9mNHPjS3wUmPmxVR8i09XnzfhceVIZGKsODKxBHgRqJsNm+0HEohSrlrAqQGbqutxYHMBrbvHnGOaiqYyQcnaKjaGL6StUf46jt5MxI/OajcbeZcOxpVjam7Zg3wMQB1vskAa8vUjDrU007J6t/pSjisFh9QtVaKBaq2N+qCQ3xC9+ekzxqTlaNMjilTNerAi41B1BHO8xW3Nq4/B1WdslagW6pyABQTorFbFTyubg/KO7rbNx2Eqik+WphjfUOPo9CQUBseNrra2vrsHQEEEAgixB1BB5ETp3JfTObUX9oyVfemliMDiCt0qCkwKE69bq3U/WFzx9QJ5sp7CD4/wBxNdvtuoKANfDi1O/XT4Ln3l+zflyv2cMaDOXK5XUjqxKNWiRVPVEX6sStwEKnuyhcAvUt2z2WmLADsAHoLTyPA081SkvxVUHq4E9azTpwLs58/geBi3jQMW86DnJhE4IjkQwBlhG2WSCJwVgEVljTJJhWNskAhskaZJNZI2UgEJkjTU5PanG2pwCtelI1WhLZqcZelAKOrh5EejaX9ShItTDwCpRyJLpYvthVw8jPStAGNp7uYfEXa2Rz9enZSfvDg3nr3zJ7S3axFC5UdMnxIOsPFOPpebNKhEl0sT2ykoJl4zaPLaeKvLnYe8VfCteg5AJ1Q6o3iv6ix75rtqbBoYnV1s/+4nVfzP1vO8yG09069G5pfTJ2AWcfw/W8j5TF4mto1WRPTPQdj+0qkwAxKNTb4ku6eNveHhY+M0tDefCOLjE0fBqiofRrGfPy1rGxuCNCDoR3EGPpXj8sl2T+KL6PX97968N+zVKVKotV6ilQEIZRm0LFhpp2cZ5iJEFSOI0xyScnbNYRUVos6/KFXgIlb3hFq8RKliy2Cl8VQH2wfw3b9J6YDPO91Fvi6f2Vc/ykfrPQVM68HRy5ux4GdXjQM6vNjEtIkWEA5tEIncSANlZyVjtohEAYKzkpJBWJlgEUpG2pyYVnJSAQmpxpqUnlJw1OAVz0ow9GWjU4y1KAVFShItXDy7ejGHoQCgqYeMNTtL2ph5GqYeAVqORJVPEdsR8PGTStAE2lsehiR9KgJ5MOq48GGvlwmQ2puZWp3bDt0q/C1lqD9G+XhNmjESTTq9sq4pllJo8haoVYq4KsOKsCpHiDH1rT1LaGy6OIW1ZFfsJ0ZfusNR5THbV3GqJdsK+cf7bkBvBW4Hzt4zGWH6No5fsZLXI8Lzqp7wkfAhx1KqsjroVYEHuPeO8aSUtMtUAUEk8ABqZz0b2aDcxL4hj2Uj82X+03CzP7tbHNHMznrOALDgoF+fM6/KaBROzGmo7OPI7locWdRFE7tNChZwhCAEIQgBEiwgCWiWnUIBzaJadxLQDgrOSsdtEtAGCkbanJRE5KwCG1ONNSk8pOCkArWoxl6EtTTjbUoBTPh5HfDS8ajGmoQChfDTjoZePhoy2GgFYgIkhD2yQcNFGHgDFXBrUFnUMO8cPDshgNk06RJpoATxNyTbsueAk2nSkqmkil2TbG0px9Ujq052EkkDYWdZY4Fi5YBKhCEAIQhACEIQAhCEAIQhACEIQBIWiQgBaJliQgCFZyUiwgHBScmnCEA5NKcGjCEA56CJ0EIQDoUY4tOEIB2FjgEIQBQsXLC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274" name="AutoShape 16" descr="Image result for unlimited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275" name="AutoShape 18" descr="Image result for unlimited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1276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1813" y="3708400"/>
            <a:ext cx="15335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Стрелка вправо 33"/>
          <p:cNvSpPr>
            <a:spLocks noChangeArrowheads="1"/>
          </p:cNvSpPr>
          <p:nvPr/>
        </p:nvSpPr>
        <p:spPr bwMode="auto">
          <a:xfrm>
            <a:off x="1968500" y="4279900"/>
            <a:ext cx="962025" cy="428625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1278" name="Стрелка вправо 34"/>
          <p:cNvSpPr>
            <a:spLocks noChangeArrowheads="1"/>
          </p:cNvSpPr>
          <p:nvPr/>
        </p:nvSpPr>
        <p:spPr bwMode="auto">
          <a:xfrm rot="5400000">
            <a:off x="1092994" y="4798219"/>
            <a:ext cx="1143000" cy="392112"/>
          </a:xfrm>
          <a:prstGeom prst="rightArrow">
            <a:avLst>
              <a:gd name="adj1" fmla="val 50000"/>
              <a:gd name="adj2" fmla="val 4993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1279" name="Стрелка вправо 35"/>
          <p:cNvSpPr>
            <a:spLocks noChangeArrowheads="1"/>
          </p:cNvSpPr>
          <p:nvPr/>
        </p:nvSpPr>
        <p:spPr bwMode="auto">
          <a:xfrm rot="-5400000">
            <a:off x="1135063" y="3756025"/>
            <a:ext cx="1085850" cy="419100"/>
          </a:xfrm>
          <a:prstGeom prst="rightArrow">
            <a:avLst>
              <a:gd name="adj1" fmla="val 50000"/>
              <a:gd name="adj2" fmla="val 4992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1280" name="Стрелка вправо 36"/>
          <p:cNvSpPr>
            <a:spLocks noChangeArrowheads="1"/>
          </p:cNvSpPr>
          <p:nvPr/>
        </p:nvSpPr>
        <p:spPr bwMode="auto">
          <a:xfrm rot="-2830665">
            <a:off x="4544220" y="3082131"/>
            <a:ext cx="938212" cy="422275"/>
          </a:xfrm>
          <a:prstGeom prst="rightArrow">
            <a:avLst>
              <a:gd name="adj1" fmla="val 50000"/>
              <a:gd name="adj2" fmla="val 4989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1281" name="Стрелка вправо 37"/>
          <p:cNvSpPr>
            <a:spLocks noChangeArrowheads="1"/>
          </p:cNvSpPr>
          <p:nvPr/>
        </p:nvSpPr>
        <p:spPr bwMode="auto">
          <a:xfrm>
            <a:off x="4683125" y="4137025"/>
            <a:ext cx="860425" cy="420688"/>
          </a:xfrm>
          <a:prstGeom prst="rightArrow">
            <a:avLst>
              <a:gd name="adj1" fmla="val 50000"/>
              <a:gd name="adj2" fmla="val 5006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1282" name="Стрелка вправо 38"/>
          <p:cNvSpPr>
            <a:spLocks noChangeArrowheads="1"/>
          </p:cNvSpPr>
          <p:nvPr/>
        </p:nvSpPr>
        <p:spPr bwMode="auto">
          <a:xfrm rot="2517792">
            <a:off x="4556125" y="5521325"/>
            <a:ext cx="974725" cy="420688"/>
          </a:xfrm>
          <a:prstGeom prst="rightArrow">
            <a:avLst>
              <a:gd name="adj1" fmla="val 50000"/>
              <a:gd name="adj2" fmla="val 5007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933450" y="1493838"/>
            <a:ext cx="15716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Geography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68688" y="5351463"/>
            <a:ext cx="6746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ISPs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1725" y="7175500"/>
            <a:ext cx="11525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Devices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6225" y="2708275"/>
            <a:ext cx="2035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Fixed-line ISPs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68938" y="5494338"/>
            <a:ext cx="16319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Mobile ISPs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 rot="5400000">
            <a:off x="6307138" y="4084637"/>
            <a:ext cx="20716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Pricing Models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11289" name="AutoShape 22" descr="https://pbs.twimg.com/profile_images/504199207943557120/0UTgRQB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290" name="AutoShape 24" descr="https://pbs.twimg.com/profile_images/504199207943557120/0UTgRQB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291" name="AutoShape 26" descr="https://pbs.twimg.com/profile_images/504199207943557120/0UTgRQB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1292" name="Pictur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2688" y="4137025"/>
            <a:ext cx="950912" cy="714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93" name="AutoShape 30" descr="http://www.trendmicro.co.uk/media/icon/xspicon-isp-telc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1294" name="Picture 3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26438" y="3708400"/>
            <a:ext cx="1500187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5" name="Стрелка вправо 65"/>
          <p:cNvSpPr>
            <a:spLocks noChangeArrowheads="1"/>
          </p:cNvSpPr>
          <p:nvPr/>
        </p:nvSpPr>
        <p:spPr bwMode="auto">
          <a:xfrm rot="2517792">
            <a:off x="7259638" y="3079750"/>
            <a:ext cx="1060450" cy="420688"/>
          </a:xfrm>
          <a:prstGeom prst="rightArrow">
            <a:avLst>
              <a:gd name="adj1" fmla="val 50000"/>
              <a:gd name="adj2" fmla="val 5008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1296" name="Стрелка вправо 66"/>
          <p:cNvSpPr>
            <a:spLocks noChangeArrowheads="1"/>
          </p:cNvSpPr>
          <p:nvPr/>
        </p:nvSpPr>
        <p:spPr bwMode="auto">
          <a:xfrm rot="-2830665">
            <a:off x="7152482" y="5503069"/>
            <a:ext cx="1155700" cy="420687"/>
          </a:xfrm>
          <a:prstGeom prst="rightArrow">
            <a:avLst>
              <a:gd name="adj1" fmla="val 50000"/>
              <a:gd name="adj2" fmla="val 5008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1297" name="TextBox 68"/>
          <p:cNvSpPr txBox="1">
            <a:spLocks noChangeArrowheads="1"/>
          </p:cNvSpPr>
          <p:nvPr/>
        </p:nvSpPr>
        <p:spPr bwMode="auto">
          <a:xfrm>
            <a:off x="8255000" y="5280025"/>
            <a:ext cx="1503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Cross-ISPs</a:t>
            </a:r>
          </a:p>
        </p:txBody>
      </p:sp>
      <p:sp>
        <p:nvSpPr>
          <p:cNvPr id="11298" name="Стрелка вправо 69"/>
          <p:cNvSpPr>
            <a:spLocks noChangeArrowheads="1"/>
          </p:cNvSpPr>
          <p:nvPr/>
        </p:nvSpPr>
        <p:spPr bwMode="auto">
          <a:xfrm>
            <a:off x="7540625" y="4137025"/>
            <a:ext cx="642938" cy="420688"/>
          </a:xfrm>
          <a:prstGeom prst="rightArrow">
            <a:avLst>
              <a:gd name="adj1" fmla="val 50000"/>
              <a:gd name="adj2" fmla="val 5005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1299" name="AutoShape 2" descr="https://en.opensuse.org/images/4/4f/Icon-check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300" name="AutoShape 4" descr="https://en.opensuse.org/images/4/4f/Icon-check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301" name="AutoShape 6" descr="https://en.opensuse.org/images/4/4f/Icon-check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302" name="AutoShape 8" descr="https://en.opensuse.org/images/4/4f/Icon-check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303" name="AutoShape 10" descr="https://en.opensuse.org/images/4/4f/Icon-check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304" name="AutoShape 12" descr="https://en.opensuse.org/images/4/4f/Icon-check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305" name="AutoShape 14" descr="https://en.opensuse.org/images/4/4f/Icon-check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306" name="AutoShape 16" descr="http://icons.iconarchive.com/icons/visualpharm/must-have/256/Check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468313" y="1493838"/>
            <a:ext cx="2428875" cy="1928812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1308" name="Picture 18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39813" y="163671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 bwMode="auto">
          <a:xfrm>
            <a:off x="468313" y="5565775"/>
            <a:ext cx="2428875" cy="1928813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1310" name="Picture 18" descr="http://icons.iconarchive.com/icons/visualpharm/must-have/256/Check-ico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68375" y="556577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2968625" y="1422400"/>
            <a:ext cx="4643438" cy="6065838"/>
          </a:xfrm>
          <a:prstGeom prst="rect">
            <a:avLst/>
          </a:prstGeom>
          <a:noFill/>
          <a:ln w="57150" algn="ctr">
            <a:solidFill>
              <a:srgbClr val="FF505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06413" y="301625"/>
            <a:ext cx="9070975" cy="1262063"/>
          </a:xfrm>
        </p:spPr>
        <p:txBody>
          <a:bodyPr/>
          <a:lstStyle/>
          <a:p>
            <a:r>
              <a:rPr lang="en-GB" altLang="en-US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ISP-level view</a:t>
            </a:r>
          </a:p>
        </p:txBody>
      </p:sp>
      <p:grpSp>
        <p:nvGrpSpPr>
          <p:cNvPr id="12291" name="Group 6"/>
          <p:cNvGrpSpPr>
            <a:grpSpLocks/>
          </p:cNvGrpSpPr>
          <p:nvPr/>
        </p:nvGrpSpPr>
        <p:grpSpPr bwMode="auto">
          <a:xfrm>
            <a:off x="1298575" y="1260475"/>
            <a:ext cx="7486650" cy="34925"/>
            <a:chOff x="818" y="794"/>
            <a:chExt cx="4716" cy="22"/>
          </a:xfrm>
        </p:grpSpPr>
        <p:sp>
          <p:nvSpPr>
            <p:cNvPr id="12299" name="Line 7"/>
            <p:cNvSpPr>
              <a:spLocks noChangeShapeType="1"/>
            </p:cNvSpPr>
            <p:nvPr/>
          </p:nvSpPr>
          <p:spPr bwMode="auto">
            <a:xfrm>
              <a:off x="1526" y="794"/>
              <a:ext cx="34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00" name="Line 8"/>
            <p:cNvSpPr>
              <a:spLocks noChangeShapeType="1"/>
            </p:cNvSpPr>
            <p:nvPr/>
          </p:nvSpPr>
          <p:spPr bwMode="auto">
            <a:xfrm>
              <a:off x="818" y="794"/>
              <a:ext cx="4716" cy="0"/>
            </a:xfrm>
            <a:prstGeom prst="line">
              <a:avLst/>
            </a:prstGeom>
            <a:noFill/>
            <a:ln w="1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818" y="816"/>
              <a:ext cx="4716" cy="0"/>
            </a:xfrm>
            <a:prstGeom prst="line">
              <a:avLst/>
            </a:prstGeom>
            <a:noFill/>
            <a:ln w="28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244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2619375"/>
            <a:ext cx="4738687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640013"/>
            <a:ext cx="4714875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http://blogs.elon.edu/technology/files/2014/09/ms-office-clipart-RcdKXra9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7013" y="5208588"/>
            <a:ext cx="8524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96938" y="1708150"/>
            <a:ext cx="36798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Fixed-line Internet market </a:t>
            </a:r>
          </a:p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(5 representative providers)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88" y="6746875"/>
            <a:ext cx="8683625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Mobile market is more dynamic than the fixed-line Internet market</a:t>
            </a:r>
            <a:endParaRPr lang="en-GB" altLang="en-US" sz="240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4400" y="1735138"/>
            <a:ext cx="367982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Mobile Internet market </a:t>
            </a:r>
          </a:p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ndalus" pitchFamily="18" charset="-78"/>
                <a:ea typeface="SimSun" charset="-122"/>
                <a:cs typeface="Andalus" pitchFamily="18" charset="-78"/>
              </a:rPr>
              <a:t>(5 representative providers)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ea typeface="SimSun" charset="-122"/>
              <a:cs typeface="Andalus" pitchFamily="18" charset="-78"/>
            </a:endParaRPr>
          </a:p>
        </p:txBody>
      </p:sp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58250" y="71438"/>
            <a:ext cx="11112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12698</TotalTime>
  <Words>384</Words>
  <Application>Microsoft Office PowerPoint</Application>
  <PresentationFormat>Произвольный</PresentationFormat>
  <Paragraphs>115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Слайд 1</vt:lpstr>
      <vt:lpstr>Слайд 2</vt:lpstr>
      <vt:lpstr>Слайд 3</vt:lpstr>
      <vt:lpstr>Data-driven Analysis</vt:lpstr>
      <vt:lpstr>Roadmap</vt:lpstr>
      <vt:lpstr>Geographic differences</vt:lpstr>
      <vt:lpstr>Device-specific differences</vt:lpstr>
      <vt:lpstr>Roadmap</vt:lpstr>
      <vt:lpstr>ISP-level view</vt:lpstr>
      <vt:lpstr>Pricing Models</vt:lpstr>
      <vt:lpstr>Behavioral Shift</vt:lpstr>
      <vt:lpstr>Behavioral Shift</vt:lpstr>
      <vt:lpstr>Roadmap</vt:lpstr>
      <vt:lpstr>Cross-ISPs watching patterns</vt:lpstr>
      <vt:lpstr>Speculative Content Pre-fetching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Dmytro Karamshuk</dc:creator>
  <cp:lastModifiedBy>dmytro</cp:lastModifiedBy>
  <cp:revision>1834</cp:revision>
  <cp:lastPrinted>2013-01-29T11:14:17Z</cp:lastPrinted>
  <dcterms:created xsi:type="dcterms:W3CDTF">2011-01-27T16:36:26Z</dcterms:created>
  <dcterms:modified xsi:type="dcterms:W3CDTF">2015-04-19T17:36:37Z</dcterms:modified>
</cp:coreProperties>
</file>