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92" r:id="rId4"/>
    <p:sldId id="289" r:id="rId5"/>
    <p:sldId id="290" r:id="rId6"/>
    <p:sldId id="287" r:id="rId7"/>
    <p:sldId id="291" r:id="rId8"/>
    <p:sldId id="278" r:id="rId9"/>
    <p:sldId id="277" r:id="rId10"/>
    <p:sldId id="279" r:id="rId11"/>
    <p:sldId id="280" r:id="rId12"/>
    <p:sldId id="281" r:id="rId13"/>
    <p:sldId id="285" r:id="rId14"/>
    <p:sldId id="282" r:id="rId15"/>
    <p:sldId id="283" r:id="rId16"/>
    <p:sldId id="288" r:id="rId17"/>
    <p:sldId id="268" r:id="rId18"/>
    <p:sldId id="272" r:id="rId19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55" autoAdjust="0"/>
  </p:normalViewPr>
  <p:slideViewPr>
    <p:cSldViewPr snapToGrid="0" snapToObjects="1">
      <p:cViewPr varScale="1">
        <p:scale>
          <a:sx n="92" d="100"/>
          <a:sy n="92" d="100"/>
        </p:scale>
        <p:origin x="-1272" y="-112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F3008-92B5-644B-9E9F-193F6AC7C8FE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0C9D-4F7C-754F-AD6C-36C1E885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B424-C7BD-5C49-BBE0-002E3A065A5D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E6A1F-83C7-144A-8FED-2C3EC887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8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A1F-83C7-144A-8FED-2C3EC887D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A1F-83C7-144A-8FED-2C3EC887D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4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A1F-83C7-144A-8FED-2C3EC887D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A1F-83C7-144A-8FED-2C3EC887D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13178-3770-6C41-BAC3-1F519F8FC0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99BED0-A260-C748-A227-F5C16815E8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A1F-83C7-144A-8FED-2C3EC887DF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A1F-83C7-144A-8FED-2C3EC887DF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8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52A6-BD14-A448-B629-D41EA8056A30}" type="datetime1">
              <a:rPr lang="en-GB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age003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38" y="416597"/>
            <a:ext cx="1325404" cy="11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1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C2B0-806A-C44A-8D40-C308BF89C535}" type="datetime1">
              <a:rPr lang="en-GB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2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0FDE-9EEF-C645-A9E3-392BCD4CE14A}" type="datetime1">
              <a:rPr lang="en-GB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C861-2FAB-5540-B7B7-C33F8F0A1EED}" type="datetime1">
              <a:rPr lang="en-GB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age003.jpe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75" y="274638"/>
            <a:ext cx="554947" cy="5005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01089" y="1492250"/>
            <a:ext cx="9540433" cy="10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1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F0AC-C7AD-1E4B-A2E6-A9B418B4A66F}" type="datetime1">
              <a:rPr lang="en-GB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C33E-83E5-6B4B-83CF-403C91A058E0}" type="datetime1">
              <a:rPr lang="en-GB" smtClean="0"/>
              <a:t>15/01/16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1089" y="1492250"/>
            <a:ext cx="9540433" cy="10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mage003.jpe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75" y="274638"/>
            <a:ext cx="554947" cy="5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6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ABE9-1521-6744-9BA4-C1366E6072B6}" type="datetime1">
              <a:rPr lang="en-GB" smtClean="0"/>
              <a:t>15/01/16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1089" y="1492250"/>
            <a:ext cx="9540433" cy="10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003.jpe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75" y="274638"/>
            <a:ext cx="554947" cy="5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035-E9F4-6449-B601-43E92AFD62A3}" type="datetime1">
              <a:rPr lang="en-GB" smtClean="0"/>
              <a:t>15/01/16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1089" y="1492250"/>
            <a:ext cx="9540433" cy="10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003.jpe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75" y="274638"/>
            <a:ext cx="554947" cy="5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E9D-D470-1043-9609-7EC86FF63C26}" type="datetime1">
              <a:rPr lang="en-GB" smtClean="0"/>
              <a:t>15/01/16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mage003.jpe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75" y="274638"/>
            <a:ext cx="554947" cy="5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E1D-3668-744E-AAB0-15F4561BF6B8}" type="datetime1">
              <a:rPr lang="en-GB" smtClean="0"/>
              <a:t>15/01/16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mage003.jpe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75" y="274638"/>
            <a:ext cx="554947" cy="5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0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095-58AB-904F-ACB2-BC965E732420}" type="datetime1">
              <a:rPr lang="en-GB" smtClean="0"/>
              <a:t>15/01/16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mage003.jpe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75" y="274638"/>
            <a:ext cx="554947" cy="5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B08F-ADEF-754E-9DB7-490022BD2F54}" type="datetime1">
              <a:rPr lang="en-GB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F556-E907-ED41-ADA3-34DC8E698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ispreview.co.uk/review/top10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hyperlink" Target="http://6lab.cisco.com/stat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hyperlink" Target="http://6lab.cisco.com/sta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apnic.net/dists/v6dcc.html" TargetMode="External"/><Relationship Id="rId4" Type="http://schemas.openxmlformats.org/officeDocument/2006/relationships/hyperlink" Target="http://6lab.cisco.com/stats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groups/UK-IPv6-Council-8128401?home=&amp;gid=8128401" TargetMode="External"/><Relationship Id="rId4" Type="http://schemas.openxmlformats.org/officeDocument/2006/relationships/hyperlink" Target="http://www.ipv6.org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internetsociety.org/deploy360/blog/2015/06/apple-will-require-ipv6-support-for-all-ios-9-app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ert" TargetMode="External"/><Relationship Id="rId4" Type="http://schemas.openxmlformats.org/officeDocument/2006/relationships/image" Target="../media/image13.png"/><Relationship Id="rId5" Type="http://schemas.openxmlformats.org/officeDocument/2006/relationships/hyperlink" Target="http://www.fitsnews.com/2012/07/20/if-you-believe-2/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://www.dailymail.co.uk/news/article-566719/Why-ostriches-DONT-bury-heads-sand--surprising-truths-great-animal-myths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hyperlink" Target="http://6lab.cisco.com/sta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 IPv6 Council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Veronika McKillop</a:t>
            </a:r>
          </a:p>
          <a:p>
            <a:r>
              <a:rPr lang="en-US" sz="2400" dirty="0" smtClean="0"/>
              <a:t>19/1/2016 @ UKNOF33</a:t>
            </a:r>
            <a:endParaRPr lang="en-US" sz="2400" dirty="0"/>
          </a:p>
        </p:txBody>
      </p:sp>
      <p:pic>
        <p:nvPicPr>
          <p:cNvPr id="4" name="Picture 3" descr="image00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38" y="416597"/>
            <a:ext cx="1325404" cy="1195388"/>
          </a:xfrm>
          <a:prstGeom prst="rect">
            <a:avLst/>
          </a:prstGeom>
        </p:spPr>
      </p:pic>
      <p:pic>
        <p:nvPicPr>
          <p:cNvPr id="5" name="Picture 4" descr="IPv6_Foru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74" y="416598"/>
            <a:ext cx="1457592" cy="9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5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did this mean?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51212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We were missing the deployment in residential networks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7,879,000 subscribers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Sky UK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5,750,000 subscribers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Virgin Media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4,625,800 subscribers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TalkTalk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&gt; 4,097,000 subscribers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EE &gt; 927,000 subscribers</a:t>
            </a:r>
          </a:p>
          <a:p>
            <a:pPr lvl="2">
              <a:defRPr/>
            </a:pPr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http://www.ispreview.co.uk/review/top10.php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When one major ISP starts to enable IPv6, the change is going to be significant</a:t>
            </a:r>
          </a:p>
          <a:p>
            <a:pPr>
              <a:defRPr/>
            </a:pPr>
            <a:r>
              <a:rPr lang="en-US" dirty="0" smtClean="0"/>
              <a:t>Now, we are in 2016….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8D8DB-270B-514A-887B-E270D9CCBE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08838" y="2517775"/>
            <a:ext cx="2201862" cy="10429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&gt;23M </a:t>
            </a:r>
            <a:r>
              <a:rPr lang="en-US" dirty="0"/>
              <a:t>out of ~</a:t>
            </a:r>
            <a:r>
              <a:rPr lang="en-US" dirty="0" smtClean="0"/>
              <a:t>24M </a:t>
            </a:r>
            <a:r>
              <a:rPr lang="en-US" dirty="0"/>
              <a:t>broadband subscribers </a:t>
            </a:r>
          </a:p>
        </p:txBody>
      </p:sp>
    </p:spTree>
    <p:extLst>
      <p:ext uri="{BB962C8B-B14F-4D97-AF65-F5344CB8AC3E}">
        <p14:creationId xmlns:p14="http://schemas.microsoft.com/office/powerpoint/2010/main" val="52150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12/08/2015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ED48-24CA-2840-80C3-911340784A9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1507" name="Picture 4" descr="Screen Shot 2015-08-12 at 13.25.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0" y="1606550"/>
            <a:ext cx="7915320" cy="46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00118" y="6469063"/>
            <a:ext cx="363372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http://6lab.cisco.com/stats/</a:t>
            </a:r>
            <a:r>
              <a:rPr lang="en-US" sz="1100" dirty="0"/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77873" y="2702109"/>
            <a:ext cx="2532166" cy="1407089"/>
            <a:chOff x="5877873" y="2702109"/>
            <a:chExt cx="2532166" cy="1407089"/>
          </a:xfrm>
        </p:grpSpPr>
        <p:cxnSp>
          <p:nvCxnSpPr>
            <p:cNvPr id="7" name="Straight Connector 6"/>
            <p:cNvCxnSpPr>
              <a:stCxn id="5" idx="0"/>
            </p:cNvCxnSpPr>
            <p:nvPr/>
          </p:nvCxnSpPr>
          <p:spPr>
            <a:xfrm flipV="1">
              <a:off x="5877873" y="3250002"/>
              <a:ext cx="1330647" cy="859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096000" y="3250002"/>
              <a:ext cx="1610823" cy="859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6710787" y="2702109"/>
              <a:ext cx="1699252" cy="54789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Users: 0.49%</a:t>
              </a:r>
              <a:endParaRPr lang="en-US" b="1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477705" y="4109198"/>
            <a:ext cx="800335" cy="24447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08/09/2015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4308A-08F3-7C4B-B06D-478D428069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2531" name="Picture 5" descr="Screen Shot 2015-09-08 at 13.3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597025"/>
            <a:ext cx="914647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00118" y="6469063"/>
            <a:ext cx="363372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http://6lab.cisco.com/stats/</a:t>
            </a:r>
            <a:r>
              <a:rPr lang="en-US" sz="110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88938" y="2836299"/>
            <a:ext cx="2550304" cy="1407089"/>
            <a:chOff x="5859735" y="2702109"/>
            <a:chExt cx="2550304" cy="1407089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859735" y="3250002"/>
              <a:ext cx="1348785" cy="859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96000" y="3250002"/>
              <a:ext cx="1610823" cy="859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6710787" y="2702109"/>
              <a:ext cx="1699252" cy="54789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Users: 0.95%</a:t>
              </a:r>
              <a:endParaRPr lang="en-US" b="1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699087" y="4243388"/>
            <a:ext cx="773026" cy="26511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15/1/2016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Shot 2016-01-15 at 09.4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47" y="1808412"/>
            <a:ext cx="7863188" cy="4227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1395" y="3153569"/>
            <a:ext cx="1655763" cy="156845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APNIC Labs</a:t>
            </a:r>
            <a:r>
              <a:rPr lang="en-US" dirty="0">
                <a:solidFill>
                  <a:schemeClr val="bg1"/>
                </a:solidFill>
              </a:rPr>
              <a:t>: IPv6 User ratio </a:t>
            </a:r>
            <a:r>
              <a:rPr lang="en-US" dirty="0" smtClean="0">
                <a:solidFill>
                  <a:schemeClr val="bg1"/>
                </a:solidFill>
              </a:rPr>
              <a:t>5.39%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GB is #</a:t>
            </a:r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hlinkClick r:id="rId3"/>
              </a:rPr>
              <a:t>http://labs.apnic.net/dists/v6dcc.html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00118" y="6469063"/>
            <a:ext cx="363372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/>
              <a:t>Source: </a:t>
            </a:r>
            <a:r>
              <a:rPr lang="en-US" sz="1100" dirty="0">
                <a:hlinkClick r:id="rId4"/>
              </a:rPr>
              <a:t>http://6lab.cisco.com/stats/</a:t>
            </a:r>
            <a:r>
              <a:rPr lang="en-US" sz="1100" dirty="0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59735" y="2530705"/>
            <a:ext cx="2550304" cy="1407089"/>
            <a:chOff x="5859735" y="2702109"/>
            <a:chExt cx="2550304" cy="1407089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859735" y="3250002"/>
              <a:ext cx="1348785" cy="859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96000" y="3250002"/>
              <a:ext cx="1610823" cy="859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6710787" y="2702109"/>
              <a:ext cx="1699252" cy="54789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Users: 2.59%</a:t>
              </a:r>
              <a:endParaRPr lang="en-US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5687322" y="3937794"/>
            <a:ext cx="758056" cy="21113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Definition of Success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IPv6 traffic in the UK will grow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People inspired/encouraged by the UK IPv6 Council, will (re)start IPv6 projects in their own </a:t>
            </a:r>
            <a:r>
              <a:rPr lang="en-US" dirty="0" err="1" smtClean="0">
                <a:latin typeface="Arial" charset="0"/>
              </a:rPr>
              <a:t>organisations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IPv6 moving beyond ISPs only</a:t>
            </a: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67161-6D17-E748-B3D7-7136C170799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6519863" y="1217613"/>
            <a:ext cx="908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rgbClr val="FF0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18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851922" y="2339975"/>
            <a:ext cx="908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rgbClr val="FF0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65597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98450" y="457200"/>
            <a:ext cx="9351963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What did we do over the </a:t>
            </a:r>
            <a:r>
              <a:rPr lang="en-US" dirty="0" smtClean="0">
                <a:latin typeface="Arial" charset="0"/>
              </a:rPr>
              <a:t>16 </a:t>
            </a:r>
            <a:r>
              <a:rPr lang="en-US" dirty="0">
                <a:latin typeface="Arial" charset="0"/>
              </a:rPr>
              <a:t>months?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48402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/>
              <a:t>mission</a:t>
            </a:r>
            <a:r>
              <a:rPr lang="en-US" dirty="0" smtClean="0"/>
              <a:t> of the Council:</a:t>
            </a:r>
          </a:p>
          <a:p>
            <a:pPr lvl="1">
              <a:defRPr/>
            </a:pPr>
            <a:r>
              <a:rPr lang="en-US" dirty="0" smtClean="0"/>
              <a:t>Create a platform for discussion and sharing of information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We have grown to </a:t>
            </a:r>
            <a:r>
              <a:rPr lang="en-US" b="1" dirty="0" smtClean="0"/>
              <a:t>360</a:t>
            </a:r>
            <a:r>
              <a:rPr lang="en-US" dirty="0" smtClean="0"/>
              <a:t> members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100</a:t>
            </a:r>
            <a:r>
              <a:rPr lang="en-US" dirty="0" smtClean="0"/>
              <a:t> posts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/>
              <a:t>2 Annual meetings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October 2014 &amp; September 2015 (recordings on our website)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/>
              <a:t>3 Round-table discussions</a:t>
            </a:r>
          </a:p>
          <a:p>
            <a:pPr lvl="1">
              <a:defRPr/>
            </a:pPr>
            <a:r>
              <a:rPr lang="en-US" dirty="0" smtClean="0"/>
              <a:t>April 2015 - Various IPv6 topics</a:t>
            </a:r>
          </a:p>
          <a:p>
            <a:pPr lvl="1">
              <a:defRPr/>
            </a:pPr>
            <a:r>
              <a:rPr lang="en-US" dirty="0" smtClean="0"/>
              <a:t>June 2015 - Reasons for deploying IPv6 in the UK</a:t>
            </a:r>
          </a:p>
          <a:p>
            <a:pPr lvl="1">
              <a:defRPr/>
            </a:pPr>
            <a:r>
              <a:rPr lang="en-US" dirty="0" smtClean="0"/>
              <a:t>November 2015 – IPv6 in hosts; Containers and IPv6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55775-8EE9-1740-841A-771FD38598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YOU to take active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8" y="1600201"/>
            <a:ext cx="6527981" cy="475615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Stop waiting for others! </a:t>
            </a:r>
          </a:p>
          <a:p>
            <a:endParaRPr lang="en-US" sz="2800" dirty="0" smtClean="0"/>
          </a:p>
          <a:p>
            <a:r>
              <a:rPr lang="en-US" sz="2800" dirty="0" smtClean="0"/>
              <a:t>Are </a:t>
            </a:r>
            <a:r>
              <a:rPr lang="en-US" sz="2800" b="1" dirty="0" smtClean="0"/>
              <a:t>YOU</a:t>
            </a:r>
            <a:r>
              <a:rPr lang="en-US" sz="2800" dirty="0" smtClean="0"/>
              <a:t> deploying IPv6? </a:t>
            </a:r>
          </a:p>
          <a:p>
            <a:endParaRPr lang="en-US" sz="2800" dirty="0"/>
          </a:p>
          <a:p>
            <a:r>
              <a:rPr lang="en-US" sz="2800" dirty="0" smtClean="0"/>
              <a:t>Or are </a:t>
            </a:r>
            <a:r>
              <a:rPr lang="en-US" sz="2800" b="1" dirty="0" smtClean="0"/>
              <a:t>YOU</a:t>
            </a:r>
            <a:r>
              <a:rPr lang="en-US" sz="2800" dirty="0" smtClean="0"/>
              <a:t> still waiting for “someone” to write </a:t>
            </a:r>
            <a:r>
              <a:rPr lang="en-US" sz="2800" b="1" dirty="0" smtClean="0"/>
              <a:t>YOUR</a:t>
            </a:r>
            <a:r>
              <a:rPr lang="en-US" sz="2800" dirty="0" smtClean="0"/>
              <a:t> business case? </a:t>
            </a:r>
          </a:p>
          <a:p>
            <a:endParaRPr lang="en-US" sz="2800" dirty="0" smtClean="0"/>
          </a:p>
          <a:p>
            <a:r>
              <a:rPr lang="en-US" sz="2800" b="1" dirty="0" smtClean="0"/>
              <a:t>Successful IPv6 </a:t>
            </a:r>
            <a:r>
              <a:rPr lang="en-US" sz="2800" dirty="0" smtClean="0"/>
              <a:t>deployments are those ones where </a:t>
            </a:r>
            <a:r>
              <a:rPr lang="en-US" sz="2800" b="1" dirty="0" smtClean="0"/>
              <a:t>YOU</a:t>
            </a:r>
            <a:r>
              <a:rPr lang="en-US" sz="2800" dirty="0" smtClean="0"/>
              <a:t> get completely involved and </a:t>
            </a:r>
            <a:r>
              <a:rPr lang="en-US" sz="2800" b="1" dirty="0" smtClean="0"/>
              <a:t>YOU</a:t>
            </a:r>
            <a:r>
              <a:rPr lang="en-US" sz="2800" dirty="0" smtClean="0"/>
              <a:t> lead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520" y="1600201"/>
            <a:ext cx="2524580" cy="35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1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 touch with UK IPv6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and open for all!</a:t>
            </a:r>
          </a:p>
          <a:p>
            <a:endParaRPr lang="en-US" dirty="0" smtClean="0"/>
          </a:p>
          <a:p>
            <a:r>
              <a:rPr lang="en-US" dirty="0" smtClean="0"/>
              <a:t>LinkedIn Group: </a:t>
            </a:r>
            <a:r>
              <a:rPr lang="en-US" dirty="0" smtClean="0">
                <a:hlinkClick r:id="rId3"/>
              </a:rPr>
              <a:t>UK IPv6 Council</a:t>
            </a:r>
            <a:endParaRPr lang="en-US" dirty="0" smtClean="0"/>
          </a:p>
          <a:p>
            <a:pPr lvl="1"/>
            <a:r>
              <a:rPr lang="en-US" dirty="0"/>
              <a:t>http://tinyurl.com/UK-IPv6-</a:t>
            </a:r>
            <a:r>
              <a:rPr lang="en-US" dirty="0" smtClean="0"/>
              <a:t>LinkedIn </a:t>
            </a:r>
          </a:p>
          <a:p>
            <a:pPr lvl="1"/>
            <a:endParaRPr lang="en-US" dirty="0"/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4"/>
              </a:rPr>
              <a:t>www.ipv6.org.uk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6680" y="2659191"/>
            <a:ext cx="2605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04040"/>
                </a:solidFill>
              </a:rPr>
              <a:t>Thank</a:t>
            </a:r>
            <a:r>
              <a:rPr lang="en-US" dirty="0" smtClean="0"/>
              <a:t> </a:t>
            </a:r>
            <a:r>
              <a:rPr lang="en-US" sz="3200" dirty="0" smtClean="0"/>
              <a:t>you.</a:t>
            </a:r>
            <a:endParaRPr lang="en-US" sz="3200" dirty="0"/>
          </a:p>
        </p:txBody>
      </p:sp>
      <p:pic>
        <p:nvPicPr>
          <p:cNvPr id="6" name="Picture 5" descr="image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53" y="1875253"/>
            <a:ext cx="2383827" cy="21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UK IPv6 Council?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User Group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aim is to:</a:t>
            </a:r>
          </a:p>
          <a:p>
            <a:pPr lvl="1"/>
            <a:r>
              <a:rPr lang="en-US" dirty="0" smtClean="0"/>
              <a:t>Bring together </a:t>
            </a:r>
            <a:r>
              <a:rPr lang="en-US" dirty="0"/>
              <a:t>a </a:t>
            </a:r>
            <a:r>
              <a:rPr lang="en-US" dirty="0" smtClean="0"/>
              <a:t>community and enable dialog about IPv6 deployment</a:t>
            </a:r>
          </a:p>
          <a:p>
            <a:pPr lvl="1"/>
            <a:r>
              <a:rPr lang="en-US" dirty="0" smtClean="0"/>
              <a:t>Develop sense </a:t>
            </a:r>
            <a:r>
              <a:rPr lang="en-US" dirty="0"/>
              <a:t>of </a:t>
            </a:r>
            <a:r>
              <a:rPr lang="en-US" dirty="0" smtClean="0"/>
              <a:t>togetherness, </a:t>
            </a:r>
            <a:r>
              <a:rPr lang="en-US" dirty="0"/>
              <a:t>share </a:t>
            </a:r>
            <a:r>
              <a:rPr lang="en-US" dirty="0" smtClean="0"/>
              <a:t>knowledge and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68" y="1600201"/>
            <a:ext cx="1946124" cy="9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2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1"/>
            <a:ext cx="6207868" cy="4912253"/>
          </a:xfrm>
        </p:spPr>
        <p:txBody>
          <a:bodyPr>
            <a:normAutofit/>
          </a:bodyPr>
          <a:lstStyle/>
          <a:p>
            <a:r>
              <a:rPr lang="en-US" dirty="0" smtClean="0"/>
              <a:t>The world has been changing since June 2011</a:t>
            </a:r>
          </a:p>
          <a:p>
            <a:endParaRPr lang="en-US" dirty="0" smtClean="0"/>
          </a:p>
          <a:p>
            <a:r>
              <a:rPr lang="en-US" dirty="0" smtClean="0"/>
              <a:t>IPv6 has accelerated in the last 12 months</a:t>
            </a:r>
          </a:p>
          <a:p>
            <a:pPr lvl="1"/>
            <a:r>
              <a:rPr lang="en-US" dirty="0" smtClean="0"/>
              <a:t>US grew from 10% to 23.6%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don’t want the UK to be left 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84" y="1270934"/>
            <a:ext cx="2415386" cy="1859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597" y="5095744"/>
            <a:ext cx="1680809" cy="1260607"/>
          </a:xfrm>
          <a:prstGeom prst="rect">
            <a:avLst/>
          </a:prstGeom>
        </p:spPr>
      </p:pic>
      <p:pic>
        <p:nvPicPr>
          <p:cNvPr id="9" name="Picture 8" descr="Screen Shot 2016-01-15 at 22.4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21" y="5135315"/>
            <a:ext cx="1436876" cy="1221036"/>
          </a:xfrm>
          <a:prstGeom prst="rect">
            <a:avLst/>
          </a:prstGeom>
        </p:spPr>
      </p:pic>
      <p:pic>
        <p:nvPicPr>
          <p:cNvPr id="10" name="Picture 9" descr="Screen Shot 2016-01-15 at 09.54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788" y="3130781"/>
            <a:ext cx="2191278" cy="16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ea typeface="Lucida Grande"/>
                <a:cs typeface="Lucida Grande"/>
              </a:rPr>
              <a:t> </a:t>
            </a:r>
            <a:r>
              <a:rPr lang="en-US" dirty="0" err="1" smtClean="0"/>
              <a:t>iOS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Lucida Grande"/>
                <a:cs typeface="Arial"/>
              </a:rPr>
              <a:t>IPv6 – June 2015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Because IPv6 support is so critical to ensuring your applications work across the world for every customer, we are making it an </a:t>
            </a:r>
            <a:r>
              <a:rPr lang="en-US" b="1" dirty="0" err="1"/>
              <a:t>AppStore</a:t>
            </a:r>
            <a:r>
              <a:rPr lang="en-US" b="1" dirty="0"/>
              <a:t> submission requirement, starting with </a:t>
            </a:r>
            <a:r>
              <a:rPr lang="en-US" b="1" dirty="0" err="1"/>
              <a:t>iOS</a:t>
            </a:r>
            <a:r>
              <a:rPr lang="en-US" b="1" dirty="0"/>
              <a:t> 9.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http://www.internetsociety.org/deploy360/blog/2015/06/apple-will-require-ipv6-support-for-all-ios-9-apps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4</a:t>
            </a:fld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2465892" y="431818"/>
            <a:ext cx="822960" cy="822960"/>
          </a:xfrm>
          <a:prstGeom prst="hear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</a:t>
            </a:r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6-01-15 at 13.49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627" y="1612863"/>
            <a:ext cx="5316207" cy="51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3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ARIN IPv4 pool depleted – September 2015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6-01-15 at 10.0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338" y="1585860"/>
            <a:ext cx="5360787" cy="51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Globally – January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F556-E907-ED41-ADA3-34DC8E6985D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6-01-15 at 09.54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557690"/>
            <a:ext cx="6870171" cy="5300309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7607871" y="3564002"/>
            <a:ext cx="2450529" cy="279234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IPv6 turned 20 in December 2015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256" y="820923"/>
            <a:ext cx="179222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0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Where were </a:t>
            </a:r>
            <a:r>
              <a:rPr lang="en-US" dirty="0" smtClean="0">
                <a:latin typeface="Arial" charset="0"/>
              </a:rPr>
              <a:t>we 16 </a:t>
            </a:r>
            <a:r>
              <a:rPr lang="en-US" dirty="0">
                <a:latin typeface="Arial" charset="0"/>
              </a:rPr>
              <a:t>Months ago?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28CF3-BB41-5E47-80CD-E596DE0B81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41363" y="1792288"/>
            <a:ext cx="3159125" cy="1552575"/>
            <a:chOff x="741363" y="1792288"/>
            <a:chExt cx="3159125" cy="1552575"/>
          </a:xfrm>
        </p:grpSpPr>
        <p:pic>
          <p:nvPicPr>
            <p:cNvPr id="17421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63" y="1792288"/>
              <a:ext cx="2309812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1"/>
            <p:cNvSpPr txBox="1">
              <a:spLocks noChangeArrowheads="1"/>
            </p:cNvSpPr>
            <p:nvPr/>
          </p:nvSpPr>
          <p:spPr bwMode="auto">
            <a:xfrm>
              <a:off x="741363" y="3084513"/>
              <a:ext cx="31591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Source: </a:t>
              </a:r>
              <a:r>
                <a:rPr lang="en-US" sz="1100">
                  <a:hlinkClick r:id="rId3"/>
                </a:rPr>
                <a:t>http://en.wikipedia.org/wiki/Desert</a:t>
              </a:r>
              <a:r>
                <a:rPr lang="en-US" sz="1100"/>
                <a:t> </a:t>
              </a:r>
            </a:p>
          </p:txBody>
        </p:sp>
      </p:grp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042988" y="2466975"/>
            <a:ext cx="181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FF"/>
                </a:solidFill>
              </a:rPr>
              <a:t>UK and IPv6?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29300" y="1792288"/>
            <a:ext cx="4360862" cy="1682750"/>
            <a:chOff x="5697538" y="1792288"/>
            <a:chExt cx="4360862" cy="1682750"/>
          </a:xfrm>
        </p:grpSpPr>
        <p:pic>
          <p:nvPicPr>
            <p:cNvPr id="17418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538" y="1792288"/>
              <a:ext cx="2447925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Box 1"/>
            <p:cNvSpPr txBox="1">
              <a:spLocks noChangeArrowheads="1"/>
            </p:cNvSpPr>
            <p:nvPr/>
          </p:nvSpPr>
          <p:spPr bwMode="auto">
            <a:xfrm>
              <a:off x="5697538" y="3213100"/>
              <a:ext cx="43608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Source: </a:t>
              </a:r>
              <a:r>
                <a:rPr lang="en-US" sz="1100">
                  <a:hlinkClick r:id="rId5"/>
                </a:rPr>
                <a:t>http://www.fitsnews.com/2012/07/20/if-you-believe-2/</a:t>
              </a:r>
              <a:r>
                <a:rPr lang="en-US" sz="1100"/>
                <a:t> </a:t>
              </a:r>
            </a:p>
          </p:txBody>
        </p:sp>
        <p:sp>
          <p:nvSpPr>
            <p:cNvPr id="17420" name="TextBox 2"/>
            <p:cNvSpPr txBox="1">
              <a:spLocks noChangeArrowheads="1"/>
            </p:cNvSpPr>
            <p:nvPr/>
          </p:nvSpPr>
          <p:spPr bwMode="auto">
            <a:xfrm>
              <a:off x="5829300" y="2144713"/>
              <a:ext cx="17795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FFFF"/>
                  </a:solidFill>
                </a:rPr>
                <a:t>UK Enterprise and IPv6?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54537" y="3390901"/>
            <a:ext cx="7840662" cy="3330575"/>
            <a:chOff x="1185863" y="3390900"/>
            <a:chExt cx="7840662" cy="3330575"/>
          </a:xfrm>
        </p:grpSpPr>
        <p:pic>
          <p:nvPicPr>
            <p:cNvPr id="17416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788" y="3390900"/>
              <a:ext cx="2698750" cy="31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Box 1"/>
            <p:cNvSpPr txBox="1">
              <a:spLocks noChangeArrowheads="1"/>
            </p:cNvSpPr>
            <p:nvPr/>
          </p:nvSpPr>
          <p:spPr bwMode="auto">
            <a:xfrm>
              <a:off x="1185863" y="6321425"/>
              <a:ext cx="78406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Source: </a:t>
              </a:r>
              <a:r>
                <a:rPr lang="en-US" sz="1000">
                  <a:hlinkClick r:id="rId7"/>
                </a:rPr>
                <a:t>http://www.dailymail.co.uk/news/article-566719/Why-ostriches-DONT-bury-heads-sand--surprising-truths-great-animal-myths.html</a:t>
              </a:r>
              <a:r>
                <a:rPr lang="en-US" sz="1000"/>
                <a:t> </a:t>
              </a:r>
            </a:p>
          </p:txBody>
        </p:sp>
      </p:grp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3435350" y="34750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FF"/>
                </a:solidFill>
              </a:rPr>
              <a:t>IPv6 in general?</a:t>
            </a:r>
          </a:p>
        </p:txBody>
      </p:sp>
    </p:spTree>
    <p:extLst>
      <p:ext uri="{BB962C8B-B14F-4D97-AF65-F5344CB8AC3E}">
        <p14:creationId xmlns:p14="http://schemas.microsoft.com/office/powerpoint/2010/main" val="331537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UK IPv6 Adoption – 05/09/2014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48CE-8495-6840-AD4C-738C6ECDD41F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8435" name="Picture 5" descr="Screen Shot 2014-09-05 at 16.2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38" y="1674813"/>
            <a:ext cx="8035925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00118" y="6469063"/>
            <a:ext cx="363372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http://6lab.cisco.com/stats/</a:t>
            </a:r>
            <a:r>
              <a:rPr lang="en-US" sz="1100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89750" y="2106613"/>
            <a:ext cx="2665730" cy="1579212"/>
            <a:chOff x="6889750" y="2106613"/>
            <a:chExt cx="2665730" cy="1579212"/>
          </a:xfrm>
        </p:grpSpPr>
        <p:sp>
          <p:nvSpPr>
            <p:cNvPr id="2" name="Rounded Rectangle 1"/>
            <p:cNvSpPr/>
            <p:nvPr/>
          </p:nvSpPr>
          <p:spPr>
            <a:xfrm>
              <a:off x="6889750" y="2106613"/>
              <a:ext cx="1079500" cy="34925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856228" y="2455863"/>
              <a:ext cx="859081" cy="6820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694373" y="2455863"/>
              <a:ext cx="734576" cy="6820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7856228" y="3137932"/>
              <a:ext cx="1699252" cy="54789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Users: 0.19%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1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24312</TotalTime>
  <Words>676</Words>
  <Application>Microsoft Macintosh PowerPoint</Application>
  <PresentationFormat>Custom</PresentationFormat>
  <Paragraphs>118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UK IPv6 Council</vt:lpstr>
      <vt:lpstr>What is UK IPv6 Council?</vt:lpstr>
      <vt:lpstr>Why are we doing this?</vt:lpstr>
      <vt:lpstr> iOS        IPv6 – June 2015</vt:lpstr>
      <vt:lpstr>IPv6 in Europe</vt:lpstr>
      <vt:lpstr>ARIN IPv4 pool depleted – September 2015</vt:lpstr>
      <vt:lpstr>IPv6 Globally – January 2016</vt:lpstr>
      <vt:lpstr>Where were we 16 Months ago?</vt:lpstr>
      <vt:lpstr>UK IPv6 Adoption – 05/09/2014</vt:lpstr>
      <vt:lpstr>What did this mean?</vt:lpstr>
      <vt:lpstr>12/08/2015</vt:lpstr>
      <vt:lpstr>08/09/2015</vt:lpstr>
      <vt:lpstr>15/1/2016</vt:lpstr>
      <vt:lpstr>Definition of Success</vt:lpstr>
      <vt:lpstr>What did we do over the 16 months?</vt:lpstr>
      <vt:lpstr>We want YOU to take active part</vt:lpstr>
      <vt:lpstr>Get in touch with UK IPv6 Council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IPv6 Coucil – 1st Board Meeting</dc:title>
  <dc:creator>Veronika Storkova</dc:creator>
  <cp:lastModifiedBy>Veronika Storkova</cp:lastModifiedBy>
  <cp:revision>106</cp:revision>
  <dcterms:created xsi:type="dcterms:W3CDTF">2014-05-28T08:25:20Z</dcterms:created>
  <dcterms:modified xsi:type="dcterms:W3CDTF">2016-01-15T22:57:17Z</dcterms:modified>
</cp:coreProperties>
</file>