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7" r:id="rId4"/>
    <p:sldId id="261" r:id="rId5"/>
    <p:sldId id="262" r:id="rId6"/>
    <p:sldId id="263" r:id="rId7"/>
    <p:sldId id="264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0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481C"/>
    <a:srgbClr val="B71A8B"/>
    <a:srgbClr val="2C3841"/>
    <a:srgbClr val="9BA7B0"/>
    <a:srgbClr val="552481"/>
    <a:srgbClr val="9F3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40" autoAdjust="0"/>
  </p:normalViewPr>
  <p:slideViewPr>
    <p:cSldViewPr snapToGrid="0" snapToObjects="1" showGuides="1">
      <p:cViewPr varScale="1">
        <p:scale>
          <a:sx n="94" d="100"/>
          <a:sy n="94" d="100"/>
        </p:scale>
        <p:origin x="852" y="120"/>
      </p:cViewPr>
      <p:guideLst>
        <p:guide orient="horz" pos="510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51" d="100"/>
          <a:sy n="151" d="100"/>
        </p:scale>
        <p:origin x="-464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sz="1100" dirty="0">
              <a:solidFill>
                <a:srgbClr val="2C3841"/>
              </a:solidFill>
              <a:latin typeface="Corbel"/>
              <a:cs typeface="Corbe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F4E53-F32D-E643-8E4A-00EAFEAC0BDF}" type="datetimeFigureOut">
              <a:rPr lang="en-US" sz="1100" smtClean="0">
                <a:solidFill>
                  <a:srgbClr val="2C3841"/>
                </a:solidFill>
                <a:latin typeface="Corbel"/>
                <a:cs typeface="Corbel"/>
              </a:rPr>
              <a:t>1/14/2016</a:t>
            </a:fld>
            <a:endParaRPr lang="en-GB" sz="1100" dirty="0">
              <a:solidFill>
                <a:srgbClr val="2C3841"/>
              </a:solidFill>
              <a:latin typeface="Corbel"/>
              <a:cs typeface="Corbe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sz="1100" dirty="0">
              <a:solidFill>
                <a:srgbClr val="2C3841"/>
              </a:solidFill>
              <a:latin typeface="Corbel"/>
              <a:cs typeface="Corbe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C3291-B1ED-4249-AE87-332ED060E6C6}" type="slidenum">
              <a:rPr lang="en-GB" sz="1100" b="1" smtClean="0">
                <a:solidFill>
                  <a:srgbClr val="2C3841"/>
                </a:solidFill>
                <a:latin typeface="Corbel"/>
                <a:cs typeface="Corbel"/>
              </a:rPr>
              <a:t>‹#›</a:t>
            </a:fld>
            <a:endParaRPr lang="en-GB" sz="1100" b="1" dirty="0">
              <a:solidFill>
                <a:srgbClr val="2C3841"/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8023173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100">
                <a:solidFill>
                  <a:srgbClr val="2C3841"/>
                </a:solidFill>
                <a:latin typeface="Corbel"/>
                <a:cs typeface="Corbel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100">
                <a:solidFill>
                  <a:srgbClr val="2C3841"/>
                </a:solidFill>
                <a:latin typeface="Corbel"/>
                <a:cs typeface="Corbel"/>
              </a:defRPr>
            </a:lvl1pPr>
          </a:lstStyle>
          <a:p>
            <a:fld id="{46529CBB-F0FF-9842-BA64-0F347ABD5093}" type="datetimeFigureOut">
              <a:rPr lang="en-US" smtClean="0"/>
              <a:pPr/>
              <a:t>1/14/2016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>
                <a:solidFill>
                  <a:srgbClr val="2C3841"/>
                </a:solidFill>
                <a:latin typeface="Corbel"/>
                <a:cs typeface="Corbel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 b="1">
                <a:latin typeface="Corbel"/>
                <a:cs typeface="Corbel"/>
              </a:defRPr>
            </a:lvl1pPr>
          </a:lstStyle>
          <a:p>
            <a:fld id="{6B37C837-5377-6648-AD34-4D4FC0F568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75837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1pPr>
    <a:lvl2pPr marL="45720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2pPr>
    <a:lvl3pPr marL="91440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3pPr>
    <a:lvl4pPr marL="137160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4pPr>
    <a:lvl5pPr marL="182880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2C3841"/>
                </a:solidFill>
              </a:rPr>
              <a:t>Go to ‘View’ menu &gt; ‘Header and Footer…’ to edit the footers on this slide (click ‘Apply’ to change only the currently selected slide, or ‘Apply to All’ to change the footers</a:t>
            </a:r>
            <a:r>
              <a:rPr lang="en-US" sz="1200" b="1" baseline="0" dirty="0" smtClean="0">
                <a:solidFill>
                  <a:srgbClr val="2C3841"/>
                </a:solidFill>
              </a:rPr>
              <a:t> on all slides).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baseline="0" dirty="0" smtClean="0">
              <a:solidFill>
                <a:srgbClr val="2C384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 smtClean="0">
                <a:solidFill>
                  <a:srgbClr val="2C3841"/>
                </a:solidFill>
              </a:rPr>
              <a:t>To add a background image to this slide; d</a:t>
            </a:r>
            <a:r>
              <a:rPr lang="en-US" sz="1200" b="1" dirty="0" smtClean="0">
                <a:solidFill>
                  <a:srgbClr val="2C3841"/>
                </a:solidFill>
              </a:rPr>
              <a:t>rag a picture to the placeholder or click the icon in the centre of the placeholder to browse</a:t>
            </a:r>
            <a:r>
              <a:rPr lang="en-US" sz="1200" b="1" baseline="0" dirty="0" smtClean="0">
                <a:solidFill>
                  <a:srgbClr val="2C3841"/>
                </a:solidFill>
              </a:rPr>
              <a:t> for and add another image. Once added, the image can be cropped, resized or repositioned to suit.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52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2C3841"/>
                </a:solidFill>
              </a:rPr>
              <a:t>Go to ‘View’ menu &gt; ‘Header and Footer…’ to edit the footers on this slide (click ‘Apply’ to change only the currently selected slide, or ‘Apply to All’ to change the footers</a:t>
            </a:r>
            <a:r>
              <a:rPr lang="en-US" sz="1200" b="1" baseline="0" dirty="0" smtClean="0">
                <a:solidFill>
                  <a:srgbClr val="2C3841"/>
                </a:solidFill>
              </a:rPr>
              <a:t> on all slides).</a:t>
            </a:r>
            <a:endParaRPr lang="en-US" sz="1200" b="1" dirty="0" smtClean="0">
              <a:solidFill>
                <a:srgbClr val="2C384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6554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2C3841"/>
                </a:solidFill>
              </a:rPr>
              <a:t>Go to ‘View’ menu &gt; ‘Header and Footer…’ to edit the footers on this slide (click ‘Apply’ to change only the currently selected slide, or ‘Apply to All’ to change the footers</a:t>
            </a:r>
            <a:r>
              <a:rPr lang="en-US" sz="1200" b="1" baseline="0" dirty="0" smtClean="0">
                <a:solidFill>
                  <a:srgbClr val="2C3841"/>
                </a:solidFill>
              </a:rPr>
              <a:t> on all slides).</a:t>
            </a:r>
            <a:endParaRPr lang="en-US" sz="1200" b="1" dirty="0" smtClean="0">
              <a:solidFill>
                <a:srgbClr val="2C384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3460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2C3841"/>
                </a:solidFill>
              </a:rPr>
              <a:t>Go to ‘View’ menu &gt; ‘Header and Footer…’ to edit the footers on this slide (click ‘Apply’ to change only the currently selected slide, or ‘Apply to All’ to change the footers</a:t>
            </a:r>
            <a:r>
              <a:rPr lang="en-US" sz="1200" b="1" baseline="0" dirty="0" smtClean="0">
                <a:solidFill>
                  <a:srgbClr val="2C3841"/>
                </a:solidFill>
              </a:rPr>
              <a:t> on all slides).</a:t>
            </a:r>
            <a:endParaRPr lang="en-US" sz="1200" b="1" dirty="0" smtClean="0">
              <a:solidFill>
                <a:srgbClr val="2C384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311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2C3841"/>
                </a:solidFill>
              </a:rPr>
              <a:t>Go to ‘View’ menu &gt; ‘Header and Footer…’ to edit the footers on this slide (click ‘Apply’ to change only the currently selected slide, or ‘Apply to All’ to change the footers</a:t>
            </a:r>
            <a:r>
              <a:rPr lang="en-US" sz="1200" b="1" baseline="0" dirty="0" smtClean="0">
                <a:solidFill>
                  <a:srgbClr val="2C3841"/>
                </a:solidFill>
              </a:rPr>
              <a:t> on all slides).</a:t>
            </a:r>
            <a:endParaRPr lang="en-US" sz="1200" b="1" dirty="0" smtClean="0">
              <a:solidFill>
                <a:srgbClr val="2C3841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640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64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0000" y="5131323"/>
            <a:ext cx="7470000" cy="197490"/>
          </a:xfrm>
        </p:spPr>
        <p:txBody>
          <a:bodyPr>
            <a:sp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DE481C"/>
              </a:buClr>
              <a:buSzPct val="120000"/>
              <a:buFont typeface="Lucida Grande"/>
              <a:buNone/>
              <a:tabLst/>
              <a:defRPr sz="1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presentation subtitle</a:t>
            </a:r>
          </a:p>
        </p:txBody>
      </p:sp>
      <p:sp>
        <p:nvSpPr>
          <p:cNvPr id="25" name="Title 24"/>
          <p:cNvSpPr>
            <a:spLocks noGrp="1"/>
          </p:cNvSpPr>
          <p:nvPr>
            <p:ph type="title" hasCustomPrompt="1"/>
          </p:nvPr>
        </p:nvSpPr>
        <p:spPr>
          <a:xfrm>
            <a:off x="1440000" y="4560774"/>
            <a:ext cx="7470000" cy="502701"/>
          </a:xfrm>
        </p:spPr>
        <p:txBody>
          <a:bodyPr anchor="t" anchorCtr="0">
            <a:normAutofit/>
          </a:bodyPr>
          <a:lstStyle>
            <a:lvl1pPr algn="l">
              <a:lnSpc>
                <a:spcPct val="85000"/>
              </a:lnSpc>
              <a:defRPr sz="2800" b="1" i="0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Click to edit presentation title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737600"/>
            <a:ext cx="1029600" cy="244800"/>
          </a:xfrm>
        </p:spPr>
        <p:txBody>
          <a:bodyPr>
            <a:norm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fld id="{C750183E-5AE1-DC40-89B1-1CBB18EE30C8}" type="datetime1">
              <a:rPr lang="en-GB" smtClean="0"/>
              <a:t>14/10/2013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522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Jisc Slide (Blan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2AF0-DC40-439D-A002-B46EA056AA35}" type="datetime1">
              <a:rPr lang="en-GB" smtClean="0"/>
              <a:t>14/01/2016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UKNOF - Draft Investigatory Powers Bill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t>‹#›</a:t>
            </a:fld>
            <a:endParaRPr lang="en-GB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234000" y="6528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Picture 9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2730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Slide (End Slide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hutterstock_129615650_handphone(tomedit2)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910" y="1328112"/>
            <a:ext cx="4742688" cy="51998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1968" y="3"/>
            <a:ext cx="6628033" cy="466898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793F-DA21-45B4-B75D-694DF1699208}" type="datetime1">
              <a:rPr lang="en-GB" smtClean="0"/>
              <a:t>14/01/2016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UKNOF - Draft Investigatory Powers Bill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234000" y="6528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" descr="2013_Jisc_Logo_RGB300(19.5mm)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36925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isc Slide (End Slide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eletem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434" y="1005024"/>
            <a:ext cx="8968435" cy="55229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54801" y="3"/>
            <a:ext cx="6655200" cy="466898"/>
          </a:xfrm>
        </p:spPr>
        <p:txBody>
          <a:bodyPr/>
          <a:lstStyle/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3D8F-8B95-4C06-98E6-268362DDA533}" type="datetime1">
              <a:rPr lang="en-GB" smtClean="0"/>
              <a:t>14/01/2016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UKNOF - Draft Investigatory Powers Bill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234000" y="6528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1" name="Picture 10" descr="2013_Jisc_Logo_RGB300(19.5mm)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4411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isc 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69736" y="2706186"/>
            <a:ext cx="7740264" cy="430887"/>
          </a:xfrm>
        </p:spPr>
        <p:txBody>
          <a:bodyPr wrap="square" anchor="t">
            <a:spAutoFit/>
          </a:bodyPr>
          <a:lstStyle>
            <a:lvl1pPr algn="l">
              <a:defRPr sz="2800" b="1" cap="none"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section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69736" y="3606714"/>
            <a:ext cx="7740264" cy="253916"/>
          </a:xfrm>
        </p:spPr>
        <p:txBody>
          <a:bodyPr wrap="square" anchor="t" anchorCtr="0">
            <a:spAutoFit/>
          </a:bodyPr>
          <a:lstStyle>
            <a:lvl1pPr marL="0" indent="0">
              <a:buNone/>
              <a:defRPr sz="1800">
                <a:solidFill>
                  <a:srgbClr val="2C384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Click to edit section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F8F4-8724-46DD-9713-C2B73189C89B}" type="datetime1">
              <a:rPr lang="en-GB" smtClean="0"/>
              <a:t>14/01/2016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UKNOF - Draft Investigatory Powers Bill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34000" y="6528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Picture 9" descr="2013_Jisc_Logo_RGB300(26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935736" cy="54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71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isc Slide (1 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1593" y="4"/>
            <a:ext cx="6648408" cy="466898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34000" y="809626"/>
            <a:ext cx="8676000" cy="5550374"/>
          </a:xfrm>
        </p:spPr>
        <p:txBody>
          <a:bodyPr/>
          <a:lstStyle/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12BA-E36E-41A3-ADB0-B44BE85431E7}" type="datetime1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UKNOF - Draft Investigatory Powers Bill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 userDrawn="1"/>
        </p:nvCxnSpPr>
        <p:spPr bwMode="auto">
          <a:xfrm>
            <a:off x="234000" y="6528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1" name="Picture 10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Slide (1 col + Heading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8384" y="3"/>
            <a:ext cx="6641617" cy="466898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72FA-60CC-453D-A779-6849DD73AEB5}" type="datetime1">
              <a:rPr lang="en-GB" smtClean="0"/>
              <a:t>14/01/2016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UKNOF - Draft Investigatory Powers Bill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234000" y="1409625"/>
            <a:ext cx="8676000" cy="4950375"/>
          </a:xfrm>
        </p:spPr>
        <p:txBody>
          <a:bodyPr/>
          <a:lstStyle/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34000" y="6528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234000" y="809625"/>
            <a:ext cx="8676000" cy="600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slide heading</a:t>
            </a:r>
          </a:p>
        </p:txBody>
      </p:sp>
      <p:pic>
        <p:nvPicPr>
          <p:cNvPr id="12" name="Picture 11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5082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Jisc Slide (2 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8384" y="3"/>
            <a:ext cx="6641617" cy="466898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34000" y="809625"/>
            <a:ext cx="4140000" cy="5550526"/>
          </a:xfrm>
        </p:spPr>
        <p:txBody>
          <a:bodyPr/>
          <a:lstStyle>
            <a:lvl1pPr>
              <a:defRPr sz="2800">
                <a:solidFill>
                  <a:srgbClr val="2C3841"/>
                </a:solidFill>
              </a:defRPr>
            </a:lvl1pPr>
            <a:lvl2pPr>
              <a:defRPr sz="2800">
                <a:solidFill>
                  <a:srgbClr val="2C3841"/>
                </a:solidFill>
              </a:defRPr>
            </a:lvl2pPr>
            <a:lvl3pPr>
              <a:defRPr sz="2400">
                <a:solidFill>
                  <a:srgbClr val="2C3841"/>
                </a:solidFill>
              </a:defRPr>
            </a:lvl3pPr>
            <a:lvl4pPr>
              <a:defRPr sz="2400">
                <a:solidFill>
                  <a:srgbClr val="2C3841"/>
                </a:solidFill>
              </a:defRPr>
            </a:lvl4pPr>
            <a:lvl5pPr>
              <a:defRPr sz="2400">
                <a:solidFill>
                  <a:srgbClr val="2C384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70001" y="809625"/>
            <a:ext cx="4140000" cy="5550526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337-7363-4E42-9291-9893F5B91524}" type="datetime1">
              <a:rPr lang="en-GB" smtClean="0"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UKNOF - Draft Investigatory Powers Bill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34000" y="6528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12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727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isc Slide (2 col + Heading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8384" y="0"/>
            <a:ext cx="6641616" cy="466901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34000" y="809625"/>
            <a:ext cx="4140000" cy="600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slide 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34001" y="1409625"/>
            <a:ext cx="4139999" cy="4950375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70001" y="809625"/>
            <a:ext cx="4140000" cy="600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slide 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70001" y="1409625"/>
            <a:ext cx="4139999" cy="4950375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5B03-F976-419C-9D8E-BD989FCCED6D}" type="datetime1">
              <a:rPr lang="en-GB" smtClean="0"/>
              <a:t>14/01/2016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UKNOF - Draft Investigatory Powers Bill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234000" y="6528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5" name="Picture 14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2204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Slide (2 col + 2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75176" y="3"/>
            <a:ext cx="6634825" cy="466898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E7BD9-1FE2-41D6-8188-54326DA72ECD}" type="datetime1">
              <a:rPr lang="en-GB" smtClean="0"/>
              <a:t>14/01/2016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UKNOF - Draft Investigatory Powers Bill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34000" y="809625"/>
            <a:ext cx="4140000" cy="5550526"/>
          </a:xfrm>
        </p:spPr>
        <p:txBody>
          <a:bodyPr/>
          <a:lstStyle>
            <a:lvl1pPr>
              <a:defRPr sz="2800">
                <a:solidFill>
                  <a:srgbClr val="2C3841"/>
                </a:solidFill>
              </a:defRPr>
            </a:lvl1pPr>
            <a:lvl2pPr>
              <a:defRPr sz="2800">
                <a:solidFill>
                  <a:srgbClr val="2C3841"/>
                </a:solidFill>
              </a:defRPr>
            </a:lvl2pPr>
            <a:lvl3pPr>
              <a:defRPr sz="2400">
                <a:solidFill>
                  <a:srgbClr val="2C3841"/>
                </a:solidFill>
              </a:defRPr>
            </a:lvl3pPr>
            <a:lvl4pPr>
              <a:defRPr sz="2400">
                <a:solidFill>
                  <a:srgbClr val="2C3841"/>
                </a:solidFill>
              </a:defRPr>
            </a:lvl4pPr>
            <a:lvl5pPr>
              <a:defRPr sz="2400">
                <a:solidFill>
                  <a:srgbClr val="2C384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70001" y="809625"/>
            <a:ext cx="4140000" cy="2672721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34000" y="6528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4770001" y="3685407"/>
            <a:ext cx="4140000" cy="2674721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pic>
        <p:nvPicPr>
          <p:cNvPr id="13" name="Picture 12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1417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Slide (Pic + Capt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1593" y="0"/>
            <a:ext cx="6648407" cy="466901"/>
          </a:xfrm>
        </p:spPr>
        <p:txBody>
          <a:bodyPr anchor="b">
            <a:normAutofit/>
          </a:bodyPr>
          <a:lstStyle>
            <a:lvl1pPr algn="r">
              <a:defRPr sz="2800" b="1"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36000" y="809625"/>
            <a:ext cx="7200000" cy="507037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35040" y="6000000"/>
            <a:ext cx="5400000" cy="36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image caption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B337-2788-4571-90E5-ADCACDBED442}" type="datetime1">
              <a:rPr lang="en-GB" smtClean="0"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UKNOF - Draft Investigatory Powers Bill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34000" y="6528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6335040" y="6000000"/>
            <a:ext cx="1800000" cy="360000"/>
          </a:xfrm>
        </p:spPr>
        <p:txBody>
          <a:bodyPr>
            <a:normAutofit/>
          </a:bodyPr>
          <a:lstStyle>
            <a:lvl1pPr marL="0" indent="0" algn="r">
              <a:buNone/>
              <a:defRPr sz="800">
                <a:solidFill>
                  <a:srgbClr val="9BA7B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image attribution</a:t>
            </a:r>
          </a:p>
        </p:txBody>
      </p:sp>
      <p:pic>
        <p:nvPicPr>
          <p:cNvPr id="14" name="Picture 13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9746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isc Slide (Title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1968" y="3"/>
            <a:ext cx="6628033" cy="466898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DEC17-4D4C-4DBB-8992-EA85C3A2F6E4}" type="datetime1">
              <a:rPr lang="en-GB" smtClean="0"/>
              <a:t>14/01/2016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UKNOF - Draft Investigatory Powers Bill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234000" y="6528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1" name="Picture 10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8235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04002" y="3"/>
            <a:ext cx="7505998" cy="460673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4000" y="809625"/>
            <a:ext cx="8676000" cy="5550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000" y="6528000"/>
            <a:ext cx="720000" cy="24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50" b="1" normalizeH="0">
                <a:solidFill>
                  <a:srgbClr val="9BA7B0"/>
                </a:solidFill>
              </a:defRPr>
            </a:lvl1pPr>
          </a:lstStyle>
          <a:p>
            <a:fld id="{D3B917F7-0DEC-44E7-BB00-78DEC5530368}" type="datetime1">
              <a:rPr lang="en-GB" smtClean="0"/>
              <a:t>14/01/2016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001" y="6528000"/>
            <a:ext cx="7153217" cy="24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50">
                <a:solidFill>
                  <a:srgbClr val="9BA7B0"/>
                </a:solidFill>
              </a:defRPr>
            </a:lvl1pPr>
          </a:lstStyle>
          <a:p>
            <a:r>
              <a:rPr lang="en-GB" smtClean="0"/>
              <a:t>UKNOF - Draft Investigatory Powers Bill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0000" y="6528000"/>
            <a:ext cx="720000" cy="24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50" b="1">
                <a:solidFill>
                  <a:srgbClr val="9BA7B0"/>
                </a:solidFill>
              </a:defRPr>
            </a:lvl1pPr>
          </a:lstStyle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66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9" r:id="rId4"/>
    <p:sldLayoutId id="2147483652" r:id="rId5"/>
    <p:sldLayoutId id="2147483653" r:id="rId6"/>
    <p:sldLayoutId id="2147483658" r:id="rId7"/>
    <p:sldLayoutId id="2147483657" r:id="rId8"/>
    <p:sldLayoutId id="2147483654" r:id="rId9"/>
    <p:sldLayoutId id="2147483655" r:id="rId10"/>
    <p:sldLayoutId id="2147483660" r:id="rId11"/>
    <p:sldLayoutId id="2147483661" r:id="rId12"/>
  </p:sldLayoutIdLst>
  <p:hf hdr="0"/>
  <p:txStyles>
    <p:titleStyle>
      <a:lvl1pPr algn="r" defTabSz="457200" rtl="0" eaLnBrk="1" latinLnBrk="0" hangingPunct="1">
        <a:spcBef>
          <a:spcPct val="0"/>
        </a:spcBef>
        <a:buNone/>
        <a:defRPr sz="2800" b="1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457200" rtl="0" eaLnBrk="1" latinLnBrk="0" hangingPunct="1">
        <a:lnSpc>
          <a:spcPct val="90000"/>
        </a:lnSpc>
        <a:spcBef>
          <a:spcPts val="1200"/>
        </a:spcBef>
        <a:buClr>
          <a:srgbClr val="DE481C"/>
        </a:buClr>
        <a:buSzPct val="120000"/>
        <a:buFont typeface="Lucida Grande"/>
        <a:buChar char="»"/>
        <a:defRPr sz="2800" kern="1200">
          <a:solidFill>
            <a:srgbClr val="2C3841"/>
          </a:solidFill>
          <a:latin typeface="+mn-lt"/>
          <a:ea typeface="+mn-ea"/>
          <a:cs typeface="+mn-cs"/>
        </a:defRPr>
      </a:lvl1pPr>
      <a:lvl2pPr marL="576000" indent="-288000" algn="l" defTabSz="457200" rtl="0" eaLnBrk="1" latinLnBrk="0" hangingPunct="1">
        <a:lnSpc>
          <a:spcPct val="90000"/>
        </a:lnSpc>
        <a:spcBef>
          <a:spcPts val="800"/>
        </a:spcBef>
        <a:buClr>
          <a:srgbClr val="DE481C"/>
        </a:buClr>
        <a:buSzPct val="120000"/>
        <a:buFont typeface="Lucida Grande"/>
        <a:buChar char="›"/>
        <a:defRPr sz="2800" kern="1200">
          <a:solidFill>
            <a:srgbClr val="2C3841"/>
          </a:solidFill>
          <a:latin typeface="+mn-lt"/>
          <a:ea typeface="+mn-ea"/>
          <a:cs typeface="+mn-cs"/>
        </a:defRPr>
      </a:lvl2pPr>
      <a:lvl3pPr marL="864000" indent="-288000" algn="l" defTabSz="457200" rtl="0" eaLnBrk="1" latinLnBrk="0" hangingPunct="1">
        <a:lnSpc>
          <a:spcPct val="90000"/>
        </a:lnSpc>
        <a:spcBef>
          <a:spcPts val="400"/>
        </a:spcBef>
        <a:buClr>
          <a:srgbClr val="DE481C"/>
        </a:buClr>
        <a:buSzPct val="120000"/>
        <a:buFont typeface="Lucida Grande"/>
        <a:buChar char="–"/>
        <a:defRPr sz="2400" kern="1200">
          <a:solidFill>
            <a:srgbClr val="2C3841"/>
          </a:solidFill>
          <a:latin typeface="+mn-lt"/>
          <a:ea typeface="+mn-ea"/>
          <a:cs typeface="+mn-cs"/>
        </a:defRPr>
      </a:lvl3pPr>
      <a:lvl4pPr marL="1152000" indent="-288000" algn="l" defTabSz="457200" rtl="0" eaLnBrk="1" latinLnBrk="0" hangingPunct="1">
        <a:lnSpc>
          <a:spcPct val="90000"/>
        </a:lnSpc>
        <a:spcBef>
          <a:spcPts val="400"/>
        </a:spcBef>
        <a:buClr>
          <a:srgbClr val="DE481C"/>
        </a:buClr>
        <a:buSzPct val="120000"/>
        <a:buFont typeface="Lucida Grande"/>
        <a:buChar char="–"/>
        <a:defRPr sz="2400" kern="1200">
          <a:solidFill>
            <a:srgbClr val="2C3841"/>
          </a:solidFill>
          <a:latin typeface="+mn-lt"/>
          <a:ea typeface="+mn-ea"/>
          <a:cs typeface="+mn-cs"/>
        </a:defRPr>
      </a:lvl4pPr>
      <a:lvl5pPr marL="1440000" indent="-288000" algn="l" defTabSz="457200" rtl="0" eaLnBrk="1" latinLnBrk="0" hangingPunct="1">
        <a:lnSpc>
          <a:spcPct val="90000"/>
        </a:lnSpc>
        <a:spcBef>
          <a:spcPts val="400"/>
        </a:spcBef>
        <a:buClr>
          <a:srgbClr val="DE481C"/>
        </a:buClr>
        <a:buSzPct val="120000"/>
        <a:buFont typeface="Lucida Grande"/>
        <a:buChar char="–"/>
        <a:defRPr sz="2400" kern="1200">
          <a:solidFill>
            <a:srgbClr val="2C384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256040" y="4452281"/>
            <a:ext cx="7887960" cy="1225831"/>
          </a:xfrm>
          <a:prstGeom prst="rect">
            <a:avLst/>
          </a:prstGeom>
          <a:solidFill>
            <a:srgbClr val="DE481C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4389107"/>
            <a:ext cx="1184032" cy="1225831"/>
          </a:xfrm>
          <a:prstGeom prst="rect">
            <a:avLst/>
          </a:prstGeom>
          <a:solidFill>
            <a:srgbClr val="DE481C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Andrew Cormack, Chief Regulatory Adviser, @</a:t>
            </a:r>
            <a:r>
              <a:rPr lang="en-GB" dirty="0" err="1" smtClean="0"/>
              <a:t>Janet_LegReg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Draft Investigatory Powers Bill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fld id="{298193D2-BABD-F849-A36C-96D1EB98DD48}" type="datetime1">
              <a:rPr lang="en-GB" smtClean="0"/>
              <a:t>14/01/2016</a:t>
            </a:fld>
            <a:endParaRPr lang="en-GB" dirty="0"/>
          </a:p>
        </p:txBody>
      </p:sp>
      <p:sp>
        <p:nvSpPr>
          <p:cNvPr id="9" name="Parallelogram 20"/>
          <p:cNvSpPr/>
          <p:nvPr/>
        </p:nvSpPr>
        <p:spPr>
          <a:xfrm>
            <a:off x="1179839" y="4391375"/>
            <a:ext cx="79780" cy="1282005"/>
          </a:xfrm>
          <a:custGeom>
            <a:avLst/>
            <a:gdLst>
              <a:gd name="connsiteX0" fmla="*/ 0 w 216024"/>
              <a:gd name="connsiteY0" fmla="*/ 936104 h 936104"/>
              <a:gd name="connsiteX1" fmla="*/ 54006 w 216024"/>
              <a:gd name="connsiteY1" fmla="*/ 0 h 936104"/>
              <a:gd name="connsiteX2" fmla="*/ 216024 w 216024"/>
              <a:gd name="connsiteY2" fmla="*/ 0 h 936104"/>
              <a:gd name="connsiteX3" fmla="*/ 162018 w 216024"/>
              <a:gd name="connsiteY3" fmla="*/ 936104 h 936104"/>
              <a:gd name="connsiteX4" fmla="*/ 0 w 216024"/>
              <a:gd name="connsiteY4" fmla="*/ 936104 h 936104"/>
              <a:gd name="connsiteX0" fmla="*/ 76169 w 292193"/>
              <a:gd name="connsiteY0" fmla="*/ 1136129 h 1136129"/>
              <a:gd name="connsiteX1" fmla="*/ 0 w 292193"/>
              <a:gd name="connsiteY1" fmla="*/ 0 h 1136129"/>
              <a:gd name="connsiteX2" fmla="*/ 292193 w 292193"/>
              <a:gd name="connsiteY2" fmla="*/ 200025 h 1136129"/>
              <a:gd name="connsiteX3" fmla="*/ 238187 w 292193"/>
              <a:gd name="connsiteY3" fmla="*/ 1136129 h 1136129"/>
              <a:gd name="connsiteX4" fmla="*/ 76169 w 292193"/>
              <a:gd name="connsiteY4" fmla="*/ 1136129 h 1136129"/>
              <a:gd name="connsiteX0" fmla="*/ 3144 w 292193"/>
              <a:gd name="connsiteY0" fmla="*/ 917054 h 1136129"/>
              <a:gd name="connsiteX1" fmla="*/ 0 w 292193"/>
              <a:gd name="connsiteY1" fmla="*/ 0 h 1136129"/>
              <a:gd name="connsiteX2" fmla="*/ 292193 w 292193"/>
              <a:gd name="connsiteY2" fmla="*/ 200025 h 1136129"/>
              <a:gd name="connsiteX3" fmla="*/ 238187 w 292193"/>
              <a:gd name="connsiteY3" fmla="*/ 1136129 h 1136129"/>
              <a:gd name="connsiteX4" fmla="*/ 3144 w 292193"/>
              <a:gd name="connsiteY4" fmla="*/ 917054 h 1136129"/>
              <a:gd name="connsiteX0" fmla="*/ 3144 w 292193"/>
              <a:gd name="connsiteY0" fmla="*/ 917054 h 917054"/>
              <a:gd name="connsiteX1" fmla="*/ 0 w 292193"/>
              <a:gd name="connsiteY1" fmla="*/ 0 h 917054"/>
              <a:gd name="connsiteX2" fmla="*/ 292193 w 292193"/>
              <a:gd name="connsiteY2" fmla="*/ 200025 h 917054"/>
              <a:gd name="connsiteX3" fmla="*/ 41337 w 292193"/>
              <a:gd name="connsiteY3" fmla="*/ 767829 h 917054"/>
              <a:gd name="connsiteX4" fmla="*/ 3144 w 292193"/>
              <a:gd name="connsiteY4" fmla="*/ 917054 h 917054"/>
              <a:gd name="connsiteX0" fmla="*/ 3144 w 292193"/>
              <a:gd name="connsiteY0" fmla="*/ 917054 h 964679"/>
              <a:gd name="connsiteX1" fmla="*/ 0 w 292193"/>
              <a:gd name="connsiteY1" fmla="*/ 0 h 964679"/>
              <a:gd name="connsiteX2" fmla="*/ 292193 w 292193"/>
              <a:gd name="connsiteY2" fmla="*/ 200025 h 964679"/>
              <a:gd name="connsiteX3" fmla="*/ 76262 w 292193"/>
              <a:gd name="connsiteY3" fmla="*/ 964679 h 964679"/>
              <a:gd name="connsiteX4" fmla="*/ 3144 w 292193"/>
              <a:gd name="connsiteY4" fmla="*/ 917054 h 964679"/>
              <a:gd name="connsiteX0" fmla="*/ 164976 w 238094"/>
              <a:gd name="connsiteY0" fmla="*/ 917054 h 964679"/>
              <a:gd name="connsiteX1" fmla="*/ 161832 w 238094"/>
              <a:gd name="connsiteY1" fmla="*/ 0 h 964679"/>
              <a:gd name="connsiteX2" fmla="*/ 0 w 238094"/>
              <a:gd name="connsiteY2" fmla="*/ 180975 h 964679"/>
              <a:gd name="connsiteX3" fmla="*/ 238094 w 238094"/>
              <a:gd name="connsiteY3" fmla="*/ 964679 h 964679"/>
              <a:gd name="connsiteX4" fmla="*/ 164976 w 238094"/>
              <a:gd name="connsiteY4" fmla="*/ 917054 h 964679"/>
              <a:gd name="connsiteX0" fmla="*/ 3144 w 79468"/>
              <a:gd name="connsiteY0" fmla="*/ 917054 h 964679"/>
              <a:gd name="connsiteX1" fmla="*/ 0 w 79468"/>
              <a:gd name="connsiteY1" fmla="*/ 0 h 964679"/>
              <a:gd name="connsiteX2" fmla="*/ 79468 w 79468"/>
              <a:gd name="connsiteY2" fmla="*/ 47625 h 964679"/>
              <a:gd name="connsiteX3" fmla="*/ 76262 w 79468"/>
              <a:gd name="connsiteY3" fmla="*/ 964679 h 964679"/>
              <a:gd name="connsiteX4" fmla="*/ 3144 w 79468"/>
              <a:gd name="connsiteY4" fmla="*/ 917054 h 964679"/>
              <a:gd name="connsiteX0" fmla="*/ 3144 w 79749"/>
              <a:gd name="connsiteY0" fmla="*/ 917054 h 961504"/>
              <a:gd name="connsiteX1" fmla="*/ 0 w 79749"/>
              <a:gd name="connsiteY1" fmla="*/ 0 h 961504"/>
              <a:gd name="connsiteX2" fmla="*/ 79468 w 79749"/>
              <a:gd name="connsiteY2" fmla="*/ 47625 h 961504"/>
              <a:gd name="connsiteX3" fmla="*/ 79437 w 79749"/>
              <a:gd name="connsiteY3" fmla="*/ 961504 h 961504"/>
              <a:gd name="connsiteX4" fmla="*/ 3144 w 79749"/>
              <a:gd name="connsiteY4" fmla="*/ 917054 h 961504"/>
              <a:gd name="connsiteX0" fmla="*/ 0 w 79780"/>
              <a:gd name="connsiteY0" fmla="*/ 913879 h 961504"/>
              <a:gd name="connsiteX1" fmla="*/ 31 w 79780"/>
              <a:gd name="connsiteY1" fmla="*/ 0 h 961504"/>
              <a:gd name="connsiteX2" fmla="*/ 79499 w 79780"/>
              <a:gd name="connsiteY2" fmla="*/ 47625 h 961504"/>
              <a:gd name="connsiteX3" fmla="*/ 79468 w 79780"/>
              <a:gd name="connsiteY3" fmla="*/ 961504 h 961504"/>
              <a:gd name="connsiteX4" fmla="*/ 0 w 79780"/>
              <a:gd name="connsiteY4" fmla="*/ 913879 h 961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80" h="961504">
                <a:moveTo>
                  <a:pt x="0" y="913879"/>
                </a:moveTo>
                <a:cubicBezTo>
                  <a:pt x="10" y="609253"/>
                  <a:pt x="21" y="304626"/>
                  <a:pt x="31" y="0"/>
                </a:cubicBezTo>
                <a:lnTo>
                  <a:pt x="79499" y="47625"/>
                </a:lnTo>
                <a:cubicBezTo>
                  <a:pt x="78430" y="353310"/>
                  <a:pt x="80537" y="655819"/>
                  <a:pt x="79468" y="961504"/>
                </a:cubicBezTo>
                <a:lnTo>
                  <a:pt x="0" y="913879"/>
                </a:lnTo>
                <a:close/>
              </a:path>
            </a:pathLst>
          </a:custGeom>
          <a:solidFill>
            <a:srgbClr val="9F35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2013_Jisc_Logo_RGB300(26mm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935736" cy="54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86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Network Operator’s Perspective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B9F5-1D43-4A4E-AEFC-102BF2991FBF}" type="datetime1">
              <a:rPr lang="en-GB" smtClean="0"/>
              <a:t>14/01/2016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UKNOF - Draft Investigatory Powers Bill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11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Expectation Setting…</a:t>
            </a:r>
            <a:endParaRPr lang="en-GB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234001" y="2374266"/>
            <a:ext cx="8676000" cy="116141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“Data” includes any information which is not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6783-3642-41DA-89F5-2858D91258F9}" type="datetime1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UKNOF - Draft Investigatory Powers Bill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64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It’s a Draft Bill</a:t>
            </a:r>
            <a:endParaRPr lang="en-GB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Likely to be legislated in 2016</a:t>
            </a:r>
          </a:p>
          <a:p>
            <a:r>
              <a:rPr lang="en-GB" dirty="0" smtClean="0"/>
              <a:t>Replaces (parts of) RIPA, DRIPA, Data Retention </a:t>
            </a:r>
            <a:r>
              <a:rPr lang="en-GB" dirty="0" err="1" smtClean="0"/>
              <a:t>Regs</a:t>
            </a:r>
            <a:endParaRPr lang="en-GB" dirty="0" smtClean="0"/>
          </a:p>
          <a:p>
            <a:r>
              <a:rPr lang="en-GB" dirty="0" smtClean="0"/>
              <a:t>More than a hint of the Communications Data Bill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reates lots of Gov’t powers, but few duties on others</a:t>
            </a:r>
          </a:p>
          <a:p>
            <a:pPr lvl="1"/>
            <a:r>
              <a:rPr lang="en-GB" dirty="0" smtClean="0"/>
              <a:t>Powers are mostly to order others to do things</a:t>
            </a:r>
          </a:p>
          <a:p>
            <a:pPr lvl="1"/>
            <a:r>
              <a:rPr lang="en-GB" dirty="0" smtClean="0"/>
              <a:t>It could be you, but wait till you hear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D793-B36F-47F9-8D59-4403027B366F}" type="datetime1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UKNOF - Draft Investigatory Powers Bill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76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Things that </a:t>
            </a:r>
            <a:r>
              <a:rPr lang="en-GB" i="1" dirty="0" smtClean="0"/>
              <a:t>could</a:t>
            </a:r>
            <a:r>
              <a:rPr lang="en-GB" dirty="0" smtClean="0"/>
              <a:t> be ordered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000" y="809626"/>
            <a:ext cx="8910000" cy="5550374"/>
          </a:xfrm>
        </p:spPr>
        <p:txBody>
          <a:bodyPr/>
          <a:lstStyle/>
          <a:p>
            <a:r>
              <a:rPr lang="en-GB" dirty="0" smtClean="0"/>
              <a:t>All “telecoms operators”, not just public network/services</a:t>
            </a:r>
          </a:p>
          <a:p>
            <a:pPr lvl="1"/>
            <a:r>
              <a:rPr lang="en-GB" dirty="0" smtClean="0"/>
              <a:t>Unlike DRD, DRIPA</a:t>
            </a:r>
          </a:p>
          <a:p>
            <a:pPr lvl="1"/>
            <a:r>
              <a:rPr lang="en-GB" dirty="0" smtClean="0"/>
              <a:t>“telecoms operator” = anyone with a router, AFAICS</a:t>
            </a:r>
          </a:p>
          <a:p>
            <a:r>
              <a:rPr lang="en-GB" dirty="0" smtClean="0"/>
              <a:t>Collecting data you don’t currently have</a:t>
            </a:r>
          </a:p>
          <a:p>
            <a:pPr lvl="1"/>
            <a:r>
              <a:rPr lang="en-GB" dirty="0" smtClean="0"/>
              <a:t>Including third party data</a:t>
            </a:r>
          </a:p>
          <a:p>
            <a:r>
              <a:rPr lang="en-GB" dirty="0" smtClean="0"/>
              <a:t>Formally</a:t>
            </a:r>
          </a:p>
          <a:p>
            <a:pPr lvl="1"/>
            <a:r>
              <a:rPr lang="en-GB" dirty="0" smtClean="0"/>
              <a:t>Any feasible measure to facilitate data acquisition</a:t>
            </a:r>
          </a:p>
          <a:p>
            <a:pPr lvl="1"/>
            <a:r>
              <a:rPr lang="en-GB" dirty="0" smtClean="0"/>
              <a:t>Any feasible measure to facilitate interception warrants</a:t>
            </a:r>
          </a:p>
          <a:p>
            <a:pPr lvl="1"/>
            <a:r>
              <a:rPr lang="en-GB" dirty="0" smtClean="0"/>
              <a:t>Equipment interference</a:t>
            </a:r>
          </a:p>
          <a:p>
            <a:pPr lvl="1"/>
            <a:r>
              <a:rPr lang="en-GB" dirty="0" smtClean="0"/>
              <a:t>Plus bulk variants of those, if you cross UK borders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12BA-E36E-41A3-ADB0-B44BE85431E7}" type="datetime1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UKNOF - Draft Investigatory Powers Bill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2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Home Office examples</a:t>
            </a:r>
          </a:p>
          <a:p>
            <a:pPr lvl="1"/>
            <a:r>
              <a:rPr lang="en-GB" dirty="0" smtClean="0"/>
              <a:t>“Request filter” (distributed </a:t>
            </a:r>
            <a:r>
              <a:rPr lang="en-GB" dirty="0" err="1" smtClean="0"/>
              <a:t>db</a:t>
            </a:r>
            <a:r>
              <a:rPr lang="en-GB" dirty="0" smtClean="0"/>
              <a:t> of all </a:t>
            </a:r>
            <a:r>
              <a:rPr lang="en-GB" dirty="0" err="1" smtClean="0"/>
              <a:t>comms</a:t>
            </a:r>
            <a:r>
              <a:rPr lang="en-GB" dirty="0" smtClean="0"/>
              <a:t> data)</a:t>
            </a:r>
          </a:p>
          <a:p>
            <a:pPr lvl="1"/>
            <a:r>
              <a:rPr lang="en-GB" dirty="0" smtClean="0"/>
              <a:t>Preparations to remove electronic protection</a:t>
            </a:r>
          </a:p>
          <a:p>
            <a:pPr lvl="1"/>
            <a:r>
              <a:rPr lang="en-GB" dirty="0" smtClean="0"/>
              <a:t>Remote access to computers; ISP required to help</a:t>
            </a:r>
          </a:p>
          <a:p>
            <a:r>
              <a:rPr lang="en-GB" dirty="0" smtClean="0"/>
              <a:t>My thoughts (noting recent Gov’t </a:t>
            </a:r>
            <a:r>
              <a:rPr lang="en-GB" dirty="0" err="1" smtClean="0"/>
              <a:t>wishlists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Make network slower/simpler/</a:t>
            </a:r>
            <a:r>
              <a:rPr lang="en-GB" dirty="0" err="1" smtClean="0"/>
              <a:t>etc</a:t>
            </a:r>
            <a:r>
              <a:rPr lang="en-GB" dirty="0" smtClean="0"/>
              <a:t> for easy monitoring?</a:t>
            </a:r>
          </a:p>
          <a:p>
            <a:pPr lvl="1"/>
            <a:r>
              <a:rPr lang="en-GB" dirty="0" smtClean="0"/>
              <a:t>“Government backdoors” for encryption systems?</a:t>
            </a:r>
          </a:p>
          <a:p>
            <a:pPr lvl="1"/>
            <a:r>
              <a:rPr lang="en-GB" dirty="0" smtClean="0"/>
              <a:t>RATs in network equipment?</a:t>
            </a:r>
          </a:p>
          <a:p>
            <a:r>
              <a:rPr lang="en-GB" dirty="0" smtClean="0"/>
              <a:t>Current Government may not: future one could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12BA-E36E-41A3-ADB0-B44BE85431E7}" type="datetime1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UKNOF - Draft Investigatory Powers Bill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38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prepare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seek review of orders based on</a:t>
            </a:r>
          </a:p>
          <a:p>
            <a:pPr lvl="1"/>
            <a:r>
              <a:rPr lang="en-GB" dirty="0" smtClean="0"/>
              <a:t>Technical feasibility</a:t>
            </a:r>
          </a:p>
          <a:p>
            <a:pPr lvl="1"/>
            <a:r>
              <a:rPr lang="en-GB" dirty="0" smtClean="0"/>
              <a:t>Impact on business/other activities</a:t>
            </a:r>
          </a:p>
          <a:p>
            <a:r>
              <a:rPr lang="en-GB" dirty="0" smtClean="0"/>
              <a:t>Gov’t must make a (non-zero) contribution to your costs</a:t>
            </a:r>
          </a:p>
          <a:p>
            <a:r>
              <a:rPr lang="en-GB" dirty="0" smtClean="0"/>
              <a:t>Be ready to explain feasibility, impact, cost</a:t>
            </a:r>
          </a:p>
          <a:p>
            <a:r>
              <a:rPr lang="en-GB" dirty="0" smtClean="0"/>
              <a:t>Would a community view be useful?</a:t>
            </a:r>
          </a:p>
          <a:p>
            <a:pPr lvl="1"/>
            <a:r>
              <a:rPr lang="en-GB" dirty="0" smtClean="0"/>
              <a:t>Need to agree this before any orders served</a:t>
            </a:r>
          </a:p>
          <a:p>
            <a:pPr lvl="1"/>
            <a:r>
              <a:rPr lang="en-GB" dirty="0" smtClean="0"/>
              <a:t>Legal penalties for disclosing an order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12BA-E36E-41A3-ADB0-B44BE85431E7}" type="datetime1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UKNOF - Draft Investigatory Powers Bill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92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 out more…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A266-48B1-4EC8-88CB-69E1CB09E27F}" type="datetime1">
              <a:rPr lang="en-GB" smtClean="0"/>
              <a:t>14/01/2016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UKNOF - Draft Investigatory Powers Bill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3302254" y="2906084"/>
            <a:ext cx="3883378" cy="246120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0"/>
              </a:spcBef>
              <a:buClr>
                <a:srgbClr val="DE481C"/>
              </a:buClr>
              <a:buSzPct val="120000"/>
              <a:buFont typeface="Lucida Grande"/>
              <a:buNone/>
              <a:defRPr sz="2000" b="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lnSpc>
                <a:spcPct val="90000"/>
              </a:lnSpc>
              <a:spcBef>
                <a:spcPts val="800"/>
              </a:spcBef>
              <a:buClr>
                <a:srgbClr val="DE481C"/>
              </a:buClr>
              <a:buSzPct val="120000"/>
              <a:buFont typeface="Lucida Grande"/>
              <a:buNone/>
              <a:defRPr sz="2000" b="1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None/>
              <a:defRPr sz="1800" b="1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None/>
              <a:defRPr sz="1600" b="1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None/>
              <a:defRPr sz="1600" b="1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GB" sz="2400" dirty="0" smtClean="0"/>
              <a:t>Andrew Cormack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Chief Regulatory Adviser</a:t>
            </a:r>
            <a:endParaRPr lang="en-GB" sz="2400" dirty="0" smtClean="0"/>
          </a:p>
          <a:p>
            <a:pPr>
              <a:spcBef>
                <a:spcPts val="1200"/>
              </a:spcBef>
            </a:pPr>
            <a:r>
              <a:rPr lang="en-GB" sz="2400" b="1" dirty="0" smtClean="0">
                <a:solidFill>
                  <a:srgbClr val="DE481C"/>
                </a:solidFill>
              </a:rPr>
              <a:t>Andrew.Cormack@jisc.ac.uk</a:t>
            </a:r>
            <a:endParaRPr lang="en-GB" sz="2400" b="1" dirty="0" smtClean="0">
              <a:solidFill>
                <a:srgbClr val="DE481C"/>
              </a:solidFill>
            </a:endParaRPr>
          </a:p>
          <a:p>
            <a:r>
              <a:rPr lang="en-GB" sz="2400" b="1" dirty="0" err="1" smtClean="0">
                <a:solidFill>
                  <a:srgbClr val="DE481C"/>
                </a:solidFill>
              </a:rPr>
              <a:t>jisc.ac.uk</a:t>
            </a:r>
            <a:endParaRPr lang="en-GB" sz="2400" b="1" dirty="0" smtClean="0">
              <a:solidFill>
                <a:srgbClr val="DE481C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7780" y="5875279"/>
            <a:ext cx="767715" cy="268605"/>
          </a:xfrm>
          <a:prstGeom prst="rect">
            <a:avLst/>
          </a:prstGeom>
        </p:spPr>
      </p:pic>
      <p:sp>
        <p:nvSpPr>
          <p:cNvPr id="12" name="Text Placeholder 3"/>
          <p:cNvSpPr txBox="1">
            <a:spLocks/>
          </p:cNvSpPr>
          <p:nvPr/>
        </p:nvSpPr>
        <p:spPr>
          <a:xfrm>
            <a:off x="7337779" y="6149619"/>
            <a:ext cx="1572222" cy="360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rgbClr val="DE481C"/>
              </a:buClr>
              <a:buSzPct val="120000"/>
              <a:buFont typeface="Lucida Grande"/>
              <a:buNone/>
              <a:defRPr sz="8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lnSpc>
                <a:spcPct val="90000"/>
              </a:lnSpc>
              <a:spcBef>
                <a:spcPts val="800"/>
              </a:spcBef>
              <a:buClr>
                <a:srgbClr val="DE481C"/>
              </a:buClr>
              <a:buSzPct val="120000"/>
              <a:buFont typeface="Lucida Grande"/>
              <a:buNone/>
              <a:defRPr sz="12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None/>
              <a:defRPr sz="10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None/>
              <a:defRPr sz="9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None/>
              <a:defRPr sz="9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Except where otherwise noted, this work is licensed under CC-BY-NC-ND</a:t>
            </a:r>
          </a:p>
        </p:txBody>
      </p:sp>
    </p:spTree>
    <p:extLst>
      <p:ext uri="{BB962C8B-B14F-4D97-AF65-F5344CB8AC3E}">
        <p14:creationId xmlns:p14="http://schemas.microsoft.com/office/powerpoint/2010/main" val="146376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isc Theme">
  <a:themeElements>
    <a:clrScheme name="Jisc 2013 1">
      <a:dk1>
        <a:srgbClr val="2C3841"/>
      </a:dk1>
      <a:lt1>
        <a:srgbClr val="FFFFFF"/>
      </a:lt1>
      <a:dk2>
        <a:srgbClr val="DE481C"/>
      </a:dk2>
      <a:lt2>
        <a:srgbClr val="9F3515"/>
      </a:lt2>
      <a:accent1>
        <a:srgbClr val="E61554"/>
      </a:accent1>
      <a:accent2>
        <a:srgbClr val="F9B000"/>
      </a:accent2>
      <a:accent3>
        <a:srgbClr val="B2BB1C"/>
      </a:accent3>
      <a:accent4>
        <a:srgbClr val="0092CB"/>
      </a:accent4>
      <a:accent5>
        <a:srgbClr val="B71A8B"/>
      </a:accent5>
      <a:accent6>
        <a:srgbClr val="CADCF0"/>
      </a:accent6>
      <a:hlink>
        <a:srgbClr val="DE481C"/>
      </a:hlink>
      <a:folHlink>
        <a:srgbClr val="DE481C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639</Words>
  <Application>Microsoft Office PowerPoint</Application>
  <PresentationFormat>On-screen Show (4:3)</PresentationFormat>
  <Paragraphs>81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Corbel</vt:lpstr>
      <vt:lpstr>Lucida Grande</vt:lpstr>
      <vt:lpstr>Jisc Theme</vt:lpstr>
      <vt:lpstr>Draft Investigatory Powers Bill</vt:lpstr>
      <vt:lpstr>A Network Operator’s Perspective</vt:lpstr>
      <vt:lpstr>Expectation Setting…</vt:lpstr>
      <vt:lpstr>It’s a Draft Bill</vt:lpstr>
      <vt:lpstr>Things that could be ordered</vt:lpstr>
      <vt:lpstr>For example</vt:lpstr>
      <vt:lpstr>How to prepare</vt:lpstr>
      <vt:lpstr>Find out more…</vt:lpstr>
    </vt:vector>
  </TitlesOfParts>
  <Company>iD Factory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Lisney</dc:creator>
  <cp:lastModifiedBy>Andrew Cormack</cp:lastModifiedBy>
  <cp:revision>66</cp:revision>
  <dcterms:created xsi:type="dcterms:W3CDTF">2013-10-10T15:07:08Z</dcterms:created>
  <dcterms:modified xsi:type="dcterms:W3CDTF">2016-01-14T11:31:00Z</dcterms:modified>
</cp:coreProperties>
</file>