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07" r:id="rId3"/>
    <p:sldId id="305" r:id="rId4"/>
    <p:sldId id="308" r:id="rId5"/>
    <p:sldId id="309" r:id="rId6"/>
    <p:sldId id="328" r:id="rId7"/>
    <p:sldId id="310" r:id="rId8"/>
    <p:sldId id="327" r:id="rId9"/>
    <p:sldId id="318" r:id="rId10"/>
    <p:sldId id="330" r:id="rId11"/>
    <p:sldId id="312" r:id="rId12"/>
    <p:sldId id="319" r:id="rId13"/>
    <p:sldId id="317" r:id="rId14"/>
    <p:sldId id="314" r:id="rId15"/>
    <p:sldId id="329" r:id="rId16"/>
    <p:sldId id="320" r:id="rId17"/>
    <p:sldId id="313" r:id="rId18"/>
    <p:sldId id="278" r:id="rId19"/>
    <p:sldId id="315" r:id="rId20"/>
    <p:sldId id="331" r:id="rId21"/>
    <p:sldId id="322" r:id="rId22"/>
    <p:sldId id="324" r:id="rId23"/>
    <p:sldId id="326"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2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938500-0DF6-4F12-860A-7C0D7B7E97CA}" type="datetimeFigureOut">
              <a:rPr lang="en-GB" smtClean="0"/>
              <a:pPr/>
              <a:t>07/04/2016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505317-2158-47E2-9EC9-7E2F0C544A4B}" type="slidenum">
              <a:rPr lang="en-GB" smtClean="0"/>
              <a:pPr/>
              <a:t>‹#›</a:t>
            </a:fld>
            <a:endParaRPr lang="en-GB" dirty="0"/>
          </a:p>
        </p:txBody>
      </p:sp>
    </p:spTree>
    <p:extLst>
      <p:ext uri="{BB962C8B-B14F-4D97-AF65-F5344CB8AC3E}">
        <p14:creationId xmlns:p14="http://schemas.microsoft.com/office/powerpoint/2010/main" val="93344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505317-2158-47E2-9EC9-7E2F0C544A4B}" type="slidenum">
              <a:rPr lang="en-GB" smtClean="0"/>
              <a:pPr/>
              <a:t>1</a:t>
            </a:fld>
            <a:endParaRPr lang="en-GB" dirty="0"/>
          </a:p>
        </p:txBody>
      </p:sp>
    </p:spTree>
    <p:extLst>
      <p:ext uri="{BB962C8B-B14F-4D97-AF65-F5344CB8AC3E}">
        <p14:creationId xmlns:p14="http://schemas.microsoft.com/office/powerpoint/2010/main" val="116524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505317-2158-47E2-9EC9-7E2F0C544A4B}" type="slidenum">
              <a:rPr lang="en-GB" smtClean="0"/>
              <a:pPr/>
              <a:t>18</a:t>
            </a:fld>
            <a:endParaRPr lang="en-GB" dirty="0"/>
          </a:p>
        </p:txBody>
      </p:sp>
    </p:spTree>
    <p:extLst>
      <p:ext uri="{BB962C8B-B14F-4D97-AF65-F5344CB8AC3E}">
        <p14:creationId xmlns:p14="http://schemas.microsoft.com/office/powerpoint/2010/main" val="10364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505317-2158-47E2-9EC9-7E2F0C544A4B}" type="slidenum">
              <a:rPr lang="en-GB" smtClean="0"/>
              <a:pPr/>
              <a:t>23</a:t>
            </a:fld>
            <a:endParaRPr lang="en-GB" dirty="0"/>
          </a:p>
        </p:txBody>
      </p:sp>
    </p:spTree>
    <p:extLst>
      <p:ext uri="{BB962C8B-B14F-4D97-AF65-F5344CB8AC3E}">
        <p14:creationId xmlns:p14="http://schemas.microsoft.com/office/powerpoint/2010/main" val="111315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dirty="0"/>
              <a:t>21/04/16</a:t>
            </a:r>
            <a:endParaRPr lang="en-GB" dirty="0"/>
          </a:p>
        </p:txBody>
      </p:sp>
      <p:sp>
        <p:nvSpPr>
          <p:cNvPr id="6" name="Footer Placeholder 5"/>
          <p:cNvSpPr>
            <a:spLocks noGrp="1"/>
          </p:cNvSpPr>
          <p:nvPr>
            <p:ph type="ftr" sz="quarter" idx="11"/>
          </p:nvPr>
        </p:nvSpPr>
        <p:spPr/>
        <p:txBody>
          <a:bodyPr/>
          <a:lstStyle/>
          <a:p>
            <a:r>
              <a:rPr lang="en-GB" dirty="0"/>
              <a:t>UKNOF34</a:t>
            </a:r>
          </a:p>
        </p:txBody>
      </p:sp>
      <p:sp>
        <p:nvSpPr>
          <p:cNvPr id="7" name="Slide Number Placeholder 6"/>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dirty="0"/>
              <a:t>21/04/16</a:t>
            </a:r>
            <a:endParaRPr lang="en-GB" dirty="0"/>
          </a:p>
        </p:txBody>
      </p:sp>
      <p:sp>
        <p:nvSpPr>
          <p:cNvPr id="8" name="Footer Placeholder 7"/>
          <p:cNvSpPr>
            <a:spLocks noGrp="1"/>
          </p:cNvSpPr>
          <p:nvPr>
            <p:ph type="ftr" sz="quarter" idx="11"/>
          </p:nvPr>
        </p:nvSpPr>
        <p:spPr/>
        <p:txBody>
          <a:bodyPr/>
          <a:lstStyle/>
          <a:p>
            <a:r>
              <a:rPr lang="en-GB" dirty="0"/>
              <a:t>UKNOF34</a:t>
            </a:r>
          </a:p>
        </p:txBody>
      </p:sp>
      <p:sp>
        <p:nvSpPr>
          <p:cNvPr id="9" name="Slide Number Placeholder 8"/>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dirty="0"/>
              <a:t>21/04/16</a:t>
            </a:r>
            <a:endParaRPr lang="en-GB" dirty="0"/>
          </a:p>
        </p:txBody>
      </p:sp>
      <p:sp>
        <p:nvSpPr>
          <p:cNvPr id="4" name="Footer Placeholder 3"/>
          <p:cNvSpPr>
            <a:spLocks noGrp="1"/>
          </p:cNvSpPr>
          <p:nvPr>
            <p:ph type="ftr" sz="quarter" idx="11"/>
          </p:nvPr>
        </p:nvSpPr>
        <p:spPr/>
        <p:txBody>
          <a:bodyPr/>
          <a:lstStyle/>
          <a:p>
            <a:r>
              <a:rPr lang="en-GB" dirty="0"/>
              <a:t>UKNOF34</a:t>
            </a:r>
          </a:p>
        </p:txBody>
      </p:sp>
      <p:sp>
        <p:nvSpPr>
          <p:cNvPr id="5" name="Slide Number Placeholder 4"/>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21/04/16</a:t>
            </a:r>
            <a:endParaRPr lang="en-GB" dirty="0"/>
          </a:p>
        </p:txBody>
      </p:sp>
      <p:sp>
        <p:nvSpPr>
          <p:cNvPr id="3" name="Footer Placeholder 2"/>
          <p:cNvSpPr>
            <a:spLocks noGrp="1"/>
          </p:cNvSpPr>
          <p:nvPr>
            <p:ph type="ftr" sz="quarter" idx="11"/>
          </p:nvPr>
        </p:nvSpPr>
        <p:spPr/>
        <p:txBody>
          <a:bodyPr/>
          <a:lstStyle/>
          <a:p>
            <a:r>
              <a:rPr lang="en-GB" dirty="0"/>
              <a:t>UKNOF34</a:t>
            </a:r>
          </a:p>
        </p:txBody>
      </p:sp>
      <p:sp>
        <p:nvSpPr>
          <p:cNvPr id="4" name="Slide Number Placeholder 3"/>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21/04/16</a:t>
            </a:r>
            <a:endParaRPr lang="en-GB" dirty="0"/>
          </a:p>
        </p:txBody>
      </p:sp>
      <p:sp>
        <p:nvSpPr>
          <p:cNvPr id="6" name="Footer Placeholder 5"/>
          <p:cNvSpPr>
            <a:spLocks noGrp="1"/>
          </p:cNvSpPr>
          <p:nvPr>
            <p:ph type="ftr" sz="quarter" idx="11"/>
          </p:nvPr>
        </p:nvSpPr>
        <p:spPr/>
        <p:txBody>
          <a:bodyPr/>
          <a:lstStyle/>
          <a:p>
            <a:r>
              <a:rPr lang="en-GB" dirty="0"/>
              <a:t>UKNOF34</a:t>
            </a:r>
          </a:p>
        </p:txBody>
      </p:sp>
      <p:sp>
        <p:nvSpPr>
          <p:cNvPr id="7" name="Slide Number Placeholder 6"/>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21/04/16</a:t>
            </a:r>
            <a:endParaRPr lang="en-GB" dirty="0"/>
          </a:p>
        </p:txBody>
      </p:sp>
      <p:sp>
        <p:nvSpPr>
          <p:cNvPr id="6" name="Footer Placeholder 5"/>
          <p:cNvSpPr>
            <a:spLocks noGrp="1"/>
          </p:cNvSpPr>
          <p:nvPr>
            <p:ph type="ftr" sz="quarter" idx="11"/>
          </p:nvPr>
        </p:nvSpPr>
        <p:spPr/>
        <p:txBody>
          <a:bodyPr/>
          <a:lstStyle/>
          <a:p>
            <a:r>
              <a:rPr lang="en-GB" dirty="0"/>
              <a:t>UKNOF34</a:t>
            </a:r>
          </a:p>
        </p:txBody>
      </p:sp>
      <p:sp>
        <p:nvSpPr>
          <p:cNvPr id="7" name="Slide Number Placeholder 6"/>
          <p:cNvSpPr>
            <a:spLocks noGrp="1"/>
          </p:cNvSpPr>
          <p:nvPr>
            <p:ph type="sldNum" sz="quarter" idx="12"/>
          </p:nvPr>
        </p:nvSpPr>
        <p:spPr/>
        <p:txBody>
          <a:bodyPr/>
          <a:lstStyle/>
          <a:p>
            <a:fld id="{30EA6835-2CF1-48B6-B504-4EC0B1E4284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915000" cy="121014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21/04/16</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UKNOF34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A6835-2CF1-48B6-B504-4EC0B1E4284A}" type="slidenum">
              <a:rPr lang="en-GB" smtClean="0"/>
              <a:pPr/>
              <a:t>‹#›</a:t>
            </a:fld>
            <a:endParaRPr lang="en-GB"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53200" y="274638"/>
            <a:ext cx="2133600" cy="9156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34229"/>
            <a:ext cx="8496944" cy="880264"/>
          </a:xfrm>
        </p:spPr>
        <p:txBody>
          <a:bodyPr>
            <a:noAutofit/>
          </a:bodyPr>
          <a:lstStyle/>
          <a:p>
            <a:r>
              <a:rPr lang="en-GB" sz="4400" dirty="0"/>
              <a:t>The evolution of the B4RN Network</a:t>
            </a:r>
          </a:p>
        </p:txBody>
      </p:sp>
      <p:sp>
        <p:nvSpPr>
          <p:cNvPr id="3" name="Subtitle 2"/>
          <p:cNvSpPr>
            <a:spLocks noGrp="1"/>
          </p:cNvSpPr>
          <p:nvPr>
            <p:ph type="subTitle" idx="1"/>
          </p:nvPr>
        </p:nvSpPr>
        <p:spPr>
          <a:xfrm>
            <a:off x="2555776" y="3645024"/>
            <a:ext cx="4032448" cy="1368152"/>
          </a:xfrm>
        </p:spPr>
        <p:txBody>
          <a:bodyPr>
            <a:normAutofit/>
          </a:bodyPr>
          <a:lstStyle/>
          <a:p>
            <a:r>
              <a:rPr lang="en-GB" dirty="0"/>
              <a:t>Tom Rigg</a:t>
            </a:r>
          </a:p>
          <a:p>
            <a:r>
              <a:rPr lang="en-GB" dirty="0"/>
              <a:t>T.Rigg@b4rn.org.uk</a:t>
            </a:r>
          </a:p>
        </p:txBody>
      </p:sp>
      <p:sp>
        <p:nvSpPr>
          <p:cNvPr id="7" name="TextBox 6"/>
          <p:cNvSpPr txBox="1"/>
          <p:nvPr/>
        </p:nvSpPr>
        <p:spPr>
          <a:xfrm>
            <a:off x="1943708" y="4866593"/>
            <a:ext cx="5256584" cy="923330"/>
          </a:xfrm>
          <a:prstGeom prst="rect">
            <a:avLst/>
          </a:prstGeom>
          <a:noFill/>
        </p:spPr>
        <p:txBody>
          <a:bodyPr wrap="square" rtlCol="0">
            <a:spAutoFit/>
          </a:bodyPr>
          <a:lstStyle/>
          <a:p>
            <a:r>
              <a:rPr lang="en-GB" sz="5400" b="1" dirty="0">
                <a:solidFill>
                  <a:srgbClr val="0070C0"/>
                </a:solidFill>
              </a:rPr>
              <a:t>www.b4rn.org.uk</a:t>
            </a:r>
          </a:p>
        </p:txBody>
      </p:sp>
      <p:pic>
        <p:nvPicPr>
          <p:cNvPr id="34817" name="Picture 1" descr="C:\Users\Barry\Documents\My Dropbox\B4RN\aonb copy.png"/>
          <p:cNvPicPr>
            <a:picLocks noChangeAspect="1" noChangeArrowheads="1"/>
          </p:cNvPicPr>
          <p:nvPr/>
        </p:nvPicPr>
        <p:blipFill>
          <a:blip r:embed="rId3" cstate="print"/>
          <a:srcRect/>
          <a:stretch>
            <a:fillRect/>
          </a:stretch>
        </p:blipFill>
        <p:spPr bwMode="auto">
          <a:xfrm>
            <a:off x="3563888" y="476672"/>
            <a:ext cx="1728192" cy="795219"/>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44392"/>
            <a:ext cx="2736445" cy="2392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really powers the troops?</a:t>
            </a:r>
          </a:p>
        </p:txBody>
      </p:sp>
      <p:sp>
        <p:nvSpPr>
          <p:cNvPr id="7" name="Slide Number Placeholder 6"/>
          <p:cNvSpPr>
            <a:spLocks noGrp="1"/>
          </p:cNvSpPr>
          <p:nvPr>
            <p:ph type="sldNum" sz="quarter" idx="12"/>
          </p:nvPr>
        </p:nvSpPr>
        <p:spPr/>
        <p:txBody>
          <a:bodyPr/>
          <a:lstStyle/>
          <a:p>
            <a:fld id="{30EA6835-2CF1-48B6-B504-4EC0B1E4284A}" type="slidenum">
              <a:rPr lang="en-GB" smtClean="0"/>
              <a:pPr/>
              <a:t>10</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5194" y="1600200"/>
            <a:ext cx="6893611" cy="4525963"/>
          </a:xfrm>
        </p:spPr>
      </p:pic>
    </p:spTree>
    <p:extLst>
      <p:ext uri="{BB962C8B-B14F-4D97-AF65-F5344CB8AC3E}">
        <p14:creationId xmlns:p14="http://schemas.microsoft.com/office/powerpoint/2010/main" val="289422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5435624" cy="1210146"/>
          </a:xfrm>
        </p:spPr>
        <p:txBody>
          <a:bodyPr/>
          <a:lstStyle/>
          <a:p>
            <a:r>
              <a:rPr lang="en-GB" dirty="0"/>
              <a:t>Core Network Design</a:t>
            </a:r>
          </a:p>
        </p:txBody>
      </p:sp>
      <p:sp>
        <p:nvSpPr>
          <p:cNvPr id="3" name="Content Placeholder 2"/>
          <p:cNvSpPr>
            <a:spLocks noGrp="1"/>
          </p:cNvSpPr>
          <p:nvPr>
            <p:ph idx="1"/>
          </p:nvPr>
        </p:nvSpPr>
        <p:spPr>
          <a:xfrm>
            <a:off x="683568" y="1743532"/>
            <a:ext cx="8229600" cy="4525963"/>
          </a:xfrm>
        </p:spPr>
        <p:txBody>
          <a:bodyPr>
            <a:normAutofit/>
          </a:bodyPr>
          <a:lstStyle/>
          <a:p>
            <a:r>
              <a:rPr lang="en-GB" sz="2400" dirty="0"/>
              <a:t>Backhaul trunk route follows edge connectivity (dig once)</a:t>
            </a:r>
          </a:p>
          <a:p>
            <a:r>
              <a:rPr lang="en-GB" sz="2400" dirty="0"/>
              <a:t>Scalability – reserved fibre pairs on core routes</a:t>
            </a:r>
          </a:p>
          <a:p>
            <a:r>
              <a:rPr lang="en-GB" sz="2400" dirty="0"/>
              <a:t>Current power design – AC based on Enterprise kit</a:t>
            </a:r>
          </a:p>
          <a:p>
            <a:pPr lvl="1"/>
            <a:r>
              <a:rPr lang="en-GB" sz="2000" dirty="0"/>
              <a:t>Upside, local volunteers can fault find, easy to install</a:t>
            </a:r>
          </a:p>
          <a:p>
            <a:pPr lvl="1"/>
            <a:r>
              <a:rPr lang="en-GB" sz="2000" dirty="0"/>
              <a:t>Downside, uptime during outages compared to telecoms grade equipment</a:t>
            </a:r>
          </a:p>
          <a:p>
            <a:r>
              <a:rPr lang="en-GB" sz="2400" dirty="0"/>
              <a:t>Decision not to Carrier NAT - Trade-off between interim solution and ideals. So far doing it the ideal way has won</a:t>
            </a:r>
          </a:p>
          <a:p>
            <a:r>
              <a:rPr lang="en-GB" sz="2400" dirty="0"/>
              <a:t>Dual stack v4/v6 for the foreseeable future</a:t>
            </a:r>
          </a:p>
        </p:txBody>
      </p:sp>
      <p:sp>
        <p:nvSpPr>
          <p:cNvPr id="8" name="Slide Number Placeholder 7"/>
          <p:cNvSpPr>
            <a:spLocks noGrp="1"/>
          </p:cNvSpPr>
          <p:nvPr>
            <p:ph type="sldNum" sz="quarter" idx="12"/>
          </p:nvPr>
        </p:nvSpPr>
        <p:spPr/>
        <p:txBody>
          <a:bodyPr/>
          <a:lstStyle/>
          <a:p>
            <a:fld id="{30EA6835-2CF1-48B6-B504-4EC0B1E4284A}" type="slidenum">
              <a:rPr lang="en-GB" smtClean="0"/>
              <a:pPr/>
              <a:t>11</a:t>
            </a:fld>
            <a:endParaRPr lang="en-GB" dirty="0"/>
          </a:p>
        </p:txBody>
      </p:sp>
      <p:sp>
        <p:nvSpPr>
          <p:cNvPr id="9" name="Date Placeholder 8"/>
          <p:cNvSpPr>
            <a:spLocks noGrp="1"/>
          </p:cNvSpPr>
          <p:nvPr>
            <p:ph type="dt" sz="half" idx="10"/>
          </p:nvPr>
        </p:nvSpPr>
        <p:spPr/>
        <p:txBody>
          <a:bodyPr/>
          <a:lstStyle/>
          <a:p>
            <a:r>
              <a:rPr lang="en-US" dirty="0"/>
              <a:t>21/04/16</a:t>
            </a:r>
            <a:endParaRPr lang="en-GB" dirty="0"/>
          </a:p>
        </p:txBody>
      </p:sp>
      <p:sp>
        <p:nvSpPr>
          <p:cNvPr id="10" name="Footer Placeholder 9"/>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270052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Equipment</a:t>
            </a:r>
          </a:p>
        </p:txBody>
      </p:sp>
      <p:sp>
        <p:nvSpPr>
          <p:cNvPr id="3" name="Content Placeholder 2"/>
          <p:cNvSpPr>
            <a:spLocks noGrp="1"/>
          </p:cNvSpPr>
          <p:nvPr>
            <p:ph idx="1"/>
          </p:nvPr>
        </p:nvSpPr>
        <p:spPr/>
        <p:txBody>
          <a:bodyPr>
            <a:normAutofit/>
          </a:bodyPr>
          <a:lstStyle/>
          <a:p>
            <a:r>
              <a:rPr lang="en-GB" dirty="0"/>
              <a:t>Network border – Juniper MX240</a:t>
            </a:r>
          </a:p>
          <a:p>
            <a:pPr lvl="1"/>
            <a:r>
              <a:rPr lang="en-GB" dirty="0"/>
              <a:t>M247 Transit peer</a:t>
            </a:r>
          </a:p>
          <a:p>
            <a:pPr lvl="1"/>
            <a:r>
              <a:rPr lang="en-GB" dirty="0"/>
              <a:t>IX-Manchester</a:t>
            </a:r>
          </a:p>
          <a:p>
            <a:pPr lvl="1"/>
            <a:r>
              <a:rPr lang="en-GB" dirty="0"/>
              <a:t>LINX Juniper LAN</a:t>
            </a:r>
          </a:p>
          <a:p>
            <a:pPr lvl="1"/>
            <a:r>
              <a:rPr lang="en-GB" dirty="0"/>
              <a:t>TNP Ltd – Mutual backup peering</a:t>
            </a:r>
          </a:p>
          <a:p>
            <a:r>
              <a:rPr lang="en-GB" dirty="0"/>
              <a:t>Network core – Juniper EX4550</a:t>
            </a:r>
          </a:p>
          <a:p>
            <a:pPr lvl="1"/>
            <a:r>
              <a:rPr lang="en-GB" dirty="0"/>
              <a:t>2x10Gbps uplinks via physically diverse routes providing 20Gbps aggregate to each edge node</a:t>
            </a:r>
          </a:p>
          <a:p>
            <a:pPr marL="457200" lvl="1" indent="0">
              <a:buNone/>
            </a:pPr>
            <a:endParaRPr lang="en-GB" dirty="0"/>
          </a:p>
        </p:txBody>
      </p:sp>
      <p:sp>
        <p:nvSpPr>
          <p:cNvPr id="7" name="Slide Number Placeholder 6"/>
          <p:cNvSpPr>
            <a:spLocks noGrp="1"/>
          </p:cNvSpPr>
          <p:nvPr>
            <p:ph type="sldNum" sz="quarter" idx="12"/>
          </p:nvPr>
        </p:nvSpPr>
        <p:spPr/>
        <p:txBody>
          <a:bodyPr/>
          <a:lstStyle/>
          <a:p>
            <a:fld id="{30EA6835-2CF1-48B6-B504-4EC0B1E4284A}" type="slidenum">
              <a:rPr lang="en-GB" smtClean="0"/>
              <a:pPr/>
              <a:t>12</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405526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4944" y="1748790"/>
            <a:ext cx="512064"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Oval 4"/>
          <p:cNvSpPr/>
          <p:nvPr/>
        </p:nvSpPr>
        <p:spPr>
          <a:xfrm>
            <a:off x="1928470" y="1748790"/>
            <a:ext cx="512064"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Oval 5"/>
          <p:cNvSpPr/>
          <p:nvPr/>
        </p:nvSpPr>
        <p:spPr>
          <a:xfrm>
            <a:off x="3161996" y="1748790"/>
            <a:ext cx="512064"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Oval 6"/>
          <p:cNvSpPr/>
          <p:nvPr/>
        </p:nvSpPr>
        <p:spPr>
          <a:xfrm>
            <a:off x="4395521" y="1748790"/>
            <a:ext cx="512064"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Oval 7"/>
          <p:cNvSpPr/>
          <p:nvPr/>
        </p:nvSpPr>
        <p:spPr>
          <a:xfrm>
            <a:off x="5629047" y="1748790"/>
            <a:ext cx="512064"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Oval 8"/>
          <p:cNvSpPr/>
          <p:nvPr/>
        </p:nvSpPr>
        <p:spPr>
          <a:xfrm>
            <a:off x="6862572" y="1748790"/>
            <a:ext cx="512064" cy="48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p:cNvSpPr/>
          <p:nvPr/>
        </p:nvSpPr>
        <p:spPr>
          <a:xfrm>
            <a:off x="3161996" y="3207258"/>
            <a:ext cx="512064" cy="4846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p>
        </p:txBody>
      </p:sp>
      <p:sp>
        <p:nvSpPr>
          <p:cNvPr id="11" name="Oval 10"/>
          <p:cNvSpPr/>
          <p:nvPr/>
        </p:nvSpPr>
        <p:spPr>
          <a:xfrm>
            <a:off x="4395521" y="3207258"/>
            <a:ext cx="512064" cy="4846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dirty="0"/>
          </a:p>
        </p:txBody>
      </p:sp>
      <p:cxnSp>
        <p:nvCxnSpPr>
          <p:cNvPr id="13" name="Straight Connector 12"/>
          <p:cNvCxnSpPr>
            <a:stCxn id="4" idx="4"/>
            <a:endCxn id="10" idx="0"/>
          </p:cNvCxnSpPr>
          <p:nvPr/>
        </p:nvCxnSpPr>
        <p:spPr>
          <a:xfrm>
            <a:off x="950976" y="2233422"/>
            <a:ext cx="2467052" cy="97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5" idx="4"/>
            <a:endCxn id="10" idx="0"/>
          </p:cNvCxnSpPr>
          <p:nvPr/>
        </p:nvCxnSpPr>
        <p:spPr>
          <a:xfrm>
            <a:off x="2184502" y="2233422"/>
            <a:ext cx="1233526" cy="97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a:stCxn id="6" idx="4"/>
            <a:endCxn id="10" idx="0"/>
          </p:cNvCxnSpPr>
          <p:nvPr/>
        </p:nvCxnSpPr>
        <p:spPr>
          <a:xfrm>
            <a:off x="3418028" y="2233422"/>
            <a:ext cx="0" cy="97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a:stCxn id="7" idx="4"/>
            <a:endCxn id="10" idx="0"/>
          </p:cNvCxnSpPr>
          <p:nvPr/>
        </p:nvCxnSpPr>
        <p:spPr>
          <a:xfrm flipH="1">
            <a:off x="3418028" y="2233422"/>
            <a:ext cx="1233526" cy="97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a:stCxn id="8" idx="4"/>
            <a:endCxn id="10" idx="0"/>
          </p:cNvCxnSpPr>
          <p:nvPr/>
        </p:nvCxnSpPr>
        <p:spPr>
          <a:xfrm flipH="1">
            <a:off x="3418027" y="2233422"/>
            <a:ext cx="2467052" cy="97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p:cNvCxnSpPr>
            <a:stCxn id="9" idx="4"/>
            <a:endCxn id="10" idx="0"/>
          </p:cNvCxnSpPr>
          <p:nvPr/>
        </p:nvCxnSpPr>
        <p:spPr>
          <a:xfrm flipH="1">
            <a:off x="3418027" y="2233422"/>
            <a:ext cx="3700577" cy="97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a:stCxn id="4" idx="4"/>
            <a:endCxn id="11" idx="0"/>
          </p:cNvCxnSpPr>
          <p:nvPr/>
        </p:nvCxnSpPr>
        <p:spPr>
          <a:xfrm>
            <a:off x="950977" y="2233422"/>
            <a:ext cx="3700577" cy="973836"/>
          </a:xfrm>
          <a:prstGeom prst="line">
            <a:avLst/>
          </a:prstGeom>
        </p:spPr>
        <p:style>
          <a:lnRef idx="1">
            <a:schemeClr val="accent6"/>
          </a:lnRef>
          <a:fillRef idx="0">
            <a:schemeClr val="accent6"/>
          </a:fillRef>
          <a:effectRef idx="0">
            <a:schemeClr val="accent6"/>
          </a:effectRef>
          <a:fontRef idx="minor">
            <a:schemeClr val="tx1"/>
          </a:fontRef>
        </p:style>
      </p:cxnSp>
      <p:cxnSp>
        <p:nvCxnSpPr>
          <p:cNvPr id="27" name="Straight Connector 26"/>
          <p:cNvCxnSpPr>
            <a:stCxn id="5" idx="4"/>
            <a:endCxn id="11" idx="0"/>
          </p:cNvCxnSpPr>
          <p:nvPr/>
        </p:nvCxnSpPr>
        <p:spPr>
          <a:xfrm>
            <a:off x="2184502" y="2233422"/>
            <a:ext cx="2467052" cy="973836"/>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Straight Connector 28"/>
          <p:cNvCxnSpPr>
            <a:stCxn id="6" idx="4"/>
            <a:endCxn id="11" idx="0"/>
          </p:cNvCxnSpPr>
          <p:nvPr/>
        </p:nvCxnSpPr>
        <p:spPr>
          <a:xfrm>
            <a:off x="3418028" y="2233422"/>
            <a:ext cx="1233526" cy="973836"/>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p:cNvCxnSpPr>
            <a:stCxn id="7" idx="4"/>
            <a:endCxn id="11" idx="0"/>
          </p:cNvCxnSpPr>
          <p:nvPr/>
        </p:nvCxnSpPr>
        <p:spPr>
          <a:xfrm>
            <a:off x="4651553" y="2233422"/>
            <a:ext cx="0" cy="973836"/>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p:cNvCxnSpPr>
            <a:stCxn id="8" idx="4"/>
            <a:endCxn id="11" idx="0"/>
          </p:cNvCxnSpPr>
          <p:nvPr/>
        </p:nvCxnSpPr>
        <p:spPr>
          <a:xfrm flipH="1">
            <a:off x="4651554" y="2233422"/>
            <a:ext cx="1233526" cy="973836"/>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Straight Connector 34"/>
          <p:cNvCxnSpPr>
            <a:stCxn id="9" idx="4"/>
            <a:endCxn id="11" idx="0"/>
          </p:cNvCxnSpPr>
          <p:nvPr/>
        </p:nvCxnSpPr>
        <p:spPr>
          <a:xfrm flipH="1">
            <a:off x="4651554" y="2233422"/>
            <a:ext cx="2467051" cy="973836"/>
          </a:xfrm>
          <a:prstGeom prst="line">
            <a:avLst/>
          </a:prstGeom>
        </p:spPr>
        <p:style>
          <a:lnRef idx="1">
            <a:schemeClr val="accent6"/>
          </a:lnRef>
          <a:fillRef idx="0">
            <a:schemeClr val="accent6"/>
          </a:fillRef>
          <a:effectRef idx="0">
            <a:schemeClr val="accent6"/>
          </a:effectRef>
          <a:fontRef idx="minor">
            <a:schemeClr val="tx1"/>
          </a:fontRef>
        </p:style>
      </p:cxnSp>
      <p:sp>
        <p:nvSpPr>
          <p:cNvPr id="36" name="Rounded Rectangle 35"/>
          <p:cNvSpPr/>
          <p:nvPr/>
        </p:nvSpPr>
        <p:spPr>
          <a:xfrm>
            <a:off x="3739897" y="4414266"/>
            <a:ext cx="655625" cy="5029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350" dirty="0"/>
          </a:p>
        </p:txBody>
      </p:sp>
      <p:cxnSp>
        <p:nvCxnSpPr>
          <p:cNvPr id="38" name="Straight Connector 37"/>
          <p:cNvCxnSpPr>
            <a:stCxn id="10" idx="4"/>
            <a:endCxn id="36" idx="0"/>
          </p:cNvCxnSpPr>
          <p:nvPr/>
        </p:nvCxnSpPr>
        <p:spPr>
          <a:xfrm>
            <a:off x="3418027" y="3691890"/>
            <a:ext cx="649682" cy="722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0" idx="6"/>
            <a:endCxn id="11" idx="2"/>
          </p:cNvCxnSpPr>
          <p:nvPr/>
        </p:nvCxnSpPr>
        <p:spPr>
          <a:xfrm>
            <a:off x="3674060" y="3449574"/>
            <a:ext cx="72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36" idx="0"/>
          </p:cNvCxnSpPr>
          <p:nvPr/>
        </p:nvCxnSpPr>
        <p:spPr>
          <a:xfrm flipH="1">
            <a:off x="4067710" y="3691890"/>
            <a:ext cx="583844" cy="722376"/>
          </a:xfrm>
          <a:prstGeom prst="line">
            <a:avLst/>
          </a:prstGeom>
        </p:spPr>
        <p:style>
          <a:lnRef idx="1">
            <a:schemeClr val="accent1"/>
          </a:lnRef>
          <a:fillRef idx="0">
            <a:schemeClr val="accent1"/>
          </a:fillRef>
          <a:effectRef idx="0">
            <a:schemeClr val="accent1"/>
          </a:effectRef>
          <a:fontRef idx="minor">
            <a:schemeClr val="tx1"/>
          </a:fontRef>
        </p:style>
      </p:cxnSp>
      <p:sp>
        <p:nvSpPr>
          <p:cNvPr id="43" name="Cloud 42"/>
          <p:cNvSpPr/>
          <p:nvPr/>
        </p:nvSpPr>
        <p:spPr>
          <a:xfrm>
            <a:off x="5394960" y="4162806"/>
            <a:ext cx="1161288" cy="1005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45" name="Straight Connector 44"/>
          <p:cNvCxnSpPr>
            <a:stCxn id="36" idx="3"/>
            <a:endCxn id="43" idx="2"/>
          </p:cNvCxnSpPr>
          <p:nvPr/>
        </p:nvCxnSpPr>
        <p:spPr>
          <a:xfrm>
            <a:off x="4395521" y="4665726"/>
            <a:ext cx="100304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1686" y="1471791"/>
            <a:ext cx="1006301" cy="300082"/>
          </a:xfrm>
          <a:prstGeom prst="rect">
            <a:avLst/>
          </a:prstGeom>
          <a:noFill/>
        </p:spPr>
        <p:txBody>
          <a:bodyPr wrap="none" rtlCol="0">
            <a:spAutoFit/>
          </a:bodyPr>
          <a:lstStyle/>
          <a:p>
            <a:r>
              <a:rPr lang="en-GB" sz="1350" dirty="0"/>
              <a:t>Quernmore</a:t>
            </a:r>
          </a:p>
        </p:txBody>
      </p:sp>
      <p:sp>
        <p:nvSpPr>
          <p:cNvPr id="47" name="TextBox 46"/>
          <p:cNvSpPr txBox="1"/>
          <p:nvPr/>
        </p:nvSpPr>
        <p:spPr>
          <a:xfrm>
            <a:off x="1701917" y="1471791"/>
            <a:ext cx="1011752" cy="300082"/>
          </a:xfrm>
          <a:prstGeom prst="rect">
            <a:avLst/>
          </a:prstGeom>
          <a:noFill/>
        </p:spPr>
        <p:txBody>
          <a:bodyPr wrap="none" rtlCol="0">
            <a:spAutoFit/>
          </a:bodyPr>
          <a:lstStyle/>
          <a:p>
            <a:r>
              <a:rPr lang="en-GB" sz="1350" dirty="0"/>
              <a:t>Abbeystead</a:t>
            </a:r>
          </a:p>
        </p:txBody>
      </p:sp>
      <p:sp>
        <p:nvSpPr>
          <p:cNvPr id="48" name="TextBox 47"/>
          <p:cNvSpPr txBox="1"/>
          <p:nvPr/>
        </p:nvSpPr>
        <p:spPr>
          <a:xfrm>
            <a:off x="3006136" y="1471791"/>
            <a:ext cx="870751" cy="300082"/>
          </a:xfrm>
          <a:prstGeom prst="rect">
            <a:avLst/>
          </a:prstGeom>
          <a:noFill/>
        </p:spPr>
        <p:txBody>
          <a:bodyPr wrap="none" rtlCol="0">
            <a:spAutoFit/>
          </a:bodyPr>
          <a:lstStyle/>
          <a:p>
            <a:r>
              <a:rPr lang="en-GB" sz="1350" dirty="0"/>
              <a:t>Arkholme</a:t>
            </a:r>
          </a:p>
        </p:txBody>
      </p:sp>
      <p:sp>
        <p:nvSpPr>
          <p:cNvPr id="49" name="TextBox 48"/>
          <p:cNvSpPr txBox="1"/>
          <p:nvPr/>
        </p:nvSpPr>
        <p:spPr>
          <a:xfrm>
            <a:off x="4082768" y="1485507"/>
            <a:ext cx="1183337" cy="300082"/>
          </a:xfrm>
          <a:prstGeom prst="rect">
            <a:avLst/>
          </a:prstGeom>
          <a:noFill/>
        </p:spPr>
        <p:txBody>
          <a:bodyPr wrap="none" rtlCol="0">
            <a:spAutoFit/>
          </a:bodyPr>
          <a:lstStyle/>
          <a:p>
            <a:r>
              <a:rPr lang="en-GB" sz="1350" dirty="0"/>
              <a:t>Dolphinholme</a:t>
            </a:r>
          </a:p>
        </p:txBody>
      </p:sp>
      <p:sp>
        <p:nvSpPr>
          <p:cNvPr id="50" name="TextBox 49"/>
          <p:cNvSpPr txBox="1"/>
          <p:nvPr/>
        </p:nvSpPr>
        <p:spPr>
          <a:xfrm>
            <a:off x="5639339" y="1471791"/>
            <a:ext cx="549574" cy="300082"/>
          </a:xfrm>
          <a:prstGeom prst="rect">
            <a:avLst/>
          </a:prstGeom>
          <a:noFill/>
        </p:spPr>
        <p:txBody>
          <a:bodyPr wrap="none" rtlCol="0">
            <a:spAutoFit/>
          </a:bodyPr>
          <a:lstStyle/>
          <a:p>
            <a:r>
              <a:rPr lang="en-GB" sz="1350" dirty="0"/>
              <a:t>Wray</a:t>
            </a:r>
          </a:p>
        </p:txBody>
      </p:sp>
      <p:sp>
        <p:nvSpPr>
          <p:cNvPr id="51" name="TextBox 50"/>
          <p:cNvSpPr txBox="1"/>
          <p:nvPr/>
        </p:nvSpPr>
        <p:spPr>
          <a:xfrm>
            <a:off x="6628350" y="1471791"/>
            <a:ext cx="1029577" cy="300082"/>
          </a:xfrm>
          <a:prstGeom prst="rect">
            <a:avLst/>
          </a:prstGeom>
          <a:noFill/>
        </p:spPr>
        <p:txBody>
          <a:bodyPr wrap="none" rtlCol="0">
            <a:spAutoFit/>
          </a:bodyPr>
          <a:lstStyle/>
          <a:p>
            <a:r>
              <a:rPr lang="en-GB" sz="1350" dirty="0"/>
              <a:t>Capernwray</a:t>
            </a:r>
          </a:p>
        </p:txBody>
      </p:sp>
      <p:sp>
        <p:nvSpPr>
          <p:cNvPr id="52" name="TextBox 51"/>
          <p:cNvSpPr txBox="1"/>
          <p:nvPr/>
        </p:nvSpPr>
        <p:spPr>
          <a:xfrm>
            <a:off x="2572518" y="3311074"/>
            <a:ext cx="598241" cy="300082"/>
          </a:xfrm>
          <a:prstGeom prst="rect">
            <a:avLst/>
          </a:prstGeom>
          <a:noFill/>
        </p:spPr>
        <p:txBody>
          <a:bodyPr wrap="none" rtlCol="0">
            <a:spAutoFit/>
          </a:bodyPr>
          <a:lstStyle/>
          <a:p>
            <a:r>
              <a:rPr lang="en-GB" sz="1350" dirty="0"/>
              <a:t>North</a:t>
            </a:r>
          </a:p>
        </p:txBody>
      </p:sp>
      <p:sp>
        <p:nvSpPr>
          <p:cNvPr id="53" name="TextBox 52"/>
          <p:cNvSpPr txBox="1"/>
          <p:nvPr/>
        </p:nvSpPr>
        <p:spPr>
          <a:xfrm>
            <a:off x="4945504" y="3311074"/>
            <a:ext cx="596638" cy="300082"/>
          </a:xfrm>
          <a:prstGeom prst="rect">
            <a:avLst/>
          </a:prstGeom>
          <a:noFill/>
        </p:spPr>
        <p:txBody>
          <a:bodyPr wrap="none" rtlCol="0">
            <a:spAutoFit/>
          </a:bodyPr>
          <a:lstStyle/>
          <a:p>
            <a:r>
              <a:rPr lang="en-GB" sz="1350" dirty="0"/>
              <a:t>South</a:t>
            </a:r>
          </a:p>
        </p:txBody>
      </p:sp>
      <p:sp>
        <p:nvSpPr>
          <p:cNvPr id="54" name="TextBox 53"/>
          <p:cNvSpPr txBox="1"/>
          <p:nvPr/>
        </p:nvSpPr>
        <p:spPr>
          <a:xfrm>
            <a:off x="3577745" y="4921700"/>
            <a:ext cx="1027269" cy="507831"/>
          </a:xfrm>
          <a:prstGeom prst="rect">
            <a:avLst/>
          </a:prstGeom>
          <a:noFill/>
        </p:spPr>
        <p:txBody>
          <a:bodyPr wrap="none" rtlCol="0">
            <a:spAutoFit/>
          </a:bodyPr>
          <a:lstStyle/>
          <a:p>
            <a:pPr algn="ctr"/>
            <a:r>
              <a:rPr lang="en-GB" sz="1350" dirty="0"/>
              <a:t>Telecity</a:t>
            </a:r>
          </a:p>
          <a:p>
            <a:pPr algn="ctr"/>
            <a:r>
              <a:rPr lang="en-GB" sz="1350" dirty="0"/>
              <a:t>Manchester</a:t>
            </a:r>
          </a:p>
        </p:txBody>
      </p:sp>
      <p:sp>
        <p:nvSpPr>
          <p:cNvPr id="56" name="Line Callout 1 (No Border) 55"/>
          <p:cNvSpPr/>
          <p:nvPr/>
        </p:nvSpPr>
        <p:spPr>
          <a:xfrm>
            <a:off x="7118604" y="2905506"/>
            <a:ext cx="1233525" cy="544068"/>
          </a:xfrm>
          <a:prstGeom prst="callout1">
            <a:avLst>
              <a:gd name="adj1" fmla="val 33876"/>
              <a:gd name="adj2" fmla="val 2045"/>
              <a:gd name="adj3" fmla="val -25315"/>
              <a:gd name="adj4" fmla="val -96086"/>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10 Gbps diverse routed links</a:t>
            </a:r>
          </a:p>
        </p:txBody>
      </p:sp>
      <p:sp>
        <p:nvSpPr>
          <p:cNvPr id="57" name="Line Callout 1 (No Border) 56"/>
          <p:cNvSpPr/>
          <p:nvPr/>
        </p:nvSpPr>
        <p:spPr>
          <a:xfrm>
            <a:off x="2039114" y="4053078"/>
            <a:ext cx="1233525" cy="544068"/>
          </a:xfrm>
          <a:prstGeom prst="callout1">
            <a:avLst>
              <a:gd name="adj1" fmla="val 40599"/>
              <a:gd name="adj2" fmla="val 73950"/>
              <a:gd name="adj3" fmla="val -15231"/>
              <a:gd name="adj4" fmla="val 125560"/>
            </a:avLst>
          </a:prstGeom>
        </p:spPr>
        <p:style>
          <a:lnRef idx="2">
            <a:schemeClr val="dk1"/>
          </a:lnRef>
          <a:fillRef idx="1">
            <a:schemeClr val="lt1"/>
          </a:fillRef>
          <a:effectRef idx="0">
            <a:schemeClr val="dk1"/>
          </a:effectRef>
          <a:fontRef idx="minor">
            <a:schemeClr val="dk1"/>
          </a:fontRef>
        </p:style>
        <p:txBody>
          <a:bodyPr rtlCol="0" anchor="ctr"/>
          <a:lstStyle/>
          <a:p>
            <a:r>
              <a:rPr lang="en-GB" sz="1200" dirty="0"/>
              <a:t>32 x 10Gbps lambdas</a:t>
            </a:r>
          </a:p>
        </p:txBody>
      </p:sp>
      <p:sp>
        <p:nvSpPr>
          <p:cNvPr id="12" name="Slide Number Placeholder 11"/>
          <p:cNvSpPr>
            <a:spLocks noGrp="1"/>
          </p:cNvSpPr>
          <p:nvPr>
            <p:ph type="sldNum" sz="quarter" idx="12"/>
          </p:nvPr>
        </p:nvSpPr>
        <p:spPr/>
        <p:txBody>
          <a:bodyPr/>
          <a:lstStyle/>
          <a:p>
            <a:fld id="{30EA6835-2CF1-48B6-B504-4EC0B1E4284A}" type="slidenum">
              <a:rPr lang="en-GB" smtClean="0"/>
              <a:pPr/>
              <a:t>13</a:t>
            </a:fld>
            <a:endParaRPr lang="en-GB" dirty="0"/>
          </a:p>
        </p:txBody>
      </p:sp>
      <p:sp>
        <p:nvSpPr>
          <p:cNvPr id="14" name="Date Placeholder 13"/>
          <p:cNvSpPr>
            <a:spLocks noGrp="1"/>
          </p:cNvSpPr>
          <p:nvPr>
            <p:ph type="dt" sz="half" idx="10"/>
          </p:nvPr>
        </p:nvSpPr>
        <p:spPr/>
        <p:txBody>
          <a:bodyPr/>
          <a:lstStyle/>
          <a:p>
            <a:r>
              <a:rPr lang="en-US" dirty="0"/>
              <a:t>21/04/16</a:t>
            </a:r>
            <a:endParaRPr lang="en-GB" dirty="0"/>
          </a:p>
        </p:txBody>
      </p:sp>
      <p:sp>
        <p:nvSpPr>
          <p:cNvPr id="16" name="Footer Placeholder 15"/>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112338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Edge Equipment</a:t>
            </a:r>
          </a:p>
        </p:txBody>
      </p:sp>
      <p:sp>
        <p:nvSpPr>
          <p:cNvPr id="3" name="Content Placeholder 2"/>
          <p:cNvSpPr>
            <a:spLocks noGrp="1"/>
          </p:cNvSpPr>
          <p:nvPr>
            <p:ph idx="1"/>
          </p:nvPr>
        </p:nvSpPr>
        <p:spPr/>
        <p:txBody>
          <a:bodyPr>
            <a:normAutofit lnSpcReduction="10000"/>
          </a:bodyPr>
          <a:lstStyle/>
          <a:p>
            <a:r>
              <a:rPr lang="en-GB" dirty="0"/>
              <a:t>Costing of Telco grade equipment does not fit the model</a:t>
            </a:r>
          </a:p>
          <a:p>
            <a:r>
              <a:rPr lang="en-GB" dirty="0"/>
              <a:t>The choice to use Enterprise grade equipment</a:t>
            </a:r>
          </a:p>
          <a:p>
            <a:r>
              <a:rPr lang="en-GB" dirty="0"/>
              <a:t>Switching</a:t>
            </a:r>
          </a:p>
          <a:p>
            <a:pPr lvl="1"/>
            <a:r>
              <a:rPr lang="en-GB" dirty="0"/>
              <a:t>Netgear M5300-28GF3</a:t>
            </a:r>
          </a:p>
          <a:p>
            <a:pPr lvl="2"/>
            <a:r>
              <a:rPr lang="en-GB" dirty="0"/>
              <a:t>8x24 port stack gives 192 1Gbps SFP ports 2x10Gbps for backhaul</a:t>
            </a:r>
          </a:p>
          <a:p>
            <a:r>
              <a:rPr lang="en-GB" dirty="0"/>
              <a:t>Power</a:t>
            </a:r>
          </a:p>
          <a:p>
            <a:pPr lvl="1"/>
            <a:r>
              <a:rPr lang="en-GB" dirty="0"/>
              <a:t>APC - Schneider Electric</a:t>
            </a:r>
          </a:p>
        </p:txBody>
      </p:sp>
      <p:sp>
        <p:nvSpPr>
          <p:cNvPr id="7" name="Slide Number Placeholder 6"/>
          <p:cNvSpPr>
            <a:spLocks noGrp="1"/>
          </p:cNvSpPr>
          <p:nvPr>
            <p:ph type="sldNum" sz="quarter" idx="12"/>
          </p:nvPr>
        </p:nvSpPr>
        <p:spPr/>
        <p:txBody>
          <a:bodyPr/>
          <a:lstStyle/>
          <a:p>
            <a:fld id="{30EA6835-2CF1-48B6-B504-4EC0B1E4284A}" type="slidenum">
              <a:rPr lang="en-GB" smtClean="0"/>
              <a:pPr/>
              <a:t>14</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116788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Edge Node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7" name="Slide Number Placeholder 6"/>
          <p:cNvSpPr>
            <a:spLocks noGrp="1"/>
          </p:cNvSpPr>
          <p:nvPr>
            <p:ph type="sldNum" sz="quarter" idx="12"/>
          </p:nvPr>
        </p:nvSpPr>
        <p:spPr/>
        <p:txBody>
          <a:bodyPr/>
          <a:lstStyle/>
          <a:p>
            <a:fld id="{30EA6835-2CF1-48B6-B504-4EC0B1E4284A}" type="slidenum">
              <a:rPr lang="en-GB" smtClean="0"/>
              <a:pPr/>
              <a:t>15</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1132869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CPE Equipment</a:t>
            </a:r>
          </a:p>
        </p:txBody>
      </p:sp>
      <p:sp>
        <p:nvSpPr>
          <p:cNvPr id="3" name="Content Placeholder 2"/>
          <p:cNvSpPr>
            <a:spLocks noGrp="1"/>
          </p:cNvSpPr>
          <p:nvPr>
            <p:ph idx="1"/>
          </p:nvPr>
        </p:nvSpPr>
        <p:spPr/>
        <p:txBody>
          <a:bodyPr>
            <a:normAutofit/>
          </a:bodyPr>
          <a:lstStyle/>
          <a:p>
            <a:r>
              <a:rPr lang="en-GB" dirty="0"/>
              <a:t>Complete control of CPE devices</a:t>
            </a:r>
          </a:p>
          <a:p>
            <a:r>
              <a:rPr lang="en-GB" dirty="0"/>
              <a:t>Refreshed to keep up with latest technology</a:t>
            </a:r>
          </a:p>
          <a:p>
            <a:pPr lvl="1"/>
            <a:r>
              <a:rPr lang="en-GB" dirty="0"/>
              <a:t>WiFi, technology available/customer expectations</a:t>
            </a:r>
          </a:p>
          <a:p>
            <a:r>
              <a:rPr lang="en-GB" dirty="0"/>
              <a:t>Genexis Residential Gateway</a:t>
            </a:r>
          </a:p>
          <a:p>
            <a:endParaRPr lang="en-GB" dirty="0"/>
          </a:p>
        </p:txBody>
      </p:sp>
      <p:sp>
        <p:nvSpPr>
          <p:cNvPr id="7" name="Slide Number Placeholder 6"/>
          <p:cNvSpPr>
            <a:spLocks noGrp="1"/>
          </p:cNvSpPr>
          <p:nvPr>
            <p:ph type="sldNum" sz="quarter" idx="12"/>
          </p:nvPr>
        </p:nvSpPr>
        <p:spPr/>
        <p:txBody>
          <a:bodyPr/>
          <a:lstStyle/>
          <a:p>
            <a:fld id="{30EA6835-2CF1-48B6-B504-4EC0B1E4284A}" type="slidenum">
              <a:rPr lang="en-GB" smtClean="0"/>
              <a:pPr/>
              <a:t>16</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363118"/>
            <a:ext cx="2238375" cy="1000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976415"/>
            <a:ext cx="3312368" cy="21497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115" y="5373215"/>
            <a:ext cx="4003755" cy="752945"/>
          </a:xfrm>
          <a:prstGeom prst="rect">
            <a:avLst/>
          </a:prstGeom>
        </p:spPr>
      </p:pic>
    </p:spTree>
    <p:extLst>
      <p:ext uri="{BB962C8B-B14F-4D97-AF65-F5344CB8AC3E}">
        <p14:creationId xmlns:p14="http://schemas.microsoft.com/office/powerpoint/2010/main" val="33449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IPv4 Deployment</a:t>
            </a:r>
          </a:p>
        </p:txBody>
      </p:sp>
      <p:sp>
        <p:nvSpPr>
          <p:cNvPr id="3" name="Content Placeholder 2"/>
          <p:cNvSpPr>
            <a:spLocks noGrp="1"/>
          </p:cNvSpPr>
          <p:nvPr>
            <p:ph idx="1"/>
          </p:nvPr>
        </p:nvSpPr>
        <p:spPr/>
        <p:txBody>
          <a:bodyPr>
            <a:normAutofit lnSpcReduction="10000"/>
          </a:bodyPr>
          <a:lstStyle/>
          <a:p>
            <a:r>
              <a:rPr lang="en-GB" dirty="0"/>
              <a:t>Started with /21 block</a:t>
            </a:r>
          </a:p>
          <a:p>
            <a:r>
              <a:rPr lang="en-GB" dirty="0"/>
              <a:t>Additional /22 block received from RIPE</a:t>
            </a:r>
          </a:p>
          <a:p>
            <a:r>
              <a:rPr lang="en-GB" dirty="0"/>
              <a:t>With expansion plans, 3072 no longer enough</a:t>
            </a:r>
          </a:p>
          <a:p>
            <a:r>
              <a:rPr lang="en-GB" dirty="0"/>
              <a:t>Carrier NAT not the ideal solution</a:t>
            </a:r>
          </a:p>
          <a:p>
            <a:r>
              <a:rPr lang="en-GB" dirty="0"/>
              <a:t>Additional /20 bought through IPv4 Market Group</a:t>
            </a:r>
          </a:p>
          <a:p>
            <a:r>
              <a:rPr lang="en-GB" dirty="0"/>
              <a:t>7168 enough to start the next build stage</a:t>
            </a:r>
          </a:p>
          <a:p>
            <a:r>
              <a:rPr lang="en-GB" dirty="0"/>
              <a:t>What next?!</a:t>
            </a:r>
          </a:p>
        </p:txBody>
      </p:sp>
      <p:sp>
        <p:nvSpPr>
          <p:cNvPr id="7" name="Slide Number Placeholder 6"/>
          <p:cNvSpPr>
            <a:spLocks noGrp="1"/>
          </p:cNvSpPr>
          <p:nvPr>
            <p:ph type="sldNum" sz="quarter" idx="12"/>
          </p:nvPr>
        </p:nvSpPr>
        <p:spPr/>
        <p:txBody>
          <a:bodyPr/>
          <a:lstStyle/>
          <a:p>
            <a:fld id="{30EA6835-2CF1-48B6-B504-4EC0B1E4284A}" type="slidenum">
              <a:rPr lang="en-GB" smtClean="0"/>
              <a:pPr/>
              <a:t>17</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296781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64" y="274961"/>
            <a:ext cx="4762872" cy="1210146"/>
          </a:xfrm>
        </p:spPr>
        <p:txBody>
          <a:bodyPr>
            <a:normAutofit/>
          </a:bodyPr>
          <a:lstStyle/>
          <a:p>
            <a:r>
              <a:rPr lang="en-GB" dirty="0"/>
              <a:t>IPv6 Deployment</a:t>
            </a:r>
          </a:p>
        </p:txBody>
      </p:sp>
      <p:sp>
        <p:nvSpPr>
          <p:cNvPr id="3" name="Content Placeholder 2"/>
          <p:cNvSpPr>
            <a:spLocks noGrp="1"/>
          </p:cNvSpPr>
          <p:nvPr>
            <p:ph idx="1"/>
          </p:nvPr>
        </p:nvSpPr>
        <p:spPr/>
        <p:txBody>
          <a:bodyPr>
            <a:normAutofit lnSpcReduction="10000"/>
          </a:bodyPr>
          <a:lstStyle/>
          <a:p>
            <a:r>
              <a:rPr lang="en-GB" dirty="0"/>
              <a:t>/32 allocated from RIPE</a:t>
            </a:r>
          </a:p>
          <a:p>
            <a:r>
              <a:rPr lang="en-GB" dirty="0"/>
              <a:t>Each switch stack allocated /48</a:t>
            </a:r>
          </a:p>
          <a:p>
            <a:r>
              <a:rPr lang="en-GB" dirty="0"/>
              <a:t>Each residential customer allocated /56</a:t>
            </a:r>
          </a:p>
          <a:p>
            <a:r>
              <a:rPr lang="en-GB" dirty="0"/>
              <a:t>IPv4 and IPv6 CPE allocations match</a:t>
            </a:r>
          </a:p>
          <a:p>
            <a:pPr lvl="1"/>
            <a:r>
              <a:rPr lang="en-GB" dirty="0"/>
              <a:t>256 IPv4 addresses per switch stack</a:t>
            </a:r>
          </a:p>
          <a:p>
            <a:pPr lvl="1"/>
            <a:r>
              <a:rPr lang="en-GB" dirty="0"/>
              <a:t>256 /56 IPv6 subnets per switch stack</a:t>
            </a:r>
          </a:p>
          <a:p>
            <a:r>
              <a:rPr lang="en-GB" dirty="0"/>
              <a:t>Businesses allocated /48</a:t>
            </a:r>
          </a:p>
          <a:p>
            <a:r>
              <a:rPr lang="en-GB" dirty="0"/>
              <a:t>Open to development and change over time</a:t>
            </a:r>
          </a:p>
          <a:p>
            <a:endParaRPr lang="en-GB" dirty="0"/>
          </a:p>
        </p:txBody>
      </p:sp>
      <p:sp>
        <p:nvSpPr>
          <p:cNvPr id="8" name="Slide Number Placeholder 7"/>
          <p:cNvSpPr>
            <a:spLocks noGrp="1"/>
          </p:cNvSpPr>
          <p:nvPr>
            <p:ph type="sldNum" sz="quarter" idx="12"/>
          </p:nvPr>
        </p:nvSpPr>
        <p:spPr/>
        <p:txBody>
          <a:bodyPr/>
          <a:lstStyle/>
          <a:p>
            <a:fld id="{30EA6835-2CF1-48B6-B504-4EC0B1E4284A}" type="slidenum">
              <a:rPr lang="en-GB" smtClean="0"/>
              <a:pPr/>
              <a:t>18</a:t>
            </a:fld>
            <a:endParaRPr lang="en-GB" dirty="0"/>
          </a:p>
        </p:txBody>
      </p:sp>
      <p:sp>
        <p:nvSpPr>
          <p:cNvPr id="9" name="Date Placeholder 8"/>
          <p:cNvSpPr>
            <a:spLocks noGrp="1"/>
          </p:cNvSpPr>
          <p:nvPr>
            <p:ph type="dt" sz="half" idx="10"/>
          </p:nvPr>
        </p:nvSpPr>
        <p:spPr/>
        <p:txBody>
          <a:bodyPr/>
          <a:lstStyle/>
          <a:p>
            <a:r>
              <a:rPr lang="en-US" dirty="0"/>
              <a:t>21/04/16</a:t>
            </a:r>
            <a:endParaRPr lang="en-GB" dirty="0"/>
          </a:p>
        </p:txBody>
      </p:sp>
      <p:sp>
        <p:nvSpPr>
          <p:cNvPr id="10" name="Footer Placeholder 9"/>
          <p:cNvSpPr>
            <a:spLocks noGrp="1"/>
          </p:cNvSpPr>
          <p:nvPr>
            <p:ph type="ftr" sz="quarter" idx="11"/>
          </p:nvPr>
        </p:nvSpPr>
        <p:spPr/>
        <p:txBody>
          <a:bodyPr/>
          <a:lstStyle/>
          <a:p>
            <a:r>
              <a:rPr lang="en-GB" dirty="0"/>
              <a:t>UKNOF34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Customer usage patterns</a:t>
            </a:r>
          </a:p>
        </p:txBody>
      </p:sp>
      <p:sp>
        <p:nvSpPr>
          <p:cNvPr id="3" name="Content Placeholder 2"/>
          <p:cNvSpPr>
            <a:spLocks noGrp="1"/>
          </p:cNvSpPr>
          <p:nvPr>
            <p:ph idx="1"/>
          </p:nvPr>
        </p:nvSpPr>
        <p:spPr/>
        <p:txBody>
          <a:bodyPr>
            <a:normAutofit/>
          </a:bodyPr>
          <a:lstStyle/>
          <a:p>
            <a:r>
              <a:rPr lang="en-GB" dirty="0"/>
              <a:t>Bandwidth perhaps not the issue people might expect (at least up to now)</a:t>
            </a:r>
          </a:p>
          <a:p>
            <a:r>
              <a:rPr lang="en-GB" dirty="0"/>
              <a:t>Digital divide</a:t>
            </a:r>
          </a:p>
          <a:p>
            <a:pPr lvl="1"/>
            <a:r>
              <a:rPr lang="en-GB" dirty="0"/>
              <a:t>Connecting those who have been used to 150Kbps for a long time.</a:t>
            </a:r>
          </a:p>
          <a:p>
            <a:pPr lvl="1"/>
            <a:r>
              <a:rPr lang="en-GB" dirty="0"/>
              <a:t>Education of technology available</a:t>
            </a:r>
          </a:p>
          <a:p>
            <a:pPr lvl="2"/>
            <a:r>
              <a:rPr lang="en-GB" dirty="0"/>
              <a:t>Smart TV</a:t>
            </a:r>
          </a:p>
          <a:p>
            <a:pPr lvl="2"/>
            <a:r>
              <a:rPr lang="en-GB" dirty="0"/>
              <a:t>Home automation</a:t>
            </a:r>
          </a:p>
          <a:p>
            <a:pPr lvl="2"/>
            <a:r>
              <a:rPr lang="en-GB" dirty="0"/>
              <a:t>Internet of things</a:t>
            </a:r>
          </a:p>
          <a:p>
            <a:endParaRPr lang="en-GB" dirty="0"/>
          </a:p>
        </p:txBody>
      </p:sp>
      <p:sp>
        <p:nvSpPr>
          <p:cNvPr id="7" name="Slide Number Placeholder 6"/>
          <p:cNvSpPr>
            <a:spLocks noGrp="1"/>
          </p:cNvSpPr>
          <p:nvPr>
            <p:ph type="sldNum" sz="quarter" idx="12"/>
          </p:nvPr>
        </p:nvSpPr>
        <p:spPr/>
        <p:txBody>
          <a:bodyPr/>
          <a:lstStyle/>
          <a:p>
            <a:fld id="{30EA6835-2CF1-48B6-B504-4EC0B1E4284A}" type="slidenum">
              <a:rPr lang="en-GB" smtClean="0"/>
              <a:pPr/>
              <a:t>19</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348542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772816"/>
            <a:ext cx="3016696" cy="1210146"/>
          </a:xfrm>
        </p:spPr>
        <p:txBody>
          <a:bodyPr>
            <a:normAutofit/>
          </a:bodyPr>
          <a:lstStyle/>
          <a:p>
            <a:r>
              <a:rPr lang="en-GB" dirty="0"/>
              <a:t>Lancaster District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0824"/>
            <a:ext cx="5194920" cy="6071562"/>
          </a:xfrm>
          <a:prstGeom prst="rect">
            <a:avLst/>
          </a:prstGeom>
        </p:spPr>
      </p:pic>
      <p:sp>
        <p:nvSpPr>
          <p:cNvPr id="3" name="TextBox 2"/>
          <p:cNvSpPr txBox="1"/>
          <p:nvPr/>
        </p:nvSpPr>
        <p:spPr>
          <a:xfrm>
            <a:off x="6444208" y="3213781"/>
            <a:ext cx="2872680" cy="1754326"/>
          </a:xfrm>
          <a:prstGeom prst="rect">
            <a:avLst/>
          </a:prstGeom>
          <a:noFill/>
        </p:spPr>
        <p:txBody>
          <a:bodyPr wrap="square" rtlCol="0">
            <a:spAutoFit/>
          </a:bodyPr>
          <a:lstStyle/>
          <a:p>
            <a:r>
              <a:rPr lang="en-GB" dirty="0"/>
              <a:t>Area	   = 576Km</a:t>
            </a:r>
            <a:r>
              <a:rPr lang="en-GB" baseline="30000" dirty="0"/>
              <a:t>2</a:t>
            </a:r>
          </a:p>
          <a:p>
            <a:r>
              <a:rPr lang="en-GB" dirty="0"/>
              <a:t>Population = 139,700</a:t>
            </a:r>
          </a:p>
          <a:p>
            <a:r>
              <a:rPr lang="en-GB" dirty="0"/>
              <a:t>Pop Density = 243/Km</a:t>
            </a:r>
            <a:r>
              <a:rPr lang="en-GB" baseline="30000" dirty="0"/>
              <a:t>2</a:t>
            </a:r>
          </a:p>
          <a:p>
            <a:r>
              <a:rPr lang="en-GB" dirty="0"/>
              <a:t>Properties   = 60,761</a:t>
            </a:r>
          </a:p>
          <a:p>
            <a:r>
              <a:rPr lang="en-GB" dirty="0"/>
              <a:t>Prop Density = 105/Km</a:t>
            </a:r>
            <a:r>
              <a:rPr lang="en-GB" baseline="30000" dirty="0"/>
              <a:t>2</a:t>
            </a:r>
          </a:p>
          <a:p>
            <a:endParaRPr lang="en-GB" dirty="0"/>
          </a:p>
        </p:txBody>
      </p:sp>
      <p:sp>
        <p:nvSpPr>
          <p:cNvPr id="8" name="Slide Number Placeholder 7"/>
          <p:cNvSpPr>
            <a:spLocks noGrp="1"/>
          </p:cNvSpPr>
          <p:nvPr>
            <p:ph type="sldNum" sz="quarter" idx="12"/>
          </p:nvPr>
        </p:nvSpPr>
        <p:spPr/>
        <p:txBody>
          <a:bodyPr/>
          <a:lstStyle/>
          <a:p>
            <a:fld id="{30EA6835-2CF1-48B6-B504-4EC0B1E4284A}" type="slidenum">
              <a:rPr lang="en-GB" smtClean="0"/>
              <a:pPr/>
              <a:t>2</a:t>
            </a:fld>
            <a:endParaRPr lang="en-GB" dirty="0"/>
          </a:p>
        </p:txBody>
      </p:sp>
      <p:sp>
        <p:nvSpPr>
          <p:cNvPr id="9" name="Date Placeholder 8"/>
          <p:cNvSpPr>
            <a:spLocks noGrp="1"/>
          </p:cNvSpPr>
          <p:nvPr>
            <p:ph type="dt" sz="half" idx="10"/>
          </p:nvPr>
        </p:nvSpPr>
        <p:spPr/>
        <p:txBody>
          <a:bodyPr/>
          <a:lstStyle/>
          <a:p>
            <a:r>
              <a:rPr lang="en-US" dirty="0"/>
              <a:t>21/04/16</a:t>
            </a:r>
            <a:endParaRPr lang="en-GB" dirty="0"/>
          </a:p>
        </p:txBody>
      </p:sp>
      <p:sp>
        <p:nvSpPr>
          <p:cNvPr id="10" name="Footer Placeholder 9"/>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192033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Customer usage patterns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564354"/>
              </p:ext>
            </p:extLst>
          </p:nvPr>
        </p:nvGraphicFramePr>
        <p:xfrm>
          <a:off x="1187625" y="1844822"/>
          <a:ext cx="6552728" cy="3816428"/>
        </p:xfrm>
        <a:graphic>
          <a:graphicData uri="http://schemas.openxmlformats.org/drawingml/2006/table">
            <a:tbl>
              <a:tblPr>
                <a:tableStyleId>{5C22544A-7EE6-4342-B048-85BDC9FD1C3A}</a:tableStyleId>
              </a:tblPr>
              <a:tblGrid>
                <a:gridCol w="910101">
                  <a:extLst>
                    <a:ext uri="{9D8B030D-6E8A-4147-A177-3AD203B41FA5}">
                      <a16:colId xmlns:a16="http://schemas.microsoft.com/office/drawing/2014/main" val="1595458730"/>
                    </a:ext>
                  </a:extLst>
                </a:gridCol>
                <a:gridCol w="910101">
                  <a:extLst>
                    <a:ext uri="{9D8B030D-6E8A-4147-A177-3AD203B41FA5}">
                      <a16:colId xmlns:a16="http://schemas.microsoft.com/office/drawing/2014/main" val="2217895248"/>
                    </a:ext>
                  </a:extLst>
                </a:gridCol>
                <a:gridCol w="910101">
                  <a:extLst>
                    <a:ext uri="{9D8B030D-6E8A-4147-A177-3AD203B41FA5}">
                      <a16:colId xmlns:a16="http://schemas.microsoft.com/office/drawing/2014/main" val="466818585"/>
                    </a:ext>
                  </a:extLst>
                </a:gridCol>
                <a:gridCol w="910101">
                  <a:extLst>
                    <a:ext uri="{9D8B030D-6E8A-4147-A177-3AD203B41FA5}">
                      <a16:colId xmlns:a16="http://schemas.microsoft.com/office/drawing/2014/main" val="3945255403"/>
                    </a:ext>
                  </a:extLst>
                </a:gridCol>
                <a:gridCol w="2912324">
                  <a:extLst>
                    <a:ext uri="{9D8B030D-6E8A-4147-A177-3AD203B41FA5}">
                      <a16:colId xmlns:a16="http://schemas.microsoft.com/office/drawing/2014/main" val="3465047673"/>
                    </a:ext>
                  </a:extLst>
                </a:gridCol>
              </a:tblGrid>
              <a:tr h="272602">
                <a:tc>
                  <a:txBody>
                    <a:bodyPr/>
                    <a:lstStyle/>
                    <a:p>
                      <a:pPr algn="ctr" fontAlgn="b"/>
                      <a:r>
                        <a:rPr lang="en-GB" sz="1400" b="1" u="none" strike="noStrike" dirty="0">
                          <a:effectLst/>
                        </a:rPr>
                        <a:t>AS</a:t>
                      </a:r>
                      <a:endParaRPr lang="en-GB" sz="1400" b="1" i="0" u="none" strike="noStrike" dirty="0">
                        <a:effectLst/>
                        <a:latin typeface="Times New Roman" panose="02020603050405020304" pitchFamily="18" charset="0"/>
                      </a:endParaRPr>
                    </a:p>
                  </a:txBody>
                  <a:tcPr marL="9525" marR="9525" marT="9525" marB="0" anchor="b"/>
                </a:tc>
                <a:tc>
                  <a:txBody>
                    <a:bodyPr/>
                    <a:lstStyle/>
                    <a:p>
                      <a:pPr algn="ctr" fontAlgn="b"/>
                      <a:r>
                        <a:rPr lang="en-GB" sz="1400" b="1" u="none" strike="noStrike" dirty="0">
                          <a:effectLst/>
                        </a:rPr>
                        <a:t>Flows</a:t>
                      </a:r>
                      <a:endParaRPr lang="en-GB" sz="1400" b="1" i="0" u="none" strike="noStrike" dirty="0">
                        <a:effectLst/>
                        <a:latin typeface="Times New Roman" panose="02020603050405020304" pitchFamily="18" charset="0"/>
                      </a:endParaRPr>
                    </a:p>
                  </a:txBody>
                  <a:tcPr marL="9525" marR="9525" marT="9525" marB="0" anchor="b"/>
                </a:tc>
                <a:tc>
                  <a:txBody>
                    <a:bodyPr/>
                    <a:lstStyle/>
                    <a:p>
                      <a:pPr algn="ctr" fontAlgn="b"/>
                      <a:r>
                        <a:rPr lang="en-GB" sz="1400" b="1" u="none" strike="noStrike" dirty="0">
                          <a:effectLst/>
                        </a:rPr>
                        <a:t>Bytes</a:t>
                      </a:r>
                      <a:endParaRPr lang="en-GB" sz="1400" b="1" i="0" u="none" strike="noStrike" dirty="0">
                        <a:effectLst/>
                        <a:latin typeface="Times New Roman" panose="02020603050405020304" pitchFamily="18" charset="0"/>
                      </a:endParaRPr>
                    </a:p>
                  </a:txBody>
                  <a:tcPr marL="9525" marR="9525" marT="9525" marB="0" anchor="b"/>
                </a:tc>
                <a:tc>
                  <a:txBody>
                    <a:bodyPr/>
                    <a:lstStyle/>
                    <a:p>
                      <a:pPr algn="ctr" fontAlgn="b"/>
                      <a:r>
                        <a:rPr lang="en-GB" sz="1400" b="1" u="none" strike="noStrike" dirty="0">
                          <a:effectLst/>
                        </a:rPr>
                        <a:t>Packets</a:t>
                      </a:r>
                      <a:endParaRPr lang="en-GB" sz="1400" b="1" i="0" u="none" strike="noStrike" dirty="0">
                        <a:effectLst/>
                        <a:latin typeface="Times New Roman" panose="02020603050405020304" pitchFamily="18" charset="0"/>
                      </a:endParaRPr>
                    </a:p>
                  </a:txBody>
                  <a:tcPr marL="9525" marR="9525" marT="9525" marB="0" anchor="b"/>
                </a:tc>
                <a:tc>
                  <a:txBody>
                    <a:bodyPr/>
                    <a:lstStyle/>
                    <a:p>
                      <a:pPr algn="ctr" fontAlgn="b"/>
                      <a:r>
                        <a:rPr lang="en-GB" sz="1400" b="1" u="none" strike="noStrike" dirty="0">
                          <a:effectLst/>
                        </a:rPr>
                        <a:t>AS Name</a:t>
                      </a:r>
                      <a:endParaRPr lang="en-GB" sz="14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41451074"/>
                  </a:ext>
                </a:extLst>
              </a:tr>
              <a:tr h="272602">
                <a:tc>
                  <a:txBody>
                    <a:bodyPr/>
                    <a:lstStyle/>
                    <a:p>
                      <a:pPr algn="ctr" fontAlgn="b"/>
                      <a:r>
                        <a:rPr lang="en-GB" sz="1400" u="none" strike="noStrike" dirty="0">
                          <a:effectLst/>
                        </a:rPr>
                        <a:t>20940</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632899</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49.08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35607468</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Akamai</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335597813"/>
                  </a:ext>
                </a:extLst>
              </a:tr>
              <a:tr h="272602">
                <a:tc>
                  <a:txBody>
                    <a:bodyPr/>
                    <a:lstStyle/>
                    <a:p>
                      <a:pPr algn="ctr" fontAlgn="b"/>
                      <a:r>
                        <a:rPr lang="en-GB" sz="1400" u="none" strike="noStrike" dirty="0">
                          <a:effectLst/>
                        </a:rPr>
                        <a:t>15169</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2076971</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38.81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32317605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Google</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21677446"/>
                  </a:ext>
                </a:extLst>
              </a:tr>
              <a:tr h="272602">
                <a:tc>
                  <a:txBody>
                    <a:bodyPr/>
                    <a:lstStyle/>
                    <a:p>
                      <a:pPr algn="ctr" fontAlgn="b"/>
                      <a:r>
                        <a:rPr lang="en-GB" sz="1400" u="none" strike="noStrike" dirty="0">
                          <a:effectLst/>
                        </a:rPr>
                        <a:t>2906</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171565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26.45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19175856</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Netflix</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139729911"/>
                  </a:ext>
                </a:extLst>
              </a:tr>
              <a:tr h="272602">
                <a:tc>
                  <a:txBody>
                    <a:bodyPr/>
                    <a:lstStyle/>
                    <a:p>
                      <a:pPr algn="ctr" fontAlgn="b"/>
                      <a:r>
                        <a:rPr lang="en-GB" sz="1400" u="none" strike="noStrike" dirty="0">
                          <a:effectLst/>
                        </a:rPr>
                        <a:t>22822</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157459</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11.26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8431025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Limelight</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834827982"/>
                  </a:ext>
                </a:extLst>
              </a:tr>
              <a:tr h="272602">
                <a:tc>
                  <a:txBody>
                    <a:bodyPr/>
                    <a:lstStyle/>
                    <a:p>
                      <a:pPr algn="ctr" fontAlgn="b"/>
                      <a:r>
                        <a:rPr lang="en-GB" sz="1400" u="none" strike="noStrike" dirty="0">
                          <a:effectLst/>
                        </a:rPr>
                        <a:t>6185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42724</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7.53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5417660</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Apple</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02920729"/>
                  </a:ext>
                </a:extLst>
              </a:tr>
              <a:tr h="272602">
                <a:tc>
                  <a:txBody>
                    <a:bodyPr/>
                    <a:lstStyle/>
                    <a:p>
                      <a:pPr algn="ctr" fontAlgn="b"/>
                      <a:r>
                        <a:rPr lang="en-GB" sz="1400" u="none" strike="noStrike" dirty="0">
                          <a:effectLst/>
                        </a:rPr>
                        <a:t>32934</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1018810</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6.41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5796113</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Facebook</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45259477"/>
                  </a:ext>
                </a:extLst>
              </a:tr>
              <a:tr h="272602">
                <a:tc>
                  <a:txBody>
                    <a:bodyPr/>
                    <a:lstStyle/>
                    <a:p>
                      <a:pPr algn="ctr" fontAlgn="b"/>
                      <a:r>
                        <a:rPr lang="en-GB" sz="1400" u="none" strike="noStrike" dirty="0">
                          <a:effectLst/>
                        </a:rPr>
                        <a:t>3356</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82432</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5.47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3993075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Level3</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730167997"/>
                  </a:ext>
                </a:extLst>
              </a:tr>
              <a:tr h="272602">
                <a:tc>
                  <a:txBody>
                    <a:bodyPr/>
                    <a:lstStyle/>
                    <a:p>
                      <a:pPr algn="ctr" fontAlgn="b"/>
                      <a:r>
                        <a:rPr lang="en-GB" sz="1400" u="none" strike="noStrike" dirty="0">
                          <a:effectLst/>
                        </a:rPr>
                        <a:t>16509</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980414</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4.67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5101504</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Amazon</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296205738"/>
                  </a:ext>
                </a:extLst>
              </a:tr>
              <a:tr h="272602">
                <a:tc>
                  <a:txBody>
                    <a:bodyPr/>
                    <a:lstStyle/>
                    <a:p>
                      <a:pPr algn="ctr" fontAlgn="b"/>
                      <a:r>
                        <a:rPr lang="en-GB" sz="1400" u="none" strike="noStrike" dirty="0">
                          <a:effectLst/>
                        </a:rPr>
                        <a:t>16625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905557</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3.05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2834722</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Akamai</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927499695"/>
                  </a:ext>
                </a:extLst>
              </a:tr>
              <a:tr h="272602">
                <a:tc>
                  <a:txBody>
                    <a:bodyPr/>
                    <a:lstStyle/>
                    <a:p>
                      <a:pPr algn="ctr" fontAlgn="b"/>
                      <a:r>
                        <a:rPr lang="en-GB" sz="1400" u="none" strike="noStrike" dirty="0">
                          <a:effectLst/>
                        </a:rPr>
                        <a:t>13285</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36761</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2.67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2226279</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TalkTalk</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85014140"/>
                  </a:ext>
                </a:extLst>
              </a:tr>
              <a:tr h="272602">
                <a:tc>
                  <a:txBody>
                    <a:bodyPr/>
                    <a:lstStyle/>
                    <a:p>
                      <a:pPr algn="ctr" fontAlgn="b"/>
                      <a:r>
                        <a:rPr lang="en-GB" sz="1400" u="none" strike="noStrike" dirty="0">
                          <a:effectLst/>
                        </a:rPr>
                        <a:t>32590</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27137</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2.14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1651124</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Valve</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307539652"/>
                  </a:ext>
                </a:extLst>
              </a:tr>
              <a:tr h="272602">
                <a:tc>
                  <a:txBody>
                    <a:bodyPr/>
                    <a:lstStyle/>
                    <a:p>
                      <a:pPr algn="ctr" fontAlgn="b"/>
                      <a:r>
                        <a:rPr lang="en-GB" sz="1400" u="none" strike="noStrike" dirty="0">
                          <a:effectLst/>
                        </a:rPr>
                        <a:t>25460</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39881</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1.84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2212067</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TNP</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739697766"/>
                  </a:ext>
                </a:extLst>
              </a:tr>
              <a:tr h="272602">
                <a:tc>
                  <a:txBody>
                    <a:bodyPr/>
                    <a:lstStyle/>
                    <a:p>
                      <a:pPr algn="ctr" fontAlgn="b"/>
                      <a:r>
                        <a:rPr lang="en-GB" sz="1400" u="none" strike="noStrike" dirty="0">
                          <a:effectLst/>
                        </a:rPr>
                        <a:t>23456</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138466</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1.48 GB</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1457736</a:t>
                      </a:r>
                      <a:endParaRPr lang="en-GB" sz="1400" b="0" i="0" u="none" strike="noStrike" dirty="0">
                        <a:effectLst/>
                        <a:latin typeface="Times New Roman" panose="02020603050405020304" pitchFamily="18" charset="0"/>
                      </a:endParaRPr>
                    </a:p>
                  </a:txBody>
                  <a:tcPr marL="9525" marR="9525" marT="9525" marB="0" anchor="b"/>
                </a:tc>
                <a:tc>
                  <a:txBody>
                    <a:bodyPr/>
                    <a:lstStyle/>
                    <a:p>
                      <a:pPr algn="ctr" fontAlgn="b"/>
                      <a:r>
                        <a:rPr lang="en-GB" sz="1400" u="none" strike="noStrike" dirty="0">
                          <a:effectLst/>
                        </a:rPr>
                        <a:t>4 byte AS transitional placeholder</a:t>
                      </a:r>
                      <a:endParaRPr lang="en-GB" sz="14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04563535"/>
                  </a:ext>
                </a:extLst>
              </a:tr>
            </a:tbl>
          </a:graphicData>
        </a:graphic>
      </p:graphicFrame>
      <p:sp>
        <p:nvSpPr>
          <p:cNvPr id="7" name="Slide Number Placeholder 6"/>
          <p:cNvSpPr>
            <a:spLocks noGrp="1"/>
          </p:cNvSpPr>
          <p:nvPr>
            <p:ph type="sldNum" sz="quarter" idx="12"/>
          </p:nvPr>
        </p:nvSpPr>
        <p:spPr/>
        <p:txBody>
          <a:bodyPr/>
          <a:lstStyle/>
          <a:p>
            <a:fld id="{30EA6835-2CF1-48B6-B504-4EC0B1E4284A}" type="slidenum">
              <a:rPr lang="en-GB" smtClean="0"/>
              <a:pPr/>
              <a:t>20</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179295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Growth Challenges</a:t>
            </a:r>
          </a:p>
        </p:txBody>
      </p:sp>
      <p:sp>
        <p:nvSpPr>
          <p:cNvPr id="3" name="Content Placeholder 2"/>
          <p:cNvSpPr>
            <a:spLocks noGrp="1"/>
          </p:cNvSpPr>
          <p:nvPr>
            <p:ph idx="1"/>
          </p:nvPr>
        </p:nvSpPr>
        <p:spPr/>
        <p:txBody>
          <a:bodyPr>
            <a:normAutofit/>
          </a:bodyPr>
          <a:lstStyle/>
          <a:p>
            <a:r>
              <a:rPr lang="en-GB" dirty="0"/>
              <a:t>Keeping up with demand!</a:t>
            </a:r>
          </a:p>
          <a:p>
            <a:r>
              <a:rPr lang="en-GB" dirty="0"/>
              <a:t>Core node locations</a:t>
            </a:r>
          </a:p>
          <a:p>
            <a:r>
              <a:rPr lang="en-GB" dirty="0"/>
              <a:t>Resilient backhaul for core</a:t>
            </a:r>
          </a:p>
          <a:p>
            <a:pPr lvl="1"/>
            <a:r>
              <a:rPr lang="en-GB" dirty="0"/>
              <a:t>IXScotland</a:t>
            </a:r>
          </a:p>
          <a:p>
            <a:r>
              <a:rPr lang="en-GB" dirty="0"/>
              <a:t>Edge resilience</a:t>
            </a:r>
          </a:p>
          <a:p>
            <a:r>
              <a:rPr lang="en-GB" dirty="0"/>
              <a:t>Future expansion</a:t>
            </a:r>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21</a:t>
            </a:fld>
            <a:endParaRPr lang="en-GB" dirty="0"/>
          </a:p>
        </p:txBody>
      </p:sp>
    </p:spTree>
    <p:extLst>
      <p:ext uri="{BB962C8B-B14F-4D97-AF65-F5344CB8AC3E}">
        <p14:creationId xmlns:p14="http://schemas.microsoft.com/office/powerpoint/2010/main" val="294718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Members</a:t>
            </a:r>
            <a:r>
              <a:rPr lang="en-GB" b="0" i="1" dirty="0"/>
              <a:t> of the Most Excellent Order of the British Empire!!</a:t>
            </a:r>
            <a:endParaRPr lang="en-GB" dirty="0"/>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22</a:t>
            </a:fld>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409" y="1556792"/>
            <a:ext cx="2924077" cy="4525963"/>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643" y="2132856"/>
            <a:ext cx="5065157" cy="3165723"/>
          </a:xfrm>
          <a:prstGeom prst="rect">
            <a:avLst/>
          </a:prstGeom>
        </p:spPr>
      </p:pic>
    </p:spTree>
    <p:extLst>
      <p:ext uri="{BB962C8B-B14F-4D97-AF65-F5344CB8AC3E}">
        <p14:creationId xmlns:p14="http://schemas.microsoft.com/office/powerpoint/2010/main" val="22030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920" y="2564904"/>
            <a:ext cx="4032448" cy="1368152"/>
          </a:xfrm>
        </p:spPr>
        <p:txBody>
          <a:bodyPr>
            <a:normAutofit/>
          </a:bodyPr>
          <a:lstStyle/>
          <a:p>
            <a:r>
              <a:rPr lang="en-GB" dirty="0"/>
              <a:t>Tom Rigg</a:t>
            </a:r>
          </a:p>
          <a:p>
            <a:r>
              <a:rPr lang="en-GB" dirty="0"/>
              <a:t>T.Rigg@b4rn.org.uk</a:t>
            </a:r>
          </a:p>
        </p:txBody>
      </p:sp>
      <p:sp>
        <p:nvSpPr>
          <p:cNvPr id="7" name="TextBox 6"/>
          <p:cNvSpPr txBox="1"/>
          <p:nvPr/>
        </p:nvSpPr>
        <p:spPr>
          <a:xfrm>
            <a:off x="1907704" y="4286591"/>
            <a:ext cx="5688632" cy="923330"/>
          </a:xfrm>
          <a:prstGeom prst="rect">
            <a:avLst/>
          </a:prstGeom>
          <a:noFill/>
        </p:spPr>
        <p:txBody>
          <a:bodyPr wrap="square" rtlCol="0">
            <a:spAutoFit/>
          </a:bodyPr>
          <a:lstStyle/>
          <a:p>
            <a:r>
              <a:rPr lang="en-GB" sz="5400" b="1" dirty="0">
                <a:solidFill>
                  <a:srgbClr val="0070C0"/>
                </a:solidFill>
              </a:rPr>
              <a:t>www.b4rn.org.uk</a:t>
            </a:r>
          </a:p>
        </p:txBody>
      </p:sp>
      <p:pic>
        <p:nvPicPr>
          <p:cNvPr id="34817" name="Picture 1" descr="C:\Users\Barry\Documents\My Dropbox\B4RN\aonb copy.png"/>
          <p:cNvPicPr>
            <a:picLocks noChangeAspect="1" noChangeArrowheads="1"/>
          </p:cNvPicPr>
          <p:nvPr/>
        </p:nvPicPr>
        <p:blipFill>
          <a:blip r:embed="rId3" cstate="print"/>
          <a:srcRect/>
          <a:stretch>
            <a:fillRect/>
          </a:stretch>
        </p:blipFill>
        <p:spPr bwMode="auto">
          <a:xfrm>
            <a:off x="3563888" y="476672"/>
            <a:ext cx="1728192" cy="79521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44392"/>
            <a:ext cx="2736445" cy="2392520"/>
          </a:xfrm>
          <a:prstGeom prst="rect">
            <a:avLst/>
          </a:prstGeom>
        </p:spPr>
      </p:pic>
    </p:spTree>
    <p:extLst>
      <p:ext uri="{BB962C8B-B14F-4D97-AF65-F5344CB8AC3E}">
        <p14:creationId xmlns:p14="http://schemas.microsoft.com/office/powerpoint/2010/main" val="131295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the B4RN model</a:t>
            </a:r>
          </a:p>
        </p:txBody>
      </p:sp>
      <p:sp>
        <p:nvSpPr>
          <p:cNvPr id="3" name="Content Placeholder 2"/>
          <p:cNvSpPr>
            <a:spLocks noGrp="1"/>
          </p:cNvSpPr>
          <p:nvPr>
            <p:ph idx="1"/>
          </p:nvPr>
        </p:nvSpPr>
        <p:spPr/>
        <p:txBody>
          <a:bodyPr>
            <a:normAutofit/>
          </a:bodyPr>
          <a:lstStyle/>
          <a:p>
            <a:r>
              <a:rPr lang="en-GB" dirty="0"/>
              <a:t>Not for profit community benefit society</a:t>
            </a:r>
          </a:p>
          <a:p>
            <a:pPr lvl="1"/>
            <a:r>
              <a:rPr lang="en-GB" dirty="0"/>
              <a:t>Set up to provide world class broadband for rural areas in the North West of England</a:t>
            </a:r>
          </a:p>
          <a:p>
            <a:r>
              <a:rPr lang="en-GB" dirty="0"/>
              <a:t>Provides 1Gbps symmetrical FTTH/P over PtP</a:t>
            </a:r>
          </a:p>
          <a:p>
            <a:r>
              <a:rPr lang="en-GB" dirty="0"/>
              <a:t>Government grants, although often available, put too many hurdles in the way (process not designed for a community project).</a:t>
            </a:r>
          </a:p>
          <a:p>
            <a:r>
              <a:rPr lang="en-GB" dirty="0"/>
              <a:t>Therefore self funded by the community</a:t>
            </a:r>
          </a:p>
        </p:txBody>
      </p:sp>
      <p:sp>
        <p:nvSpPr>
          <p:cNvPr id="8" name="Slide Number Placeholder 7"/>
          <p:cNvSpPr>
            <a:spLocks noGrp="1"/>
          </p:cNvSpPr>
          <p:nvPr>
            <p:ph type="sldNum" sz="quarter" idx="12"/>
          </p:nvPr>
        </p:nvSpPr>
        <p:spPr/>
        <p:txBody>
          <a:bodyPr/>
          <a:lstStyle/>
          <a:p>
            <a:fld id="{30EA6835-2CF1-48B6-B504-4EC0B1E4284A}" type="slidenum">
              <a:rPr lang="en-GB" smtClean="0"/>
              <a:pPr/>
              <a:t>3</a:t>
            </a:fld>
            <a:endParaRPr lang="en-GB" dirty="0"/>
          </a:p>
        </p:txBody>
      </p:sp>
      <p:sp>
        <p:nvSpPr>
          <p:cNvPr id="9" name="Date Placeholder 8"/>
          <p:cNvSpPr>
            <a:spLocks noGrp="1"/>
          </p:cNvSpPr>
          <p:nvPr>
            <p:ph type="dt" sz="half" idx="10"/>
          </p:nvPr>
        </p:nvSpPr>
        <p:spPr/>
        <p:txBody>
          <a:bodyPr/>
          <a:lstStyle/>
          <a:p>
            <a:r>
              <a:rPr lang="en-US" dirty="0"/>
              <a:t>21/04/16</a:t>
            </a:r>
            <a:endParaRPr lang="en-GB" dirty="0"/>
          </a:p>
        </p:txBody>
      </p:sp>
      <p:sp>
        <p:nvSpPr>
          <p:cNvPr id="10" name="Footer Placeholder 9"/>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30260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925" y="1369202"/>
            <a:ext cx="2860709" cy="1339366"/>
          </a:xfrm>
        </p:spPr>
        <p:txBody>
          <a:bodyPr>
            <a:normAutofit fontScale="90000"/>
          </a:bodyPr>
          <a:lstStyle/>
          <a:p>
            <a:r>
              <a:rPr lang="en-GB" dirty="0"/>
              <a:t>B4RN Coverage Area</a:t>
            </a:r>
          </a:p>
        </p:txBody>
      </p:sp>
      <p:sp>
        <p:nvSpPr>
          <p:cNvPr id="8" name="TextBox 7"/>
          <p:cNvSpPr txBox="1"/>
          <p:nvPr/>
        </p:nvSpPr>
        <p:spPr>
          <a:xfrm>
            <a:off x="6153139" y="4593198"/>
            <a:ext cx="2520280" cy="1200329"/>
          </a:xfrm>
          <a:prstGeom prst="rect">
            <a:avLst/>
          </a:prstGeom>
          <a:noFill/>
        </p:spPr>
        <p:txBody>
          <a:bodyPr wrap="square" rtlCol="0">
            <a:spAutoFit/>
          </a:bodyPr>
          <a:lstStyle/>
          <a:p>
            <a:pPr algn="ctr"/>
            <a:r>
              <a:rPr lang="en-GB" dirty="0"/>
              <a:t>B4RN area = ~637Km</a:t>
            </a:r>
            <a:r>
              <a:rPr lang="en-GB" baseline="30000" dirty="0"/>
              <a:t>2</a:t>
            </a:r>
          </a:p>
          <a:p>
            <a:pPr algn="ctr"/>
            <a:r>
              <a:rPr lang="en-GB" dirty="0"/>
              <a:t>Properties = ~6000</a:t>
            </a:r>
          </a:p>
          <a:p>
            <a:pPr algn="ctr"/>
            <a:r>
              <a:rPr lang="en-GB" dirty="0"/>
              <a:t>Prop Density = ~9/Km</a:t>
            </a:r>
            <a:r>
              <a:rPr lang="en-GB" baseline="30000" dirty="0"/>
              <a:t>2</a:t>
            </a:r>
          </a:p>
          <a:p>
            <a:endParaRPr lang="en-GB" dirty="0"/>
          </a:p>
        </p:txBody>
      </p:sp>
      <p:sp>
        <p:nvSpPr>
          <p:cNvPr id="9" name="TextBox 8"/>
          <p:cNvSpPr txBox="1"/>
          <p:nvPr/>
        </p:nvSpPr>
        <p:spPr>
          <a:xfrm>
            <a:off x="5932317" y="2773720"/>
            <a:ext cx="2991662" cy="1477328"/>
          </a:xfrm>
          <a:prstGeom prst="rect">
            <a:avLst/>
          </a:prstGeom>
          <a:noFill/>
        </p:spPr>
        <p:txBody>
          <a:bodyPr wrap="square" rtlCol="0">
            <a:spAutoFit/>
          </a:bodyPr>
          <a:lstStyle/>
          <a:p>
            <a:pPr algn="ctr"/>
            <a:r>
              <a:rPr lang="en-GB" dirty="0"/>
              <a:t>Area includes the majority of the Lancaster District and now parts of the Wyre, Preston and Craven Districts</a:t>
            </a:r>
          </a:p>
          <a:p>
            <a:pPr algn="ctr"/>
            <a:endParaRPr lang="en-GB" dirty="0"/>
          </a:p>
        </p:txBody>
      </p:sp>
      <p:sp>
        <p:nvSpPr>
          <p:cNvPr id="10" name="Slide Number Placeholder 9"/>
          <p:cNvSpPr>
            <a:spLocks noGrp="1"/>
          </p:cNvSpPr>
          <p:nvPr>
            <p:ph type="sldNum" sz="quarter" idx="12"/>
          </p:nvPr>
        </p:nvSpPr>
        <p:spPr/>
        <p:txBody>
          <a:bodyPr/>
          <a:lstStyle/>
          <a:p>
            <a:fld id="{30EA6835-2CF1-48B6-B504-4EC0B1E4284A}" type="slidenum">
              <a:rPr lang="en-GB" smtClean="0"/>
              <a:pPr/>
              <a:t>4</a:t>
            </a:fld>
            <a:endParaRPr lang="en-GB" dirty="0"/>
          </a:p>
        </p:txBody>
      </p:sp>
      <p:sp>
        <p:nvSpPr>
          <p:cNvPr id="11" name="Date Placeholder 10"/>
          <p:cNvSpPr>
            <a:spLocks noGrp="1"/>
          </p:cNvSpPr>
          <p:nvPr>
            <p:ph type="dt" sz="half" idx="10"/>
          </p:nvPr>
        </p:nvSpPr>
        <p:spPr/>
        <p:txBody>
          <a:bodyPr/>
          <a:lstStyle/>
          <a:p>
            <a:r>
              <a:rPr lang="en-US" dirty="0"/>
              <a:t>21/04/16</a:t>
            </a:r>
            <a:endParaRPr lang="en-GB" dirty="0"/>
          </a:p>
        </p:txBody>
      </p:sp>
      <p:sp>
        <p:nvSpPr>
          <p:cNvPr id="12" name="Footer Placeholder 11"/>
          <p:cNvSpPr>
            <a:spLocks noGrp="1"/>
          </p:cNvSpPr>
          <p:nvPr>
            <p:ph type="ftr" sz="quarter" idx="11"/>
          </p:nvPr>
        </p:nvSpPr>
        <p:spPr/>
        <p:txBody>
          <a:bodyPr/>
          <a:lstStyle/>
          <a:p>
            <a:r>
              <a:rPr lang="en-GB" dirty="0"/>
              <a:t>UKNOF34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009" y="1110902"/>
            <a:ext cx="4720818" cy="4525963"/>
          </a:xfrm>
        </p:spPr>
      </p:pic>
    </p:spTree>
    <p:extLst>
      <p:ext uri="{BB962C8B-B14F-4D97-AF65-F5344CB8AC3E}">
        <p14:creationId xmlns:p14="http://schemas.microsoft.com/office/powerpoint/2010/main" val="168438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Rollout Update</a:t>
            </a:r>
          </a:p>
        </p:txBody>
      </p:sp>
      <p:sp>
        <p:nvSpPr>
          <p:cNvPr id="3" name="Content Placeholder 2"/>
          <p:cNvSpPr>
            <a:spLocks noGrp="1"/>
          </p:cNvSpPr>
          <p:nvPr>
            <p:ph idx="1"/>
          </p:nvPr>
        </p:nvSpPr>
        <p:spPr>
          <a:xfrm>
            <a:off x="457200" y="1466652"/>
            <a:ext cx="8229600" cy="4525963"/>
          </a:xfrm>
        </p:spPr>
        <p:txBody>
          <a:bodyPr>
            <a:normAutofit/>
          </a:bodyPr>
          <a:lstStyle/>
          <a:p>
            <a:r>
              <a:rPr lang="en-GB" sz="2000" dirty="0"/>
              <a:t>Over 1750 properties connected</a:t>
            </a:r>
          </a:p>
          <a:p>
            <a:pPr marL="342900" lvl="1" indent="-342900">
              <a:buFont typeface="Arial" pitchFamily="34" charset="0"/>
              <a:buChar char="•"/>
            </a:pPr>
            <a:r>
              <a:rPr lang="en-GB" sz="2000" dirty="0"/>
              <a:t>800km of core fibre installed</a:t>
            </a:r>
          </a:p>
          <a:p>
            <a:pPr marL="342900" lvl="1" indent="-342900">
              <a:buFont typeface="Arial" pitchFamily="34" charset="0"/>
              <a:buChar char="•"/>
            </a:pPr>
            <a:r>
              <a:rPr lang="en-GB" sz="2000" dirty="0"/>
              <a:t>Average take up around 65%</a:t>
            </a:r>
          </a:p>
          <a:p>
            <a:pPr marL="342900" lvl="1" indent="-342900">
              <a:buFont typeface="Arial" pitchFamily="34" charset="0"/>
              <a:buChar char="•"/>
            </a:pPr>
            <a:r>
              <a:rPr lang="en-GB" sz="2000" dirty="0"/>
              <a:t>Total of 778 shareholders holding a total of </a:t>
            </a:r>
            <a:r>
              <a:rPr lang="en-GB" sz="2000" b="1" dirty="0"/>
              <a:t>£1.5 Million</a:t>
            </a:r>
            <a:r>
              <a:rPr lang="en-GB" sz="2000" dirty="0"/>
              <a:t> in shares and another </a:t>
            </a:r>
            <a:r>
              <a:rPr lang="en-GB" sz="2000" b="1" dirty="0"/>
              <a:t>£1 Million</a:t>
            </a:r>
            <a:r>
              <a:rPr lang="en-GB" sz="2000" dirty="0"/>
              <a:t> in loans from the community.</a:t>
            </a:r>
          </a:p>
          <a:p>
            <a:pPr marL="342900" lvl="1" indent="-342900">
              <a:buFont typeface="Arial" pitchFamily="34" charset="0"/>
              <a:buChar char="•"/>
            </a:pPr>
            <a:r>
              <a:rPr lang="en-GB" sz="2000" dirty="0"/>
              <a:t>Originally 16 nodes required, now 24 active nodes with an additional 14 nodes to be installed over the next two years. Total of 38 nodes able to supply over 20,000 properties.</a:t>
            </a:r>
          </a:p>
          <a:p>
            <a:pPr marL="342900" lvl="1" indent="-342900">
              <a:buFont typeface="Arial" pitchFamily="34" charset="0"/>
              <a:buChar char="•"/>
            </a:pPr>
            <a:r>
              <a:rPr lang="en-GB" sz="2000" dirty="0"/>
              <a:t>8 Full time and 2 part time employees. Hiring another 4 this year to expand the team and build a civils dept.</a:t>
            </a:r>
          </a:p>
          <a:p>
            <a:pPr marL="342900" lvl="1" indent="-342900">
              <a:buFont typeface="Arial" pitchFamily="34" charset="0"/>
              <a:buChar char="•"/>
            </a:pPr>
            <a:r>
              <a:rPr lang="en-GB" b="1" dirty="0"/>
              <a:t>Countless volunteers who drive the project in both their respective parishes and the overall area.</a:t>
            </a:r>
            <a:endParaRPr lang="en-GB" sz="2000" b="1" dirty="0"/>
          </a:p>
        </p:txBody>
      </p:sp>
      <p:sp>
        <p:nvSpPr>
          <p:cNvPr id="8" name="Slide Number Placeholder 7"/>
          <p:cNvSpPr>
            <a:spLocks noGrp="1"/>
          </p:cNvSpPr>
          <p:nvPr>
            <p:ph type="sldNum" sz="quarter" idx="12"/>
          </p:nvPr>
        </p:nvSpPr>
        <p:spPr/>
        <p:txBody>
          <a:bodyPr/>
          <a:lstStyle/>
          <a:p>
            <a:fld id="{30EA6835-2CF1-48B6-B504-4EC0B1E4284A}" type="slidenum">
              <a:rPr lang="en-GB" smtClean="0"/>
              <a:pPr/>
              <a:t>5</a:t>
            </a:fld>
            <a:endParaRPr lang="en-GB" dirty="0"/>
          </a:p>
        </p:txBody>
      </p:sp>
      <p:sp>
        <p:nvSpPr>
          <p:cNvPr id="9" name="Date Placeholder 8"/>
          <p:cNvSpPr>
            <a:spLocks noGrp="1"/>
          </p:cNvSpPr>
          <p:nvPr>
            <p:ph type="dt" sz="half" idx="10"/>
          </p:nvPr>
        </p:nvSpPr>
        <p:spPr/>
        <p:txBody>
          <a:bodyPr/>
          <a:lstStyle/>
          <a:p>
            <a:r>
              <a:rPr lang="en-US" dirty="0"/>
              <a:t>21/04/16</a:t>
            </a:r>
            <a:endParaRPr lang="en-GB" dirty="0"/>
          </a:p>
        </p:txBody>
      </p:sp>
      <p:sp>
        <p:nvSpPr>
          <p:cNvPr id="10" name="Footer Placeholder 9"/>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17923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3952" y="1288427"/>
            <a:ext cx="2860709" cy="1339366"/>
          </a:xfrm>
        </p:spPr>
        <p:txBody>
          <a:bodyPr>
            <a:normAutofit fontScale="90000"/>
          </a:bodyPr>
          <a:lstStyle/>
          <a:p>
            <a:r>
              <a:rPr lang="en-GB" dirty="0"/>
              <a:t>B4RN Planned Expansion</a:t>
            </a:r>
          </a:p>
        </p:txBody>
      </p:sp>
      <p:sp>
        <p:nvSpPr>
          <p:cNvPr id="8" name="TextBox 7"/>
          <p:cNvSpPr txBox="1"/>
          <p:nvPr/>
        </p:nvSpPr>
        <p:spPr>
          <a:xfrm>
            <a:off x="5652118" y="4196114"/>
            <a:ext cx="3384375" cy="1200329"/>
          </a:xfrm>
          <a:prstGeom prst="rect">
            <a:avLst/>
          </a:prstGeom>
          <a:noFill/>
        </p:spPr>
        <p:txBody>
          <a:bodyPr wrap="square" rtlCol="0">
            <a:spAutoFit/>
          </a:bodyPr>
          <a:lstStyle/>
          <a:p>
            <a:pPr algn="ctr"/>
            <a:r>
              <a:rPr lang="en-GB" dirty="0"/>
              <a:t>B4RN planned area = ~1130Km</a:t>
            </a:r>
            <a:r>
              <a:rPr lang="en-GB" baseline="30000" dirty="0"/>
              <a:t>2</a:t>
            </a:r>
          </a:p>
          <a:p>
            <a:pPr algn="ctr"/>
            <a:r>
              <a:rPr lang="en-GB" dirty="0"/>
              <a:t>Properties = ~15000</a:t>
            </a:r>
          </a:p>
          <a:p>
            <a:pPr algn="ctr"/>
            <a:r>
              <a:rPr lang="en-GB" dirty="0"/>
              <a:t>Prop Density = ~13/Km</a:t>
            </a:r>
            <a:r>
              <a:rPr lang="en-GB" baseline="30000" dirty="0"/>
              <a:t>2</a:t>
            </a:r>
          </a:p>
          <a:p>
            <a:endParaRPr lang="en-GB" dirty="0"/>
          </a:p>
        </p:txBody>
      </p:sp>
      <p:sp>
        <p:nvSpPr>
          <p:cNvPr id="9" name="TextBox 8"/>
          <p:cNvSpPr txBox="1"/>
          <p:nvPr/>
        </p:nvSpPr>
        <p:spPr>
          <a:xfrm>
            <a:off x="5848475" y="2627793"/>
            <a:ext cx="2991662" cy="1754326"/>
          </a:xfrm>
          <a:prstGeom prst="rect">
            <a:avLst/>
          </a:prstGeom>
          <a:noFill/>
        </p:spPr>
        <p:txBody>
          <a:bodyPr wrap="square" rtlCol="0">
            <a:spAutoFit/>
          </a:bodyPr>
          <a:lstStyle/>
          <a:p>
            <a:pPr algn="ctr"/>
            <a:r>
              <a:rPr lang="en-GB" dirty="0"/>
              <a:t>Network build is heading further into the Craven District and into the Ribble Valley and South Lakeland Districts</a:t>
            </a:r>
          </a:p>
          <a:p>
            <a:pPr algn="ctr"/>
            <a:endParaRPr lang="en-GB" dirty="0"/>
          </a:p>
        </p:txBody>
      </p:sp>
      <p:sp>
        <p:nvSpPr>
          <p:cNvPr id="10" name="Slide Number Placeholder 9"/>
          <p:cNvSpPr>
            <a:spLocks noGrp="1"/>
          </p:cNvSpPr>
          <p:nvPr>
            <p:ph type="sldNum" sz="quarter" idx="12"/>
          </p:nvPr>
        </p:nvSpPr>
        <p:spPr/>
        <p:txBody>
          <a:bodyPr/>
          <a:lstStyle/>
          <a:p>
            <a:fld id="{30EA6835-2CF1-48B6-B504-4EC0B1E4284A}" type="slidenum">
              <a:rPr lang="en-GB" smtClean="0"/>
              <a:pPr/>
              <a:t>6</a:t>
            </a:fld>
            <a:endParaRPr lang="en-GB" dirty="0"/>
          </a:p>
        </p:txBody>
      </p:sp>
      <p:sp>
        <p:nvSpPr>
          <p:cNvPr id="11" name="Date Placeholder 10"/>
          <p:cNvSpPr>
            <a:spLocks noGrp="1"/>
          </p:cNvSpPr>
          <p:nvPr>
            <p:ph type="dt" sz="half" idx="10"/>
          </p:nvPr>
        </p:nvSpPr>
        <p:spPr/>
        <p:txBody>
          <a:bodyPr/>
          <a:lstStyle/>
          <a:p>
            <a:r>
              <a:rPr lang="en-US" dirty="0"/>
              <a:t>21/04/16</a:t>
            </a:r>
            <a:endParaRPr lang="en-GB" dirty="0"/>
          </a:p>
        </p:txBody>
      </p:sp>
      <p:sp>
        <p:nvSpPr>
          <p:cNvPr id="12" name="Footer Placeholder 11"/>
          <p:cNvSpPr>
            <a:spLocks noGrp="1"/>
          </p:cNvSpPr>
          <p:nvPr>
            <p:ph type="ftr" sz="quarter" idx="11"/>
          </p:nvPr>
        </p:nvSpPr>
        <p:spPr/>
        <p:txBody>
          <a:bodyPr/>
          <a:lstStyle/>
          <a:p>
            <a:r>
              <a:rPr lang="en-GB" dirty="0"/>
              <a:t>UKNOF34</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110902"/>
            <a:ext cx="3832202" cy="4525963"/>
          </a:xfrm>
        </p:spPr>
      </p:pic>
      <p:sp>
        <p:nvSpPr>
          <p:cNvPr id="14" name="TextBox 13"/>
          <p:cNvSpPr txBox="1"/>
          <p:nvPr/>
        </p:nvSpPr>
        <p:spPr>
          <a:xfrm>
            <a:off x="5635310" y="5211776"/>
            <a:ext cx="3377105" cy="1477328"/>
          </a:xfrm>
          <a:prstGeom prst="rect">
            <a:avLst/>
          </a:prstGeom>
          <a:noFill/>
        </p:spPr>
        <p:txBody>
          <a:bodyPr wrap="square" rtlCol="0">
            <a:spAutoFit/>
          </a:bodyPr>
          <a:lstStyle/>
          <a:p>
            <a:pPr algn="ctr"/>
            <a:r>
              <a:rPr lang="en-GB" dirty="0"/>
              <a:t>For comparison</a:t>
            </a:r>
          </a:p>
          <a:p>
            <a:pPr algn="ctr"/>
            <a:r>
              <a:rPr lang="en-GB" dirty="0"/>
              <a:t>Gt Manchester area = 1156Km</a:t>
            </a:r>
            <a:r>
              <a:rPr lang="en-GB" baseline="30000" dirty="0"/>
              <a:t>2</a:t>
            </a:r>
          </a:p>
          <a:p>
            <a:pPr algn="ctr"/>
            <a:r>
              <a:rPr lang="en-GB" dirty="0"/>
              <a:t>Properties = 213529</a:t>
            </a:r>
          </a:p>
          <a:p>
            <a:pPr algn="ctr"/>
            <a:r>
              <a:rPr lang="en-GB" dirty="0"/>
              <a:t>Prop Density = ~184/Km</a:t>
            </a:r>
            <a:r>
              <a:rPr lang="en-GB" baseline="30000" dirty="0"/>
              <a:t>2</a:t>
            </a:r>
          </a:p>
          <a:p>
            <a:endParaRPr lang="en-GB" dirty="0"/>
          </a:p>
        </p:txBody>
      </p:sp>
    </p:spTree>
    <p:extLst>
      <p:ext uri="{BB962C8B-B14F-4D97-AF65-F5344CB8AC3E}">
        <p14:creationId xmlns:p14="http://schemas.microsoft.com/office/powerpoint/2010/main" val="215240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 of connecting a parish</a:t>
            </a:r>
          </a:p>
        </p:txBody>
      </p:sp>
      <p:sp>
        <p:nvSpPr>
          <p:cNvPr id="3" name="Content Placeholder 2"/>
          <p:cNvSpPr>
            <a:spLocks noGrp="1"/>
          </p:cNvSpPr>
          <p:nvPr>
            <p:ph idx="1"/>
          </p:nvPr>
        </p:nvSpPr>
        <p:spPr>
          <a:xfrm>
            <a:off x="457200" y="1340768"/>
            <a:ext cx="8229600" cy="4752528"/>
          </a:xfrm>
        </p:spPr>
        <p:txBody>
          <a:bodyPr>
            <a:normAutofit/>
          </a:bodyPr>
          <a:lstStyle/>
          <a:p>
            <a:pPr marL="342900" lvl="1" indent="-342900">
              <a:buFont typeface="Arial" pitchFamily="34" charset="0"/>
              <a:buChar char="•"/>
            </a:pPr>
            <a:r>
              <a:rPr lang="en-GB" sz="2400" dirty="0"/>
              <a:t>Parish requests service – given indicative cost for 100% coverage</a:t>
            </a:r>
          </a:p>
          <a:p>
            <a:pPr marL="342900" lvl="1" indent="-342900">
              <a:buFont typeface="Arial" pitchFamily="34" charset="0"/>
              <a:buChar char="•"/>
            </a:pPr>
            <a:r>
              <a:rPr lang="en-GB" sz="2400" dirty="0"/>
              <a:t>Parish volunteers conduct their own feasibility study</a:t>
            </a:r>
          </a:p>
          <a:p>
            <a:pPr marL="342900" lvl="1" indent="-342900">
              <a:buFont typeface="Arial" pitchFamily="34" charset="0"/>
              <a:buChar char="•"/>
            </a:pPr>
            <a:r>
              <a:rPr lang="en-GB" sz="2400" dirty="0"/>
              <a:t>Parish comes back with an idea of take up and investment pledges</a:t>
            </a:r>
          </a:p>
          <a:p>
            <a:pPr marL="342900" lvl="1" indent="-342900">
              <a:buFont typeface="Arial" pitchFamily="34" charset="0"/>
              <a:buChar char="•"/>
            </a:pPr>
            <a:r>
              <a:rPr lang="en-GB" sz="2400" dirty="0"/>
              <a:t>Network design stage – local volunteers approach Landowners</a:t>
            </a:r>
          </a:p>
          <a:p>
            <a:pPr marL="342900" lvl="1" indent="-342900">
              <a:buFont typeface="Arial" pitchFamily="34" charset="0"/>
              <a:buChar char="•"/>
            </a:pPr>
            <a:r>
              <a:rPr lang="en-GB" sz="2400" dirty="0"/>
              <a:t>Build stage – Farmers dig their own land with the help of volunteers</a:t>
            </a:r>
          </a:p>
          <a:p>
            <a:pPr marL="342900" lvl="1" indent="-342900">
              <a:buFont typeface="Arial" pitchFamily="34" charset="0"/>
              <a:buChar char="•"/>
            </a:pPr>
            <a:r>
              <a:rPr lang="en-GB" sz="2400" dirty="0"/>
              <a:t>B4RN Engineering team install fibre infrastructure to provide end-to-end service</a:t>
            </a:r>
          </a:p>
          <a:p>
            <a:pPr marL="342900" lvl="1" indent="-342900">
              <a:buFont typeface="Arial" pitchFamily="34" charset="0"/>
              <a:buChar char="•"/>
            </a:pPr>
            <a:endParaRPr lang="en-GB" sz="2000" dirty="0"/>
          </a:p>
          <a:p>
            <a:endParaRPr lang="en-GB" dirty="0"/>
          </a:p>
        </p:txBody>
      </p:sp>
      <p:sp>
        <p:nvSpPr>
          <p:cNvPr id="7" name="Slide Number Placeholder 6"/>
          <p:cNvSpPr>
            <a:spLocks noGrp="1"/>
          </p:cNvSpPr>
          <p:nvPr>
            <p:ph type="sldNum" sz="quarter" idx="12"/>
          </p:nvPr>
        </p:nvSpPr>
        <p:spPr/>
        <p:txBody>
          <a:bodyPr/>
          <a:lstStyle/>
          <a:p>
            <a:fld id="{30EA6835-2CF1-48B6-B504-4EC0B1E4284A}" type="slidenum">
              <a:rPr lang="en-GB" smtClean="0"/>
              <a:pPr/>
              <a:t>7</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spTree>
    <p:extLst>
      <p:ext uri="{BB962C8B-B14F-4D97-AF65-F5344CB8AC3E}">
        <p14:creationId xmlns:p14="http://schemas.microsoft.com/office/powerpoint/2010/main" val="387782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2823592" cy="591493"/>
          </a:xfrm>
        </p:spPr>
        <p:txBody>
          <a:bodyPr>
            <a:normAutofit fontScale="90000"/>
          </a:bodyPr>
          <a:lstStyle/>
          <a:p>
            <a:r>
              <a:rPr lang="en-GB" dirty="0"/>
              <a:t>Mole Plough</a:t>
            </a:r>
          </a:p>
        </p:txBody>
      </p:sp>
      <p:sp>
        <p:nvSpPr>
          <p:cNvPr id="4" name="Date Placeholder 3"/>
          <p:cNvSpPr>
            <a:spLocks noGrp="1"/>
          </p:cNvSpPr>
          <p:nvPr>
            <p:ph type="dt" sz="half" idx="10"/>
          </p:nvPr>
        </p:nvSpPr>
        <p:spPr/>
        <p:txBody>
          <a:bodyPr/>
          <a:lstStyle/>
          <a:p>
            <a:r>
              <a:rPr lang="en-US" dirty="0"/>
              <a:t>21/04/16</a:t>
            </a:r>
            <a:endParaRPr lang="en-GB" dirty="0"/>
          </a:p>
        </p:txBody>
      </p:sp>
      <p:sp>
        <p:nvSpPr>
          <p:cNvPr id="5" name="Footer Placeholder 4"/>
          <p:cNvSpPr>
            <a:spLocks noGrp="1"/>
          </p:cNvSpPr>
          <p:nvPr>
            <p:ph type="ftr" sz="quarter" idx="11"/>
          </p:nvPr>
        </p:nvSpPr>
        <p:spPr/>
        <p:txBody>
          <a:bodyPr/>
          <a:lstStyle/>
          <a:p>
            <a:r>
              <a:rPr lang="en-GB" dirty="0"/>
              <a:t>UKNOF34</a:t>
            </a:r>
          </a:p>
        </p:txBody>
      </p:sp>
      <p:sp>
        <p:nvSpPr>
          <p:cNvPr id="6" name="Slide Number Placeholder 5"/>
          <p:cNvSpPr>
            <a:spLocks noGrp="1"/>
          </p:cNvSpPr>
          <p:nvPr>
            <p:ph type="sldNum" sz="quarter" idx="12"/>
          </p:nvPr>
        </p:nvSpPr>
        <p:spPr/>
        <p:txBody>
          <a:bodyPr/>
          <a:lstStyle/>
          <a:p>
            <a:fld id="{30EA6835-2CF1-48B6-B504-4EC0B1E4284A}" type="slidenum">
              <a:rPr lang="en-GB" smtClean="0"/>
              <a:pPr/>
              <a:t>8</a:t>
            </a:fld>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72772" y="1053836"/>
            <a:ext cx="3686538" cy="2752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1640" y="3935826"/>
            <a:ext cx="2952328" cy="22142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48064" y="1628800"/>
            <a:ext cx="3241615" cy="432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0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Trench Digging</a:t>
            </a:r>
          </a:p>
        </p:txBody>
      </p:sp>
      <p:sp>
        <p:nvSpPr>
          <p:cNvPr id="7" name="Slide Number Placeholder 6"/>
          <p:cNvSpPr>
            <a:spLocks noGrp="1"/>
          </p:cNvSpPr>
          <p:nvPr>
            <p:ph type="sldNum" sz="quarter" idx="12"/>
          </p:nvPr>
        </p:nvSpPr>
        <p:spPr/>
        <p:txBody>
          <a:bodyPr/>
          <a:lstStyle/>
          <a:p>
            <a:fld id="{30EA6835-2CF1-48B6-B504-4EC0B1E4284A}" type="slidenum">
              <a:rPr lang="en-GB" smtClean="0"/>
              <a:pPr/>
              <a:t>9</a:t>
            </a:fld>
            <a:endParaRPr lang="en-GB" dirty="0"/>
          </a:p>
        </p:txBody>
      </p:sp>
      <p:sp>
        <p:nvSpPr>
          <p:cNvPr id="8" name="Date Placeholder 7"/>
          <p:cNvSpPr>
            <a:spLocks noGrp="1"/>
          </p:cNvSpPr>
          <p:nvPr>
            <p:ph type="dt" sz="half" idx="10"/>
          </p:nvPr>
        </p:nvSpPr>
        <p:spPr/>
        <p:txBody>
          <a:bodyPr/>
          <a:lstStyle/>
          <a:p>
            <a:r>
              <a:rPr lang="en-US" dirty="0"/>
              <a:t>21/04/16</a:t>
            </a:r>
            <a:endParaRPr lang="en-GB" dirty="0"/>
          </a:p>
        </p:txBody>
      </p:sp>
      <p:sp>
        <p:nvSpPr>
          <p:cNvPr id="9" name="Footer Placeholder 8"/>
          <p:cNvSpPr>
            <a:spLocks noGrp="1"/>
          </p:cNvSpPr>
          <p:nvPr>
            <p:ph type="ftr" sz="quarter" idx="11"/>
          </p:nvPr>
        </p:nvSpPr>
        <p:spPr/>
        <p:txBody>
          <a:bodyPr/>
          <a:lstStyle/>
          <a:p>
            <a:r>
              <a:rPr lang="en-GB" dirty="0"/>
              <a:t>UKNOF34</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502306"/>
            <a:ext cx="3394472" cy="45259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204864"/>
            <a:ext cx="4333196" cy="3249897"/>
          </a:xfrm>
          <a:prstGeom prst="rect">
            <a:avLst/>
          </a:prstGeom>
        </p:spPr>
      </p:pic>
    </p:spTree>
    <p:extLst>
      <p:ext uri="{BB962C8B-B14F-4D97-AF65-F5344CB8AC3E}">
        <p14:creationId xmlns:p14="http://schemas.microsoft.com/office/powerpoint/2010/main" val="247117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3066</TotalTime>
  <Words>874</Words>
  <Application>Microsoft Office PowerPoint</Application>
  <PresentationFormat>On-screen Show (4:3)</PresentationFormat>
  <Paragraphs>263</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The evolution of the B4RN Network</vt:lpstr>
      <vt:lpstr>Lancaster District</vt:lpstr>
      <vt:lpstr>Summary of the B4RN model</vt:lpstr>
      <vt:lpstr>B4RN Coverage Area</vt:lpstr>
      <vt:lpstr>Rollout Update</vt:lpstr>
      <vt:lpstr>B4RN Planned Expansion</vt:lpstr>
      <vt:lpstr>Process of connecting a parish</vt:lpstr>
      <vt:lpstr>Mole Plough</vt:lpstr>
      <vt:lpstr>Trench Digging</vt:lpstr>
      <vt:lpstr>What really powers the troops?</vt:lpstr>
      <vt:lpstr>Core Network Design</vt:lpstr>
      <vt:lpstr>Core Equipment</vt:lpstr>
      <vt:lpstr>PowerPoint Presentation</vt:lpstr>
      <vt:lpstr>Edge Equipment</vt:lpstr>
      <vt:lpstr>Edge Node</vt:lpstr>
      <vt:lpstr>CPE Equipment</vt:lpstr>
      <vt:lpstr>IPv4 Deployment</vt:lpstr>
      <vt:lpstr>IPv6 Deployment</vt:lpstr>
      <vt:lpstr>Customer usage patterns</vt:lpstr>
      <vt:lpstr>Customer usage patterns</vt:lpstr>
      <vt:lpstr>Growth Challenges</vt:lpstr>
      <vt:lpstr>Members of the Most Excellent Order of the British Empire!!</vt:lpstr>
      <vt:lpstr>PowerPoint Presentation</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Broadband</dc:title>
  <dc:creator>Tom Rigg</dc:creator>
  <cp:lastModifiedBy>Tom Rigg</cp:lastModifiedBy>
  <cp:revision>182</cp:revision>
  <dcterms:created xsi:type="dcterms:W3CDTF">2011-08-29T14:00:55Z</dcterms:created>
  <dcterms:modified xsi:type="dcterms:W3CDTF">2016-04-07T09:24:24Z</dcterms:modified>
</cp:coreProperties>
</file>