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sldIdLst>
    <p:sldId id="256" r:id="rId2"/>
    <p:sldId id="259" r:id="rId3"/>
    <p:sldId id="264" r:id="rId4"/>
    <p:sldId id="316" r:id="rId5"/>
    <p:sldId id="257" r:id="rId6"/>
    <p:sldId id="267" r:id="rId7"/>
    <p:sldId id="260" r:id="rId8"/>
    <p:sldId id="275" r:id="rId9"/>
    <p:sldId id="315" r:id="rId10"/>
    <p:sldId id="289" r:id="rId11"/>
    <p:sldId id="290" r:id="rId12"/>
    <p:sldId id="261" r:id="rId13"/>
    <p:sldId id="319" r:id="rId14"/>
    <p:sldId id="318" r:id="rId15"/>
    <p:sldId id="279" r:id="rId16"/>
    <p:sldId id="282" r:id="rId17"/>
    <p:sldId id="284" r:id="rId18"/>
    <p:sldId id="262" r:id="rId19"/>
    <p:sldId id="287" r:id="rId20"/>
    <p:sldId id="307" r:id="rId21"/>
    <p:sldId id="308" r:id="rId22"/>
    <p:sldId id="291" r:id="rId23"/>
    <p:sldId id="314" r:id="rId24"/>
    <p:sldId id="271" r:id="rId25"/>
    <p:sldId id="295" r:id="rId26"/>
    <p:sldId id="301" r:id="rId27"/>
    <p:sldId id="302" r:id="rId28"/>
    <p:sldId id="299" r:id="rId29"/>
    <p:sldId id="303" r:id="rId30"/>
    <p:sldId id="278" r:id="rId31"/>
    <p:sldId id="277" r:id="rId32"/>
    <p:sldId id="272" r:id="rId33"/>
    <p:sldId id="320" r:id="rId34"/>
    <p:sldId id="321" r:id="rId35"/>
    <p:sldId id="306" r:id="rId36"/>
  </p:sldIdLst>
  <p:sldSz cx="9144000" cy="6858000" type="screen4x3"/>
  <p:notesSz cx="6797675" cy="9928225"/>
  <p:defaultTextStyle>
    <a:lvl1pPr>
      <a:defRPr>
        <a:solidFill>
          <a:srgbClr val="003E72"/>
        </a:solidFill>
        <a:latin typeface="Arial"/>
        <a:ea typeface="Arial"/>
        <a:cs typeface="Arial"/>
        <a:sym typeface="Arial"/>
      </a:defRPr>
    </a:lvl1pPr>
    <a:lvl2pPr indent="457200">
      <a:defRPr>
        <a:solidFill>
          <a:srgbClr val="003E72"/>
        </a:solidFill>
        <a:latin typeface="Arial"/>
        <a:ea typeface="Arial"/>
        <a:cs typeface="Arial"/>
        <a:sym typeface="Arial"/>
      </a:defRPr>
    </a:lvl2pPr>
    <a:lvl3pPr indent="914400">
      <a:defRPr>
        <a:solidFill>
          <a:srgbClr val="003E72"/>
        </a:solidFill>
        <a:latin typeface="Arial"/>
        <a:ea typeface="Arial"/>
        <a:cs typeface="Arial"/>
        <a:sym typeface="Arial"/>
      </a:defRPr>
    </a:lvl3pPr>
    <a:lvl4pPr indent="1371600">
      <a:defRPr>
        <a:solidFill>
          <a:srgbClr val="003E72"/>
        </a:solidFill>
        <a:latin typeface="Arial"/>
        <a:ea typeface="Arial"/>
        <a:cs typeface="Arial"/>
        <a:sym typeface="Arial"/>
      </a:defRPr>
    </a:lvl4pPr>
    <a:lvl5pPr indent="1828800">
      <a:defRPr>
        <a:solidFill>
          <a:srgbClr val="003E72"/>
        </a:solidFill>
        <a:latin typeface="Arial"/>
        <a:ea typeface="Arial"/>
        <a:cs typeface="Arial"/>
        <a:sym typeface="Arial"/>
      </a:defRPr>
    </a:lvl5pPr>
    <a:lvl6pPr>
      <a:defRPr>
        <a:solidFill>
          <a:srgbClr val="003E72"/>
        </a:solidFill>
        <a:latin typeface="Arial"/>
        <a:ea typeface="Arial"/>
        <a:cs typeface="Arial"/>
        <a:sym typeface="Arial"/>
      </a:defRPr>
    </a:lvl6pPr>
    <a:lvl7pPr>
      <a:defRPr>
        <a:solidFill>
          <a:srgbClr val="003E72"/>
        </a:solidFill>
        <a:latin typeface="Arial"/>
        <a:ea typeface="Arial"/>
        <a:cs typeface="Arial"/>
        <a:sym typeface="Arial"/>
      </a:defRPr>
    </a:lvl7pPr>
    <a:lvl8pPr>
      <a:defRPr>
        <a:solidFill>
          <a:srgbClr val="003E72"/>
        </a:solidFill>
        <a:latin typeface="Arial"/>
        <a:ea typeface="Arial"/>
        <a:cs typeface="Arial"/>
        <a:sym typeface="Arial"/>
      </a:defRPr>
    </a:lvl8pPr>
    <a:lvl9pPr>
      <a:defRPr>
        <a:solidFill>
          <a:srgbClr val="003E72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00"/>
    <a:srgbClr val="000000"/>
    <a:srgbClr val="0073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003E72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D4ED"/>
          </a:solidFill>
        </a:fill>
      </a:tcStyle>
    </a:wholeTbl>
    <a:band2H>
      <a:tcTxStyle/>
      <a:tcStyle>
        <a:tcBdr/>
        <a:fill>
          <a:solidFill>
            <a:srgbClr val="E6EBF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73CF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73C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73CF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003E72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003E72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DD2CB"/>
          </a:solidFill>
        </a:fill>
      </a:tcStyle>
    </a:wholeTbl>
    <a:band2H>
      <a:tcTxStyle/>
      <a:tcStyle>
        <a:tcBdr/>
        <a:fill>
          <a:solidFill>
            <a:srgbClr val="F6EAE7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E671F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E671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E671F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003E7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8EB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3CF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3E7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3E72"/>
              </a:solidFill>
              <a:prstDash val="solid"/>
              <a:bevel/>
            </a:ln>
          </a:top>
          <a:bottom>
            <a:ln w="25400" cap="flat">
              <a:solidFill>
                <a:srgbClr val="003E72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3E72"/>
              </a:solidFill>
              <a:prstDash val="solid"/>
              <a:bevel/>
            </a:ln>
          </a:top>
          <a:bottom>
            <a:ln w="25400" cap="flat">
              <a:solidFill>
                <a:srgbClr val="003E72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3CF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003E72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DD4"/>
          </a:solidFill>
        </a:fill>
      </a:tcStyle>
    </a:wholeTbl>
    <a:band2H>
      <a:tcTxStyle/>
      <a:tcStyle>
        <a:tcBdr/>
        <a:fill>
          <a:solidFill>
            <a:srgbClr val="E6E8EB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3E72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3E72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3E72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003E72"/>
      </a:tcTxStyle>
      <a:tcStyle>
        <a:tcBdr>
          <a:left>
            <a:ln w="12700" cap="flat">
              <a:solidFill>
                <a:srgbClr val="003E72"/>
              </a:solidFill>
              <a:prstDash val="solid"/>
              <a:bevel/>
            </a:ln>
          </a:left>
          <a:right>
            <a:ln w="12700" cap="flat">
              <a:solidFill>
                <a:srgbClr val="003E72"/>
              </a:solidFill>
              <a:prstDash val="solid"/>
              <a:bevel/>
            </a:ln>
          </a:right>
          <a:top>
            <a:ln w="12700" cap="flat">
              <a:solidFill>
                <a:srgbClr val="003E72"/>
              </a:solidFill>
              <a:prstDash val="solid"/>
              <a:bevel/>
            </a:ln>
          </a:top>
          <a:bottom>
            <a:ln w="12700" cap="flat">
              <a:solidFill>
                <a:srgbClr val="003E72"/>
              </a:solidFill>
              <a:prstDash val="solid"/>
              <a:bevel/>
            </a:ln>
          </a:bottom>
          <a:insideH>
            <a:ln w="12700" cap="flat">
              <a:solidFill>
                <a:srgbClr val="003E72"/>
              </a:solidFill>
              <a:prstDash val="solid"/>
              <a:bevel/>
            </a:ln>
          </a:insideH>
          <a:insideV>
            <a:ln w="12700" cap="flat">
              <a:solidFill>
                <a:srgbClr val="003E72"/>
              </a:solidFill>
              <a:prstDash val="solid"/>
              <a:bevel/>
            </a:ln>
          </a:insideV>
        </a:tcBdr>
        <a:fill>
          <a:solidFill>
            <a:srgbClr val="003E72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003E72"/>
      </a:tcTxStyle>
      <a:tcStyle>
        <a:tcBdr>
          <a:left>
            <a:ln w="12700" cap="flat">
              <a:solidFill>
                <a:srgbClr val="003E72"/>
              </a:solidFill>
              <a:prstDash val="solid"/>
              <a:bevel/>
            </a:ln>
          </a:left>
          <a:right>
            <a:ln w="12700" cap="flat">
              <a:solidFill>
                <a:srgbClr val="003E72"/>
              </a:solidFill>
              <a:prstDash val="solid"/>
              <a:bevel/>
            </a:ln>
          </a:right>
          <a:top>
            <a:ln w="12700" cap="flat">
              <a:solidFill>
                <a:srgbClr val="003E72"/>
              </a:solidFill>
              <a:prstDash val="solid"/>
              <a:bevel/>
            </a:ln>
          </a:top>
          <a:bottom>
            <a:ln w="12700" cap="flat">
              <a:solidFill>
                <a:srgbClr val="003E72"/>
              </a:solidFill>
              <a:prstDash val="solid"/>
              <a:bevel/>
            </a:ln>
          </a:bottom>
          <a:insideH>
            <a:ln w="12700" cap="flat">
              <a:solidFill>
                <a:srgbClr val="003E72"/>
              </a:solidFill>
              <a:prstDash val="solid"/>
              <a:bevel/>
            </a:ln>
          </a:insideH>
          <a:insideV>
            <a:ln w="12700" cap="flat">
              <a:solidFill>
                <a:srgbClr val="003E72"/>
              </a:solidFill>
              <a:prstDash val="solid"/>
              <a:bevel/>
            </a:ln>
          </a:insideV>
        </a:tcBdr>
        <a:fill>
          <a:solidFill>
            <a:srgbClr val="003E72">
              <a:alpha val="20000"/>
            </a:srgb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3E72"/>
      </a:tcTxStyle>
      <a:tcStyle>
        <a:tcBdr>
          <a:left>
            <a:ln w="12700" cap="flat">
              <a:solidFill>
                <a:srgbClr val="003E72"/>
              </a:solidFill>
              <a:prstDash val="solid"/>
              <a:bevel/>
            </a:ln>
          </a:left>
          <a:right>
            <a:ln w="12700" cap="flat">
              <a:solidFill>
                <a:srgbClr val="003E72"/>
              </a:solidFill>
              <a:prstDash val="solid"/>
              <a:bevel/>
            </a:ln>
          </a:right>
          <a:top>
            <a:ln w="50800" cap="flat">
              <a:solidFill>
                <a:srgbClr val="003E72"/>
              </a:solidFill>
              <a:prstDash val="solid"/>
              <a:bevel/>
            </a:ln>
          </a:top>
          <a:bottom>
            <a:ln w="12700" cap="flat">
              <a:solidFill>
                <a:srgbClr val="003E72"/>
              </a:solidFill>
              <a:prstDash val="solid"/>
              <a:bevel/>
            </a:ln>
          </a:bottom>
          <a:insideH>
            <a:ln w="12700" cap="flat">
              <a:solidFill>
                <a:srgbClr val="003E72"/>
              </a:solidFill>
              <a:prstDash val="solid"/>
              <a:bevel/>
            </a:ln>
          </a:insideH>
          <a:insideV>
            <a:ln w="12700" cap="flat">
              <a:solidFill>
                <a:srgbClr val="003E72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003E72"/>
      </a:tcTxStyle>
      <a:tcStyle>
        <a:tcBdr>
          <a:left>
            <a:ln w="12700" cap="flat">
              <a:solidFill>
                <a:srgbClr val="003E72"/>
              </a:solidFill>
              <a:prstDash val="solid"/>
              <a:bevel/>
            </a:ln>
          </a:left>
          <a:right>
            <a:ln w="12700" cap="flat">
              <a:solidFill>
                <a:srgbClr val="003E72"/>
              </a:solidFill>
              <a:prstDash val="solid"/>
              <a:bevel/>
            </a:ln>
          </a:right>
          <a:top>
            <a:ln w="12700" cap="flat">
              <a:solidFill>
                <a:srgbClr val="003E72"/>
              </a:solidFill>
              <a:prstDash val="solid"/>
              <a:bevel/>
            </a:ln>
          </a:top>
          <a:bottom>
            <a:ln w="25400" cap="flat">
              <a:solidFill>
                <a:srgbClr val="003E72"/>
              </a:solidFill>
              <a:prstDash val="solid"/>
              <a:bevel/>
            </a:ln>
          </a:bottom>
          <a:insideH>
            <a:ln w="12700" cap="flat">
              <a:solidFill>
                <a:srgbClr val="003E72"/>
              </a:solidFill>
              <a:prstDash val="solid"/>
              <a:bevel/>
            </a:ln>
          </a:insideH>
          <a:insideV>
            <a:ln w="12700" cap="flat">
              <a:solidFill>
                <a:srgbClr val="003E72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6866" autoAdjust="0"/>
  </p:normalViewPr>
  <p:slideViewPr>
    <p:cSldViewPr>
      <p:cViewPr varScale="1">
        <p:scale>
          <a:sx n="92" d="100"/>
          <a:sy n="92" d="100"/>
        </p:scale>
        <p:origin x="102" y="4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4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3" d="100"/>
          <a:sy n="93" d="100"/>
        </p:scale>
        <p:origin x="372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" name="Shape 10"/>
          <p:cNvSpPr>
            <a:spLocks noGrp="1"/>
          </p:cNvSpPr>
          <p:nvPr>
            <p:ph type="body" sz="quarter" idx="1"/>
          </p:nvPr>
        </p:nvSpPr>
        <p:spPr>
          <a:xfrm>
            <a:off x="906357" y="4715907"/>
            <a:ext cx="4984962" cy="4467701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72836177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spcBef>
                <a:spcPts val="400"/>
              </a:spcBef>
              <a:defRPr sz="1800"/>
            </a:pPr>
            <a:endParaRPr sz="120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8212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20" name="Shape 22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spcBef>
                <a:spcPts val="400"/>
              </a:spcBef>
              <a:defRPr sz="1800"/>
            </a:pPr>
            <a:endParaRPr sz="120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7161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3230167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37" name="Shape 2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41088294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9" name="Shape 3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spcBef>
                <a:spcPts val="400"/>
              </a:spcBef>
              <a:defRPr sz="1800"/>
            </a:pPr>
            <a:endParaRPr sz="120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72267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14" name="Shape 31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spcBef>
                <a:spcPts val="400"/>
              </a:spcBef>
              <a:defRPr sz="1800"/>
            </a:pPr>
            <a:r>
              <a:rPr sz="1200" dirty="0"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716510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52" name="Shape 2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lvl="0" indent="0" defTabSz="9144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  <a:defRPr sz="1800"/>
            </a:pPr>
            <a:endParaRPr sz="140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10049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57" name="Shape 2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lvl="0" indent="0">
              <a:buFont typeface="Arial" panose="020B0604020202020204" pitchFamily="34" charset="0"/>
              <a:buNone/>
              <a:defRPr sz="1800"/>
            </a:pP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3341324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30" name="Shape 13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90000"/>
              </a:lnSpc>
              <a:spcBef>
                <a:spcPts val="400"/>
              </a:spcBef>
              <a:defRPr sz="1800"/>
            </a:pPr>
            <a:endParaRPr sz="120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67582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42" name="Shape 1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90000"/>
              </a:lnSpc>
              <a:spcBef>
                <a:spcPts val="400"/>
              </a:spcBef>
              <a:defRPr sz="1800"/>
            </a:pPr>
            <a:endParaRPr sz="120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73103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42" name="Shape 1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90000"/>
              </a:lnSpc>
              <a:spcBef>
                <a:spcPts val="400"/>
              </a:spcBef>
              <a:defRPr sz="1800"/>
            </a:pPr>
            <a:endParaRPr sz="120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8071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5" name="Shape 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spcBef>
                <a:spcPts val="400"/>
              </a:spcBef>
              <a:defRPr sz="1800"/>
            </a:pPr>
            <a:endParaRPr sz="120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51943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42" name="Shape 1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90000"/>
              </a:lnSpc>
              <a:spcBef>
                <a:spcPts val="400"/>
              </a:spcBef>
              <a:defRPr sz="1800"/>
            </a:pPr>
            <a:endParaRPr sz="120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26542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4" name="Shape 30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spcBef>
                <a:spcPts val="400"/>
              </a:spcBef>
              <a:defRPr sz="1800"/>
            </a:pPr>
            <a:r>
              <a:rPr sz="1200" dirty="0"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158237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1" name="Shape 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spcBef>
                <a:spcPts val="400"/>
              </a:spcBef>
              <a:defRPr sz="1800"/>
            </a:pPr>
            <a:endParaRPr sz="120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8955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9065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spcBef>
                <a:spcPts val="400"/>
              </a:spcBef>
              <a:defRPr sz="1800"/>
            </a:pPr>
            <a:endParaRPr sz="120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1041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spcBef>
                <a:spcPts val="400"/>
              </a:spcBef>
              <a:defRPr sz="1800"/>
            </a:pPr>
            <a:endParaRPr sz="120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8577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534645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90" name="Shape 1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spcBef>
                <a:spcPts val="400"/>
              </a:spcBef>
              <a:defRPr sz="1800"/>
            </a:pPr>
            <a:endParaRPr sz="120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5722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5" name="Shape 2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spcBef>
                <a:spcPts val="400"/>
              </a:spcBef>
              <a:defRPr sz="1800"/>
            </a:pPr>
            <a:endParaRPr sz="120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9136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0" y="5365750"/>
            <a:ext cx="9140825" cy="665163"/>
          </a:xfrm>
          <a:prstGeom prst="rect">
            <a:avLst/>
          </a:prstGeom>
          <a:solidFill>
            <a:srgbClr val="003E7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7" name="Shape 7"/>
          <p:cNvSpPr/>
          <p:nvPr/>
        </p:nvSpPr>
        <p:spPr>
          <a:xfrm>
            <a:off x="0" y="6030912"/>
            <a:ext cx="9140825" cy="173038"/>
          </a:xfrm>
          <a:prstGeom prst="rect">
            <a:avLst/>
          </a:prstGeom>
          <a:solidFill>
            <a:srgbClr val="6AADE4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xfrm>
            <a:off x="7862887" y="6448425"/>
            <a:ext cx="900113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E72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862887" y="6451600"/>
            <a:ext cx="900113" cy="135546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algn="r">
              <a:defRPr sz="1000"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>
        <a:defRPr sz="26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>
        <a:defRPr sz="26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>
        <a:defRPr sz="26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>
        <a:defRPr sz="26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>
        <a:defRPr sz="26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>
        <a:defRPr sz="26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>
        <a:defRPr sz="26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>
        <a:defRPr sz="26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>
        <a:defRPr sz="26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269875" indent="-269875">
        <a:spcBef>
          <a:spcPts val="1800"/>
        </a:spcBef>
        <a:buSzPct val="100000"/>
        <a:buChar char="•"/>
        <a:defRPr sz="2000">
          <a:solidFill>
            <a:srgbClr val="003E72"/>
          </a:solidFill>
          <a:latin typeface="Arial"/>
          <a:ea typeface="Arial"/>
          <a:cs typeface="Arial"/>
          <a:sym typeface="Arial"/>
        </a:defRPr>
      </a:lvl1pPr>
      <a:lvl2pPr marL="567795" indent="-296333">
        <a:spcBef>
          <a:spcPts val="1800"/>
        </a:spcBef>
        <a:buSzPct val="100000"/>
        <a:buChar char="•"/>
        <a:defRPr sz="2000">
          <a:solidFill>
            <a:srgbClr val="003E72"/>
          </a:solidFill>
          <a:latin typeface="Arial"/>
          <a:ea typeface="Arial"/>
          <a:cs typeface="Arial"/>
          <a:sym typeface="Arial"/>
        </a:defRPr>
      </a:lvl2pPr>
      <a:lvl3pPr marL="839611" indent="-299861">
        <a:spcBef>
          <a:spcPts val="1800"/>
        </a:spcBef>
        <a:buSzPct val="100000"/>
        <a:buChar char="•"/>
        <a:defRPr sz="2000">
          <a:solidFill>
            <a:srgbClr val="003E72"/>
          </a:solidFill>
          <a:latin typeface="Arial"/>
          <a:ea typeface="Arial"/>
          <a:cs typeface="Arial"/>
          <a:sym typeface="Arial"/>
        </a:defRPr>
      </a:lvl3pPr>
      <a:lvl4pPr marL="1109309" indent="-298097">
        <a:spcBef>
          <a:spcPts val="1800"/>
        </a:spcBef>
        <a:buSzPct val="100000"/>
        <a:buChar char="•"/>
        <a:defRPr sz="2000">
          <a:solidFill>
            <a:srgbClr val="003E72"/>
          </a:solidFill>
          <a:latin typeface="Arial"/>
          <a:ea typeface="Arial"/>
          <a:cs typeface="Arial"/>
          <a:sym typeface="Arial"/>
        </a:defRPr>
      </a:lvl4pPr>
      <a:lvl5pPr marL="1380948" indent="-299861">
        <a:spcBef>
          <a:spcPts val="1800"/>
        </a:spcBef>
        <a:buSzPct val="100000"/>
        <a:buChar char="•"/>
        <a:defRPr sz="2000">
          <a:solidFill>
            <a:srgbClr val="003E72"/>
          </a:solidFill>
          <a:latin typeface="Arial"/>
          <a:ea typeface="Arial"/>
          <a:cs typeface="Arial"/>
          <a:sym typeface="Arial"/>
        </a:defRPr>
      </a:lvl5pPr>
      <a:lvl6pPr marL="1838148" indent="-299861">
        <a:spcBef>
          <a:spcPts val="1800"/>
        </a:spcBef>
        <a:buSzPct val="100000"/>
        <a:buChar char="•"/>
        <a:defRPr sz="2000">
          <a:solidFill>
            <a:srgbClr val="003E72"/>
          </a:solidFill>
          <a:latin typeface="Arial"/>
          <a:ea typeface="Arial"/>
          <a:cs typeface="Arial"/>
          <a:sym typeface="Arial"/>
        </a:defRPr>
      </a:lvl6pPr>
      <a:lvl7pPr marL="2295348" indent="-299861">
        <a:spcBef>
          <a:spcPts val="1800"/>
        </a:spcBef>
        <a:buSzPct val="100000"/>
        <a:buChar char="•"/>
        <a:defRPr sz="2000">
          <a:solidFill>
            <a:srgbClr val="003E72"/>
          </a:solidFill>
          <a:latin typeface="Arial"/>
          <a:ea typeface="Arial"/>
          <a:cs typeface="Arial"/>
          <a:sym typeface="Arial"/>
        </a:defRPr>
      </a:lvl7pPr>
      <a:lvl8pPr marL="2752548" indent="-299861">
        <a:spcBef>
          <a:spcPts val="1800"/>
        </a:spcBef>
        <a:buSzPct val="100000"/>
        <a:buChar char="•"/>
        <a:defRPr sz="2000">
          <a:solidFill>
            <a:srgbClr val="003E72"/>
          </a:solidFill>
          <a:latin typeface="Arial"/>
          <a:ea typeface="Arial"/>
          <a:cs typeface="Arial"/>
          <a:sym typeface="Arial"/>
        </a:defRPr>
      </a:lvl8pPr>
      <a:lvl9pPr marL="3209748" indent="-299861">
        <a:spcBef>
          <a:spcPts val="1800"/>
        </a:spcBef>
        <a:buSzPct val="100000"/>
        <a:buChar char="•"/>
        <a:defRPr sz="2000">
          <a:solidFill>
            <a:srgbClr val="003E72"/>
          </a:solidFill>
          <a:latin typeface="Arial"/>
          <a:ea typeface="Arial"/>
          <a:cs typeface="Arial"/>
          <a:sym typeface="Arial"/>
        </a:defRPr>
      </a:lvl9pPr>
    </p:bodyStyle>
    <p:otherStyle>
      <a:lvl1pPr algn="r">
        <a:defRPr sz="10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 algn="r">
        <a:defRPr sz="10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 algn="r">
        <a:defRPr sz="10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 algn="r">
        <a:defRPr sz="10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 algn="r">
        <a:defRPr sz="10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algn="r">
        <a:defRPr sz="10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algn="r">
        <a:defRPr sz="10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algn="r">
        <a:defRPr sz="10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algn="r">
        <a:defRPr sz="10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martin.beaumont@cambridge.gov.uk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Richard.Griffin@admin.cam.ac.uk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4.jpe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jpe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 idx="4294967295"/>
          </p:nvPr>
        </p:nvSpPr>
        <p:spPr>
          <a:xfrm>
            <a:off x="384175" y="2016125"/>
            <a:ext cx="8374063" cy="576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FFFFFF"/>
                </a:solidFill>
              </a:rPr>
              <a:t>How we networked the Tour de France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4294967295"/>
          </p:nvPr>
        </p:nvSpPr>
        <p:spPr>
          <a:xfrm>
            <a:off x="395287" y="2781300"/>
            <a:ext cx="8374063" cy="539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marL="0" lvl="0" indent="0" defTabSz="694944">
              <a:spcBef>
                <a:spcPts val="12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lang="en-GB" sz="2400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Jon Holgate</a:t>
            </a:r>
            <a:endParaRPr sz="2400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4" name="Shape 14"/>
          <p:cNvSpPr/>
          <p:nvPr/>
        </p:nvSpPr>
        <p:spPr>
          <a:xfrm>
            <a:off x="384175" y="5548312"/>
            <a:ext cx="3442928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University Information Services</a:t>
            </a:r>
          </a:p>
        </p:txBody>
      </p:sp>
      <p:pic>
        <p:nvPicPr>
          <p:cNvPr id="15" name="University-TdF-Screen-360x640px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92500" y="2852737"/>
            <a:ext cx="4032250" cy="22685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/>
          </p:cNvSpPr>
          <p:nvPr>
            <p:ph type="title" idx="4294967295"/>
          </p:nvPr>
        </p:nvSpPr>
        <p:spPr>
          <a:xfrm>
            <a:off x="384175" y="398462"/>
            <a:ext cx="8375650" cy="423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Tour de France plan</a:t>
            </a:r>
          </a:p>
        </p:txBody>
      </p:sp>
      <p:pic>
        <p:nvPicPr>
          <p:cNvPr id="243" name="image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75" y="1341437"/>
            <a:ext cx="7639050" cy="48244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title" idx="4294967295"/>
          </p:nvPr>
        </p:nvSpPr>
        <p:spPr>
          <a:xfrm>
            <a:off x="384175" y="398462"/>
            <a:ext cx="8375650" cy="423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 dirty="0" smtClean="0">
                <a:solidFill>
                  <a:srgbClr val="FFFFFF"/>
                </a:solidFill>
              </a:rPr>
              <a:t>Tour de France 2014 – sample site</a:t>
            </a:r>
            <a:endParaRPr sz="2600" dirty="0">
              <a:solidFill>
                <a:srgbClr val="FFFFFF"/>
              </a:solidFill>
            </a:endParaRPr>
          </a:p>
        </p:txBody>
      </p:sp>
      <p:sp>
        <p:nvSpPr>
          <p:cNvPr id="246" name="Shape 246"/>
          <p:cNvSpPr>
            <a:spLocks noGrp="1"/>
          </p:cNvSpPr>
          <p:nvPr>
            <p:ph type="body" idx="4294967295"/>
          </p:nvPr>
        </p:nvSpPr>
        <p:spPr>
          <a:xfrm>
            <a:off x="1043608" y="1412776"/>
            <a:ext cx="8856984" cy="4536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marL="0" lvl="0" indent="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dirty="0">
                <a:solidFill>
                  <a:srgbClr val="003E72"/>
                </a:solidFill>
                <a:latin typeface="Arial Bold"/>
                <a:ea typeface="Arial Bold"/>
                <a:cs typeface="Arial Bold"/>
                <a:sym typeface="Arial Bold"/>
              </a:rPr>
              <a:t>Jesus Lane CCTV Pole</a:t>
            </a:r>
          </a:p>
          <a:p>
            <a:pPr marL="0" lvl="0" indent="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endParaRPr sz="1200" dirty="0">
              <a:solidFill>
                <a:srgbClr val="003E72"/>
              </a:solidFill>
            </a:endParaRPr>
          </a:p>
          <a:p>
            <a:pPr marL="0" lvl="0" indent="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200" dirty="0">
                <a:solidFill>
                  <a:srgbClr val="003E72"/>
                </a:solidFill>
                <a:latin typeface="Arial Bold"/>
                <a:ea typeface="Arial Bold"/>
                <a:cs typeface="Arial Bold"/>
                <a:sym typeface="Arial Bold"/>
              </a:rPr>
              <a:t>	Action			Date Completed	Deadline	UCS Lead</a:t>
            </a:r>
            <a:endParaRPr sz="1200" dirty="0">
              <a:solidFill>
                <a:srgbClr val="003E72"/>
              </a:solidFill>
            </a:endParaRPr>
          </a:p>
          <a:p>
            <a:pPr marL="0" lvl="0" indent="0"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sz="1200" dirty="0">
                <a:solidFill>
                  <a:srgbClr val="003E72"/>
                </a:solidFill>
              </a:rPr>
              <a:t>Initial survey &amp; coverage planning		10</a:t>
            </a:r>
            <a:r>
              <a:rPr sz="1200" baseline="30000" dirty="0">
                <a:solidFill>
                  <a:srgbClr val="003E72"/>
                </a:solidFill>
              </a:rPr>
              <a:t>th</a:t>
            </a:r>
            <a:r>
              <a:rPr sz="1200" dirty="0">
                <a:solidFill>
                  <a:srgbClr val="003E72"/>
                </a:solidFill>
              </a:rPr>
              <a:t> Jan			AC</a:t>
            </a:r>
          </a:p>
          <a:p>
            <a:pPr marL="0" lvl="0" indent="0"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sz="1200" dirty="0">
                <a:solidFill>
                  <a:srgbClr val="003E72"/>
                </a:solidFill>
              </a:rPr>
              <a:t>Premises Approval 			13 Feb			JH</a:t>
            </a:r>
          </a:p>
          <a:p>
            <a:pPr marL="0" lvl="0" indent="0"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sz="1200" dirty="0">
                <a:solidFill>
                  <a:srgbClr val="003E72"/>
                </a:solidFill>
              </a:rPr>
              <a:t>LA Planning Approval					28 April	EM</a:t>
            </a:r>
          </a:p>
          <a:p>
            <a:pPr marL="0" lvl="0" indent="0"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sz="1200" dirty="0">
                <a:solidFill>
                  <a:srgbClr val="003E72"/>
                </a:solidFill>
              </a:rPr>
              <a:t>Power Arrangements Agreed				7 March	AC</a:t>
            </a:r>
          </a:p>
          <a:p>
            <a:pPr marL="0" lvl="0" indent="0"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sz="1200" dirty="0">
                <a:solidFill>
                  <a:srgbClr val="003E72"/>
                </a:solidFill>
              </a:rPr>
              <a:t>GBN Access Agreed					7 March	RC</a:t>
            </a:r>
          </a:p>
          <a:p>
            <a:pPr marL="0" lvl="0" indent="0"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sz="1200" dirty="0">
                <a:solidFill>
                  <a:srgbClr val="003E72"/>
                </a:solidFill>
              </a:rPr>
              <a:t>Equipment Location Agreed				7 March	AC</a:t>
            </a:r>
          </a:p>
          <a:p>
            <a:pPr marL="0" lvl="0" indent="0"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sz="1200" dirty="0">
                <a:solidFill>
                  <a:srgbClr val="003E72"/>
                </a:solidFill>
              </a:rPr>
              <a:t>Way leaves Obtained					24 March	RC</a:t>
            </a:r>
          </a:p>
          <a:p>
            <a:pPr marL="0" lvl="0" indent="0"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sz="1200" dirty="0">
                <a:solidFill>
                  <a:srgbClr val="003E72"/>
                </a:solidFill>
              </a:rPr>
              <a:t>Section 50 Obtained					24 March	RC</a:t>
            </a:r>
          </a:p>
          <a:p>
            <a:pPr marL="0" lvl="0" indent="0"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sz="1200" dirty="0">
                <a:solidFill>
                  <a:srgbClr val="003E72"/>
                </a:solidFill>
              </a:rPr>
              <a:t>Equipment Ordered					3 March	AC</a:t>
            </a:r>
          </a:p>
          <a:p>
            <a:pPr marL="0" lvl="0" indent="0"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sz="1200" dirty="0">
                <a:solidFill>
                  <a:srgbClr val="003E72"/>
                </a:solidFill>
              </a:rPr>
              <a:t>GBN Completed					4 April	RC</a:t>
            </a:r>
          </a:p>
          <a:p>
            <a:pPr marL="0" lvl="0" indent="0"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sz="1200" dirty="0">
                <a:solidFill>
                  <a:srgbClr val="003E72"/>
                </a:solidFill>
              </a:rPr>
              <a:t>Equipment Installed					9 May	NH</a:t>
            </a:r>
          </a:p>
          <a:p>
            <a:pPr marL="0" lvl="0" indent="0"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sz="1200" dirty="0">
                <a:solidFill>
                  <a:srgbClr val="003E72"/>
                </a:solidFill>
              </a:rPr>
              <a:t>Equipment testing &amp; evaluation				25 May	JH</a:t>
            </a:r>
          </a:p>
          <a:p>
            <a:pPr marL="0" lvl="0" indent="0"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sz="1200" dirty="0">
                <a:solidFill>
                  <a:srgbClr val="003E72"/>
                </a:solidFill>
              </a:rPr>
              <a:t>RFS Date					30 May	RF</a:t>
            </a:r>
          </a:p>
          <a:p>
            <a:pPr marL="0" lvl="0" indent="0"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endParaRPr sz="1200" dirty="0">
              <a:solidFill>
                <a:srgbClr val="003E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0" lvl="0" indent="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200" dirty="0">
                <a:solidFill>
                  <a:srgbClr val="003E72"/>
                </a:solidFill>
                <a:latin typeface="Arial Bold"/>
                <a:ea typeface="Arial Bold"/>
                <a:cs typeface="Arial Bold"/>
                <a:sym typeface="Arial Bold"/>
              </a:rPr>
              <a:t>Key Contacts :-</a:t>
            </a:r>
            <a:endParaRPr sz="1200" dirty="0">
              <a:solidFill>
                <a:srgbClr val="003E72"/>
              </a:solidFill>
            </a:endParaRPr>
          </a:p>
          <a:p>
            <a:pPr marL="0" lvl="0" indent="0"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sz="1200" dirty="0">
                <a:solidFill>
                  <a:srgbClr val="003E72"/>
                </a:solidFill>
              </a:rPr>
              <a:t>CCTV Manager - Martin Beaumont </a:t>
            </a:r>
            <a:r>
              <a:rPr sz="1200" dirty="0">
                <a:solidFill>
                  <a:srgbClr val="003E72"/>
                </a:solidFill>
                <a:hlinkClick r:id="rId3"/>
              </a:rPr>
              <a:t>martin.beaumont@cambridge.gov.uk</a:t>
            </a:r>
            <a:r>
              <a:rPr sz="1200" dirty="0">
                <a:solidFill>
                  <a:srgbClr val="003E72"/>
                </a:solidFill>
              </a:rPr>
              <a:t> 01223 457390</a:t>
            </a:r>
          </a:p>
          <a:p>
            <a:pPr marL="0" lvl="0" indent="0"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sz="1200" dirty="0">
                <a:solidFill>
                  <a:srgbClr val="003E72"/>
                </a:solidFill>
              </a:rPr>
              <a:t>LA Planning Officer – Toby Williams  Toby.Williams@cambridge.gov.uk    01223 457312</a:t>
            </a:r>
          </a:p>
          <a:p>
            <a:pPr marL="0" lvl="0" indent="0"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sz="1200" dirty="0">
                <a:solidFill>
                  <a:srgbClr val="003E72"/>
                </a:solidFill>
              </a:rPr>
              <a:t>EM – Richard Griffin  </a:t>
            </a:r>
            <a:r>
              <a:rPr sz="1200" dirty="0">
                <a:solidFill>
                  <a:srgbClr val="003E72"/>
                </a:solidFill>
                <a:hlinkClick r:id="rId4"/>
              </a:rPr>
              <a:t>Richard.Griffin@admin.cam.ac.uk</a:t>
            </a:r>
            <a:r>
              <a:rPr sz="1200" dirty="0">
                <a:solidFill>
                  <a:srgbClr val="003E72"/>
                </a:solidFill>
              </a:rPr>
              <a:t>  01223 7(65637)</a:t>
            </a:r>
          </a:p>
        </p:txBody>
      </p:sp>
      <p:sp>
        <p:nvSpPr>
          <p:cNvPr id="2" name="Rectangle 1"/>
          <p:cNvSpPr/>
          <p:nvPr/>
        </p:nvSpPr>
        <p:spPr>
          <a:xfrm>
            <a:off x="179512" y="1412776"/>
            <a:ext cx="3528392" cy="504056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3E72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7584" y="2420888"/>
            <a:ext cx="7416824" cy="216024"/>
          </a:xfrm>
          <a:prstGeom prst="rect">
            <a:avLst/>
          </a:prstGeom>
          <a:solidFill>
            <a:srgbClr val="FFFF00">
              <a:alpha val="49020"/>
            </a:srgbClr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3E72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 idx="4294967295"/>
          </p:nvPr>
        </p:nvSpPr>
        <p:spPr>
          <a:xfrm>
            <a:off x="384175" y="398462"/>
            <a:ext cx="8375650" cy="423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GB" sz="2600" dirty="0" smtClean="0">
                <a:solidFill>
                  <a:srgbClr val="FFFFFF"/>
                </a:solidFill>
              </a:rPr>
              <a:t>Conservation area</a:t>
            </a:r>
            <a:endParaRPr sz="2600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720" y="1484784"/>
            <a:ext cx="4602885" cy="460288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</p:pic>
      <p:sp>
        <p:nvSpPr>
          <p:cNvPr id="10" name="Freeform 9"/>
          <p:cNvSpPr/>
          <p:nvPr/>
        </p:nvSpPr>
        <p:spPr>
          <a:xfrm>
            <a:off x="3121819" y="3602831"/>
            <a:ext cx="835819" cy="1957395"/>
          </a:xfrm>
          <a:custGeom>
            <a:avLst/>
            <a:gdLst>
              <a:gd name="connsiteX0" fmla="*/ 835819 w 835819"/>
              <a:gd name="connsiteY0" fmla="*/ 857250 h 1957395"/>
              <a:gd name="connsiteX1" fmla="*/ 823912 w 835819"/>
              <a:gd name="connsiteY1" fmla="*/ 866775 h 1957395"/>
              <a:gd name="connsiteX2" fmla="*/ 814387 w 835819"/>
              <a:gd name="connsiteY2" fmla="*/ 876300 h 1957395"/>
              <a:gd name="connsiteX3" fmla="*/ 804862 w 835819"/>
              <a:gd name="connsiteY3" fmla="*/ 890588 h 1957395"/>
              <a:gd name="connsiteX4" fmla="*/ 800100 w 835819"/>
              <a:gd name="connsiteY4" fmla="*/ 897732 h 1957395"/>
              <a:gd name="connsiteX5" fmla="*/ 792956 w 835819"/>
              <a:gd name="connsiteY5" fmla="*/ 900113 h 1957395"/>
              <a:gd name="connsiteX6" fmla="*/ 785812 w 835819"/>
              <a:gd name="connsiteY6" fmla="*/ 914400 h 1957395"/>
              <a:gd name="connsiteX7" fmla="*/ 778669 w 835819"/>
              <a:gd name="connsiteY7" fmla="*/ 919163 h 1957395"/>
              <a:gd name="connsiteX8" fmla="*/ 773906 w 835819"/>
              <a:gd name="connsiteY8" fmla="*/ 926307 h 1957395"/>
              <a:gd name="connsiteX9" fmla="*/ 766762 w 835819"/>
              <a:gd name="connsiteY9" fmla="*/ 928688 h 1957395"/>
              <a:gd name="connsiteX10" fmla="*/ 764381 w 835819"/>
              <a:gd name="connsiteY10" fmla="*/ 935832 h 1957395"/>
              <a:gd name="connsiteX11" fmla="*/ 752475 w 835819"/>
              <a:gd name="connsiteY11" fmla="*/ 947738 h 1957395"/>
              <a:gd name="connsiteX12" fmla="*/ 742950 w 835819"/>
              <a:gd name="connsiteY12" fmla="*/ 957263 h 1957395"/>
              <a:gd name="connsiteX13" fmla="*/ 726281 w 835819"/>
              <a:gd name="connsiteY13" fmla="*/ 976313 h 1957395"/>
              <a:gd name="connsiteX14" fmla="*/ 721519 w 835819"/>
              <a:gd name="connsiteY14" fmla="*/ 992982 h 1957395"/>
              <a:gd name="connsiteX15" fmla="*/ 714375 w 835819"/>
              <a:gd name="connsiteY15" fmla="*/ 995363 h 1957395"/>
              <a:gd name="connsiteX16" fmla="*/ 709612 w 835819"/>
              <a:gd name="connsiteY16" fmla="*/ 1014413 h 1957395"/>
              <a:gd name="connsiteX17" fmla="*/ 704850 w 835819"/>
              <a:gd name="connsiteY17" fmla="*/ 997744 h 1957395"/>
              <a:gd name="connsiteX18" fmla="*/ 702469 w 835819"/>
              <a:gd name="connsiteY18" fmla="*/ 983457 h 1957395"/>
              <a:gd name="connsiteX19" fmla="*/ 688181 w 835819"/>
              <a:gd name="connsiteY19" fmla="*/ 973932 h 1957395"/>
              <a:gd name="connsiteX20" fmla="*/ 681037 w 835819"/>
              <a:gd name="connsiteY20" fmla="*/ 969169 h 1957395"/>
              <a:gd name="connsiteX21" fmla="*/ 676275 w 835819"/>
              <a:gd name="connsiteY21" fmla="*/ 952500 h 1957395"/>
              <a:gd name="connsiteX22" fmla="*/ 671512 w 835819"/>
              <a:gd name="connsiteY22" fmla="*/ 938213 h 1957395"/>
              <a:gd name="connsiteX23" fmla="*/ 657225 w 835819"/>
              <a:gd name="connsiteY23" fmla="*/ 931069 h 1957395"/>
              <a:gd name="connsiteX24" fmla="*/ 654844 w 835819"/>
              <a:gd name="connsiteY24" fmla="*/ 923925 h 1957395"/>
              <a:gd name="connsiteX25" fmla="*/ 645319 w 835819"/>
              <a:gd name="connsiteY25" fmla="*/ 909638 h 1957395"/>
              <a:gd name="connsiteX26" fmla="*/ 638175 w 835819"/>
              <a:gd name="connsiteY26" fmla="*/ 895350 h 1957395"/>
              <a:gd name="connsiteX27" fmla="*/ 631031 w 835819"/>
              <a:gd name="connsiteY27" fmla="*/ 892969 h 1957395"/>
              <a:gd name="connsiteX28" fmla="*/ 628650 w 835819"/>
              <a:gd name="connsiteY28" fmla="*/ 885825 h 1957395"/>
              <a:gd name="connsiteX29" fmla="*/ 621506 w 835819"/>
              <a:gd name="connsiteY29" fmla="*/ 881063 h 1957395"/>
              <a:gd name="connsiteX30" fmla="*/ 609600 w 835819"/>
              <a:gd name="connsiteY30" fmla="*/ 862013 h 1957395"/>
              <a:gd name="connsiteX31" fmla="*/ 607219 w 835819"/>
              <a:gd name="connsiteY31" fmla="*/ 854869 h 1957395"/>
              <a:gd name="connsiteX32" fmla="*/ 600075 w 835819"/>
              <a:gd name="connsiteY32" fmla="*/ 850107 h 1957395"/>
              <a:gd name="connsiteX33" fmla="*/ 595312 w 835819"/>
              <a:gd name="connsiteY33" fmla="*/ 835819 h 1957395"/>
              <a:gd name="connsiteX34" fmla="*/ 592931 w 835819"/>
              <a:gd name="connsiteY34" fmla="*/ 821532 h 1957395"/>
              <a:gd name="connsiteX35" fmla="*/ 590550 w 835819"/>
              <a:gd name="connsiteY35" fmla="*/ 814388 h 1957395"/>
              <a:gd name="connsiteX36" fmla="*/ 583406 w 835819"/>
              <a:gd name="connsiteY36" fmla="*/ 812007 h 1957395"/>
              <a:gd name="connsiteX37" fmla="*/ 578644 w 835819"/>
              <a:gd name="connsiteY37" fmla="*/ 804863 h 1957395"/>
              <a:gd name="connsiteX38" fmla="*/ 566737 w 835819"/>
              <a:gd name="connsiteY38" fmla="*/ 792957 h 1957395"/>
              <a:gd name="connsiteX39" fmla="*/ 561975 w 835819"/>
              <a:gd name="connsiteY39" fmla="*/ 778669 h 1957395"/>
              <a:gd name="connsiteX40" fmla="*/ 559594 w 835819"/>
              <a:gd name="connsiteY40" fmla="*/ 766763 h 1957395"/>
              <a:gd name="connsiteX41" fmla="*/ 554831 w 835819"/>
              <a:gd name="connsiteY41" fmla="*/ 752475 h 1957395"/>
              <a:gd name="connsiteX42" fmla="*/ 547687 w 835819"/>
              <a:gd name="connsiteY42" fmla="*/ 738188 h 1957395"/>
              <a:gd name="connsiteX43" fmla="*/ 540544 w 835819"/>
              <a:gd name="connsiteY43" fmla="*/ 707232 h 1957395"/>
              <a:gd name="connsiteX44" fmla="*/ 533400 w 835819"/>
              <a:gd name="connsiteY44" fmla="*/ 702469 h 1957395"/>
              <a:gd name="connsiteX45" fmla="*/ 519112 w 835819"/>
              <a:gd name="connsiteY45" fmla="*/ 697707 h 1957395"/>
              <a:gd name="connsiteX46" fmla="*/ 507206 w 835819"/>
              <a:gd name="connsiteY46" fmla="*/ 681038 h 1957395"/>
              <a:gd name="connsiteX47" fmla="*/ 500062 w 835819"/>
              <a:gd name="connsiteY47" fmla="*/ 666750 h 1957395"/>
              <a:gd name="connsiteX48" fmla="*/ 485775 w 835819"/>
              <a:gd name="connsiteY48" fmla="*/ 652463 h 1957395"/>
              <a:gd name="connsiteX49" fmla="*/ 476250 w 835819"/>
              <a:gd name="connsiteY49" fmla="*/ 638175 h 1957395"/>
              <a:gd name="connsiteX50" fmla="*/ 473869 w 835819"/>
              <a:gd name="connsiteY50" fmla="*/ 631032 h 1957395"/>
              <a:gd name="connsiteX51" fmla="*/ 459581 w 835819"/>
              <a:gd name="connsiteY51" fmla="*/ 616744 h 1957395"/>
              <a:gd name="connsiteX52" fmla="*/ 450056 w 835819"/>
              <a:gd name="connsiteY52" fmla="*/ 602457 h 1957395"/>
              <a:gd name="connsiteX53" fmla="*/ 442912 w 835819"/>
              <a:gd name="connsiteY53" fmla="*/ 588169 h 1957395"/>
              <a:gd name="connsiteX54" fmla="*/ 433387 w 835819"/>
              <a:gd name="connsiteY54" fmla="*/ 566738 h 1957395"/>
              <a:gd name="connsiteX55" fmla="*/ 426244 w 835819"/>
              <a:gd name="connsiteY55" fmla="*/ 561975 h 1957395"/>
              <a:gd name="connsiteX56" fmla="*/ 414337 w 835819"/>
              <a:gd name="connsiteY56" fmla="*/ 540544 h 1957395"/>
              <a:gd name="connsiteX57" fmla="*/ 409575 w 835819"/>
              <a:gd name="connsiteY57" fmla="*/ 533400 h 1957395"/>
              <a:gd name="connsiteX58" fmla="*/ 407194 w 835819"/>
              <a:gd name="connsiteY58" fmla="*/ 521494 h 1957395"/>
              <a:gd name="connsiteX59" fmla="*/ 404812 w 835819"/>
              <a:gd name="connsiteY59" fmla="*/ 514350 h 1957395"/>
              <a:gd name="connsiteX60" fmla="*/ 388144 w 835819"/>
              <a:gd name="connsiteY60" fmla="*/ 511969 h 1957395"/>
              <a:gd name="connsiteX61" fmla="*/ 383381 w 835819"/>
              <a:gd name="connsiteY61" fmla="*/ 492919 h 1957395"/>
              <a:gd name="connsiteX62" fmla="*/ 376237 w 835819"/>
              <a:gd name="connsiteY62" fmla="*/ 488157 h 1957395"/>
              <a:gd name="connsiteX63" fmla="*/ 373856 w 835819"/>
              <a:gd name="connsiteY63" fmla="*/ 481013 h 1957395"/>
              <a:gd name="connsiteX64" fmla="*/ 369094 w 835819"/>
              <a:gd name="connsiteY64" fmla="*/ 473869 h 1957395"/>
              <a:gd name="connsiteX65" fmla="*/ 366712 w 835819"/>
              <a:gd name="connsiteY65" fmla="*/ 461963 h 1957395"/>
              <a:gd name="connsiteX66" fmla="*/ 364331 w 835819"/>
              <a:gd name="connsiteY66" fmla="*/ 454819 h 1957395"/>
              <a:gd name="connsiteX67" fmla="*/ 357187 w 835819"/>
              <a:gd name="connsiteY67" fmla="*/ 428625 h 1957395"/>
              <a:gd name="connsiteX68" fmla="*/ 354806 w 835819"/>
              <a:gd name="connsiteY68" fmla="*/ 421482 h 1957395"/>
              <a:gd name="connsiteX69" fmla="*/ 352425 w 835819"/>
              <a:gd name="connsiteY69" fmla="*/ 414338 h 1957395"/>
              <a:gd name="connsiteX70" fmla="*/ 347662 w 835819"/>
              <a:gd name="connsiteY70" fmla="*/ 407194 h 1957395"/>
              <a:gd name="connsiteX71" fmla="*/ 338137 w 835819"/>
              <a:gd name="connsiteY71" fmla="*/ 392907 h 1957395"/>
              <a:gd name="connsiteX72" fmla="*/ 335756 w 835819"/>
              <a:gd name="connsiteY72" fmla="*/ 385763 h 1957395"/>
              <a:gd name="connsiteX73" fmla="*/ 330994 w 835819"/>
              <a:gd name="connsiteY73" fmla="*/ 378619 h 1957395"/>
              <a:gd name="connsiteX74" fmla="*/ 326231 w 835819"/>
              <a:gd name="connsiteY74" fmla="*/ 364332 h 1957395"/>
              <a:gd name="connsiteX75" fmla="*/ 321469 w 835819"/>
              <a:gd name="connsiteY75" fmla="*/ 357188 h 1957395"/>
              <a:gd name="connsiteX76" fmla="*/ 319087 w 835819"/>
              <a:gd name="connsiteY76" fmla="*/ 350044 h 1957395"/>
              <a:gd name="connsiteX77" fmla="*/ 309562 w 835819"/>
              <a:gd name="connsiteY77" fmla="*/ 335757 h 1957395"/>
              <a:gd name="connsiteX78" fmla="*/ 304800 w 835819"/>
              <a:gd name="connsiteY78" fmla="*/ 328613 h 1957395"/>
              <a:gd name="connsiteX79" fmla="*/ 297656 w 835819"/>
              <a:gd name="connsiteY79" fmla="*/ 323850 h 1957395"/>
              <a:gd name="connsiteX80" fmla="*/ 295275 w 835819"/>
              <a:gd name="connsiteY80" fmla="*/ 316707 h 1957395"/>
              <a:gd name="connsiteX81" fmla="*/ 288131 w 835819"/>
              <a:gd name="connsiteY81" fmla="*/ 311944 h 1957395"/>
              <a:gd name="connsiteX82" fmla="*/ 254794 w 835819"/>
              <a:gd name="connsiteY82" fmla="*/ 304800 h 1957395"/>
              <a:gd name="connsiteX83" fmla="*/ 245269 w 835819"/>
              <a:gd name="connsiteY83" fmla="*/ 295275 h 1957395"/>
              <a:gd name="connsiteX84" fmla="*/ 235744 w 835819"/>
              <a:gd name="connsiteY84" fmla="*/ 280988 h 1957395"/>
              <a:gd name="connsiteX85" fmla="*/ 228600 w 835819"/>
              <a:gd name="connsiteY85" fmla="*/ 257175 h 1957395"/>
              <a:gd name="connsiteX86" fmla="*/ 223837 w 835819"/>
              <a:gd name="connsiteY86" fmla="*/ 250032 h 1957395"/>
              <a:gd name="connsiteX87" fmla="*/ 219075 w 835819"/>
              <a:gd name="connsiteY87" fmla="*/ 223838 h 1957395"/>
              <a:gd name="connsiteX88" fmla="*/ 209550 w 835819"/>
              <a:gd name="connsiteY88" fmla="*/ 209550 h 1957395"/>
              <a:gd name="connsiteX89" fmla="*/ 204787 w 835819"/>
              <a:gd name="connsiteY89" fmla="*/ 195263 h 1957395"/>
              <a:gd name="connsiteX90" fmla="*/ 195262 w 835819"/>
              <a:gd name="connsiteY90" fmla="*/ 180975 h 1957395"/>
              <a:gd name="connsiteX91" fmla="*/ 185737 w 835819"/>
              <a:gd name="connsiteY91" fmla="*/ 169069 h 1957395"/>
              <a:gd name="connsiteX92" fmla="*/ 176212 w 835819"/>
              <a:gd name="connsiteY92" fmla="*/ 157163 h 1957395"/>
              <a:gd name="connsiteX93" fmla="*/ 169069 w 835819"/>
              <a:gd name="connsiteY93" fmla="*/ 142875 h 1957395"/>
              <a:gd name="connsiteX94" fmla="*/ 166687 w 835819"/>
              <a:gd name="connsiteY94" fmla="*/ 135732 h 1957395"/>
              <a:gd name="connsiteX95" fmla="*/ 161925 w 835819"/>
              <a:gd name="connsiteY95" fmla="*/ 128588 h 1957395"/>
              <a:gd name="connsiteX96" fmla="*/ 150019 w 835819"/>
              <a:gd name="connsiteY96" fmla="*/ 109538 h 1957395"/>
              <a:gd name="connsiteX97" fmla="*/ 138112 w 835819"/>
              <a:gd name="connsiteY97" fmla="*/ 90488 h 1957395"/>
              <a:gd name="connsiteX98" fmla="*/ 128587 w 835819"/>
              <a:gd name="connsiteY98" fmla="*/ 80963 h 1957395"/>
              <a:gd name="connsiteX99" fmla="*/ 121444 w 835819"/>
              <a:gd name="connsiteY99" fmla="*/ 66675 h 1957395"/>
              <a:gd name="connsiteX100" fmla="*/ 116681 w 835819"/>
              <a:gd name="connsiteY100" fmla="*/ 59532 h 1957395"/>
              <a:gd name="connsiteX101" fmla="*/ 111919 w 835819"/>
              <a:gd name="connsiteY101" fmla="*/ 40482 h 1957395"/>
              <a:gd name="connsiteX102" fmla="*/ 107156 w 835819"/>
              <a:gd name="connsiteY102" fmla="*/ 26194 h 1957395"/>
              <a:gd name="connsiteX103" fmla="*/ 102394 w 835819"/>
              <a:gd name="connsiteY103" fmla="*/ 19050 h 1957395"/>
              <a:gd name="connsiteX104" fmla="*/ 88106 w 835819"/>
              <a:gd name="connsiteY104" fmla="*/ 14288 h 1957395"/>
              <a:gd name="connsiteX105" fmla="*/ 80962 w 835819"/>
              <a:gd name="connsiteY105" fmla="*/ 9525 h 1957395"/>
              <a:gd name="connsiteX106" fmla="*/ 76200 w 835819"/>
              <a:gd name="connsiteY106" fmla="*/ 2382 h 1957395"/>
              <a:gd name="connsiteX107" fmla="*/ 69056 w 835819"/>
              <a:gd name="connsiteY107" fmla="*/ 0 h 1957395"/>
              <a:gd name="connsiteX108" fmla="*/ 61912 w 835819"/>
              <a:gd name="connsiteY108" fmla="*/ 4763 h 1957395"/>
              <a:gd name="connsiteX109" fmla="*/ 57150 w 835819"/>
              <a:gd name="connsiteY109" fmla="*/ 11907 h 1957395"/>
              <a:gd name="connsiteX110" fmla="*/ 50006 w 835819"/>
              <a:gd name="connsiteY110" fmla="*/ 14288 h 1957395"/>
              <a:gd name="connsiteX111" fmla="*/ 47625 w 835819"/>
              <a:gd name="connsiteY111" fmla="*/ 21432 h 1957395"/>
              <a:gd name="connsiteX112" fmla="*/ 40481 w 835819"/>
              <a:gd name="connsiteY112" fmla="*/ 23813 h 1957395"/>
              <a:gd name="connsiteX113" fmla="*/ 33337 w 835819"/>
              <a:gd name="connsiteY113" fmla="*/ 30957 h 1957395"/>
              <a:gd name="connsiteX114" fmla="*/ 30956 w 835819"/>
              <a:gd name="connsiteY114" fmla="*/ 52388 h 1957395"/>
              <a:gd name="connsiteX115" fmla="*/ 28575 w 835819"/>
              <a:gd name="connsiteY115" fmla="*/ 59532 h 1957395"/>
              <a:gd name="connsiteX116" fmla="*/ 26194 w 835819"/>
              <a:gd name="connsiteY116" fmla="*/ 80963 h 1957395"/>
              <a:gd name="connsiteX117" fmla="*/ 21431 w 835819"/>
              <a:gd name="connsiteY117" fmla="*/ 97632 h 1957395"/>
              <a:gd name="connsiteX118" fmla="*/ 21431 w 835819"/>
              <a:gd name="connsiteY118" fmla="*/ 126207 h 1957395"/>
              <a:gd name="connsiteX119" fmla="*/ 28575 w 835819"/>
              <a:gd name="connsiteY119" fmla="*/ 130969 h 1957395"/>
              <a:gd name="connsiteX120" fmla="*/ 40481 w 835819"/>
              <a:gd name="connsiteY120" fmla="*/ 147638 h 1957395"/>
              <a:gd name="connsiteX121" fmla="*/ 45244 w 835819"/>
              <a:gd name="connsiteY121" fmla="*/ 161925 h 1957395"/>
              <a:gd name="connsiteX122" fmla="*/ 54769 w 835819"/>
              <a:gd name="connsiteY122" fmla="*/ 176213 h 1957395"/>
              <a:gd name="connsiteX123" fmla="*/ 57150 w 835819"/>
              <a:gd name="connsiteY123" fmla="*/ 183357 h 1957395"/>
              <a:gd name="connsiteX124" fmla="*/ 50006 w 835819"/>
              <a:gd name="connsiteY124" fmla="*/ 211932 h 1957395"/>
              <a:gd name="connsiteX125" fmla="*/ 47625 w 835819"/>
              <a:gd name="connsiteY125" fmla="*/ 219075 h 1957395"/>
              <a:gd name="connsiteX126" fmla="*/ 42862 w 835819"/>
              <a:gd name="connsiteY126" fmla="*/ 238125 h 1957395"/>
              <a:gd name="connsiteX127" fmla="*/ 38100 w 835819"/>
              <a:gd name="connsiteY127" fmla="*/ 252413 h 1957395"/>
              <a:gd name="connsiteX128" fmla="*/ 30956 w 835819"/>
              <a:gd name="connsiteY128" fmla="*/ 273844 h 1957395"/>
              <a:gd name="connsiteX129" fmla="*/ 28575 w 835819"/>
              <a:gd name="connsiteY129" fmla="*/ 280988 h 1957395"/>
              <a:gd name="connsiteX130" fmla="*/ 26194 w 835819"/>
              <a:gd name="connsiteY130" fmla="*/ 288132 h 1957395"/>
              <a:gd name="connsiteX131" fmla="*/ 23812 w 835819"/>
              <a:gd name="connsiteY131" fmla="*/ 330994 h 1957395"/>
              <a:gd name="connsiteX132" fmla="*/ 16669 w 835819"/>
              <a:gd name="connsiteY132" fmla="*/ 354807 h 1957395"/>
              <a:gd name="connsiteX133" fmla="*/ 14287 w 835819"/>
              <a:gd name="connsiteY133" fmla="*/ 369094 h 1957395"/>
              <a:gd name="connsiteX134" fmla="*/ 9525 w 835819"/>
              <a:gd name="connsiteY134" fmla="*/ 452438 h 1957395"/>
              <a:gd name="connsiteX135" fmla="*/ 7144 w 835819"/>
              <a:gd name="connsiteY135" fmla="*/ 473869 h 1957395"/>
              <a:gd name="connsiteX136" fmla="*/ 4762 w 835819"/>
              <a:gd name="connsiteY136" fmla="*/ 497682 h 1957395"/>
              <a:gd name="connsiteX137" fmla="*/ 2381 w 835819"/>
              <a:gd name="connsiteY137" fmla="*/ 514350 h 1957395"/>
              <a:gd name="connsiteX138" fmla="*/ 0 w 835819"/>
              <a:gd name="connsiteY138" fmla="*/ 535782 h 1957395"/>
              <a:gd name="connsiteX139" fmla="*/ 2381 w 835819"/>
              <a:gd name="connsiteY139" fmla="*/ 595313 h 1957395"/>
              <a:gd name="connsiteX140" fmla="*/ 7144 w 835819"/>
              <a:gd name="connsiteY140" fmla="*/ 609600 h 1957395"/>
              <a:gd name="connsiteX141" fmla="*/ 9525 w 835819"/>
              <a:gd name="connsiteY141" fmla="*/ 635794 h 1957395"/>
              <a:gd name="connsiteX142" fmla="*/ 11906 w 835819"/>
              <a:gd name="connsiteY142" fmla="*/ 657225 h 1957395"/>
              <a:gd name="connsiteX143" fmla="*/ 16669 w 835819"/>
              <a:gd name="connsiteY143" fmla="*/ 700088 h 1957395"/>
              <a:gd name="connsiteX144" fmla="*/ 19050 w 835819"/>
              <a:gd name="connsiteY144" fmla="*/ 709613 h 1957395"/>
              <a:gd name="connsiteX145" fmla="*/ 23812 w 835819"/>
              <a:gd name="connsiteY145" fmla="*/ 716757 h 1957395"/>
              <a:gd name="connsiteX146" fmla="*/ 35719 w 835819"/>
              <a:gd name="connsiteY146" fmla="*/ 738188 h 1957395"/>
              <a:gd name="connsiteX147" fmla="*/ 40481 w 835819"/>
              <a:gd name="connsiteY147" fmla="*/ 745332 h 1957395"/>
              <a:gd name="connsiteX148" fmla="*/ 47625 w 835819"/>
              <a:gd name="connsiteY148" fmla="*/ 759619 h 1957395"/>
              <a:gd name="connsiteX149" fmla="*/ 57150 w 835819"/>
              <a:gd name="connsiteY149" fmla="*/ 769144 h 1957395"/>
              <a:gd name="connsiteX150" fmla="*/ 61912 w 835819"/>
              <a:gd name="connsiteY150" fmla="*/ 776288 h 1957395"/>
              <a:gd name="connsiteX151" fmla="*/ 76200 w 835819"/>
              <a:gd name="connsiteY151" fmla="*/ 785813 h 1957395"/>
              <a:gd name="connsiteX152" fmla="*/ 80962 w 835819"/>
              <a:gd name="connsiteY152" fmla="*/ 792957 h 1957395"/>
              <a:gd name="connsiteX153" fmla="*/ 92869 w 835819"/>
              <a:gd name="connsiteY153" fmla="*/ 802482 h 1957395"/>
              <a:gd name="connsiteX154" fmla="*/ 100012 w 835819"/>
              <a:gd name="connsiteY154" fmla="*/ 816769 h 1957395"/>
              <a:gd name="connsiteX155" fmla="*/ 102394 w 835819"/>
              <a:gd name="connsiteY155" fmla="*/ 823913 h 1957395"/>
              <a:gd name="connsiteX156" fmla="*/ 107156 w 835819"/>
              <a:gd name="connsiteY156" fmla="*/ 831057 h 1957395"/>
              <a:gd name="connsiteX157" fmla="*/ 114300 w 835819"/>
              <a:gd name="connsiteY157" fmla="*/ 845344 h 1957395"/>
              <a:gd name="connsiteX158" fmla="*/ 123825 w 835819"/>
              <a:gd name="connsiteY158" fmla="*/ 857250 h 1957395"/>
              <a:gd name="connsiteX159" fmla="*/ 126206 w 835819"/>
              <a:gd name="connsiteY159" fmla="*/ 864394 h 1957395"/>
              <a:gd name="connsiteX160" fmla="*/ 140494 w 835819"/>
              <a:gd name="connsiteY160" fmla="*/ 873919 h 1957395"/>
              <a:gd name="connsiteX161" fmla="*/ 147637 w 835819"/>
              <a:gd name="connsiteY161" fmla="*/ 878682 h 1957395"/>
              <a:gd name="connsiteX162" fmla="*/ 152400 w 835819"/>
              <a:gd name="connsiteY162" fmla="*/ 885825 h 1957395"/>
              <a:gd name="connsiteX163" fmla="*/ 161925 w 835819"/>
              <a:gd name="connsiteY163" fmla="*/ 888207 h 1957395"/>
              <a:gd name="connsiteX164" fmla="*/ 169069 w 835819"/>
              <a:gd name="connsiteY164" fmla="*/ 890588 h 1957395"/>
              <a:gd name="connsiteX165" fmla="*/ 173831 w 835819"/>
              <a:gd name="connsiteY165" fmla="*/ 897732 h 1957395"/>
              <a:gd name="connsiteX166" fmla="*/ 176212 w 835819"/>
              <a:gd name="connsiteY166" fmla="*/ 904875 h 1957395"/>
              <a:gd name="connsiteX167" fmla="*/ 183356 w 835819"/>
              <a:gd name="connsiteY167" fmla="*/ 909638 h 1957395"/>
              <a:gd name="connsiteX168" fmla="*/ 192881 w 835819"/>
              <a:gd name="connsiteY168" fmla="*/ 923925 h 1957395"/>
              <a:gd name="connsiteX169" fmla="*/ 195262 w 835819"/>
              <a:gd name="connsiteY169" fmla="*/ 931069 h 1957395"/>
              <a:gd name="connsiteX170" fmla="*/ 202406 w 835819"/>
              <a:gd name="connsiteY170" fmla="*/ 938213 h 1957395"/>
              <a:gd name="connsiteX171" fmla="*/ 214312 w 835819"/>
              <a:gd name="connsiteY171" fmla="*/ 950119 h 1957395"/>
              <a:gd name="connsiteX172" fmla="*/ 223837 w 835819"/>
              <a:gd name="connsiteY172" fmla="*/ 971550 h 1957395"/>
              <a:gd name="connsiteX173" fmla="*/ 238125 w 835819"/>
              <a:gd name="connsiteY173" fmla="*/ 976313 h 1957395"/>
              <a:gd name="connsiteX174" fmla="*/ 250031 w 835819"/>
              <a:gd name="connsiteY174" fmla="*/ 997744 h 1957395"/>
              <a:gd name="connsiteX175" fmla="*/ 264319 w 835819"/>
              <a:gd name="connsiteY175" fmla="*/ 1007269 h 1957395"/>
              <a:gd name="connsiteX176" fmla="*/ 273844 w 835819"/>
              <a:gd name="connsiteY176" fmla="*/ 1019175 h 1957395"/>
              <a:gd name="connsiteX177" fmla="*/ 276225 w 835819"/>
              <a:gd name="connsiteY177" fmla="*/ 1026319 h 1957395"/>
              <a:gd name="connsiteX178" fmla="*/ 280987 w 835819"/>
              <a:gd name="connsiteY178" fmla="*/ 1033463 h 1957395"/>
              <a:gd name="connsiteX179" fmla="*/ 283369 w 835819"/>
              <a:gd name="connsiteY179" fmla="*/ 1047750 h 1957395"/>
              <a:gd name="connsiteX180" fmla="*/ 288131 w 835819"/>
              <a:gd name="connsiteY180" fmla="*/ 1057275 h 1957395"/>
              <a:gd name="connsiteX181" fmla="*/ 295275 w 835819"/>
              <a:gd name="connsiteY181" fmla="*/ 1078707 h 1957395"/>
              <a:gd name="connsiteX182" fmla="*/ 302419 w 835819"/>
              <a:gd name="connsiteY182" fmla="*/ 1100138 h 1957395"/>
              <a:gd name="connsiteX183" fmla="*/ 307181 w 835819"/>
              <a:gd name="connsiteY183" fmla="*/ 1114425 h 1957395"/>
              <a:gd name="connsiteX184" fmla="*/ 311944 w 835819"/>
              <a:gd name="connsiteY184" fmla="*/ 1121569 h 1957395"/>
              <a:gd name="connsiteX185" fmla="*/ 321469 w 835819"/>
              <a:gd name="connsiteY185" fmla="*/ 1143000 h 1957395"/>
              <a:gd name="connsiteX186" fmla="*/ 326231 w 835819"/>
              <a:gd name="connsiteY186" fmla="*/ 1157288 h 1957395"/>
              <a:gd name="connsiteX187" fmla="*/ 328612 w 835819"/>
              <a:gd name="connsiteY187" fmla="*/ 1164432 h 1957395"/>
              <a:gd name="connsiteX188" fmla="*/ 330994 w 835819"/>
              <a:gd name="connsiteY188" fmla="*/ 1183482 h 1957395"/>
              <a:gd name="connsiteX189" fmla="*/ 335756 w 835819"/>
              <a:gd name="connsiteY189" fmla="*/ 1197769 h 1957395"/>
              <a:gd name="connsiteX190" fmla="*/ 340519 w 835819"/>
              <a:gd name="connsiteY190" fmla="*/ 1212057 h 1957395"/>
              <a:gd name="connsiteX191" fmla="*/ 342900 w 835819"/>
              <a:gd name="connsiteY191" fmla="*/ 1219200 h 1957395"/>
              <a:gd name="connsiteX192" fmla="*/ 347662 w 835819"/>
              <a:gd name="connsiteY192" fmla="*/ 1228725 h 1957395"/>
              <a:gd name="connsiteX193" fmla="*/ 350044 w 835819"/>
              <a:gd name="connsiteY193" fmla="*/ 1238250 h 1957395"/>
              <a:gd name="connsiteX194" fmla="*/ 352425 w 835819"/>
              <a:gd name="connsiteY194" fmla="*/ 1245394 h 1957395"/>
              <a:gd name="connsiteX195" fmla="*/ 357187 w 835819"/>
              <a:gd name="connsiteY195" fmla="*/ 1262063 h 1957395"/>
              <a:gd name="connsiteX196" fmla="*/ 359569 w 835819"/>
              <a:gd name="connsiteY196" fmla="*/ 1278732 h 1957395"/>
              <a:gd name="connsiteX197" fmla="*/ 361950 w 835819"/>
              <a:gd name="connsiteY197" fmla="*/ 1285875 h 1957395"/>
              <a:gd name="connsiteX198" fmla="*/ 364331 w 835819"/>
              <a:gd name="connsiteY198" fmla="*/ 1328738 h 1957395"/>
              <a:gd name="connsiteX199" fmla="*/ 369094 w 835819"/>
              <a:gd name="connsiteY199" fmla="*/ 1343025 h 1957395"/>
              <a:gd name="connsiteX200" fmla="*/ 373856 w 835819"/>
              <a:gd name="connsiteY200" fmla="*/ 1359694 h 1957395"/>
              <a:gd name="connsiteX201" fmla="*/ 376237 w 835819"/>
              <a:gd name="connsiteY201" fmla="*/ 1407319 h 1957395"/>
              <a:gd name="connsiteX202" fmla="*/ 378619 w 835819"/>
              <a:gd name="connsiteY202" fmla="*/ 1419225 h 1957395"/>
              <a:gd name="connsiteX203" fmla="*/ 383381 w 835819"/>
              <a:gd name="connsiteY203" fmla="*/ 1433513 h 1957395"/>
              <a:gd name="connsiteX204" fmla="*/ 385762 w 835819"/>
              <a:gd name="connsiteY204" fmla="*/ 1462088 h 1957395"/>
              <a:gd name="connsiteX205" fmla="*/ 388144 w 835819"/>
              <a:gd name="connsiteY205" fmla="*/ 1497807 h 1957395"/>
              <a:gd name="connsiteX206" fmla="*/ 392906 w 835819"/>
              <a:gd name="connsiteY206" fmla="*/ 1512094 h 1957395"/>
              <a:gd name="connsiteX207" fmla="*/ 400050 w 835819"/>
              <a:gd name="connsiteY207" fmla="*/ 1535907 h 1957395"/>
              <a:gd name="connsiteX208" fmla="*/ 402431 w 835819"/>
              <a:gd name="connsiteY208" fmla="*/ 1543050 h 1957395"/>
              <a:gd name="connsiteX209" fmla="*/ 404812 w 835819"/>
              <a:gd name="connsiteY209" fmla="*/ 1554957 h 1957395"/>
              <a:gd name="connsiteX210" fmla="*/ 407194 w 835819"/>
              <a:gd name="connsiteY210" fmla="*/ 1583532 h 1957395"/>
              <a:gd name="connsiteX211" fmla="*/ 411956 w 835819"/>
              <a:gd name="connsiteY211" fmla="*/ 1597819 h 1957395"/>
              <a:gd name="connsiteX212" fmla="*/ 421481 w 835819"/>
              <a:gd name="connsiteY212" fmla="*/ 1638300 h 1957395"/>
              <a:gd name="connsiteX213" fmla="*/ 423862 w 835819"/>
              <a:gd name="connsiteY213" fmla="*/ 1647825 h 1957395"/>
              <a:gd name="connsiteX214" fmla="*/ 426244 w 835819"/>
              <a:gd name="connsiteY214" fmla="*/ 1654969 h 1957395"/>
              <a:gd name="connsiteX215" fmla="*/ 428625 w 835819"/>
              <a:gd name="connsiteY215" fmla="*/ 1674019 h 1957395"/>
              <a:gd name="connsiteX216" fmla="*/ 435769 w 835819"/>
              <a:gd name="connsiteY216" fmla="*/ 1695450 h 1957395"/>
              <a:gd name="connsiteX217" fmla="*/ 438150 w 835819"/>
              <a:gd name="connsiteY217" fmla="*/ 1702594 h 1957395"/>
              <a:gd name="connsiteX218" fmla="*/ 440531 w 835819"/>
              <a:gd name="connsiteY218" fmla="*/ 1709738 h 1957395"/>
              <a:gd name="connsiteX219" fmla="*/ 450056 w 835819"/>
              <a:gd name="connsiteY219" fmla="*/ 1724025 h 1957395"/>
              <a:gd name="connsiteX220" fmla="*/ 457200 w 835819"/>
              <a:gd name="connsiteY220" fmla="*/ 1745457 h 1957395"/>
              <a:gd name="connsiteX221" fmla="*/ 459581 w 835819"/>
              <a:gd name="connsiteY221" fmla="*/ 1752600 h 1957395"/>
              <a:gd name="connsiteX222" fmla="*/ 466725 w 835819"/>
              <a:gd name="connsiteY222" fmla="*/ 1759744 h 1957395"/>
              <a:gd name="connsiteX223" fmla="*/ 473869 w 835819"/>
              <a:gd name="connsiteY223" fmla="*/ 1785938 h 1957395"/>
              <a:gd name="connsiteX224" fmla="*/ 476250 w 835819"/>
              <a:gd name="connsiteY224" fmla="*/ 1795463 h 1957395"/>
              <a:gd name="connsiteX225" fmla="*/ 478631 w 835819"/>
              <a:gd name="connsiteY225" fmla="*/ 1809750 h 1957395"/>
              <a:gd name="connsiteX226" fmla="*/ 481012 w 835819"/>
              <a:gd name="connsiteY226" fmla="*/ 1826419 h 1957395"/>
              <a:gd name="connsiteX227" fmla="*/ 488156 w 835819"/>
              <a:gd name="connsiteY227" fmla="*/ 1833563 h 1957395"/>
              <a:gd name="connsiteX228" fmla="*/ 492919 w 835819"/>
              <a:gd name="connsiteY228" fmla="*/ 1840707 h 1957395"/>
              <a:gd name="connsiteX229" fmla="*/ 495300 w 835819"/>
              <a:gd name="connsiteY229" fmla="*/ 1850232 h 1957395"/>
              <a:gd name="connsiteX230" fmla="*/ 504825 w 835819"/>
              <a:gd name="connsiteY230" fmla="*/ 1864519 h 1957395"/>
              <a:gd name="connsiteX231" fmla="*/ 509587 w 835819"/>
              <a:gd name="connsiteY231" fmla="*/ 1878807 h 1957395"/>
              <a:gd name="connsiteX232" fmla="*/ 519112 w 835819"/>
              <a:gd name="connsiteY232" fmla="*/ 1957388 h 1957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835819" h="1957395">
                <a:moveTo>
                  <a:pt x="835819" y="857250"/>
                </a:moveTo>
                <a:cubicBezTo>
                  <a:pt x="831850" y="860425"/>
                  <a:pt x="827220" y="862916"/>
                  <a:pt x="823912" y="866775"/>
                </a:cubicBezTo>
                <a:cubicBezTo>
                  <a:pt x="813752" y="878629"/>
                  <a:pt x="830898" y="870797"/>
                  <a:pt x="814387" y="876300"/>
                </a:cubicBezTo>
                <a:cubicBezTo>
                  <a:pt x="810202" y="888855"/>
                  <a:pt x="814772" y="878695"/>
                  <a:pt x="804862" y="890588"/>
                </a:cubicBezTo>
                <a:cubicBezTo>
                  <a:pt x="803030" y="892787"/>
                  <a:pt x="802335" y="895944"/>
                  <a:pt x="800100" y="897732"/>
                </a:cubicBezTo>
                <a:cubicBezTo>
                  <a:pt x="798140" y="899300"/>
                  <a:pt x="795337" y="899319"/>
                  <a:pt x="792956" y="900113"/>
                </a:cubicBezTo>
                <a:cubicBezTo>
                  <a:pt x="791019" y="905925"/>
                  <a:pt x="790430" y="909782"/>
                  <a:pt x="785812" y="914400"/>
                </a:cubicBezTo>
                <a:cubicBezTo>
                  <a:pt x="783788" y="916424"/>
                  <a:pt x="781050" y="917575"/>
                  <a:pt x="778669" y="919163"/>
                </a:cubicBezTo>
                <a:cubicBezTo>
                  <a:pt x="777081" y="921544"/>
                  <a:pt x="776141" y="924519"/>
                  <a:pt x="773906" y="926307"/>
                </a:cubicBezTo>
                <a:cubicBezTo>
                  <a:pt x="771946" y="927875"/>
                  <a:pt x="768537" y="926913"/>
                  <a:pt x="766762" y="928688"/>
                </a:cubicBezTo>
                <a:cubicBezTo>
                  <a:pt x="764987" y="930463"/>
                  <a:pt x="765503" y="933587"/>
                  <a:pt x="764381" y="935832"/>
                </a:cubicBezTo>
                <a:cubicBezTo>
                  <a:pt x="760413" y="943769"/>
                  <a:pt x="759618" y="942976"/>
                  <a:pt x="752475" y="947738"/>
                </a:cubicBezTo>
                <a:cubicBezTo>
                  <a:pt x="746126" y="966788"/>
                  <a:pt x="755650" y="944564"/>
                  <a:pt x="742950" y="957263"/>
                </a:cubicBezTo>
                <a:cubicBezTo>
                  <a:pt x="715163" y="985048"/>
                  <a:pt x="746525" y="962816"/>
                  <a:pt x="726281" y="976313"/>
                </a:cubicBezTo>
                <a:cubicBezTo>
                  <a:pt x="726260" y="976395"/>
                  <a:pt x="722657" y="991844"/>
                  <a:pt x="721519" y="992982"/>
                </a:cubicBezTo>
                <a:cubicBezTo>
                  <a:pt x="719744" y="994757"/>
                  <a:pt x="716756" y="994569"/>
                  <a:pt x="714375" y="995363"/>
                </a:cubicBezTo>
                <a:cubicBezTo>
                  <a:pt x="712787" y="1001713"/>
                  <a:pt x="711682" y="1020623"/>
                  <a:pt x="709612" y="1014413"/>
                </a:cubicBezTo>
                <a:cubicBezTo>
                  <a:pt x="707343" y="1007604"/>
                  <a:pt x="706345" y="1005219"/>
                  <a:pt x="704850" y="997744"/>
                </a:cubicBezTo>
                <a:cubicBezTo>
                  <a:pt x="703903" y="993010"/>
                  <a:pt x="705238" y="987412"/>
                  <a:pt x="702469" y="983457"/>
                </a:cubicBezTo>
                <a:cubicBezTo>
                  <a:pt x="699186" y="978768"/>
                  <a:pt x="692944" y="977107"/>
                  <a:pt x="688181" y="973932"/>
                </a:cubicBezTo>
                <a:lnTo>
                  <a:pt x="681037" y="969169"/>
                </a:lnTo>
                <a:cubicBezTo>
                  <a:pt x="673023" y="945122"/>
                  <a:pt x="685261" y="982450"/>
                  <a:pt x="676275" y="952500"/>
                </a:cubicBezTo>
                <a:cubicBezTo>
                  <a:pt x="674832" y="947692"/>
                  <a:pt x="675689" y="940998"/>
                  <a:pt x="671512" y="938213"/>
                </a:cubicBezTo>
                <a:cubicBezTo>
                  <a:pt x="662281" y="932057"/>
                  <a:pt x="667084" y="934355"/>
                  <a:pt x="657225" y="931069"/>
                </a:cubicBezTo>
                <a:cubicBezTo>
                  <a:pt x="656431" y="928688"/>
                  <a:pt x="656063" y="926119"/>
                  <a:pt x="654844" y="923925"/>
                </a:cubicBezTo>
                <a:cubicBezTo>
                  <a:pt x="652064" y="918922"/>
                  <a:pt x="647129" y="915068"/>
                  <a:pt x="645319" y="909638"/>
                </a:cubicBezTo>
                <a:cubicBezTo>
                  <a:pt x="643750" y="904934"/>
                  <a:pt x="642370" y="898706"/>
                  <a:pt x="638175" y="895350"/>
                </a:cubicBezTo>
                <a:cubicBezTo>
                  <a:pt x="636215" y="893782"/>
                  <a:pt x="633412" y="893763"/>
                  <a:pt x="631031" y="892969"/>
                </a:cubicBezTo>
                <a:cubicBezTo>
                  <a:pt x="630237" y="890588"/>
                  <a:pt x="630218" y="887785"/>
                  <a:pt x="628650" y="885825"/>
                </a:cubicBezTo>
                <a:cubicBezTo>
                  <a:pt x="626862" y="883590"/>
                  <a:pt x="623023" y="883490"/>
                  <a:pt x="621506" y="881063"/>
                </a:cubicBezTo>
                <a:cubicBezTo>
                  <a:pt x="607338" y="858393"/>
                  <a:pt x="625768" y="872790"/>
                  <a:pt x="609600" y="862013"/>
                </a:cubicBezTo>
                <a:cubicBezTo>
                  <a:pt x="608806" y="859632"/>
                  <a:pt x="608787" y="856829"/>
                  <a:pt x="607219" y="854869"/>
                </a:cubicBezTo>
                <a:cubicBezTo>
                  <a:pt x="605431" y="852634"/>
                  <a:pt x="601592" y="852534"/>
                  <a:pt x="600075" y="850107"/>
                </a:cubicBezTo>
                <a:cubicBezTo>
                  <a:pt x="597414" y="845850"/>
                  <a:pt x="595312" y="835819"/>
                  <a:pt x="595312" y="835819"/>
                </a:cubicBezTo>
                <a:cubicBezTo>
                  <a:pt x="594518" y="831057"/>
                  <a:pt x="593978" y="826245"/>
                  <a:pt x="592931" y="821532"/>
                </a:cubicBezTo>
                <a:cubicBezTo>
                  <a:pt x="592387" y="819082"/>
                  <a:pt x="592325" y="816163"/>
                  <a:pt x="590550" y="814388"/>
                </a:cubicBezTo>
                <a:cubicBezTo>
                  <a:pt x="588775" y="812613"/>
                  <a:pt x="585787" y="812801"/>
                  <a:pt x="583406" y="812007"/>
                </a:cubicBezTo>
                <a:cubicBezTo>
                  <a:pt x="581819" y="809626"/>
                  <a:pt x="580668" y="806887"/>
                  <a:pt x="578644" y="804863"/>
                </a:cubicBezTo>
                <a:cubicBezTo>
                  <a:pt x="562763" y="788981"/>
                  <a:pt x="579443" y="812012"/>
                  <a:pt x="566737" y="792957"/>
                </a:cubicBezTo>
                <a:cubicBezTo>
                  <a:pt x="565150" y="788194"/>
                  <a:pt x="562959" y="783592"/>
                  <a:pt x="561975" y="778669"/>
                </a:cubicBezTo>
                <a:cubicBezTo>
                  <a:pt x="561181" y="774700"/>
                  <a:pt x="560659" y="770668"/>
                  <a:pt x="559594" y="766763"/>
                </a:cubicBezTo>
                <a:cubicBezTo>
                  <a:pt x="558273" y="761920"/>
                  <a:pt x="557616" y="756652"/>
                  <a:pt x="554831" y="752475"/>
                </a:cubicBezTo>
                <a:cubicBezTo>
                  <a:pt x="548677" y="743243"/>
                  <a:pt x="550974" y="748047"/>
                  <a:pt x="547687" y="738188"/>
                </a:cubicBezTo>
                <a:cubicBezTo>
                  <a:pt x="546444" y="725755"/>
                  <a:pt x="549221" y="715909"/>
                  <a:pt x="540544" y="707232"/>
                </a:cubicBezTo>
                <a:cubicBezTo>
                  <a:pt x="538520" y="705208"/>
                  <a:pt x="536015" y="703631"/>
                  <a:pt x="533400" y="702469"/>
                </a:cubicBezTo>
                <a:cubicBezTo>
                  <a:pt x="528812" y="700430"/>
                  <a:pt x="519112" y="697707"/>
                  <a:pt x="519112" y="697707"/>
                </a:cubicBezTo>
                <a:cubicBezTo>
                  <a:pt x="513556" y="681038"/>
                  <a:pt x="519113" y="685006"/>
                  <a:pt x="507206" y="681038"/>
                </a:cubicBezTo>
                <a:cubicBezTo>
                  <a:pt x="504999" y="674417"/>
                  <a:pt x="504987" y="672290"/>
                  <a:pt x="500062" y="666750"/>
                </a:cubicBezTo>
                <a:cubicBezTo>
                  <a:pt x="495588" y="661716"/>
                  <a:pt x="489511" y="658067"/>
                  <a:pt x="485775" y="652463"/>
                </a:cubicBezTo>
                <a:cubicBezTo>
                  <a:pt x="482600" y="647700"/>
                  <a:pt x="478060" y="643605"/>
                  <a:pt x="476250" y="638175"/>
                </a:cubicBezTo>
                <a:cubicBezTo>
                  <a:pt x="475456" y="635794"/>
                  <a:pt x="475410" y="633013"/>
                  <a:pt x="473869" y="631032"/>
                </a:cubicBezTo>
                <a:cubicBezTo>
                  <a:pt x="469734" y="625715"/>
                  <a:pt x="463317" y="622348"/>
                  <a:pt x="459581" y="616744"/>
                </a:cubicBezTo>
                <a:lnTo>
                  <a:pt x="450056" y="602457"/>
                </a:lnTo>
                <a:cubicBezTo>
                  <a:pt x="441374" y="576408"/>
                  <a:pt x="455220" y="615861"/>
                  <a:pt x="442912" y="588169"/>
                </a:cubicBezTo>
                <a:cubicBezTo>
                  <a:pt x="439137" y="579676"/>
                  <a:pt x="439856" y="573207"/>
                  <a:pt x="433387" y="566738"/>
                </a:cubicBezTo>
                <a:cubicBezTo>
                  <a:pt x="431363" y="564714"/>
                  <a:pt x="428625" y="563563"/>
                  <a:pt x="426244" y="561975"/>
                </a:cubicBezTo>
                <a:cubicBezTo>
                  <a:pt x="422051" y="549402"/>
                  <a:pt x="425255" y="556922"/>
                  <a:pt x="414337" y="540544"/>
                </a:cubicBezTo>
                <a:lnTo>
                  <a:pt x="409575" y="533400"/>
                </a:lnTo>
                <a:cubicBezTo>
                  <a:pt x="408781" y="529431"/>
                  <a:pt x="408176" y="525420"/>
                  <a:pt x="407194" y="521494"/>
                </a:cubicBezTo>
                <a:cubicBezTo>
                  <a:pt x="406585" y="519059"/>
                  <a:pt x="407057" y="515473"/>
                  <a:pt x="404812" y="514350"/>
                </a:cubicBezTo>
                <a:cubicBezTo>
                  <a:pt x="399792" y="511840"/>
                  <a:pt x="393700" y="512763"/>
                  <a:pt x="388144" y="511969"/>
                </a:cubicBezTo>
                <a:cubicBezTo>
                  <a:pt x="388026" y="511379"/>
                  <a:pt x="385332" y="495358"/>
                  <a:pt x="383381" y="492919"/>
                </a:cubicBezTo>
                <a:cubicBezTo>
                  <a:pt x="381593" y="490684"/>
                  <a:pt x="378618" y="489744"/>
                  <a:pt x="376237" y="488157"/>
                </a:cubicBezTo>
                <a:cubicBezTo>
                  <a:pt x="375443" y="485776"/>
                  <a:pt x="374978" y="483258"/>
                  <a:pt x="373856" y="481013"/>
                </a:cubicBezTo>
                <a:cubicBezTo>
                  <a:pt x="372576" y="478453"/>
                  <a:pt x="370099" y="476549"/>
                  <a:pt x="369094" y="473869"/>
                </a:cubicBezTo>
                <a:cubicBezTo>
                  <a:pt x="367673" y="470079"/>
                  <a:pt x="367694" y="465889"/>
                  <a:pt x="366712" y="461963"/>
                </a:cubicBezTo>
                <a:cubicBezTo>
                  <a:pt x="366103" y="459528"/>
                  <a:pt x="364940" y="457254"/>
                  <a:pt x="364331" y="454819"/>
                </a:cubicBezTo>
                <a:cubicBezTo>
                  <a:pt x="357602" y="427898"/>
                  <a:pt x="367403" y="459271"/>
                  <a:pt x="357187" y="428625"/>
                </a:cubicBezTo>
                <a:lnTo>
                  <a:pt x="354806" y="421482"/>
                </a:lnTo>
                <a:cubicBezTo>
                  <a:pt x="354012" y="419101"/>
                  <a:pt x="353817" y="416426"/>
                  <a:pt x="352425" y="414338"/>
                </a:cubicBezTo>
                <a:lnTo>
                  <a:pt x="347662" y="407194"/>
                </a:lnTo>
                <a:cubicBezTo>
                  <a:pt x="342000" y="390207"/>
                  <a:pt x="350029" y="410744"/>
                  <a:pt x="338137" y="392907"/>
                </a:cubicBezTo>
                <a:cubicBezTo>
                  <a:pt x="336745" y="390818"/>
                  <a:pt x="336878" y="388008"/>
                  <a:pt x="335756" y="385763"/>
                </a:cubicBezTo>
                <a:cubicBezTo>
                  <a:pt x="334476" y="383203"/>
                  <a:pt x="332156" y="381234"/>
                  <a:pt x="330994" y="378619"/>
                </a:cubicBezTo>
                <a:cubicBezTo>
                  <a:pt x="328955" y="374032"/>
                  <a:pt x="329015" y="368509"/>
                  <a:pt x="326231" y="364332"/>
                </a:cubicBezTo>
                <a:cubicBezTo>
                  <a:pt x="324644" y="361951"/>
                  <a:pt x="322749" y="359748"/>
                  <a:pt x="321469" y="357188"/>
                </a:cubicBezTo>
                <a:cubicBezTo>
                  <a:pt x="320346" y="354943"/>
                  <a:pt x="320306" y="352238"/>
                  <a:pt x="319087" y="350044"/>
                </a:cubicBezTo>
                <a:cubicBezTo>
                  <a:pt x="316307" y="345041"/>
                  <a:pt x="312737" y="340519"/>
                  <a:pt x="309562" y="335757"/>
                </a:cubicBezTo>
                <a:cubicBezTo>
                  <a:pt x="307975" y="333376"/>
                  <a:pt x="307181" y="330201"/>
                  <a:pt x="304800" y="328613"/>
                </a:cubicBezTo>
                <a:lnTo>
                  <a:pt x="297656" y="323850"/>
                </a:lnTo>
                <a:cubicBezTo>
                  <a:pt x="296862" y="321469"/>
                  <a:pt x="296843" y="318667"/>
                  <a:pt x="295275" y="316707"/>
                </a:cubicBezTo>
                <a:cubicBezTo>
                  <a:pt x="293487" y="314472"/>
                  <a:pt x="290746" y="313106"/>
                  <a:pt x="288131" y="311944"/>
                </a:cubicBezTo>
                <a:cubicBezTo>
                  <a:pt x="274857" y="306044"/>
                  <a:pt x="269795" y="306676"/>
                  <a:pt x="254794" y="304800"/>
                </a:cubicBezTo>
                <a:cubicBezTo>
                  <a:pt x="242670" y="300759"/>
                  <a:pt x="251042" y="305666"/>
                  <a:pt x="245269" y="295275"/>
                </a:cubicBezTo>
                <a:cubicBezTo>
                  <a:pt x="242489" y="290272"/>
                  <a:pt x="235744" y="280988"/>
                  <a:pt x="235744" y="280988"/>
                </a:cubicBezTo>
                <a:cubicBezTo>
                  <a:pt x="234413" y="275667"/>
                  <a:pt x="230916" y="260648"/>
                  <a:pt x="228600" y="257175"/>
                </a:cubicBezTo>
                <a:lnTo>
                  <a:pt x="223837" y="250032"/>
                </a:lnTo>
                <a:cubicBezTo>
                  <a:pt x="223318" y="245882"/>
                  <a:pt x="222627" y="230232"/>
                  <a:pt x="219075" y="223838"/>
                </a:cubicBezTo>
                <a:cubicBezTo>
                  <a:pt x="216295" y="218834"/>
                  <a:pt x="211360" y="214980"/>
                  <a:pt x="209550" y="209550"/>
                </a:cubicBezTo>
                <a:cubicBezTo>
                  <a:pt x="207962" y="204788"/>
                  <a:pt x="207572" y="199440"/>
                  <a:pt x="204787" y="195263"/>
                </a:cubicBezTo>
                <a:lnTo>
                  <a:pt x="195262" y="180975"/>
                </a:lnTo>
                <a:cubicBezTo>
                  <a:pt x="189277" y="163020"/>
                  <a:pt x="198047" y="184457"/>
                  <a:pt x="185737" y="169069"/>
                </a:cubicBezTo>
                <a:cubicBezTo>
                  <a:pt x="172594" y="152640"/>
                  <a:pt x="196683" y="170808"/>
                  <a:pt x="176212" y="157163"/>
                </a:cubicBezTo>
                <a:cubicBezTo>
                  <a:pt x="170231" y="139216"/>
                  <a:pt x="178296" y="161329"/>
                  <a:pt x="169069" y="142875"/>
                </a:cubicBezTo>
                <a:cubicBezTo>
                  <a:pt x="167946" y="140630"/>
                  <a:pt x="167810" y="137977"/>
                  <a:pt x="166687" y="135732"/>
                </a:cubicBezTo>
                <a:cubicBezTo>
                  <a:pt x="165407" y="133172"/>
                  <a:pt x="163087" y="131203"/>
                  <a:pt x="161925" y="128588"/>
                </a:cubicBezTo>
                <a:cubicBezTo>
                  <a:pt x="153573" y="109796"/>
                  <a:pt x="162869" y="118105"/>
                  <a:pt x="150019" y="109538"/>
                </a:cubicBezTo>
                <a:cubicBezTo>
                  <a:pt x="144351" y="92535"/>
                  <a:pt x="149433" y="98035"/>
                  <a:pt x="138112" y="90488"/>
                </a:cubicBezTo>
                <a:cubicBezTo>
                  <a:pt x="132917" y="74901"/>
                  <a:pt x="140133" y="90200"/>
                  <a:pt x="128587" y="80963"/>
                </a:cubicBezTo>
                <a:cubicBezTo>
                  <a:pt x="122900" y="76413"/>
                  <a:pt x="124320" y="72427"/>
                  <a:pt x="121444" y="66675"/>
                </a:cubicBezTo>
                <a:cubicBezTo>
                  <a:pt x="120164" y="64115"/>
                  <a:pt x="118269" y="61913"/>
                  <a:pt x="116681" y="59532"/>
                </a:cubicBezTo>
                <a:cubicBezTo>
                  <a:pt x="109452" y="37843"/>
                  <a:pt x="120545" y="72111"/>
                  <a:pt x="111919" y="40482"/>
                </a:cubicBezTo>
                <a:cubicBezTo>
                  <a:pt x="110598" y="35639"/>
                  <a:pt x="109941" y="30371"/>
                  <a:pt x="107156" y="26194"/>
                </a:cubicBezTo>
                <a:cubicBezTo>
                  <a:pt x="105569" y="23813"/>
                  <a:pt x="104821" y="20567"/>
                  <a:pt x="102394" y="19050"/>
                </a:cubicBezTo>
                <a:cubicBezTo>
                  <a:pt x="98137" y="16389"/>
                  <a:pt x="88106" y="14288"/>
                  <a:pt x="88106" y="14288"/>
                </a:cubicBezTo>
                <a:cubicBezTo>
                  <a:pt x="85725" y="12700"/>
                  <a:pt x="82986" y="11549"/>
                  <a:pt x="80962" y="9525"/>
                </a:cubicBezTo>
                <a:cubicBezTo>
                  <a:pt x="78939" y="7502"/>
                  <a:pt x="78435" y="4170"/>
                  <a:pt x="76200" y="2382"/>
                </a:cubicBezTo>
                <a:cubicBezTo>
                  <a:pt x="74240" y="814"/>
                  <a:pt x="71437" y="794"/>
                  <a:pt x="69056" y="0"/>
                </a:cubicBezTo>
                <a:cubicBezTo>
                  <a:pt x="66675" y="1588"/>
                  <a:pt x="63936" y="2739"/>
                  <a:pt x="61912" y="4763"/>
                </a:cubicBezTo>
                <a:cubicBezTo>
                  <a:pt x="59888" y="6787"/>
                  <a:pt x="59385" y="10119"/>
                  <a:pt x="57150" y="11907"/>
                </a:cubicBezTo>
                <a:cubicBezTo>
                  <a:pt x="55190" y="13475"/>
                  <a:pt x="52387" y="13494"/>
                  <a:pt x="50006" y="14288"/>
                </a:cubicBezTo>
                <a:cubicBezTo>
                  <a:pt x="49212" y="16669"/>
                  <a:pt x="49400" y="19657"/>
                  <a:pt x="47625" y="21432"/>
                </a:cubicBezTo>
                <a:cubicBezTo>
                  <a:pt x="45850" y="23207"/>
                  <a:pt x="42570" y="22421"/>
                  <a:pt x="40481" y="23813"/>
                </a:cubicBezTo>
                <a:cubicBezTo>
                  <a:pt x="37679" y="25681"/>
                  <a:pt x="35718" y="28576"/>
                  <a:pt x="33337" y="30957"/>
                </a:cubicBezTo>
                <a:cubicBezTo>
                  <a:pt x="32543" y="38101"/>
                  <a:pt x="32138" y="45298"/>
                  <a:pt x="30956" y="52388"/>
                </a:cubicBezTo>
                <a:cubicBezTo>
                  <a:pt x="30543" y="54864"/>
                  <a:pt x="28988" y="57056"/>
                  <a:pt x="28575" y="59532"/>
                </a:cubicBezTo>
                <a:cubicBezTo>
                  <a:pt x="27393" y="66622"/>
                  <a:pt x="27287" y="73859"/>
                  <a:pt x="26194" y="80963"/>
                </a:cubicBezTo>
                <a:cubicBezTo>
                  <a:pt x="25341" y="86510"/>
                  <a:pt x="23207" y="92302"/>
                  <a:pt x="21431" y="97632"/>
                </a:cubicBezTo>
                <a:cubicBezTo>
                  <a:pt x="21048" y="101076"/>
                  <a:pt x="15983" y="119397"/>
                  <a:pt x="21431" y="126207"/>
                </a:cubicBezTo>
                <a:cubicBezTo>
                  <a:pt x="23219" y="128442"/>
                  <a:pt x="26194" y="129382"/>
                  <a:pt x="28575" y="130969"/>
                </a:cubicBezTo>
                <a:cubicBezTo>
                  <a:pt x="34131" y="147638"/>
                  <a:pt x="28574" y="143670"/>
                  <a:pt x="40481" y="147638"/>
                </a:cubicBezTo>
                <a:cubicBezTo>
                  <a:pt x="42069" y="152400"/>
                  <a:pt x="42459" y="157748"/>
                  <a:pt x="45244" y="161925"/>
                </a:cubicBezTo>
                <a:lnTo>
                  <a:pt x="54769" y="176213"/>
                </a:lnTo>
                <a:cubicBezTo>
                  <a:pt x="55563" y="178594"/>
                  <a:pt x="57150" y="180847"/>
                  <a:pt x="57150" y="183357"/>
                </a:cubicBezTo>
                <a:cubicBezTo>
                  <a:pt x="57150" y="192978"/>
                  <a:pt x="52962" y="203065"/>
                  <a:pt x="50006" y="211932"/>
                </a:cubicBezTo>
                <a:cubicBezTo>
                  <a:pt x="49212" y="214313"/>
                  <a:pt x="48234" y="216640"/>
                  <a:pt x="47625" y="219075"/>
                </a:cubicBezTo>
                <a:cubicBezTo>
                  <a:pt x="46037" y="225425"/>
                  <a:pt x="44932" y="231915"/>
                  <a:pt x="42862" y="238125"/>
                </a:cubicBezTo>
                <a:lnTo>
                  <a:pt x="38100" y="252413"/>
                </a:lnTo>
                <a:lnTo>
                  <a:pt x="30956" y="273844"/>
                </a:lnTo>
                <a:lnTo>
                  <a:pt x="28575" y="280988"/>
                </a:lnTo>
                <a:lnTo>
                  <a:pt x="26194" y="288132"/>
                </a:lnTo>
                <a:cubicBezTo>
                  <a:pt x="25400" y="302419"/>
                  <a:pt x="25108" y="316743"/>
                  <a:pt x="23812" y="330994"/>
                </a:cubicBezTo>
                <a:cubicBezTo>
                  <a:pt x="22984" y="340098"/>
                  <a:pt x="18216" y="345531"/>
                  <a:pt x="16669" y="354807"/>
                </a:cubicBezTo>
                <a:lnTo>
                  <a:pt x="14287" y="369094"/>
                </a:lnTo>
                <a:cubicBezTo>
                  <a:pt x="12700" y="396875"/>
                  <a:pt x="12598" y="424782"/>
                  <a:pt x="9525" y="452438"/>
                </a:cubicBezTo>
                <a:cubicBezTo>
                  <a:pt x="8731" y="459582"/>
                  <a:pt x="7897" y="466721"/>
                  <a:pt x="7144" y="473869"/>
                </a:cubicBezTo>
                <a:cubicBezTo>
                  <a:pt x="6309" y="481802"/>
                  <a:pt x="5694" y="489759"/>
                  <a:pt x="4762" y="497682"/>
                </a:cubicBezTo>
                <a:cubicBezTo>
                  <a:pt x="4106" y="503256"/>
                  <a:pt x="3077" y="508781"/>
                  <a:pt x="2381" y="514350"/>
                </a:cubicBezTo>
                <a:cubicBezTo>
                  <a:pt x="1490" y="521482"/>
                  <a:pt x="794" y="528638"/>
                  <a:pt x="0" y="535782"/>
                </a:cubicBezTo>
                <a:cubicBezTo>
                  <a:pt x="794" y="555626"/>
                  <a:pt x="468" y="575546"/>
                  <a:pt x="2381" y="595313"/>
                </a:cubicBezTo>
                <a:cubicBezTo>
                  <a:pt x="2865" y="600310"/>
                  <a:pt x="7144" y="609600"/>
                  <a:pt x="7144" y="609600"/>
                </a:cubicBezTo>
                <a:cubicBezTo>
                  <a:pt x="7938" y="618331"/>
                  <a:pt x="8653" y="627070"/>
                  <a:pt x="9525" y="635794"/>
                </a:cubicBezTo>
                <a:cubicBezTo>
                  <a:pt x="10240" y="642946"/>
                  <a:pt x="11255" y="650067"/>
                  <a:pt x="11906" y="657225"/>
                </a:cubicBezTo>
                <a:cubicBezTo>
                  <a:pt x="14560" y="686420"/>
                  <a:pt x="12271" y="680301"/>
                  <a:pt x="16669" y="700088"/>
                </a:cubicBezTo>
                <a:cubicBezTo>
                  <a:pt x="17379" y="703283"/>
                  <a:pt x="17761" y="706605"/>
                  <a:pt x="19050" y="709613"/>
                </a:cubicBezTo>
                <a:cubicBezTo>
                  <a:pt x="20177" y="712244"/>
                  <a:pt x="22532" y="714197"/>
                  <a:pt x="23812" y="716757"/>
                </a:cubicBezTo>
                <a:cubicBezTo>
                  <a:pt x="36385" y="741902"/>
                  <a:pt x="5689" y="693140"/>
                  <a:pt x="35719" y="738188"/>
                </a:cubicBezTo>
                <a:cubicBezTo>
                  <a:pt x="37306" y="740569"/>
                  <a:pt x="39576" y="742617"/>
                  <a:pt x="40481" y="745332"/>
                </a:cubicBezTo>
                <a:cubicBezTo>
                  <a:pt x="43767" y="755190"/>
                  <a:pt x="41470" y="750387"/>
                  <a:pt x="47625" y="759619"/>
                </a:cubicBezTo>
                <a:cubicBezTo>
                  <a:pt x="52820" y="775206"/>
                  <a:pt x="45604" y="759907"/>
                  <a:pt x="57150" y="769144"/>
                </a:cubicBezTo>
                <a:cubicBezTo>
                  <a:pt x="59385" y="770932"/>
                  <a:pt x="60080" y="774089"/>
                  <a:pt x="61912" y="776288"/>
                </a:cubicBezTo>
                <a:cubicBezTo>
                  <a:pt x="68772" y="784521"/>
                  <a:pt x="67395" y="782879"/>
                  <a:pt x="76200" y="785813"/>
                </a:cubicBezTo>
                <a:cubicBezTo>
                  <a:pt x="77787" y="788194"/>
                  <a:pt x="78727" y="791169"/>
                  <a:pt x="80962" y="792957"/>
                </a:cubicBezTo>
                <a:cubicBezTo>
                  <a:pt x="97396" y="806105"/>
                  <a:pt x="79217" y="782005"/>
                  <a:pt x="92869" y="802482"/>
                </a:cubicBezTo>
                <a:cubicBezTo>
                  <a:pt x="98852" y="820432"/>
                  <a:pt x="90782" y="798309"/>
                  <a:pt x="100012" y="816769"/>
                </a:cubicBezTo>
                <a:cubicBezTo>
                  <a:pt x="101135" y="819014"/>
                  <a:pt x="101271" y="821668"/>
                  <a:pt x="102394" y="823913"/>
                </a:cubicBezTo>
                <a:cubicBezTo>
                  <a:pt x="103674" y="826473"/>
                  <a:pt x="105876" y="828497"/>
                  <a:pt x="107156" y="831057"/>
                </a:cubicBezTo>
                <a:cubicBezTo>
                  <a:pt x="117010" y="850766"/>
                  <a:pt x="100655" y="824878"/>
                  <a:pt x="114300" y="845344"/>
                </a:cubicBezTo>
                <a:cubicBezTo>
                  <a:pt x="120285" y="863301"/>
                  <a:pt x="111515" y="841863"/>
                  <a:pt x="123825" y="857250"/>
                </a:cubicBezTo>
                <a:cubicBezTo>
                  <a:pt x="125393" y="859210"/>
                  <a:pt x="124431" y="862619"/>
                  <a:pt x="126206" y="864394"/>
                </a:cubicBezTo>
                <a:cubicBezTo>
                  <a:pt x="130253" y="868441"/>
                  <a:pt x="135731" y="870744"/>
                  <a:pt x="140494" y="873919"/>
                </a:cubicBezTo>
                <a:lnTo>
                  <a:pt x="147637" y="878682"/>
                </a:lnTo>
                <a:cubicBezTo>
                  <a:pt x="149225" y="881063"/>
                  <a:pt x="150019" y="884238"/>
                  <a:pt x="152400" y="885825"/>
                </a:cubicBezTo>
                <a:cubicBezTo>
                  <a:pt x="155123" y="887640"/>
                  <a:pt x="158778" y="887308"/>
                  <a:pt x="161925" y="888207"/>
                </a:cubicBezTo>
                <a:cubicBezTo>
                  <a:pt x="164339" y="888897"/>
                  <a:pt x="166688" y="889794"/>
                  <a:pt x="169069" y="890588"/>
                </a:cubicBezTo>
                <a:cubicBezTo>
                  <a:pt x="170656" y="892969"/>
                  <a:pt x="172551" y="895172"/>
                  <a:pt x="173831" y="897732"/>
                </a:cubicBezTo>
                <a:cubicBezTo>
                  <a:pt x="174953" y="899977"/>
                  <a:pt x="174644" y="902915"/>
                  <a:pt x="176212" y="904875"/>
                </a:cubicBezTo>
                <a:cubicBezTo>
                  <a:pt x="178000" y="907110"/>
                  <a:pt x="180975" y="908050"/>
                  <a:pt x="183356" y="909638"/>
                </a:cubicBezTo>
                <a:cubicBezTo>
                  <a:pt x="189018" y="926625"/>
                  <a:pt x="180989" y="906088"/>
                  <a:pt x="192881" y="923925"/>
                </a:cubicBezTo>
                <a:cubicBezTo>
                  <a:pt x="194273" y="926014"/>
                  <a:pt x="193870" y="928980"/>
                  <a:pt x="195262" y="931069"/>
                </a:cubicBezTo>
                <a:cubicBezTo>
                  <a:pt x="197130" y="933871"/>
                  <a:pt x="200250" y="935626"/>
                  <a:pt x="202406" y="938213"/>
                </a:cubicBezTo>
                <a:cubicBezTo>
                  <a:pt x="212328" y="950119"/>
                  <a:pt x="201217" y="941389"/>
                  <a:pt x="214312" y="950119"/>
                </a:cubicBezTo>
                <a:cubicBezTo>
                  <a:pt x="215102" y="952488"/>
                  <a:pt x="219071" y="968571"/>
                  <a:pt x="223837" y="971550"/>
                </a:cubicBezTo>
                <a:cubicBezTo>
                  <a:pt x="228094" y="974211"/>
                  <a:pt x="238125" y="976313"/>
                  <a:pt x="238125" y="976313"/>
                </a:cubicBezTo>
                <a:cubicBezTo>
                  <a:pt x="240606" y="983758"/>
                  <a:pt x="243012" y="993065"/>
                  <a:pt x="250031" y="997744"/>
                </a:cubicBezTo>
                <a:lnTo>
                  <a:pt x="264319" y="1007269"/>
                </a:lnTo>
                <a:cubicBezTo>
                  <a:pt x="270278" y="1031107"/>
                  <a:pt x="261318" y="1006649"/>
                  <a:pt x="273844" y="1019175"/>
                </a:cubicBezTo>
                <a:cubicBezTo>
                  <a:pt x="275619" y="1020950"/>
                  <a:pt x="275103" y="1024074"/>
                  <a:pt x="276225" y="1026319"/>
                </a:cubicBezTo>
                <a:cubicBezTo>
                  <a:pt x="277505" y="1028879"/>
                  <a:pt x="279400" y="1031082"/>
                  <a:pt x="280987" y="1033463"/>
                </a:cubicBezTo>
                <a:cubicBezTo>
                  <a:pt x="281781" y="1038225"/>
                  <a:pt x="281982" y="1043126"/>
                  <a:pt x="283369" y="1047750"/>
                </a:cubicBezTo>
                <a:cubicBezTo>
                  <a:pt x="284389" y="1051150"/>
                  <a:pt x="286813" y="1053979"/>
                  <a:pt x="288131" y="1057275"/>
                </a:cubicBezTo>
                <a:cubicBezTo>
                  <a:pt x="288139" y="1057295"/>
                  <a:pt x="294081" y="1075125"/>
                  <a:pt x="295275" y="1078707"/>
                </a:cubicBezTo>
                <a:lnTo>
                  <a:pt x="302419" y="1100138"/>
                </a:lnTo>
                <a:cubicBezTo>
                  <a:pt x="302419" y="1100139"/>
                  <a:pt x="307180" y="1114424"/>
                  <a:pt x="307181" y="1114425"/>
                </a:cubicBezTo>
                <a:lnTo>
                  <a:pt x="311944" y="1121569"/>
                </a:lnTo>
                <a:cubicBezTo>
                  <a:pt x="317611" y="1138572"/>
                  <a:pt x="313921" y="1131680"/>
                  <a:pt x="321469" y="1143000"/>
                </a:cubicBezTo>
                <a:lnTo>
                  <a:pt x="326231" y="1157288"/>
                </a:lnTo>
                <a:lnTo>
                  <a:pt x="328612" y="1164432"/>
                </a:lnTo>
                <a:cubicBezTo>
                  <a:pt x="329406" y="1170782"/>
                  <a:pt x="329653" y="1177225"/>
                  <a:pt x="330994" y="1183482"/>
                </a:cubicBezTo>
                <a:cubicBezTo>
                  <a:pt x="332046" y="1188390"/>
                  <a:pt x="334169" y="1193007"/>
                  <a:pt x="335756" y="1197769"/>
                </a:cubicBezTo>
                <a:lnTo>
                  <a:pt x="340519" y="1212057"/>
                </a:lnTo>
                <a:cubicBezTo>
                  <a:pt x="341313" y="1214438"/>
                  <a:pt x="341778" y="1216955"/>
                  <a:pt x="342900" y="1219200"/>
                </a:cubicBezTo>
                <a:cubicBezTo>
                  <a:pt x="344487" y="1222375"/>
                  <a:pt x="346416" y="1225401"/>
                  <a:pt x="347662" y="1228725"/>
                </a:cubicBezTo>
                <a:cubicBezTo>
                  <a:pt x="348811" y="1231789"/>
                  <a:pt x="349145" y="1235103"/>
                  <a:pt x="350044" y="1238250"/>
                </a:cubicBezTo>
                <a:cubicBezTo>
                  <a:pt x="350734" y="1240664"/>
                  <a:pt x="351735" y="1242980"/>
                  <a:pt x="352425" y="1245394"/>
                </a:cubicBezTo>
                <a:cubicBezTo>
                  <a:pt x="358404" y="1266325"/>
                  <a:pt x="351478" y="1244934"/>
                  <a:pt x="357187" y="1262063"/>
                </a:cubicBezTo>
                <a:cubicBezTo>
                  <a:pt x="357981" y="1267619"/>
                  <a:pt x="358468" y="1273228"/>
                  <a:pt x="359569" y="1278732"/>
                </a:cubicBezTo>
                <a:cubicBezTo>
                  <a:pt x="360061" y="1281193"/>
                  <a:pt x="361712" y="1283377"/>
                  <a:pt x="361950" y="1285875"/>
                </a:cubicBezTo>
                <a:cubicBezTo>
                  <a:pt x="363307" y="1300120"/>
                  <a:pt x="362556" y="1314539"/>
                  <a:pt x="364331" y="1328738"/>
                </a:cubicBezTo>
                <a:cubicBezTo>
                  <a:pt x="364954" y="1333719"/>
                  <a:pt x="367877" y="1338155"/>
                  <a:pt x="369094" y="1343025"/>
                </a:cubicBezTo>
                <a:cubicBezTo>
                  <a:pt x="372084" y="1354985"/>
                  <a:pt x="370440" y="1349445"/>
                  <a:pt x="373856" y="1359694"/>
                </a:cubicBezTo>
                <a:cubicBezTo>
                  <a:pt x="374650" y="1375569"/>
                  <a:pt x="374969" y="1391475"/>
                  <a:pt x="376237" y="1407319"/>
                </a:cubicBezTo>
                <a:cubicBezTo>
                  <a:pt x="376560" y="1411353"/>
                  <a:pt x="377554" y="1415320"/>
                  <a:pt x="378619" y="1419225"/>
                </a:cubicBezTo>
                <a:cubicBezTo>
                  <a:pt x="379940" y="1424068"/>
                  <a:pt x="383381" y="1433513"/>
                  <a:pt x="383381" y="1433513"/>
                </a:cubicBezTo>
                <a:cubicBezTo>
                  <a:pt x="384175" y="1443038"/>
                  <a:pt x="385056" y="1452556"/>
                  <a:pt x="385762" y="1462088"/>
                </a:cubicBezTo>
                <a:cubicBezTo>
                  <a:pt x="386644" y="1473988"/>
                  <a:pt x="386456" y="1485994"/>
                  <a:pt x="388144" y="1497807"/>
                </a:cubicBezTo>
                <a:cubicBezTo>
                  <a:pt x="388854" y="1502776"/>
                  <a:pt x="391689" y="1507224"/>
                  <a:pt x="392906" y="1512094"/>
                </a:cubicBezTo>
                <a:cubicBezTo>
                  <a:pt x="396505" y="1526491"/>
                  <a:pt x="394252" y="1518513"/>
                  <a:pt x="400050" y="1535907"/>
                </a:cubicBezTo>
                <a:cubicBezTo>
                  <a:pt x="400844" y="1538288"/>
                  <a:pt x="401939" y="1540589"/>
                  <a:pt x="402431" y="1543050"/>
                </a:cubicBezTo>
                <a:lnTo>
                  <a:pt x="404812" y="1554957"/>
                </a:lnTo>
                <a:cubicBezTo>
                  <a:pt x="405606" y="1564482"/>
                  <a:pt x="405623" y="1574104"/>
                  <a:pt x="407194" y="1583532"/>
                </a:cubicBezTo>
                <a:cubicBezTo>
                  <a:pt x="408019" y="1588484"/>
                  <a:pt x="411956" y="1597819"/>
                  <a:pt x="411956" y="1597819"/>
                </a:cubicBezTo>
                <a:cubicBezTo>
                  <a:pt x="417124" y="1633990"/>
                  <a:pt x="410492" y="1621817"/>
                  <a:pt x="421481" y="1638300"/>
                </a:cubicBezTo>
                <a:cubicBezTo>
                  <a:pt x="422275" y="1641475"/>
                  <a:pt x="422963" y="1644678"/>
                  <a:pt x="423862" y="1647825"/>
                </a:cubicBezTo>
                <a:cubicBezTo>
                  <a:pt x="424552" y="1650239"/>
                  <a:pt x="425795" y="1652499"/>
                  <a:pt x="426244" y="1654969"/>
                </a:cubicBezTo>
                <a:cubicBezTo>
                  <a:pt x="427389" y="1661265"/>
                  <a:pt x="427284" y="1667762"/>
                  <a:pt x="428625" y="1674019"/>
                </a:cubicBezTo>
                <a:cubicBezTo>
                  <a:pt x="428632" y="1674051"/>
                  <a:pt x="434573" y="1691863"/>
                  <a:pt x="435769" y="1695450"/>
                </a:cubicBezTo>
                <a:lnTo>
                  <a:pt x="438150" y="1702594"/>
                </a:lnTo>
                <a:cubicBezTo>
                  <a:pt x="438944" y="1704975"/>
                  <a:pt x="439139" y="1707649"/>
                  <a:pt x="440531" y="1709738"/>
                </a:cubicBezTo>
                <a:lnTo>
                  <a:pt x="450056" y="1724025"/>
                </a:lnTo>
                <a:lnTo>
                  <a:pt x="457200" y="1745457"/>
                </a:lnTo>
                <a:cubicBezTo>
                  <a:pt x="457994" y="1747838"/>
                  <a:pt x="457806" y="1750825"/>
                  <a:pt x="459581" y="1752600"/>
                </a:cubicBezTo>
                <a:lnTo>
                  <a:pt x="466725" y="1759744"/>
                </a:lnTo>
                <a:cubicBezTo>
                  <a:pt x="471175" y="1773096"/>
                  <a:pt x="468499" y="1764457"/>
                  <a:pt x="473869" y="1785938"/>
                </a:cubicBezTo>
                <a:cubicBezTo>
                  <a:pt x="474663" y="1789113"/>
                  <a:pt x="475712" y="1792235"/>
                  <a:pt x="476250" y="1795463"/>
                </a:cubicBezTo>
                <a:cubicBezTo>
                  <a:pt x="477044" y="1800225"/>
                  <a:pt x="477897" y="1804978"/>
                  <a:pt x="478631" y="1809750"/>
                </a:cubicBezTo>
                <a:cubicBezTo>
                  <a:pt x="479484" y="1815297"/>
                  <a:pt x="478928" y="1821208"/>
                  <a:pt x="481012" y="1826419"/>
                </a:cubicBezTo>
                <a:cubicBezTo>
                  <a:pt x="482263" y="1829546"/>
                  <a:pt x="486000" y="1830976"/>
                  <a:pt x="488156" y="1833563"/>
                </a:cubicBezTo>
                <a:cubicBezTo>
                  <a:pt x="489988" y="1835762"/>
                  <a:pt x="491331" y="1838326"/>
                  <a:pt x="492919" y="1840707"/>
                </a:cubicBezTo>
                <a:cubicBezTo>
                  <a:pt x="493713" y="1843882"/>
                  <a:pt x="493836" y="1847305"/>
                  <a:pt x="495300" y="1850232"/>
                </a:cubicBezTo>
                <a:cubicBezTo>
                  <a:pt x="497860" y="1855351"/>
                  <a:pt x="504825" y="1864519"/>
                  <a:pt x="504825" y="1864519"/>
                </a:cubicBezTo>
                <a:cubicBezTo>
                  <a:pt x="506412" y="1869282"/>
                  <a:pt x="509435" y="1873789"/>
                  <a:pt x="509587" y="1878807"/>
                </a:cubicBezTo>
                <a:cubicBezTo>
                  <a:pt x="512041" y="1959768"/>
                  <a:pt x="485763" y="1957388"/>
                  <a:pt x="519112" y="1957388"/>
                </a:cubicBezTo>
              </a:path>
            </a:pathLst>
          </a:cu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 idx="4294967295"/>
          </p:nvPr>
        </p:nvSpPr>
        <p:spPr>
          <a:xfrm>
            <a:off x="384175" y="398462"/>
            <a:ext cx="8375650" cy="423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GB" sz="2600" dirty="0" smtClean="0">
                <a:solidFill>
                  <a:srgbClr val="FFFFFF"/>
                </a:solidFill>
              </a:rPr>
              <a:t>Planning consent</a:t>
            </a:r>
            <a:endParaRPr sz="2600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537611"/>
            <a:ext cx="7654333" cy="18273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47479" y="1350672"/>
            <a:ext cx="3991383" cy="4514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3.7 The Buildings Committee oversees applications for planning approvals for the Operational Estate and </a:t>
            </a:r>
            <a:r>
              <a:rPr lang="en-GB" dirty="0" smtClean="0"/>
              <a:t>is consulted </a:t>
            </a:r>
            <a:r>
              <a:rPr lang="en-GB" dirty="0"/>
              <a:t>by Cambridge University Press and Cambridge Assessment about planning applications for premises</a:t>
            </a:r>
          </a:p>
          <a:p>
            <a:r>
              <a:rPr lang="en-GB" dirty="0"/>
              <a:t>and land in the city of Cambridge</a:t>
            </a:r>
            <a:r>
              <a:rPr lang="en-GB" dirty="0" smtClean="0"/>
              <a:t>. </a:t>
            </a:r>
            <a:r>
              <a:rPr lang="en-GB" dirty="0"/>
              <a:t>Planning Applications which it considers are </a:t>
            </a:r>
            <a:r>
              <a:rPr lang="en-GB" dirty="0" smtClean="0"/>
              <a:t>in consistent </a:t>
            </a:r>
            <a:r>
              <a:rPr lang="en-GB" dirty="0"/>
              <a:t>with the </a:t>
            </a:r>
            <a:r>
              <a:rPr lang="en-GB" dirty="0" smtClean="0"/>
              <a:t>University’s long-term </a:t>
            </a:r>
            <a:r>
              <a:rPr lang="en-GB" dirty="0"/>
              <a:t>estate strategy and agreed principles and policies for planning and design may be referred to the Estates</a:t>
            </a:r>
          </a:p>
          <a:p>
            <a:r>
              <a:rPr lang="en-GB" dirty="0"/>
              <a:t>Strategy Committee before any approval is </a:t>
            </a:r>
            <a:r>
              <a:rPr lang="en-GB" dirty="0" smtClean="0"/>
              <a:t>given.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931773" y="5301208"/>
            <a:ext cx="65631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“as 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 as I can </a:t>
            </a:r>
            <a:r>
              <a:rPr lang="en-GB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see… this 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is highly unlikely to proceed</a:t>
            </a:r>
            <a:r>
              <a:rPr lang="en-GB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31773" y="3862096"/>
            <a:ext cx="65527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“paragraph 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3.6 of the Sites and Buildings </a:t>
            </a:r>
            <a:r>
              <a:rPr lang="en-GB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Regulations implies 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the University cannot seek planning consents without the endorsement of the Buildings Committee. </a:t>
            </a: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350672"/>
            <a:ext cx="3785678" cy="47306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76256" y="1916832"/>
            <a:ext cx="1944216" cy="360040"/>
          </a:xfrm>
          <a:prstGeom prst="rect">
            <a:avLst/>
          </a:prstGeom>
          <a:solidFill>
            <a:srgbClr val="FFFF00">
              <a:alpha val="47843"/>
            </a:srgbClr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3E72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09792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  <p:bldP spid="6" grpId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28" y="1412776"/>
            <a:ext cx="4931604" cy="46749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1342117"/>
            <a:ext cx="6261135" cy="4816257"/>
          </a:xfrm>
          <a:prstGeom prst="rect">
            <a:avLst/>
          </a:prstGeom>
        </p:spPr>
      </p:pic>
      <p:sp>
        <p:nvSpPr>
          <p:cNvPr id="75" name="Shape 75"/>
          <p:cNvSpPr>
            <a:spLocks noGrp="1"/>
          </p:cNvSpPr>
          <p:nvPr>
            <p:ph type="title" idx="4294967295"/>
          </p:nvPr>
        </p:nvSpPr>
        <p:spPr>
          <a:xfrm>
            <a:off x="384175" y="398462"/>
            <a:ext cx="8375650" cy="423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GB" sz="2600" dirty="0" smtClean="0">
                <a:solidFill>
                  <a:srgbClr val="FFFFFF"/>
                </a:solidFill>
              </a:rPr>
              <a:t>Parkers Piece</a:t>
            </a:r>
            <a:endParaRPr sz="2600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664" y="1407660"/>
            <a:ext cx="6306542" cy="47264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7984" y="3039716"/>
            <a:ext cx="4581525" cy="3048000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19349593">
            <a:off x="770389" y="2309527"/>
            <a:ext cx="2741553" cy="792088"/>
          </a:xfrm>
          <a:prstGeom prst="rightArrow">
            <a:avLst/>
          </a:prstGeom>
          <a:solidFill>
            <a:srgbClr val="C00000"/>
          </a:solidFill>
          <a:ln w="25400" cap="flat">
            <a:solidFill>
              <a:srgbClr val="0073CF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3E72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51920" y="1305464"/>
            <a:ext cx="241604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Access</a:t>
            </a:r>
          </a:p>
          <a:p>
            <a:pPr algn="ctr"/>
            <a:r>
              <a:rPr lang="en-US" sz="5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Point ?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92027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/>
          </p:cNvSpPr>
          <p:nvPr>
            <p:ph type="title" idx="4294967295"/>
          </p:nvPr>
        </p:nvSpPr>
        <p:spPr>
          <a:xfrm>
            <a:off x="384175" y="398462"/>
            <a:ext cx="8375650" cy="423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AP-175</a:t>
            </a:r>
          </a:p>
        </p:txBody>
      </p:sp>
      <p:pic>
        <p:nvPicPr>
          <p:cNvPr id="187" name="2 AP-175 with directional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443" y="1367320"/>
            <a:ext cx="3592420" cy="47898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3 AP-175 with omnis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586" y="1367321"/>
            <a:ext cx="3592419" cy="47898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/>
          </p:cNvSpPr>
          <p:nvPr>
            <p:ph type="title" idx="4294967295"/>
          </p:nvPr>
        </p:nvSpPr>
        <p:spPr>
          <a:xfrm>
            <a:off x="384175" y="398462"/>
            <a:ext cx="8375650" cy="423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AP-275</a:t>
            </a:r>
          </a:p>
        </p:txBody>
      </p:sp>
      <p:pic>
        <p:nvPicPr>
          <p:cNvPr id="203" name="5 AP-275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0698" y="1350914"/>
            <a:ext cx="6102604" cy="47438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/>
          </p:cNvSpPr>
          <p:nvPr>
            <p:ph type="title" idx="4294967295"/>
          </p:nvPr>
        </p:nvSpPr>
        <p:spPr>
          <a:xfrm>
            <a:off x="384175" y="398462"/>
            <a:ext cx="8375650" cy="423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Lamp posts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56" y="1340768"/>
            <a:ext cx="7164288" cy="47761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16" y="1340768"/>
            <a:ext cx="7146528" cy="476435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title" idx="4294967295"/>
          </p:nvPr>
        </p:nvSpPr>
        <p:spPr>
          <a:xfrm>
            <a:off x="384175" y="398462"/>
            <a:ext cx="8375650" cy="423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GB" sz="2600" dirty="0" smtClean="0">
                <a:solidFill>
                  <a:srgbClr val="FFFFFF"/>
                </a:solidFill>
              </a:rPr>
              <a:t>Street Furniture</a:t>
            </a:r>
            <a:endParaRPr sz="2600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792" y="1628800"/>
            <a:ext cx="5639232" cy="4157832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971600" y="3933056"/>
            <a:ext cx="1872208" cy="792088"/>
          </a:xfrm>
          <a:prstGeom prst="rightArrow">
            <a:avLst/>
          </a:prstGeom>
          <a:solidFill>
            <a:srgbClr val="C00000"/>
          </a:solidFill>
          <a:ln w="25400" cap="flat">
            <a:solidFill>
              <a:srgbClr val="0073CF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3E72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520" y="3009726"/>
            <a:ext cx="20697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CCTV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/>
          </p:cNvSpPr>
          <p:nvPr>
            <p:ph type="title" idx="4294967295"/>
          </p:nvPr>
        </p:nvSpPr>
        <p:spPr>
          <a:xfrm>
            <a:off x="384175" y="398462"/>
            <a:ext cx="8375650" cy="423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Installing</a:t>
            </a:r>
          </a:p>
        </p:txBody>
      </p:sp>
      <p:pic>
        <p:nvPicPr>
          <p:cNvPr id="233" name="2014-07-01 09.24.10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59" y="1405664"/>
            <a:ext cx="2693785" cy="4763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2014-03-13 09.59.48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8841" y="1405664"/>
            <a:ext cx="2693784" cy="4763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2014-03-13 10.54.48.jp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0723" y="1405664"/>
            <a:ext cx="2693784" cy="47637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title" idx="4294967295"/>
          </p:nvPr>
        </p:nvSpPr>
        <p:spPr>
          <a:xfrm>
            <a:off x="384175" y="398462"/>
            <a:ext cx="8375650" cy="423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GB" sz="2600" dirty="0" smtClean="0">
                <a:solidFill>
                  <a:srgbClr val="FFFFFF"/>
                </a:solidFill>
              </a:rPr>
              <a:t>Wireless deployment</a:t>
            </a:r>
            <a:endParaRPr sz="2600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84" y="1484784"/>
            <a:ext cx="8023031" cy="4359018"/>
          </a:xfrm>
          <a:prstGeom prst="rect">
            <a:avLst/>
          </a:prstGeom>
        </p:spPr>
      </p:pic>
      <p:pic>
        <p:nvPicPr>
          <p:cNvPr id="2050" name="Picture 2" descr="http://www.securewirelessworks.com/images/Access-Points/AP-224-225/AP-22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60" y="1099768"/>
            <a:ext cx="2123358" cy="236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1573" y="1183255"/>
            <a:ext cx="4752527" cy="41378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69" y="3581351"/>
            <a:ext cx="7073860" cy="20931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656561"/>
            <a:ext cx="4608512" cy="34563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748" y="3227734"/>
            <a:ext cx="3933825" cy="2800350"/>
          </a:xfrm>
          <a:prstGeom prst="rect">
            <a:avLst/>
          </a:prstGeom>
        </p:spPr>
      </p:pic>
      <p:pic>
        <p:nvPicPr>
          <p:cNvPr id="15" name="image.jpg"/>
          <p:cNvPicPr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402" y="107784"/>
            <a:ext cx="1081112" cy="991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87524" y="2652046"/>
            <a:ext cx="4680520" cy="284575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/>
          </p:cNvSpPr>
          <p:nvPr>
            <p:ph type="title" idx="4294967295"/>
          </p:nvPr>
        </p:nvSpPr>
        <p:spPr>
          <a:xfrm>
            <a:off x="384175" y="398462"/>
            <a:ext cx="8375650" cy="423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GSM masts</a:t>
            </a:r>
          </a:p>
        </p:txBody>
      </p:sp>
      <p:pic>
        <p:nvPicPr>
          <p:cNvPr id="307" name="photo2.jpe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2683" y="1379368"/>
            <a:ext cx="6298634" cy="47055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>
            <a:spLocks noGrp="1"/>
          </p:cNvSpPr>
          <p:nvPr>
            <p:ph type="title" idx="4294967295"/>
          </p:nvPr>
        </p:nvSpPr>
        <p:spPr>
          <a:xfrm>
            <a:off x="384175" y="398462"/>
            <a:ext cx="8375650" cy="423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Band pass filter</a:t>
            </a:r>
          </a:p>
        </p:txBody>
      </p:sp>
      <p:pic>
        <p:nvPicPr>
          <p:cNvPr id="312" name="photo.jpe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4595" y="1351743"/>
            <a:ext cx="3614810" cy="48396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/>
          </p:cNvSpPr>
          <p:nvPr>
            <p:ph type="title" idx="4294967295"/>
          </p:nvPr>
        </p:nvSpPr>
        <p:spPr>
          <a:xfrm>
            <a:off x="384175" y="398462"/>
            <a:ext cx="8375650" cy="423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GB" sz="2600" dirty="0" smtClean="0">
                <a:solidFill>
                  <a:srgbClr val="FFFFFF"/>
                </a:solidFill>
              </a:rPr>
              <a:t>Free Public </a:t>
            </a:r>
            <a:r>
              <a:rPr lang="en-GB" sz="2600" dirty="0" err="1" smtClean="0">
                <a:solidFill>
                  <a:srgbClr val="FFFFFF"/>
                </a:solidFill>
              </a:rPr>
              <a:t>Wifi</a:t>
            </a:r>
            <a:endParaRPr sz="2600" dirty="0">
              <a:solidFill>
                <a:srgbClr val="FFFFFF"/>
              </a:solidFill>
            </a:endParaRPr>
          </a:p>
        </p:txBody>
      </p:sp>
      <p:pic>
        <p:nvPicPr>
          <p:cNvPr id="249" name="image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1557336"/>
            <a:ext cx="4210051" cy="4208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image.pn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87" y="2703512"/>
            <a:ext cx="3798888" cy="19161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" grpId="2" animBg="1" advAuto="0"/>
      <p:bldP spid="250" grpId="1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/>
          </p:cNvSpPr>
          <p:nvPr>
            <p:ph type="title" idx="4294967295"/>
          </p:nvPr>
        </p:nvSpPr>
        <p:spPr>
          <a:xfrm>
            <a:off x="384175" y="398462"/>
            <a:ext cx="8375650" cy="42386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pPr lvl="0"/>
            <a:r>
              <a:rPr lang="en-GB" dirty="0" smtClean="0"/>
              <a:t>Working with ‘The </a:t>
            </a:r>
            <a:r>
              <a:rPr lang="en-GB" dirty="0" err="1" smtClean="0"/>
              <a:t>Coud</a:t>
            </a:r>
            <a:r>
              <a:rPr lang="en-GB" dirty="0" smtClean="0"/>
              <a:t>’</a:t>
            </a:r>
            <a:endParaRPr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8258175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1076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title" idx="4294967295"/>
          </p:nvPr>
        </p:nvSpPr>
        <p:spPr>
          <a:xfrm>
            <a:off x="384175" y="398462"/>
            <a:ext cx="8375650" cy="423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GB" sz="2600" dirty="0" smtClean="0">
                <a:solidFill>
                  <a:srgbClr val="FFFFFF"/>
                </a:solidFill>
              </a:rPr>
              <a:t>Media launch</a:t>
            </a:r>
            <a:endParaRPr sz="2600" dirty="0">
              <a:solidFill>
                <a:srgbClr val="FFFFFF"/>
              </a:solidFill>
            </a:endParaRPr>
          </a:p>
        </p:txBody>
      </p:sp>
      <p:pic>
        <p:nvPicPr>
          <p:cNvPr id="125" name="jhetcpics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9592" y="2060848"/>
            <a:ext cx="6555879" cy="31752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/>
          </p:cNvSpPr>
          <p:nvPr>
            <p:ph type="title" idx="4294967295"/>
          </p:nvPr>
        </p:nvSpPr>
        <p:spPr>
          <a:xfrm>
            <a:off x="384175" y="398462"/>
            <a:ext cx="8375650" cy="423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On the day</a:t>
            </a:r>
          </a:p>
        </p:txBody>
      </p:sp>
      <p:pic>
        <p:nvPicPr>
          <p:cNvPr id="268" name="20140707_121704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1302" y="1298459"/>
            <a:ext cx="6461396" cy="48460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/>
          </p:cNvSpPr>
          <p:nvPr>
            <p:ph type="title" idx="4294967295"/>
          </p:nvPr>
        </p:nvSpPr>
        <p:spPr>
          <a:xfrm>
            <a:off x="384175" y="398462"/>
            <a:ext cx="8375650" cy="423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On the day</a:t>
            </a:r>
          </a:p>
        </p:txBody>
      </p:sp>
      <p:pic>
        <p:nvPicPr>
          <p:cNvPr id="287" name="screenwshot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37952"/>
            <a:ext cx="9144001" cy="30254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>
            <a:spLocks noGrp="1"/>
          </p:cNvSpPr>
          <p:nvPr>
            <p:ph type="title" idx="4294967295"/>
          </p:nvPr>
        </p:nvSpPr>
        <p:spPr>
          <a:xfrm>
            <a:off x="384175" y="398462"/>
            <a:ext cx="8375650" cy="423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On the day</a:t>
            </a:r>
          </a:p>
        </p:txBody>
      </p:sp>
      <p:pic>
        <p:nvPicPr>
          <p:cNvPr id="290" name="scwreenshot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4179" y="1360635"/>
            <a:ext cx="7415642" cy="48297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/>
          </p:cNvSpPr>
          <p:nvPr>
            <p:ph type="title" idx="4294967295"/>
          </p:nvPr>
        </p:nvSpPr>
        <p:spPr>
          <a:xfrm>
            <a:off x="384175" y="398462"/>
            <a:ext cx="8375650" cy="423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On the day</a:t>
            </a:r>
          </a:p>
        </p:txBody>
      </p:sp>
      <p:pic>
        <p:nvPicPr>
          <p:cNvPr id="281" name="the_day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9770" y="1348330"/>
            <a:ext cx="6284460" cy="4864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/>
          </p:cNvSpPr>
          <p:nvPr>
            <p:ph type="title" idx="4294967295"/>
          </p:nvPr>
        </p:nvSpPr>
        <p:spPr>
          <a:xfrm>
            <a:off x="384175" y="398462"/>
            <a:ext cx="8375650" cy="423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Personal observations</a:t>
            </a:r>
          </a:p>
        </p:txBody>
      </p:sp>
      <p:sp>
        <p:nvSpPr>
          <p:cNvPr id="293" name="Shape 293"/>
          <p:cNvSpPr>
            <a:spLocks noGrp="1"/>
          </p:cNvSpPr>
          <p:nvPr>
            <p:ph type="body" idx="4294967295"/>
          </p:nvPr>
        </p:nvSpPr>
        <p:spPr>
          <a:xfrm>
            <a:off x="384175" y="1708150"/>
            <a:ext cx="8374063" cy="4067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3E72"/>
                </a:solidFill>
              </a:rPr>
              <a:t>The number of connected devices was far lower than the expected footfall.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3E72"/>
                </a:solidFill>
              </a:rPr>
              <a:t>The </a:t>
            </a:r>
            <a:r>
              <a:rPr sz="2000" dirty="0" smtClean="0">
                <a:solidFill>
                  <a:srgbClr val="003E72"/>
                </a:solidFill>
              </a:rPr>
              <a:t>system</a:t>
            </a:r>
            <a:r>
              <a:rPr lang="en-GB" sz="2000" dirty="0" smtClean="0">
                <a:solidFill>
                  <a:srgbClr val="003E72"/>
                </a:solidFill>
              </a:rPr>
              <a:t> is STILL</a:t>
            </a:r>
            <a:r>
              <a:rPr sz="2000" dirty="0" smtClean="0">
                <a:solidFill>
                  <a:srgbClr val="003E72"/>
                </a:solidFill>
              </a:rPr>
              <a:t> </a:t>
            </a:r>
            <a:r>
              <a:rPr sz="2000" dirty="0">
                <a:solidFill>
                  <a:srgbClr val="003E72"/>
                </a:solidFill>
              </a:rPr>
              <a:t>being used…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3E72"/>
                </a:solidFill>
              </a:rPr>
              <a:t>…at capacity…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3E72"/>
                </a:solidFill>
              </a:rPr>
              <a:t>…even when an event is not in progress.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3E72"/>
                </a:solidFill>
              </a:rPr>
              <a:t>I expect many people could not </a:t>
            </a:r>
            <a:r>
              <a:rPr sz="2000" dirty="0" smtClean="0">
                <a:solidFill>
                  <a:srgbClr val="003E72"/>
                </a:solidFill>
              </a:rPr>
              <a:t>connect</a:t>
            </a:r>
            <a:r>
              <a:rPr lang="en-GB" sz="2000" dirty="0" smtClean="0">
                <a:solidFill>
                  <a:srgbClr val="003E72"/>
                </a:solidFill>
              </a:rPr>
              <a:t> on the day</a:t>
            </a:r>
            <a:r>
              <a:rPr sz="2000" dirty="0" smtClean="0">
                <a:solidFill>
                  <a:srgbClr val="003E72"/>
                </a:solidFill>
              </a:rPr>
              <a:t> </a:t>
            </a:r>
            <a:r>
              <a:rPr sz="2000" dirty="0">
                <a:solidFill>
                  <a:srgbClr val="003E72"/>
                </a:solidFill>
              </a:rPr>
              <a:t>(but I could).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3E72"/>
                </a:solidFill>
              </a:rPr>
              <a:t>The cloud router is </a:t>
            </a:r>
            <a:r>
              <a:rPr sz="2000" dirty="0" smtClean="0">
                <a:solidFill>
                  <a:srgbClr val="003E72"/>
                </a:solidFill>
              </a:rPr>
              <a:t>under-</a:t>
            </a:r>
            <a:r>
              <a:rPr sz="2000" dirty="0" err="1" smtClean="0">
                <a:solidFill>
                  <a:srgbClr val="003E72"/>
                </a:solidFill>
              </a:rPr>
              <a:t>specced</a:t>
            </a:r>
            <a:r>
              <a:rPr sz="2000" dirty="0">
                <a:solidFill>
                  <a:srgbClr val="003E72"/>
                </a:solidFill>
              </a:rPr>
              <a:t>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GB" sz="2000" dirty="0" smtClean="0">
                <a:solidFill>
                  <a:srgbClr val="003E72"/>
                </a:solidFill>
              </a:rPr>
              <a:t>We</a:t>
            </a:r>
            <a:r>
              <a:rPr sz="2000" dirty="0" smtClean="0">
                <a:solidFill>
                  <a:srgbClr val="003E72"/>
                </a:solidFill>
              </a:rPr>
              <a:t> </a:t>
            </a:r>
            <a:r>
              <a:rPr sz="2000" dirty="0">
                <a:solidFill>
                  <a:srgbClr val="003E72"/>
                </a:solidFill>
              </a:rPr>
              <a:t>need to write better monitoring scripts.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 idx="4294967295"/>
          </p:nvPr>
        </p:nvSpPr>
        <p:spPr>
          <a:xfrm>
            <a:off x="384175" y="398462"/>
            <a:ext cx="8375650" cy="423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GB" sz="2600" dirty="0" smtClean="0">
                <a:solidFill>
                  <a:srgbClr val="FFFFFF"/>
                </a:solidFill>
              </a:rPr>
              <a:t>Students</a:t>
            </a:r>
            <a:endParaRPr sz="2600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484784"/>
            <a:ext cx="4201074" cy="31508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23630">
            <a:off x="4140871" y="2115282"/>
            <a:ext cx="4457888" cy="29719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05290">
            <a:off x="2088692" y="3910212"/>
            <a:ext cx="3780277" cy="23792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50" y="1530698"/>
            <a:ext cx="4627861" cy="29876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9858">
            <a:off x="3722408" y="2344002"/>
            <a:ext cx="4459901" cy="33057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0986">
            <a:off x="807735" y="3103114"/>
            <a:ext cx="4674195" cy="304568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/>
          </p:cNvSpPr>
          <p:nvPr>
            <p:ph type="title" idx="4294967295"/>
          </p:nvPr>
        </p:nvSpPr>
        <p:spPr>
          <a:xfrm>
            <a:off x="384175" y="398462"/>
            <a:ext cx="8375650" cy="423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GB" sz="2600" dirty="0" smtClean="0">
                <a:solidFill>
                  <a:srgbClr val="FFFFFF"/>
                </a:solidFill>
              </a:rPr>
              <a:t>What next?</a:t>
            </a:r>
            <a:endParaRPr sz="2600" dirty="0">
              <a:solidFill>
                <a:srgbClr val="FFFFFF"/>
              </a:solidFill>
            </a:endParaRPr>
          </a:p>
        </p:txBody>
      </p:sp>
      <p:pic>
        <p:nvPicPr>
          <p:cNvPr id="4098" name="Picture 2" descr="Build to Rent - a view of Jesus Green in Cambridge - Cambridge Letting Agent - New View Resident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6381750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1127" y="1481894"/>
            <a:ext cx="3289548" cy="21930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6548" y="4138823"/>
            <a:ext cx="3361556" cy="18936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30" y="1336749"/>
            <a:ext cx="3227063" cy="4841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576" y="2578410"/>
            <a:ext cx="7143750" cy="2190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2" name="Picture 6" descr="http://a1679.phobos.apple.com/us/r30/Purple6/v4/d4/55/ac/d455acba-7682-72a6-c9c7-8503b7b02dd1/mzl.yicrixjs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6410" y="2204643"/>
            <a:ext cx="2940566" cy="294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/>
          </p:cNvSpPr>
          <p:nvPr>
            <p:ph type="title" idx="4294967295"/>
          </p:nvPr>
        </p:nvSpPr>
        <p:spPr>
          <a:xfrm>
            <a:off x="384175" y="398462"/>
            <a:ext cx="8375650" cy="423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GB" sz="2600" dirty="0" smtClean="0">
                <a:solidFill>
                  <a:srgbClr val="FFFFFF"/>
                </a:solidFill>
              </a:rPr>
              <a:t>Lessons learned…..</a:t>
            </a:r>
            <a:endParaRPr sz="2600" dirty="0">
              <a:solidFill>
                <a:srgbClr val="FFFFFF"/>
              </a:solidFill>
            </a:endParaRPr>
          </a:p>
        </p:txBody>
      </p:sp>
      <p:pic>
        <p:nvPicPr>
          <p:cNvPr id="175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5675" y="1306512"/>
            <a:ext cx="4957763" cy="4824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age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4497" y="1209402"/>
            <a:ext cx="3648075" cy="1371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05362" y="4941887"/>
            <a:ext cx="3962401" cy="1150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age.pn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852" y="2060848"/>
            <a:ext cx="2028825" cy="2493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9265" y="2132856"/>
            <a:ext cx="7212193" cy="3621338"/>
          </a:xfrm>
          <a:prstGeom prst="rect">
            <a:avLst/>
          </a:prstGeom>
        </p:spPr>
      </p:pic>
      <p:pic>
        <p:nvPicPr>
          <p:cNvPr id="3074" name="Picture 2" descr="http://www-cape.eng.cam.ac.uk/wp-content/uploads/2011/08/Cambridge-University-Logo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5302" y="260648"/>
            <a:ext cx="1770282" cy="222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highwaysmagazine.co.uk/wp-content/uploads/2013/08/HighwaysAgency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5558" y="3255286"/>
            <a:ext cx="1727014" cy="122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323" y="867572"/>
            <a:ext cx="2511939" cy="754336"/>
          </a:xfrm>
          <a:prstGeom prst="rect">
            <a:avLst/>
          </a:prstGeom>
        </p:spPr>
      </p:pic>
      <p:pic>
        <p:nvPicPr>
          <p:cNvPr id="3078" name="Picture 6" descr="cctv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0174" y="2282113"/>
            <a:ext cx="1475656" cy="147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1" animBg="1" advAuto="0"/>
      <p:bldP spid="177" grpId="3" animBg="1" advAuto="0"/>
      <p:bldP spid="178" grpId="2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/>
          </p:cNvSpPr>
          <p:nvPr>
            <p:ph type="title" idx="4294967295"/>
          </p:nvPr>
        </p:nvSpPr>
        <p:spPr>
          <a:xfrm>
            <a:off x="251520" y="476672"/>
            <a:ext cx="8642350" cy="559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lnSpc>
                <a:spcPct val="60000"/>
              </a:lnSpc>
              <a:defRPr sz="1800">
                <a:solidFill>
                  <a:srgbClr val="000000"/>
                </a:solidFill>
              </a:defRPr>
            </a:pPr>
            <a:r>
              <a:rPr lang="en-GB" sz="3200" dirty="0" smtClean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Ongoing usage</a:t>
            </a:r>
            <a:endParaRPr sz="2800" dirty="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88840"/>
            <a:ext cx="7524750" cy="4181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1340768"/>
            <a:ext cx="4752528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800" dirty="0" smtClean="0"/>
              <a:t>Devices (per week)</a:t>
            </a:r>
            <a:endParaRPr kumimoji="0" lang="en-GB" sz="2800" b="0" i="0" u="none" strike="noStrike" cap="none" spc="0" normalizeH="0" baseline="0" dirty="0">
              <a:ln>
                <a:noFill/>
              </a:ln>
              <a:solidFill>
                <a:srgbClr val="003E72"/>
              </a:solidFill>
              <a:effectLst/>
              <a:uFillTx/>
              <a:sym typeface="Arial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/>
          </p:cNvSpPr>
          <p:nvPr>
            <p:ph type="title" idx="4294967295"/>
          </p:nvPr>
        </p:nvSpPr>
        <p:spPr>
          <a:xfrm>
            <a:off x="251520" y="476672"/>
            <a:ext cx="8642350" cy="559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lnSpc>
                <a:spcPct val="60000"/>
              </a:lnSpc>
              <a:defRPr sz="1800">
                <a:solidFill>
                  <a:srgbClr val="000000"/>
                </a:solidFill>
              </a:defRPr>
            </a:pPr>
            <a:r>
              <a:rPr lang="en-GB" sz="3200" dirty="0" smtClean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Ongoing usage</a:t>
            </a:r>
            <a:endParaRPr sz="2800" dirty="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1340768"/>
            <a:ext cx="4752528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800" dirty="0" smtClean="0"/>
              <a:t>Sessions (per week)</a:t>
            </a:r>
            <a:endParaRPr kumimoji="0" lang="en-GB" sz="2800" b="0" i="0" u="none" strike="noStrike" cap="none" spc="0" normalizeH="0" baseline="0" dirty="0">
              <a:ln>
                <a:noFill/>
              </a:ln>
              <a:solidFill>
                <a:srgbClr val="003E72"/>
              </a:solidFill>
              <a:effectLst/>
              <a:uFillTx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60848"/>
            <a:ext cx="74295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966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/>
          </p:cNvSpPr>
          <p:nvPr>
            <p:ph type="title" idx="4294967295"/>
          </p:nvPr>
        </p:nvSpPr>
        <p:spPr>
          <a:xfrm>
            <a:off x="251520" y="476672"/>
            <a:ext cx="8642350" cy="559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lnSpc>
                <a:spcPct val="60000"/>
              </a:lnSpc>
              <a:defRPr sz="1800">
                <a:solidFill>
                  <a:srgbClr val="000000"/>
                </a:solidFill>
              </a:defRPr>
            </a:pPr>
            <a:r>
              <a:rPr lang="en-GB" sz="3200" dirty="0" smtClean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Ongoing usage</a:t>
            </a:r>
            <a:endParaRPr sz="2800" dirty="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1340768"/>
            <a:ext cx="4752528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800" dirty="0" smtClean="0"/>
              <a:t>Traffic in GB (per week)</a:t>
            </a:r>
            <a:endParaRPr kumimoji="0" lang="en-GB" sz="2800" b="0" i="0" u="none" strike="noStrike" cap="none" spc="0" normalizeH="0" baseline="0" dirty="0">
              <a:ln>
                <a:noFill/>
              </a:ln>
              <a:solidFill>
                <a:srgbClr val="003E72"/>
              </a:solidFill>
              <a:effectLst/>
              <a:uFillTx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81" y="1863986"/>
            <a:ext cx="756285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2286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/>
          </p:cNvSpPr>
          <p:nvPr>
            <p:ph type="title" idx="4294967295"/>
          </p:nvPr>
        </p:nvSpPr>
        <p:spPr>
          <a:xfrm>
            <a:off x="384175" y="398462"/>
            <a:ext cx="8375650" cy="423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Questions?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92" y="1412776"/>
            <a:ext cx="8173416" cy="459754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 idx="4294967295"/>
          </p:nvPr>
        </p:nvSpPr>
        <p:spPr>
          <a:xfrm>
            <a:off x="384175" y="398462"/>
            <a:ext cx="8375650" cy="423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Connecting Cambridgeshire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484783"/>
            <a:ext cx="7992888" cy="435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8222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/>
        </p:nvSpPr>
        <p:spPr>
          <a:xfrm>
            <a:off x="384175" y="398462"/>
            <a:ext cx="837565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6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GB" sz="2600" dirty="0" smtClean="0">
                <a:solidFill>
                  <a:srgbClr val="FFFFFF"/>
                </a:solidFill>
              </a:rPr>
              <a:t>The Tour is coming to town….</a:t>
            </a:r>
            <a:endParaRPr sz="2600" dirty="0">
              <a:solidFill>
                <a:srgbClr val="FFFFFF"/>
              </a:solidFill>
            </a:endParaRPr>
          </a:p>
        </p:txBody>
      </p:sp>
      <p:pic>
        <p:nvPicPr>
          <p:cNvPr id="18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0825" y="1628775"/>
            <a:ext cx="8686800" cy="41036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" name="Group 33"/>
          <p:cNvGrpSpPr/>
          <p:nvPr/>
        </p:nvGrpSpPr>
        <p:grpSpPr>
          <a:xfrm>
            <a:off x="2051720" y="1412776"/>
            <a:ext cx="4536504" cy="1008112"/>
            <a:chOff x="0" y="0"/>
            <a:chExt cx="4505325" cy="577850"/>
          </a:xfrm>
        </p:grpSpPr>
        <p:sp>
          <p:nvSpPr>
            <p:cNvPr id="31" name="Shape 31"/>
            <p:cNvSpPr/>
            <p:nvPr/>
          </p:nvSpPr>
          <p:spPr>
            <a:xfrm>
              <a:off x="0" y="0"/>
              <a:ext cx="4505325" cy="57785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57150" cap="flat">
              <a:solidFill>
                <a:srgbClr val="00346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2800">
                  <a:solidFill>
                    <a:srgbClr val="EAB200"/>
                  </a:solidFill>
                  <a:latin typeface="Arial Bold"/>
                  <a:ea typeface="Arial Bold"/>
                  <a:cs typeface="Arial Bold"/>
                  <a:sym typeface="Arial Bold"/>
                </a:defRPr>
              </a:pPr>
              <a:endParaRPr/>
            </a:p>
          </p:txBody>
        </p:sp>
        <p:sp>
          <p:nvSpPr>
            <p:cNvPr id="32" name="Shape 32"/>
            <p:cNvSpPr/>
            <p:nvPr/>
          </p:nvSpPr>
          <p:spPr>
            <a:xfrm>
              <a:off x="28196" y="28196"/>
              <a:ext cx="4448933" cy="5292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2800">
                  <a:solidFill>
                    <a:srgbClr val="EAB200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lang="en-GB" sz="5400" dirty="0" smtClean="0">
                  <a:solidFill>
                    <a:srgbClr val="EAB200"/>
                  </a:solidFill>
                </a:rPr>
                <a:t>January 2014</a:t>
              </a:r>
              <a:endParaRPr sz="5400" dirty="0">
                <a:solidFill>
                  <a:srgbClr val="EAB200"/>
                </a:solidFill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28" y="4337266"/>
            <a:ext cx="2530440" cy="1445966"/>
          </a:xfrm>
          <a:prstGeom prst="rect">
            <a:avLst/>
          </a:prstGeom>
        </p:spPr>
      </p:pic>
      <p:sp>
        <p:nvSpPr>
          <p:cNvPr id="105" name="Shape 105"/>
          <p:cNvSpPr>
            <a:spLocks noGrp="1"/>
          </p:cNvSpPr>
          <p:nvPr>
            <p:ph type="title" idx="4294967295"/>
          </p:nvPr>
        </p:nvSpPr>
        <p:spPr>
          <a:xfrm>
            <a:off x="384175" y="398462"/>
            <a:ext cx="8375650" cy="423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GB" sz="2600" dirty="0" smtClean="0">
                <a:solidFill>
                  <a:srgbClr val="FFFFFF"/>
                </a:solidFill>
              </a:rPr>
              <a:t>Project Evaluation</a:t>
            </a:r>
            <a:endParaRPr sz="26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1" y="1484784"/>
            <a:ext cx="1655388" cy="523218"/>
          </a:xfrm>
          <a:prstGeom prst="rect">
            <a:avLst/>
          </a:prstGeom>
          <a:noFill/>
          <a:ln w="28575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800" dirty="0" err="1" smtClean="0"/>
              <a:t>Known’s</a:t>
            </a:r>
            <a:endParaRPr kumimoji="0" lang="en-GB" sz="2800" b="0" i="0" u="none" strike="noStrike" cap="none" spc="0" normalizeH="0" baseline="0" dirty="0">
              <a:ln>
                <a:noFill/>
              </a:ln>
              <a:solidFill>
                <a:srgbClr val="003E72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85" y="2369755"/>
            <a:ext cx="1011294" cy="1008112"/>
          </a:xfrm>
          <a:prstGeom prst="rect">
            <a:avLst/>
          </a:prstGeom>
        </p:spPr>
      </p:pic>
      <p:pic>
        <p:nvPicPr>
          <p:cNvPr id="2050" name="Picture 2" descr="http://upload.wikimedia.org/wikipedia/en/e/e4/Green_tick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2435107"/>
            <a:ext cx="960041" cy="94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909127" y="1314958"/>
            <a:ext cx="1867297" cy="954105"/>
          </a:xfrm>
          <a:prstGeom prst="rect">
            <a:avLst/>
          </a:prstGeom>
          <a:noFill/>
          <a:ln w="28575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spc="0" normalizeH="0" baseline="0" dirty="0" smtClean="0">
                <a:ln>
                  <a:noFill/>
                </a:ln>
                <a:solidFill>
                  <a:srgbClr val="003E72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Known 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spc="0" normalizeH="0" baseline="0" dirty="0" smtClean="0">
                <a:ln>
                  <a:noFill/>
                </a:ln>
                <a:solidFill>
                  <a:srgbClr val="003E72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unknown’s</a:t>
            </a:r>
            <a:endParaRPr kumimoji="0" lang="en-GB" sz="2800" b="0" i="0" u="none" strike="noStrike" cap="none" spc="0" normalizeH="0" baseline="0" dirty="0">
              <a:ln>
                <a:noFill/>
              </a:ln>
              <a:solidFill>
                <a:srgbClr val="003E72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739" y="1746393"/>
            <a:ext cx="2668696" cy="1501142"/>
          </a:xfrm>
          <a:prstGeom prst="rect">
            <a:avLst/>
          </a:prstGeom>
        </p:spPr>
      </p:pic>
      <p:pic>
        <p:nvPicPr>
          <p:cNvPr id="2052" name="Picture 4" descr="http://images.clipartpanda.com/question-question_mark_blue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9759136" y="75941056"/>
            <a:ext cx="3451254" cy="601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actifit-almere.nl/uploads/images/Free-Wifi-300x300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0173" y="2435107"/>
            <a:ext cx="1339604" cy="133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9561" y="4035273"/>
            <a:ext cx="3030216" cy="18121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20" y="3228462"/>
            <a:ext cx="1688976" cy="1688976"/>
          </a:xfrm>
          <a:prstGeom prst="rect">
            <a:avLst/>
          </a:prstGeom>
        </p:spPr>
      </p:pic>
      <p:pic>
        <p:nvPicPr>
          <p:cNvPr id="24" name="Picture 6" descr="http://www.undergroundwineletter.com/wp-content/uploads/2014/08/question-mark-red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5114" y="1828630"/>
            <a:ext cx="798406" cy="133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undergroundwineletter.com/wp-content/uploads/2014/08/question-mark-red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0772" y="4205986"/>
            <a:ext cx="798406" cy="133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ttp://www.undergroundwineletter.com/wp-content/uploads/2014/08/question-mark-red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9544" y="4365104"/>
            <a:ext cx="798406" cy="133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www.undergroundwineletter.com/wp-content/uploads/2014/08/question-mark-red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2710" y="3045079"/>
            <a:ext cx="798406" cy="133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://www.undergroundwineletter.com/wp-content/uploads/2014/08/question-mark-red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4666" y="2408406"/>
            <a:ext cx="798406" cy="133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10" descr="data:image/jpeg;base64,/9j/4AAQSkZJRgABAQAAAQABAAD/2wCEAAkGBxQTEhQUExQWFRQXFxgYGBgXGRgcHxwcHBoaHRgdGBcYHyggGBolGxgYITEhJSkrLi4uGh8zODMsNygtLisBCgoKDg0OGxAQGywkICQsLC8sLDQsNCwsLCwsLCwsLDQsLC8sLCwsLDQsLCwsLC00LCwsLCwsLCwsLCwsLCwsLP/AABEIAKoBKQMBIgACEQEDEQH/xAAbAAACAwEBAQAAAAAAAAAAAAAEBQECAwYAB//EAEYQAAIBAwIEBAMECAQEAwkAAAECEQADIRIxBCJBUQUTYXEygZEGQlKhFCMzYrHB0fAVcoLhU5LS8Qckk0NUY6KjssLT4v/EABkBAAMBAQEAAAAAAAAAAAAAAAABAgMEBf/EADMRAAICAQIEAgcIAwEAAAAAAAABAhEhEjEDQVHwoeEFFSJhYoGRBBMyQlJx0fEUU7Ej/9oADAMBAAIRAxEAPwD65c4iP4/Khgrsx5jA6DAqLOpbaF/iACtH8qnzSyAgETO/t2rtSrYxs9wloFnD8xBkT2O1acIVQsmBBkAdjS27e0qHRoyFJ9DkfnWlm/aRfNDa2JnsTqPQdaqUG++YkxxrPQVAtZknNag1E1z2aHggq1YcRxGkTBOelXL98UUwLJuakrWSqQd871jf45AwtlgHbYE0aW3gLMOM8OF1lJLAKdgcH3HWiP0RAICiPatUIGK8WPSr1S2FSK2wYyB8qsa8PWquQMmB74qQKX7WodR7UPouAfdPof60cTj0oW/xyqpIBaMwBmO/rVxb2SE0iLnh1tgJUd8Y/OsG8NfUCl0qJyIBke5zWfCcfce4YCm0GgETJkb57Gm01Tc4YbEkmRqI6V5r4AkmPepJofjuFFxGQ7Ef3ms0k3kpivxDifNYIhBnrOPr/vR9m0bQAUah1jHuaD8I4N7Um7BaIBQE49ZzNNVuA7Ef36VtxGl7K2Iiub3LOwYEelD2bbRDR8uta2ds+tRxCY9OsVksYL95ledUy0ml/HcdcMpaUq0jSYEEdZnIpiRKkL0yDvNK+L4R7yFZVJyGXJXrj16RWvDrn38iJXyG3BhgsPBI6jqPX1rRDBj6UNwvChBIBmIzj8qte239YWs2k2VeAwmkPiF+6ztbSFKjUCR8S9YzuP5imqXSRhY96X+J2nJW4rCbcmB97uvzFXwlUsillBnhvFB0Hcd/oQfY/wAqKiDNIbN8K63U/ZXYPs20HGJ2PqBTvzVImcGlxIU8BF4L16sOGvgkr2/MVvWbVFWeiorxrwoAivVMV6KAKkSCNwR/3qdHKVggR/eaVJ42kPpDt5bDUAvwgwZM/ukH2pyDVSi47iTTFn6CCjoSJbcCTHbet7bL5am2oaMDpsYPt1q93h01Fzgx8UwcetKuG8QFtrqCbgEMAgLE6pkEjAMj86tXNYFsPS8b1S3ZCknqcmkZ8fYEg29JAkb3T6ytvb51NmzevwzKVEYFxoHv5afzNH3LX4nSDWnsN7vFKvxMCTsBk/QUvbx0RJXRBjnIBHrpGaqngup/1jk245UXlEjckjJ9pplw/B21wqKo643PvR/5x94e0xULnEXTKBtPRidC/TLGq/4I7OHLKrLldM5PUkzNO1YEQDkYMdKu04gTnr2o++a2SQaFzFF3ibtkc1s3PUZj6Z/I0Vwfi1u4NysbhhFMqE4nhLbZZQT3G/1FRrjLdfQdNbGysCJBkdxt9awv2i07fuwJ+eaUWeCupxXK0WyCeaSY2IjaZgyfWn5H9n+lOSUGqdgs7gHDR95yxfGnoO+KCXhrgcmTc+6ynoJ/MRRo4Q+ZgDR8W0QdjHXaiLtmWwTECQO4qtdP9yasR/4G9wjW5UKWggkSD8I0zECn9pIAEzAAnv8AOptrAj+OaqbWZkj54+lTPiOe5SjRpWVnikadLK0YOZI+VCeL8QQmhTz3JCxAgdTkjpS3wa7atgJc5LzZ0lSD6AMcEes9aceHcbE5Zo6ImPb1xQtwK4hRM/eXEfOvG0OoUe51GrCNjLenT6CpSoZopCgD/c15yekfP+le0n2FUCAbkk0hgtqwVdgTqQ5HTJ3+X9aKtrGFGkVdCegAoDxXjShUAzqkELEjEyOg+dWrm6J2DSo+81etsCJUCO9c/YvtzFmUMAfibI78oJB2nO0xRVh2fS0k2mjG2fxR2ParfCa5i1DO8J3aB2HWo89VgAZ6CknjXEODctKXDMgNki2XBOQymBCgY3/F6UV4M2gtYuXA95eZZ+MoYgkRkAysjtQ+HUbDVkyfwsXHuA6gjQQpJC6u4URM/wAR60ZwnDhYGTp39T1x67/I0RxnELp1Qx07gKSd+wzg1R3MLcMgEcw9eh/v0oc5NBSQQydVgTn5/wC+1bKZrHh26GM/2QP4j0NetvBg9Tn36fUfnWLKNqiKsaikMia9Ner1ACcWgt9kPw3VKxj4k99yUYf8lV4TibigWg4ZrY0nQpZv3ZPwK0QYNa/aHlUXBvbOvr9yS4x3tm5UcHxSDimQMD5tsPAMkMkCSIkSrDf8NdF3G67XkZ7OiX8Ma7HmCRM/rG1EHpCpC17xDgQnl3GZmVXAYfCCG5cqsAwSDntTmaH4q2LisrZBBGM7jes1xZX7inFGtnh1WQoAneBVCwPJORvG8dPrWPgvEm5YRmkNBVgRB1KSrY9waLdo2jP9/Os3abT3KWxlfDQNJAgjLdB1/KsOJ8QVDp1CdBdZOlTBiNXfPSp4q2XtHUASPiDRBHWYmARS6zxDMo0aWYOGVFxyYDgaoGqCSBVxhayS3Qf4Pddhqe2ELBWED8QyDOSwP8qY0ss27z3VuOBbVdQChiSykYDj4QQc4ntTKo4m5UdjKMmeu39K0JgTXiJ3rJrRkQ2B0OR/WluMm8MTmRn/AGqVI6flmvEHuPp/vXM2L121xD2nuO4YwgJRQJBe3AUA6SFdDvlR3q4Q1J52JlKjpL5gT19c/kK8pkAjI3zih7NpCJUCDnlE7+tQlgLhDpMYBJbH+Un+FFLYAoH+x/Won+96zt3CcMCCO+AfUelDcb4tatHQzgORIWQJ7ZOJMHrSUW3SHaFXjXhrPfDSXTSC6MQBpBwAemTqO+wrH9CK6WtkhUm21t5YQY0ks5kDA+E5ppYMDWQJPPPocMJPbG1Y8Wg1Kxbl/ZOehV/2ZlsSGgSB1NdUZvCMmluK24YoVhb1otJJsOLlsFdwyXBj/TnemXDeKOQNKrcBEgo2lj7Wn/rW/DatMNGoEgHsw25m2kdhWXF2UcamUMBJEiTpOLi6m6g5gdQKHJSw1337wSrY1t8bZYhHa4rmSEuBkYgbxOGAkbd6KZkBAgSdpyTH5fnSfiPDbJIuWy5ZJDLqYoVYQ4KNMSpBER0q/hz5KBGUhpV0bWpgDOehUgxH4h0qXFVasab5jTyzcDArpI2nIPYxXhwy6QzASozHTvVzeYaTyt30yDHorZOfWsrXElmnSUDGFFzlMjrHqBt6Vl7XIrBFxAjq2gaHIDHsfuse4O30rF3aWQszbFCBA/eUjAOffBossACrMWGYjaOufQnqeoqqOxXkUAiYjuPeMEe+9NMVGf6M1xYedaGVYErGMZXJBG/zoe54fbL275uXWa0SAA5PxYKnOY7E9KYi0SQxbER6xOCekj271dbQVtpnvnP+9LXXf1HpM1chpVRpbfvq99o9c9K8OGkFHOpT0P5j5GtC4EoTmMDrHoN8H+VVNxiogQwPX0OcDoR7b1OeQzyWYBA+IEZPUgYJ9xVb7iA3yIGTv2GZB/gakWWLaiYxETv2kDr8+pq68Ovb1/sDFFoCeGu6lBODsfcf3NaEVAA6VJqRlTXpqYqIoAy46xrQjPQ49Nx8xI+dD+H8IllPLtqFVIKgDpEfMkdfWj6CuXQjIO7aIHrt8oIJPZDVRbqhNczcPLlZkiCfRTMfOQfpW2roB0rC1gjuDpJ+QK/yHzrZ8EGJ6GO3/epY0K0vXku8QoKGVD2UZsyAdYAA+GdBnMFj6UdYu+baVxMmDjBkdPSdvnSr7RAWzb4tgwXh5ZipE6WGhpBxoAbUev6sRTnhuHVBC7TO5PzzWkqpPvHaJW9GPDHUzdQRDTv6R3HxfOtCqWwGZsLgE9JxsBWygLOAJrK+0cyqC+wnHtmJj/eou2UbazJAExuf6VV+JUfEdPvj6d68qR1P9T1PepgfOpwMpfukKSqyfp/HetLYAEDaskE5GO0dvnjNDji9Ctq5gDAIETO0Tg7xv0qtN4QrCb97SVH4mie2DH1iKSfanhMLdByCEMkACSDbY42F0L8mamt4rcQgNE7HsRkehINL/HpcLw+rmu5fSBi2sazkg5JCiDPNI+Gr4WJImWUX8J8RW4oOr4gHAwoE4ZR1Olww+la8fxq23taiRqLbKTygSdRAJVduaI270Hwdk3L4uWwqpaZ1ZoM3CRFwAESAHC8xYyUOOtS3iiLeL3CFRtdq3ccgKPLy0k9XeRHUWqtxWrH07+orwEeLcM120HsvzqQylCp1AHmQOcDUsicZIpZxdk3EuKltrd+0yXVDZLMBKElGYMGAZNjHNQ3g/FljquPodg/7FdJ1I5Cnysm6lxCGVip2O00bee6HW9dtgKCLTNCgujkaWa2xPl6bkbts7HG1Wk4478yW08mnDKjqt23qWR5i6ek/tEY3OWd9hvNZaHa4i8roMlhuVObfM/KSDnlGI9az4Ww1u9csgaVM37IVMwTF5EJYqsMQ0/8AxR2ouy/lMVtrrJXl5maRMgMQNKklmiY+HJzQ30z077yAFZ4lnug6CDpAYg6yJkq5YjQkFeZSZHbuyfJDqJYHzABLGRi4uonSJEj61hxljW8XDAIIZNVwKxmcqp5jpI5VIBk5aKrwLubf6yC6/ikyy4J8ofAHQAwTIlpyDQ6eUCDPDeKtqqrqAkCCcagcqw7g52/doC9w6C9ql1UuohJET+zcwJxc1LHa5moW7qjQly5bnUHJAQI5kwI0nQwBxJAAFNLbm4pFwKPiRgpOPxCevLDAwOlS/Zd9R7hVghgG0R/mEEEe+cGsr1kHUlxiy3AQFPtzCdzjPyNZcDdglXuS0hSIA5lWZEEnmWGj39qMcGDpEHcTjPr1rF4Ze6F/C8MFeFkFcLqOMLBAUzCkQ0CMz2o27dKEEiRHNp39CF3PaBJzWfFAcrF47CSAWnG2d5B9CZoq0R0FOTvLBIwtX5JgcpAYTIOZmV3Ax1jM1K2WK6WMjEbg4MjY9IHXNeJ0tuM5jbGJ94Jn5miTUt9AMhZHv/fatK8a9SKIr1TUTQI8K8aia9QB416oivRQB63MCYnEx360h+1HDNpN1WcMEwFP4JdlURu9rzlnOdMbClp40/j/ADqv6V+/+dccft2l2kem/Rja/EM+GK2+IADuV4lDBe4786c6aRcEiULnH/DFPV4iRt8p/wCma4xr4/EPrVTxI/GPqKUvt1/l8Rr0ZX5vA6/irK3UZHyjqVZTswIhgYzBBPUUN4FcPlm07S9lzaJE5Ag2iczJtNbJ9Sa5RuLX8Y+oqDxg/F+Yo/znVUHqxfq8DvhAoe7eh5kER8IOQZ3AjM4HSI9a4ocR++PqKstwdXH1FT/mvoP1av1eB2K+IKehGYyNv9QlfzqOMVmEaoB+LSYIHpv/AB2muMvXLX3nWDiGIz7TU2uItKTpdQ3pE/1ql9tr8on6M+I7nzJgbfi9N8fUH5A0MyargcmETAXoWOnSfQj/APL3rmU8VcfeMHv/ADolPHmAIMEH+9x1q4/bYdDKXo7icmmdD4ldRLb3HwFUkmYgAEnm6CM+1c9wSXVSSCvE8UQIIIFtQv4SCsIssQCAXYj71AfaT7U21RXuj9WhDMi6dTRkAajGGgwd4iYJrDwH/wARPDnuO73vJYwqLctldKYJ1MoKamaSTOwQdK6+Fx4OGH33k4uLwJwlUkdwnCeXZ8qyQmlNKEgsFMQpIkas5Oc0PwvhOm2tt7rMqqF0ryDA66TrJPWWNb8L4hbv29di6lxTs1tkYe0zEyCM0DwHGjziG1AsdAJZiG0iQVbSLcgsyFUkyOu9UnJpkOhpZsJbEKoUH8IAz6xXuL4ZbiNbfKupU+xEVo6yCNp/LsaW+N3mKrZQnzL0rI3VB+1cCQcAgCPvOlSrbG9hNebVw9riNOu7YZizaUJdFJS9hCCVZAXAjJCYxTXiCukEEBVAdTMAIw+JVTJAOY7UGvH6bgtaFHDD9SHY7XVXVo03V+AICJn4hFCeAm3bung7ohlnyJg67TksPgkKqaQm/wBwGcxXQ9r+fy7/AOmZlxv2gVDesq9tbltBAuOArMxOjQLcPcMrp6GXQRvNbq3bvD3he/UG6vIzxaXWUWFKAltQbWhQ4YD96rfaqxcs37T2dem4QjqjIsgGZm5iQNSgyILrGQKA8N8Fu3Lly8TcXXcYQ76zGgC4nmMxVbZdQyxJCqZ+KBpHTp1LBLu6OiXx9ig/VKDpkksYgASUTTrIEjBA3ihxZvAEqdMeWCzHSsBSEfuZkKxOeXqBBjwvi1AkQXUlgECsxjDqHJiDOBuSfSiy+fuqiypYy36sjILEHQVaMMowu+azxF0kPfcz4biXhSrCcWjqMZJ/UsYB+9qtkdZGcU9VxAJbf5Z2IzmZ/hXK+cBd0tcF1LiANcXqCNLkHUYKkK8r+LEYpz4VfMlCo1CVc4AN0ZbJOo6l0uIBwc1HEjzHFhaABioQaWk5gSTJbG5J3271ThZB0uw65XAn59WBDY66u1bcTbJUyRIyu4yNpaZjoYjE1hcQHS6W8nTJOCAJKyW7ElTg4Y1nZZvdt45VEjInH1ME5kj61pYuSMenvHT+Y9warbfUoaYBH07gk9Rt0rAMqtiYyZOqMnm5jvnm/wCaluAbNeFRNeNSUeNRUis+IvqilnOlQQCTsJIAnsJIzTEXFempNVoA9XqmooA+Nnix3/Oqfpi96Qp9ltUkiAdsdPX1oc/ZlhGMznAxBgmT067dfSrfoX4/DzOr1v8AB4+R0zcanpVf063+IVzV/wCyrAiV3xAE53AB2zlQcdTRXDeFMrCDIYA52IgkT1C4nBwpHep9T/H4eY/W3wePkPDxdo7sDUfpFruv1oaz4OpUqRpI2kSBEMDG4IGknG7Ab0Ve8FA0kQMxJOBmCMYJyTE7oe1P1RH/AGeHmHrZ/o8fIjz06MPrU/pC/jH1FajwFCTDFzgEJmDnB07dfiNaWvsuxA02xbnJ1QTPXlQx89RpeqY/7PDzD1q/0ePkBtxqL98fIE//AG1I44HYg+kwfoaA8Q+zMtdthXvPyNbPKUBJICNzKq86EYBaLgGaacH9lLj6Q8WgR8C85nSrDmurjGrGnBU71EfRkLzPw8xv0nPlFfUHHipHxlV9yD+asfzqLXixcxa1XDvygwQInnPJ1HWui4T7GW1+6W685LfQNhfkBTgeBQA0fDn5RB/KT8hWq9G8Bfik2Zy9JcZ7JHAcd4I99At1tFvzNLKmXjeJIhZ6ZYZXGYD4f+H/AAFry3tWBdZXAZb73iGDconylMQxDfBEAyQM11dzwtDKxq1gjlzzDIkjAkTuR8IovwWzrQgkhxucahMwYgiQZGxHLWv3PAgvZRyy4vEnK5MF+z/E8Ijhk4jgwSgtJbsNaVY1SojUTcaZg43OMmjfEOF8oFx5YUsQbjZYBm1pK8uopcCgc2BOMUZ4J4SvDW/LVrjKCSPMbVEnCqMBVAgAAAY7ya18UUaJ0K2yksDyq5AYiIMDBMEYBM4rNyWrAVjITwd/zEVxGRmDMHZhPWGBHyrlOM4pxe4x2Cl1UpaRiscia1B8xdPPrD8pkwQfhpz4DxBzbLh2Ch2I1EamZg0PkFWIDKCxbJB2rLxmbV61eUlVuRZuHUVzJayTggyxe3kb3V2gUQxJoHlGo8MVuDW1ZeORXtXMfHPmJcMYMvDnvJ70i4/jBFjjk1BrZK3grWJVHhHFzGTbcZBBgB8jBE8L4s1oPaS4Ci89srpZtN5gbYJACqisL6kaQQq28ia5IXjxGkolq/cuA3ggYXHQs4W7afUo8p3RnlZIlX6gNW3Dg7d7fyS2j6FcsXLhAuAQGIhvQhrbpqlgylVwJWc9BRP+Hs+bjFp0EzIGpfvKuSs7YK4AxvIP2V8Ra4i4LzAd2ZZgIuh4WQ3mIbLwDjzG/DFP3uAe/bc/IDNYybTopJCTjPB4urctQGaQ0/DOTLCOeciW1GY9wwXw6Y8xi5Gw2A9o6UH4j9oLIlFYu+0INWltxqIxbOJ5yo9aW8d9oLoADtZ4UsYVWm67xOoKlgtBgGIZsgSvSnU3XfmLCGPCWltXHVR8IUk9zDTJ6s1oAnpKz1oT/FLTXf1N1bmIbyzqhlDGwxcSqoVFy2xOSQokAUj/AEfzgW8h7y41vxrp5agEnUOHt6X1ZMF7amTvvVbfmXrtt0v3OJX4G/R18u0lpjKlWu5JW7bQ/tWI0thZrTQub77/AGEdsvFDEaRqwhLBmaN4kw2AfhY+1Zgu6EIpIYmfMlMNMkSkjPTR1361XgGZySEW0SAC3xudJKspYxlSsSS+4oi/ZXeWdwZA1Hp0j4VB2261hsyzLgLv3XOtwYO55lA1QSNKggq8fvN2oq+jMOggyJzPpOAJEg77msOIdiFdI2GkOG+IwEwDyzqZTn72dookspGTPcb/ACIH0pPqCI4S5K77fw6T6xg+oNbUGvI06dKR6bfewMADDD/XtRhoY0erPiLKurI4DKwKsp2IIgg+hBNaVW6wALHAAJJOwA3pAcSnDLat3LK2br8daJNm95bu1ySWss3EHAU/Ays6jlYbEV2qzGRB6gf161x3HeL8RxbuOFtf+WtgHzLrXLS33OwR9P7EdYKljAyshhuD+zHE3XFy/wAZcQqR+q4M3LVsHDCXuEs4yM6TXRKN5k68f6IutjuyYrL9JT8S/wDMv9aDs2CLSQWOkLhiXbGGBd5lt89SN6K81Pxn/mb+tY0VZzC8Am4FUXw63qYRkgE+2RE/3vTKKVeIccZPlCXUlT8MSRI1CQ2n1A9q9BNswZHE+Hh10Dfcn2OB8yM+k9xUXPCbbLIgRkHsDDCQOghZHULBojwvjxcPwlSRqO+DtpJIHNAEjMbTtJK8PJYGI2jOVMkYmMEkbHak5NbhQoTwnIzBPQfFiSCd5bLse7R0GcH4YITptkMIKxqJg8pAZZM7oJjmd26TXQsoCS3NGTOZI7DaSew61a1gazGYnsAcAewx/HqalyY6EnCi6diEAMDTEH8J0kFQrRI3hFJ6zRNi/pbm13RAnSSuDJkqeUEKuojUIFxRExBTWlLgBZ6GNoEQBOJIEE9kjqK9xXCtGokQJknJgwST0+LnMb6FHSpYEI1vUUVBbEmJ0oeeNWlZ5mW8UJO2dyRRHCcKQWBYFi7Oq6izKCdQV52Aui/bEYggdMAXQpUagSNipGrGzSBgkSTmZdvSstXlkOAykQkSCFHmKDykkBQ624iNrjd6nSx2jpyoMBIJImegB2JHr0GJg9jV14NfvS3+bI/5Ry/lSfwvxIqzh11SQQyQAAZAXSxmAy3WEEwsfMri/EC6g27iIAQXBy+kgSAjRobmGc1k4yui00HAAIQSAUMCSAMZTPtH50u4TxNTxCrblrd0F9QUwDBkT3OD2j2gsbXh9sHVGpiACzEsSBMTOOpzVuOTAYbpzD26j0Eb+1Qmth5J4+6yoSgBPrHt1IG8bkVj4ffyVdgXxyyrFeVSQxRQJzMRsZ2ODJDr3Vh9QR/MGlCBhdVSSGBOW0kNBOgBgME2fN6KZnepXQbBfPFi+2u8WgM7F3S2qnElw7S/IwhkWBogxgB34jwYvWntliA64Ybqd0dT+JWCsD3AoPxizz2mIJUGMeXIYkaNIuELJaMnVBCwAeYEeHccLmpeYMu4aZIllDTABlkcYkcvtTfUF0OT4h5tpeuMitbZkuIzhwisyi8G8wBmVL6C5uQVSIM0X+g3zNy3bIIDnyzKgnMIs6WWRAJBdSQOm5Xi7eTfaTFm+uppcBdSLpurDgqdVrS8QP2L7yapYvXDw2hHuG5w7i22khmdRBttKA6i1soTpxOrsRWu6RIj8Ot+RaS6OIsIt0AgmbgBJLIUFl0uXrn6y6DyrIZRELFbea92VW3dvQMm+ycNZad//Kuis4AyNSHqNdF+E8BbFziBatoty5N1H0WXiSVdZYhmNq8riJIAZBRPgvhSXkRrwe64AZhxLm6EuBmDqtnFpCjqw1ATgYiKpyStvvv9xJCnhXZhpt3bl1VBXyPD0bh7Sn7369ma3Ix8N1euDtRvhvgT22Itra4Zbk81tA944yTxHIgJgGNNzYmuv8oY6xtPT2Gw+VevISMfEMie42n06exNZvi9CtInf7L2Xhr2q84EB7xF0jEHSHBS3P7irWli6bcreKH4uaNIIx5gYEkAkFbm+ZbAgiq2vFWuaggVCNwTqYb7oBq6H7tDXOGtvcFy4S2k6eglmEAM0wq6SYBYElxgQJKe0hX0NXvIXD6mcAkAKW5riqZAAEPrt57Tb706tPIBUDTGD6dCAOn0rmPDrOg6RKqzEKWDEKVc+VJMFyrAKSDp0sM5y3s8YEQvfuqgy3MQirmHUuzGSryN4grilOPQcWE3NIYo7Trlgp7ADUABkicx6noKy4Jyp0aIyTMgCZyQi/DqBDwYMs3ah+K8SY20bhLJv68o6m2qY6s7mQpyJVScmKH8V4O/dFtxxJ4dSALgsgE6p5Yut91W5TCgkEnG1CjyffyAY+KcRbtJrvXltAGQzsEWegyeaZiMzNL7X2iBUeRYv3sCDo8tAP3rt7So0mVMSeWjLHC2Gb9IW0huRHmOoDCNwWYahBmY7elTwtjWGNxQLhbVvOnY2ypOxhVmPvBt6FSWe/kALwN/inuA3GtIsE+VbV3JExJ4h9KtEjCJiRMzU8F4LbUuwBW7lfMdjdeCZWLl2eTY6QAAQR0mmV1+XUYBXuYEjcE9j/MGsb3GKALgysSW2GkiQZO8SNpiTRb5B+5fyQdLxzr3JJ7Mupsxv6bGrXnVYuSAsZJ/DuD8pJ9iaFe7ckECA5jHLDAYkusw20hOi96hrKI/Ow5gdAjm/eAOXY9eWNziigstxHiC2yDOGxzconuCRLAiByg509zWf6Rd/wCHw3/rn/8AVWPDcYoduHFt9C4N2V0ycKNWrUzyNJMSCFmJFX/wVfw2v/TWq0pbit8jIisr1kEHuR/DatRU10GYJwqoigiAOvuTnPUzmanjuLFsaoJ6fnj1jJkgHA61pZtAE+/TH8KveXBgCdx79Jp2rDkIuI46+LgI0hHKrnmCk7HIVublEbCTTpLJCeoHv6wC046UHwtpSQ0CQAASM+2o53npTHRO5qptchIHS6sDSZY4neSMiT3In61oxDnTOpdz/IYx6/SlvGMV8xFUKAurUQxJgTgqwII5feDVPs/xNxxBYEJy9DIiVOpd2gifX8xwxYXyHKAkQTjYg9xgwPXffrQlzg1K6XPxA8ojAjSQBv8Asywn3PWt9mMnfMevXA3xH0q95jBgbZ+noO+3zqNihTbQ4nmZJV46yQpmMwxW0fRAe+SbqzgqD63B7mW676rh22QVSyNLnVtcGfcCI/8ATIH+ijhzBQxLQeb5e3Q4Of51UiUB+GcXcQFNZ5DBVpaFwRgnVhIEA/E4HSKcWfFulxPQlOYTgERv8R04mSG7Uuu8OFbWAEUiCfUSVJG2GJO/QVYcOYBggdIOQIIHzCTH7zk9KznGMslJtDTwnilMoH1FcjvpJOkkHPQ0YbSlgxVdQwCQJjOx36n6muU4hYZWI2MED1gQvYYS2sRjUaPtcZdXZtXo2QdwCD8QBbUdyAqbZrOXB5opT6jy/YDjS20g4JBBBkEEZBBAqttUTSo0rgKJOSB8Ik5bc99z3pUnjahWa6GAWTKbEQWHXUDoAaDjmHeteB48XOTQATIJQ6gpWPikCDBDDf8Arm+HJblakb+OcOz2ibf7W2RctxAll+7JmA66kPo5pTw3EKblu6DqtX1Fp48uBqluHLaYMnU1vIybg2iK6K00iev8CN/zrlL3hk3b3DgGCC9ttNslFYs6skw5a3fDwBIAe37U+HWUxSNPGOKUPJXm4YszEqnNZY/rQA+8Louahv5W4M1qOFCcRoKylxheRQrKA6AC4A2rTqIFu6ADny7mMknzXTcFi/o59Xl3repgA41I40aWDQdQ21EFYMUsvcAbnCvatR5nDlW4dxbYyANfDkkE6tVs+W2pcnXNaJYrbv8Akmzr34rMCDM+uRuMcoPuwoJuMZxKAsulXB6Ms8wBEAMB0OsZHrQnhXDJxCC7qYhjrWSNSkjSSEIi3OeUhtzttXN+LX79u6vDl7oQeY4a2vm3HJI5FttOhQGchoP3ZIjKhwk3XNDcnuNLahOIcEhluS3JpKlWMESwFuQdzAJHrklXeNtqxV3AdYtMFm7dje05MHRvuREk5xXOeG+H3bSovE39JhDbHEXizZZy+m0rQw8sICobdCQBOWXgvAW7nEXLVxyFtqht20/VLcRpIuALDMn3dMwCD3FbSjHdvYhNkcZ4i10lQmm4ymZbzLgZRzFbSAqisulpmOVZU0w4fwi2jrda35/EMR+suFHOpRnSW5U8y0J5IErVuJu2lOjheZlIKrbllS8kBFZhK2zcVmtnOxFM8m1P7IGNBJErsbZaMcrkiJ237VnJ4VKl34FIYA6gDqEETK5kdIY7ihwqhmUKWDAmcnJwwLHAmQYB/FWPh/Eo2AS0SfxQdRDKQBC6WkexFb8QGYqoOkyGncwpE+gnbrgmsKp0XYt4i/dDC2NJmJHLJgidTMyiLkqswYOr0FGvddjqQQAIMggkHfmbqDn4SMHOaCteIp5jPMk/qwbg0AaSY0sVBIYlsiQeXNG2LgLftFg5AQrv97OTHXp1rSSrkJMi5ZCEMzESebM82ykFpI/Dyx0xWa30S4FVRN3UQW5czLKSQWk/EFI77RQg4W4SwdIQMR+rZlZkPwtKNqYrAEGNzjANURStjy7kIZISI8zUINuFAgsF3MnG53pqK6isWeO3eIIv2vNuW9BBsrbtELctwD+s4kgi3nUpYFCukHMijPBbN57Zs3bgXQ7FWBi7cQEaHuABSgMwSMsDkjM3v8ILypfZ3W5aB0hNBj8SszqUd5X2BAjua3vDLjXbN/z21KdytoEoVPKT5ak5MxpP1itMVWF/JPMeMo0LpAUKI04AAGCvb/sKVf4tb/8AfB9F/pR9vhjqJEnVBM99pzLAkQMAbCtf0Uen1f8A6qyWlblOwCvVmz9qi2TOdq3oiy53q01R9qsKBmIQajP9/wB/yq+kjaqcS2mDVhe7ZpiM718Aicf3/SanSqn02xPXIwPnVOOtlkP5f2M1jwqHSG3MRn0yPWqrAgviXIUlVkjIBMT9BSq7aYhbt5mDAEBUAUy2I1KZic743O1NlOMn6YqlkiIGYxP+5oi6B5B/DrRCor8xXqR1zET6EiaItsVYiYBGfcf/AMx9KtcB3x/v0z+XzoDxZHbQVPLu0b47SDOJxR+JhsE8VF0AA61OZBkSNhjG/wDCjeGvalB69R61zHh9i8bkDUi6i3XHNPeG1gycY27U7S6LbspMzzf12onCsAmG+SDq1Z1fw6R7fzNDKgMIN8hvYAD8wAvzNVu+IABTEBiAC2N6nhUId2Yjm2A6R/t/E1FNLJVk3bLAz8U7+vXPYFoH+VYoKEVywUAkLzjcyW0zGYk3LhyNgKa3hqUjvWd9FIBKgxgiBt8/WmmDRXhPEGBEGQ5wHBJGJywyCEAJmeZoqfG7ki3e0ZttzcocG08C4IPaEfp+zrLgTMknO427y31b8oo27fhQRucD3NQ4pSwgTwA2LbAXCLaPauwXtjkIuLhmTzJRgQqGCR8M5mgzxduzcsMXVTIsFXDK+ho8uCP2hW7I1LgC62MU2TwBFH6lrnDkxPktCz1PlEFJPU6c1S/w1yIvW04lQZkIur0PltAkdw3ypKUW+/6CmAeDWk4bjOIUBZur5tv49USfNGpxsH5iDtrXNV8b4a5xI8y04S4ED2XAUAzKsC7ToMEAsp1DERBmfH7wuW14i0ZucLc16W1AiBF1DbcfEbbGM76TRPHWlvWlbLA6b9rUxkj4oVUIzsR6kdqtbqT32776i5UhFxHhqi9cdx5dzSo0cJqvMwVhcV3uOgGtNIgH7ogzIpj4fYtXNS3LSlZKjUBeYo0Mp8zmVdJuDrA1GmdvjvOUBk0WyFKsd5ZcZMQ2dJEHfehkd/KDNLIDpCqFRQCxXmKgE8pghZE96eqTVPvv3hSDHs5UGEBi2xwWDD9m6j4bZ+X3l7Vr4dYLr+sY84kDGJ+IZnqdX+rbFSOdCJJBGltPINuVtRz9Kws3XAGkgtqgrBIDjs+OVh32kCsctFg78Tdt3mUQxlXJ/EQCDyjd3tKew1IO5FMmHmLOufNwmkxyETIIycScntS7x64qqhuMR57ohKzKxzK0/cCmc/vHNacNbMsbaKBa5Le5IiNaktiPugzsKpq0n33YrzQ4s2wF8sbKAB/l+79Ij5Vjd0PKkKWU5lZgjOe0jPsahlJKtJkT7R74G8d9qGdWdptnSv3rm5MdE1Yn1iPeslHnZVi3xHjbUjyUt+bIGxCjViLjgQsnYZkgYpLcRp82LnnLqVn182kNLFLbkco0yAoPKScmuvfgraoyooBaeZsnUfvFiZJ+fSpt8KSVZmZ2XqcLMETp2nJ6VvHiqKx4kOLZz3h3BX/MRzffQWYXAnlkqxTcu2qUMIRG0x6jo2Vl+FwT+8oz8xBNWKpbHMVQekD/AH+lDf4osxats57xA+ZOamUnN2kNJI1H6QYzbjrysv0ySfyqnk8R3s//AFf+qh+IXiHHxaRIwvbrme3r8qw/RLH/AB3+tCXaVhZooHSr0HY4i22x0nscUUAR6/33rVokgP3qyHp2qNQ64rw396QE3VkQc1Wy2IHSr0Nq0kz12oQGzGTFV0bj+/SrWxArLiLsQQJpoRa1AkAZ3+tTnV0AO/8AKs7Zae39DXrzLsTJGYBzj0pgWuOveT065/hVkyPzoXh+ILghEKgbFse2N69atuTz3B7II/M5p0BrZ4lVlWIEbT1HSP4VvbuBjqHXExG3vQ1vg0U/DPqcn6mt7lvGJ+tJ0As4jgyRcFws+ZUKYwTjl2xQ/giXVBJXMwQcQFnmO/MRTkRg1D8QqnJGarW6oVG73lUSSAO5NKk8Z57tt9KEBYYNqB1EgRjDQJiq8XddxyKCmQQ6zI7xM0q4WyLbaShuC2uq3pHxXDOon8O8AdBTjw1WQcmdRwnGW3WUYEDGOkdCNxVuD57pjZfp6mlXD8N5Sn/iXW1P7mBA9AMfKui8Ls6VrLiVFNoqOQ51kY36Va28gHuKEv8AiNtcatTfhXmP0FC3fE21BeS1q2N1hPyQHf3NcyhJ8jTUkV4seVxAeYS+Ajc0AXFHIYIIlllf9K0t8EBstd4bm/Vt5tqNMtacnBYY5W1LGIGmt+J8Ne9ddTedgluRsFF0mUIUDddM5nehPE7p0WeMVea02m6sD4Dy3QxXMKRq/wBNdEUmq7938Gb69+8YcN+rZlId7eWULzYY51E9Aa0t8bbZjphSrZBlj15kG287djVeNvkJCGZ+H7qlW3iMkAZ+lXt8KoQJEqo0nTgFTsdW8jvSdbsZNoNLC7306mySD8J0r1B/jWt1JHMYnBLGAGHwsFH97Uu81gWXM2yFcL95COVix7ZHyNe8Y43RbhSPNufqxGTqPwtPTGf+1GhtoLFl7jvPa5I/aTw1mZALExfKlTtImD0WupTy7FoCSVRQJJJ27k9TXP8AAcLbW9qBkWlFtVhZa4RLv2mD8XqaZC/bDa2PmXOgGQvt0n1quIk6SuhR95sGe+ASGS3+Hqw6aidh6CjtAUSxAA/vr/KgDxF99gEH1NRa4EE/rHLN6n+VZOPXHu3Ks1fxO2PgBdvT+prAX712QGVI3CkEj37flWt21qVlt24BBEnlH+9L7XBW1luYEHmCQg2AIgfFiPyqoqPz+oNs14UcOXKeYLt0CWE6iPcDaj0ucpIXyx0LwB76elLb1i1YLcuhWhpVZJPYHpG/zpXx9r9Id1ZPNR1Gk3WIFvByABBnefSr0as3gm6OisotwSbhu/5Ty/8Ay1P+F2f+Cn0FBeF8PbsyvnKWfSSqwMhQCQB3imegdm+prOWHh9+BSyAcT4arUiPHC2WGsqVaNJ5vnAzFdY9IuCtj9N4gwJ0J09614csOyZLoV4bxTUoYrKn7y/zFEi4jCVOfp+VYeFKIuY/9o1Y+IqBsKuk3SJGmR60HxuSDV/DHJXJJqvHmpSqVDKfpyKMtmqHjmYQiGe7YH9aw4BBJMCaNtjn+VW0kIytW7h+NgRkEAR+dEcPaUfCgHc1dfvV6f41LdjMwYbmb0j+FQ2Dhcd/feoA5/lWXi55fkaFuBpe4tYGZPpmoXimIwv1/pQnhqjQpjOmh+MY9zV6FdCsKuuMh3mei4/hWltGMFUA9W3q9hBoXA6UWfhqW6BCp0vl+R1IHQjBPvvVH4gzF22UP4lP86a8N8PzqeMHKfanqzsFCuzebWDzXFHXEx7da6W29q8hTVuIKyQf6iuN+ytwnibikkgAYnH0pr9q1AtahhhsRg/WlxIXNRCLxY3t8DcsIVswywYBww/1fe+dczY8N80I11UtXbaOLhfme5IIMzgDriivsrxTtfUM7MPLOCxPUd66LxqyrW+ZQcjcA/wAajU+HPS93zHSkrMvs9wpThlliXcai53MiFJ/0gUo8Kujy7qeVcu3CzC7K4LbNDbQRBiujudB0xWVvBYDAkbe1ZKe76lNbHN+CWb9sKbqctolLcyWKE9V9BgH0roFujqdsHV+E/u+lMF2oLjEEzAnSc0Pia5ZQadKA+IYC4oYTIZHJwNO6mOuf50iTiIu3WmfIGhFXGpz1AOGIBj/VRfAMW4i5qJP6g756jvSMuY4PJzeYn13377CumEOXfXyM5MfeEfZ1LQ1XDztLOTiS2Tjp7U5tEAciTHU4H1Oay8LE5OT3OatxJm5B27VjJuUslqksFlv55rqj91f60TbRZlQM9TvV7NpY2H0FLuC/b3R6L/Os97orYZT7ml/HppIcAYPMBuRTC6cVS2ojalF1kbRkyB1VuoMjV+f86w4zhVdGQDdSvy9fSiDWfEmNMd6pXeBMXeD+EizaVLhV2XZtImOgph+kj96vDasYqm9TtiWNj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60" name="Picture 12" descr="http://s0.geograph.org.uk/geophotos/03/91/70/3917073_753a446c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510" y="3804972"/>
            <a:ext cx="2230116" cy="149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ttp://upload.wikimedia.org/wikipedia/en/e/e4/Green_tick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750" y="4840472"/>
            <a:ext cx="960041" cy="94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 idx="4294967295"/>
          </p:nvPr>
        </p:nvSpPr>
        <p:spPr>
          <a:xfrm>
            <a:off x="384175" y="398462"/>
            <a:ext cx="8375650" cy="423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GB" sz="2600" dirty="0" smtClean="0">
                <a:solidFill>
                  <a:srgbClr val="FFFFFF"/>
                </a:solidFill>
              </a:rPr>
              <a:t>How many people…..?</a:t>
            </a:r>
            <a:endParaRPr sz="26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33918" y="1628800"/>
            <a:ext cx="133214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600" dirty="0" smtClean="0"/>
              <a:t>5,000</a:t>
            </a:r>
            <a:endParaRPr kumimoji="0" lang="en-GB" sz="3600" b="0" i="0" u="none" strike="noStrike" cap="none" spc="0" normalizeH="0" baseline="0" dirty="0">
              <a:ln>
                <a:noFill/>
              </a:ln>
              <a:solidFill>
                <a:srgbClr val="003E72"/>
              </a:solidFill>
              <a:effectLst/>
              <a:uFillTx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600" y="3573016"/>
            <a:ext cx="7056784" cy="24006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5000" dirty="0" smtClean="0"/>
              <a:t>150,000</a:t>
            </a:r>
            <a:endParaRPr kumimoji="0" lang="en-GB" sz="15000" b="0" i="0" u="none" strike="noStrike" cap="none" spc="0" normalizeH="0" baseline="0" dirty="0">
              <a:ln>
                <a:noFill/>
              </a:ln>
              <a:solidFill>
                <a:srgbClr val="003E72"/>
              </a:solidFill>
              <a:effectLst/>
              <a:uFillTx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7704" y="2874509"/>
            <a:ext cx="518457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003E72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“Our preliminary</a:t>
            </a:r>
            <a:r>
              <a:rPr kumimoji="0" lang="en-GB" sz="1800" b="0" i="0" u="none" strike="noStrike" cap="none" spc="0" normalizeH="0" dirty="0" smtClean="0">
                <a:ln>
                  <a:noFill/>
                </a:ln>
                <a:solidFill>
                  <a:srgbClr val="003E72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analysis suggests between…..”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3E72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344041"/>
            <a:ext cx="7488831" cy="4425218"/>
          </a:xfrm>
          <a:prstGeom prst="rect">
            <a:avLst/>
          </a:prstGeom>
        </p:spPr>
      </p:pic>
      <p:grpSp>
        <p:nvGrpSpPr>
          <p:cNvPr id="14" name="Group 33"/>
          <p:cNvGrpSpPr/>
          <p:nvPr/>
        </p:nvGrpSpPr>
        <p:grpSpPr>
          <a:xfrm>
            <a:off x="107504" y="1454323"/>
            <a:ext cx="4824536" cy="1872208"/>
            <a:chOff x="0" y="0"/>
            <a:chExt cx="4505325" cy="1033775"/>
          </a:xfrm>
        </p:grpSpPr>
        <p:sp>
          <p:nvSpPr>
            <p:cNvPr id="15" name="Shape 31"/>
            <p:cNvSpPr/>
            <p:nvPr/>
          </p:nvSpPr>
          <p:spPr>
            <a:xfrm>
              <a:off x="0" y="0"/>
              <a:ext cx="4505325" cy="57785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57150" cap="flat">
              <a:solidFill>
                <a:srgbClr val="00346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2800">
                  <a:solidFill>
                    <a:srgbClr val="EAB200"/>
                  </a:solidFill>
                  <a:latin typeface="Arial Bold"/>
                  <a:ea typeface="Arial Bold"/>
                  <a:cs typeface="Arial Bold"/>
                  <a:sym typeface="Arial Bold"/>
                </a:defRPr>
              </a:pPr>
              <a:endParaRPr/>
            </a:p>
          </p:txBody>
        </p:sp>
        <p:sp>
          <p:nvSpPr>
            <p:cNvPr id="16" name="Shape 32"/>
            <p:cNvSpPr/>
            <p:nvPr/>
          </p:nvSpPr>
          <p:spPr>
            <a:xfrm>
              <a:off x="28196" y="28196"/>
              <a:ext cx="4448933" cy="10055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2800">
                  <a:solidFill>
                    <a:srgbClr val="EAB200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lang="en-GB" sz="5400" dirty="0" smtClean="0">
                  <a:solidFill>
                    <a:srgbClr val="EAB200"/>
                  </a:solidFill>
                </a:rPr>
                <a:t>February 2014</a:t>
              </a:r>
              <a:endParaRPr sz="5400" dirty="0">
                <a:solidFill>
                  <a:srgbClr val="EAB200"/>
                </a:solidFill>
              </a:endParaRPr>
            </a:p>
          </p:txBody>
        </p:sp>
      </p:grpSp>
      <p:sp>
        <p:nvSpPr>
          <p:cNvPr id="11" name="Shape 31"/>
          <p:cNvSpPr/>
          <p:nvPr/>
        </p:nvSpPr>
        <p:spPr>
          <a:xfrm>
            <a:off x="4572000" y="4949559"/>
            <a:ext cx="4248472" cy="104651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7150" cap="flat">
            <a:solidFill>
              <a:srgbClr val="00346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2800">
                <a:solidFill>
                  <a:srgbClr val="EAB200"/>
                </a:solidFill>
                <a:latin typeface="Arial Bold"/>
                <a:ea typeface="Arial Bold"/>
                <a:cs typeface="Arial Bold"/>
                <a:sym typeface="Arial Bold"/>
              </a:defRPr>
            </a:pPr>
            <a:r>
              <a:rPr lang="en-GB" sz="5400" dirty="0" smtClean="0"/>
              <a:t>July 7</a:t>
            </a:r>
            <a:r>
              <a:rPr lang="en-GB" sz="5400" baseline="30000" dirty="0" smtClean="0"/>
              <a:t>th</a:t>
            </a:r>
            <a:r>
              <a:rPr lang="en-GB" sz="5400" dirty="0" smtClean="0"/>
              <a:t> 2014</a:t>
            </a:r>
            <a:endParaRPr sz="5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4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/>
          </p:cNvSpPr>
          <p:nvPr>
            <p:ph type="title" idx="4294967295"/>
          </p:nvPr>
        </p:nvSpPr>
        <p:spPr>
          <a:xfrm>
            <a:off x="384175" y="398462"/>
            <a:ext cx="8375650" cy="423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GB" sz="2600" dirty="0" smtClean="0">
                <a:solidFill>
                  <a:srgbClr val="FFFFFF"/>
                </a:solidFill>
              </a:rPr>
              <a:t>Cover the route</a:t>
            </a:r>
            <a:endParaRPr sz="2600" dirty="0">
              <a:solidFill>
                <a:srgbClr val="FFFFFF"/>
              </a:solidFill>
            </a:endParaRPr>
          </a:p>
        </p:txBody>
      </p:sp>
      <p:pic>
        <p:nvPicPr>
          <p:cNvPr id="169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5675" y="1306512"/>
            <a:ext cx="4957763" cy="4824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068" y="1339054"/>
            <a:ext cx="4608975" cy="479187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60648"/>
            <a:ext cx="7776864" cy="581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026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3E72"/>
      </a:dk1>
      <a:lt1>
        <a:srgbClr val="727272"/>
      </a:lt1>
      <a:dk2>
        <a:srgbClr val="A7A7A7"/>
      </a:dk2>
      <a:lt2>
        <a:srgbClr val="535353"/>
      </a:lt2>
      <a:accent1>
        <a:srgbClr val="0073CF"/>
      </a:accent1>
      <a:accent2>
        <a:srgbClr val="E37222"/>
      </a:accent2>
      <a:accent3>
        <a:srgbClr val="8F8F8F"/>
      </a:accent3>
      <a:accent4>
        <a:srgbClr val="003561"/>
      </a:accent4>
      <a:accent5>
        <a:srgbClr val="AABBE2"/>
      </a:accent5>
      <a:accent6>
        <a:srgbClr val="CE671F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073CF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3E72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73CF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3E72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73CF"/>
      </a:accent1>
      <a:accent2>
        <a:srgbClr val="E37222"/>
      </a:accent2>
      <a:accent3>
        <a:srgbClr val="8F8F8F"/>
      </a:accent3>
      <a:accent4>
        <a:srgbClr val="003561"/>
      </a:accent4>
      <a:accent5>
        <a:srgbClr val="AABBE2"/>
      </a:accent5>
      <a:accent6>
        <a:srgbClr val="CE671F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073CF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3E72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73CF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3E72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3041</TotalTime>
  <Words>322</Words>
  <Application>Microsoft Office PowerPoint</Application>
  <PresentationFormat>On-screen Show (4:3)</PresentationFormat>
  <Paragraphs>86</Paragraphs>
  <Slides>35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Arial Bold</vt:lpstr>
      <vt:lpstr>Avenir Roman</vt:lpstr>
      <vt:lpstr>Calibri</vt:lpstr>
      <vt:lpstr>Impact</vt:lpstr>
      <vt:lpstr>Times New Roman</vt:lpstr>
      <vt:lpstr>Default</vt:lpstr>
      <vt:lpstr>How we networked the Tour de France</vt:lpstr>
      <vt:lpstr>Wireless deployment</vt:lpstr>
      <vt:lpstr>Students</vt:lpstr>
      <vt:lpstr>Connecting Cambridgeshire</vt:lpstr>
      <vt:lpstr>PowerPoint Presentation</vt:lpstr>
      <vt:lpstr>Project Evaluation</vt:lpstr>
      <vt:lpstr>How many people…..?</vt:lpstr>
      <vt:lpstr>Cover the route</vt:lpstr>
      <vt:lpstr>PowerPoint Presentation</vt:lpstr>
      <vt:lpstr>Tour de France plan</vt:lpstr>
      <vt:lpstr>Tour de France 2014 – sample site</vt:lpstr>
      <vt:lpstr>Conservation area</vt:lpstr>
      <vt:lpstr>Planning consent</vt:lpstr>
      <vt:lpstr>Parkers Piece</vt:lpstr>
      <vt:lpstr>AP-175</vt:lpstr>
      <vt:lpstr>AP-275</vt:lpstr>
      <vt:lpstr>Lamp posts</vt:lpstr>
      <vt:lpstr>Street Furniture</vt:lpstr>
      <vt:lpstr>Installing</vt:lpstr>
      <vt:lpstr>GSM masts</vt:lpstr>
      <vt:lpstr>Band pass filter</vt:lpstr>
      <vt:lpstr>Free Public Wifi</vt:lpstr>
      <vt:lpstr>Working with ‘The Coud’</vt:lpstr>
      <vt:lpstr>Media launch</vt:lpstr>
      <vt:lpstr>On the day</vt:lpstr>
      <vt:lpstr>On the day</vt:lpstr>
      <vt:lpstr>On the day</vt:lpstr>
      <vt:lpstr>On the day</vt:lpstr>
      <vt:lpstr>Personal observations</vt:lpstr>
      <vt:lpstr>What next?</vt:lpstr>
      <vt:lpstr>Lessons learned…..</vt:lpstr>
      <vt:lpstr>Ongoing usage</vt:lpstr>
      <vt:lpstr>Ongoing usage</vt:lpstr>
      <vt:lpstr>Ongoing usage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we networked the Tour de France</dc:title>
  <dc:creator>Jon Holgate</dc:creator>
  <cp:lastModifiedBy>Jon Holgate</cp:lastModifiedBy>
  <cp:revision>73</cp:revision>
  <cp:lastPrinted>2014-07-29T09:45:44Z</cp:lastPrinted>
  <dcterms:modified xsi:type="dcterms:W3CDTF">2016-04-18T14:56:15Z</dcterms:modified>
</cp:coreProperties>
</file>