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7" r:id="rId4"/>
    <p:sldId id="270" r:id="rId5"/>
    <p:sldId id="268" r:id="rId6"/>
    <p:sldId id="275" r:id="rId7"/>
    <p:sldId id="316" r:id="rId8"/>
    <p:sldId id="273" r:id="rId9"/>
    <p:sldId id="274" r:id="rId10"/>
    <p:sldId id="276" r:id="rId11"/>
    <p:sldId id="277" r:id="rId12"/>
    <p:sldId id="293" r:id="rId13"/>
    <p:sldId id="314" r:id="rId14"/>
    <p:sldId id="278" r:id="rId15"/>
    <p:sldId id="279" r:id="rId16"/>
    <p:sldId id="280" r:id="rId17"/>
    <p:sldId id="282" r:id="rId18"/>
    <p:sldId id="292" r:id="rId19"/>
    <p:sldId id="281" r:id="rId20"/>
    <p:sldId id="283" r:id="rId21"/>
    <p:sldId id="290" r:id="rId22"/>
    <p:sldId id="284" r:id="rId23"/>
    <p:sldId id="287" r:id="rId24"/>
    <p:sldId id="288" r:id="rId25"/>
    <p:sldId id="286" r:id="rId26"/>
    <p:sldId id="311" r:id="rId27"/>
    <p:sldId id="294" r:id="rId28"/>
    <p:sldId id="285" r:id="rId29"/>
    <p:sldId id="289" r:id="rId30"/>
    <p:sldId id="296" r:id="rId31"/>
    <p:sldId id="301" r:id="rId32"/>
    <p:sldId id="302" r:id="rId33"/>
    <p:sldId id="297" r:id="rId34"/>
    <p:sldId id="299" r:id="rId35"/>
    <p:sldId id="300" r:id="rId36"/>
    <p:sldId id="298" r:id="rId37"/>
    <p:sldId id="303" r:id="rId38"/>
    <p:sldId id="304" r:id="rId39"/>
    <p:sldId id="305" r:id="rId40"/>
    <p:sldId id="306" r:id="rId41"/>
    <p:sldId id="312" r:id="rId42"/>
    <p:sldId id="307" r:id="rId43"/>
    <p:sldId id="308" r:id="rId44"/>
    <p:sldId id="313" r:id="rId45"/>
    <p:sldId id="309" r:id="rId46"/>
    <p:sldId id="310" r:id="rId47"/>
    <p:sldId id="315"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572E"/>
    <a:srgbClr val="2930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05" autoAdjust="0"/>
    <p:restoredTop sz="94660"/>
  </p:normalViewPr>
  <p:slideViewPr>
    <p:cSldViewPr snapToGrid="0">
      <p:cViewPr>
        <p:scale>
          <a:sx n="98" d="100"/>
          <a:sy n="98" d="100"/>
        </p:scale>
        <p:origin x="1014" y="3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526384"/>
            <a:ext cx="6858000" cy="1828800"/>
          </a:xfrm>
        </p:spPr>
        <p:txBody>
          <a:bodyPr anchor="b"/>
          <a:lstStyle>
            <a:lvl1pPr algn="ctr">
              <a:defRPr sz="6000"/>
            </a:lvl1pPr>
          </a:lstStyle>
          <a:p>
            <a:r>
              <a:rPr lang="en-US" smtClean="0"/>
              <a:t>Click to edit Master title style</a:t>
            </a:r>
            <a:endParaRPr lang="en-GB" dirty="0"/>
          </a:p>
        </p:txBody>
      </p:sp>
      <p:sp>
        <p:nvSpPr>
          <p:cNvPr id="3" name="Subtitle 2"/>
          <p:cNvSpPr>
            <a:spLocks noGrp="1"/>
          </p:cNvSpPr>
          <p:nvPr>
            <p:ph type="subTitle" idx="1"/>
          </p:nvPr>
        </p:nvSpPr>
        <p:spPr>
          <a:xfrm>
            <a:off x="1143000" y="4431597"/>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5" name="Footer Placeholder 4"/>
          <p:cNvSpPr>
            <a:spLocks noGrp="1"/>
          </p:cNvSpPr>
          <p:nvPr>
            <p:ph type="ftr" sz="quarter" idx="11"/>
          </p:nvPr>
        </p:nvSpPr>
        <p:spPr/>
        <p:txBody>
          <a:bodyPr/>
          <a:lstStyle/>
          <a:p>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9721" y="132036"/>
            <a:ext cx="3384558" cy="2475992"/>
          </a:xfrm>
          <a:prstGeom prst="rect">
            <a:avLst/>
          </a:prstGeom>
        </p:spPr>
      </p:pic>
    </p:spTree>
    <p:extLst>
      <p:ext uri="{BB962C8B-B14F-4D97-AF65-F5344CB8AC3E}">
        <p14:creationId xmlns:p14="http://schemas.microsoft.com/office/powerpoint/2010/main" val="998824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940F5D8-9B51-481F-9965-383F3E594390}" type="datetimeFigureOut">
              <a:rPr lang="en-GB" smtClean="0"/>
              <a:t>17/04/2016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B87B7F-8E09-4AD8-8B8F-38245F8F0132}" type="slidenum">
              <a:rPr lang="en-GB" smtClean="0"/>
              <a:t>‹#›</a:t>
            </a:fld>
            <a:endParaRPr lang="en-GB"/>
          </a:p>
        </p:txBody>
      </p:sp>
    </p:spTree>
    <p:extLst>
      <p:ext uri="{BB962C8B-B14F-4D97-AF65-F5344CB8AC3E}">
        <p14:creationId xmlns:p14="http://schemas.microsoft.com/office/powerpoint/2010/main" val="2172757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940F5D8-9B51-481F-9965-383F3E594390}" type="datetimeFigureOut">
              <a:rPr lang="en-GB" smtClean="0"/>
              <a:t>17/04/2016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B87B7F-8E09-4AD8-8B8F-38245F8F0132}" type="slidenum">
              <a:rPr lang="en-GB" smtClean="0"/>
              <a:t>‹#›</a:t>
            </a:fld>
            <a:endParaRPr lang="en-GB"/>
          </a:p>
        </p:txBody>
      </p:sp>
    </p:spTree>
    <p:extLst>
      <p:ext uri="{BB962C8B-B14F-4D97-AF65-F5344CB8AC3E}">
        <p14:creationId xmlns:p14="http://schemas.microsoft.com/office/powerpoint/2010/main" val="3374599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940F5D8-9B51-481F-9965-383F3E594390}" type="datetimeFigureOut">
              <a:rPr lang="en-GB" smtClean="0"/>
              <a:t>17/04/2016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B87B7F-8E09-4AD8-8B8F-38245F8F0132}" type="slidenum">
              <a:rPr lang="en-GB" smtClean="0"/>
              <a:t>‹#›</a:t>
            </a:fld>
            <a:endParaRPr lang="en-GB"/>
          </a:p>
        </p:txBody>
      </p:sp>
    </p:spTree>
    <p:extLst>
      <p:ext uri="{BB962C8B-B14F-4D97-AF65-F5344CB8AC3E}">
        <p14:creationId xmlns:p14="http://schemas.microsoft.com/office/powerpoint/2010/main" val="3250581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40F5D8-9B51-481F-9965-383F3E594390}" type="datetimeFigureOut">
              <a:rPr lang="en-GB" smtClean="0"/>
              <a:t>17/04/2016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B87B7F-8E09-4AD8-8B8F-38245F8F0132}" type="slidenum">
              <a:rPr lang="en-GB" smtClean="0"/>
              <a:t>‹#›</a:t>
            </a:fld>
            <a:endParaRPr lang="en-GB"/>
          </a:p>
        </p:txBody>
      </p:sp>
    </p:spTree>
    <p:extLst>
      <p:ext uri="{BB962C8B-B14F-4D97-AF65-F5344CB8AC3E}">
        <p14:creationId xmlns:p14="http://schemas.microsoft.com/office/powerpoint/2010/main" val="3675972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940F5D8-9B51-481F-9965-383F3E594390}" type="datetimeFigureOut">
              <a:rPr lang="en-GB" smtClean="0"/>
              <a:t>17/04/2016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B87B7F-8E09-4AD8-8B8F-38245F8F0132}" type="slidenum">
              <a:rPr lang="en-GB" smtClean="0"/>
              <a:t>‹#›</a:t>
            </a:fld>
            <a:endParaRPr lang="en-GB"/>
          </a:p>
        </p:txBody>
      </p:sp>
    </p:spTree>
    <p:extLst>
      <p:ext uri="{BB962C8B-B14F-4D97-AF65-F5344CB8AC3E}">
        <p14:creationId xmlns:p14="http://schemas.microsoft.com/office/powerpoint/2010/main" val="1255275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030042"/>
          </a:xfrm>
        </p:spPr>
        <p:txBody>
          <a:bodyPr/>
          <a:lstStyle/>
          <a:p>
            <a:r>
              <a:rPr lang="en-US" smtClean="0"/>
              <a:t>Click to edit Master title style</a:t>
            </a:r>
            <a:endParaRPr lang="en-GB" dirty="0"/>
          </a:p>
        </p:txBody>
      </p:sp>
      <p:sp>
        <p:nvSpPr>
          <p:cNvPr id="3" name="Text Placeholder 2"/>
          <p:cNvSpPr>
            <a:spLocks noGrp="1"/>
          </p:cNvSpPr>
          <p:nvPr>
            <p:ph type="body" idx="1"/>
          </p:nvPr>
        </p:nvSpPr>
        <p:spPr>
          <a:xfrm>
            <a:off x="629842" y="1423449"/>
            <a:ext cx="3868340" cy="45945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1911187"/>
            <a:ext cx="3868340" cy="42784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29150" y="1423448"/>
            <a:ext cx="3887391" cy="45946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911187"/>
            <a:ext cx="3887391" cy="42784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6"/>
          <p:cNvSpPr>
            <a:spLocks noGrp="1"/>
          </p:cNvSpPr>
          <p:nvPr>
            <p:ph type="dt" sz="half" idx="10"/>
          </p:nvPr>
        </p:nvSpPr>
        <p:spPr/>
        <p:txBody>
          <a:bodyPr/>
          <a:lstStyle/>
          <a:p>
            <a:fld id="{0940F5D8-9B51-481F-9965-383F3E594390}" type="datetimeFigureOut">
              <a:rPr lang="en-GB" smtClean="0"/>
              <a:t>17/04/2016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9B87B7F-8E09-4AD8-8B8F-38245F8F0132}" type="slidenum">
              <a:rPr lang="en-GB" smtClean="0"/>
              <a:t>‹#›</a:t>
            </a:fld>
            <a:endParaRPr lang="en-GB"/>
          </a:p>
        </p:txBody>
      </p:sp>
    </p:spTree>
    <p:extLst>
      <p:ext uri="{BB962C8B-B14F-4D97-AF65-F5344CB8AC3E}">
        <p14:creationId xmlns:p14="http://schemas.microsoft.com/office/powerpoint/2010/main" val="2112303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940F5D8-9B51-481F-9965-383F3E594390}" type="datetimeFigureOut">
              <a:rPr lang="en-GB" smtClean="0"/>
              <a:t>17/04/2016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9B87B7F-8E09-4AD8-8B8F-38245F8F0132}" type="slidenum">
              <a:rPr lang="en-GB" smtClean="0"/>
              <a:t>‹#›</a:t>
            </a:fld>
            <a:endParaRPr lang="en-GB"/>
          </a:p>
        </p:txBody>
      </p:sp>
    </p:spTree>
    <p:extLst>
      <p:ext uri="{BB962C8B-B14F-4D97-AF65-F5344CB8AC3E}">
        <p14:creationId xmlns:p14="http://schemas.microsoft.com/office/powerpoint/2010/main" val="2860504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F5D8-9B51-481F-9965-383F3E594390}" type="datetimeFigureOut">
              <a:rPr lang="en-GB" smtClean="0"/>
              <a:t>17/04/2016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9B87B7F-8E09-4AD8-8B8F-38245F8F0132}" type="slidenum">
              <a:rPr lang="en-GB" smtClean="0"/>
              <a:t>‹#›</a:t>
            </a:fld>
            <a:endParaRPr lang="en-GB"/>
          </a:p>
        </p:txBody>
      </p:sp>
    </p:spTree>
    <p:extLst>
      <p:ext uri="{BB962C8B-B14F-4D97-AF65-F5344CB8AC3E}">
        <p14:creationId xmlns:p14="http://schemas.microsoft.com/office/powerpoint/2010/main" val="3399635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40F5D8-9B51-481F-9965-383F3E594390}" type="datetimeFigureOut">
              <a:rPr lang="en-GB" smtClean="0"/>
              <a:t>17/04/2016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B87B7F-8E09-4AD8-8B8F-38245F8F0132}" type="slidenum">
              <a:rPr lang="en-GB" smtClean="0"/>
              <a:t>‹#›</a:t>
            </a:fld>
            <a:endParaRPr lang="en-GB"/>
          </a:p>
        </p:txBody>
      </p:sp>
    </p:spTree>
    <p:extLst>
      <p:ext uri="{BB962C8B-B14F-4D97-AF65-F5344CB8AC3E}">
        <p14:creationId xmlns:p14="http://schemas.microsoft.com/office/powerpoint/2010/main" val="2002418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40F5D8-9B51-481F-9965-383F3E594390}" type="datetimeFigureOut">
              <a:rPr lang="en-GB" smtClean="0"/>
              <a:t>17/04/2016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B87B7F-8E09-4AD8-8B8F-38245F8F0132}" type="slidenum">
              <a:rPr lang="en-GB" smtClean="0"/>
              <a:t>‹#›</a:t>
            </a:fld>
            <a:endParaRPr lang="en-GB"/>
          </a:p>
        </p:txBody>
      </p:sp>
    </p:spTree>
    <p:extLst>
      <p:ext uri="{BB962C8B-B14F-4D97-AF65-F5344CB8AC3E}">
        <p14:creationId xmlns:p14="http://schemas.microsoft.com/office/powerpoint/2010/main" val="1501211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265628"/>
            <a:ext cx="9195683" cy="683812"/>
          </a:xfrm>
          <a:prstGeom prst="rect">
            <a:avLst/>
          </a:prstGeom>
          <a:solidFill>
            <a:srgbClr val="29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bg1"/>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0940F5D8-9B51-481F-9965-383F3E594390}" type="datetimeFigureOut">
              <a:rPr lang="en-GB" smtClean="0"/>
              <a:pPr/>
              <a:t>17/04/2016</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r>
              <a:rPr lang="en-GB" dirty="0" smtClean="0"/>
              <a:t>© TNP</a:t>
            </a:r>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9B87B7F-8E09-4AD8-8B8F-38245F8F0132}" type="slidenum">
              <a:rPr lang="en-GB" smtClean="0"/>
              <a:pPr/>
              <a:t>‹#›</a:t>
            </a:fld>
            <a:endParaRPr lang="en-GB"/>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521" y="5951333"/>
            <a:ext cx="613921" cy="810034"/>
          </a:xfrm>
          <a:prstGeom prst="rect">
            <a:avLst/>
          </a:prstGeom>
        </p:spPr>
      </p:pic>
    </p:spTree>
    <p:extLst>
      <p:ext uri="{BB962C8B-B14F-4D97-AF65-F5344CB8AC3E}">
        <p14:creationId xmlns:p14="http://schemas.microsoft.com/office/powerpoint/2010/main" val="1744058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29305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C572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4.jpeg"/><Relationship Id="rId4" Type="http://schemas.openxmlformats.org/officeDocument/2006/relationships/image" Target="../media/image23.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mailto:n.race@lancaster.ac.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5.wmf"/></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1.wmf"/><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031" y="1441391"/>
            <a:ext cx="8643924" cy="799958"/>
          </a:xfrm>
        </p:spPr>
        <p:txBody>
          <a:bodyPr>
            <a:normAutofit/>
          </a:bodyPr>
          <a:lstStyle/>
          <a:p>
            <a:r>
              <a:rPr lang="en-US" sz="4400" dirty="0" smtClean="0"/>
              <a:t>The evolution of an Educational WAN</a:t>
            </a:r>
            <a:endParaRPr lang="en-GB" sz="4400" dirty="0"/>
          </a:p>
        </p:txBody>
      </p:sp>
      <p:sp>
        <p:nvSpPr>
          <p:cNvPr id="4" name="Text Placeholder 3"/>
          <p:cNvSpPr>
            <a:spLocks noGrp="1"/>
          </p:cNvSpPr>
          <p:nvPr>
            <p:ph type="body" idx="1"/>
          </p:nvPr>
        </p:nvSpPr>
        <p:spPr>
          <a:xfrm>
            <a:off x="1505691" y="2896469"/>
            <a:ext cx="5873142" cy="1343837"/>
          </a:xfrm>
        </p:spPr>
        <p:txBody>
          <a:bodyPr>
            <a:noAutofit/>
          </a:bodyPr>
          <a:lstStyle/>
          <a:p>
            <a:pPr algn="ctr"/>
            <a:r>
              <a:rPr lang="en-US" sz="2800" b="1" dirty="0">
                <a:solidFill>
                  <a:srgbClr val="0070C0"/>
                </a:solidFill>
              </a:rPr>
              <a:t>Robin Williams </a:t>
            </a:r>
            <a:r>
              <a:rPr lang="en-US" sz="1400" b="1" dirty="0">
                <a:solidFill>
                  <a:srgbClr val="0070C0"/>
                </a:solidFill>
              </a:rPr>
              <a:t>(yes really!)</a:t>
            </a:r>
          </a:p>
          <a:p>
            <a:pPr algn="ctr"/>
            <a:r>
              <a:rPr lang="en-US" sz="2800" b="1" dirty="0">
                <a:solidFill>
                  <a:srgbClr val="0070C0"/>
                </a:solidFill>
              </a:rPr>
              <a:t>robin.williams@tnp.net.uk</a:t>
            </a:r>
            <a:endParaRPr lang="en-GB" sz="2800" b="1" dirty="0">
              <a:solidFill>
                <a:srgbClr val="0070C0"/>
              </a:solidFill>
            </a:endParaRPr>
          </a:p>
        </p:txBody>
      </p:sp>
    </p:spTree>
    <p:extLst>
      <p:ext uri="{BB962C8B-B14F-4D97-AF65-F5344CB8AC3E}">
        <p14:creationId xmlns:p14="http://schemas.microsoft.com/office/powerpoint/2010/main" val="2706845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27" y="69292"/>
            <a:ext cx="3997138" cy="961649"/>
          </a:xfrm>
        </p:spPr>
        <p:txBody>
          <a:bodyPr>
            <a:normAutofit/>
          </a:bodyPr>
          <a:lstStyle/>
          <a:p>
            <a:r>
              <a:rPr lang="en-US" sz="3600" dirty="0" smtClean="0"/>
              <a:t>Initial Phase</a:t>
            </a:r>
            <a:endParaRPr lang="en-GB" sz="3600" dirty="0"/>
          </a:p>
        </p:txBody>
      </p:sp>
      <p:sp>
        <p:nvSpPr>
          <p:cNvPr id="3" name="Content Placeholder 2"/>
          <p:cNvSpPr>
            <a:spLocks noGrp="1"/>
          </p:cNvSpPr>
          <p:nvPr>
            <p:ph idx="1"/>
          </p:nvPr>
        </p:nvSpPr>
        <p:spPr>
          <a:xfrm>
            <a:off x="314886" y="1030941"/>
            <a:ext cx="7886700" cy="4351338"/>
          </a:xfrm>
        </p:spPr>
        <p:txBody>
          <a:bodyPr>
            <a:normAutofit/>
          </a:bodyPr>
          <a:lstStyle/>
          <a:p>
            <a:r>
              <a:rPr lang="en-US" sz="2400" dirty="0" smtClean="0"/>
              <a:t>Drive to get all the sites connected</a:t>
            </a:r>
          </a:p>
          <a:p>
            <a:r>
              <a:rPr lang="en-US" sz="2400" dirty="0" smtClean="0"/>
              <a:t>Core network consisting mainly ATM (later POS) links</a:t>
            </a:r>
          </a:p>
          <a:p>
            <a:r>
              <a:rPr lang="en-US" sz="2400" dirty="0" smtClean="0"/>
              <a:t>Mainly unlicensed band radio or </a:t>
            </a:r>
            <a:r>
              <a:rPr lang="en-US" sz="2400" dirty="0" smtClean="0"/>
              <a:t>LES </a:t>
            </a:r>
            <a:r>
              <a:rPr lang="en-US" sz="2400" dirty="0" smtClean="0"/>
              <a:t>circuits from core radio POP sites to strategic </a:t>
            </a:r>
            <a:r>
              <a:rPr lang="en-US" sz="2400" dirty="0" smtClean="0"/>
              <a:t>aggregation</a:t>
            </a:r>
            <a:r>
              <a:rPr lang="en-US" sz="2400" dirty="0" smtClean="0"/>
              <a:t> </a:t>
            </a:r>
            <a:r>
              <a:rPr lang="en-US" sz="2400" dirty="0" smtClean="0"/>
              <a:t>sites (often high schools).</a:t>
            </a:r>
          </a:p>
          <a:p>
            <a:r>
              <a:rPr lang="en-US" sz="2400" dirty="0" smtClean="0"/>
              <a:t>EPS8/9 </a:t>
            </a:r>
            <a:r>
              <a:rPr lang="en-US" sz="2400" dirty="0" smtClean="0"/>
              <a:t>private copper circuits then used to onward connect smaller sites (multi-pair </a:t>
            </a:r>
            <a:r>
              <a:rPr lang="en-US" sz="2400" dirty="0"/>
              <a:t>SDSL) – EPS = Engineering Performance Specifications </a:t>
            </a:r>
            <a:endParaRPr lang="en-US" sz="2400" dirty="0" smtClean="0"/>
          </a:p>
          <a:p>
            <a:pPr lvl="1"/>
            <a:r>
              <a:rPr lang="en-US" sz="2000" dirty="0" smtClean="0"/>
              <a:t>Up to ~9.2Mb/s achievable via 2x EPS8 circuits (4 pairs running at 2.3Mb/s) on a provider/subscriber CPE pair or DSLAM/subscriber CPE</a:t>
            </a:r>
          </a:p>
          <a:p>
            <a:pPr marL="457200" lvl="1" indent="0">
              <a:buNone/>
            </a:pPr>
            <a:endParaRPr lang="en-US" sz="2000" dirty="0" smtClean="0"/>
          </a:p>
        </p:txBody>
      </p:sp>
    </p:spTree>
    <p:extLst>
      <p:ext uri="{BB962C8B-B14F-4D97-AF65-F5344CB8AC3E}">
        <p14:creationId xmlns:p14="http://schemas.microsoft.com/office/powerpoint/2010/main" val="1173490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44" y="29445"/>
            <a:ext cx="4436409" cy="710639"/>
          </a:xfrm>
        </p:spPr>
        <p:txBody>
          <a:bodyPr>
            <a:normAutofit/>
          </a:bodyPr>
          <a:lstStyle/>
          <a:p>
            <a:r>
              <a:rPr lang="en-US" sz="3600" dirty="0" smtClean="0"/>
              <a:t>Phase 1 backbone</a:t>
            </a:r>
            <a:endParaRPr lang="en-GB" sz="3600" dirty="0"/>
          </a:p>
        </p:txBody>
      </p:sp>
      <p:sp>
        <p:nvSpPr>
          <p:cNvPr id="3" name="Content Placeholder 2"/>
          <p:cNvSpPr>
            <a:spLocks noGrp="1"/>
          </p:cNvSpPr>
          <p:nvPr>
            <p:ph idx="1"/>
          </p:nvPr>
        </p:nvSpPr>
        <p:spPr>
          <a:xfrm>
            <a:off x="198344" y="839507"/>
            <a:ext cx="4230221" cy="4351338"/>
          </a:xfrm>
        </p:spPr>
        <p:txBody>
          <a:bodyPr>
            <a:normAutofit fontScale="92500" lnSpcReduction="20000"/>
          </a:bodyPr>
          <a:lstStyle/>
          <a:p>
            <a:r>
              <a:rPr lang="en-US" dirty="0" smtClean="0"/>
              <a:t>Circa </a:t>
            </a:r>
            <a:r>
              <a:rPr lang="en-US" dirty="0" smtClean="0"/>
              <a:t>2000-2003</a:t>
            </a:r>
            <a:endParaRPr lang="en-US" dirty="0"/>
          </a:p>
          <a:p>
            <a:r>
              <a:rPr lang="en-US" dirty="0" smtClean="0"/>
              <a:t>Core speed 155Mb/s via </a:t>
            </a:r>
            <a:r>
              <a:rPr lang="en-US" dirty="0" err="1" smtClean="0"/>
              <a:t>fibre</a:t>
            </a:r>
            <a:r>
              <a:rPr lang="en-US" dirty="0" smtClean="0"/>
              <a:t> or microwave running ATM</a:t>
            </a:r>
          </a:p>
          <a:p>
            <a:r>
              <a:rPr lang="en-US" dirty="0" smtClean="0"/>
              <a:t>Many POP sites are masts (</a:t>
            </a:r>
            <a:r>
              <a:rPr lang="en-US" dirty="0" smtClean="0"/>
              <a:t>YC/</a:t>
            </a:r>
            <a:r>
              <a:rPr lang="en-US" dirty="0" err="1" smtClean="0"/>
              <a:t>Crowncastle</a:t>
            </a:r>
            <a:r>
              <a:rPr lang="en-US" dirty="0" smtClean="0"/>
              <a:t>/NTL, </a:t>
            </a:r>
            <a:r>
              <a:rPr lang="en-US" dirty="0" smtClean="0"/>
              <a:t>as were pre-</a:t>
            </a:r>
            <a:r>
              <a:rPr lang="en-US" dirty="0" err="1" smtClean="0"/>
              <a:t>Arqiva</a:t>
            </a:r>
            <a:r>
              <a:rPr lang="en-US" dirty="0" smtClean="0"/>
              <a:t>)</a:t>
            </a:r>
          </a:p>
          <a:p>
            <a:r>
              <a:rPr lang="en-US" dirty="0" smtClean="0"/>
              <a:t>Figure of 8 topology for resilience</a:t>
            </a:r>
          </a:p>
          <a:p>
            <a:r>
              <a:rPr lang="en-US" dirty="0" smtClean="0"/>
              <a:t>Core hardware consisting mainly</a:t>
            </a:r>
            <a:r>
              <a:rPr lang="en-GB" dirty="0" smtClean="0"/>
              <a:t> of Cisco 8510s at this point</a:t>
            </a:r>
          </a:p>
        </p:txBody>
      </p:sp>
      <p:pic>
        <p:nvPicPr>
          <p:cNvPr id="4" name="Picture 3" descr="CLEO Area M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3940" y="29445"/>
            <a:ext cx="3627185" cy="6147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372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44" y="132044"/>
            <a:ext cx="7886700" cy="629956"/>
          </a:xfrm>
        </p:spPr>
        <p:txBody>
          <a:bodyPr>
            <a:normAutofit/>
          </a:bodyPr>
          <a:lstStyle/>
          <a:p>
            <a:r>
              <a:rPr lang="en-US" sz="3600" dirty="0" smtClean="0"/>
              <a:t>Phase 1 backbone</a:t>
            </a:r>
            <a:endParaRPr lang="en-GB" sz="36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3702" y="842683"/>
            <a:ext cx="3705569" cy="4939553"/>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9271" y="1730108"/>
            <a:ext cx="4725954" cy="3164701"/>
          </a:xfrm>
          <a:prstGeom prst="rect">
            <a:avLst/>
          </a:prstGeom>
        </p:spPr>
      </p:pic>
      <p:sp>
        <p:nvSpPr>
          <p:cNvPr id="7" name="TextBox 6"/>
          <p:cNvSpPr txBox="1"/>
          <p:nvPr/>
        </p:nvSpPr>
        <p:spPr>
          <a:xfrm>
            <a:off x="4548220" y="5153856"/>
            <a:ext cx="2064027" cy="369332"/>
          </a:xfrm>
          <a:prstGeom prst="rect">
            <a:avLst/>
          </a:prstGeom>
          <a:noFill/>
        </p:spPr>
        <p:txBody>
          <a:bodyPr wrap="none" rtlCol="0">
            <a:spAutoFit/>
          </a:bodyPr>
          <a:lstStyle/>
          <a:p>
            <a:r>
              <a:rPr lang="en-GB" dirty="0" smtClean="0"/>
              <a:t>Example POP fit-out</a:t>
            </a:r>
            <a:endParaRPr lang="en-GB" dirty="0"/>
          </a:p>
        </p:txBody>
      </p:sp>
    </p:spTree>
    <p:extLst>
      <p:ext uri="{BB962C8B-B14F-4D97-AF65-F5344CB8AC3E}">
        <p14:creationId xmlns:p14="http://schemas.microsoft.com/office/powerpoint/2010/main" val="1199795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2" y="147413"/>
            <a:ext cx="4317818" cy="549274"/>
          </a:xfrm>
        </p:spPr>
        <p:txBody>
          <a:bodyPr>
            <a:noAutofit/>
          </a:bodyPr>
          <a:lstStyle/>
          <a:p>
            <a:r>
              <a:rPr lang="en-GB" sz="3600" dirty="0" smtClean="0"/>
              <a:t>Phase 1 radio access</a:t>
            </a:r>
            <a:endParaRPr lang="en-GB" sz="3600" dirty="0"/>
          </a:p>
        </p:txBody>
      </p:sp>
      <p:sp>
        <p:nvSpPr>
          <p:cNvPr id="3" name="Content Placeholder 2"/>
          <p:cNvSpPr>
            <a:spLocks noGrp="1"/>
          </p:cNvSpPr>
          <p:nvPr>
            <p:ph idx="1"/>
          </p:nvPr>
        </p:nvSpPr>
        <p:spPr>
          <a:xfrm>
            <a:off x="550273" y="1137648"/>
            <a:ext cx="2880904" cy="2728958"/>
          </a:xfrm>
        </p:spPr>
        <p:txBody>
          <a:bodyPr/>
          <a:lstStyle/>
          <a:p>
            <a:r>
              <a:rPr lang="en-GB" dirty="0" smtClean="0"/>
              <a:t>2.4Ghz radio</a:t>
            </a:r>
          </a:p>
          <a:p>
            <a:r>
              <a:rPr lang="en-GB" dirty="0" smtClean="0"/>
              <a:t>18dBi antenna</a:t>
            </a:r>
          </a:p>
          <a:p>
            <a:r>
              <a:rPr lang="en-GB" dirty="0" smtClean="0"/>
              <a:t>15km range</a:t>
            </a:r>
            <a:endParaRPr lang="en-GB" dirty="0"/>
          </a:p>
        </p:txBody>
      </p:sp>
      <p:pic>
        <p:nvPicPr>
          <p:cNvPr id="4" name="Picture 3" descr="P000049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8478" y="356419"/>
            <a:ext cx="3517086" cy="525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614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21" y="78256"/>
            <a:ext cx="3997138" cy="773392"/>
          </a:xfrm>
        </p:spPr>
        <p:txBody>
          <a:bodyPr>
            <a:normAutofit/>
          </a:bodyPr>
          <a:lstStyle/>
          <a:p>
            <a:r>
              <a:rPr lang="en-US" sz="3600" dirty="0" smtClean="0"/>
              <a:t>Phase 2 backbone</a:t>
            </a:r>
            <a:endParaRPr lang="en-GB" sz="3600" dirty="0"/>
          </a:p>
        </p:txBody>
      </p:sp>
      <p:sp>
        <p:nvSpPr>
          <p:cNvPr id="3" name="Content Placeholder 2"/>
          <p:cNvSpPr>
            <a:spLocks noGrp="1"/>
          </p:cNvSpPr>
          <p:nvPr>
            <p:ph idx="1"/>
          </p:nvPr>
        </p:nvSpPr>
        <p:spPr>
          <a:xfrm>
            <a:off x="153521" y="1002692"/>
            <a:ext cx="5047034" cy="4176341"/>
          </a:xfrm>
        </p:spPr>
        <p:txBody>
          <a:bodyPr/>
          <a:lstStyle/>
          <a:p>
            <a:r>
              <a:rPr lang="en-US" dirty="0" smtClean="0"/>
              <a:t>2003</a:t>
            </a:r>
          </a:p>
          <a:p>
            <a:r>
              <a:rPr lang="en-US" dirty="0" smtClean="0"/>
              <a:t>Access </a:t>
            </a:r>
            <a:r>
              <a:rPr lang="en-US" dirty="0" smtClean="0"/>
              <a:t>to trans-regional </a:t>
            </a:r>
            <a:r>
              <a:rPr lang="en-US" dirty="0" err="1" smtClean="0"/>
              <a:t>fibre</a:t>
            </a:r>
            <a:endParaRPr lang="en-US" dirty="0" smtClean="0"/>
          </a:p>
          <a:p>
            <a:r>
              <a:rPr lang="en-US" dirty="0" smtClean="0"/>
              <a:t>DWDM</a:t>
            </a:r>
            <a:endParaRPr lang="en-US" dirty="0"/>
          </a:p>
          <a:p>
            <a:pPr lvl="1"/>
            <a:r>
              <a:rPr lang="en-US" dirty="0" smtClean="0"/>
              <a:t>YC </a:t>
            </a:r>
            <a:r>
              <a:rPr lang="en-US" dirty="0" err="1" smtClean="0"/>
              <a:t>fibre</a:t>
            </a:r>
            <a:r>
              <a:rPr lang="en-US" dirty="0" smtClean="0"/>
              <a:t> – would later become Thus, C&amp;W then Vodafone</a:t>
            </a:r>
            <a:endParaRPr lang="en-GB" dirty="0"/>
          </a:p>
        </p:txBody>
      </p:sp>
      <p:pic>
        <p:nvPicPr>
          <p:cNvPr id="4" name="Picture 3" descr="NW Trunk Initi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3894" y="4763"/>
            <a:ext cx="3667125"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503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717" y="116542"/>
            <a:ext cx="3818965" cy="609600"/>
          </a:xfrm>
        </p:spPr>
        <p:txBody>
          <a:bodyPr>
            <a:normAutofit/>
          </a:bodyPr>
          <a:lstStyle/>
          <a:p>
            <a:r>
              <a:rPr lang="en-US" sz="3600" dirty="0" smtClean="0"/>
              <a:t>Phase 2 backbone</a:t>
            </a:r>
            <a:endParaRPr lang="en-GB" sz="3600" dirty="0"/>
          </a:p>
        </p:txBody>
      </p:sp>
      <p:sp>
        <p:nvSpPr>
          <p:cNvPr id="5" name="Content Placeholder 2"/>
          <p:cNvSpPr>
            <a:spLocks noGrp="1"/>
          </p:cNvSpPr>
          <p:nvPr>
            <p:ph idx="1"/>
          </p:nvPr>
        </p:nvSpPr>
        <p:spPr>
          <a:xfrm>
            <a:off x="71717" y="839510"/>
            <a:ext cx="4257767" cy="3571126"/>
          </a:xfrm>
        </p:spPr>
        <p:txBody>
          <a:bodyPr/>
          <a:lstStyle/>
          <a:p>
            <a:r>
              <a:rPr lang="en-US" dirty="0" smtClean="0"/>
              <a:t>… augmented the existing core as bandwidths increased.</a:t>
            </a:r>
          </a:p>
          <a:p>
            <a:r>
              <a:rPr lang="en-US" dirty="0" smtClean="0"/>
              <a:t>Several core links now at 10Gb/s</a:t>
            </a:r>
            <a:endParaRPr lang="en-GB" dirty="0"/>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5860" y="1"/>
            <a:ext cx="3754438" cy="6338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0682" y="4889874"/>
            <a:ext cx="1481137"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156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021" y="304167"/>
            <a:ext cx="4448447" cy="732154"/>
          </a:xfrm>
        </p:spPr>
        <p:txBody>
          <a:bodyPr>
            <a:normAutofit/>
          </a:bodyPr>
          <a:lstStyle/>
          <a:p>
            <a:r>
              <a:rPr lang="en-US" sz="4000" dirty="0" smtClean="0"/>
              <a:t>Equipment refresh</a:t>
            </a:r>
            <a:endParaRPr lang="en-GB" sz="4000" dirty="0"/>
          </a:p>
        </p:txBody>
      </p:sp>
      <p:sp>
        <p:nvSpPr>
          <p:cNvPr id="3" name="Content Placeholder 2"/>
          <p:cNvSpPr>
            <a:spLocks noGrp="1"/>
          </p:cNvSpPr>
          <p:nvPr>
            <p:ph idx="1"/>
          </p:nvPr>
        </p:nvSpPr>
        <p:spPr>
          <a:xfrm>
            <a:off x="619941" y="1355362"/>
            <a:ext cx="7886700" cy="4351338"/>
          </a:xfrm>
        </p:spPr>
        <p:txBody>
          <a:bodyPr/>
          <a:lstStyle/>
          <a:p>
            <a:r>
              <a:rPr lang="en-US" dirty="0" smtClean="0"/>
              <a:t>Core routers</a:t>
            </a:r>
          </a:p>
          <a:p>
            <a:pPr lvl="1"/>
            <a:r>
              <a:rPr lang="en-US" dirty="0" smtClean="0"/>
              <a:t>33 new routers </a:t>
            </a:r>
            <a:r>
              <a:rPr lang="en-US" dirty="0" smtClean="0"/>
              <a:t>procured (circa 2005) </a:t>
            </a:r>
            <a:r>
              <a:rPr lang="en-US" dirty="0" smtClean="0"/>
              <a:t>consisting of Juniper M7i/M10i and M320 </a:t>
            </a:r>
          </a:p>
          <a:p>
            <a:pPr lvl="1"/>
            <a:r>
              <a:rPr lang="en-US" dirty="0" smtClean="0"/>
              <a:t>One </a:t>
            </a:r>
            <a:r>
              <a:rPr lang="en-US" dirty="0" smtClean="0"/>
              <a:t>of the first </a:t>
            </a:r>
            <a:r>
              <a:rPr lang="en-US" dirty="0" smtClean="0"/>
              <a:t>educational </a:t>
            </a:r>
            <a:r>
              <a:rPr lang="en-US" dirty="0" smtClean="0"/>
              <a:t>references for Juniper in UK</a:t>
            </a:r>
          </a:p>
          <a:p>
            <a:pPr lvl="1"/>
            <a:r>
              <a:rPr lang="en-US" dirty="0" smtClean="0"/>
              <a:t>Move to IP over </a:t>
            </a:r>
            <a:r>
              <a:rPr lang="en-US" dirty="0" smtClean="0"/>
              <a:t>POS</a:t>
            </a:r>
          </a:p>
          <a:p>
            <a:pPr lvl="1"/>
            <a:r>
              <a:rPr lang="en-US" dirty="0" smtClean="0"/>
              <a:t>Introduction </a:t>
            </a:r>
            <a:r>
              <a:rPr lang="en-US" dirty="0" smtClean="0"/>
              <a:t>of L2 and L3 VPN simplified network design for separating multiple clients </a:t>
            </a:r>
            <a:r>
              <a:rPr lang="en-US" dirty="0" smtClean="0"/>
              <a:t>groups</a:t>
            </a:r>
          </a:p>
          <a:p>
            <a:pPr lvl="1"/>
            <a:r>
              <a:rPr lang="en-US" dirty="0" smtClean="0"/>
              <a:t>RSVP </a:t>
            </a:r>
            <a:r>
              <a:rPr lang="en-US" dirty="0" smtClean="0"/>
              <a:t>rather than LDP to allow for traffic engineering and finer grained control of LSPs</a:t>
            </a:r>
          </a:p>
          <a:p>
            <a:endParaRPr lang="en-US" dirty="0" smtClean="0"/>
          </a:p>
        </p:txBody>
      </p:sp>
    </p:spTree>
    <p:extLst>
      <p:ext uri="{BB962C8B-B14F-4D97-AF65-F5344CB8AC3E}">
        <p14:creationId xmlns:p14="http://schemas.microsoft.com/office/powerpoint/2010/main" val="3535652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 refresh</a:t>
            </a:r>
            <a:endParaRPr lang="en-GB" dirty="0"/>
          </a:p>
        </p:txBody>
      </p:sp>
      <p:sp>
        <p:nvSpPr>
          <p:cNvPr id="3" name="Content Placeholder 2"/>
          <p:cNvSpPr>
            <a:spLocks noGrp="1"/>
          </p:cNvSpPr>
          <p:nvPr>
            <p:ph idx="1"/>
          </p:nvPr>
        </p:nvSpPr>
        <p:spPr/>
        <p:txBody>
          <a:bodyPr/>
          <a:lstStyle/>
          <a:p>
            <a:r>
              <a:rPr lang="en-US" dirty="0" smtClean="0"/>
              <a:t>Unlicensed band radios</a:t>
            </a:r>
          </a:p>
          <a:p>
            <a:pPr lvl="1"/>
            <a:r>
              <a:rPr lang="en-US" dirty="0" smtClean="0"/>
              <a:t>Existing 2.4Ghz Aries radios swapped for 5.8Ghz radios</a:t>
            </a:r>
          </a:p>
          <a:p>
            <a:pPr lvl="1"/>
            <a:r>
              <a:rPr lang="en-US" dirty="0" err="1" smtClean="0"/>
              <a:t>Alvarion</a:t>
            </a:r>
            <a:r>
              <a:rPr lang="en-US" dirty="0" smtClean="0"/>
              <a:t> P2P and P2MP (point to multi-point) radios selected</a:t>
            </a:r>
          </a:p>
          <a:p>
            <a:pPr lvl="1"/>
            <a:r>
              <a:rPr lang="en-US" dirty="0" smtClean="0"/>
              <a:t>Offered higher bandwidths</a:t>
            </a:r>
          </a:p>
          <a:p>
            <a:pPr lvl="2"/>
            <a:r>
              <a:rPr lang="en-US" dirty="0" smtClean="0"/>
              <a:t>Up to </a:t>
            </a:r>
            <a:r>
              <a:rPr lang="en-US" dirty="0" smtClean="0"/>
              <a:t>30Mb/s </a:t>
            </a:r>
            <a:r>
              <a:rPr lang="en-US" dirty="0" smtClean="0"/>
              <a:t>rather than </a:t>
            </a:r>
            <a:r>
              <a:rPr lang="en-US" dirty="0" smtClean="0"/>
              <a:t>10Mb/s</a:t>
            </a:r>
            <a:endParaRPr lang="en-US" dirty="0" smtClean="0"/>
          </a:p>
          <a:p>
            <a:pPr lvl="2"/>
            <a:r>
              <a:rPr lang="en-US" dirty="0" smtClean="0"/>
              <a:t>Higher </a:t>
            </a:r>
            <a:r>
              <a:rPr lang="en-US" dirty="0" smtClean="0"/>
              <a:t>power</a:t>
            </a:r>
            <a:endParaRPr lang="en-US" dirty="0" smtClean="0"/>
          </a:p>
          <a:p>
            <a:pPr lvl="2"/>
            <a:r>
              <a:rPr lang="en-US" dirty="0" smtClean="0"/>
              <a:t>Still only 4 non-overlapping channels</a:t>
            </a:r>
          </a:p>
          <a:p>
            <a:pPr lvl="2"/>
            <a:r>
              <a:rPr lang="en-US" dirty="0" smtClean="0"/>
              <a:t>Ranges very good where no interference present (~30km)</a:t>
            </a:r>
          </a:p>
          <a:p>
            <a:pPr lvl="2"/>
            <a:r>
              <a:rPr lang="en-US" dirty="0" smtClean="0"/>
              <a:t>Wide beam sector antennas effective (90 or 120 degree</a:t>
            </a:r>
            <a:r>
              <a:rPr lang="en-US" dirty="0" smtClean="0"/>
              <a:t>)</a:t>
            </a:r>
            <a:endParaRPr lang="en-US" dirty="0" smtClean="0"/>
          </a:p>
        </p:txBody>
      </p:sp>
    </p:spTree>
    <p:extLst>
      <p:ext uri="{BB962C8B-B14F-4D97-AF65-F5344CB8AC3E}">
        <p14:creationId xmlns:p14="http://schemas.microsoft.com/office/powerpoint/2010/main" val="1545646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44" y="0"/>
            <a:ext cx="7886700" cy="1325563"/>
          </a:xfrm>
        </p:spPr>
        <p:txBody>
          <a:bodyPr/>
          <a:lstStyle/>
          <a:p>
            <a:r>
              <a:rPr lang="en-US" dirty="0" smtClean="0"/>
              <a:t>Equipment refresh</a:t>
            </a:r>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4799" y="1048914"/>
            <a:ext cx="2734422" cy="364500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61" y="1048915"/>
            <a:ext cx="2734421" cy="3645005"/>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268686" y="3328222"/>
            <a:ext cx="3701491" cy="2776797"/>
          </a:xfrm>
        </p:spPr>
      </p:pic>
      <p:sp>
        <p:nvSpPr>
          <p:cNvPr id="9" name="TextBox 8"/>
          <p:cNvSpPr txBox="1"/>
          <p:nvPr/>
        </p:nvSpPr>
        <p:spPr>
          <a:xfrm>
            <a:off x="783771" y="4831471"/>
            <a:ext cx="1668021" cy="646331"/>
          </a:xfrm>
          <a:prstGeom prst="rect">
            <a:avLst/>
          </a:prstGeom>
          <a:noFill/>
        </p:spPr>
        <p:txBody>
          <a:bodyPr wrap="none" rtlCol="0">
            <a:spAutoFit/>
          </a:bodyPr>
          <a:lstStyle/>
          <a:p>
            <a:r>
              <a:rPr lang="en-GB" dirty="0" smtClean="0"/>
              <a:t>5.8Ghz </a:t>
            </a:r>
          </a:p>
          <a:p>
            <a:r>
              <a:rPr lang="en-GB" dirty="0" smtClean="0"/>
              <a:t>sector on tower</a:t>
            </a:r>
            <a:endParaRPr lang="en-GB" dirty="0"/>
          </a:p>
        </p:txBody>
      </p:sp>
      <p:sp>
        <p:nvSpPr>
          <p:cNvPr id="10" name="TextBox 9"/>
          <p:cNvSpPr txBox="1"/>
          <p:nvPr/>
        </p:nvSpPr>
        <p:spPr>
          <a:xfrm>
            <a:off x="3064799" y="4831471"/>
            <a:ext cx="2041393" cy="646331"/>
          </a:xfrm>
          <a:prstGeom prst="rect">
            <a:avLst/>
          </a:prstGeom>
          <a:noFill/>
        </p:spPr>
        <p:txBody>
          <a:bodyPr wrap="none" rtlCol="0">
            <a:spAutoFit/>
          </a:bodyPr>
          <a:lstStyle/>
          <a:p>
            <a:r>
              <a:rPr lang="en-GB" dirty="0" smtClean="0"/>
              <a:t>5.8Ghz</a:t>
            </a:r>
          </a:p>
          <a:p>
            <a:r>
              <a:rPr lang="en-GB" dirty="0" smtClean="0"/>
              <a:t>Subscriber/P2P unit</a:t>
            </a:r>
            <a:endParaRPr lang="en-GB" dirty="0"/>
          </a:p>
        </p:txBody>
      </p:sp>
      <p:sp>
        <p:nvSpPr>
          <p:cNvPr id="11" name="TextBox 10"/>
          <p:cNvSpPr txBox="1"/>
          <p:nvPr/>
        </p:nvSpPr>
        <p:spPr>
          <a:xfrm>
            <a:off x="6093726" y="2936290"/>
            <a:ext cx="2675091" cy="369332"/>
          </a:xfrm>
          <a:prstGeom prst="rect">
            <a:avLst/>
          </a:prstGeom>
          <a:noFill/>
        </p:spPr>
        <p:txBody>
          <a:bodyPr wrap="none" rtlCol="0">
            <a:spAutoFit/>
          </a:bodyPr>
          <a:lstStyle/>
          <a:p>
            <a:r>
              <a:rPr lang="en-GB" dirty="0" smtClean="0"/>
              <a:t>New cores being fitted out</a:t>
            </a:r>
            <a:endParaRPr lang="en-GB"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9221" y="462393"/>
            <a:ext cx="3211247" cy="2409023"/>
          </a:xfrm>
          <a:prstGeom prst="rect">
            <a:avLst/>
          </a:prstGeom>
        </p:spPr>
      </p:pic>
    </p:spTree>
    <p:extLst>
      <p:ext uri="{BB962C8B-B14F-4D97-AF65-F5344CB8AC3E}">
        <p14:creationId xmlns:p14="http://schemas.microsoft.com/office/powerpoint/2010/main" val="3984438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991" y="158939"/>
            <a:ext cx="7886700" cy="755462"/>
          </a:xfrm>
        </p:spPr>
        <p:txBody>
          <a:bodyPr>
            <a:normAutofit/>
          </a:bodyPr>
          <a:lstStyle/>
          <a:p>
            <a:r>
              <a:rPr lang="en-US" sz="4000" dirty="0" smtClean="0"/>
              <a:t>2004-2006 – Openreach &amp; LLU</a:t>
            </a:r>
            <a:endParaRPr lang="en-GB" sz="4000" dirty="0"/>
          </a:p>
        </p:txBody>
      </p:sp>
      <p:sp>
        <p:nvSpPr>
          <p:cNvPr id="3" name="Content Placeholder 2"/>
          <p:cNvSpPr>
            <a:spLocks noGrp="1"/>
          </p:cNvSpPr>
          <p:nvPr>
            <p:ph idx="1"/>
          </p:nvPr>
        </p:nvSpPr>
        <p:spPr>
          <a:xfrm>
            <a:off x="404532" y="982942"/>
            <a:ext cx="7886700" cy="4351338"/>
          </a:xfrm>
        </p:spPr>
        <p:txBody>
          <a:bodyPr>
            <a:normAutofit fontScale="92500" lnSpcReduction="20000"/>
          </a:bodyPr>
          <a:lstStyle/>
          <a:p>
            <a:r>
              <a:rPr lang="en-US" dirty="0" smtClean="0"/>
              <a:t>Telephone exchanges and the local loop become accessible</a:t>
            </a:r>
          </a:p>
          <a:p>
            <a:r>
              <a:rPr lang="en-US" dirty="0" smtClean="0"/>
              <a:t>~125 telephone exchanges unbundled</a:t>
            </a:r>
          </a:p>
          <a:p>
            <a:pPr lvl="1"/>
            <a:r>
              <a:rPr lang="en-US" dirty="0" smtClean="0"/>
              <a:t>Reach to 95% of </a:t>
            </a:r>
            <a:r>
              <a:rPr lang="en-US" dirty="0" smtClean="0"/>
              <a:t>population</a:t>
            </a:r>
          </a:p>
          <a:p>
            <a:pPr lvl="1"/>
            <a:r>
              <a:rPr lang="en-US" dirty="0" smtClean="0"/>
              <a:t>Microwave fill-in</a:t>
            </a:r>
            <a:endParaRPr lang="en-US" dirty="0" smtClean="0"/>
          </a:p>
          <a:p>
            <a:r>
              <a:rPr lang="en-US" dirty="0" smtClean="0"/>
              <a:t>First exchange delivered October 2004 – last by Dec 2005</a:t>
            </a:r>
          </a:p>
          <a:p>
            <a:r>
              <a:rPr lang="en-US" dirty="0" smtClean="0"/>
              <a:t>MPF (metallic path facility) provides direct copper circuit from exchange to site</a:t>
            </a:r>
          </a:p>
          <a:p>
            <a:r>
              <a:rPr lang="en-US" dirty="0" smtClean="0"/>
              <a:t>Cost effective </a:t>
            </a:r>
            <a:r>
              <a:rPr lang="en-US" dirty="0" err="1" smtClean="0"/>
              <a:t>fibre</a:t>
            </a:r>
            <a:r>
              <a:rPr lang="en-US" dirty="0" smtClean="0"/>
              <a:t> tails from local exchange</a:t>
            </a:r>
          </a:p>
          <a:p>
            <a:pPr lvl="1"/>
            <a:r>
              <a:rPr lang="en-US" dirty="0" smtClean="0"/>
              <a:t>Was all BES/WES/LES, now </a:t>
            </a:r>
            <a:r>
              <a:rPr lang="en-US" dirty="0" smtClean="0"/>
              <a:t>EAD/EAD-LA</a:t>
            </a:r>
          </a:p>
          <a:p>
            <a:r>
              <a:rPr lang="en-US" dirty="0" smtClean="0"/>
              <a:t>More control over POP sites (power </a:t>
            </a:r>
            <a:r>
              <a:rPr lang="en-US" dirty="0" err="1" smtClean="0"/>
              <a:t>etc</a:t>
            </a:r>
            <a:r>
              <a:rPr lang="en-US" dirty="0" smtClean="0"/>
              <a:t>)</a:t>
            </a:r>
            <a:endParaRPr lang="en-US" dirty="0" smtClean="0"/>
          </a:p>
        </p:txBody>
      </p:sp>
    </p:spTree>
    <p:extLst>
      <p:ext uri="{BB962C8B-B14F-4D97-AF65-F5344CB8AC3E}">
        <p14:creationId xmlns:p14="http://schemas.microsoft.com/office/powerpoint/2010/main" val="1618049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GB" dirty="0"/>
          </a:p>
        </p:txBody>
      </p:sp>
      <p:sp>
        <p:nvSpPr>
          <p:cNvPr id="7" name="Content Placeholder 6"/>
          <p:cNvSpPr>
            <a:spLocks noGrp="1"/>
          </p:cNvSpPr>
          <p:nvPr>
            <p:ph idx="1"/>
          </p:nvPr>
        </p:nvSpPr>
        <p:spPr>
          <a:xfrm>
            <a:off x="628650" y="1398494"/>
            <a:ext cx="7886700" cy="4778469"/>
          </a:xfrm>
        </p:spPr>
        <p:txBody>
          <a:bodyPr>
            <a:normAutofit/>
          </a:bodyPr>
          <a:lstStyle/>
          <a:p>
            <a:r>
              <a:rPr lang="en-US" sz="2400" dirty="0" smtClean="0"/>
              <a:t>Snapshot in time at Lancaster </a:t>
            </a:r>
            <a:r>
              <a:rPr lang="en-US" sz="2400" dirty="0" err="1" smtClean="0"/>
              <a:t>Uni</a:t>
            </a:r>
            <a:r>
              <a:rPr lang="en-US" sz="2400" dirty="0" smtClean="0"/>
              <a:t> networking team from mid to late 2000’s and the external networks managed by the team</a:t>
            </a:r>
          </a:p>
          <a:p>
            <a:r>
              <a:rPr lang="en-US" sz="2400" dirty="0" smtClean="0"/>
              <a:t>Disclaimer: Not speaking today as Lancaster </a:t>
            </a:r>
            <a:r>
              <a:rPr lang="en-US" sz="2400" dirty="0" err="1" smtClean="0"/>
              <a:t>Uni</a:t>
            </a:r>
            <a:r>
              <a:rPr lang="en-US" sz="2400" dirty="0" smtClean="0"/>
              <a:t>, Lancashire CC or </a:t>
            </a:r>
            <a:r>
              <a:rPr lang="en-US" sz="2400" dirty="0" err="1" smtClean="0"/>
              <a:t>Cumbria</a:t>
            </a:r>
            <a:r>
              <a:rPr lang="en-US" sz="2400" dirty="0" smtClean="0"/>
              <a:t> CC</a:t>
            </a:r>
          </a:p>
          <a:p>
            <a:r>
              <a:rPr lang="en-US" sz="2400" dirty="0" smtClean="0"/>
              <a:t>Prof </a:t>
            </a:r>
            <a:r>
              <a:rPr lang="en-US" sz="2400" dirty="0"/>
              <a:t>Barry Forde was Chief Architect &amp; Head of Technical Services for Lancaster </a:t>
            </a:r>
            <a:r>
              <a:rPr lang="en-US" sz="2400" dirty="0" err="1"/>
              <a:t>Uni</a:t>
            </a:r>
            <a:r>
              <a:rPr lang="en-US" sz="2400" dirty="0"/>
              <a:t> ISS </a:t>
            </a:r>
            <a:r>
              <a:rPr lang="en-US" sz="2400" dirty="0" err="1"/>
              <a:t>Dept</a:t>
            </a:r>
            <a:r>
              <a:rPr lang="en-US" sz="2400" dirty="0"/>
              <a:t> </a:t>
            </a:r>
            <a:endParaRPr lang="en-US" sz="2400" dirty="0" smtClean="0"/>
          </a:p>
          <a:p>
            <a:pPr lvl="1"/>
            <a:r>
              <a:rPr lang="en-US" sz="2000" dirty="0" smtClean="0"/>
              <a:t>Barry now architects B4RN – see next talk by Tom!</a:t>
            </a:r>
            <a:endParaRPr lang="en-US" sz="2000" dirty="0"/>
          </a:p>
        </p:txBody>
      </p:sp>
    </p:spTree>
    <p:extLst>
      <p:ext uri="{BB962C8B-B14F-4D97-AF65-F5344CB8AC3E}">
        <p14:creationId xmlns:p14="http://schemas.microsoft.com/office/powerpoint/2010/main" val="814500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79" y="313765"/>
            <a:ext cx="7886700" cy="740430"/>
          </a:xfrm>
        </p:spPr>
        <p:txBody>
          <a:bodyPr>
            <a:normAutofit/>
          </a:bodyPr>
          <a:lstStyle/>
          <a:p>
            <a:r>
              <a:rPr lang="en-US" sz="4000" dirty="0" smtClean="0"/>
              <a:t>Transition to Exchanges</a:t>
            </a:r>
            <a:endParaRPr lang="en-GB" sz="4000" dirty="0"/>
          </a:p>
        </p:txBody>
      </p:sp>
      <p:sp>
        <p:nvSpPr>
          <p:cNvPr id="3" name="Content Placeholder 2"/>
          <p:cNvSpPr>
            <a:spLocks noGrp="1"/>
          </p:cNvSpPr>
          <p:nvPr>
            <p:ph idx="1"/>
          </p:nvPr>
        </p:nvSpPr>
        <p:spPr>
          <a:xfrm>
            <a:off x="467285" y="1117413"/>
            <a:ext cx="7886700" cy="4351338"/>
          </a:xfrm>
        </p:spPr>
        <p:txBody>
          <a:bodyPr>
            <a:normAutofit fontScale="92500" lnSpcReduction="10000"/>
          </a:bodyPr>
          <a:lstStyle/>
          <a:p>
            <a:r>
              <a:rPr lang="en-US" dirty="0" smtClean="0"/>
              <a:t>Exchanges initially fed in chains via existing core</a:t>
            </a:r>
          </a:p>
          <a:p>
            <a:pPr lvl="1"/>
            <a:r>
              <a:rPr lang="en-US" dirty="0" smtClean="0"/>
              <a:t>Some exchanges temporarily fed via MPF</a:t>
            </a:r>
            <a:r>
              <a:rPr lang="en-GB" dirty="0" smtClean="0"/>
              <a:t> or </a:t>
            </a:r>
            <a:r>
              <a:rPr lang="en-GB" dirty="0" smtClean="0"/>
              <a:t>radio from existing aggregator or core sites</a:t>
            </a:r>
            <a:endParaRPr lang="en-GB" dirty="0" smtClean="0"/>
          </a:p>
          <a:p>
            <a:r>
              <a:rPr lang="en-US" dirty="0" smtClean="0"/>
              <a:t>MPF circuits beneficial over EPS which are gradually phased out</a:t>
            </a:r>
          </a:p>
          <a:p>
            <a:pPr lvl="1"/>
            <a:r>
              <a:rPr lang="en-US" dirty="0" smtClean="0"/>
              <a:t>Actually qualified for data usage unlike EPS</a:t>
            </a:r>
          </a:p>
          <a:p>
            <a:pPr lvl="1"/>
            <a:r>
              <a:rPr lang="en-US" dirty="0" smtClean="0"/>
              <a:t>Better range</a:t>
            </a:r>
          </a:p>
          <a:p>
            <a:pPr lvl="1"/>
            <a:r>
              <a:rPr lang="en-US" dirty="0" smtClean="0"/>
              <a:t>Supplied insertion loss figures (</a:t>
            </a:r>
            <a:r>
              <a:rPr lang="en-US" dirty="0" err="1" smtClean="0"/>
              <a:t>syn</a:t>
            </a:r>
            <a:r>
              <a:rPr lang="en-US" dirty="0" smtClean="0"/>
              <a:t> spec)</a:t>
            </a:r>
          </a:p>
          <a:p>
            <a:pPr lvl="1"/>
            <a:r>
              <a:rPr lang="en-US" dirty="0" smtClean="0"/>
              <a:t>Regulated pricing</a:t>
            </a:r>
          </a:p>
          <a:p>
            <a:r>
              <a:rPr lang="en-US" dirty="0" smtClean="0"/>
              <a:t>ADSL2+ </a:t>
            </a:r>
            <a:r>
              <a:rPr lang="en-US" dirty="0" smtClean="0"/>
              <a:t>and SDSL DSLAMs installed</a:t>
            </a:r>
          </a:p>
          <a:p>
            <a:pPr lvl="1"/>
            <a:r>
              <a:rPr lang="en-US" dirty="0" smtClean="0"/>
              <a:t>ADSL2+ </a:t>
            </a:r>
            <a:r>
              <a:rPr lang="en-US" dirty="0" smtClean="0"/>
              <a:t>available years before it was commonplace</a:t>
            </a:r>
          </a:p>
          <a:p>
            <a:r>
              <a:rPr lang="en-US" dirty="0" smtClean="0"/>
              <a:t>Exchanges become primary means of last </a:t>
            </a:r>
            <a:r>
              <a:rPr lang="en-US" dirty="0" smtClean="0"/>
              <a:t>mile/access</a:t>
            </a:r>
          </a:p>
          <a:p>
            <a:endParaRPr lang="en-US" dirty="0" smtClean="0"/>
          </a:p>
        </p:txBody>
      </p:sp>
    </p:spTree>
    <p:extLst>
      <p:ext uri="{BB962C8B-B14F-4D97-AF65-F5344CB8AC3E}">
        <p14:creationId xmlns:p14="http://schemas.microsoft.com/office/powerpoint/2010/main" val="3851226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167" y="215153"/>
            <a:ext cx="7886700" cy="605960"/>
          </a:xfrm>
        </p:spPr>
        <p:txBody>
          <a:bodyPr>
            <a:normAutofit/>
          </a:bodyPr>
          <a:lstStyle/>
          <a:p>
            <a:r>
              <a:rPr lang="en-US" sz="3600" dirty="0" smtClean="0"/>
              <a:t>Transition to Exchanges</a:t>
            </a:r>
            <a:endParaRPr lang="en-GB" sz="3600" dirty="0"/>
          </a:p>
        </p:txBody>
      </p:sp>
      <p:sp>
        <p:nvSpPr>
          <p:cNvPr id="6" name="Content Placeholder 5"/>
          <p:cNvSpPr>
            <a:spLocks noGrp="1"/>
          </p:cNvSpPr>
          <p:nvPr>
            <p:ph idx="1"/>
          </p:nvPr>
        </p:nvSpPr>
        <p:spPr/>
        <p:txBody>
          <a:bodyPr/>
          <a:lstStyle/>
          <a:p>
            <a:endParaRPr lang="en-GB"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427" y="1259821"/>
            <a:ext cx="3405467" cy="45406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117" y="1719261"/>
            <a:ext cx="4828988" cy="3621741"/>
          </a:xfrm>
          <a:prstGeom prst="rect">
            <a:avLst/>
          </a:prstGeom>
        </p:spPr>
      </p:pic>
    </p:spTree>
    <p:extLst>
      <p:ext uri="{BB962C8B-B14F-4D97-AF65-F5344CB8AC3E}">
        <p14:creationId xmlns:p14="http://schemas.microsoft.com/office/powerpoint/2010/main" val="2369990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97" y="114114"/>
            <a:ext cx="3477185" cy="737533"/>
          </a:xfrm>
        </p:spPr>
        <p:txBody>
          <a:bodyPr>
            <a:normAutofit/>
          </a:bodyPr>
          <a:lstStyle/>
          <a:p>
            <a:r>
              <a:rPr lang="en-US" sz="3600" dirty="0" smtClean="0"/>
              <a:t>“CLEO2” Core</a:t>
            </a:r>
            <a:endParaRPr lang="en-GB" sz="3600" dirty="0"/>
          </a:p>
        </p:txBody>
      </p:sp>
      <p:sp>
        <p:nvSpPr>
          <p:cNvPr id="3" name="Content Placeholder 2"/>
          <p:cNvSpPr>
            <a:spLocks noGrp="1"/>
          </p:cNvSpPr>
          <p:nvPr>
            <p:ph idx="1"/>
          </p:nvPr>
        </p:nvSpPr>
        <p:spPr>
          <a:xfrm>
            <a:off x="148296" y="1043597"/>
            <a:ext cx="8314768" cy="4773543"/>
          </a:xfrm>
        </p:spPr>
        <p:txBody>
          <a:bodyPr>
            <a:normAutofit/>
          </a:bodyPr>
          <a:lstStyle/>
          <a:p>
            <a:r>
              <a:rPr lang="en-US" dirty="0" smtClean="0"/>
              <a:t>Refresh of core network from 2007 onwards</a:t>
            </a:r>
          </a:p>
          <a:p>
            <a:r>
              <a:rPr lang="en-US" dirty="0" smtClean="0"/>
              <a:t>Procurement of </a:t>
            </a:r>
            <a:r>
              <a:rPr lang="en-US" dirty="0" smtClean="0"/>
              <a:t>Juniper MX480 </a:t>
            </a:r>
            <a:r>
              <a:rPr lang="en-US" dirty="0" smtClean="0"/>
              <a:t>routers</a:t>
            </a:r>
          </a:p>
          <a:p>
            <a:pPr lvl="1"/>
            <a:r>
              <a:rPr lang="en-US" dirty="0" err="1" smtClean="0"/>
              <a:t>Rationalisation</a:t>
            </a:r>
            <a:r>
              <a:rPr lang="en-US" dirty="0" smtClean="0"/>
              <a:t> down to ~6 primary core locations</a:t>
            </a:r>
          </a:p>
          <a:p>
            <a:pPr lvl="2"/>
            <a:r>
              <a:rPr lang="en-US" dirty="0" smtClean="0"/>
              <a:t>Lancaster, Carlisle, Kendal, </a:t>
            </a:r>
            <a:r>
              <a:rPr lang="en-US" dirty="0" err="1" smtClean="0"/>
              <a:t>Accrington</a:t>
            </a:r>
            <a:r>
              <a:rPr lang="en-US" dirty="0" smtClean="0"/>
              <a:t>, Preston (x2)</a:t>
            </a:r>
          </a:p>
          <a:p>
            <a:pPr lvl="1"/>
            <a:r>
              <a:rPr lang="en-US" dirty="0" smtClean="0"/>
              <a:t>Metro edge via exchange chains</a:t>
            </a:r>
          </a:p>
          <a:p>
            <a:pPr lvl="1"/>
            <a:r>
              <a:rPr lang="en-US" dirty="0" smtClean="0"/>
              <a:t>Some M7i/M10i remain at mast sites for MPLS drop off</a:t>
            </a:r>
          </a:p>
          <a:p>
            <a:r>
              <a:rPr lang="en-US" dirty="0" smtClean="0"/>
              <a:t>Addition of GEO </a:t>
            </a:r>
            <a:r>
              <a:rPr lang="en-US" dirty="0" err="1" smtClean="0"/>
              <a:t>fibre</a:t>
            </a:r>
            <a:r>
              <a:rPr lang="en-US" dirty="0" smtClean="0"/>
              <a:t> from Manchester to Carlisle</a:t>
            </a:r>
          </a:p>
          <a:p>
            <a:pPr lvl="1"/>
            <a:r>
              <a:rPr lang="en-US" dirty="0" smtClean="0"/>
              <a:t>Installation </a:t>
            </a:r>
            <a:r>
              <a:rPr lang="en-US" dirty="0" smtClean="0"/>
              <a:t>of </a:t>
            </a:r>
            <a:r>
              <a:rPr lang="en-US" dirty="0" smtClean="0"/>
              <a:t>DWDM providing many 10G channels</a:t>
            </a:r>
          </a:p>
          <a:p>
            <a:pPr lvl="1"/>
            <a:r>
              <a:rPr lang="en-US" dirty="0" smtClean="0"/>
              <a:t>Driven long-distance to avoid drop-out to active kit</a:t>
            </a:r>
          </a:p>
          <a:p>
            <a:pPr lvl="2"/>
            <a:r>
              <a:rPr lang="en-US" dirty="0" smtClean="0"/>
              <a:t>Raman amplifier used on (what was then) </a:t>
            </a:r>
            <a:r>
              <a:rPr lang="en-US" dirty="0" smtClean="0"/>
              <a:t>fairly long legs</a:t>
            </a:r>
            <a:endParaRPr lang="en-US" dirty="0" smtClean="0"/>
          </a:p>
          <a:p>
            <a:endParaRPr lang="en-US" dirty="0" smtClean="0"/>
          </a:p>
        </p:txBody>
      </p:sp>
    </p:spTree>
    <p:extLst>
      <p:ext uri="{BB962C8B-B14F-4D97-AF65-F5344CB8AC3E}">
        <p14:creationId xmlns:p14="http://schemas.microsoft.com/office/powerpoint/2010/main" val="1837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826" y="152960"/>
            <a:ext cx="4058470" cy="5981700"/>
          </a:xfrm>
          <a:prstGeom prst="rect">
            <a:avLst/>
          </a:prstGeom>
        </p:spPr>
      </p:pic>
      <p:sp>
        <p:nvSpPr>
          <p:cNvPr id="2" name="Title 1"/>
          <p:cNvSpPr>
            <a:spLocks noGrp="1"/>
          </p:cNvSpPr>
          <p:nvPr>
            <p:ph type="title"/>
          </p:nvPr>
        </p:nvSpPr>
        <p:spPr>
          <a:xfrm>
            <a:off x="115031" y="0"/>
            <a:ext cx="4170098" cy="1093694"/>
          </a:xfrm>
        </p:spPr>
        <p:txBody>
          <a:bodyPr>
            <a:normAutofit/>
          </a:bodyPr>
          <a:lstStyle/>
          <a:p>
            <a:r>
              <a:rPr lang="en-US" sz="3600" dirty="0" smtClean="0"/>
              <a:t>Towards CLEO2 Core</a:t>
            </a:r>
            <a:endParaRPr lang="en-GB" sz="3600" dirty="0"/>
          </a:p>
        </p:txBody>
      </p:sp>
      <p:sp>
        <p:nvSpPr>
          <p:cNvPr id="7" name="Content Placeholder 6"/>
          <p:cNvSpPr>
            <a:spLocks noGrp="1"/>
          </p:cNvSpPr>
          <p:nvPr>
            <p:ph idx="1"/>
          </p:nvPr>
        </p:nvSpPr>
        <p:spPr>
          <a:xfrm>
            <a:off x="178172" y="1093694"/>
            <a:ext cx="4257641" cy="4684536"/>
          </a:xfrm>
        </p:spPr>
        <p:txBody>
          <a:bodyPr>
            <a:normAutofit fontScale="92500" lnSpcReduction="10000"/>
          </a:bodyPr>
          <a:lstStyle/>
          <a:p>
            <a:r>
              <a:rPr lang="en-US" dirty="0" smtClean="0"/>
              <a:t>2008-9</a:t>
            </a:r>
          </a:p>
          <a:p>
            <a:r>
              <a:rPr lang="en-US" dirty="0" smtClean="0"/>
              <a:t>Some core dual </a:t>
            </a:r>
            <a:r>
              <a:rPr lang="en-US" dirty="0" smtClean="0"/>
              <a:t>running during </a:t>
            </a:r>
            <a:r>
              <a:rPr lang="en-US" dirty="0" smtClean="0"/>
              <a:t>transition</a:t>
            </a:r>
            <a:endParaRPr lang="en-US" dirty="0" smtClean="0"/>
          </a:p>
          <a:p>
            <a:r>
              <a:rPr lang="en-US" dirty="0" smtClean="0"/>
              <a:t>New links and routers bought into place one by one</a:t>
            </a:r>
          </a:p>
          <a:p>
            <a:r>
              <a:rPr lang="en-US" dirty="0" smtClean="0"/>
              <a:t>Standard CLEO2 </a:t>
            </a:r>
            <a:r>
              <a:rPr lang="en-US" dirty="0" smtClean="0"/>
              <a:t>site bandwidths</a:t>
            </a:r>
          </a:p>
          <a:p>
            <a:pPr lvl="1"/>
            <a:r>
              <a:rPr lang="en-US" dirty="0" smtClean="0"/>
              <a:t>100Mb/s for secondary school sized sites</a:t>
            </a:r>
          </a:p>
          <a:p>
            <a:pPr lvl="1"/>
            <a:r>
              <a:rPr lang="en-US" dirty="0" smtClean="0"/>
              <a:t>10Mb/s for primary school sized </a:t>
            </a:r>
            <a:r>
              <a:rPr lang="en-US" dirty="0" smtClean="0"/>
              <a:t>sites</a:t>
            </a:r>
          </a:p>
          <a:p>
            <a:pPr lvl="1"/>
            <a:r>
              <a:rPr lang="en-US" dirty="0" smtClean="0"/>
              <a:t>Some 1Gb/s sites</a:t>
            </a:r>
            <a:endParaRPr lang="en-US" dirty="0" smtClean="0"/>
          </a:p>
          <a:p>
            <a:endParaRPr lang="en-GB" dirty="0"/>
          </a:p>
        </p:txBody>
      </p:sp>
    </p:spTree>
    <p:extLst>
      <p:ext uri="{BB962C8B-B14F-4D97-AF65-F5344CB8AC3E}">
        <p14:creationId xmlns:p14="http://schemas.microsoft.com/office/powerpoint/2010/main" val="1520516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87" y="0"/>
            <a:ext cx="2461402" cy="637369"/>
          </a:xfrm>
        </p:spPr>
        <p:txBody>
          <a:bodyPr>
            <a:normAutofit/>
          </a:bodyPr>
          <a:lstStyle/>
          <a:p>
            <a:r>
              <a:rPr lang="en-US" sz="3600" dirty="0" smtClean="0"/>
              <a:t>CLEO2 Core </a:t>
            </a:r>
            <a:endParaRPr lang="en-GB" sz="3600" dirty="0"/>
          </a:p>
        </p:txBody>
      </p:sp>
      <p:sp>
        <p:nvSpPr>
          <p:cNvPr id="7" name="Content Placeholder 6"/>
          <p:cNvSpPr>
            <a:spLocks noGrp="1"/>
          </p:cNvSpPr>
          <p:nvPr>
            <p:ph idx="1"/>
          </p:nvPr>
        </p:nvSpPr>
        <p:spPr>
          <a:xfrm>
            <a:off x="42583" y="770756"/>
            <a:ext cx="2819400" cy="4351338"/>
          </a:xfrm>
        </p:spPr>
        <p:txBody>
          <a:bodyPr>
            <a:normAutofit/>
          </a:bodyPr>
          <a:lstStyle/>
          <a:p>
            <a:r>
              <a:rPr lang="en-US" sz="2400" dirty="0" smtClean="0"/>
              <a:t>Circa 2010 </a:t>
            </a:r>
            <a:r>
              <a:rPr lang="en-US" sz="2400" dirty="0" smtClean="0"/>
              <a:t>snapshot</a:t>
            </a:r>
            <a:endParaRPr lang="en-US" sz="2400" dirty="0" smtClean="0"/>
          </a:p>
          <a:p>
            <a:r>
              <a:rPr lang="en-US" sz="2400" dirty="0" smtClean="0"/>
              <a:t>Core POPs (red)</a:t>
            </a:r>
          </a:p>
          <a:p>
            <a:r>
              <a:rPr lang="en-US" sz="2400" dirty="0" smtClean="0"/>
              <a:t>Exchanges (green)</a:t>
            </a:r>
          </a:p>
          <a:p>
            <a:r>
              <a:rPr lang="en-US" sz="2400" dirty="0" smtClean="0"/>
              <a:t>Masts (blue)</a:t>
            </a:r>
          </a:p>
          <a:p>
            <a:r>
              <a:rPr lang="en-US" sz="2400" dirty="0" smtClean="0"/>
              <a:t>Dual fed dark </a:t>
            </a:r>
            <a:r>
              <a:rPr lang="en-US" sz="2400" dirty="0" err="1" smtClean="0"/>
              <a:t>fibre</a:t>
            </a:r>
            <a:r>
              <a:rPr lang="en-US" sz="2400" dirty="0" smtClean="0"/>
              <a:t> connected </a:t>
            </a:r>
            <a:r>
              <a:rPr lang="en-US" sz="2400" dirty="0" smtClean="0"/>
              <a:t>edge sites </a:t>
            </a:r>
            <a:r>
              <a:rPr lang="en-US" sz="2400" dirty="0" smtClean="0"/>
              <a:t>(Yellow/Orange)</a:t>
            </a:r>
          </a:p>
          <a:p>
            <a:endParaRPr lang="en-GB" sz="24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1983" y="102549"/>
            <a:ext cx="6027445" cy="6033331"/>
          </a:xfrm>
          <a:prstGeom prst="rect">
            <a:avLst/>
          </a:prstGeom>
          <a:ln>
            <a:solidFill>
              <a:schemeClr val="accent1"/>
            </a:solidFill>
          </a:ln>
        </p:spPr>
      </p:pic>
    </p:spTree>
    <p:extLst>
      <p:ext uri="{BB962C8B-B14F-4D97-AF65-F5344CB8AC3E}">
        <p14:creationId xmlns:p14="http://schemas.microsoft.com/office/powerpoint/2010/main" val="1697707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91" y="0"/>
            <a:ext cx="4436409" cy="710639"/>
          </a:xfrm>
        </p:spPr>
        <p:txBody>
          <a:bodyPr>
            <a:normAutofit/>
          </a:bodyPr>
          <a:lstStyle/>
          <a:p>
            <a:r>
              <a:rPr lang="en-US" sz="3600" dirty="0" smtClean="0"/>
              <a:t>“CLEO2” SDSL/EFM</a:t>
            </a:r>
            <a:endParaRPr lang="en-GB" sz="3600" dirty="0"/>
          </a:p>
        </p:txBody>
      </p:sp>
      <p:sp>
        <p:nvSpPr>
          <p:cNvPr id="3" name="Content Placeholder 2"/>
          <p:cNvSpPr>
            <a:spLocks noGrp="1"/>
          </p:cNvSpPr>
          <p:nvPr>
            <p:ph idx="1"/>
          </p:nvPr>
        </p:nvSpPr>
        <p:spPr>
          <a:xfrm>
            <a:off x="261097" y="710639"/>
            <a:ext cx="7886700" cy="4351338"/>
          </a:xfrm>
        </p:spPr>
        <p:txBody>
          <a:bodyPr/>
          <a:lstStyle/>
          <a:p>
            <a:r>
              <a:rPr lang="en-US" dirty="0" smtClean="0"/>
              <a:t>Procurement for replacement SDSL </a:t>
            </a:r>
            <a:r>
              <a:rPr lang="en-US" dirty="0" smtClean="0"/>
              <a:t>equipment begins </a:t>
            </a:r>
            <a:r>
              <a:rPr lang="en-US" dirty="0" smtClean="0"/>
              <a:t>in </a:t>
            </a:r>
            <a:r>
              <a:rPr lang="en-US" dirty="0" smtClean="0"/>
              <a:t>2008</a:t>
            </a:r>
            <a:endParaRPr lang="en-US" dirty="0" smtClean="0"/>
          </a:p>
          <a:p>
            <a:r>
              <a:rPr lang="en-US" dirty="0" smtClean="0"/>
              <a:t>Hatteras EFM equipment chosen</a:t>
            </a:r>
          </a:p>
          <a:p>
            <a:pPr lvl="1"/>
            <a:r>
              <a:rPr lang="en-US" dirty="0" smtClean="0"/>
              <a:t>Line speeds at the time of 5Mb/s per line</a:t>
            </a:r>
          </a:p>
          <a:p>
            <a:pPr lvl="1"/>
            <a:r>
              <a:rPr lang="en-US" dirty="0" smtClean="0"/>
              <a:t>Standard CPEs could bond up to 8 lines</a:t>
            </a:r>
          </a:p>
          <a:p>
            <a:pPr lvl="1"/>
            <a:r>
              <a:rPr lang="en-US" dirty="0" smtClean="0"/>
              <a:t>DSLAMs </a:t>
            </a:r>
            <a:r>
              <a:rPr lang="en-US" dirty="0" smtClean="0"/>
              <a:t>could be </a:t>
            </a:r>
            <a:r>
              <a:rPr lang="en-US" dirty="0" smtClean="0"/>
              <a:t>stacked</a:t>
            </a:r>
          </a:p>
          <a:p>
            <a:pPr lvl="2"/>
            <a:r>
              <a:rPr lang="en-US" dirty="0" smtClean="0"/>
              <a:t>Load-balance lines across stack members for redundancy</a:t>
            </a:r>
            <a:endParaRPr lang="en-US" dirty="0" smtClean="0"/>
          </a:p>
          <a:p>
            <a:r>
              <a:rPr lang="en-US" dirty="0" smtClean="0"/>
              <a:t>DSLAMs in most larger exchanges</a:t>
            </a:r>
          </a:p>
          <a:p>
            <a:pPr lvl="1"/>
            <a:r>
              <a:rPr lang="en-US" dirty="0" smtClean="0"/>
              <a:t>Provider/subscriber pairs used in smaller exchanges where only 1 or 2 sites connected via EFM</a:t>
            </a:r>
          </a:p>
        </p:txBody>
      </p:sp>
    </p:spTree>
    <p:extLst>
      <p:ext uri="{BB962C8B-B14F-4D97-AF65-F5344CB8AC3E}">
        <p14:creationId xmlns:p14="http://schemas.microsoft.com/office/powerpoint/2010/main" val="2723904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178" y="180301"/>
            <a:ext cx="7075656" cy="704917"/>
          </a:xfrm>
        </p:spPr>
        <p:txBody>
          <a:bodyPr/>
          <a:lstStyle/>
          <a:p>
            <a:r>
              <a:rPr lang="en-US" dirty="0"/>
              <a:t>“CLEO2” SDSL/EFM</a:t>
            </a:r>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3886161877"/>
              </p:ext>
            </p:extLst>
          </p:nvPr>
        </p:nvGraphicFramePr>
        <p:xfrm>
          <a:off x="328005" y="957310"/>
          <a:ext cx="5177851" cy="2888342"/>
        </p:xfrm>
        <a:graphic>
          <a:graphicData uri="http://schemas.openxmlformats.org/presentationml/2006/ole">
            <mc:AlternateContent xmlns:mc="http://schemas.openxmlformats.org/markup-compatibility/2006">
              <mc:Choice xmlns:v="urn:schemas-microsoft-com:vml" Requires="v">
                <p:oleObj spid="_x0000_s13344" name="Image" r:id="rId3" imgW="6603120" imgH="3682440" progId="Photoshop.Image.7">
                  <p:embed/>
                </p:oleObj>
              </mc:Choice>
              <mc:Fallback>
                <p:oleObj name="Image" r:id="rId3" imgW="6603120" imgH="3682440" progId="Photoshop.Image.7">
                  <p:embed/>
                  <p:pic>
                    <p:nvPicPr>
                      <p:cNvPr id="0" name=""/>
                      <p:cNvPicPr/>
                      <p:nvPr/>
                    </p:nvPicPr>
                    <p:blipFill>
                      <a:blip r:embed="rId4"/>
                      <a:stretch>
                        <a:fillRect/>
                      </a:stretch>
                    </p:blipFill>
                    <p:spPr>
                      <a:xfrm>
                        <a:off x="328005" y="957310"/>
                        <a:ext cx="5177851" cy="2888342"/>
                      </a:xfrm>
                      <a:prstGeom prst="rect">
                        <a:avLst/>
                      </a:prstGeom>
                    </p:spPr>
                  </p:pic>
                </p:oleObj>
              </mc:Fallback>
            </mc:AlternateContent>
          </a:graphicData>
        </a:graphic>
      </p:graphicFrame>
      <p:pic>
        <p:nvPicPr>
          <p:cNvPr id="5" name="Content Placeholder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342184" y="3015574"/>
            <a:ext cx="4513932" cy="3083567"/>
          </a:xfrm>
        </p:spPr>
      </p:pic>
      <p:sp>
        <p:nvSpPr>
          <p:cNvPr id="6" name="TextBox 5"/>
          <p:cNvSpPr txBox="1"/>
          <p:nvPr/>
        </p:nvSpPr>
        <p:spPr>
          <a:xfrm>
            <a:off x="1429965" y="3917744"/>
            <a:ext cx="2148730" cy="369332"/>
          </a:xfrm>
          <a:prstGeom prst="rect">
            <a:avLst/>
          </a:prstGeom>
          <a:noFill/>
        </p:spPr>
        <p:txBody>
          <a:bodyPr wrap="none" rtlCol="0">
            <a:spAutoFit/>
          </a:bodyPr>
          <a:lstStyle/>
          <a:p>
            <a:r>
              <a:rPr lang="en-GB" dirty="0" smtClean="0"/>
              <a:t>Exchange equipment</a:t>
            </a:r>
            <a:endParaRPr lang="en-GB" dirty="0"/>
          </a:p>
        </p:txBody>
      </p:sp>
      <p:sp>
        <p:nvSpPr>
          <p:cNvPr id="7" name="TextBox 6"/>
          <p:cNvSpPr txBox="1"/>
          <p:nvPr/>
        </p:nvSpPr>
        <p:spPr>
          <a:xfrm>
            <a:off x="5872801" y="2401481"/>
            <a:ext cx="2768065" cy="369332"/>
          </a:xfrm>
          <a:prstGeom prst="rect">
            <a:avLst/>
          </a:prstGeom>
          <a:noFill/>
        </p:spPr>
        <p:txBody>
          <a:bodyPr wrap="none" rtlCol="0">
            <a:spAutoFit/>
          </a:bodyPr>
          <a:lstStyle/>
          <a:p>
            <a:r>
              <a:rPr lang="en-GB" dirty="0" smtClean="0"/>
              <a:t>Site CPE &amp; router in cabinet</a:t>
            </a:r>
            <a:endParaRPr lang="en-GB" dirty="0"/>
          </a:p>
        </p:txBody>
      </p:sp>
    </p:spTree>
    <p:extLst>
      <p:ext uri="{BB962C8B-B14F-4D97-AF65-F5344CB8AC3E}">
        <p14:creationId xmlns:p14="http://schemas.microsoft.com/office/powerpoint/2010/main" val="2827361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46" y="258015"/>
            <a:ext cx="7339502" cy="710174"/>
          </a:xfrm>
        </p:spPr>
        <p:txBody>
          <a:bodyPr>
            <a:normAutofit/>
          </a:bodyPr>
          <a:lstStyle/>
          <a:p>
            <a:r>
              <a:rPr lang="en-US" sz="3600" dirty="0" smtClean="0"/>
              <a:t>“CLEO 2” </a:t>
            </a:r>
            <a:r>
              <a:rPr lang="en-US" sz="3600" dirty="0" smtClean="0"/>
              <a:t>DC </a:t>
            </a:r>
            <a:r>
              <a:rPr lang="en-US" sz="3600" dirty="0" err="1" smtClean="0"/>
              <a:t>Fitouts</a:t>
            </a:r>
            <a:endParaRPr lang="en-GB" sz="3600" dirty="0"/>
          </a:p>
        </p:txBody>
      </p:sp>
      <p:sp>
        <p:nvSpPr>
          <p:cNvPr id="6" name="Content Placeholder 5"/>
          <p:cNvSpPr>
            <a:spLocks noGrp="1"/>
          </p:cNvSpPr>
          <p:nvPr>
            <p:ph idx="1"/>
          </p:nvPr>
        </p:nvSpPr>
        <p:spPr>
          <a:xfrm>
            <a:off x="550829" y="1154417"/>
            <a:ext cx="7886700" cy="4419532"/>
          </a:xfrm>
        </p:spPr>
        <p:txBody>
          <a:bodyPr/>
          <a:lstStyle/>
          <a:p>
            <a:r>
              <a:rPr lang="en-GB" dirty="0" smtClean="0"/>
              <a:t>Procurement of new </a:t>
            </a:r>
            <a:r>
              <a:rPr lang="en-GB" dirty="0" err="1" smtClean="0"/>
              <a:t>Eltek</a:t>
            </a:r>
            <a:r>
              <a:rPr lang="en-GB" dirty="0" smtClean="0"/>
              <a:t> DC equipment for Exchanges/ Cores/ Masts</a:t>
            </a:r>
          </a:p>
          <a:p>
            <a:pPr lvl="1"/>
            <a:r>
              <a:rPr lang="en-GB" dirty="0" smtClean="0"/>
              <a:t>Self provided DC allowed for ‘self monitoring’</a:t>
            </a:r>
          </a:p>
          <a:p>
            <a:r>
              <a:rPr lang="en-GB" dirty="0" smtClean="0"/>
              <a:t>40 &amp; 100Ah battery strings (48v) depending on size/location of site</a:t>
            </a:r>
          </a:p>
          <a:p>
            <a:pPr lvl="1"/>
            <a:r>
              <a:rPr lang="en-GB" dirty="0" smtClean="0"/>
              <a:t>Provided run-time into the days</a:t>
            </a:r>
          </a:p>
        </p:txBody>
      </p:sp>
    </p:spTree>
    <p:extLst>
      <p:ext uri="{BB962C8B-B14F-4D97-AF65-F5344CB8AC3E}">
        <p14:creationId xmlns:p14="http://schemas.microsoft.com/office/powerpoint/2010/main" val="248728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91" y="1"/>
            <a:ext cx="7547162" cy="842682"/>
          </a:xfrm>
        </p:spPr>
        <p:txBody>
          <a:bodyPr>
            <a:normAutofit/>
          </a:bodyPr>
          <a:lstStyle/>
          <a:p>
            <a:r>
              <a:rPr lang="en-US" sz="3600" dirty="0" smtClean="0"/>
              <a:t>“CLEO2” Microwave</a:t>
            </a:r>
            <a:endParaRPr lang="en-GB" sz="3600" dirty="0"/>
          </a:p>
        </p:txBody>
      </p:sp>
      <p:sp>
        <p:nvSpPr>
          <p:cNvPr id="3" name="Content Placeholder 2"/>
          <p:cNvSpPr>
            <a:spLocks noGrp="1"/>
          </p:cNvSpPr>
          <p:nvPr>
            <p:ph idx="1"/>
          </p:nvPr>
        </p:nvSpPr>
        <p:spPr>
          <a:xfrm>
            <a:off x="135591" y="947083"/>
            <a:ext cx="8191286" cy="4899239"/>
          </a:xfrm>
        </p:spPr>
        <p:txBody>
          <a:bodyPr>
            <a:normAutofit fontScale="92500" lnSpcReduction="10000"/>
          </a:bodyPr>
          <a:lstStyle/>
          <a:p>
            <a:r>
              <a:rPr lang="en-US" dirty="0" smtClean="0"/>
              <a:t>5.8Ghz C-Band is becoming more commonplace</a:t>
            </a:r>
          </a:p>
          <a:p>
            <a:pPr lvl="1"/>
            <a:r>
              <a:rPr lang="en-US" dirty="0" smtClean="0"/>
              <a:t>Particularly in built up areas</a:t>
            </a:r>
          </a:p>
          <a:p>
            <a:pPr lvl="1"/>
            <a:r>
              <a:rPr lang="en-US" dirty="0" smtClean="0"/>
              <a:t>Interference </a:t>
            </a:r>
            <a:r>
              <a:rPr lang="en-US" dirty="0" smtClean="0"/>
              <a:t>becoming a problem</a:t>
            </a:r>
          </a:p>
          <a:p>
            <a:r>
              <a:rPr lang="en-US" dirty="0" smtClean="0"/>
              <a:t>3</a:t>
            </a:r>
            <a:r>
              <a:rPr lang="en-US" baseline="30000" dirty="0" smtClean="0"/>
              <a:t>rd</a:t>
            </a:r>
            <a:r>
              <a:rPr lang="en-US" dirty="0" smtClean="0"/>
              <a:t> radio refresh, </a:t>
            </a:r>
            <a:r>
              <a:rPr lang="en-US" dirty="0" smtClean="0"/>
              <a:t>predominantly to </a:t>
            </a:r>
            <a:r>
              <a:rPr lang="en-US" dirty="0" smtClean="0"/>
              <a:t>“B-Band” 5.4Ghz equipment</a:t>
            </a:r>
          </a:p>
          <a:p>
            <a:pPr lvl="1"/>
            <a:r>
              <a:rPr lang="en-US" dirty="0" smtClean="0"/>
              <a:t>Remains with </a:t>
            </a:r>
            <a:r>
              <a:rPr lang="en-US" dirty="0" err="1" smtClean="0"/>
              <a:t>Alvarion</a:t>
            </a:r>
            <a:endParaRPr lang="en-US" dirty="0" smtClean="0"/>
          </a:p>
          <a:p>
            <a:pPr lvl="1"/>
            <a:r>
              <a:rPr lang="en-US" dirty="0" smtClean="0"/>
              <a:t>Staying ahead of the ‘spectrum popularity’ curve</a:t>
            </a:r>
          </a:p>
          <a:p>
            <a:pPr lvl="1"/>
            <a:r>
              <a:rPr lang="en-US" dirty="0" smtClean="0"/>
              <a:t>Lower possible TX power but less interference in general</a:t>
            </a:r>
          </a:p>
          <a:p>
            <a:r>
              <a:rPr lang="en-US" dirty="0" smtClean="0"/>
              <a:t>In CLEO2, radio is less used, but still important</a:t>
            </a:r>
          </a:p>
          <a:p>
            <a:pPr lvl="1"/>
            <a:r>
              <a:rPr lang="en-US" dirty="0" smtClean="0"/>
              <a:t>Exchanges cover most of the last mile</a:t>
            </a:r>
          </a:p>
          <a:p>
            <a:pPr lvl="1"/>
            <a:r>
              <a:rPr lang="en-US" dirty="0" smtClean="0"/>
              <a:t>Radio fill in for lines &gt; 3km and rural sites</a:t>
            </a:r>
          </a:p>
          <a:p>
            <a:r>
              <a:rPr lang="en-US" dirty="0" smtClean="0"/>
              <a:t>Licensed band Nera (now </a:t>
            </a:r>
            <a:r>
              <a:rPr lang="en-US" dirty="0" err="1" smtClean="0"/>
              <a:t>Ceragon</a:t>
            </a:r>
            <a:r>
              <a:rPr lang="en-US" dirty="0" smtClean="0"/>
              <a:t>) links used for some exchange backhaul and resilience</a:t>
            </a:r>
          </a:p>
          <a:p>
            <a:pPr marL="457200" lvl="1" indent="0">
              <a:buNone/>
            </a:pPr>
            <a:endParaRPr lang="en-GB" dirty="0"/>
          </a:p>
        </p:txBody>
      </p:sp>
    </p:spTree>
    <p:extLst>
      <p:ext uri="{BB962C8B-B14F-4D97-AF65-F5344CB8AC3E}">
        <p14:creationId xmlns:p14="http://schemas.microsoft.com/office/powerpoint/2010/main" val="751602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379" y="212727"/>
            <a:ext cx="7744385" cy="701674"/>
          </a:xfrm>
        </p:spPr>
        <p:txBody>
          <a:bodyPr>
            <a:normAutofit/>
          </a:bodyPr>
          <a:lstStyle/>
          <a:p>
            <a:r>
              <a:rPr lang="en-GB" sz="3600" dirty="0" smtClean="0"/>
              <a:t>Backhauling Rural Broadband Projects</a:t>
            </a:r>
            <a:endParaRPr lang="en-GB" sz="3600" dirty="0"/>
          </a:p>
        </p:txBody>
      </p:sp>
      <p:sp>
        <p:nvSpPr>
          <p:cNvPr id="3" name="Content Placeholder 2"/>
          <p:cNvSpPr>
            <a:spLocks noGrp="1"/>
          </p:cNvSpPr>
          <p:nvPr>
            <p:ph idx="1"/>
          </p:nvPr>
        </p:nvSpPr>
        <p:spPr>
          <a:xfrm>
            <a:off x="314886" y="1018801"/>
            <a:ext cx="7886700" cy="4351338"/>
          </a:xfrm>
        </p:spPr>
        <p:txBody>
          <a:bodyPr>
            <a:normAutofit lnSpcReduction="10000"/>
          </a:bodyPr>
          <a:lstStyle/>
          <a:p>
            <a:r>
              <a:rPr lang="en-GB" sz="2400" dirty="0" smtClean="0"/>
              <a:t>With rural projects, backhaul is often the hardest part</a:t>
            </a:r>
          </a:p>
          <a:p>
            <a:r>
              <a:rPr lang="en-GB" sz="2400" dirty="0" smtClean="0"/>
              <a:t>CLEO was in the right locations to provide rural backhaul</a:t>
            </a:r>
            <a:endParaRPr lang="en-GB" sz="2400" dirty="0" smtClean="0"/>
          </a:p>
          <a:p>
            <a:pPr lvl="1"/>
            <a:r>
              <a:rPr lang="en-GB" sz="2000" dirty="0" smtClean="0"/>
              <a:t>Wray Village, </a:t>
            </a:r>
            <a:r>
              <a:rPr lang="en-GB" sz="2000" dirty="0" err="1" smtClean="0"/>
              <a:t>Wennington</a:t>
            </a:r>
            <a:r>
              <a:rPr lang="en-GB" sz="2000" dirty="0" smtClean="0"/>
              <a:t>, </a:t>
            </a:r>
            <a:r>
              <a:rPr lang="en-GB" sz="2000" dirty="0" smtClean="0"/>
              <a:t>Great </a:t>
            </a:r>
            <a:r>
              <a:rPr lang="en-GB" sz="2000" dirty="0" err="1" smtClean="0"/>
              <a:t>Asby</a:t>
            </a:r>
            <a:r>
              <a:rPr lang="en-GB" sz="2000" dirty="0" smtClean="0"/>
              <a:t>, </a:t>
            </a:r>
            <a:r>
              <a:rPr lang="en-GB" sz="2000" dirty="0" smtClean="0"/>
              <a:t>Barley Village, </a:t>
            </a:r>
            <a:r>
              <a:rPr lang="en-GB" sz="2000" dirty="0" smtClean="0"/>
              <a:t>Alston </a:t>
            </a:r>
            <a:r>
              <a:rPr lang="en-GB" sz="2000" dirty="0" err="1" smtClean="0"/>
              <a:t>Cybermoor</a:t>
            </a:r>
            <a:endParaRPr lang="en-GB" sz="2000" dirty="0" smtClean="0"/>
          </a:p>
          <a:p>
            <a:r>
              <a:rPr lang="en-GB" sz="2400" dirty="0" smtClean="0"/>
              <a:t>In several cases the university became involved with the last mile delivery (sometimes as a research platform)</a:t>
            </a:r>
          </a:p>
          <a:p>
            <a:pPr lvl="1"/>
            <a:r>
              <a:rPr lang="en-GB" sz="2000" dirty="0" smtClean="0"/>
              <a:t>Allowed trials and research on mesh networking, v6/multicast testing, mobile ipv6, video on demand</a:t>
            </a:r>
          </a:p>
          <a:p>
            <a:pPr lvl="1"/>
            <a:r>
              <a:rPr lang="en-GB" sz="2000" dirty="0" smtClean="0"/>
              <a:t>Not enough time to cover!</a:t>
            </a:r>
            <a:endParaRPr lang="en-GB" sz="2000" dirty="0" smtClean="0"/>
          </a:p>
          <a:p>
            <a:pPr lvl="1"/>
            <a:r>
              <a:rPr lang="en-GB" sz="2000" dirty="0" smtClean="0"/>
              <a:t>See Dr Nick Race from Lancaster University, </a:t>
            </a:r>
            <a:r>
              <a:rPr lang="en-GB" sz="2000" dirty="0"/>
              <a:t>here today (</a:t>
            </a:r>
            <a:r>
              <a:rPr lang="en-GB" sz="2000" dirty="0" smtClean="0">
                <a:hlinkClick r:id="rId2"/>
              </a:rPr>
              <a:t>n.race@lancaster.ac.uk</a:t>
            </a:r>
            <a:r>
              <a:rPr lang="en-GB" sz="2000" dirty="0" smtClean="0"/>
              <a:t>)</a:t>
            </a:r>
          </a:p>
          <a:p>
            <a:pPr lvl="2"/>
            <a:r>
              <a:rPr lang="en-GB" sz="1600" dirty="0"/>
              <a:t>http://www.lancaster.ac.uk/scc/about-us/people/nicholas-race</a:t>
            </a:r>
          </a:p>
          <a:p>
            <a:pPr lvl="2"/>
            <a:r>
              <a:rPr lang="en-GB" sz="1600" dirty="0" smtClean="0"/>
              <a:t>Wray village mesh network</a:t>
            </a:r>
            <a:r>
              <a:rPr lang="en-GB" sz="1600" dirty="0" smtClean="0"/>
              <a:t> </a:t>
            </a:r>
            <a:r>
              <a:rPr lang="en-GB" sz="1600" dirty="0"/>
              <a:t>slides - https://</a:t>
            </a:r>
            <a:r>
              <a:rPr lang="en-GB" sz="1600" dirty="0" smtClean="0"/>
              <a:t>www.dropbox.com/s/5375qq3z5g64tyy/Wray_ACS.pptx</a:t>
            </a:r>
            <a:endParaRPr lang="en-GB" sz="1600" dirty="0"/>
          </a:p>
        </p:txBody>
      </p:sp>
    </p:spTree>
    <p:extLst>
      <p:ext uri="{BB962C8B-B14F-4D97-AF65-F5344CB8AC3E}">
        <p14:creationId xmlns:p14="http://schemas.microsoft.com/office/powerpoint/2010/main" val="637763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Networks run by Lancaster University </a:t>
            </a:r>
            <a:r>
              <a:rPr lang="en-US" sz="3200" dirty="0" smtClean="0"/>
              <a:t>(2005-2011 snapshot)</a:t>
            </a:r>
            <a:endParaRPr lang="en-GB" sz="3200" dirty="0"/>
          </a:p>
        </p:txBody>
      </p:sp>
      <p:sp>
        <p:nvSpPr>
          <p:cNvPr id="3" name="Content Placeholder 2"/>
          <p:cNvSpPr>
            <a:spLocks noGrp="1"/>
          </p:cNvSpPr>
          <p:nvPr>
            <p:ph idx="1"/>
          </p:nvPr>
        </p:nvSpPr>
        <p:spPr/>
        <p:txBody>
          <a:bodyPr>
            <a:normAutofit fontScale="77500" lnSpcReduction="20000"/>
          </a:bodyPr>
          <a:lstStyle/>
          <a:p>
            <a:r>
              <a:rPr lang="en-US" dirty="0" smtClean="0"/>
              <a:t>University Campus Network (obviously)</a:t>
            </a:r>
          </a:p>
          <a:p>
            <a:r>
              <a:rPr lang="en-US" dirty="0" smtClean="0"/>
              <a:t>University residences network (RESNET)</a:t>
            </a:r>
          </a:p>
          <a:p>
            <a:r>
              <a:rPr lang="en-US" dirty="0" err="1" smtClean="0"/>
              <a:t>CaNLMAN</a:t>
            </a:r>
            <a:r>
              <a:rPr lang="en-US" dirty="0" smtClean="0"/>
              <a:t> </a:t>
            </a:r>
            <a:r>
              <a:rPr lang="en-US" dirty="0" smtClean="0"/>
              <a:t>(</a:t>
            </a:r>
            <a:r>
              <a:rPr lang="en-US" dirty="0" err="1" smtClean="0"/>
              <a:t>Cumbria</a:t>
            </a:r>
            <a:r>
              <a:rPr lang="en-US" dirty="0" smtClean="0"/>
              <a:t> &amp; North Lancashire MAN) – Regional Janet MAN</a:t>
            </a:r>
          </a:p>
          <a:p>
            <a:pPr lvl="1"/>
            <a:r>
              <a:rPr lang="en-US" dirty="0" smtClean="0"/>
              <a:t>Connecting higher education establishments</a:t>
            </a:r>
          </a:p>
          <a:p>
            <a:pPr lvl="1"/>
            <a:r>
              <a:rPr lang="en-US" dirty="0" smtClean="0"/>
              <a:t>Generally higher bandwidths</a:t>
            </a:r>
          </a:p>
          <a:p>
            <a:r>
              <a:rPr lang="en-US" dirty="0" smtClean="0"/>
              <a:t>CLEO </a:t>
            </a:r>
            <a:r>
              <a:rPr lang="en-US" dirty="0" smtClean="0"/>
              <a:t>(</a:t>
            </a:r>
            <a:r>
              <a:rPr lang="en-US" dirty="0" err="1" smtClean="0"/>
              <a:t>Cumbria</a:t>
            </a:r>
            <a:r>
              <a:rPr lang="en-US" dirty="0" smtClean="0"/>
              <a:t> &amp; Lancashire Education Online) – Regional Broadband Consortium (RBC) &amp; NGFL (National Grid for Learning)</a:t>
            </a:r>
          </a:p>
          <a:p>
            <a:pPr lvl="1"/>
            <a:r>
              <a:rPr lang="en-US" dirty="0" smtClean="0"/>
              <a:t>Connecting schools, colleges &amp; local </a:t>
            </a:r>
            <a:r>
              <a:rPr lang="en-US" dirty="0" err="1" smtClean="0"/>
              <a:t>gov</a:t>
            </a:r>
            <a:r>
              <a:rPr lang="en-US" dirty="0" smtClean="0"/>
              <a:t> </a:t>
            </a:r>
            <a:r>
              <a:rPr lang="en-US" dirty="0" smtClean="0"/>
              <a:t>sites</a:t>
            </a:r>
          </a:p>
          <a:p>
            <a:pPr lvl="1"/>
            <a:r>
              <a:rPr lang="en-US" dirty="0" smtClean="0"/>
              <a:t>Taken in house by LCC under a wider strategic partnership with BT in 2011</a:t>
            </a:r>
            <a:endParaRPr lang="en-US" dirty="0" smtClean="0"/>
          </a:p>
          <a:p>
            <a:r>
              <a:rPr lang="en-US" dirty="0" smtClean="0"/>
              <a:t>Small </a:t>
            </a:r>
            <a:r>
              <a:rPr lang="en-US" dirty="0" smtClean="0"/>
              <a:t>scale commercial connectivity for University interests </a:t>
            </a:r>
          </a:p>
          <a:p>
            <a:pPr lvl="1"/>
            <a:r>
              <a:rPr lang="en-US" dirty="0" smtClean="0"/>
              <a:t>E.g. shared ownership buildings </a:t>
            </a:r>
            <a:r>
              <a:rPr lang="en-US" dirty="0" err="1" smtClean="0"/>
              <a:t>etc</a:t>
            </a:r>
            <a:r>
              <a:rPr lang="en-US" dirty="0" smtClean="0"/>
              <a:t> - whose traffic couldn’t transit Janet</a:t>
            </a:r>
          </a:p>
        </p:txBody>
      </p:sp>
    </p:spTree>
    <p:extLst>
      <p:ext uri="{BB962C8B-B14F-4D97-AF65-F5344CB8AC3E}">
        <p14:creationId xmlns:p14="http://schemas.microsoft.com/office/powerpoint/2010/main" val="3904191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14" y="152401"/>
            <a:ext cx="7886700" cy="830077"/>
          </a:xfrm>
        </p:spPr>
        <p:txBody>
          <a:bodyPr>
            <a:normAutofit/>
          </a:bodyPr>
          <a:lstStyle/>
          <a:p>
            <a:r>
              <a:rPr lang="en-GB" sz="4000" dirty="0" smtClean="0"/>
              <a:t>Anecdotes – No power</a:t>
            </a:r>
            <a:endParaRPr lang="en-GB" sz="4000" dirty="0"/>
          </a:p>
        </p:txBody>
      </p:sp>
      <p:sp>
        <p:nvSpPr>
          <p:cNvPr id="3" name="Content Placeholder 2"/>
          <p:cNvSpPr>
            <a:spLocks noGrp="1"/>
          </p:cNvSpPr>
          <p:nvPr>
            <p:ph idx="1"/>
          </p:nvPr>
        </p:nvSpPr>
        <p:spPr>
          <a:xfrm>
            <a:off x="377638" y="1135343"/>
            <a:ext cx="3513044" cy="4817222"/>
          </a:xfrm>
        </p:spPr>
        <p:txBody>
          <a:bodyPr/>
          <a:lstStyle/>
          <a:p>
            <a:r>
              <a:rPr lang="en-GB" dirty="0" smtClean="0"/>
              <a:t>Exchange backhaul not ready</a:t>
            </a:r>
          </a:p>
          <a:p>
            <a:r>
              <a:rPr lang="en-GB" dirty="0" smtClean="0"/>
              <a:t>Site desperately needed connection from exchange</a:t>
            </a:r>
          </a:p>
          <a:p>
            <a:r>
              <a:rPr lang="en-GB" dirty="0" smtClean="0"/>
              <a:t>No problem! – drop pole and cabinet outside exchange</a:t>
            </a:r>
          </a:p>
          <a:p>
            <a:r>
              <a:rPr lang="en-GB" dirty="0" smtClean="0"/>
              <a:t>Backhaul exchange via radio…</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3435" y="1274974"/>
            <a:ext cx="4856629" cy="3643361"/>
          </a:xfrm>
          <a:prstGeom prst="rect">
            <a:avLst/>
          </a:prstGeom>
        </p:spPr>
      </p:pic>
    </p:spTree>
    <p:extLst>
      <p:ext uri="{BB962C8B-B14F-4D97-AF65-F5344CB8AC3E}">
        <p14:creationId xmlns:p14="http://schemas.microsoft.com/office/powerpoint/2010/main" val="894778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14" y="152401"/>
            <a:ext cx="7886700" cy="830077"/>
          </a:xfrm>
        </p:spPr>
        <p:txBody>
          <a:bodyPr>
            <a:normAutofit/>
          </a:bodyPr>
          <a:lstStyle/>
          <a:p>
            <a:r>
              <a:rPr lang="en-GB" sz="4000" dirty="0" smtClean="0"/>
              <a:t>Anecdotes – No power</a:t>
            </a:r>
            <a:endParaRPr lang="en-GB" sz="4000" dirty="0"/>
          </a:p>
        </p:txBody>
      </p:sp>
      <p:sp>
        <p:nvSpPr>
          <p:cNvPr id="3" name="Content Placeholder 2"/>
          <p:cNvSpPr>
            <a:spLocks noGrp="1"/>
          </p:cNvSpPr>
          <p:nvPr>
            <p:ph idx="1"/>
          </p:nvPr>
        </p:nvSpPr>
        <p:spPr>
          <a:xfrm>
            <a:off x="377638" y="1135343"/>
            <a:ext cx="3513044" cy="4817222"/>
          </a:xfrm>
        </p:spPr>
        <p:txBody>
          <a:bodyPr/>
          <a:lstStyle/>
          <a:p>
            <a:r>
              <a:rPr lang="en-GB" dirty="0" smtClean="0"/>
              <a:t>… power for cabinet has long lead time</a:t>
            </a:r>
          </a:p>
          <a:p>
            <a:r>
              <a:rPr lang="en-GB" dirty="0" smtClean="0"/>
              <a:t>No problem! - install batteries &amp; wind generator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9150" y="877084"/>
            <a:ext cx="3865601" cy="515287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465" y="3671106"/>
            <a:ext cx="3144371" cy="2358854"/>
          </a:xfrm>
          <a:prstGeom prst="rect">
            <a:avLst/>
          </a:prstGeom>
        </p:spPr>
      </p:pic>
    </p:spTree>
    <p:extLst>
      <p:ext uri="{BB962C8B-B14F-4D97-AF65-F5344CB8AC3E}">
        <p14:creationId xmlns:p14="http://schemas.microsoft.com/office/powerpoint/2010/main" val="3893302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14" y="152401"/>
            <a:ext cx="7886700" cy="830077"/>
          </a:xfrm>
        </p:spPr>
        <p:txBody>
          <a:bodyPr>
            <a:normAutofit/>
          </a:bodyPr>
          <a:lstStyle/>
          <a:p>
            <a:r>
              <a:rPr lang="en-GB" sz="4000" dirty="0" smtClean="0"/>
              <a:t>Anecdotes – No power</a:t>
            </a:r>
            <a:endParaRPr lang="en-GB" sz="4000" dirty="0"/>
          </a:p>
        </p:txBody>
      </p:sp>
      <p:sp>
        <p:nvSpPr>
          <p:cNvPr id="3" name="Content Placeholder 2"/>
          <p:cNvSpPr>
            <a:spLocks noGrp="1"/>
          </p:cNvSpPr>
          <p:nvPr>
            <p:ph idx="1"/>
          </p:nvPr>
        </p:nvSpPr>
        <p:spPr>
          <a:xfrm>
            <a:off x="377637" y="1135343"/>
            <a:ext cx="4893610" cy="4817222"/>
          </a:xfrm>
        </p:spPr>
        <p:txBody>
          <a:bodyPr/>
          <a:lstStyle/>
          <a:p>
            <a:r>
              <a:rPr lang="en-GB" dirty="0" smtClean="0"/>
              <a:t>One day, a call comes in;</a:t>
            </a:r>
          </a:p>
          <a:p>
            <a:r>
              <a:rPr lang="en-GB" dirty="0" smtClean="0"/>
              <a:t>Them “Internet is down”</a:t>
            </a:r>
          </a:p>
          <a:p>
            <a:r>
              <a:rPr lang="en-GB" dirty="0" smtClean="0"/>
              <a:t>Monitoring hadn’t picked up lack of charge -</a:t>
            </a:r>
          </a:p>
          <a:p>
            <a:r>
              <a:rPr lang="en-GB" dirty="0" smtClean="0"/>
              <a:t>Us “Is it windy”?</a:t>
            </a:r>
          </a:p>
          <a:p>
            <a:r>
              <a:rPr lang="en-GB" dirty="0" smtClean="0"/>
              <a:t>Them “?????”</a:t>
            </a:r>
          </a:p>
          <a:p>
            <a:r>
              <a:rPr lang="en-GB" dirty="0" smtClean="0"/>
              <a:t>Power (and fibre) eventually went in -</a:t>
            </a:r>
          </a:p>
          <a:p>
            <a:endParaRPr lang="en-GB"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3505" y="2519081"/>
            <a:ext cx="3776207" cy="2832847"/>
          </a:xfrm>
          <a:prstGeom prst="rect">
            <a:avLst/>
          </a:prstGeom>
        </p:spPr>
      </p:pic>
    </p:spTree>
    <p:extLst>
      <p:ext uri="{BB962C8B-B14F-4D97-AF65-F5344CB8AC3E}">
        <p14:creationId xmlns:p14="http://schemas.microsoft.com/office/powerpoint/2010/main" val="2203235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92076"/>
            <a:ext cx="7886700" cy="1325563"/>
          </a:xfrm>
        </p:spPr>
        <p:txBody>
          <a:bodyPr>
            <a:normAutofit/>
          </a:bodyPr>
          <a:lstStyle/>
          <a:p>
            <a:r>
              <a:rPr lang="en-GB" sz="4000" dirty="0" smtClean="0"/>
              <a:t>Anecdotes - Sheep</a:t>
            </a:r>
            <a:endParaRPr lang="en-GB" sz="4000" dirty="0"/>
          </a:p>
        </p:txBody>
      </p:sp>
      <p:sp>
        <p:nvSpPr>
          <p:cNvPr id="3" name="Content Placeholder 2"/>
          <p:cNvSpPr>
            <a:spLocks noGrp="1"/>
          </p:cNvSpPr>
          <p:nvPr>
            <p:ph idx="1"/>
          </p:nvPr>
        </p:nvSpPr>
        <p:spPr>
          <a:xfrm>
            <a:off x="207156" y="947084"/>
            <a:ext cx="3274483" cy="4351338"/>
          </a:xfrm>
        </p:spPr>
        <p:txBody>
          <a:bodyPr/>
          <a:lstStyle/>
          <a:p>
            <a:r>
              <a:rPr lang="en-GB" dirty="0" smtClean="0"/>
              <a:t>Reports connection down on A-Level results day (</a:t>
            </a:r>
            <a:r>
              <a:rPr lang="en-GB" dirty="0" err="1" smtClean="0"/>
              <a:t>siiigh</a:t>
            </a:r>
            <a:r>
              <a:rPr lang="en-GB" dirty="0" smtClean="0"/>
              <a:t>)</a:t>
            </a:r>
          </a:p>
          <a:p>
            <a:r>
              <a:rPr lang="en-GB" dirty="0" smtClean="0"/>
              <a:t>Team roll out to climb at rural mast site in Cumbria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4030" y="248135"/>
            <a:ext cx="4022776" cy="301781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8011" y="3103090"/>
            <a:ext cx="4084389" cy="3064039"/>
          </a:xfrm>
          <a:prstGeom prst="rect">
            <a:avLst/>
          </a:prstGeom>
        </p:spPr>
      </p:pic>
    </p:spTree>
    <p:extLst>
      <p:ext uri="{BB962C8B-B14F-4D97-AF65-F5344CB8AC3E}">
        <p14:creationId xmlns:p14="http://schemas.microsoft.com/office/powerpoint/2010/main" val="729017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92076"/>
            <a:ext cx="7886700" cy="1325563"/>
          </a:xfrm>
        </p:spPr>
        <p:txBody>
          <a:bodyPr>
            <a:normAutofit/>
          </a:bodyPr>
          <a:lstStyle/>
          <a:p>
            <a:r>
              <a:rPr lang="en-GB" sz="4000" dirty="0" smtClean="0"/>
              <a:t>Anecdotes - Sheep</a:t>
            </a:r>
            <a:endParaRPr lang="en-GB" sz="4000" dirty="0"/>
          </a:p>
        </p:txBody>
      </p:sp>
      <p:sp>
        <p:nvSpPr>
          <p:cNvPr id="3" name="Content Placeholder 2"/>
          <p:cNvSpPr>
            <a:spLocks noGrp="1"/>
          </p:cNvSpPr>
          <p:nvPr>
            <p:ph idx="1"/>
          </p:nvPr>
        </p:nvSpPr>
        <p:spPr>
          <a:xfrm>
            <a:off x="207156" y="947084"/>
            <a:ext cx="3274483" cy="4351338"/>
          </a:xfrm>
        </p:spPr>
        <p:txBody>
          <a:bodyPr/>
          <a:lstStyle/>
          <a:p>
            <a:r>
              <a:rPr lang="en-GB" dirty="0" smtClean="0"/>
              <a:t>Get out to mast site</a:t>
            </a:r>
          </a:p>
          <a:p>
            <a:r>
              <a:rPr lang="en-GB" dirty="0" smtClean="0"/>
              <a:t>Find sheep in compound (uh oh) and damaged fence</a:t>
            </a:r>
          </a:p>
          <a:p>
            <a:r>
              <a:rPr lang="en-GB" dirty="0" smtClean="0"/>
              <a:t>Climb to test cable end-to-end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1111" y="355718"/>
            <a:ext cx="3378190" cy="450315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9617" y="3282186"/>
            <a:ext cx="3666566" cy="2750596"/>
          </a:xfrm>
          <a:prstGeom prst="rect">
            <a:avLst/>
          </a:prstGeom>
        </p:spPr>
      </p:pic>
    </p:spTree>
    <p:extLst>
      <p:ext uri="{BB962C8B-B14F-4D97-AF65-F5344CB8AC3E}">
        <p14:creationId xmlns:p14="http://schemas.microsoft.com/office/powerpoint/2010/main" val="3401732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92076"/>
            <a:ext cx="7886700" cy="1325563"/>
          </a:xfrm>
        </p:spPr>
        <p:txBody>
          <a:bodyPr>
            <a:normAutofit/>
          </a:bodyPr>
          <a:lstStyle/>
          <a:p>
            <a:r>
              <a:rPr lang="en-GB" sz="4000" dirty="0" smtClean="0"/>
              <a:t>Anecdotes - Sheep</a:t>
            </a:r>
            <a:endParaRPr lang="en-GB" sz="4000" dirty="0"/>
          </a:p>
        </p:txBody>
      </p:sp>
      <p:sp>
        <p:nvSpPr>
          <p:cNvPr id="3" name="Content Placeholder 2"/>
          <p:cNvSpPr>
            <a:spLocks noGrp="1"/>
          </p:cNvSpPr>
          <p:nvPr>
            <p:ph idx="1"/>
          </p:nvPr>
        </p:nvSpPr>
        <p:spPr>
          <a:xfrm>
            <a:off x="207156" y="947083"/>
            <a:ext cx="3274483" cy="4879975"/>
          </a:xfrm>
        </p:spPr>
        <p:txBody>
          <a:bodyPr>
            <a:normAutofit/>
          </a:bodyPr>
          <a:lstStyle/>
          <a:p>
            <a:r>
              <a:rPr lang="en-GB" dirty="0" smtClean="0"/>
              <a:t>Cable broken in several places by sheep nibbling</a:t>
            </a:r>
          </a:p>
          <a:p>
            <a:r>
              <a:rPr lang="en-GB" dirty="0" smtClean="0"/>
              <a:t>Deeper burying (or steel wire armour cable)</a:t>
            </a:r>
          </a:p>
          <a:p>
            <a:r>
              <a:rPr lang="en-GB" dirty="0" smtClean="0"/>
              <a:t>Cable re-ran end to end (up tower) to fix</a:t>
            </a:r>
            <a:endParaRPr lang="en-GB" dirty="0"/>
          </a:p>
          <a:p>
            <a:r>
              <a:rPr lang="en-GB" dirty="0" smtClean="0"/>
              <a:t>Fence repaired!</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6931" y="531018"/>
            <a:ext cx="4487604" cy="336652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881" y="3167437"/>
            <a:ext cx="3911365" cy="2934240"/>
          </a:xfrm>
          <a:prstGeom prst="rect">
            <a:avLst/>
          </a:prstGeom>
        </p:spPr>
      </p:pic>
    </p:spTree>
    <p:extLst>
      <p:ext uri="{BB962C8B-B14F-4D97-AF65-F5344CB8AC3E}">
        <p14:creationId xmlns:p14="http://schemas.microsoft.com/office/powerpoint/2010/main" val="1880646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58" y="-99523"/>
            <a:ext cx="7886700" cy="1325563"/>
          </a:xfrm>
        </p:spPr>
        <p:txBody>
          <a:bodyPr>
            <a:normAutofit/>
          </a:bodyPr>
          <a:lstStyle/>
          <a:p>
            <a:r>
              <a:rPr lang="en-GB" sz="4000" dirty="0" smtClean="0"/>
              <a:t>Anecdotes - Sheep</a:t>
            </a:r>
            <a:endParaRPr lang="en-GB" sz="4000" dirty="0"/>
          </a:p>
        </p:txBody>
      </p:sp>
      <p:sp>
        <p:nvSpPr>
          <p:cNvPr id="3" name="Content Placeholder 2"/>
          <p:cNvSpPr>
            <a:spLocks noGrp="1"/>
          </p:cNvSpPr>
          <p:nvPr>
            <p:ph idx="1"/>
          </p:nvPr>
        </p:nvSpPr>
        <p:spPr>
          <a:xfrm>
            <a:off x="555890" y="1037781"/>
            <a:ext cx="3274483" cy="4950923"/>
          </a:xfrm>
        </p:spPr>
        <p:txBody>
          <a:bodyPr/>
          <a:lstStyle/>
          <a:p>
            <a:r>
              <a:rPr lang="en-GB" dirty="0" smtClean="0"/>
              <a:t>Call back to site to explain</a:t>
            </a:r>
          </a:p>
          <a:p>
            <a:r>
              <a:rPr lang="en-GB" dirty="0" smtClean="0"/>
              <a:t>Them “?????”</a:t>
            </a:r>
          </a:p>
          <a:p>
            <a:r>
              <a:rPr lang="en-GB" dirty="0" smtClean="0"/>
              <a:t>Site translate as ‘sheep ate A-levels’</a:t>
            </a:r>
          </a:p>
          <a:p>
            <a:r>
              <a:rPr lang="en-GB" dirty="0" smtClean="0"/>
              <a:t>(“satellite” in article in this case = microwave)</a:t>
            </a:r>
          </a:p>
        </p:txBody>
      </p:sp>
      <p:graphicFrame>
        <p:nvGraphicFramePr>
          <p:cNvPr id="4" name="Object 3"/>
          <p:cNvGraphicFramePr>
            <a:graphicFrameLocks noChangeAspect="1"/>
          </p:cNvGraphicFramePr>
          <p:nvPr>
            <p:extLst>
              <p:ext uri="{D42A27DB-BD31-4B8C-83A1-F6EECF244321}">
                <p14:modId xmlns:p14="http://schemas.microsoft.com/office/powerpoint/2010/main" val="2625483299"/>
              </p:ext>
            </p:extLst>
          </p:nvPr>
        </p:nvGraphicFramePr>
        <p:xfrm>
          <a:off x="4309005" y="762001"/>
          <a:ext cx="4572770" cy="5317066"/>
        </p:xfrm>
        <a:graphic>
          <a:graphicData uri="http://schemas.openxmlformats.org/presentationml/2006/ole">
            <mc:AlternateContent xmlns:mc="http://schemas.openxmlformats.org/markup-compatibility/2006">
              <mc:Choice xmlns:v="urn:schemas-microsoft-com:vml" Requires="v">
                <p:oleObj spid="_x0000_s2267" name="Image" r:id="rId3" imgW="1560240" imgH="1814760" progId="Photoshop.Image.7">
                  <p:embed/>
                </p:oleObj>
              </mc:Choice>
              <mc:Fallback>
                <p:oleObj name="Image" r:id="rId3" imgW="1560240" imgH="1814760" progId="Photoshop.Image.7">
                  <p:embed/>
                  <p:pic>
                    <p:nvPicPr>
                      <p:cNvPr id="0" name=""/>
                      <p:cNvPicPr/>
                      <p:nvPr/>
                    </p:nvPicPr>
                    <p:blipFill>
                      <a:blip r:embed="rId4"/>
                      <a:stretch>
                        <a:fillRect/>
                      </a:stretch>
                    </p:blipFill>
                    <p:spPr>
                      <a:xfrm>
                        <a:off x="4309005" y="762001"/>
                        <a:ext cx="4572770" cy="5317066"/>
                      </a:xfrm>
                      <a:prstGeom prst="rect">
                        <a:avLst/>
                      </a:prstGeom>
                      <a:noFill/>
                      <a:ln>
                        <a:solidFill>
                          <a:schemeClr val="accent1"/>
                        </a:solidFill>
                      </a:ln>
                    </p:spPr>
                  </p:pic>
                </p:oleObj>
              </mc:Fallback>
            </mc:AlternateContent>
          </a:graphicData>
        </a:graphic>
      </p:graphicFrame>
    </p:spTree>
    <p:extLst>
      <p:ext uri="{BB962C8B-B14F-4D97-AF65-F5344CB8AC3E}">
        <p14:creationId xmlns:p14="http://schemas.microsoft.com/office/powerpoint/2010/main" val="2160037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58" y="-99523"/>
            <a:ext cx="7757895" cy="931989"/>
          </a:xfrm>
        </p:spPr>
        <p:txBody>
          <a:bodyPr>
            <a:normAutofit/>
          </a:bodyPr>
          <a:lstStyle/>
          <a:p>
            <a:r>
              <a:rPr lang="en-GB" sz="4000" dirty="0" smtClean="0"/>
              <a:t>Anecdotes – Dish Decom</a:t>
            </a:r>
            <a:endParaRPr lang="en-GB" sz="4000" dirty="0"/>
          </a:p>
        </p:txBody>
      </p:sp>
      <p:sp>
        <p:nvSpPr>
          <p:cNvPr id="3" name="Content Placeholder 2"/>
          <p:cNvSpPr>
            <a:spLocks noGrp="1"/>
          </p:cNvSpPr>
          <p:nvPr>
            <p:ph idx="1"/>
          </p:nvPr>
        </p:nvSpPr>
        <p:spPr>
          <a:xfrm>
            <a:off x="197302" y="921240"/>
            <a:ext cx="2734157" cy="4950923"/>
          </a:xfrm>
        </p:spPr>
        <p:txBody>
          <a:bodyPr/>
          <a:lstStyle/>
          <a:p>
            <a:r>
              <a:rPr lang="en-GB" dirty="0" smtClean="0"/>
              <a:t>Some microwave dishes larger than others</a:t>
            </a:r>
          </a:p>
          <a:p>
            <a:r>
              <a:rPr lang="en-GB" dirty="0" smtClean="0"/>
              <a:t>This one was 2.4M</a:t>
            </a:r>
          </a:p>
          <a:p>
            <a:r>
              <a:rPr lang="en-GB" dirty="0" smtClean="0"/>
              <a:t>Wind can be an issue (both kinds)</a:t>
            </a:r>
          </a:p>
          <a:p>
            <a:endParaRPr lang="en-GB" dirty="0" smtClean="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5328" y="1787624"/>
            <a:ext cx="3251307" cy="433401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259" y="832466"/>
            <a:ext cx="2590307" cy="3452899"/>
          </a:xfrm>
          <a:prstGeom prst="rect">
            <a:avLst/>
          </a:prstGeom>
        </p:spPr>
      </p:pic>
    </p:spTree>
    <p:extLst>
      <p:ext uri="{BB962C8B-B14F-4D97-AF65-F5344CB8AC3E}">
        <p14:creationId xmlns:p14="http://schemas.microsoft.com/office/powerpoint/2010/main" val="278598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58" y="-99523"/>
            <a:ext cx="7802718" cy="1020763"/>
          </a:xfrm>
        </p:spPr>
        <p:txBody>
          <a:bodyPr>
            <a:normAutofit/>
          </a:bodyPr>
          <a:lstStyle/>
          <a:p>
            <a:r>
              <a:rPr lang="en-GB" sz="4000" dirty="0" smtClean="0"/>
              <a:t>Anecdotes – Dish Decom</a:t>
            </a:r>
            <a:endParaRPr lang="en-GB" sz="4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93182" y="810623"/>
            <a:ext cx="4760913" cy="3571556"/>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1361" y="3998258"/>
            <a:ext cx="2908332" cy="2181782"/>
          </a:xfrm>
          <a:prstGeom prst="rect">
            <a:avLst/>
          </a:prstGeom>
        </p:spPr>
      </p:pic>
      <p:sp>
        <p:nvSpPr>
          <p:cNvPr id="8" name="Content Placeholder 2"/>
          <p:cNvSpPr txBox="1">
            <a:spLocks/>
          </p:cNvSpPr>
          <p:nvPr/>
        </p:nvSpPr>
        <p:spPr>
          <a:xfrm>
            <a:off x="197302" y="921240"/>
            <a:ext cx="2734157" cy="49509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C572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Who brought that trailer??</a:t>
            </a:r>
          </a:p>
          <a:p>
            <a:r>
              <a:rPr lang="en-GB" dirty="0" smtClean="0"/>
              <a:t>Looks bigger on the ground!</a:t>
            </a:r>
            <a:endParaRPr lang="en-GB" dirty="0" smtClean="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835" y="2710186"/>
            <a:ext cx="2508601" cy="3343985"/>
          </a:xfrm>
          <a:prstGeom prst="rect">
            <a:avLst/>
          </a:prstGeom>
        </p:spPr>
      </p:pic>
    </p:spTree>
    <p:extLst>
      <p:ext uri="{BB962C8B-B14F-4D97-AF65-F5344CB8AC3E}">
        <p14:creationId xmlns:p14="http://schemas.microsoft.com/office/powerpoint/2010/main" val="213424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73" y="1"/>
            <a:ext cx="7726456" cy="986118"/>
          </a:xfrm>
        </p:spPr>
        <p:txBody>
          <a:bodyPr>
            <a:normAutofit/>
          </a:bodyPr>
          <a:lstStyle/>
          <a:p>
            <a:r>
              <a:rPr lang="en-GB" sz="4000" dirty="0" smtClean="0"/>
              <a:t>Anecdotes - Rope Access</a:t>
            </a:r>
            <a:endParaRPr lang="en-GB" sz="4000" dirty="0"/>
          </a:p>
        </p:txBody>
      </p:sp>
      <p:sp>
        <p:nvSpPr>
          <p:cNvPr id="3" name="Content Placeholder 2"/>
          <p:cNvSpPr>
            <a:spLocks noGrp="1"/>
          </p:cNvSpPr>
          <p:nvPr>
            <p:ph idx="1"/>
          </p:nvPr>
        </p:nvSpPr>
        <p:spPr>
          <a:xfrm>
            <a:off x="342901" y="1162237"/>
            <a:ext cx="2776818" cy="1805081"/>
          </a:xfrm>
        </p:spPr>
        <p:txBody>
          <a:bodyPr/>
          <a:lstStyle/>
          <a:p>
            <a:r>
              <a:rPr lang="en-GB" dirty="0" smtClean="0"/>
              <a:t>Fibre run under bridge</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1" y="2701028"/>
            <a:ext cx="4294093" cy="322135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2729" y="1068812"/>
            <a:ext cx="4713194" cy="3535759"/>
          </a:xfrm>
          <a:prstGeom prst="rect">
            <a:avLst/>
          </a:prstGeom>
        </p:spPr>
      </p:pic>
    </p:spTree>
    <p:extLst>
      <p:ext uri="{BB962C8B-B14F-4D97-AF65-F5344CB8AC3E}">
        <p14:creationId xmlns:p14="http://schemas.microsoft.com/office/powerpoint/2010/main" val="3995560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a:t>
            </a:r>
            <a:endParaRPr lang="en-GB" dirty="0"/>
          </a:p>
        </p:txBody>
      </p:sp>
      <p:sp>
        <p:nvSpPr>
          <p:cNvPr id="3" name="Content Placeholder 2"/>
          <p:cNvSpPr>
            <a:spLocks noGrp="1"/>
          </p:cNvSpPr>
          <p:nvPr>
            <p:ph idx="1"/>
          </p:nvPr>
        </p:nvSpPr>
        <p:spPr>
          <a:xfrm>
            <a:off x="485215" y="1422213"/>
            <a:ext cx="7886700" cy="4351338"/>
          </a:xfrm>
        </p:spPr>
        <p:txBody>
          <a:bodyPr>
            <a:normAutofit/>
          </a:bodyPr>
          <a:lstStyle/>
          <a:p>
            <a:r>
              <a:rPr lang="en-US" sz="2400" dirty="0" smtClean="0"/>
              <a:t>The </a:t>
            </a:r>
            <a:r>
              <a:rPr lang="en-US" sz="2400" dirty="0"/>
              <a:t>National Grid for Learning (</a:t>
            </a:r>
            <a:r>
              <a:rPr lang="en-US" sz="2400" dirty="0" err="1"/>
              <a:t>NGfL</a:t>
            </a:r>
            <a:r>
              <a:rPr lang="en-US" sz="2400" dirty="0"/>
              <a:t>) was a United Kingdom Government-funded gateway to educational resources on the Internet. It featured many individually selected links to resources and materials deemed to be of high quality. </a:t>
            </a:r>
            <a:endParaRPr lang="en-US" sz="2400" dirty="0" smtClean="0"/>
          </a:p>
          <a:p>
            <a:r>
              <a:rPr lang="en-US" sz="2400" dirty="0"/>
              <a:t>Regional Broadband Consortia (RBCs) were created in 2000 under the auspices of what was at the time the Department for Education and Skills, (DfES) to secure lower prices for broadband connections and services for schools by aggregating demand across a region and entering into region wide contracts.</a:t>
            </a:r>
            <a:endParaRPr lang="en-US" sz="2400" dirty="0" smtClean="0"/>
          </a:p>
          <a:p>
            <a:endParaRPr lang="en-GB" sz="2400" dirty="0"/>
          </a:p>
        </p:txBody>
      </p:sp>
    </p:spTree>
    <p:extLst>
      <p:ext uri="{BB962C8B-B14F-4D97-AF65-F5344CB8AC3E}">
        <p14:creationId xmlns:p14="http://schemas.microsoft.com/office/powerpoint/2010/main" val="617295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826188" cy="684606"/>
          </a:xfrm>
        </p:spPr>
        <p:txBody>
          <a:bodyPr>
            <a:normAutofit/>
          </a:bodyPr>
          <a:lstStyle/>
          <a:p>
            <a:r>
              <a:rPr lang="en-GB" sz="4000" dirty="0" smtClean="0"/>
              <a:t>Interesting POPs</a:t>
            </a:r>
            <a:endParaRPr lang="en-GB" sz="4000" dirty="0"/>
          </a:p>
        </p:txBody>
      </p:sp>
      <p:sp>
        <p:nvSpPr>
          <p:cNvPr id="3" name="Content Placeholder 2"/>
          <p:cNvSpPr>
            <a:spLocks noGrp="1"/>
          </p:cNvSpPr>
          <p:nvPr>
            <p:ph idx="1"/>
          </p:nvPr>
        </p:nvSpPr>
        <p:spPr>
          <a:xfrm>
            <a:off x="162485" y="1004047"/>
            <a:ext cx="2733115" cy="4518212"/>
          </a:xfrm>
        </p:spPr>
        <p:txBody>
          <a:bodyPr/>
          <a:lstStyle/>
          <a:p>
            <a:r>
              <a:rPr lang="en-GB" dirty="0" smtClean="0"/>
              <a:t>Great Dun Fell Radar Station</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3914" y="753035"/>
            <a:ext cx="5624079" cy="421908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24" y="2622025"/>
            <a:ext cx="4291852" cy="3219675"/>
          </a:xfrm>
          <a:prstGeom prst="rect">
            <a:avLst/>
          </a:prstGeom>
        </p:spPr>
      </p:pic>
    </p:spTree>
    <p:extLst>
      <p:ext uri="{BB962C8B-B14F-4D97-AF65-F5344CB8AC3E}">
        <p14:creationId xmlns:p14="http://schemas.microsoft.com/office/powerpoint/2010/main" val="26695255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814" y="140176"/>
            <a:ext cx="3592972" cy="515091"/>
          </a:xfrm>
        </p:spPr>
        <p:txBody>
          <a:bodyPr>
            <a:normAutofit fontScale="90000"/>
          </a:bodyPr>
          <a:lstStyle/>
          <a:p>
            <a:r>
              <a:rPr lang="en-GB" sz="4000" dirty="0" smtClean="0"/>
              <a:t>Interesting POPs</a:t>
            </a:r>
            <a:endParaRPr lang="en-GB" sz="4000" dirty="0"/>
          </a:p>
        </p:txBody>
      </p:sp>
      <p:sp>
        <p:nvSpPr>
          <p:cNvPr id="3" name="Content Placeholder 2"/>
          <p:cNvSpPr>
            <a:spLocks noGrp="1"/>
          </p:cNvSpPr>
          <p:nvPr>
            <p:ph idx="1"/>
          </p:nvPr>
        </p:nvSpPr>
        <p:spPr>
          <a:xfrm>
            <a:off x="303910" y="864533"/>
            <a:ext cx="2661481" cy="4351338"/>
          </a:xfrm>
        </p:spPr>
        <p:txBody>
          <a:bodyPr/>
          <a:lstStyle/>
          <a:p>
            <a:r>
              <a:rPr lang="en-GB" dirty="0" smtClean="0"/>
              <a:t>Great Dun Fell Radar Station</a:t>
            </a:r>
            <a:endParaRPr lang="en-GB"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906" y="0"/>
            <a:ext cx="3601795" cy="60804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8" name="Straight Arrow Connector 7"/>
          <p:cNvCxnSpPr/>
          <p:nvPr/>
        </p:nvCxnSpPr>
        <p:spPr>
          <a:xfrm flipH="1">
            <a:off x="5697752" y="1264596"/>
            <a:ext cx="1452078" cy="36220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798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768292" cy="797859"/>
          </a:xfrm>
        </p:spPr>
        <p:txBody>
          <a:bodyPr>
            <a:normAutofit/>
          </a:bodyPr>
          <a:lstStyle/>
          <a:p>
            <a:r>
              <a:rPr lang="en-GB" sz="4000" dirty="0" smtClean="0"/>
              <a:t>Interesting POPs</a:t>
            </a:r>
            <a:endParaRPr lang="en-GB" sz="4000" dirty="0"/>
          </a:p>
        </p:txBody>
      </p:sp>
      <p:sp>
        <p:nvSpPr>
          <p:cNvPr id="3" name="Content Placeholder 2"/>
          <p:cNvSpPr>
            <a:spLocks noGrp="1"/>
          </p:cNvSpPr>
          <p:nvPr>
            <p:ph idx="1"/>
          </p:nvPr>
        </p:nvSpPr>
        <p:spPr>
          <a:xfrm>
            <a:off x="162485" y="1004047"/>
            <a:ext cx="2733115" cy="4518212"/>
          </a:xfrm>
        </p:spPr>
        <p:txBody>
          <a:bodyPr/>
          <a:lstStyle/>
          <a:p>
            <a:r>
              <a:rPr lang="en-GB" dirty="0" smtClean="0"/>
              <a:t>Great Dun Fell Radar Station</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3350" y="194063"/>
            <a:ext cx="4990728" cy="374396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692" y="2066043"/>
            <a:ext cx="2895600" cy="385985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1317" y="3566246"/>
            <a:ext cx="1917954" cy="2556648"/>
          </a:xfrm>
          <a:prstGeom prst="rect">
            <a:avLst/>
          </a:prstGeom>
        </p:spPr>
      </p:pic>
    </p:spTree>
    <p:extLst>
      <p:ext uri="{BB962C8B-B14F-4D97-AF65-F5344CB8AC3E}">
        <p14:creationId xmlns:p14="http://schemas.microsoft.com/office/powerpoint/2010/main" val="346463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84" y="161927"/>
            <a:ext cx="5433483" cy="701674"/>
          </a:xfrm>
        </p:spPr>
        <p:txBody>
          <a:bodyPr>
            <a:normAutofit/>
          </a:bodyPr>
          <a:lstStyle/>
          <a:p>
            <a:r>
              <a:rPr lang="en-GB" sz="4000" dirty="0" smtClean="0"/>
              <a:t>Interesting POPs</a:t>
            </a:r>
            <a:endParaRPr lang="en-GB" sz="4000" dirty="0"/>
          </a:p>
        </p:txBody>
      </p:sp>
      <p:sp>
        <p:nvSpPr>
          <p:cNvPr id="3" name="Content Placeholder 2"/>
          <p:cNvSpPr>
            <a:spLocks noGrp="1"/>
          </p:cNvSpPr>
          <p:nvPr>
            <p:ph idx="1"/>
          </p:nvPr>
        </p:nvSpPr>
        <p:spPr>
          <a:xfrm>
            <a:off x="188383" y="863602"/>
            <a:ext cx="4527549" cy="3039532"/>
          </a:xfrm>
        </p:spPr>
        <p:txBody>
          <a:bodyPr>
            <a:normAutofit/>
          </a:bodyPr>
          <a:lstStyle/>
          <a:p>
            <a:r>
              <a:rPr lang="en-GB" sz="2000" dirty="0" smtClean="0"/>
              <a:t>Winter Hill</a:t>
            </a:r>
          </a:p>
          <a:p>
            <a:r>
              <a:rPr lang="en-GB" sz="2000" dirty="0" smtClean="0"/>
              <a:t>&gt; 1000ft transmitter site</a:t>
            </a:r>
          </a:p>
          <a:p>
            <a:pPr lvl="1"/>
            <a:r>
              <a:rPr lang="en-GB" sz="1800" dirty="0" smtClean="0"/>
              <a:t>Highest TV transmitting station in UK at 2500ft above sea level</a:t>
            </a:r>
          </a:p>
          <a:p>
            <a:pPr lvl="1"/>
            <a:r>
              <a:rPr lang="en-GB" sz="1800" dirty="0" smtClean="0"/>
              <a:t>Serves 6.3 million people</a:t>
            </a:r>
          </a:p>
          <a:p>
            <a:r>
              <a:rPr lang="en-GB" sz="2000" dirty="0" smtClean="0"/>
              <a:t>TV transmission for large area of NW and North Wales</a:t>
            </a:r>
            <a:endParaRPr lang="en-GB"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890" y="3195804"/>
            <a:ext cx="3707978" cy="278166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5760" y="2878010"/>
            <a:ext cx="4154173" cy="3116391"/>
          </a:xfrm>
          <a:prstGeom prst="rect">
            <a:avLst/>
          </a:prstGeom>
        </p:spPr>
      </p:pic>
      <p:pic>
        <p:nvPicPr>
          <p:cNvPr id="3074" name="Picture 2" descr="Winterhillma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732" y="325894"/>
            <a:ext cx="3454400" cy="224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656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814" y="140176"/>
            <a:ext cx="3592972" cy="515091"/>
          </a:xfrm>
        </p:spPr>
        <p:txBody>
          <a:bodyPr>
            <a:normAutofit fontScale="90000"/>
          </a:bodyPr>
          <a:lstStyle/>
          <a:p>
            <a:r>
              <a:rPr lang="en-GB" sz="4000" dirty="0" smtClean="0"/>
              <a:t>Interesting POPs</a:t>
            </a:r>
            <a:endParaRPr lang="en-GB" sz="4000" dirty="0"/>
          </a:p>
        </p:txBody>
      </p:sp>
      <p:sp>
        <p:nvSpPr>
          <p:cNvPr id="3" name="Content Placeholder 2"/>
          <p:cNvSpPr>
            <a:spLocks noGrp="1"/>
          </p:cNvSpPr>
          <p:nvPr>
            <p:ph idx="1"/>
          </p:nvPr>
        </p:nvSpPr>
        <p:spPr>
          <a:xfrm>
            <a:off x="303910" y="864533"/>
            <a:ext cx="2661481" cy="4351338"/>
          </a:xfrm>
        </p:spPr>
        <p:txBody>
          <a:bodyPr/>
          <a:lstStyle/>
          <a:p>
            <a:r>
              <a:rPr lang="en-GB" dirty="0" smtClean="0"/>
              <a:t>Winter Hill</a:t>
            </a:r>
            <a:endParaRPr lang="en-GB"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906" y="0"/>
            <a:ext cx="3601795" cy="60804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5" name="Straight Arrow Connector 4"/>
          <p:cNvCxnSpPr/>
          <p:nvPr/>
        </p:nvCxnSpPr>
        <p:spPr>
          <a:xfrm flipH="1">
            <a:off x="5533821" y="5117893"/>
            <a:ext cx="1452078" cy="36220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622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983" y="119593"/>
            <a:ext cx="7736417" cy="769407"/>
          </a:xfrm>
        </p:spPr>
        <p:txBody>
          <a:bodyPr>
            <a:normAutofit/>
          </a:bodyPr>
          <a:lstStyle/>
          <a:p>
            <a:r>
              <a:rPr lang="en-GB" sz="4000" dirty="0" smtClean="0"/>
              <a:t>To finish: Some lessons learnt</a:t>
            </a:r>
            <a:endParaRPr lang="en-GB" sz="4000" dirty="0"/>
          </a:p>
        </p:txBody>
      </p:sp>
      <p:sp>
        <p:nvSpPr>
          <p:cNvPr id="3" name="Content Placeholder 2"/>
          <p:cNvSpPr>
            <a:spLocks noGrp="1"/>
          </p:cNvSpPr>
          <p:nvPr>
            <p:ph idx="1"/>
          </p:nvPr>
        </p:nvSpPr>
        <p:spPr>
          <a:xfrm>
            <a:off x="247650" y="889000"/>
            <a:ext cx="8515350" cy="5283200"/>
          </a:xfrm>
        </p:spPr>
        <p:txBody>
          <a:bodyPr>
            <a:normAutofit/>
          </a:bodyPr>
          <a:lstStyle/>
          <a:p>
            <a:r>
              <a:rPr lang="en-GB" sz="2000" dirty="0" smtClean="0"/>
              <a:t>Use DC power where possible</a:t>
            </a:r>
          </a:p>
          <a:p>
            <a:pPr lvl="1"/>
            <a:r>
              <a:rPr lang="en-GB" sz="1800" dirty="0" smtClean="0"/>
              <a:t>(though sometimes good reasons not to)</a:t>
            </a:r>
          </a:p>
          <a:p>
            <a:pPr lvl="1"/>
            <a:r>
              <a:rPr lang="en-GB" sz="1800" dirty="0" smtClean="0"/>
              <a:t>Runtime++</a:t>
            </a:r>
          </a:p>
          <a:p>
            <a:pPr lvl="1"/>
            <a:r>
              <a:rPr lang="en-GB" sz="1800" dirty="0" smtClean="0"/>
              <a:t>Usually fails ‘on’ if rectifier blows</a:t>
            </a:r>
          </a:p>
          <a:p>
            <a:pPr lvl="1"/>
            <a:r>
              <a:rPr lang="en-GB" sz="1800" dirty="0" smtClean="0"/>
              <a:t>Unfortunately vendors know you’re a telco £££</a:t>
            </a:r>
          </a:p>
          <a:p>
            <a:r>
              <a:rPr lang="en-GB" sz="2000" dirty="0" smtClean="0"/>
              <a:t>Always clean/scope fibre patches properly before use</a:t>
            </a:r>
          </a:p>
          <a:p>
            <a:pPr lvl="1"/>
            <a:r>
              <a:rPr lang="en-GB" sz="1800" dirty="0" smtClean="0"/>
              <a:t>Drum it into the field teams</a:t>
            </a:r>
          </a:p>
          <a:p>
            <a:pPr lvl="1"/>
            <a:r>
              <a:rPr lang="en-GB" sz="1800" dirty="0" smtClean="0"/>
              <a:t>Can be difficult where 3</a:t>
            </a:r>
            <a:r>
              <a:rPr lang="en-GB" sz="1800" baseline="30000" dirty="0" smtClean="0"/>
              <a:t>rd</a:t>
            </a:r>
            <a:r>
              <a:rPr lang="en-GB" sz="1800" dirty="0" smtClean="0"/>
              <a:t> party DCs/</a:t>
            </a:r>
            <a:r>
              <a:rPr lang="en-GB" sz="1800" dirty="0" err="1" smtClean="0"/>
              <a:t>colo</a:t>
            </a:r>
            <a:r>
              <a:rPr lang="en-GB" sz="1800" dirty="0" smtClean="0"/>
              <a:t> ODFs involved</a:t>
            </a:r>
          </a:p>
          <a:p>
            <a:r>
              <a:rPr lang="en-GB" sz="2000" dirty="0" smtClean="0"/>
              <a:t>Easy to underestimate supporting systems requirements</a:t>
            </a:r>
          </a:p>
          <a:p>
            <a:pPr lvl="1"/>
            <a:r>
              <a:rPr lang="en-GB" sz="1800" dirty="0" smtClean="0"/>
              <a:t>Systems/databases to tracking of orders/circuits/exchange patching</a:t>
            </a:r>
          </a:p>
          <a:p>
            <a:pPr lvl="1"/>
            <a:r>
              <a:rPr lang="en-GB" sz="1800" dirty="0" smtClean="0"/>
              <a:t>Nowadays tracking of GEA VLANs/cable links</a:t>
            </a:r>
          </a:p>
          <a:p>
            <a:pPr lvl="1"/>
            <a:r>
              <a:rPr lang="en-GB" sz="1800" dirty="0" smtClean="0"/>
              <a:t>Monitoring</a:t>
            </a:r>
          </a:p>
          <a:p>
            <a:pPr lvl="1"/>
            <a:r>
              <a:rPr lang="en-GB" sz="1800" dirty="0" smtClean="0"/>
              <a:t>Spreadsheets only work for so long</a:t>
            </a:r>
          </a:p>
          <a:p>
            <a:endParaRPr lang="en-GB" sz="2000" dirty="0" smtClean="0"/>
          </a:p>
          <a:p>
            <a:endParaRPr lang="en-GB" sz="2000" dirty="0" smtClean="0"/>
          </a:p>
        </p:txBody>
      </p:sp>
    </p:spTree>
    <p:extLst>
      <p:ext uri="{BB962C8B-B14F-4D97-AF65-F5344CB8AC3E}">
        <p14:creationId xmlns:p14="http://schemas.microsoft.com/office/powerpoint/2010/main" val="3464216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983" y="119593"/>
            <a:ext cx="7736417" cy="769407"/>
          </a:xfrm>
        </p:spPr>
        <p:txBody>
          <a:bodyPr>
            <a:normAutofit/>
          </a:bodyPr>
          <a:lstStyle/>
          <a:p>
            <a:r>
              <a:rPr lang="en-GB" sz="4000" dirty="0"/>
              <a:t>To finish: Some lessons learnt</a:t>
            </a:r>
          </a:p>
        </p:txBody>
      </p:sp>
      <p:sp>
        <p:nvSpPr>
          <p:cNvPr id="3" name="Content Placeholder 2"/>
          <p:cNvSpPr>
            <a:spLocks noGrp="1"/>
          </p:cNvSpPr>
          <p:nvPr>
            <p:ph idx="1"/>
          </p:nvPr>
        </p:nvSpPr>
        <p:spPr>
          <a:xfrm>
            <a:off x="247650" y="889000"/>
            <a:ext cx="8515350" cy="5283200"/>
          </a:xfrm>
        </p:spPr>
        <p:txBody>
          <a:bodyPr>
            <a:normAutofit/>
          </a:bodyPr>
          <a:lstStyle/>
          <a:p>
            <a:endParaRPr lang="en-GB" sz="2000" dirty="0" smtClean="0"/>
          </a:p>
          <a:p>
            <a:pPr marL="457200" lvl="1" indent="0">
              <a:buNone/>
            </a:pPr>
            <a:endParaRPr lang="en-GB" sz="600" dirty="0" smtClean="0"/>
          </a:p>
          <a:p>
            <a:endParaRPr lang="en-GB" sz="2000" dirty="0" smtClean="0"/>
          </a:p>
          <a:p>
            <a:endParaRPr lang="en-GB" sz="2000" dirty="0" smtClean="0"/>
          </a:p>
        </p:txBody>
      </p:sp>
      <p:sp>
        <p:nvSpPr>
          <p:cNvPr id="4" name="Content Placeholder 2"/>
          <p:cNvSpPr txBox="1">
            <a:spLocks/>
          </p:cNvSpPr>
          <p:nvPr/>
        </p:nvSpPr>
        <p:spPr>
          <a:xfrm>
            <a:off x="400050" y="1041400"/>
            <a:ext cx="8515350" cy="5283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C572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smtClean="0"/>
              <a:t>OR MPFs/copper lines</a:t>
            </a:r>
          </a:p>
          <a:p>
            <a:pPr lvl="1"/>
            <a:r>
              <a:rPr lang="en-GB" sz="1600" dirty="0" smtClean="0"/>
              <a:t>Always use a wetting current/dial tone where possible or pairs will go walkabout</a:t>
            </a:r>
          </a:p>
          <a:p>
            <a:pPr lvl="1"/>
            <a:r>
              <a:rPr lang="en-GB" sz="1600" dirty="0" smtClean="0"/>
              <a:t>Have a test-head or set of handheld testers to verify problematic lines</a:t>
            </a:r>
          </a:p>
          <a:p>
            <a:r>
              <a:rPr lang="en-GB" sz="2000" dirty="0" smtClean="0"/>
              <a:t>Weather-proof </a:t>
            </a:r>
            <a:r>
              <a:rPr lang="en-GB" sz="2000" dirty="0"/>
              <a:t>outdoor microwave </a:t>
            </a:r>
            <a:r>
              <a:rPr lang="en-GB" sz="2000" dirty="0" smtClean="0"/>
              <a:t>radios well</a:t>
            </a:r>
            <a:endParaRPr lang="en-GB" sz="2000" dirty="0"/>
          </a:p>
          <a:p>
            <a:pPr lvl="1"/>
            <a:r>
              <a:rPr lang="en-GB" sz="1600" dirty="0" smtClean="0"/>
              <a:t>Use </a:t>
            </a:r>
            <a:r>
              <a:rPr lang="en-GB" sz="1600" dirty="0" err="1" smtClean="0"/>
              <a:t>denso</a:t>
            </a:r>
            <a:r>
              <a:rPr lang="en-GB" sz="1600" dirty="0" smtClean="0"/>
              <a:t> or self amalgamating tape on </a:t>
            </a:r>
            <a:r>
              <a:rPr lang="en-GB" sz="1600" dirty="0"/>
              <a:t>all </a:t>
            </a:r>
            <a:r>
              <a:rPr lang="en-GB" sz="1600" dirty="0" smtClean="0"/>
              <a:t>joints/glands</a:t>
            </a:r>
            <a:endParaRPr lang="en-GB" sz="1600" dirty="0"/>
          </a:p>
          <a:p>
            <a:pPr lvl="1"/>
            <a:r>
              <a:rPr lang="en-GB" sz="1600" dirty="0"/>
              <a:t>Use good quality double jacketed or </a:t>
            </a:r>
            <a:r>
              <a:rPr lang="en-GB" sz="1600" dirty="0" smtClean="0"/>
              <a:t>gel </a:t>
            </a:r>
            <a:r>
              <a:rPr lang="en-GB" sz="1600" dirty="0"/>
              <a:t>filled cable to avoid water running down cables into </a:t>
            </a:r>
            <a:r>
              <a:rPr lang="en-GB" sz="1600" dirty="0" smtClean="0"/>
              <a:t>mast hut/kit </a:t>
            </a:r>
            <a:r>
              <a:rPr lang="en-GB" sz="1600" dirty="0"/>
              <a:t>if water enters radio or cable gets cut</a:t>
            </a:r>
          </a:p>
          <a:p>
            <a:r>
              <a:rPr lang="en-GB" sz="2000" dirty="0" smtClean="0"/>
              <a:t>Unlicensed band sectors in built up areas challenging</a:t>
            </a:r>
          </a:p>
          <a:p>
            <a:pPr lvl="1"/>
            <a:r>
              <a:rPr lang="en-GB" sz="1600" dirty="0" smtClean="0"/>
              <a:t>Too much interference &amp; misconfiguration  around – bar has been lowered through cheap 5ghz equipment</a:t>
            </a:r>
          </a:p>
          <a:p>
            <a:pPr lvl="1"/>
            <a:r>
              <a:rPr lang="en-GB" sz="1600" smtClean="0"/>
              <a:t>Unlicensed P2P </a:t>
            </a:r>
            <a:r>
              <a:rPr lang="en-GB" sz="1600" dirty="0" smtClean="0"/>
              <a:t>links with higher gain antennas still usable</a:t>
            </a:r>
          </a:p>
          <a:p>
            <a:pPr lvl="1"/>
            <a:r>
              <a:rPr lang="en-GB" sz="1600" dirty="0" smtClean="0"/>
              <a:t>60-80ghz light-touch licensed useful for higher bandwidths over short distances</a:t>
            </a:r>
          </a:p>
          <a:p>
            <a:endParaRPr lang="en-GB" sz="2000" dirty="0" smtClean="0"/>
          </a:p>
          <a:p>
            <a:endParaRPr lang="en-GB" sz="2000" dirty="0" smtClean="0"/>
          </a:p>
        </p:txBody>
      </p:sp>
    </p:spTree>
    <p:extLst>
      <p:ext uri="{BB962C8B-B14F-4D97-AF65-F5344CB8AC3E}">
        <p14:creationId xmlns:p14="http://schemas.microsoft.com/office/powerpoint/2010/main" val="1831959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723" y="190029"/>
            <a:ext cx="7886700" cy="734100"/>
          </a:xfrm>
        </p:spPr>
        <p:txBody>
          <a:bodyPr/>
          <a:lstStyle/>
          <a:p>
            <a:r>
              <a:rPr lang="en-GB" dirty="0" smtClean="0"/>
              <a:t>Thanks!</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49260" y="1431703"/>
            <a:ext cx="4341644" cy="3257029"/>
          </a:xfrm>
        </p:spPr>
      </p:pic>
      <p:graphicFrame>
        <p:nvGraphicFramePr>
          <p:cNvPr id="5" name="Object 4"/>
          <p:cNvGraphicFramePr>
            <a:graphicFrameLocks noChangeAspect="1"/>
          </p:cNvGraphicFramePr>
          <p:nvPr>
            <p:extLst>
              <p:ext uri="{D42A27DB-BD31-4B8C-83A1-F6EECF244321}">
                <p14:modId xmlns:p14="http://schemas.microsoft.com/office/powerpoint/2010/main" val="395186490"/>
              </p:ext>
            </p:extLst>
          </p:nvPr>
        </p:nvGraphicFramePr>
        <p:xfrm>
          <a:off x="5292557" y="271672"/>
          <a:ext cx="2755866" cy="5577090"/>
        </p:xfrm>
        <a:graphic>
          <a:graphicData uri="http://schemas.openxmlformats.org/presentationml/2006/ole">
            <mc:AlternateContent xmlns:mc="http://schemas.openxmlformats.org/markup-compatibility/2006">
              <mc:Choice xmlns:v="urn:schemas-microsoft-com:vml" Requires="v">
                <p:oleObj spid="_x0000_s12315" name="Image" r:id="rId4" imgW="9028440" imgH="18272880" progId="Photoshop.Image.7">
                  <p:embed/>
                </p:oleObj>
              </mc:Choice>
              <mc:Fallback>
                <p:oleObj name="Image" r:id="rId4" imgW="9028440" imgH="18272880" progId="Photoshop.Image.7">
                  <p:embed/>
                  <p:pic>
                    <p:nvPicPr>
                      <p:cNvPr id="0" name=""/>
                      <p:cNvPicPr/>
                      <p:nvPr/>
                    </p:nvPicPr>
                    <p:blipFill>
                      <a:blip r:embed="rId5"/>
                      <a:stretch>
                        <a:fillRect/>
                      </a:stretch>
                    </p:blipFill>
                    <p:spPr>
                      <a:xfrm>
                        <a:off x="5292557" y="271672"/>
                        <a:ext cx="2755866" cy="5577090"/>
                      </a:xfrm>
                      <a:prstGeom prst="rect">
                        <a:avLst/>
                      </a:prstGeom>
                    </p:spPr>
                  </p:pic>
                </p:oleObj>
              </mc:Fallback>
            </mc:AlternateContent>
          </a:graphicData>
        </a:graphic>
      </p:graphicFrame>
    </p:spTree>
    <p:extLst>
      <p:ext uri="{BB962C8B-B14F-4D97-AF65-F5344CB8AC3E}">
        <p14:creationId xmlns:p14="http://schemas.microsoft.com/office/powerpoint/2010/main" val="944598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mp;NLMAN Links 1st May 2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3937" y="315388"/>
            <a:ext cx="4492939" cy="57719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0410" y="0"/>
            <a:ext cx="7457872" cy="1013012"/>
          </a:xfrm>
        </p:spPr>
        <p:txBody>
          <a:bodyPr>
            <a:normAutofit/>
          </a:bodyPr>
          <a:lstStyle/>
          <a:p>
            <a:r>
              <a:rPr lang="en-US" sz="4000" dirty="0" err="1" smtClean="0"/>
              <a:t>CaNLMAN</a:t>
            </a:r>
            <a:endParaRPr lang="en-GB" sz="4000" dirty="0"/>
          </a:p>
        </p:txBody>
      </p:sp>
      <p:sp>
        <p:nvSpPr>
          <p:cNvPr id="3" name="Content Placeholder 2"/>
          <p:cNvSpPr>
            <a:spLocks noGrp="1"/>
          </p:cNvSpPr>
          <p:nvPr>
            <p:ph idx="1"/>
          </p:nvPr>
        </p:nvSpPr>
        <p:spPr>
          <a:xfrm>
            <a:off x="90410" y="1144307"/>
            <a:ext cx="3743528" cy="4351338"/>
          </a:xfrm>
        </p:spPr>
        <p:txBody>
          <a:bodyPr>
            <a:normAutofit/>
          </a:bodyPr>
          <a:lstStyle/>
          <a:p>
            <a:r>
              <a:rPr lang="en-US" sz="2400" dirty="0" err="1" smtClean="0"/>
              <a:t>CaNLMAN</a:t>
            </a:r>
            <a:r>
              <a:rPr lang="en-US" sz="2400" dirty="0" smtClean="0"/>
              <a:t> HE partners</a:t>
            </a:r>
            <a:endParaRPr lang="en-US" sz="2400" dirty="0" smtClean="0"/>
          </a:p>
          <a:p>
            <a:r>
              <a:rPr lang="en-US" sz="2400" dirty="0" smtClean="0"/>
              <a:t>Backhauled </a:t>
            </a:r>
            <a:r>
              <a:rPr lang="en-US" sz="2400" dirty="0" smtClean="0"/>
              <a:t>via </a:t>
            </a:r>
            <a:r>
              <a:rPr lang="en-US" sz="2400" dirty="0" smtClean="0"/>
              <a:t>Janet initially in Lancaster (SJ4) from Warrington, but later SJ5 in Lancaster and Carlisle</a:t>
            </a:r>
          </a:p>
          <a:p>
            <a:r>
              <a:rPr lang="en-US" sz="2400" dirty="0" err="1" smtClean="0"/>
              <a:t>CaNLMAN</a:t>
            </a:r>
            <a:r>
              <a:rPr lang="en-US" sz="2400" dirty="0" smtClean="0"/>
              <a:t> recently taken in house by JANET along with other MANs</a:t>
            </a:r>
            <a:endParaRPr lang="en-GB" sz="2400" dirty="0"/>
          </a:p>
        </p:txBody>
      </p:sp>
    </p:spTree>
    <p:extLst>
      <p:ext uri="{BB962C8B-B14F-4D97-AF65-F5344CB8AC3E}">
        <p14:creationId xmlns:p14="http://schemas.microsoft.com/office/powerpoint/2010/main" val="2834315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886" y="194798"/>
            <a:ext cx="7369965" cy="690420"/>
          </a:xfrm>
        </p:spPr>
        <p:txBody>
          <a:bodyPr>
            <a:noAutofit/>
          </a:bodyPr>
          <a:lstStyle/>
          <a:p>
            <a:r>
              <a:rPr lang="en-US" sz="2800" dirty="0" smtClean="0"/>
              <a:t>CLEO (</a:t>
            </a:r>
            <a:r>
              <a:rPr lang="en-US" sz="2800" dirty="0" err="1" smtClean="0"/>
              <a:t>Cumbria</a:t>
            </a:r>
            <a:r>
              <a:rPr lang="en-US" sz="2800" dirty="0" smtClean="0"/>
              <a:t> &amp; Lancashire Education Online)</a:t>
            </a:r>
            <a:endParaRPr lang="en-GB" sz="2800" dirty="0"/>
          </a:p>
        </p:txBody>
      </p:sp>
      <p:sp>
        <p:nvSpPr>
          <p:cNvPr id="3" name="Content Placeholder 2"/>
          <p:cNvSpPr>
            <a:spLocks noGrp="1"/>
          </p:cNvSpPr>
          <p:nvPr>
            <p:ph idx="1"/>
          </p:nvPr>
        </p:nvSpPr>
        <p:spPr>
          <a:xfrm>
            <a:off x="314886" y="972766"/>
            <a:ext cx="8256136" cy="4980561"/>
          </a:xfrm>
        </p:spPr>
        <p:txBody>
          <a:bodyPr>
            <a:normAutofit/>
          </a:bodyPr>
          <a:lstStyle/>
          <a:p>
            <a:r>
              <a:rPr lang="en-US" sz="2400" dirty="0" smtClean="0"/>
              <a:t>This talk focuses primarily on CLEO, the larger of the WAN networks.</a:t>
            </a:r>
          </a:p>
          <a:p>
            <a:r>
              <a:rPr lang="en-US" sz="2400" dirty="0" smtClean="0"/>
              <a:t>Backstory:</a:t>
            </a:r>
          </a:p>
          <a:p>
            <a:r>
              <a:rPr lang="en-US" sz="2400" dirty="0" smtClean="0"/>
              <a:t>Pre 1996 most </a:t>
            </a:r>
            <a:r>
              <a:rPr lang="en-US" sz="2400" dirty="0" smtClean="0"/>
              <a:t>schools </a:t>
            </a:r>
            <a:r>
              <a:rPr lang="en-US" sz="2400" dirty="0" smtClean="0"/>
              <a:t>were on </a:t>
            </a:r>
            <a:r>
              <a:rPr lang="en-US" sz="2400" dirty="0" smtClean="0"/>
              <a:t>ISDN 128k or with no connection at all</a:t>
            </a:r>
          </a:p>
          <a:p>
            <a:r>
              <a:rPr lang="en-US" sz="2400" dirty="0" smtClean="0"/>
              <a:t>University Involvement</a:t>
            </a:r>
          </a:p>
          <a:p>
            <a:pPr lvl="1"/>
            <a:r>
              <a:rPr lang="en-US" sz="2000" dirty="0" smtClean="0"/>
              <a:t>University </a:t>
            </a:r>
            <a:r>
              <a:rPr lang="en-US" sz="2000" dirty="0" smtClean="0"/>
              <a:t>formed “</a:t>
            </a:r>
            <a:r>
              <a:rPr lang="en-US" sz="2000" dirty="0" err="1" smtClean="0"/>
              <a:t>EdNet</a:t>
            </a:r>
            <a:r>
              <a:rPr lang="en-US" sz="2000" dirty="0" smtClean="0"/>
              <a:t>” (1996/97)</a:t>
            </a:r>
          </a:p>
          <a:p>
            <a:pPr lvl="1"/>
            <a:r>
              <a:rPr lang="en-US" sz="2000" dirty="0" smtClean="0"/>
              <a:t>Initially to connect schools local to the University to Janet</a:t>
            </a:r>
          </a:p>
          <a:p>
            <a:pPr lvl="1"/>
            <a:r>
              <a:rPr lang="en-US" sz="2000" dirty="0" smtClean="0"/>
              <a:t>2Mb/s symmetrical, via microwave or </a:t>
            </a:r>
            <a:r>
              <a:rPr lang="en-US" sz="2000" dirty="0" smtClean="0"/>
              <a:t>SDSL</a:t>
            </a:r>
          </a:p>
          <a:p>
            <a:pPr lvl="1"/>
            <a:r>
              <a:rPr lang="en-US" sz="2000" dirty="0" smtClean="0"/>
              <a:t>Connected around 12 sites, mainly local high schools</a:t>
            </a:r>
            <a:endParaRPr lang="en-US" sz="2000" dirty="0" smtClean="0"/>
          </a:p>
          <a:p>
            <a:r>
              <a:rPr lang="en-US" sz="2400" dirty="0" smtClean="0"/>
              <a:t>1999 </a:t>
            </a:r>
            <a:r>
              <a:rPr lang="en-US" sz="2400" dirty="0"/>
              <a:t>announced pilot broadband for schools</a:t>
            </a:r>
          </a:p>
          <a:p>
            <a:pPr lvl="1"/>
            <a:r>
              <a:rPr lang="en-US" sz="2000" dirty="0"/>
              <a:t>&gt;= 2Mb/s symmetrical</a:t>
            </a:r>
          </a:p>
          <a:p>
            <a:pPr lvl="1"/>
            <a:r>
              <a:rPr lang="en-US" sz="2000" dirty="0"/>
              <a:t>2001 this became =&gt;8Mb/s for secondary schools</a:t>
            </a:r>
          </a:p>
          <a:p>
            <a:pPr marL="0" indent="0">
              <a:buNone/>
            </a:pPr>
            <a:endParaRPr lang="en-US" sz="2400" dirty="0" smtClean="0"/>
          </a:p>
          <a:p>
            <a:pPr lvl="1"/>
            <a:endParaRPr lang="en-GB" sz="2000" dirty="0"/>
          </a:p>
        </p:txBody>
      </p:sp>
    </p:spTree>
    <p:extLst>
      <p:ext uri="{BB962C8B-B14F-4D97-AF65-F5344CB8AC3E}">
        <p14:creationId xmlns:p14="http://schemas.microsoft.com/office/powerpoint/2010/main" val="961308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886" y="194798"/>
            <a:ext cx="7369965" cy="690420"/>
          </a:xfrm>
        </p:spPr>
        <p:txBody>
          <a:bodyPr>
            <a:noAutofit/>
          </a:bodyPr>
          <a:lstStyle/>
          <a:p>
            <a:r>
              <a:rPr lang="en-US" sz="2800" dirty="0" smtClean="0"/>
              <a:t>CLEO (</a:t>
            </a:r>
            <a:r>
              <a:rPr lang="en-US" sz="2800" dirty="0" err="1" smtClean="0"/>
              <a:t>Cumbria</a:t>
            </a:r>
            <a:r>
              <a:rPr lang="en-US" sz="2800" dirty="0" smtClean="0"/>
              <a:t> &amp; Lancashire Education Online)</a:t>
            </a:r>
            <a:endParaRPr lang="en-GB" sz="2800" dirty="0"/>
          </a:p>
        </p:txBody>
      </p:sp>
      <p:sp>
        <p:nvSpPr>
          <p:cNvPr id="3" name="Content Placeholder 2"/>
          <p:cNvSpPr>
            <a:spLocks noGrp="1"/>
          </p:cNvSpPr>
          <p:nvPr>
            <p:ph idx="1"/>
          </p:nvPr>
        </p:nvSpPr>
        <p:spPr>
          <a:xfrm>
            <a:off x="450120" y="1056758"/>
            <a:ext cx="7886700" cy="4351338"/>
          </a:xfrm>
        </p:spPr>
        <p:txBody>
          <a:bodyPr>
            <a:normAutofit/>
          </a:bodyPr>
          <a:lstStyle/>
          <a:p>
            <a:r>
              <a:rPr lang="en-US" sz="2400" dirty="0" smtClean="0"/>
              <a:t>CLEO </a:t>
            </a:r>
            <a:r>
              <a:rPr lang="en-US" sz="2400" dirty="0" smtClean="0"/>
              <a:t>was formed</a:t>
            </a:r>
          </a:p>
          <a:p>
            <a:pPr lvl="1"/>
            <a:r>
              <a:rPr lang="en-US" sz="2000" dirty="0" smtClean="0"/>
              <a:t>Three way partnership between Lancashire CC, </a:t>
            </a:r>
            <a:r>
              <a:rPr lang="en-US" sz="2000" dirty="0" err="1" smtClean="0"/>
              <a:t>Cumbria</a:t>
            </a:r>
            <a:r>
              <a:rPr lang="en-US" sz="2000" dirty="0" smtClean="0"/>
              <a:t> CC &amp; Lancaster University</a:t>
            </a:r>
          </a:p>
          <a:p>
            <a:pPr lvl="1"/>
            <a:r>
              <a:rPr lang="en-US" sz="2000" dirty="0" smtClean="0"/>
              <a:t>Lancaster University was the technology &amp; delivery </a:t>
            </a:r>
            <a:r>
              <a:rPr lang="en-US" sz="2000" dirty="0" smtClean="0"/>
              <a:t>partner</a:t>
            </a:r>
          </a:p>
          <a:p>
            <a:pPr lvl="1"/>
            <a:r>
              <a:rPr lang="en-US" sz="2000" dirty="0" smtClean="0"/>
              <a:t>The university was the natural choice due to heritage in the region</a:t>
            </a:r>
          </a:p>
          <a:p>
            <a:pPr lvl="1"/>
            <a:r>
              <a:rPr lang="en-US" sz="2000" dirty="0" smtClean="0"/>
              <a:t>Initial funding was 50% county council and 50% DFES.</a:t>
            </a:r>
            <a:endParaRPr lang="en-US" sz="2000" dirty="0" smtClean="0"/>
          </a:p>
          <a:p>
            <a:pPr marL="0" indent="0">
              <a:buNone/>
            </a:pPr>
            <a:endParaRPr lang="en-US" sz="2400" dirty="0" smtClean="0"/>
          </a:p>
          <a:p>
            <a:pPr lvl="1"/>
            <a:endParaRPr lang="en-GB" sz="2000" dirty="0"/>
          </a:p>
        </p:txBody>
      </p:sp>
      <p:pic>
        <p:nvPicPr>
          <p:cNvPr id="4" name="Picture 2" descr="http://www.nen.gov.uk/wp-content/uploads/2014/07/NEN-wheel-4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970" y="3040729"/>
            <a:ext cx="3205000" cy="328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400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257" y="172434"/>
            <a:ext cx="2828849" cy="634390"/>
          </a:xfrm>
        </p:spPr>
        <p:txBody>
          <a:bodyPr>
            <a:normAutofit/>
          </a:bodyPr>
          <a:lstStyle/>
          <a:p>
            <a:r>
              <a:rPr lang="en-US" sz="3200" dirty="0" smtClean="0"/>
              <a:t>Geography</a:t>
            </a:r>
            <a:endParaRPr lang="en-GB" sz="3200" dirty="0"/>
          </a:p>
        </p:txBody>
      </p:sp>
      <p:pic>
        <p:nvPicPr>
          <p:cNvPr id="4" name="Picture 3"/>
          <p:cNvPicPr>
            <a:picLocks noChangeAspect="1"/>
          </p:cNvPicPr>
          <p:nvPr/>
        </p:nvPicPr>
        <p:blipFill>
          <a:blip r:embed="rId2"/>
          <a:stretch>
            <a:fillRect/>
          </a:stretch>
        </p:blipFill>
        <p:spPr>
          <a:xfrm>
            <a:off x="2551898" y="172434"/>
            <a:ext cx="3365770" cy="6194900"/>
          </a:xfrm>
          <a:prstGeom prst="rect">
            <a:avLst/>
          </a:prstGeom>
        </p:spPr>
      </p:pic>
      <p:sp>
        <p:nvSpPr>
          <p:cNvPr id="5" name="Text Box 6"/>
          <p:cNvSpPr txBox="1">
            <a:spLocks noChangeArrowheads="1"/>
          </p:cNvSpPr>
          <p:nvPr/>
        </p:nvSpPr>
        <p:spPr bwMode="auto">
          <a:xfrm>
            <a:off x="6424780" y="2142045"/>
            <a:ext cx="13692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r>
              <a:rPr lang="en-GB" altLang="en-US" sz="1600" b="1" dirty="0"/>
              <a:t>Pop 487,000</a:t>
            </a:r>
            <a:endParaRPr lang="en-GB" altLang="en-US" sz="1600" b="1" dirty="0"/>
          </a:p>
        </p:txBody>
      </p:sp>
      <p:sp>
        <p:nvSpPr>
          <p:cNvPr id="6" name="Text Box 7"/>
          <p:cNvSpPr txBox="1">
            <a:spLocks noChangeArrowheads="1"/>
          </p:cNvSpPr>
          <p:nvPr/>
        </p:nvSpPr>
        <p:spPr bwMode="auto">
          <a:xfrm>
            <a:off x="6612222" y="4583687"/>
            <a:ext cx="15295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r>
              <a:rPr lang="en-GB" altLang="en-US" sz="1600" b="1" dirty="0"/>
              <a:t>Pop 1,429,000</a:t>
            </a:r>
            <a:endParaRPr lang="en-GB" altLang="en-US" sz="1600" b="1" dirty="0"/>
          </a:p>
        </p:txBody>
      </p:sp>
      <p:sp>
        <p:nvSpPr>
          <p:cNvPr id="7" name="Content Placeholder 2"/>
          <p:cNvSpPr>
            <a:spLocks noGrp="1"/>
          </p:cNvSpPr>
          <p:nvPr>
            <p:ph idx="1"/>
          </p:nvPr>
        </p:nvSpPr>
        <p:spPr>
          <a:xfrm>
            <a:off x="192258" y="929154"/>
            <a:ext cx="2359640" cy="4351338"/>
          </a:xfrm>
        </p:spPr>
        <p:txBody>
          <a:bodyPr>
            <a:normAutofit/>
          </a:bodyPr>
          <a:lstStyle/>
          <a:p>
            <a:r>
              <a:rPr lang="en-US" sz="2400" dirty="0" smtClean="0"/>
              <a:t>Many rural areas</a:t>
            </a:r>
          </a:p>
          <a:p>
            <a:r>
              <a:rPr lang="en-US" sz="2400" dirty="0" smtClean="0"/>
              <a:t>Difficult terrain</a:t>
            </a:r>
          </a:p>
          <a:p>
            <a:r>
              <a:rPr lang="en-US" sz="2400" dirty="0" err="1" smtClean="0"/>
              <a:t>Cumbria</a:t>
            </a:r>
            <a:r>
              <a:rPr lang="en-US" sz="2400" dirty="0" smtClean="0"/>
              <a:t> in particular is sparsely </a:t>
            </a:r>
            <a:r>
              <a:rPr lang="en-US" sz="2400" dirty="0" smtClean="0"/>
              <a:t>populated</a:t>
            </a:r>
          </a:p>
          <a:p>
            <a:r>
              <a:rPr lang="en-US" sz="2400" dirty="0" smtClean="0"/>
              <a:t>Many parts of Lancashire are also very rural</a:t>
            </a:r>
            <a:endParaRPr lang="en-GB" sz="2400" dirty="0"/>
          </a:p>
        </p:txBody>
      </p:sp>
    </p:spTree>
    <p:extLst>
      <p:ext uri="{BB962C8B-B14F-4D97-AF65-F5344CB8AC3E}">
        <p14:creationId xmlns:p14="http://schemas.microsoft.com/office/powerpoint/2010/main" val="1467666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36" y="227806"/>
            <a:ext cx="3689510" cy="673939"/>
          </a:xfrm>
        </p:spPr>
        <p:txBody>
          <a:bodyPr>
            <a:normAutofit fontScale="90000"/>
          </a:bodyPr>
          <a:lstStyle/>
          <a:p>
            <a:r>
              <a:rPr lang="en-US" sz="3200" dirty="0" smtClean="0"/>
              <a:t>Initial Connected </a:t>
            </a:r>
            <a:r>
              <a:rPr lang="en-US" sz="3200" dirty="0" smtClean="0"/>
              <a:t>Sites</a:t>
            </a:r>
            <a:endParaRPr lang="en-GB" sz="32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8998" y="152400"/>
            <a:ext cx="3601795" cy="60804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621" y="2453563"/>
            <a:ext cx="1760537"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a:spLocks noGrp="1"/>
          </p:cNvSpPr>
          <p:nvPr>
            <p:ph idx="1"/>
          </p:nvPr>
        </p:nvSpPr>
        <p:spPr>
          <a:xfrm>
            <a:off x="144235" y="1130718"/>
            <a:ext cx="3085347" cy="3801205"/>
          </a:xfrm>
        </p:spPr>
        <p:txBody>
          <a:bodyPr/>
          <a:lstStyle/>
          <a:p>
            <a:r>
              <a:rPr lang="en-US" dirty="0" smtClean="0"/>
              <a:t>&gt; 250,000 pupils</a:t>
            </a:r>
          </a:p>
          <a:p>
            <a:r>
              <a:rPr lang="en-US" dirty="0" smtClean="0"/>
              <a:t>&gt; </a:t>
            </a:r>
            <a:r>
              <a:rPr lang="en-US" dirty="0" smtClean="0"/>
              <a:t>1200 sites (more later)</a:t>
            </a:r>
          </a:p>
          <a:p>
            <a:r>
              <a:rPr lang="en-US" dirty="0" smtClean="0"/>
              <a:t>Connect all sites natively</a:t>
            </a:r>
            <a:endParaRPr lang="en-GB" dirty="0"/>
          </a:p>
        </p:txBody>
      </p:sp>
    </p:spTree>
    <p:extLst>
      <p:ext uri="{BB962C8B-B14F-4D97-AF65-F5344CB8AC3E}">
        <p14:creationId xmlns:p14="http://schemas.microsoft.com/office/powerpoint/2010/main" val="39316850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7851E04-719A-4231-AA67-A045C2CD8354}" vid="{743415EF-204B-4EA8-A7A5-3094E97F00D9}"/>
    </a:ext>
  </a:extLst>
</a:theme>
</file>

<file path=docProps/app.xml><?xml version="1.0" encoding="utf-8"?>
<Properties xmlns="http://schemas.openxmlformats.org/officeDocument/2006/extended-properties" xmlns:vt="http://schemas.openxmlformats.org/officeDocument/2006/docPropsVTypes">
  <Template>tnp-new-ppt-template</Template>
  <TotalTime>3347</TotalTime>
  <Words>1943</Words>
  <Application>Microsoft Office PowerPoint</Application>
  <PresentationFormat>On-screen Show (4:3)</PresentationFormat>
  <Paragraphs>273</Paragraphs>
  <Slides>47</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2" baseType="lpstr">
      <vt:lpstr>Arial</vt:lpstr>
      <vt:lpstr>Calibri</vt:lpstr>
      <vt:lpstr>Calibri Light</vt:lpstr>
      <vt:lpstr>Office Theme</vt:lpstr>
      <vt:lpstr>Adobe Photoshop Image</vt:lpstr>
      <vt:lpstr>The evolution of an Educational WAN</vt:lpstr>
      <vt:lpstr>Overview</vt:lpstr>
      <vt:lpstr>Networks run by Lancaster University (2005-2011 snapshot)</vt:lpstr>
      <vt:lpstr>Terms</vt:lpstr>
      <vt:lpstr>CaNLMAN</vt:lpstr>
      <vt:lpstr>CLEO (Cumbria &amp; Lancashire Education Online)</vt:lpstr>
      <vt:lpstr>CLEO (Cumbria &amp; Lancashire Education Online)</vt:lpstr>
      <vt:lpstr>Geography</vt:lpstr>
      <vt:lpstr>Initial Connected Sites</vt:lpstr>
      <vt:lpstr>Initial Phase</vt:lpstr>
      <vt:lpstr>Phase 1 backbone</vt:lpstr>
      <vt:lpstr>Phase 1 backbone</vt:lpstr>
      <vt:lpstr>Phase 1 radio access</vt:lpstr>
      <vt:lpstr>Phase 2 backbone</vt:lpstr>
      <vt:lpstr>Phase 2 backbone</vt:lpstr>
      <vt:lpstr>Equipment refresh</vt:lpstr>
      <vt:lpstr>Equipment refresh</vt:lpstr>
      <vt:lpstr>Equipment refresh</vt:lpstr>
      <vt:lpstr>2004-2006 – Openreach &amp; LLU</vt:lpstr>
      <vt:lpstr>Transition to Exchanges</vt:lpstr>
      <vt:lpstr>Transition to Exchanges</vt:lpstr>
      <vt:lpstr>“CLEO2” Core</vt:lpstr>
      <vt:lpstr>Towards CLEO2 Core</vt:lpstr>
      <vt:lpstr>CLEO2 Core </vt:lpstr>
      <vt:lpstr>“CLEO2” SDSL/EFM</vt:lpstr>
      <vt:lpstr>“CLEO2” SDSL/EFM</vt:lpstr>
      <vt:lpstr>“CLEO 2” DC Fitouts</vt:lpstr>
      <vt:lpstr>“CLEO2” Microwave</vt:lpstr>
      <vt:lpstr>Backhauling Rural Broadband Projects</vt:lpstr>
      <vt:lpstr>Anecdotes – No power</vt:lpstr>
      <vt:lpstr>Anecdotes – No power</vt:lpstr>
      <vt:lpstr>Anecdotes – No power</vt:lpstr>
      <vt:lpstr>Anecdotes - Sheep</vt:lpstr>
      <vt:lpstr>Anecdotes - Sheep</vt:lpstr>
      <vt:lpstr>Anecdotes - Sheep</vt:lpstr>
      <vt:lpstr>Anecdotes - Sheep</vt:lpstr>
      <vt:lpstr>Anecdotes – Dish Decom</vt:lpstr>
      <vt:lpstr>Anecdotes – Dish Decom</vt:lpstr>
      <vt:lpstr>Anecdotes - Rope Access</vt:lpstr>
      <vt:lpstr>Interesting POPs</vt:lpstr>
      <vt:lpstr>Interesting POPs</vt:lpstr>
      <vt:lpstr>Interesting POPs</vt:lpstr>
      <vt:lpstr>Interesting POPs</vt:lpstr>
      <vt:lpstr>Interesting POPs</vt:lpstr>
      <vt:lpstr>To finish: Some lessons learnt</vt:lpstr>
      <vt:lpstr>To finish: Some lessons learnt</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cp:lastModifiedBy>
  <cp:revision>342</cp:revision>
  <dcterms:created xsi:type="dcterms:W3CDTF">2016-04-17T13:27:58Z</dcterms:created>
  <dcterms:modified xsi:type="dcterms:W3CDTF">2016-04-19T21:50:14Z</dcterms:modified>
</cp:coreProperties>
</file>