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72" r:id="rId5"/>
    <p:sldId id="273" r:id="rId6"/>
    <p:sldId id="259" r:id="rId7"/>
    <p:sldId id="260" r:id="rId8"/>
    <p:sldId id="277" r:id="rId9"/>
    <p:sldId id="278" r:id="rId10"/>
    <p:sldId id="261" r:id="rId11"/>
    <p:sldId id="274" r:id="rId12"/>
    <p:sldId id="263" r:id="rId13"/>
    <p:sldId id="264" r:id="rId14"/>
    <p:sldId id="265" r:id="rId15"/>
    <p:sldId id="266" r:id="rId16"/>
    <p:sldId id="269" r:id="rId17"/>
    <p:sldId id="268" r:id="rId18"/>
    <p:sldId id="283" r:id="rId19"/>
    <p:sldId id="280" r:id="rId20"/>
    <p:sldId id="275" r:id="rId21"/>
    <p:sldId id="281" r:id="rId22"/>
    <p:sldId id="284" r:id="rId23"/>
    <p:sldId id="285" r:id="rId24"/>
    <p:sldId id="282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-174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13A3E8-7AF6-8C46-BCE0-3ADD0D826994}" type="datetimeFigureOut">
              <a:rPr lang="en-US" smtClean="0"/>
              <a:t>06/09/16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E9DDDE-5C18-5440-B496-16F0AB6D4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705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E9DDDE-5C18-5440-B496-16F0AB6D44A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112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Hiring</a:t>
            </a:r>
            <a:r>
              <a:rPr lang="en-US" baseline="0" dirty="0" smtClean="0"/>
              <a:t> Software Engineers I found pretty hard</a:t>
            </a:r>
          </a:p>
          <a:p>
            <a:r>
              <a:rPr lang="en-US" baseline="0" dirty="0" smtClean="0"/>
              <a:t>It’s a very competitive job market</a:t>
            </a:r>
          </a:p>
          <a:p>
            <a:r>
              <a:rPr lang="en-US" baseline="0" dirty="0" smtClean="0"/>
              <a:t>We started by trying to find people with domain knowledge of networking</a:t>
            </a:r>
          </a:p>
          <a:p>
            <a:r>
              <a:rPr lang="en-US" baseline="0" dirty="0" smtClean="0"/>
              <a:t>I’ve followed general hiring advice from Joel </a:t>
            </a:r>
            <a:r>
              <a:rPr lang="en-US" baseline="0" dirty="0" err="1" smtClean="0"/>
              <a:t>Spolsky</a:t>
            </a:r>
            <a:r>
              <a:rPr lang="en-US" baseline="0" dirty="0" smtClean="0"/>
              <a:t> of </a:t>
            </a:r>
            <a:r>
              <a:rPr lang="en-US" baseline="0" dirty="0" err="1" smtClean="0"/>
              <a:t>Fogcreek</a:t>
            </a:r>
            <a:r>
              <a:rPr lang="en-US" baseline="0" dirty="0" smtClean="0"/>
              <a:t> Software which says hire:</a:t>
            </a:r>
          </a:p>
          <a:p>
            <a:r>
              <a:rPr lang="en-US" baseline="0" dirty="0" smtClean="0"/>
              <a:t>Smart People</a:t>
            </a:r>
          </a:p>
          <a:p>
            <a:r>
              <a:rPr lang="en-US" baseline="0" dirty="0" smtClean="0"/>
              <a:t>Get Things Done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E9DDDE-5C18-5440-B496-16F0AB6D44A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286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Whole world of Advice</a:t>
            </a:r>
          </a:p>
          <a:p>
            <a:r>
              <a:rPr lang="en-US" baseline="0" dirty="0" smtClean="0"/>
              <a:t>Loads of conferences, books, talks, </a:t>
            </a:r>
            <a:r>
              <a:rPr lang="en-US" baseline="0" dirty="0" err="1" smtClean="0"/>
              <a:t>youtube</a:t>
            </a:r>
            <a:r>
              <a:rPr lang="en-US" baseline="0" dirty="0" smtClean="0"/>
              <a:t> videos to watch</a:t>
            </a:r>
          </a:p>
          <a:p>
            <a:r>
              <a:rPr lang="en-US" baseline="0" dirty="0" smtClean="0"/>
              <a:t>Loads of opinions</a:t>
            </a:r>
          </a:p>
          <a:p>
            <a:r>
              <a:rPr lang="en-US" baseline="0" dirty="0" smtClean="0"/>
              <a:t>Key is </a:t>
            </a:r>
            <a:r>
              <a:rPr lang="en-US" baseline="0" dirty="0" err="1" smtClean="0"/>
              <a:t>optimising</a:t>
            </a:r>
            <a:r>
              <a:rPr lang="en-US" baseline="0" dirty="0" smtClean="0"/>
              <a:t> process flow and trying to ensure that features with high business value are worked on first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E9DDDE-5C18-5440-B496-16F0AB6D44A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026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Don’t overpromise</a:t>
            </a:r>
          </a:p>
          <a:p>
            <a:r>
              <a:rPr lang="en-US" dirty="0" smtClean="0"/>
              <a:t>I</a:t>
            </a:r>
            <a:r>
              <a:rPr lang="en-US" baseline="0" dirty="0" smtClean="0"/>
              <a:t> found it very easy to get really overexcited about all the really cool things we could do</a:t>
            </a:r>
          </a:p>
          <a:p>
            <a:r>
              <a:rPr lang="en-US" baseline="0" dirty="0" smtClean="0"/>
              <a:t>And the reality is we’re doing them, but it takes a lot of time, and so starting small is key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E9DDDE-5C18-5440-B496-16F0AB6D44A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385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Don’t underestimate or ignore</a:t>
            </a:r>
          </a:p>
          <a:p>
            <a:r>
              <a:rPr lang="en-US" baseline="0" dirty="0" smtClean="0"/>
              <a:t>Builds up as you write code</a:t>
            </a:r>
          </a:p>
          <a:p>
            <a:r>
              <a:rPr lang="en-US" dirty="0" smtClean="0"/>
              <a:t>Paid back when</a:t>
            </a:r>
            <a:r>
              <a:rPr lang="en-US" baseline="0" dirty="0" smtClean="0"/>
              <a:t> you </a:t>
            </a:r>
            <a:r>
              <a:rPr lang="en-US" baseline="0" dirty="0" err="1" smtClean="0"/>
              <a:t>reorganise</a:t>
            </a:r>
            <a:r>
              <a:rPr lang="en-US" baseline="0" dirty="0" smtClean="0"/>
              <a:t> / refactor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E9DDDE-5C18-5440-B496-16F0AB6D44A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06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Take</a:t>
            </a:r>
            <a:r>
              <a:rPr lang="en-US" baseline="0" dirty="0" smtClean="0"/>
              <a:t> risks but fail fast</a:t>
            </a:r>
          </a:p>
          <a:p>
            <a:r>
              <a:rPr lang="en-US" baseline="0" dirty="0" smtClean="0"/>
              <a:t>Safety net, safety helmet is back to the status quo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E9DDDE-5C18-5440-B496-16F0AB6D44A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73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A5C82-A18B-6647-A8EB-C5F531C4A5EF}" type="datetimeFigureOut">
              <a:rPr lang="en-US" smtClean="0"/>
              <a:t>06/09/16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C7EB-BC8B-2746-B172-495514730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889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A5C82-A18B-6647-A8EB-C5F531C4A5EF}" type="datetimeFigureOut">
              <a:rPr lang="en-US" smtClean="0"/>
              <a:t>06/09/16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C7EB-BC8B-2746-B172-495514730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534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A5C82-A18B-6647-A8EB-C5F531C4A5EF}" type="datetimeFigureOut">
              <a:rPr lang="en-US" smtClean="0"/>
              <a:t>06/09/16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C7EB-BC8B-2746-B172-495514730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446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A5C82-A18B-6647-A8EB-C5F531C4A5EF}" type="datetimeFigureOut">
              <a:rPr lang="en-US" smtClean="0"/>
              <a:t>06/09/16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C7EB-BC8B-2746-B172-495514730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558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A5C82-A18B-6647-A8EB-C5F531C4A5EF}" type="datetimeFigureOut">
              <a:rPr lang="en-US" smtClean="0"/>
              <a:t>06/09/16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C7EB-BC8B-2746-B172-495514730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194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A5C82-A18B-6647-A8EB-C5F531C4A5EF}" type="datetimeFigureOut">
              <a:rPr lang="en-US" smtClean="0"/>
              <a:t>06/09/16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C7EB-BC8B-2746-B172-495514730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912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A5C82-A18B-6647-A8EB-C5F531C4A5EF}" type="datetimeFigureOut">
              <a:rPr lang="en-US" smtClean="0"/>
              <a:t>06/09/16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C7EB-BC8B-2746-B172-495514730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019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A5C82-A18B-6647-A8EB-C5F531C4A5EF}" type="datetimeFigureOut">
              <a:rPr lang="en-US" smtClean="0"/>
              <a:t>06/09/16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C7EB-BC8B-2746-B172-495514730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890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A5C82-A18B-6647-A8EB-C5F531C4A5EF}" type="datetimeFigureOut">
              <a:rPr lang="en-US" smtClean="0"/>
              <a:t>06/09/16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C7EB-BC8B-2746-B172-495514730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672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A5C82-A18B-6647-A8EB-C5F531C4A5EF}" type="datetimeFigureOut">
              <a:rPr lang="en-US" smtClean="0"/>
              <a:t>06/09/16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C7EB-BC8B-2746-B172-495514730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960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A5C82-A18B-6647-A8EB-C5F531C4A5EF}" type="datetimeFigureOut">
              <a:rPr lang="en-US" smtClean="0"/>
              <a:t>06/09/16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C7EB-BC8B-2746-B172-495514730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206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A5C82-A18B-6647-A8EB-C5F531C4A5EF}" type="datetimeFigureOut">
              <a:rPr lang="en-US" smtClean="0"/>
              <a:t>06/09/16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1C7EB-BC8B-2746-B172-495514730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544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jp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Colin Silcock</a:t>
            </a:r>
          </a:p>
          <a:p>
            <a:r>
              <a:rPr lang="en-US" dirty="0" smtClean="0"/>
              <a:t>UKNOF35 – September 2016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59923" y="2098960"/>
            <a:ext cx="6747168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Oh f$*k I think I'm running a software company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35417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6572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Things I learned #1 - Hiring</a:t>
            </a:r>
            <a:endParaRPr lang="en-US" sz="3600" dirty="0"/>
          </a:p>
        </p:txBody>
      </p:sp>
      <p:pic>
        <p:nvPicPr>
          <p:cNvPr id="5" name="Picture 4" descr="shutterstock_12823608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195" y="1171186"/>
            <a:ext cx="6322232" cy="488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503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457200" y="274638"/>
            <a:ext cx="8229600" cy="6572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smtClean="0"/>
              <a:t>Things I learned #2 - Culture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1452537"/>
            <a:ext cx="84836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032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6572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Things I learned </a:t>
            </a:r>
            <a:r>
              <a:rPr lang="en-US" sz="3600" dirty="0" smtClean="0"/>
              <a:t>#3 </a:t>
            </a:r>
            <a:r>
              <a:rPr lang="en-US" sz="3600" dirty="0" smtClean="0"/>
              <a:t>– Becoming Agile</a:t>
            </a:r>
            <a:endParaRPr lang="en-US" sz="3600" dirty="0"/>
          </a:p>
        </p:txBody>
      </p:sp>
      <p:pic>
        <p:nvPicPr>
          <p:cNvPr id="5" name="Picture 4" descr="shutterstock_30831486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70" y="1258544"/>
            <a:ext cx="7334526" cy="48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18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457200" y="3086"/>
            <a:ext cx="82296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Things I learned </a:t>
            </a:r>
            <a:r>
              <a:rPr lang="en-US" sz="3600" dirty="0" smtClean="0"/>
              <a:t>#4 </a:t>
            </a:r>
            <a:r>
              <a:rPr lang="en-US" sz="3600" dirty="0" smtClean="0"/>
              <a:t>– Managing Expectations</a:t>
            </a:r>
            <a:endParaRPr lang="en-US" sz="3600" dirty="0"/>
          </a:p>
        </p:txBody>
      </p:sp>
      <p:pic>
        <p:nvPicPr>
          <p:cNvPr id="2" name="Picture 1" descr="shutterstock_12454495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54" y="1177891"/>
            <a:ext cx="6717958" cy="539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769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6572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Things I learned </a:t>
            </a:r>
            <a:r>
              <a:rPr lang="en-US" sz="3600" dirty="0" smtClean="0"/>
              <a:t>#5 </a:t>
            </a:r>
            <a:r>
              <a:rPr lang="en-US" sz="3600" dirty="0" smtClean="0"/>
              <a:t>– Technical Debt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9694513" y="236632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refusing-to-tackle-technical-deb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15" y="1287874"/>
            <a:ext cx="7620000" cy="49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14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6572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Things I learned </a:t>
            </a:r>
            <a:r>
              <a:rPr lang="en-US" sz="3600" dirty="0" smtClean="0"/>
              <a:t>#6 – Take Risks But</a:t>
            </a:r>
            <a:r>
              <a:rPr lang="is-IS" sz="3600" dirty="0" smtClean="0"/>
              <a:t>…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3609173" y="1498366"/>
            <a:ext cx="540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Experience is the name everyone gives to their mistakes</a:t>
            </a:r>
          </a:p>
          <a:p>
            <a:r>
              <a:rPr lang="en-US" i="1" dirty="0" smtClean="0"/>
              <a:t>	- Oscar Wilde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143" y="2532584"/>
            <a:ext cx="5683306" cy="319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027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457200" y="3086"/>
            <a:ext cx="82296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Things I learned </a:t>
            </a:r>
            <a:r>
              <a:rPr lang="en-US" sz="3600" dirty="0" smtClean="0"/>
              <a:t>#7 </a:t>
            </a:r>
            <a:r>
              <a:rPr lang="en-US" sz="3600" dirty="0" smtClean="0"/>
              <a:t>– Hypothesis Driven Development</a:t>
            </a:r>
            <a:endParaRPr lang="en-US" sz="3600" dirty="0"/>
          </a:p>
        </p:txBody>
      </p:sp>
      <p:pic>
        <p:nvPicPr>
          <p:cNvPr id="3" name="Picture 2" descr="shutterstock_11440469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35" y="1246318"/>
            <a:ext cx="7632192" cy="510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769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457200" y="280085"/>
            <a:ext cx="82296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smtClean="0"/>
              <a:t>Things I learned </a:t>
            </a:r>
            <a:r>
              <a:rPr lang="en-US" sz="3600" dirty="0" smtClean="0"/>
              <a:t>#8 – Do the </a:t>
            </a:r>
            <a:r>
              <a:rPr lang="en-US" sz="3600" dirty="0" err="1" smtClean="0"/>
              <a:t>DevOps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346452"/>
            <a:ext cx="6350000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27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30485" y="2725202"/>
            <a:ext cx="674716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Network Automation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066930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30485" y="185202"/>
            <a:ext cx="6747168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Network Automation – Our requirements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593915" y="1900368"/>
            <a:ext cx="785794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smtClean="0"/>
              <a:t>Cross Platform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 smtClean="0"/>
              <a:t>Juniper, Extreme and </a:t>
            </a:r>
            <a:r>
              <a:rPr lang="en-US" sz="2800" dirty="0" err="1" smtClean="0"/>
              <a:t>Edgecore</a:t>
            </a:r>
            <a:endParaRPr lang="en-US" sz="2800" dirty="0" smtClean="0"/>
          </a:p>
          <a:p>
            <a:pPr marL="285750" indent="-285750">
              <a:buFont typeface="Arial"/>
              <a:buChar char="•"/>
            </a:pPr>
            <a:endParaRPr lang="en-US" sz="2800" dirty="0" smtClean="0"/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Allow manual engineer intervention</a:t>
            </a:r>
          </a:p>
          <a:p>
            <a:pPr marL="285750" indent="-285750">
              <a:buFont typeface="Arial"/>
              <a:buChar char="•"/>
            </a:pPr>
            <a:endParaRPr lang="en-US" sz="2800" dirty="0"/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Able to approach the solution iteratively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76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20900"/>
            <a:ext cx="9144000" cy="26067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30485" y="185202"/>
            <a:ext cx="674716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About Me</a:t>
            </a:r>
            <a:endParaRPr lang="en-US" sz="36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32809" t="3014" r="18983"/>
          <a:stretch/>
        </p:blipFill>
        <p:spPr>
          <a:xfrm flipH="1">
            <a:off x="7266802" y="2541405"/>
            <a:ext cx="1877198" cy="25186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0645" y="4400301"/>
            <a:ext cx="2810319" cy="11290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682" y="1188355"/>
            <a:ext cx="6950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Colin Silcock</a:t>
            </a:r>
          </a:p>
          <a:p>
            <a:r>
              <a:rPr lang="en-US" dirty="0" smtClean="0"/>
              <a:t>Software Engineering Manager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504655" y="1352625"/>
            <a:ext cx="2191737" cy="646331"/>
            <a:chOff x="6204779" y="5891199"/>
            <a:chExt cx="2191737" cy="646331"/>
          </a:xfrm>
        </p:grpSpPr>
        <p:pic>
          <p:nvPicPr>
            <p:cNvPr id="7" name="Picture 6" descr="TwitterLogo_#55ace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4779" y="6050095"/>
              <a:ext cx="414534" cy="41453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531115" y="5891199"/>
              <a:ext cx="18654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@</a:t>
              </a:r>
              <a:r>
                <a:rPr lang="en-US" dirty="0" err="1" smtClean="0"/>
                <a:t>colinsilcock</a:t>
              </a:r>
              <a:endParaRPr lang="en-US" dirty="0" smtClean="0"/>
            </a:p>
            <a:p>
              <a:r>
                <a:rPr lang="en-US" dirty="0" smtClean="0"/>
                <a:t>@</a:t>
              </a:r>
              <a:r>
                <a:rPr lang="en-US" dirty="0" err="1" smtClean="0"/>
                <a:t>linxsoftware</a:t>
              </a:r>
              <a:endParaRPr lang="en-US" dirty="0"/>
            </a:p>
          </p:txBody>
        </p:sp>
      </p:grpSp>
      <p:pic>
        <p:nvPicPr>
          <p:cNvPr id="10" name="Picture 9" descr="shutterstock_426804367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1980"/>
            <a:ext cx="4083600" cy="2726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/>
          <a:srcRect l="34080" t="40614" r="40670" b="15103"/>
          <a:stretch/>
        </p:blipFill>
        <p:spPr>
          <a:xfrm>
            <a:off x="358903" y="2703104"/>
            <a:ext cx="2052195" cy="202450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11882" y="1066962"/>
            <a:ext cx="2232432" cy="1053938"/>
          </a:xfrm>
          <a:prstGeom prst="rect">
            <a:avLst/>
          </a:prstGeom>
        </p:spPr>
      </p:pic>
      <p:pic>
        <p:nvPicPr>
          <p:cNvPr id="18" name="Picture 17" descr="Screen Shot 2016-07-18 at 14.55.15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585" y="5045901"/>
            <a:ext cx="5125385" cy="180330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/>
          <a:srcRect r="61354" b="50072"/>
          <a:stretch/>
        </p:blipFill>
        <p:spPr>
          <a:xfrm>
            <a:off x="2970831" y="4288414"/>
            <a:ext cx="3533824" cy="257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33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457200" y="280085"/>
            <a:ext cx="82296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Network Automation – Our Approach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972" y="2055687"/>
            <a:ext cx="7781796" cy="43772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57281" y="1231473"/>
            <a:ext cx="20286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NAPALM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757433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457200" y="280085"/>
            <a:ext cx="82296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Network Automation – Our Approach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15139"/>
            <a:ext cx="8253948" cy="522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46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457200" y="280085"/>
            <a:ext cx="82296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smtClean="0"/>
              <a:t>Network Automation – Our Approach</a:t>
            </a:r>
            <a:endParaRPr lang="en-US" sz="3600" dirty="0"/>
          </a:p>
        </p:txBody>
      </p:sp>
      <p:pic>
        <p:nvPicPr>
          <p:cNvPr id="5" name="Picture 4" descr="networkautomate-inpu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5919"/>
            <a:ext cx="9144000" cy="508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2434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457200" y="172419"/>
            <a:ext cx="82296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smtClean="0"/>
              <a:t>Network Automation – Conclusion &amp; Future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556381" y="1596571"/>
            <a:ext cx="77530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600" dirty="0" smtClean="0"/>
              <a:t>Automated </a:t>
            </a:r>
            <a:r>
              <a:rPr lang="en-US" sz="3600" dirty="0" err="1" smtClean="0"/>
              <a:t>Config</a:t>
            </a:r>
            <a:r>
              <a:rPr lang="en-US" sz="3600" dirty="0" smtClean="0"/>
              <a:t> Validation</a:t>
            </a:r>
          </a:p>
          <a:p>
            <a:pPr marL="742950" lvl="1" indent="-285750">
              <a:buFont typeface="Arial"/>
              <a:buChar char="•"/>
            </a:pPr>
            <a:r>
              <a:rPr lang="en-US" sz="3600" dirty="0" smtClean="0"/>
              <a:t>Syntax</a:t>
            </a:r>
          </a:p>
          <a:p>
            <a:pPr marL="742950" lvl="1" indent="-285750">
              <a:buFont typeface="Arial"/>
              <a:buChar char="•"/>
            </a:pPr>
            <a:r>
              <a:rPr lang="en-US" sz="3600" dirty="0" smtClean="0"/>
              <a:t>Reachability</a:t>
            </a:r>
          </a:p>
          <a:p>
            <a:pPr marL="742950" lvl="1" indent="-285750">
              <a:buFont typeface="Arial"/>
              <a:buChar char="•"/>
            </a:pPr>
            <a:r>
              <a:rPr lang="en-US" sz="3600" dirty="0" smtClean="0"/>
              <a:t>Capacity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 smtClean="0"/>
              <a:t>Continuous Deployment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 smtClean="0"/>
              <a:t>More and more </a:t>
            </a:r>
            <a:r>
              <a:rPr lang="en-US" sz="3600" dirty="0" err="1" smtClean="0"/>
              <a:t>templated</a:t>
            </a:r>
            <a:endParaRPr lang="en-US" sz="3600" dirty="0"/>
          </a:p>
          <a:p>
            <a:pPr marL="742950" lvl="1" indent="-285750">
              <a:buFont typeface="Arial"/>
              <a:buChar char="•"/>
            </a:pPr>
            <a:r>
              <a:rPr lang="en-US" sz="3600" dirty="0" smtClean="0"/>
              <a:t>More power in web frontends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845823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457200" y="280085"/>
            <a:ext cx="82296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This Page Intentionally Left Blank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79153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30485" y="185202"/>
            <a:ext cx="674716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Imposter </a:t>
            </a:r>
            <a:r>
              <a:rPr lang="en-US" sz="3600" dirty="0" err="1" smtClean="0"/>
              <a:t>Symdrome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392767"/>
            <a:ext cx="6350000" cy="473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26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30485" y="185202"/>
            <a:ext cx="674716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Imposter </a:t>
            </a:r>
            <a:r>
              <a:rPr lang="en-US" sz="3600" dirty="0" err="1" smtClean="0"/>
              <a:t>Symdrome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388" y="1475620"/>
            <a:ext cx="6173300" cy="447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230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30485" y="185202"/>
            <a:ext cx="674716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Imposter </a:t>
            </a:r>
            <a:r>
              <a:rPr lang="en-US" sz="3600" dirty="0" smtClean="0"/>
              <a:t>Syndrome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095" y="1364150"/>
            <a:ext cx="5315857" cy="482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332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30485" y="185202"/>
            <a:ext cx="674716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Building Software: Why do I care?</a:t>
            </a:r>
            <a:endParaRPr lang="en-US" sz="3600" dirty="0"/>
          </a:p>
        </p:txBody>
      </p:sp>
      <p:pic>
        <p:nvPicPr>
          <p:cNvPr id="5" name="Picture 4" descr="shutterstock_45091976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301" y="1663215"/>
            <a:ext cx="5273128" cy="35477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0996" y="1113476"/>
            <a:ext cx="7794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‘Software is Eating the World’ – Marc </a:t>
            </a:r>
            <a:r>
              <a:rPr lang="en-US" sz="2400" dirty="0" err="1" smtClean="0"/>
              <a:t>Andreeson</a:t>
            </a:r>
            <a:r>
              <a:rPr lang="en-US" sz="2400" dirty="0" smtClean="0"/>
              <a:t>, 2011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66877" y="1904871"/>
            <a:ext cx="336817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en-US" dirty="0" smtClean="0"/>
              <a:t>Customer/Service Databases</a:t>
            </a:r>
          </a:p>
          <a:p>
            <a:pPr marL="285750" indent="-285750">
              <a:buFontTx/>
              <a:buChar char="•"/>
            </a:pPr>
            <a:r>
              <a:rPr lang="en-US" dirty="0" smtClean="0"/>
              <a:t>Network </a:t>
            </a:r>
            <a:r>
              <a:rPr lang="en-US" dirty="0" err="1" smtClean="0"/>
              <a:t>Config</a:t>
            </a:r>
            <a:r>
              <a:rPr lang="en-US" dirty="0" smtClean="0"/>
              <a:t> Backups</a:t>
            </a:r>
          </a:p>
          <a:p>
            <a:pPr marL="285750" indent="-285750">
              <a:buFontTx/>
              <a:buChar char="•"/>
            </a:pPr>
            <a:r>
              <a:rPr lang="en-US" dirty="0" smtClean="0"/>
              <a:t>Monitoring configuration generation</a:t>
            </a:r>
          </a:p>
          <a:p>
            <a:pPr marL="285750" indent="-285750">
              <a:buFontTx/>
              <a:buChar char="•"/>
            </a:pPr>
            <a:r>
              <a:rPr lang="en-US" dirty="0" smtClean="0"/>
              <a:t>Bash/</a:t>
            </a:r>
            <a:r>
              <a:rPr lang="en-US" dirty="0" err="1" smtClean="0"/>
              <a:t>perl</a:t>
            </a:r>
            <a:r>
              <a:rPr lang="en-US" dirty="0" smtClean="0"/>
              <a:t>/python/ruby scripts</a:t>
            </a:r>
          </a:p>
          <a:p>
            <a:pPr marL="285750" indent="-285750">
              <a:buFontTx/>
              <a:buChar char="•"/>
            </a:pPr>
            <a:r>
              <a:rPr lang="en-US" dirty="0" smtClean="0"/>
              <a:t>Network Configuration Automation</a:t>
            </a:r>
          </a:p>
          <a:p>
            <a:pPr marL="285750" indent="-285750">
              <a:buFontTx/>
              <a:buChar char="•"/>
            </a:pPr>
            <a:r>
              <a:rPr lang="en-US" dirty="0" smtClean="0"/>
              <a:t>Network Monitoring Scripts (</a:t>
            </a:r>
            <a:r>
              <a:rPr lang="en-US" dirty="0" err="1" smtClean="0"/>
              <a:t>nagios</a:t>
            </a:r>
            <a:r>
              <a:rPr lang="en-US" dirty="0" smtClean="0"/>
              <a:t> plugins!)</a:t>
            </a:r>
          </a:p>
          <a:p>
            <a:pPr marL="285750" indent="-285750">
              <a:buFontTx/>
              <a:buChar char="•"/>
            </a:pPr>
            <a:r>
              <a:rPr lang="en-US" dirty="0" smtClean="0"/>
              <a:t>Reporting Tools</a:t>
            </a:r>
          </a:p>
          <a:p>
            <a:pPr marL="285750" indent="-285750"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64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30485" y="185202"/>
            <a:ext cx="674716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LINX’s Story</a:t>
            </a:r>
            <a:endParaRPr lang="en-US" sz="3600" dirty="0"/>
          </a:p>
        </p:txBody>
      </p:sp>
      <p:pic>
        <p:nvPicPr>
          <p:cNvPr id="2" name="Picture 1" descr="Screen Shot 2016-08-22 at 10.44.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9935"/>
            <a:ext cx="9144000" cy="388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714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utterstock_4016275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08" y="1434413"/>
            <a:ext cx="7796560" cy="51860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30485" y="185202"/>
            <a:ext cx="674716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LINX’s Story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994" y="1336434"/>
            <a:ext cx="9144000" cy="209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462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30485" y="2725202"/>
            <a:ext cx="6747168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8 Things I wish I knew before starting a software team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61686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10545</TotalTime>
  <Words>408</Words>
  <Application>Microsoft Macintosh PowerPoint</Application>
  <PresentationFormat>On-screen Show (4:3)</PresentationFormat>
  <Paragraphs>78</Paragraphs>
  <Slides>24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Things I learned #1 - Hiring</vt:lpstr>
      <vt:lpstr>PowerPoint Presentation</vt:lpstr>
      <vt:lpstr>Things I learned #3 – Becoming Agile</vt:lpstr>
      <vt:lpstr>Things I learned #4 – Managing Expectations</vt:lpstr>
      <vt:lpstr>Things I learned #5 – Technical Debt</vt:lpstr>
      <vt:lpstr>Things I learned #6 – Take Risks But…</vt:lpstr>
      <vt:lpstr>Things I learned #7 – Hypothesis Driven Development</vt:lpstr>
      <vt:lpstr>PowerPoint Presentation</vt:lpstr>
      <vt:lpstr>PowerPoint Presentation</vt:lpstr>
      <vt:lpstr>PowerPoint Presentation</vt:lpstr>
      <vt:lpstr>Network Automation – Our Approach</vt:lpstr>
      <vt:lpstr>Network Automation – Our Approach</vt:lpstr>
      <vt:lpstr>PowerPoint Presentation</vt:lpstr>
      <vt:lpstr>PowerPoint Presentation</vt:lpstr>
      <vt:lpstr>This Page Intentionally Left Blank</vt:lpstr>
    </vt:vector>
  </TitlesOfParts>
  <Manager/>
  <Company>LINX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Colin Silcock</dc:creator>
  <cp:keywords/>
  <dc:description/>
  <cp:lastModifiedBy>Colin Silcock</cp:lastModifiedBy>
  <cp:revision>34</cp:revision>
  <dcterms:created xsi:type="dcterms:W3CDTF">2016-07-18T12:53:51Z</dcterms:created>
  <dcterms:modified xsi:type="dcterms:W3CDTF">2016-09-07T06:37:04Z</dcterms:modified>
  <cp:category/>
</cp:coreProperties>
</file>