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65" r:id="rId2"/>
    <p:sldId id="268" r:id="rId3"/>
    <p:sldId id="267" r:id="rId4"/>
    <p:sldId id="281" r:id="rId5"/>
    <p:sldId id="282" r:id="rId6"/>
    <p:sldId id="283" r:id="rId7"/>
    <p:sldId id="284" r:id="rId8"/>
    <p:sldId id="285" r:id="rId9"/>
    <p:sldId id="272" r:id="rId10"/>
    <p:sldId id="258" r:id="rId11"/>
    <p:sldId id="275" r:id="rId12"/>
    <p:sldId id="276" r:id="rId13"/>
    <p:sldId id="274" r:id="rId14"/>
    <p:sldId id="260" r:id="rId15"/>
    <p:sldId id="289" r:id="rId16"/>
    <p:sldId id="290" r:id="rId17"/>
    <p:sldId id="291" r:id="rId18"/>
    <p:sldId id="277" r:id="rId19"/>
    <p:sldId id="262" r:id="rId20"/>
    <p:sldId id="271" r:id="rId21"/>
    <p:sldId id="278" r:id="rId22"/>
    <p:sldId id="269" r:id="rId23"/>
    <p:sldId id="264" r:id="rId24"/>
    <p:sldId id="292" r:id="rId25"/>
    <p:sldId id="293" r:id="rId26"/>
    <p:sldId id="279" r:id="rId27"/>
    <p:sldId id="280" r:id="rId28"/>
    <p:sldId id="26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7"/>
    <p:restoredTop sz="92463" autoAdjust="0"/>
  </p:normalViewPr>
  <p:slideViewPr>
    <p:cSldViewPr snapToGrid="0" snapToObjects="1">
      <p:cViewPr varScale="1">
        <p:scale>
          <a:sx n="94" d="100"/>
          <a:sy n="94" d="100"/>
        </p:scale>
        <p:origin x="-17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9A7233-F737-F146-9D5D-8E5F66A5E4D5}" type="datetimeFigureOut">
              <a:rPr lang="en-US" smtClean="0"/>
              <a:t>05/09/16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7373A7-98C2-AB45-83BD-2D638563FAFD}" type="slidenum">
              <a:rPr lang="en-US" smtClean="0"/>
              <a:t>‹#›</a:t>
            </a:fld>
            <a:endParaRPr lang="en-US"/>
          </a:p>
        </p:txBody>
      </p:sp>
    </p:spTree>
    <p:extLst>
      <p:ext uri="{BB962C8B-B14F-4D97-AF65-F5344CB8AC3E}">
        <p14:creationId xmlns:p14="http://schemas.microsoft.com/office/powerpoint/2010/main" val="2550795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60D63-1E90-2342-A6A8-DC129A72D8EC}" type="datetimeFigureOut">
              <a:rPr lang="en-US" smtClean="0"/>
              <a:t>05/09/16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4C626-3B52-9640-A884-4B529D5E3008}" type="slidenum">
              <a:rPr lang="en-US" smtClean="0"/>
              <a:t>‹#›</a:t>
            </a:fld>
            <a:endParaRPr lang="en-US"/>
          </a:p>
        </p:txBody>
      </p:sp>
    </p:spTree>
    <p:extLst>
      <p:ext uri="{BB962C8B-B14F-4D97-AF65-F5344CB8AC3E}">
        <p14:creationId xmlns:p14="http://schemas.microsoft.com/office/powerpoint/2010/main" val="35966600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hois.ripe.ne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hois.ripe.ne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hois.ripe.ne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hois.ripe.ne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tools.ietf.org/html/rfc3177"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comes as point no.2, as first we have think about how large prefix we need to obtain and then we go to obtain it from our LIR/RIR.</a:t>
            </a:r>
          </a:p>
          <a:p>
            <a:endParaRPr lang="en-US" dirty="0" smtClean="0"/>
          </a:p>
          <a:p>
            <a:r>
              <a:rPr lang="en-US" b="1" dirty="0" smtClean="0"/>
              <a:t>[Question]</a:t>
            </a:r>
            <a:r>
              <a:rPr lang="en-US" b="1" baseline="0" dirty="0" smtClean="0"/>
              <a:t> </a:t>
            </a:r>
            <a:r>
              <a:rPr lang="en-US" b="1" dirty="0" smtClean="0"/>
              <a:t>Or does it make a sense to put it in as no. 1?</a:t>
            </a:r>
            <a:endParaRPr lang="en-US" b="1" dirty="0"/>
          </a:p>
        </p:txBody>
      </p:sp>
      <p:sp>
        <p:nvSpPr>
          <p:cNvPr id="4" name="Slide Number Placeholder 3"/>
          <p:cNvSpPr>
            <a:spLocks noGrp="1"/>
          </p:cNvSpPr>
          <p:nvPr>
            <p:ph type="sldNum" sz="quarter" idx="10"/>
          </p:nvPr>
        </p:nvSpPr>
        <p:spPr/>
        <p:txBody>
          <a:bodyPr/>
          <a:lstStyle/>
          <a:p>
            <a:fld id="{9C14C626-3B52-9640-A884-4B529D5E3008}" type="slidenum">
              <a:rPr lang="en-US" smtClean="0"/>
              <a:t>4</a:t>
            </a:fld>
            <a:endParaRPr lang="en-US"/>
          </a:p>
        </p:txBody>
      </p:sp>
    </p:spTree>
    <p:extLst>
      <p:ext uri="{BB962C8B-B14F-4D97-AF65-F5344CB8AC3E}">
        <p14:creationId xmlns:p14="http://schemas.microsoft.com/office/powerpoint/2010/main" val="206182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2003::/19</a:t>
            </a:r>
          </a:p>
          <a:p>
            <a:r>
              <a:rPr lang="is-IS" sz="1200" kern="1200" dirty="0" smtClean="0">
                <a:solidFill>
                  <a:schemeClr val="tx1"/>
                </a:solidFill>
                <a:latin typeface="+mn-lt"/>
                <a:ea typeface="+mn-ea"/>
                <a:cs typeface="+mn-cs"/>
              </a:rPr>
              <a:t>inet6num:       2003::/19</a:t>
            </a:r>
          </a:p>
          <a:p>
            <a:r>
              <a:rPr lang="is-IS" sz="1200" kern="1200" dirty="0" smtClean="0">
                <a:solidFill>
                  <a:schemeClr val="tx1"/>
                </a:solidFill>
                <a:latin typeface="+mn-lt"/>
                <a:ea typeface="+mn-ea"/>
                <a:cs typeface="+mn-cs"/>
              </a:rPr>
              <a:t>netname:        DE-TELEKOM-20050113</a:t>
            </a:r>
          </a:p>
          <a:p>
            <a:r>
              <a:rPr lang="en-US" sz="1200" kern="1200" dirty="0" smtClean="0">
                <a:solidFill>
                  <a:schemeClr val="tx1"/>
                </a:solidFill>
                <a:latin typeface="+mn-lt"/>
                <a:ea typeface="+mn-ea"/>
                <a:cs typeface="+mn-cs"/>
              </a:rPr>
              <a:t>country:        DE</a:t>
            </a:r>
          </a:p>
          <a:p>
            <a:r>
              <a:rPr lang="en-US" sz="1200" kern="1200" dirty="0" smtClean="0">
                <a:solidFill>
                  <a:schemeClr val="tx1"/>
                </a:solidFill>
                <a:latin typeface="+mn-lt"/>
                <a:ea typeface="+mn-ea"/>
                <a:cs typeface="+mn-cs"/>
              </a:rPr>
              <a:t>org:            ORG-DTA2-RIPE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2a01:c000::/19</a:t>
            </a:r>
          </a:p>
          <a:p>
            <a:r>
              <a:rPr lang="is-IS" sz="1200" kern="1200" dirty="0" smtClean="0">
                <a:solidFill>
                  <a:schemeClr val="tx1"/>
                </a:solidFill>
                <a:latin typeface="+mn-lt"/>
                <a:ea typeface="+mn-ea"/>
                <a:cs typeface="+mn-cs"/>
              </a:rPr>
              <a:t>inet6num:       2a01:c000::/19</a:t>
            </a:r>
          </a:p>
          <a:p>
            <a:r>
              <a:rPr lang="is-IS" sz="1200" kern="1200" dirty="0" smtClean="0">
                <a:solidFill>
                  <a:schemeClr val="tx1"/>
                </a:solidFill>
                <a:latin typeface="+mn-lt"/>
                <a:ea typeface="+mn-ea"/>
                <a:cs typeface="+mn-cs"/>
              </a:rPr>
              <a:t>netname:        FR-TELECOM-20051230</a:t>
            </a:r>
          </a:p>
          <a:p>
            <a:r>
              <a:rPr lang="en-US" sz="1200" kern="1200" dirty="0" smtClean="0">
                <a:solidFill>
                  <a:schemeClr val="tx1"/>
                </a:solidFill>
                <a:latin typeface="+mn-lt"/>
                <a:ea typeface="+mn-ea"/>
                <a:cs typeface="+mn-cs"/>
              </a:rPr>
              <a:t>country:        FR</a:t>
            </a:r>
          </a:p>
          <a:p>
            <a:r>
              <a:rPr lang="en-US" sz="1200" kern="1200" dirty="0" smtClean="0">
                <a:solidFill>
                  <a:schemeClr val="tx1"/>
                </a:solidFill>
                <a:latin typeface="+mn-lt"/>
                <a:ea typeface="+mn-ea"/>
                <a:cs typeface="+mn-cs"/>
              </a:rPr>
              <a:t>org:            ORG-FT2-RIPE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2a08::/19</a:t>
            </a:r>
          </a:p>
          <a:p>
            <a:r>
              <a:rPr lang="is-IS" sz="1200" kern="1200" dirty="0" smtClean="0">
                <a:solidFill>
                  <a:schemeClr val="tx1"/>
                </a:solidFill>
                <a:latin typeface="+mn-lt"/>
                <a:ea typeface="+mn-ea"/>
                <a:cs typeface="+mn-cs"/>
              </a:rPr>
              <a:t>inet6num:       2a08::/19</a:t>
            </a:r>
          </a:p>
          <a:p>
            <a:r>
              <a:rPr lang="is-IS" sz="1200" kern="1200" dirty="0" smtClean="0">
                <a:solidFill>
                  <a:schemeClr val="tx1"/>
                </a:solidFill>
                <a:latin typeface="+mn-lt"/>
                <a:ea typeface="+mn-ea"/>
                <a:cs typeface="+mn-cs"/>
              </a:rPr>
              <a:t>netname:        UK-MOD-20160701</a:t>
            </a:r>
          </a:p>
          <a:p>
            <a:r>
              <a:rPr lang="en-US" sz="1200" kern="1200" dirty="0" smtClean="0">
                <a:solidFill>
                  <a:schemeClr val="tx1"/>
                </a:solidFill>
                <a:latin typeface="+mn-lt"/>
                <a:ea typeface="+mn-ea"/>
                <a:cs typeface="+mn-cs"/>
              </a:rPr>
              <a:t>country:        GB</a:t>
            </a:r>
          </a:p>
          <a:p>
            <a:r>
              <a:rPr lang="en-US" sz="1200" kern="1200" dirty="0" smtClean="0">
                <a:solidFill>
                  <a:schemeClr val="tx1"/>
                </a:solidFill>
                <a:latin typeface="+mn-lt"/>
                <a:ea typeface="+mn-ea"/>
                <a:cs typeface="+mn-cs"/>
              </a:rPr>
              <a:t>org:            ORG-DMoD1-RIPE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Followed by: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2001:2000::/20</a:t>
            </a:r>
          </a:p>
          <a:p>
            <a:r>
              <a:rPr lang="is-IS" sz="1200" kern="1200" dirty="0" smtClean="0">
                <a:solidFill>
                  <a:schemeClr val="tx1"/>
                </a:solidFill>
                <a:latin typeface="+mn-lt"/>
                <a:ea typeface="+mn-ea"/>
                <a:cs typeface="+mn-cs"/>
              </a:rPr>
              <a:t>inet6num:       2001:2000::/20</a:t>
            </a:r>
          </a:p>
          <a:p>
            <a:r>
              <a:rPr lang="is-IS" sz="1200" kern="1200" dirty="0" smtClean="0">
                <a:solidFill>
                  <a:schemeClr val="tx1"/>
                </a:solidFill>
                <a:latin typeface="+mn-lt"/>
                <a:ea typeface="+mn-ea"/>
                <a:cs typeface="+mn-cs"/>
              </a:rPr>
              <a:t>netname:        SE-TELIAEU-20040510</a:t>
            </a:r>
          </a:p>
          <a:p>
            <a:r>
              <a:rPr lang="en-US" sz="1200" kern="1200" dirty="0" smtClean="0">
                <a:solidFill>
                  <a:schemeClr val="tx1"/>
                </a:solidFill>
                <a:latin typeface="+mn-lt"/>
                <a:ea typeface="+mn-ea"/>
                <a:cs typeface="+mn-cs"/>
              </a:rPr>
              <a:t>country:        EU</a:t>
            </a:r>
          </a:p>
          <a:p>
            <a:r>
              <a:rPr lang="en-US" sz="1200" kern="1200" dirty="0" smtClean="0">
                <a:solidFill>
                  <a:schemeClr val="tx1"/>
                </a:solidFill>
                <a:latin typeface="+mn-lt"/>
                <a:ea typeface="+mn-ea"/>
                <a:cs typeface="+mn-cs"/>
              </a:rPr>
              <a:t>org:            ORG-TA45-RIPE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2a01:2000::/20</a:t>
            </a:r>
          </a:p>
          <a:p>
            <a:r>
              <a:rPr lang="is-IS" sz="1200" kern="1200" dirty="0" smtClean="0">
                <a:solidFill>
                  <a:schemeClr val="tx1"/>
                </a:solidFill>
                <a:latin typeface="+mn-lt"/>
                <a:ea typeface="+mn-ea"/>
                <a:cs typeface="+mn-cs"/>
              </a:rPr>
              <a:t>inet6num:       2a01:2000::/20</a:t>
            </a:r>
          </a:p>
          <a:p>
            <a:r>
              <a:rPr lang="en-US" sz="1200" kern="1200" dirty="0" err="1" smtClean="0">
                <a:solidFill>
                  <a:schemeClr val="tx1"/>
                </a:solidFill>
                <a:latin typeface="+mn-lt"/>
                <a:ea typeface="+mn-ea"/>
                <a:cs typeface="+mn-cs"/>
              </a:rPr>
              <a:t>netname</a:t>
            </a:r>
            <a:r>
              <a:rPr lang="en-US" sz="1200" kern="1200" dirty="0" smtClean="0">
                <a:solidFill>
                  <a:schemeClr val="tx1"/>
                </a:solidFill>
                <a:latin typeface="+mn-lt"/>
                <a:ea typeface="+mn-ea"/>
                <a:cs typeface="+mn-cs"/>
              </a:rPr>
              <a:t>:        IT-INTERBUSINESS-20060516</a:t>
            </a:r>
          </a:p>
          <a:p>
            <a:r>
              <a:rPr lang="en-US" sz="1200" kern="1200" dirty="0" smtClean="0">
                <a:solidFill>
                  <a:schemeClr val="tx1"/>
                </a:solidFill>
                <a:latin typeface="+mn-lt"/>
                <a:ea typeface="+mn-ea"/>
                <a:cs typeface="+mn-cs"/>
              </a:rPr>
              <a:t>country:        IT</a:t>
            </a:r>
          </a:p>
          <a:p>
            <a:r>
              <a:rPr lang="en-US" sz="1200" kern="1200" dirty="0" smtClean="0">
                <a:solidFill>
                  <a:schemeClr val="tx1"/>
                </a:solidFill>
                <a:latin typeface="+mn-lt"/>
                <a:ea typeface="+mn-ea"/>
                <a:cs typeface="+mn-cs"/>
              </a:rPr>
              <a:t>org:            ORG-IA34-RIPE</a:t>
            </a:r>
          </a:p>
          <a:p>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9C14C626-3B52-9640-A884-4B529D5E3008}" type="slidenum">
              <a:rPr lang="en-US" smtClean="0"/>
              <a:t>5</a:t>
            </a:fld>
            <a:endParaRPr lang="en-US"/>
          </a:p>
        </p:txBody>
      </p:sp>
    </p:spTree>
    <p:extLst>
      <p:ext uri="{BB962C8B-B14F-4D97-AF65-F5344CB8AC3E}">
        <p14:creationId xmlns:p14="http://schemas.microsoft.com/office/powerpoint/2010/main" val="303462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2003::/19</a:t>
            </a:r>
          </a:p>
          <a:p>
            <a:r>
              <a:rPr lang="is-IS" sz="1200" kern="1200" dirty="0" smtClean="0">
                <a:solidFill>
                  <a:schemeClr val="tx1"/>
                </a:solidFill>
                <a:latin typeface="+mn-lt"/>
                <a:ea typeface="+mn-ea"/>
                <a:cs typeface="+mn-cs"/>
              </a:rPr>
              <a:t>inet6num:       2003::/19</a:t>
            </a:r>
          </a:p>
          <a:p>
            <a:r>
              <a:rPr lang="is-IS" sz="1200" kern="1200" dirty="0" smtClean="0">
                <a:solidFill>
                  <a:schemeClr val="tx1"/>
                </a:solidFill>
                <a:latin typeface="+mn-lt"/>
                <a:ea typeface="+mn-ea"/>
                <a:cs typeface="+mn-cs"/>
              </a:rPr>
              <a:t>netname:        DE-TELEKOM-20050113</a:t>
            </a:r>
          </a:p>
          <a:p>
            <a:r>
              <a:rPr lang="en-US" sz="1200" kern="1200" dirty="0" smtClean="0">
                <a:solidFill>
                  <a:schemeClr val="tx1"/>
                </a:solidFill>
                <a:latin typeface="+mn-lt"/>
                <a:ea typeface="+mn-ea"/>
                <a:cs typeface="+mn-cs"/>
              </a:rPr>
              <a:t>country:        DE</a:t>
            </a:r>
          </a:p>
          <a:p>
            <a:r>
              <a:rPr lang="en-US" sz="1200" kern="1200" dirty="0" smtClean="0">
                <a:solidFill>
                  <a:schemeClr val="tx1"/>
                </a:solidFill>
                <a:latin typeface="+mn-lt"/>
                <a:ea typeface="+mn-ea"/>
                <a:cs typeface="+mn-cs"/>
              </a:rPr>
              <a:t>org:            ORG-DTA2-RIPE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2a01:c000::/19</a:t>
            </a:r>
          </a:p>
          <a:p>
            <a:r>
              <a:rPr lang="is-IS" sz="1200" kern="1200" dirty="0" smtClean="0">
                <a:solidFill>
                  <a:schemeClr val="tx1"/>
                </a:solidFill>
                <a:latin typeface="+mn-lt"/>
                <a:ea typeface="+mn-ea"/>
                <a:cs typeface="+mn-cs"/>
              </a:rPr>
              <a:t>inet6num:       2a01:c000::/19</a:t>
            </a:r>
          </a:p>
          <a:p>
            <a:r>
              <a:rPr lang="is-IS" sz="1200" kern="1200" dirty="0" smtClean="0">
                <a:solidFill>
                  <a:schemeClr val="tx1"/>
                </a:solidFill>
                <a:latin typeface="+mn-lt"/>
                <a:ea typeface="+mn-ea"/>
                <a:cs typeface="+mn-cs"/>
              </a:rPr>
              <a:t>netname:        FR-TELECOM-20051230</a:t>
            </a:r>
          </a:p>
          <a:p>
            <a:r>
              <a:rPr lang="en-US" sz="1200" kern="1200" dirty="0" smtClean="0">
                <a:solidFill>
                  <a:schemeClr val="tx1"/>
                </a:solidFill>
                <a:latin typeface="+mn-lt"/>
                <a:ea typeface="+mn-ea"/>
                <a:cs typeface="+mn-cs"/>
              </a:rPr>
              <a:t>country:        FR</a:t>
            </a:r>
          </a:p>
          <a:p>
            <a:r>
              <a:rPr lang="en-US" sz="1200" kern="1200" dirty="0" smtClean="0">
                <a:solidFill>
                  <a:schemeClr val="tx1"/>
                </a:solidFill>
                <a:latin typeface="+mn-lt"/>
                <a:ea typeface="+mn-ea"/>
                <a:cs typeface="+mn-cs"/>
              </a:rPr>
              <a:t>org:            ORG-FT2-RIPE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2a08::/19</a:t>
            </a:r>
          </a:p>
          <a:p>
            <a:r>
              <a:rPr lang="is-IS" sz="1200" kern="1200" dirty="0" smtClean="0">
                <a:solidFill>
                  <a:schemeClr val="tx1"/>
                </a:solidFill>
                <a:latin typeface="+mn-lt"/>
                <a:ea typeface="+mn-ea"/>
                <a:cs typeface="+mn-cs"/>
              </a:rPr>
              <a:t>inet6num:       2a08::/19</a:t>
            </a:r>
          </a:p>
          <a:p>
            <a:r>
              <a:rPr lang="is-IS" sz="1200" kern="1200" dirty="0" smtClean="0">
                <a:solidFill>
                  <a:schemeClr val="tx1"/>
                </a:solidFill>
                <a:latin typeface="+mn-lt"/>
                <a:ea typeface="+mn-ea"/>
                <a:cs typeface="+mn-cs"/>
              </a:rPr>
              <a:t>netname:        UK-MOD-20160701</a:t>
            </a:r>
          </a:p>
          <a:p>
            <a:r>
              <a:rPr lang="en-US" sz="1200" kern="1200" dirty="0" smtClean="0">
                <a:solidFill>
                  <a:schemeClr val="tx1"/>
                </a:solidFill>
                <a:latin typeface="+mn-lt"/>
                <a:ea typeface="+mn-ea"/>
                <a:cs typeface="+mn-cs"/>
              </a:rPr>
              <a:t>country:        GB</a:t>
            </a:r>
          </a:p>
          <a:p>
            <a:r>
              <a:rPr lang="en-US" sz="1200" kern="1200" dirty="0" smtClean="0">
                <a:solidFill>
                  <a:schemeClr val="tx1"/>
                </a:solidFill>
                <a:latin typeface="+mn-lt"/>
                <a:ea typeface="+mn-ea"/>
                <a:cs typeface="+mn-cs"/>
              </a:rPr>
              <a:t>org:            ORG-DMoD1-RIPE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Followed by: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2001:2000::/20</a:t>
            </a:r>
          </a:p>
          <a:p>
            <a:r>
              <a:rPr lang="is-IS" sz="1200" kern="1200" dirty="0" smtClean="0">
                <a:solidFill>
                  <a:schemeClr val="tx1"/>
                </a:solidFill>
                <a:latin typeface="+mn-lt"/>
                <a:ea typeface="+mn-ea"/>
                <a:cs typeface="+mn-cs"/>
              </a:rPr>
              <a:t>inet6num:       2001:2000::/20</a:t>
            </a:r>
          </a:p>
          <a:p>
            <a:r>
              <a:rPr lang="is-IS" sz="1200" kern="1200" dirty="0" smtClean="0">
                <a:solidFill>
                  <a:schemeClr val="tx1"/>
                </a:solidFill>
                <a:latin typeface="+mn-lt"/>
                <a:ea typeface="+mn-ea"/>
                <a:cs typeface="+mn-cs"/>
              </a:rPr>
              <a:t>netname:        SE-TELIAEU-20040510</a:t>
            </a:r>
          </a:p>
          <a:p>
            <a:r>
              <a:rPr lang="en-US" sz="1200" kern="1200" dirty="0" smtClean="0">
                <a:solidFill>
                  <a:schemeClr val="tx1"/>
                </a:solidFill>
                <a:latin typeface="+mn-lt"/>
                <a:ea typeface="+mn-ea"/>
                <a:cs typeface="+mn-cs"/>
              </a:rPr>
              <a:t>country:        EU</a:t>
            </a:r>
          </a:p>
          <a:p>
            <a:r>
              <a:rPr lang="en-US" sz="1200" kern="1200" dirty="0" smtClean="0">
                <a:solidFill>
                  <a:schemeClr val="tx1"/>
                </a:solidFill>
                <a:latin typeface="+mn-lt"/>
                <a:ea typeface="+mn-ea"/>
                <a:cs typeface="+mn-cs"/>
              </a:rPr>
              <a:t>org:            ORG-TA45-RIPE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2a01:2000::/20</a:t>
            </a:r>
          </a:p>
          <a:p>
            <a:r>
              <a:rPr lang="is-IS" sz="1200" kern="1200" dirty="0" smtClean="0">
                <a:solidFill>
                  <a:schemeClr val="tx1"/>
                </a:solidFill>
                <a:latin typeface="+mn-lt"/>
                <a:ea typeface="+mn-ea"/>
                <a:cs typeface="+mn-cs"/>
              </a:rPr>
              <a:t>inet6num:       2a01:2000::/20</a:t>
            </a:r>
          </a:p>
          <a:p>
            <a:r>
              <a:rPr lang="en-US" sz="1200" kern="1200" dirty="0" err="1" smtClean="0">
                <a:solidFill>
                  <a:schemeClr val="tx1"/>
                </a:solidFill>
                <a:latin typeface="+mn-lt"/>
                <a:ea typeface="+mn-ea"/>
                <a:cs typeface="+mn-cs"/>
              </a:rPr>
              <a:t>netname</a:t>
            </a:r>
            <a:r>
              <a:rPr lang="en-US" sz="1200" kern="1200" dirty="0" smtClean="0">
                <a:solidFill>
                  <a:schemeClr val="tx1"/>
                </a:solidFill>
                <a:latin typeface="+mn-lt"/>
                <a:ea typeface="+mn-ea"/>
                <a:cs typeface="+mn-cs"/>
              </a:rPr>
              <a:t>:        IT-INTERBUSINESS-20060516</a:t>
            </a:r>
          </a:p>
          <a:p>
            <a:r>
              <a:rPr lang="en-US" sz="1200" kern="1200" dirty="0" smtClean="0">
                <a:solidFill>
                  <a:schemeClr val="tx1"/>
                </a:solidFill>
                <a:latin typeface="+mn-lt"/>
                <a:ea typeface="+mn-ea"/>
                <a:cs typeface="+mn-cs"/>
              </a:rPr>
              <a:t>country:        IT</a:t>
            </a:r>
          </a:p>
          <a:p>
            <a:r>
              <a:rPr lang="en-US" sz="1200" kern="1200" dirty="0" smtClean="0">
                <a:solidFill>
                  <a:schemeClr val="tx1"/>
                </a:solidFill>
                <a:latin typeface="+mn-lt"/>
                <a:ea typeface="+mn-ea"/>
                <a:cs typeface="+mn-cs"/>
              </a:rPr>
              <a:t>org:            ORG-IA34-RIPE</a:t>
            </a:r>
          </a:p>
          <a:p>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9C14C626-3B52-9640-A884-4B529D5E3008}" type="slidenum">
              <a:rPr lang="en-US" smtClean="0"/>
              <a:t>6</a:t>
            </a:fld>
            <a:endParaRPr lang="en-US"/>
          </a:p>
        </p:txBody>
      </p:sp>
    </p:spTree>
    <p:extLst>
      <p:ext uri="{BB962C8B-B14F-4D97-AF65-F5344CB8AC3E}">
        <p14:creationId xmlns:p14="http://schemas.microsoft.com/office/powerpoint/2010/main" val="164878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2003::/19</a:t>
            </a:r>
          </a:p>
          <a:p>
            <a:r>
              <a:rPr lang="is-IS" sz="1200" kern="1200" dirty="0" smtClean="0">
                <a:solidFill>
                  <a:schemeClr val="tx1"/>
                </a:solidFill>
                <a:latin typeface="+mn-lt"/>
                <a:ea typeface="+mn-ea"/>
                <a:cs typeface="+mn-cs"/>
              </a:rPr>
              <a:t>inet6num:       2003::/19</a:t>
            </a:r>
          </a:p>
          <a:p>
            <a:r>
              <a:rPr lang="is-IS" sz="1200" kern="1200" dirty="0" smtClean="0">
                <a:solidFill>
                  <a:schemeClr val="tx1"/>
                </a:solidFill>
                <a:latin typeface="+mn-lt"/>
                <a:ea typeface="+mn-ea"/>
                <a:cs typeface="+mn-cs"/>
              </a:rPr>
              <a:t>netname:        DE-TELEKOM-20050113</a:t>
            </a:r>
          </a:p>
          <a:p>
            <a:r>
              <a:rPr lang="en-US" sz="1200" kern="1200" dirty="0" smtClean="0">
                <a:solidFill>
                  <a:schemeClr val="tx1"/>
                </a:solidFill>
                <a:latin typeface="+mn-lt"/>
                <a:ea typeface="+mn-ea"/>
                <a:cs typeface="+mn-cs"/>
              </a:rPr>
              <a:t>country:        DE</a:t>
            </a:r>
          </a:p>
          <a:p>
            <a:r>
              <a:rPr lang="en-US" sz="1200" kern="1200" dirty="0" smtClean="0">
                <a:solidFill>
                  <a:schemeClr val="tx1"/>
                </a:solidFill>
                <a:latin typeface="+mn-lt"/>
                <a:ea typeface="+mn-ea"/>
                <a:cs typeface="+mn-cs"/>
              </a:rPr>
              <a:t>org:            ORG-DTA2-RIPE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2a01:c000::/19</a:t>
            </a:r>
          </a:p>
          <a:p>
            <a:r>
              <a:rPr lang="is-IS" sz="1200" kern="1200" dirty="0" smtClean="0">
                <a:solidFill>
                  <a:schemeClr val="tx1"/>
                </a:solidFill>
                <a:latin typeface="+mn-lt"/>
                <a:ea typeface="+mn-ea"/>
                <a:cs typeface="+mn-cs"/>
              </a:rPr>
              <a:t>inet6num:       2a01:c000::/19</a:t>
            </a:r>
          </a:p>
          <a:p>
            <a:r>
              <a:rPr lang="is-IS" sz="1200" kern="1200" dirty="0" smtClean="0">
                <a:solidFill>
                  <a:schemeClr val="tx1"/>
                </a:solidFill>
                <a:latin typeface="+mn-lt"/>
                <a:ea typeface="+mn-ea"/>
                <a:cs typeface="+mn-cs"/>
              </a:rPr>
              <a:t>netname:        FR-TELECOM-20051230</a:t>
            </a:r>
          </a:p>
          <a:p>
            <a:r>
              <a:rPr lang="en-US" sz="1200" kern="1200" dirty="0" smtClean="0">
                <a:solidFill>
                  <a:schemeClr val="tx1"/>
                </a:solidFill>
                <a:latin typeface="+mn-lt"/>
                <a:ea typeface="+mn-ea"/>
                <a:cs typeface="+mn-cs"/>
              </a:rPr>
              <a:t>country:        FR</a:t>
            </a:r>
          </a:p>
          <a:p>
            <a:r>
              <a:rPr lang="en-US" sz="1200" kern="1200" dirty="0" smtClean="0">
                <a:solidFill>
                  <a:schemeClr val="tx1"/>
                </a:solidFill>
                <a:latin typeface="+mn-lt"/>
                <a:ea typeface="+mn-ea"/>
                <a:cs typeface="+mn-cs"/>
              </a:rPr>
              <a:t>org:            ORG-FT2-RIPE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2a08::/19</a:t>
            </a:r>
          </a:p>
          <a:p>
            <a:r>
              <a:rPr lang="is-IS" sz="1200" kern="1200" dirty="0" smtClean="0">
                <a:solidFill>
                  <a:schemeClr val="tx1"/>
                </a:solidFill>
                <a:latin typeface="+mn-lt"/>
                <a:ea typeface="+mn-ea"/>
                <a:cs typeface="+mn-cs"/>
              </a:rPr>
              <a:t>inet6num:       2a08::/19</a:t>
            </a:r>
          </a:p>
          <a:p>
            <a:r>
              <a:rPr lang="is-IS" sz="1200" kern="1200" dirty="0" smtClean="0">
                <a:solidFill>
                  <a:schemeClr val="tx1"/>
                </a:solidFill>
                <a:latin typeface="+mn-lt"/>
                <a:ea typeface="+mn-ea"/>
                <a:cs typeface="+mn-cs"/>
              </a:rPr>
              <a:t>netname:        UK-MOD-20160701</a:t>
            </a:r>
          </a:p>
          <a:p>
            <a:r>
              <a:rPr lang="en-US" sz="1200" kern="1200" dirty="0" smtClean="0">
                <a:solidFill>
                  <a:schemeClr val="tx1"/>
                </a:solidFill>
                <a:latin typeface="+mn-lt"/>
                <a:ea typeface="+mn-ea"/>
                <a:cs typeface="+mn-cs"/>
              </a:rPr>
              <a:t>country:        GB</a:t>
            </a:r>
          </a:p>
          <a:p>
            <a:r>
              <a:rPr lang="en-US" sz="1200" kern="1200" dirty="0" smtClean="0">
                <a:solidFill>
                  <a:schemeClr val="tx1"/>
                </a:solidFill>
                <a:latin typeface="+mn-lt"/>
                <a:ea typeface="+mn-ea"/>
                <a:cs typeface="+mn-cs"/>
              </a:rPr>
              <a:t>org:            ORG-DMoD1-RIPE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Followed by: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2001:2000::/20</a:t>
            </a:r>
          </a:p>
          <a:p>
            <a:r>
              <a:rPr lang="is-IS" sz="1200" kern="1200" dirty="0" smtClean="0">
                <a:solidFill>
                  <a:schemeClr val="tx1"/>
                </a:solidFill>
                <a:latin typeface="+mn-lt"/>
                <a:ea typeface="+mn-ea"/>
                <a:cs typeface="+mn-cs"/>
              </a:rPr>
              <a:t>inet6num:       2001:2000::/20</a:t>
            </a:r>
          </a:p>
          <a:p>
            <a:r>
              <a:rPr lang="is-IS" sz="1200" kern="1200" dirty="0" smtClean="0">
                <a:solidFill>
                  <a:schemeClr val="tx1"/>
                </a:solidFill>
                <a:latin typeface="+mn-lt"/>
                <a:ea typeface="+mn-ea"/>
                <a:cs typeface="+mn-cs"/>
              </a:rPr>
              <a:t>netname:        SE-TELIAEU-20040510</a:t>
            </a:r>
          </a:p>
          <a:p>
            <a:r>
              <a:rPr lang="en-US" sz="1200" kern="1200" dirty="0" smtClean="0">
                <a:solidFill>
                  <a:schemeClr val="tx1"/>
                </a:solidFill>
                <a:latin typeface="+mn-lt"/>
                <a:ea typeface="+mn-ea"/>
                <a:cs typeface="+mn-cs"/>
              </a:rPr>
              <a:t>country:        EU</a:t>
            </a:r>
          </a:p>
          <a:p>
            <a:r>
              <a:rPr lang="en-US" sz="1200" kern="1200" dirty="0" smtClean="0">
                <a:solidFill>
                  <a:schemeClr val="tx1"/>
                </a:solidFill>
                <a:latin typeface="+mn-lt"/>
                <a:ea typeface="+mn-ea"/>
                <a:cs typeface="+mn-cs"/>
              </a:rPr>
              <a:t>org:            ORG-TA45-RIPE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2a01:2000::/20</a:t>
            </a:r>
          </a:p>
          <a:p>
            <a:r>
              <a:rPr lang="is-IS" sz="1200" kern="1200" dirty="0" smtClean="0">
                <a:solidFill>
                  <a:schemeClr val="tx1"/>
                </a:solidFill>
                <a:latin typeface="+mn-lt"/>
                <a:ea typeface="+mn-ea"/>
                <a:cs typeface="+mn-cs"/>
              </a:rPr>
              <a:t>inet6num:       2a01:2000::/20</a:t>
            </a:r>
          </a:p>
          <a:p>
            <a:r>
              <a:rPr lang="en-US" sz="1200" kern="1200" dirty="0" err="1" smtClean="0">
                <a:solidFill>
                  <a:schemeClr val="tx1"/>
                </a:solidFill>
                <a:latin typeface="+mn-lt"/>
                <a:ea typeface="+mn-ea"/>
                <a:cs typeface="+mn-cs"/>
              </a:rPr>
              <a:t>netname</a:t>
            </a:r>
            <a:r>
              <a:rPr lang="en-US" sz="1200" kern="1200" dirty="0" smtClean="0">
                <a:solidFill>
                  <a:schemeClr val="tx1"/>
                </a:solidFill>
                <a:latin typeface="+mn-lt"/>
                <a:ea typeface="+mn-ea"/>
                <a:cs typeface="+mn-cs"/>
              </a:rPr>
              <a:t>:        IT-INTERBUSINESS-20060516</a:t>
            </a:r>
          </a:p>
          <a:p>
            <a:r>
              <a:rPr lang="en-US" sz="1200" kern="1200" dirty="0" smtClean="0">
                <a:solidFill>
                  <a:schemeClr val="tx1"/>
                </a:solidFill>
                <a:latin typeface="+mn-lt"/>
                <a:ea typeface="+mn-ea"/>
                <a:cs typeface="+mn-cs"/>
              </a:rPr>
              <a:t>country:        IT</a:t>
            </a:r>
          </a:p>
          <a:p>
            <a:r>
              <a:rPr lang="en-US" sz="1200" kern="1200" dirty="0" smtClean="0">
                <a:solidFill>
                  <a:schemeClr val="tx1"/>
                </a:solidFill>
                <a:latin typeface="+mn-lt"/>
                <a:ea typeface="+mn-ea"/>
                <a:cs typeface="+mn-cs"/>
              </a:rPr>
              <a:t>org:            ORG-IA34-RIPE</a:t>
            </a:r>
          </a:p>
          <a:p>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9C14C626-3B52-9640-A884-4B529D5E3008}" type="slidenum">
              <a:rPr lang="en-US" smtClean="0"/>
              <a:t>7</a:t>
            </a:fld>
            <a:endParaRPr lang="en-US"/>
          </a:p>
        </p:txBody>
      </p:sp>
    </p:spTree>
    <p:extLst>
      <p:ext uri="{BB962C8B-B14F-4D97-AF65-F5344CB8AC3E}">
        <p14:creationId xmlns:p14="http://schemas.microsoft.com/office/powerpoint/2010/main" val="186645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2003::/19</a:t>
            </a:r>
          </a:p>
          <a:p>
            <a:r>
              <a:rPr lang="is-IS" sz="1200" kern="1200" dirty="0" smtClean="0">
                <a:solidFill>
                  <a:schemeClr val="tx1"/>
                </a:solidFill>
                <a:latin typeface="+mn-lt"/>
                <a:ea typeface="+mn-ea"/>
                <a:cs typeface="+mn-cs"/>
              </a:rPr>
              <a:t>inet6num:       2003::/19</a:t>
            </a:r>
          </a:p>
          <a:p>
            <a:r>
              <a:rPr lang="is-IS" sz="1200" kern="1200" dirty="0" smtClean="0">
                <a:solidFill>
                  <a:schemeClr val="tx1"/>
                </a:solidFill>
                <a:latin typeface="+mn-lt"/>
                <a:ea typeface="+mn-ea"/>
                <a:cs typeface="+mn-cs"/>
              </a:rPr>
              <a:t>netname:        DE-TELEKOM-20050113</a:t>
            </a:r>
          </a:p>
          <a:p>
            <a:r>
              <a:rPr lang="en-US" sz="1200" kern="1200" dirty="0" smtClean="0">
                <a:solidFill>
                  <a:schemeClr val="tx1"/>
                </a:solidFill>
                <a:latin typeface="+mn-lt"/>
                <a:ea typeface="+mn-ea"/>
                <a:cs typeface="+mn-cs"/>
              </a:rPr>
              <a:t>country:        DE</a:t>
            </a:r>
          </a:p>
          <a:p>
            <a:r>
              <a:rPr lang="en-US" sz="1200" kern="1200" dirty="0" smtClean="0">
                <a:solidFill>
                  <a:schemeClr val="tx1"/>
                </a:solidFill>
                <a:latin typeface="+mn-lt"/>
                <a:ea typeface="+mn-ea"/>
                <a:cs typeface="+mn-cs"/>
              </a:rPr>
              <a:t>org:            ORG-DTA2-RIPE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2a01:c000::/19</a:t>
            </a:r>
          </a:p>
          <a:p>
            <a:r>
              <a:rPr lang="is-IS" sz="1200" kern="1200" dirty="0" smtClean="0">
                <a:solidFill>
                  <a:schemeClr val="tx1"/>
                </a:solidFill>
                <a:latin typeface="+mn-lt"/>
                <a:ea typeface="+mn-ea"/>
                <a:cs typeface="+mn-cs"/>
              </a:rPr>
              <a:t>inet6num:       2a01:c000::/19</a:t>
            </a:r>
          </a:p>
          <a:p>
            <a:r>
              <a:rPr lang="is-IS" sz="1200" kern="1200" dirty="0" smtClean="0">
                <a:solidFill>
                  <a:schemeClr val="tx1"/>
                </a:solidFill>
                <a:latin typeface="+mn-lt"/>
                <a:ea typeface="+mn-ea"/>
                <a:cs typeface="+mn-cs"/>
              </a:rPr>
              <a:t>netname:        FR-TELECOM-20051230</a:t>
            </a:r>
          </a:p>
          <a:p>
            <a:r>
              <a:rPr lang="en-US" sz="1200" kern="1200" dirty="0" smtClean="0">
                <a:solidFill>
                  <a:schemeClr val="tx1"/>
                </a:solidFill>
                <a:latin typeface="+mn-lt"/>
                <a:ea typeface="+mn-ea"/>
                <a:cs typeface="+mn-cs"/>
              </a:rPr>
              <a:t>country:        FR</a:t>
            </a:r>
          </a:p>
          <a:p>
            <a:r>
              <a:rPr lang="en-US" sz="1200" kern="1200" dirty="0" smtClean="0">
                <a:solidFill>
                  <a:schemeClr val="tx1"/>
                </a:solidFill>
                <a:latin typeface="+mn-lt"/>
                <a:ea typeface="+mn-ea"/>
                <a:cs typeface="+mn-cs"/>
              </a:rPr>
              <a:t>org:            ORG-FT2-RIPE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2a08::/19</a:t>
            </a:r>
          </a:p>
          <a:p>
            <a:r>
              <a:rPr lang="is-IS" sz="1200" kern="1200" dirty="0" smtClean="0">
                <a:solidFill>
                  <a:schemeClr val="tx1"/>
                </a:solidFill>
                <a:latin typeface="+mn-lt"/>
                <a:ea typeface="+mn-ea"/>
                <a:cs typeface="+mn-cs"/>
              </a:rPr>
              <a:t>inet6num:       2a08::/19</a:t>
            </a:r>
          </a:p>
          <a:p>
            <a:r>
              <a:rPr lang="is-IS" sz="1200" kern="1200" dirty="0" smtClean="0">
                <a:solidFill>
                  <a:schemeClr val="tx1"/>
                </a:solidFill>
                <a:latin typeface="+mn-lt"/>
                <a:ea typeface="+mn-ea"/>
                <a:cs typeface="+mn-cs"/>
              </a:rPr>
              <a:t>netname:        UK-MOD-20160701</a:t>
            </a:r>
          </a:p>
          <a:p>
            <a:r>
              <a:rPr lang="en-US" sz="1200" kern="1200" dirty="0" smtClean="0">
                <a:solidFill>
                  <a:schemeClr val="tx1"/>
                </a:solidFill>
                <a:latin typeface="+mn-lt"/>
                <a:ea typeface="+mn-ea"/>
                <a:cs typeface="+mn-cs"/>
              </a:rPr>
              <a:t>country:        GB</a:t>
            </a:r>
          </a:p>
          <a:p>
            <a:r>
              <a:rPr lang="en-US" sz="1200" kern="1200" dirty="0" smtClean="0">
                <a:solidFill>
                  <a:schemeClr val="tx1"/>
                </a:solidFill>
                <a:latin typeface="+mn-lt"/>
                <a:ea typeface="+mn-ea"/>
                <a:cs typeface="+mn-cs"/>
              </a:rPr>
              <a:t>org:            ORG-DMoD1-RIPE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Followed by: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2001:2000::/20</a:t>
            </a:r>
          </a:p>
          <a:p>
            <a:r>
              <a:rPr lang="is-IS" sz="1200" kern="1200" dirty="0" smtClean="0">
                <a:solidFill>
                  <a:schemeClr val="tx1"/>
                </a:solidFill>
                <a:latin typeface="+mn-lt"/>
                <a:ea typeface="+mn-ea"/>
                <a:cs typeface="+mn-cs"/>
              </a:rPr>
              <a:t>inet6num:       2001:2000::/20</a:t>
            </a:r>
          </a:p>
          <a:p>
            <a:r>
              <a:rPr lang="is-IS" sz="1200" kern="1200" dirty="0" smtClean="0">
                <a:solidFill>
                  <a:schemeClr val="tx1"/>
                </a:solidFill>
                <a:latin typeface="+mn-lt"/>
                <a:ea typeface="+mn-ea"/>
                <a:cs typeface="+mn-cs"/>
              </a:rPr>
              <a:t>netname:        SE-TELIAEU-20040510</a:t>
            </a:r>
          </a:p>
          <a:p>
            <a:r>
              <a:rPr lang="en-US" sz="1200" kern="1200" dirty="0" smtClean="0">
                <a:solidFill>
                  <a:schemeClr val="tx1"/>
                </a:solidFill>
                <a:latin typeface="+mn-lt"/>
                <a:ea typeface="+mn-ea"/>
                <a:cs typeface="+mn-cs"/>
              </a:rPr>
              <a:t>country:        EU</a:t>
            </a:r>
          </a:p>
          <a:p>
            <a:r>
              <a:rPr lang="en-US" sz="1200" kern="1200" dirty="0" smtClean="0">
                <a:solidFill>
                  <a:schemeClr val="tx1"/>
                </a:solidFill>
                <a:latin typeface="+mn-lt"/>
                <a:ea typeface="+mn-ea"/>
                <a:cs typeface="+mn-cs"/>
              </a:rPr>
              <a:t>org:            ORG-TA45-RIPE</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whois</a:t>
            </a:r>
            <a:r>
              <a:rPr lang="en-US" sz="1200" kern="1200" dirty="0" smtClean="0">
                <a:solidFill>
                  <a:schemeClr val="tx1"/>
                </a:solidFill>
                <a:latin typeface="+mn-lt"/>
                <a:ea typeface="+mn-ea"/>
                <a:cs typeface="+mn-cs"/>
              </a:rPr>
              <a:t> -h </a:t>
            </a:r>
            <a:r>
              <a:rPr lang="en-US" sz="1200" u="sng" kern="1200" dirty="0" smtClean="0">
                <a:solidFill>
                  <a:schemeClr val="tx1"/>
                </a:solidFill>
                <a:latin typeface="+mn-lt"/>
                <a:ea typeface="+mn-ea"/>
                <a:cs typeface="+mn-cs"/>
                <a:hlinkClick r:id="rId3"/>
              </a:rPr>
              <a:t>whois.ripe.net 2a01:2000::/20</a:t>
            </a:r>
          </a:p>
          <a:p>
            <a:r>
              <a:rPr lang="is-IS" sz="1200" kern="1200" dirty="0" smtClean="0">
                <a:solidFill>
                  <a:schemeClr val="tx1"/>
                </a:solidFill>
                <a:latin typeface="+mn-lt"/>
                <a:ea typeface="+mn-ea"/>
                <a:cs typeface="+mn-cs"/>
              </a:rPr>
              <a:t>inet6num:       2a01:2000::/20</a:t>
            </a:r>
          </a:p>
          <a:p>
            <a:r>
              <a:rPr lang="en-US" sz="1200" kern="1200" dirty="0" err="1" smtClean="0">
                <a:solidFill>
                  <a:schemeClr val="tx1"/>
                </a:solidFill>
                <a:latin typeface="+mn-lt"/>
                <a:ea typeface="+mn-ea"/>
                <a:cs typeface="+mn-cs"/>
              </a:rPr>
              <a:t>netname</a:t>
            </a:r>
            <a:r>
              <a:rPr lang="en-US" sz="1200" kern="1200" dirty="0" smtClean="0">
                <a:solidFill>
                  <a:schemeClr val="tx1"/>
                </a:solidFill>
                <a:latin typeface="+mn-lt"/>
                <a:ea typeface="+mn-ea"/>
                <a:cs typeface="+mn-cs"/>
              </a:rPr>
              <a:t>:        IT-INTERBUSINESS-20060516</a:t>
            </a:r>
          </a:p>
          <a:p>
            <a:r>
              <a:rPr lang="en-US" sz="1200" kern="1200" dirty="0" smtClean="0">
                <a:solidFill>
                  <a:schemeClr val="tx1"/>
                </a:solidFill>
                <a:latin typeface="+mn-lt"/>
                <a:ea typeface="+mn-ea"/>
                <a:cs typeface="+mn-cs"/>
              </a:rPr>
              <a:t>country:        IT</a:t>
            </a:r>
          </a:p>
          <a:p>
            <a:r>
              <a:rPr lang="en-US" sz="1200" kern="1200" dirty="0" smtClean="0">
                <a:solidFill>
                  <a:schemeClr val="tx1"/>
                </a:solidFill>
                <a:latin typeface="+mn-lt"/>
                <a:ea typeface="+mn-ea"/>
                <a:cs typeface="+mn-cs"/>
              </a:rPr>
              <a:t>org:            ORG-IA34-RIPE</a:t>
            </a:r>
          </a:p>
          <a:p>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9C14C626-3B52-9640-A884-4B529D5E3008}" type="slidenum">
              <a:rPr lang="en-US" smtClean="0"/>
              <a:t>8</a:t>
            </a:fld>
            <a:endParaRPr lang="en-US"/>
          </a:p>
        </p:txBody>
      </p:sp>
    </p:spTree>
    <p:extLst>
      <p:ext uri="{BB962C8B-B14F-4D97-AF65-F5344CB8AC3E}">
        <p14:creationId xmlns:p14="http://schemas.microsoft.com/office/powerpoint/2010/main" val="37293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solidFill>
                  <a:srgbClr val="0000FF"/>
                </a:solidFill>
              </a:rPr>
              <a:t>[</a:t>
            </a:r>
            <a:r>
              <a:rPr lang="en-US" b="1" i="1" dirty="0" err="1" smtClean="0">
                <a:solidFill>
                  <a:srgbClr val="0000FF"/>
                </a:solidFill>
              </a:rPr>
              <a:t>VMcK</a:t>
            </a:r>
            <a:r>
              <a:rPr lang="en-US" b="1" i="1" dirty="0" smtClean="0">
                <a:solidFill>
                  <a:srgbClr val="0000FF"/>
                </a:solidFill>
              </a:rPr>
              <a:t> :</a:t>
            </a:r>
            <a:r>
              <a:rPr lang="en-US" b="1" i="1" baseline="0" dirty="0" smtClean="0">
                <a:solidFill>
                  <a:srgbClr val="0000FF"/>
                </a:solidFill>
              </a:rPr>
              <a:t> could add here another slide] ?</a:t>
            </a:r>
            <a:endParaRPr lang="en-US" b="1" i="1" dirty="0">
              <a:solidFill>
                <a:srgbClr val="0000FF"/>
              </a:solidFill>
            </a:endParaRPr>
          </a:p>
        </p:txBody>
      </p:sp>
      <p:sp>
        <p:nvSpPr>
          <p:cNvPr id="4" name="Slide Number Placeholder 3"/>
          <p:cNvSpPr>
            <a:spLocks noGrp="1"/>
          </p:cNvSpPr>
          <p:nvPr>
            <p:ph type="sldNum" sz="quarter" idx="10"/>
          </p:nvPr>
        </p:nvSpPr>
        <p:spPr/>
        <p:txBody>
          <a:bodyPr/>
          <a:lstStyle/>
          <a:p>
            <a:fld id="{9C14C626-3B52-9640-A884-4B529D5E3008}" type="slidenum">
              <a:rPr lang="en-US" smtClean="0"/>
              <a:t>10</a:t>
            </a:fld>
            <a:endParaRPr lang="en-US"/>
          </a:p>
        </p:txBody>
      </p:sp>
    </p:spTree>
    <p:extLst>
      <p:ext uri="{BB962C8B-B14F-4D97-AF65-F5344CB8AC3E}">
        <p14:creationId xmlns:p14="http://schemas.microsoft.com/office/powerpoint/2010/main" val="348413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RFC 3177: </a:t>
            </a:r>
            <a:r>
              <a:rPr lang="en-US" dirty="0" smtClean="0"/>
              <a:t>This document provides recommendations to the addressing registries (APNIC, ARIN and RIPE-NCC) on policies for assigning IPv6 address blocks to end sites. In particular, it recommends the assignment of /48 in the general case, /64 when it is known that one and only one subnet is needed and /128 when it is absolutely known that one and only one device is connecting.</a:t>
            </a:r>
            <a:endParaRPr lang="en-US" dirty="0" smtClean="0">
              <a:hlinkClick r:id="rId3"/>
            </a:endParaRPr>
          </a:p>
          <a:p>
            <a:endParaRPr lang="en-US" dirty="0" smtClean="0">
              <a:hlinkClick r:id="rId3"/>
            </a:endParaRPr>
          </a:p>
          <a:p>
            <a:r>
              <a:rPr lang="en-US" dirty="0" smtClean="0">
                <a:hlinkClick r:id="rId3"/>
              </a:rPr>
              <a:t>RFC</a:t>
            </a:r>
            <a:r>
              <a:rPr lang="en-US" baseline="0" dirty="0" smtClean="0">
                <a:hlinkClick r:id="rId3"/>
              </a:rPr>
              <a:t> 6177: </a:t>
            </a:r>
            <a:r>
              <a:rPr lang="en-US" dirty="0" smtClean="0">
                <a:hlinkClick r:id="rId3"/>
              </a:rPr>
              <a:t>RFC 3177</a:t>
            </a:r>
            <a:r>
              <a:rPr lang="en-US" dirty="0" smtClean="0"/>
              <a:t> argued that in IPv6, end sites should be assigned /48 blocks in most cases. The Regional Internet Registries (RIRs) adopted that recommendation in 2002, but began reconsidering the policy in 2005. This document obsoletes the </a:t>
            </a:r>
            <a:r>
              <a:rPr lang="en-US" dirty="0" smtClean="0">
                <a:hlinkClick r:id="rId3"/>
              </a:rPr>
              <a:t>RFC 3177</a:t>
            </a:r>
            <a:r>
              <a:rPr lang="en-US" dirty="0" smtClean="0"/>
              <a:t> recommendations on the assignment of IPv6 address space to end sites. The exact choice of how much address space to assign end sites is an issue for the operational community. The IETF's role in this case is limited to providing guidance on IPv6 architectural and operational considerations. This document reviews the architectural and operational considerations of end site assignments as well as the motivations behind the original recommendations in </a:t>
            </a:r>
            <a:r>
              <a:rPr lang="en-US" dirty="0" smtClean="0">
                <a:hlinkClick r:id="rId3"/>
              </a:rPr>
              <a:t>RFC 3177</a:t>
            </a:r>
            <a:r>
              <a:rPr lang="en-US" dirty="0" smtClean="0"/>
              <a:t>. Moreover, this document clarifies that a one-size-fits-all recommendation of /48 is not nuanced enough for the broad range of end sites and is no longer recommended as a single default.</a:t>
            </a:r>
            <a:endParaRPr lang="en-US" dirty="0"/>
          </a:p>
        </p:txBody>
      </p:sp>
      <p:sp>
        <p:nvSpPr>
          <p:cNvPr id="4" name="Slide Number Placeholder 3"/>
          <p:cNvSpPr>
            <a:spLocks noGrp="1"/>
          </p:cNvSpPr>
          <p:nvPr>
            <p:ph type="sldNum" sz="quarter" idx="10"/>
          </p:nvPr>
        </p:nvSpPr>
        <p:spPr/>
        <p:txBody>
          <a:bodyPr/>
          <a:lstStyle/>
          <a:p>
            <a:fld id="{9C14C626-3B52-9640-A884-4B529D5E3008}" type="slidenum">
              <a:rPr lang="en-US" smtClean="0"/>
              <a:t>19</a:t>
            </a:fld>
            <a:endParaRPr lang="en-US"/>
          </a:p>
        </p:txBody>
      </p:sp>
    </p:spTree>
    <p:extLst>
      <p:ext uri="{BB962C8B-B14F-4D97-AF65-F5344CB8AC3E}">
        <p14:creationId xmlns:p14="http://schemas.microsoft.com/office/powerpoint/2010/main" val="109714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[BRIEF] Picking the right size of prefix to delegate for </a:t>
            </a:r>
            <a:r>
              <a:rPr lang="en-US" dirty="0" err="1" smtClean="0">
                <a:solidFill>
                  <a:srgbClr val="FF0000"/>
                </a:solidFill>
              </a:rPr>
              <a:t>Homenet</a:t>
            </a:r>
            <a:r>
              <a:rPr lang="en-US" dirty="0" smtClean="0">
                <a:solidFill>
                  <a:srgbClr val="FF0000"/>
                </a:solidFill>
              </a:rPr>
              <a:t> considerations</a:t>
            </a:r>
          </a:p>
          <a:p>
            <a:r>
              <a:rPr lang="en-US" dirty="0" smtClean="0">
                <a:solidFill>
                  <a:srgbClr val="FF0000"/>
                </a:solidFill>
              </a:rPr>
              <a:t>[BRIEF] Possibility and potential impact of /64 per host (draft-ietf-v6ops-unique-ipv6-prefix-per-host) </a:t>
            </a:r>
          </a:p>
          <a:p>
            <a:endParaRPr lang="en-US" dirty="0"/>
          </a:p>
        </p:txBody>
      </p:sp>
      <p:sp>
        <p:nvSpPr>
          <p:cNvPr id="4" name="Header Placeholder 3"/>
          <p:cNvSpPr>
            <a:spLocks noGrp="1"/>
          </p:cNvSpPr>
          <p:nvPr>
            <p:ph type="hdr" sz="quarter" idx="10"/>
          </p:nvPr>
        </p:nvSpPr>
        <p:spPr/>
        <p:txBody>
          <a:bodyPr/>
          <a:lstStyle/>
          <a:p>
            <a:r>
              <a:rPr lang="en-US" smtClean="0"/>
              <a:t>Cisco Live 2014</a:t>
            </a:r>
            <a:endParaRPr lang="en-US"/>
          </a:p>
        </p:txBody>
      </p:sp>
      <p:sp>
        <p:nvSpPr>
          <p:cNvPr id="5" name="Date Placeholder 4"/>
          <p:cNvSpPr>
            <a:spLocks noGrp="1"/>
          </p:cNvSpPr>
          <p:nvPr>
            <p:ph type="dt" idx="11"/>
          </p:nvPr>
        </p:nvSpPr>
        <p:spPr/>
        <p:txBody>
          <a:bodyPr/>
          <a:lstStyle/>
          <a:p>
            <a:fld id="{F4C4CEDC-E3DD-4D16-B8BD-6EEBA5627F6C}" type="datetimeFigureOut">
              <a:rPr lang="en-US" smtClean="0"/>
              <a:t>05/09/16</a:t>
            </a:fld>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20</a:t>
            </a:fld>
            <a:endParaRPr lang="en-US"/>
          </a:p>
        </p:txBody>
      </p:sp>
    </p:spTree>
    <p:extLst>
      <p:ext uri="{BB962C8B-B14F-4D97-AF65-F5344CB8AC3E}">
        <p14:creationId xmlns:p14="http://schemas.microsoft.com/office/powerpoint/2010/main" val="114869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lumMod val="65000"/>
                    <a:lumOff val="35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7B8372-F827-4544-9A14-650B48459E7A}" type="datetimeFigureOut">
              <a:rPr lang="en-US" smtClean="0"/>
              <a:t>05/09/16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383787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B8372-F827-4544-9A14-650B48459E7A}" type="datetimeFigureOut">
              <a:rPr lang="en-US" smtClean="0"/>
              <a:t>05/09/16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125808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B8372-F827-4544-9A14-650B48459E7A}" type="datetimeFigureOut">
              <a:rPr lang="en-US" smtClean="0"/>
              <a:t>05/09/16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65831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B8372-F827-4544-9A14-650B48459E7A}" type="datetimeFigureOut">
              <a:rPr lang="en-US" smtClean="0"/>
              <a:t>05/09/16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13071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95959"/>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7B8372-F827-4544-9A14-650B48459E7A}" type="datetimeFigureOut">
              <a:rPr lang="en-US" smtClean="0"/>
              <a:t>05/09/16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44056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7B8372-F827-4544-9A14-650B48459E7A}" type="datetimeFigureOut">
              <a:rPr lang="en-US" smtClean="0"/>
              <a:t>05/09/16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311563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7B8372-F827-4544-9A14-650B48459E7A}" type="datetimeFigureOut">
              <a:rPr lang="en-US" smtClean="0"/>
              <a:t>05/09/16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126088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7B8372-F827-4544-9A14-650B48459E7A}" type="datetimeFigureOut">
              <a:rPr lang="en-US" smtClean="0"/>
              <a:t>05/09/16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228200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B8372-F827-4544-9A14-650B48459E7A}" type="datetimeFigureOut">
              <a:rPr lang="en-US" smtClean="0"/>
              <a:t>05/09/16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33608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B8372-F827-4544-9A14-650B48459E7A}" type="datetimeFigureOut">
              <a:rPr lang="en-US" smtClean="0"/>
              <a:t>05/09/16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312606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B8372-F827-4544-9A14-650B48459E7A}" type="datetimeFigureOut">
              <a:rPr lang="en-US" smtClean="0"/>
              <a:t>05/09/16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0AB23-D6B5-F240-B0DD-6D60B1BDF980}" type="slidenum">
              <a:rPr lang="en-US" smtClean="0"/>
              <a:t>‹#›</a:t>
            </a:fld>
            <a:endParaRPr lang="en-US"/>
          </a:p>
        </p:txBody>
      </p:sp>
    </p:spTree>
    <p:extLst>
      <p:ext uri="{BB962C8B-B14F-4D97-AF65-F5344CB8AC3E}">
        <p14:creationId xmlns:p14="http://schemas.microsoft.com/office/powerpoint/2010/main" val="3091174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97B8372-F827-4544-9A14-650B48459E7A}" type="datetimeFigureOut">
              <a:rPr lang="en-US" smtClean="0"/>
              <a:pPr/>
              <a:t>05/09/16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E50AB23-D6B5-F240-B0DD-6D60B1BDF980}" type="slidenum">
              <a:rPr lang="en-US" smtClean="0"/>
              <a:pPr/>
              <a:t>‹#›</a:t>
            </a:fld>
            <a:endParaRPr lang="en-US"/>
          </a:p>
        </p:txBody>
      </p:sp>
    </p:spTree>
    <p:extLst>
      <p:ext uri="{BB962C8B-B14F-4D97-AF65-F5344CB8AC3E}">
        <p14:creationId xmlns:p14="http://schemas.microsoft.com/office/powerpoint/2010/main" val="332713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rgbClr val="595959"/>
          </a:solidFill>
          <a:latin typeface="Arial"/>
          <a:ea typeface="+mj-ea"/>
          <a:cs typeface="Arial"/>
        </a:defRPr>
      </a:lvl1pPr>
    </p:titleStyle>
    <p:bodyStyle>
      <a:lvl1pPr marL="342900" indent="-342900" algn="l" defTabSz="457200" rtl="0" eaLnBrk="1" latinLnBrk="0" hangingPunct="1">
        <a:spcBef>
          <a:spcPct val="20000"/>
        </a:spcBef>
        <a:buClr>
          <a:schemeClr val="accent1"/>
        </a:buClr>
        <a:buFont typeface="Arial"/>
        <a:buChar char="•"/>
        <a:defRPr sz="32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Clr>
          <a:schemeClr val="accent1"/>
        </a:buClr>
        <a:buFont typeface="Arial"/>
        <a:buChar char="–"/>
        <a:defRPr sz="28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Clr>
          <a:schemeClr val="accent1"/>
        </a:buClr>
        <a:buFont typeface="Wingdings" charset="2"/>
        <a:buChar char="§"/>
        <a:defRPr sz="240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tools.ietf.org/html/rfc3177" TargetMode="External"/><Relationship Id="rId4" Type="http://schemas.openxmlformats.org/officeDocument/2006/relationships/hyperlink" Target="https://tools.ietf.org/html/rfc6177"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wmf"/><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youtube.com/watch?v=wQdfWUsG4uI" TargetMode="External"/><Relationship Id="rId4" Type="http://schemas.openxmlformats.org/officeDocument/2006/relationships/hyperlink" Target="https://tools.ietf.org/html/draft-ietf-v6ops-unique-ipv6-prefix-per-host-00" TargetMode="External"/><Relationship Id="rId5" Type="http://schemas.openxmlformats.org/officeDocument/2006/relationships/hyperlink" Target="https://indico.uknof.org.uk/conferenceOtherViews.py?view=standard&amp;confId=35" TargetMode="External"/><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jpeg"/><Relationship Id="rId10"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iscolive.com/online" TargetMode="External"/><Relationship Id="rId4" Type="http://schemas.openxmlformats.org/officeDocument/2006/relationships/hyperlink" Target="https://www.ripe.net/publications/ipv6-info-centre/deployment-planning/create-an-addressing-plan" TargetMode="External"/><Relationship Id="rId1" Type="http://schemas.openxmlformats.org/officeDocument/2006/relationships/slideLayout" Target="../slideLayouts/slideLayout2.xml"/><Relationship Id="rId2" Type="http://schemas.openxmlformats.org/officeDocument/2006/relationships/hyperlink" Target="http://shop.oreilly.com/product/0636920033622.d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apps.db.ripe.net/searc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148" y="2123128"/>
            <a:ext cx="6948351" cy="1470025"/>
          </a:xfrm>
        </p:spPr>
        <p:txBody>
          <a:bodyPr>
            <a:noAutofit/>
          </a:bodyPr>
          <a:lstStyle/>
          <a:p>
            <a:pPr algn="ctr"/>
            <a:r>
              <a:rPr lang="en-US" sz="3600" b="1" dirty="0">
                <a:solidFill>
                  <a:schemeClr val="tx1">
                    <a:lumMod val="65000"/>
                    <a:lumOff val="35000"/>
                  </a:schemeClr>
                </a:solidFill>
              </a:rPr>
              <a:t>The Top 5 Things You need to keep in Mind when preparing your IPv6 Addressing Plan</a:t>
            </a:r>
          </a:p>
        </p:txBody>
      </p:sp>
      <p:sp>
        <p:nvSpPr>
          <p:cNvPr id="3" name="Subtitle 2"/>
          <p:cNvSpPr>
            <a:spLocks noGrp="1"/>
          </p:cNvSpPr>
          <p:nvPr>
            <p:ph type="subTitle" idx="1"/>
          </p:nvPr>
        </p:nvSpPr>
        <p:spPr/>
        <p:txBody>
          <a:bodyPr>
            <a:normAutofit fontScale="92500" lnSpcReduction="20000"/>
          </a:bodyPr>
          <a:lstStyle/>
          <a:p>
            <a:r>
              <a:rPr lang="en-US" sz="2400" dirty="0" smtClean="0">
                <a:solidFill>
                  <a:schemeClr val="bg1">
                    <a:lumMod val="50000"/>
                  </a:schemeClr>
                </a:solidFill>
              </a:rPr>
              <a:t>Tom </a:t>
            </a:r>
            <a:r>
              <a:rPr lang="en-US" sz="2400" dirty="0" err="1" smtClean="0">
                <a:solidFill>
                  <a:schemeClr val="bg1">
                    <a:lumMod val="50000"/>
                  </a:schemeClr>
                </a:solidFill>
              </a:rPr>
              <a:t>Coffeen</a:t>
            </a:r>
            <a:r>
              <a:rPr lang="en-US" sz="2400" dirty="0" smtClean="0">
                <a:solidFill>
                  <a:schemeClr val="bg1">
                    <a:lumMod val="50000"/>
                  </a:schemeClr>
                </a:solidFill>
              </a:rPr>
              <a:t>, </a:t>
            </a:r>
            <a:r>
              <a:rPr lang="en-US" sz="2400" dirty="0" err="1" smtClean="0">
                <a:solidFill>
                  <a:schemeClr val="bg1">
                    <a:lumMod val="50000"/>
                  </a:schemeClr>
                </a:solidFill>
              </a:rPr>
              <a:t>Infoblox</a:t>
            </a:r>
            <a:endParaRPr lang="en-US" sz="2400" dirty="0" smtClean="0">
              <a:solidFill>
                <a:schemeClr val="bg1">
                  <a:lumMod val="50000"/>
                </a:schemeClr>
              </a:solidFill>
            </a:endParaRPr>
          </a:p>
          <a:p>
            <a:r>
              <a:rPr lang="en-US" sz="2400" dirty="0" smtClean="0">
                <a:solidFill>
                  <a:schemeClr val="bg1">
                    <a:lumMod val="50000"/>
                  </a:schemeClr>
                </a:solidFill>
              </a:rPr>
              <a:t>Veronika McKillop, UK IPv6 Council</a:t>
            </a:r>
          </a:p>
          <a:p>
            <a:endParaRPr lang="en-US" sz="2400" dirty="0">
              <a:solidFill>
                <a:schemeClr val="bg1">
                  <a:lumMod val="50000"/>
                </a:schemeClr>
              </a:solidFill>
            </a:endParaRPr>
          </a:p>
          <a:p>
            <a:r>
              <a:rPr lang="en-US" sz="2200" dirty="0" smtClean="0">
                <a:solidFill>
                  <a:schemeClr val="bg1">
                    <a:lumMod val="50000"/>
                  </a:schemeClr>
                </a:solidFill>
              </a:rPr>
              <a:t>UKNOF 35, Glasgow</a:t>
            </a:r>
          </a:p>
          <a:p>
            <a:r>
              <a:rPr lang="en-US" sz="2200" dirty="0" smtClean="0">
                <a:solidFill>
                  <a:schemeClr val="bg1">
                    <a:lumMod val="50000"/>
                  </a:schemeClr>
                </a:solidFill>
              </a:rPr>
              <a:t>9 September 2016 </a:t>
            </a:r>
            <a:endParaRPr lang="en-US" sz="2200" dirty="0">
              <a:solidFill>
                <a:schemeClr val="bg1">
                  <a:lumMod val="50000"/>
                </a:schemeClr>
              </a:solidFill>
            </a:endParaRPr>
          </a:p>
        </p:txBody>
      </p:sp>
      <p:pic>
        <p:nvPicPr>
          <p:cNvPr id="4" name="Picture 3" descr="UKIPv6Council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042" y="379882"/>
            <a:ext cx="1204913" cy="11953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11" y="379882"/>
            <a:ext cx="3067810" cy="930060"/>
          </a:xfrm>
          <a:prstGeom prst="rect">
            <a:avLst/>
          </a:prstGeom>
        </p:spPr>
      </p:pic>
    </p:spTree>
    <p:extLst>
      <p:ext uri="{BB962C8B-B14F-4D97-AF65-F5344CB8AC3E}">
        <p14:creationId xmlns:p14="http://schemas.microsoft.com/office/powerpoint/2010/main" val="350746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800" dirty="0" smtClean="0"/>
              <a:t>What to consider when </a:t>
            </a:r>
            <a:r>
              <a:rPr lang="en-US" sz="3800" dirty="0" err="1" smtClean="0"/>
              <a:t>subnetting</a:t>
            </a:r>
            <a:r>
              <a:rPr lang="en-US" sz="3800" dirty="0" smtClean="0"/>
              <a:t> your IPv6 allocation</a:t>
            </a:r>
            <a:endParaRPr lang="en-US" sz="3800" strike="sngStrike" dirty="0"/>
          </a:p>
        </p:txBody>
      </p:sp>
      <p:sp>
        <p:nvSpPr>
          <p:cNvPr id="3" name="Content Placeholder 2"/>
          <p:cNvSpPr>
            <a:spLocks noGrp="1"/>
          </p:cNvSpPr>
          <p:nvPr>
            <p:ph idx="1"/>
          </p:nvPr>
        </p:nvSpPr>
        <p:spPr>
          <a:xfrm>
            <a:off x="457200" y="1600200"/>
            <a:ext cx="8229600" cy="2404241"/>
          </a:xfrm>
        </p:spPr>
        <p:txBody>
          <a:bodyPr>
            <a:normAutofit fontScale="85000" lnSpcReduction="20000"/>
          </a:bodyPr>
          <a:lstStyle/>
          <a:p>
            <a:r>
              <a:rPr lang="en-US" dirty="0" smtClean="0">
                <a:latin typeface="Arial"/>
                <a:cs typeface="Arial"/>
              </a:rPr>
              <a:t>Be sure to request a large enough allocation at the outset</a:t>
            </a:r>
          </a:p>
          <a:p>
            <a:pPr lvl="1"/>
            <a:r>
              <a:rPr lang="en-US" dirty="0" smtClean="0"/>
              <a:t>Rule of thumb: /48 per site (for an Enterprise)</a:t>
            </a:r>
          </a:p>
          <a:p>
            <a:pPr marL="457200" lvl="1" indent="0">
              <a:buNone/>
            </a:pPr>
            <a:r>
              <a:rPr lang="en-US" dirty="0">
                <a:latin typeface="Arial"/>
                <a:cs typeface="Arial"/>
              </a:rPr>
              <a:t>	</a:t>
            </a:r>
            <a:r>
              <a:rPr lang="en-US" dirty="0" smtClean="0">
                <a:latin typeface="Arial"/>
                <a:cs typeface="Arial"/>
              </a:rPr>
              <a:t>				 /56 per BB CPE (for an ISP)</a:t>
            </a:r>
          </a:p>
          <a:p>
            <a:r>
              <a:rPr lang="en-US" dirty="0" smtClean="0">
                <a:latin typeface="Arial"/>
                <a:cs typeface="Arial"/>
              </a:rPr>
              <a:t>Don’t fall into the IPv4 mindset</a:t>
            </a:r>
          </a:p>
          <a:p>
            <a:pPr lvl="1"/>
            <a:r>
              <a:rPr lang="en-US" dirty="0" smtClean="0">
                <a:latin typeface="Arial"/>
                <a:cs typeface="Arial"/>
              </a:rPr>
              <a:t>No </a:t>
            </a:r>
            <a:r>
              <a:rPr lang="en-US" dirty="0" err="1" smtClean="0">
                <a:latin typeface="Arial"/>
                <a:cs typeface="Arial"/>
              </a:rPr>
              <a:t>subnetting</a:t>
            </a:r>
            <a:r>
              <a:rPr lang="en-US" dirty="0" smtClean="0">
                <a:latin typeface="Arial"/>
                <a:cs typeface="Arial"/>
              </a:rPr>
              <a:t> beyond the /64</a:t>
            </a:r>
          </a:p>
          <a:p>
            <a:pPr lvl="1"/>
            <a:endParaRPr lang="en-US"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810626786"/>
              </p:ext>
            </p:extLst>
          </p:nvPr>
        </p:nvGraphicFramePr>
        <p:xfrm>
          <a:off x="1844565" y="4187003"/>
          <a:ext cx="5454870" cy="2352249"/>
        </p:xfrm>
        <a:graphic>
          <a:graphicData uri="http://schemas.openxmlformats.org/drawingml/2006/table">
            <a:tbl>
              <a:tblPr firstRow="1" bandRow="1">
                <a:tableStyleId>{9D7B26C5-4107-4FEC-AEDC-1716B250A1EF}</a:tableStyleId>
              </a:tblPr>
              <a:tblGrid>
                <a:gridCol w="1284709"/>
                <a:gridCol w="2294732"/>
                <a:gridCol w="1875429"/>
              </a:tblGrid>
              <a:tr h="622654">
                <a:tc>
                  <a:txBody>
                    <a:bodyPr/>
                    <a:lstStyle/>
                    <a:p>
                      <a:r>
                        <a:rPr lang="en-US" sz="1600" dirty="0" smtClean="0">
                          <a:latin typeface="Arial"/>
                          <a:cs typeface="Arial"/>
                        </a:rPr>
                        <a:t>Prefix</a:t>
                      </a:r>
                      <a:endParaRPr lang="en-US" sz="1600" dirty="0">
                        <a:latin typeface="Arial"/>
                        <a:ea typeface="Arial" charset="0"/>
                        <a:cs typeface="Arial"/>
                      </a:endParaRPr>
                    </a:p>
                  </a:txBody>
                  <a:tcPr marL="69183" marR="69183" marT="34592" marB="3459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latin typeface="Arial"/>
                          <a:cs typeface="Arial"/>
                        </a:rPr>
                        <a:t>Subnet</a:t>
                      </a:r>
                      <a:r>
                        <a:rPr lang="en-US" sz="1600" baseline="0" dirty="0" smtClean="0">
                          <a:latin typeface="Arial"/>
                          <a:cs typeface="Arial"/>
                        </a:rPr>
                        <a:t> groups </a:t>
                      </a:r>
                    </a:p>
                    <a:p>
                      <a:r>
                        <a:rPr lang="en-US" sz="1600" baseline="0" dirty="0" smtClean="0">
                          <a:latin typeface="Arial"/>
                          <a:cs typeface="Arial"/>
                        </a:rPr>
                        <a:t>per /32</a:t>
                      </a:r>
                      <a:endParaRPr lang="en-US" sz="1600" dirty="0">
                        <a:latin typeface="Arial"/>
                        <a:ea typeface="Arial" charset="0"/>
                        <a:cs typeface="Arial"/>
                      </a:endParaRPr>
                    </a:p>
                  </a:txBody>
                  <a:tcPr marL="69183" marR="69183" marT="34592" marB="34592">
                    <a:lnT w="12700" cap="flat" cmpd="sng" algn="ctr">
                      <a:solidFill>
                        <a:schemeClr val="tx1"/>
                      </a:solidFill>
                      <a:prstDash val="solid"/>
                      <a:round/>
                      <a:headEnd type="none" w="med" len="med"/>
                      <a:tailEnd type="none" w="med" len="med"/>
                    </a:lnT>
                  </a:tcPr>
                </a:tc>
                <a:tc>
                  <a:txBody>
                    <a:bodyPr/>
                    <a:lstStyle/>
                    <a:p>
                      <a:r>
                        <a:rPr lang="en-US" sz="1600" dirty="0" smtClean="0">
                          <a:latin typeface="Arial"/>
                          <a:cs typeface="Arial"/>
                        </a:rPr>
                        <a:t>/48 subnets </a:t>
                      </a:r>
                    </a:p>
                    <a:p>
                      <a:r>
                        <a:rPr lang="en-US" sz="1600" dirty="0" smtClean="0">
                          <a:latin typeface="Arial"/>
                          <a:cs typeface="Arial"/>
                        </a:rPr>
                        <a:t>per group</a:t>
                      </a:r>
                      <a:endParaRPr lang="en-US" sz="1600" dirty="0">
                        <a:latin typeface="Arial"/>
                        <a:ea typeface="Arial" charset="0"/>
                        <a:cs typeface="Arial"/>
                      </a:endParaRPr>
                    </a:p>
                  </a:txBody>
                  <a:tcPr marL="69183" marR="69183" marT="34592" marB="3459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5919">
                <a:tc>
                  <a:txBody>
                    <a:bodyPr/>
                    <a:lstStyle/>
                    <a:p>
                      <a:r>
                        <a:rPr lang="en-US" sz="1600" dirty="0" smtClean="0">
                          <a:latin typeface="Arial"/>
                          <a:cs typeface="Arial"/>
                        </a:rPr>
                        <a:t>/32</a:t>
                      </a:r>
                      <a:endParaRPr lang="en-US" sz="1600" dirty="0">
                        <a:latin typeface="Arial"/>
                        <a:ea typeface="Arial" charset="0"/>
                        <a:cs typeface="Arial"/>
                      </a:endParaRPr>
                    </a:p>
                  </a:txBody>
                  <a:tcPr marL="69183" marR="69183" marT="34592" marB="34592">
                    <a:lnL w="12700" cap="flat" cmpd="sng" algn="ctr">
                      <a:solidFill>
                        <a:schemeClr val="tx1"/>
                      </a:solidFill>
                      <a:prstDash val="solid"/>
                      <a:round/>
                      <a:headEnd type="none" w="med" len="med"/>
                      <a:tailEnd type="none" w="med" len="med"/>
                    </a:lnL>
                  </a:tcPr>
                </a:tc>
                <a:tc>
                  <a:txBody>
                    <a:bodyPr/>
                    <a:lstStyle/>
                    <a:p>
                      <a:r>
                        <a:rPr lang="en-US" sz="1600" dirty="0" smtClean="0">
                          <a:latin typeface="Arial"/>
                          <a:cs typeface="Arial"/>
                        </a:rPr>
                        <a:t>1</a:t>
                      </a:r>
                      <a:endParaRPr lang="en-US" sz="1600" dirty="0">
                        <a:latin typeface="Arial"/>
                        <a:ea typeface="Arial" charset="0"/>
                        <a:cs typeface="Arial"/>
                      </a:endParaRPr>
                    </a:p>
                  </a:txBody>
                  <a:tcPr marL="69183" marR="69183" marT="34592" marB="34592"/>
                </a:tc>
                <a:tc>
                  <a:txBody>
                    <a:bodyPr/>
                    <a:lstStyle/>
                    <a:p>
                      <a:r>
                        <a:rPr lang="en-US" sz="1600" dirty="0" smtClean="0">
                          <a:latin typeface="Arial"/>
                          <a:cs typeface="Arial"/>
                        </a:rPr>
                        <a:t>65,536</a:t>
                      </a:r>
                      <a:endParaRPr lang="en-US" sz="1600" dirty="0">
                        <a:latin typeface="Arial"/>
                        <a:ea typeface="Arial" charset="0"/>
                        <a:cs typeface="Arial"/>
                      </a:endParaRPr>
                    </a:p>
                  </a:txBody>
                  <a:tcPr marL="69183" marR="69183" marT="34592" marB="34592">
                    <a:lnR w="12700" cap="flat" cmpd="sng" algn="ctr">
                      <a:solidFill>
                        <a:schemeClr val="tx1"/>
                      </a:solidFill>
                      <a:prstDash val="solid"/>
                      <a:round/>
                      <a:headEnd type="none" w="med" len="med"/>
                      <a:tailEnd type="none" w="med" len="med"/>
                    </a:lnR>
                  </a:tcPr>
                </a:tc>
              </a:tr>
              <a:tr h="345919">
                <a:tc>
                  <a:txBody>
                    <a:bodyPr/>
                    <a:lstStyle/>
                    <a:p>
                      <a:r>
                        <a:rPr lang="en-US" sz="1600" dirty="0" smtClean="0">
                          <a:latin typeface="Arial"/>
                          <a:cs typeface="Arial"/>
                        </a:rPr>
                        <a:t>/36</a:t>
                      </a:r>
                      <a:endParaRPr lang="en-US" sz="1600" dirty="0">
                        <a:latin typeface="Arial"/>
                        <a:ea typeface="Arial" charset="0"/>
                        <a:cs typeface="Arial"/>
                      </a:endParaRPr>
                    </a:p>
                  </a:txBody>
                  <a:tcPr marL="69183" marR="69183" marT="34592" marB="34592">
                    <a:lnL w="12700" cap="flat" cmpd="sng" algn="ctr">
                      <a:solidFill>
                        <a:schemeClr val="tx1"/>
                      </a:solidFill>
                      <a:prstDash val="solid"/>
                      <a:round/>
                      <a:headEnd type="none" w="med" len="med"/>
                      <a:tailEnd type="none" w="med" len="med"/>
                    </a:lnL>
                  </a:tcPr>
                </a:tc>
                <a:tc>
                  <a:txBody>
                    <a:bodyPr/>
                    <a:lstStyle/>
                    <a:p>
                      <a:r>
                        <a:rPr lang="en-US" sz="1600" dirty="0" smtClean="0">
                          <a:latin typeface="Arial"/>
                          <a:cs typeface="Arial"/>
                        </a:rPr>
                        <a:t>16</a:t>
                      </a:r>
                      <a:endParaRPr lang="en-US" sz="1600" dirty="0">
                        <a:latin typeface="Arial"/>
                        <a:ea typeface="Arial" charset="0"/>
                        <a:cs typeface="Arial"/>
                      </a:endParaRPr>
                    </a:p>
                  </a:txBody>
                  <a:tcPr marL="69183" marR="69183" marT="34592" marB="34592"/>
                </a:tc>
                <a:tc>
                  <a:txBody>
                    <a:bodyPr/>
                    <a:lstStyle/>
                    <a:p>
                      <a:r>
                        <a:rPr lang="en-US" sz="1600" dirty="0" smtClean="0">
                          <a:latin typeface="Arial"/>
                          <a:cs typeface="Arial"/>
                        </a:rPr>
                        <a:t>4,096</a:t>
                      </a:r>
                      <a:endParaRPr lang="en-US" sz="1600" dirty="0">
                        <a:latin typeface="Arial"/>
                        <a:ea typeface="Arial" charset="0"/>
                        <a:cs typeface="Arial"/>
                      </a:endParaRPr>
                    </a:p>
                  </a:txBody>
                  <a:tcPr marL="69183" marR="69183" marT="34592" marB="34592">
                    <a:lnR w="12700" cap="flat" cmpd="sng" algn="ctr">
                      <a:solidFill>
                        <a:schemeClr val="tx1"/>
                      </a:solidFill>
                      <a:prstDash val="solid"/>
                      <a:round/>
                      <a:headEnd type="none" w="med" len="med"/>
                      <a:tailEnd type="none" w="med" len="med"/>
                    </a:lnR>
                  </a:tcPr>
                </a:tc>
              </a:tr>
              <a:tr h="345919">
                <a:tc>
                  <a:txBody>
                    <a:bodyPr/>
                    <a:lstStyle/>
                    <a:p>
                      <a:r>
                        <a:rPr lang="en-US" sz="1600" dirty="0" smtClean="0">
                          <a:latin typeface="Arial"/>
                          <a:cs typeface="Arial"/>
                        </a:rPr>
                        <a:t>/40</a:t>
                      </a:r>
                      <a:endParaRPr lang="en-US" sz="1600" dirty="0">
                        <a:latin typeface="Arial"/>
                        <a:ea typeface="Arial" charset="0"/>
                        <a:cs typeface="Arial"/>
                      </a:endParaRPr>
                    </a:p>
                  </a:txBody>
                  <a:tcPr marL="69183" marR="69183" marT="34592" marB="34592">
                    <a:lnL w="12700" cap="flat" cmpd="sng" algn="ctr">
                      <a:solidFill>
                        <a:schemeClr val="tx1"/>
                      </a:solidFill>
                      <a:prstDash val="solid"/>
                      <a:round/>
                      <a:headEnd type="none" w="med" len="med"/>
                      <a:tailEnd type="none" w="med" len="med"/>
                    </a:lnL>
                  </a:tcPr>
                </a:tc>
                <a:tc>
                  <a:txBody>
                    <a:bodyPr/>
                    <a:lstStyle/>
                    <a:p>
                      <a:r>
                        <a:rPr lang="en-US" sz="1600" dirty="0" smtClean="0">
                          <a:latin typeface="Arial"/>
                          <a:cs typeface="Arial"/>
                        </a:rPr>
                        <a:t>256</a:t>
                      </a:r>
                      <a:endParaRPr lang="en-US" sz="1600" dirty="0">
                        <a:latin typeface="Arial"/>
                        <a:ea typeface="Arial" charset="0"/>
                        <a:cs typeface="Arial"/>
                      </a:endParaRPr>
                    </a:p>
                  </a:txBody>
                  <a:tcPr marL="69183" marR="69183" marT="34592" marB="34592"/>
                </a:tc>
                <a:tc>
                  <a:txBody>
                    <a:bodyPr/>
                    <a:lstStyle/>
                    <a:p>
                      <a:r>
                        <a:rPr lang="en-US" sz="1600" dirty="0" smtClean="0">
                          <a:latin typeface="Arial"/>
                          <a:cs typeface="Arial"/>
                        </a:rPr>
                        <a:t>256</a:t>
                      </a:r>
                      <a:endParaRPr lang="en-US" sz="1600" dirty="0">
                        <a:latin typeface="Arial"/>
                        <a:ea typeface="Arial" charset="0"/>
                        <a:cs typeface="Arial"/>
                      </a:endParaRPr>
                    </a:p>
                  </a:txBody>
                  <a:tcPr marL="69183" marR="69183" marT="34592" marB="34592">
                    <a:lnR w="12700" cap="flat" cmpd="sng" algn="ctr">
                      <a:solidFill>
                        <a:schemeClr val="tx1"/>
                      </a:solidFill>
                      <a:prstDash val="solid"/>
                      <a:round/>
                      <a:headEnd type="none" w="med" len="med"/>
                      <a:tailEnd type="none" w="med" len="med"/>
                    </a:lnR>
                  </a:tcPr>
                </a:tc>
              </a:tr>
              <a:tr h="345919">
                <a:tc>
                  <a:txBody>
                    <a:bodyPr/>
                    <a:lstStyle/>
                    <a:p>
                      <a:r>
                        <a:rPr lang="en-US" sz="1600" dirty="0" smtClean="0">
                          <a:latin typeface="Arial"/>
                          <a:cs typeface="Arial"/>
                        </a:rPr>
                        <a:t>/44</a:t>
                      </a:r>
                      <a:endParaRPr lang="en-US" sz="1600" dirty="0">
                        <a:latin typeface="Arial"/>
                        <a:ea typeface="Arial" charset="0"/>
                        <a:cs typeface="Arial"/>
                      </a:endParaRPr>
                    </a:p>
                  </a:txBody>
                  <a:tcPr marL="69183" marR="69183" marT="34592" marB="34592">
                    <a:lnL w="12700" cap="flat" cmpd="sng" algn="ctr">
                      <a:solidFill>
                        <a:schemeClr val="tx1"/>
                      </a:solidFill>
                      <a:prstDash val="solid"/>
                      <a:round/>
                      <a:headEnd type="none" w="med" len="med"/>
                      <a:tailEnd type="none" w="med" len="med"/>
                    </a:lnL>
                  </a:tcPr>
                </a:tc>
                <a:tc>
                  <a:txBody>
                    <a:bodyPr/>
                    <a:lstStyle/>
                    <a:p>
                      <a:r>
                        <a:rPr lang="en-US" sz="1600" dirty="0" smtClean="0">
                          <a:latin typeface="Arial"/>
                          <a:cs typeface="Arial"/>
                        </a:rPr>
                        <a:t>4,096</a:t>
                      </a:r>
                      <a:endParaRPr lang="en-US" sz="1600" dirty="0">
                        <a:latin typeface="Arial"/>
                        <a:ea typeface="Arial" charset="0"/>
                        <a:cs typeface="Arial"/>
                      </a:endParaRPr>
                    </a:p>
                  </a:txBody>
                  <a:tcPr marL="69183" marR="69183" marT="34592" marB="34592"/>
                </a:tc>
                <a:tc>
                  <a:txBody>
                    <a:bodyPr/>
                    <a:lstStyle/>
                    <a:p>
                      <a:r>
                        <a:rPr lang="en-US" sz="1600" dirty="0" smtClean="0">
                          <a:latin typeface="Arial"/>
                          <a:cs typeface="Arial"/>
                        </a:rPr>
                        <a:t>16</a:t>
                      </a:r>
                      <a:endParaRPr lang="en-US" sz="1600" dirty="0" smtClean="0">
                        <a:latin typeface="Arial"/>
                        <a:ea typeface="Arial" charset="0"/>
                        <a:cs typeface="Arial"/>
                      </a:endParaRPr>
                    </a:p>
                  </a:txBody>
                  <a:tcPr marL="69183" marR="69183" marT="34592" marB="34592">
                    <a:lnR w="12700" cap="flat" cmpd="sng" algn="ctr">
                      <a:solidFill>
                        <a:schemeClr val="tx1"/>
                      </a:solidFill>
                      <a:prstDash val="solid"/>
                      <a:round/>
                      <a:headEnd type="none" w="med" len="med"/>
                      <a:tailEnd type="none" w="med" len="med"/>
                    </a:lnR>
                  </a:tcPr>
                </a:tc>
              </a:tr>
              <a:tr h="345919">
                <a:tc>
                  <a:txBody>
                    <a:bodyPr/>
                    <a:lstStyle/>
                    <a:p>
                      <a:r>
                        <a:rPr lang="en-US" sz="1600" dirty="0" smtClean="0">
                          <a:latin typeface="Arial"/>
                          <a:cs typeface="Arial"/>
                        </a:rPr>
                        <a:t>/48</a:t>
                      </a:r>
                      <a:endParaRPr lang="en-US" sz="1600" dirty="0">
                        <a:latin typeface="Arial"/>
                        <a:ea typeface="Arial" charset="0"/>
                        <a:cs typeface="Arial"/>
                      </a:endParaRPr>
                    </a:p>
                  </a:txBody>
                  <a:tcPr marL="69183" marR="69183" marT="34592" marB="3459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latin typeface="Arial"/>
                          <a:cs typeface="Arial"/>
                        </a:rPr>
                        <a:t>65,536</a:t>
                      </a:r>
                      <a:endParaRPr lang="en-US" sz="1600" dirty="0">
                        <a:latin typeface="Arial"/>
                        <a:ea typeface="Arial" charset="0"/>
                        <a:cs typeface="Arial"/>
                      </a:endParaRPr>
                    </a:p>
                  </a:txBody>
                  <a:tcPr marL="69183" marR="69183" marT="34592" marB="34592">
                    <a:lnB w="12700" cap="flat" cmpd="sng" algn="ctr">
                      <a:solidFill>
                        <a:schemeClr val="tx1"/>
                      </a:solidFill>
                      <a:prstDash val="solid"/>
                      <a:round/>
                      <a:headEnd type="none" w="med" len="med"/>
                      <a:tailEnd type="none" w="med" len="med"/>
                    </a:lnB>
                  </a:tcPr>
                </a:tc>
                <a:tc>
                  <a:txBody>
                    <a:bodyPr/>
                    <a:lstStyle/>
                    <a:p>
                      <a:r>
                        <a:rPr lang="en-US" sz="1600" dirty="0" smtClean="0">
                          <a:latin typeface="Arial"/>
                          <a:cs typeface="Arial"/>
                        </a:rPr>
                        <a:t>1</a:t>
                      </a:r>
                      <a:endParaRPr lang="en-US" sz="1600" dirty="0" smtClean="0">
                        <a:latin typeface="Arial"/>
                        <a:ea typeface="Arial" charset="0"/>
                        <a:cs typeface="Arial"/>
                      </a:endParaRPr>
                    </a:p>
                  </a:txBody>
                  <a:tcPr marL="69183" marR="69183" marT="34592" marB="3459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521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22313" y="1411452"/>
            <a:ext cx="7772400" cy="748423"/>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595959"/>
                </a:solidFill>
                <a:latin typeface="Arial"/>
                <a:ea typeface="+mj-ea"/>
                <a:cs typeface="Arial"/>
              </a:defRPr>
            </a:lvl1pPr>
          </a:lstStyle>
          <a:p>
            <a:r>
              <a:rPr lang="en-US" sz="3600" dirty="0"/>
              <a:t>3. </a:t>
            </a:r>
            <a:r>
              <a:rPr lang="en-US" sz="3600" dirty="0" smtClean="0"/>
              <a:t>WORKING WITH STANDARD IP</a:t>
            </a:r>
            <a:r>
              <a:rPr lang="en-US" sz="3600" cap="none" dirty="0" smtClean="0"/>
              <a:t>v</a:t>
            </a:r>
            <a:r>
              <a:rPr lang="en-US" sz="3600" dirty="0" smtClean="0"/>
              <a:t>6 Subnet SIZES</a:t>
            </a:r>
            <a:endParaRPr lang="en-US" sz="3600" dirty="0"/>
          </a:p>
        </p:txBody>
      </p:sp>
    </p:spTree>
    <p:extLst>
      <p:ext uri="{BB962C8B-B14F-4D97-AF65-F5344CB8AC3E}">
        <p14:creationId xmlns:p14="http://schemas.microsoft.com/office/powerpoint/2010/main" val="427194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“best size” for an IPv6 subnet?</a:t>
            </a:r>
            <a:endParaRPr lang="en-US" dirty="0"/>
          </a:p>
        </p:txBody>
      </p:sp>
      <p:sp>
        <p:nvSpPr>
          <p:cNvPr id="3" name="Content Placeholder 2"/>
          <p:cNvSpPr>
            <a:spLocks noGrp="1"/>
          </p:cNvSpPr>
          <p:nvPr>
            <p:ph idx="1"/>
          </p:nvPr>
        </p:nvSpPr>
        <p:spPr>
          <a:xfrm>
            <a:off x="457200" y="1600201"/>
            <a:ext cx="8229600" cy="3017228"/>
          </a:xfrm>
        </p:spPr>
        <p:txBody>
          <a:bodyPr>
            <a:normAutofit fontScale="70000" lnSpcReduction="20000"/>
          </a:bodyPr>
          <a:lstStyle/>
          <a:p>
            <a:r>
              <a:rPr lang="en-US" dirty="0" smtClean="0"/>
              <a:t>Enterprise – site allocation size: /48</a:t>
            </a:r>
          </a:p>
          <a:p>
            <a:r>
              <a:rPr lang="en-US" dirty="0" smtClean="0"/>
              <a:t>Point-to-point links and LAN interfaces: /64 or /127</a:t>
            </a:r>
          </a:p>
          <a:p>
            <a:pPr lvl="1"/>
            <a:r>
              <a:rPr lang="en-US" dirty="0" smtClean="0"/>
              <a:t>Subnets smaller than /64 have appeared in some deployments for very specific use cases</a:t>
            </a:r>
          </a:p>
          <a:p>
            <a:r>
              <a:rPr lang="en-US" dirty="0" smtClean="0"/>
              <a:t>Loopbacks</a:t>
            </a:r>
          </a:p>
          <a:p>
            <a:pPr lvl="1"/>
            <a:r>
              <a:rPr lang="en-US" dirty="0"/>
              <a:t>O</a:t>
            </a:r>
            <a:r>
              <a:rPr lang="en-US" dirty="0" smtClean="0"/>
              <a:t>ne /64 and all loopbacks from it</a:t>
            </a:r>
            <a:endParaRPr lang="en-US" b="1" dirty="0" smtClean="0">
              <a:solidFill>
                <a:srgbClr val="0000FF"/>
              </a:solidFill>
            </a:endParaRPr>
          </a:p>
          <a:p>
            <a:pPr lvl="1"/>
            <a:r>
              <a:rPr lang="en-US" dirty="0" smtClean="0"/>
              <a:t>Many /64s and keeping the Interface ID the same</a:t>
            </a:r>
          </a:p>
          <a:p>
            <a:pPr lvl="1"/>
            <a:r>
              <a:rPr lang="en-US" dirty="0" smtClean="0"/>
              <a:t>In either case, /128 per loopback</a:t>
            </a:r>
          </a:p>
          <a:p>
            <a:pPr lvl="2"/>
            <a:r>
              <a:rPr lang="en-US" dirty="0" smtClean="0"/>
              <a:t>(equivalent to /32 </a:t>
            </a:r>
            <a:r>
              <a:rPr lang="en-US" dirty="0"/>
              <a:t>in IPv4</a:t>
            </a:r>
            <a:r>
              <a:rPr lang="en-US" dirty="0" smtClean="0"/>
              <a:t>)</a:t>
            </a:r>
          </a:p>
        </p:txBody>
      </p:sp>
      <p:grpSp>
        <p:nvGrpSpPr>
          <p:cNvPr id="4" name="Group 3"/>
          <p:cNvGrpSpPr/>
          <p:nvPr/>
        </p:nvGrpSpPr>
        <p:grpSpPr>
          <a:xfrm>
            <a:off x="2568916" y="5219639"/>
            <a:ext cx="4714599" cy="685800"/>
            <a:chOff x="2092570" y="1733550"/>
            <a:chExt cx="4714599" cy="685800"/>
          </a:xfrm>
        </p:grpSpPr>
        <p:cxnSp>
          <p:nvCxnSpPr>
            <p:cNvPr id="5" name="Straight Connector 4"/>
            <p:cNvCxnSpPr/>
            <p:nvPr/>
          </p:nvCxnSpPr>
          <p:spPr>
            <a:xfrm>
              <a:off x="2247900" y="2076450"/>
              <a:ext cx="31623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1733550"/>
              <a:ext cx="876300" cy="685800"/>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2570" y="1733550"/>
              <a:ext cx="876300" cy="685800"/>
            </a:xfrm>
            <a:prstGeom prst="rect">
              <a:avLst/>
            </a:prstGeom>
          </p:spPr>
        </p:pic>
        <p:cxnSp>
          <p:nvCxnSpPr>
            <p:cNvPr id="8" name="Straight Connector 7"/>
            <p:cNvCxnSpPr/>
            <p:nvPr/>
          </p:nvCxnSpPr>
          <p:spPr>
            <a:xfrm flipV="1">
              <a:off x="6286500" y="2071881"/>
              <a:ext cx="520669" cy="4569"/>
            </a:xfrm>
            <a:prstGeom prst="line">
              <a:avLst/>
            </a:prstGeom>
            <a:ln w="19050">
              <a:solidFill>
                <a:srgbClr val="323232"/>
              </a:solidFill>
              <a:tailEnd type="oval"/>
            </a:ln>
            <a:effectLst/>
          </p:spPr>
          <p:style>
            <a:lnRef idx="2">
              <a:schemeClr val="accent1"/>
            </a:lnRef>
            <a:fillRef idx="0">
              <a:schemeClr val="accent1"/>
            </a:fillRef>
            <a:effectRef idx="1">
              <a:schemeClr val="accent1"/>
            </a:effectRef>
            <a:fontRef idx="minor">
              <a:schemeClr val="tx1"/>
            </a:fontRef>
          </p:style>
        </p:cxnSp>
      </p:grpSp>
      <p:sp>
        <p:nvSpPr>
          <p:cNvPr id="9" name="Rectangle 8"/>
          <p:cNvSpPr/>
          <p:nvPr/>
        </p:nvSpPr>
        <p:spPr>
          <a:xfrm>
            <a:off x="6689219" y="5297851"/>
            <a:ext cx="1799140" cy="529376"/>
          </a:xfrm>
          <a:prstGeom prst="rect">
            <a:avLst/>
          </a:prstGeom>
        </p:spPr>
        <p:txBody>
          <a:bodyPr wrap="none">
            <a:spAutoFit/>
          </a:bodyPr>
          <a:lstStyle/>
          <a:p>
            <a:pPr defTabSz="685800" fontAlgn="auto">
              <a:lnSpc>
                <a:spcPct val="120000"/>
              </a:lnSpc>
              <a:spcBef>
                <a:spcPts val="0"/>
              </a:spcBef>
              <a:spcAft>
                <a:spcPts val="0"/>
              </a:spcAft>
            </a:pPr>
            <a:r>
              <a:rPr kumimoji="0" lang="en-US" sz="1200" b="0" dirty="0" smtClean="0">
                <a:solidFill>
                  <a:prstClr val="black"/>
                </a:solidFill>
                <a:latin typeface="Arial"/>
                <a:ea typeface="Arial" charset="0"/>
                <a:cs typeface="Arial"/>
              </a:rPr>
              <a:t>LO1</a:t>
            </a:r>
          </a:p>
          <a:p>
            <a:pPr defTabSz="685800" fontAlgn="auto">
              <a:lnSpc>
                <a:spcPct val="120000"/>
              </a:lnSpc>
              <a:spcBef>
                <a:spcPts val="0"/>
              </a:spcBef>
              <a:spcAft>
                <a:spcPts val="0"/>
              </a:spcAft>
            </a:pPr>
            <a:r>
              <a:rPr kumimoji="0" lang="en-US" sz="1200" b="0" dirty="0" smtClean="0">
                <a:solidFill>
                  <a:prstClr val="black"/>
                </a:solidFill>
                <a:latin typeface="Arial"/>
                <a:ea typeface="Arial" charset="0"/>
                <a:cs typeface="Arial"/>
              </a:rPr>
              <a:t>2001</a:t>
            </a:r>
            <a:r>
              <a:rPr kumimoji="0" lang="en-US" sz="1200" b="0" dirty="0">
                <a:solidFill>
                  <a:prstClr val="black"/>
                </a:solidFill>
                <a:latin typeface="Arial"/>
                <a:ea typeface="Arial" charset="0"/>
                <a:cs typeface="Arial"/>
              </a:rPr>
              <a:t>:db8:2112</a:t>
            </a:r>
            <a:r>
              <a:rPr kumimoji="0" lang="en-US" sz="1200" b="0" dirty="0" smtClean="0">
                <a:solidFill>
                  <a:prstClr val="black"/>
                </a:solidFill>
                <a:latin typeface="Arial"/>
                <a:ea typeface="Arial" charset="0"/>
                <a:cs typeface="Arial"/>
              </a:rPr>
              <a:t>:3::1/128</a:t>
            </a:r>
            <a:endParaRPr kumimoji="0" lang="en-US" sz="1200" b="0" dirty="0">
              <a:solidFill>
                <a:prstClr val="black"/>
              </a:solidFill>
              <a:latin typeface="Arial"/>
              <a:ea typeface="Arial" charset="0"/>
              <a:cs typeface="Arial"/>
            </a:endParaRPr>
          </a:p>
        </p:txBody>
      </p:sp>
      <p:sp>
        <p:nvSpPr>
          <p:cNvPr id="10" name="Rectangle 9"/>
          <p:cNvSpPr/>
          <p:nvPr/>
        </p:nvSpPr>
        <p:spPr>
          <a:xfrm>
            <a:off x="3397480" y="5733527"/>
            <a:ext cx="1713555" cy="529376"/>
          </a:xfrm>
          <a:prstGeom prst="rect">
            <a:avLst/>
          </a:prstGeom>
        </p:spPr>
        <p:txBody>
          <a:bodyPr wrap="none">
            <a:spAutoFit/>
          </a:bodyPr>
          <a:lstStyle/>
          <a:p>
            <a:pPr defTabSz="685800" fontAlgn="auto">
              <a:lnSpc>
                <a:spcPct val="120000"/>
              </a:lnSpc>
              <a:spcBef>
                <a:spcPts val="0"/>
              </a:spcBef>
              <a:spcAft>
                <a:spcPts val="0"/>
              </a:spcAft>
            </a:pPr>
            <a:r>
              <a:rPr kumimoji="0" lang="en-US" sz="1200" b="0" dirty="0" smtClean="0">
                <a:solidFill>
                  <a:prstClr val="black"/>
                </a:solidFill>
                <a:latin typeface="Arial"/>
                <a:ea typeface="Arial" charset="0"/>
                <a:cs typeface="Arial"/>
              </a:rPr>
              <a:t>WAN1</a:t>
            </a:r>
          </a:p>
          <a:p>
            <a:pPr defTabSz="685800" fontAlgn="auto">
              <a:lnSpc>
                <a:spcPct val="120000"/>
              </a:lnSpc>
              <a:spcBef>
                <a:spcPts val="0"/>
              </a:spcBef>
              <a:spcAft>
                <a:spcPts val="0"/>
              </a:spcAft>
            </a:pPr>
            <a:r>
              <a:rPr kumimoji="0" lang="en-US" sz="1200" b="0" dirty="0" smtClean="0">
                <a:solidFill>
                  <a:prstClr val="black"/>
                </a:solidFill>
                <a:latin typeface="Arial"/>
                <a:ea typeface="Arial" charset="0"/>
                <a:cs typeface="Arial"/>
              </a:rPr>
              <a:t>2001</a:t>
            </a:r>
            <a:r>
              <a:rPr kumimoji="0" lang="en-US" sz="1200" b="0" dirty="0">
                <a:solidFill>
                  <a:prstClr val="black"/>
                </a:solidFill>
                <a:latin typeface="Arial"/>
                <a:ea typeface="Arial" charset="0"/>
                <a:cs typeface="Arial"/>
              </a:rPr>
              <a:t>:db8:2112:2:</a:t>
            </a:r>
            <a:r>
              <a:rPr kumimoji="0" lang="en-US" sz="1200" b="0" dirty="0" smtClean="0">
                <a:solidFill>
                  <a:prstClr val="black"/>
                </a:solidFill>
                <a:latin typeface="Arial"/>
                <a:ea typeface="Arial" charset="0"/>
                <a:cs typeface="Arial"/>
              </a:rPr>
              <a:t>:2/</a:t>
            </a:r>
            <a:r>
              <a:rPr kumimoji="0" lang="en-US" sz="1200" b="0" dirty="0">
                <a:solidFill>
                  <a:prstClr val="black"/>
                </a:solidFill>
                <a:latin typeface="Arial"/>
                <a:ea typeface="Arial" charset="0"/>
                <a:cs typeface="Arial"/>
              </a:rPr>
              <a:t>64</a:t>
            </a:r>
          </a:p>
        </p:txBody>
      </p:sp>
      <p:sp>
        <p:nvSpPr>
          <p:cNvPr id="11" name="Rectangle 10"/>
          <p:cNvSpPr/>
          <p:nvPr/>
        </p:nvSpPr>
        <p:spPr>
          <a:xfrm>
            <a:off x="4220677" y="4908056"/>
            <a:ext cx="1713605" cy="529376"/>
          </a:xfrm>
          <a:prstGeom prst="rect">
            <a:avLst/>
          </a:prstGeom>
        </p:spPr>
        <p:txBody>
          <a:bodyPr wrap="none">
            <a:spAutoFit/>
          </a:bodyPr>
          <a:lstStyle/>
          <a:p>
            <a:pPr algn="r" defTabSz="685800" fontAlgn="auto">
              <a:lnSpc>
                <a:spcPct val="120000"/>
              </a:lnSpc>
              <a:spcBef>
                <a:spcPts val="0"/>
              </a:spcBef>
              <a:spcAft>
                <a:spcPts val="0"/>
              </a:spcAft>
            </a:pPr>
            <a:r>
              <a:rPr kumimoji="0" lang="en-US" sz="1200" b="0" dirty="0" smtClean="0">
                <a:solidFill>
                  <a:prstClr val="black"/>
                </a:solidFill>
                <a:latin typeface="Arial"/>
                <a:ea typeface="Arial" charset="0"/>
                <a:cs typeface="Arial"/>
              </a:rPr>
              <a:t>WAN2</a:t>
            </a:r>
          </a:p>
          <a:p>
            <a:pPr algn="r" defTabSz="685800" fontAlgn="auto">
              <a:lnSpc>
                <a:spcPct val="120000"/>
              </a:lnSpc>
              <a:spcBef>
                <a:spcPts val="0"/>
              </a:spcBef>
              <a:spcAft>
                <a:spcPts val="0"/>
              </a:spcAft>
            </a:pPr>
            <a:r>
              <a:rPr kumimoji="0" lang="en-US" sz="1200" b="0" dirty="0" smtClean="0">
                <a:solidFill>
                  <a:prstClr val="black"/>
                </a:solidFill>
                <a:latin typeface="Arial"/>
                <a:ea typeface="Arial" charset="0"/>
                <a:cs typeface="Arial"/>
              </a:rPr>
              <a:t>2001:db8:2112:2</a:t>
            </a:r>
            <a:r>
              <a:rPr kumimoji="0" lang="en-US" sz="1200" b="0" dirty="0">
                <a:solidFill>
                  <a:prstClr val="black"/>
                </a:solidFill>
                <a:latin typeface="Arial"/>
                <a:ea typeface="Arial" charset="0"/>
                <a:cs typeface="Arial"/>
              </a:rPr>
              <a:t>:</a:t>
            </a:r>
            <a:r>
              <a:rPr kumimoji="0" lang="en-US" sz="1200" b="0" dirty="0" smtClean="0">
                <a:solidFill>
                  <a:prstClr val="black"/>
                </a:solidFill>
                <a:latin typeface="Arial"/>
                <a:ea typeface="Arial" charset="0"/>
                <a:cs typeface="Arial"/>
              </a:rPr>
              <a:t>:3/64</a:t>
            </a:r>
          </a:p>
        </p:txBody>
      </p:sp>
      <p:cxnSp>
        <p:nvCxnSpPr>
          <p:cNvPr id="12" name="Straight Connector 11"/>
          <p:cNvCxnSpPr/>
          <p:nvPr/>
        </p:nvCxnSpPr>
        <p:spPr>
          <a:xfrm flipH="1" flipV="1">
            <a:off x="457200" y="5557970"/>
            <a:ext cx="2111717" cy="4569"/>
          </a:xfrm>
          <a:prstGeom prst="line">
            <a:avLst/>
          </a:prstGeom>
          <a:ln w="22225"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37774" y="5297851"/>
            <a:ext cx="2385417" cy="529376"/>
          </a:xfrm>
          <a:prstGeom prst="rect">
            <a:avLst/>
          </a:prstGeom>
        </p:spPr>
        <p:txBody>
          <a:bodyPr wrap="square">
            <a:spAutoFit/>
          </a:bodyPr>
          <a:lstStyle/>
          <a:p>
            <a:pPr algn="r" defTabSz="685800" fontAlgn="auto">
              <a:lnSpc>
                <a:spcPct val="120000"/>
              </a:lnSpc>
              <a:spcBef>
                <a:spcPts val="0"/>
              </a:spcBef>
              <a:spcAft>
                <a:spcPts val="0"/>
              </a:spcAft>
            </a:pPr>
            <a:r>
              <a:rPr kumimoji="0" lang="en-US" sz="1200" b="0" dirty="0" smtClean="0">
                <a:solidFill>
                  <a:prstClr val="black"/>
                </a:solidFill>
                <a:latin typeface="Arial"/>
                <a:ea typeface="Arial" charset="0"/>
                <a:cs typeface="Arial"/>
              </a:rPr>
              <a:t>LAN1</a:t>
            </a:r>
          </a:p>
          <a:p>
            <a:pPr algn="r" defTabSz="685800" fontAlgn="auto">
              <a:lnSpc>
                <a:spcPct val="120000"/>
              </a:lnSpc>
              <a:spcBef>
                <a:spcPts val="0"/>
              </a:spcBef>
              <a:spcAft>
                <a:spcPts val="0"/>
              </a:spcAft>
            </a:pPr>
            <a:r>
              <a:rPr kumimoji="0" lang="en-US" sz="1200" b="0" dirty="0" smtClean="0">
                <a:solidFill>
                  <a:prstClr val="black"/>
                </a:solidFill>
                <a:latin typeface="Arial"/>
                <a:ea typeface="Arial" charset="0"/>
                <a:cs typeface="Arial"/>
              </a:rPr>
              <a:t>2001</a:t>
            </a:r>
            <a:r>
              <a:rPr kumimoji="0" lang="en-US" sz="1200" b="0" dirty="0">
                <a:solidFill>
                  <a:prstClr val="black"/>
                </a:solidFill>
                <a:latin typeface="Arial"/>
                <a:ea typeface="Arial" charset="0"/>
                <a:cs typeface="Arial"/>
              </a:rPr>
              <a:t>:db8:2112</a:t>
            </a:r>
            <a:r>
              <a:rPr kumimoji="0" lang="en-US" sz="1200" b="0" dirty="0" smtClean="0">
                <a:solidFill>
                  <a:prstClr val="black"/>
                </a:solidFill>
                <a:latin typeface="Arial"/>
                <a:ea typeface="Arial" charset="0"/>
                <a:cs typeface="Arial"/>
              </a:rPr>
              <a:t>:1::1/64</a:t>
            </a:r>
            <a:endParaRPr kumimoji="0" lang="en-US" sz="1200" b="0" dirty="0">
              <a:solidFill>
                <a:prstClr val="black"/>
              </a:solidFill>
              <a:latin typeface="Arial"/>
              <a:ea typeface="Arial" charset="0"/>
              <a:cs typeface="Arial"/>
            </a:endParaRPr>
          </a:p>
        </p:txBody>
      </p:sp>
      <p:cxnSp>
        <p:nvCxnSpPr>
          <p:cNvPr id="14" name="Straight Connector 13"/>
          <p:cNvCxnSpPr/>
          <p:nvPr/>
        </p:nvCxnSpPr>
        <p:spPr>
          <a:xfrm rot="16200000" flipH="1">
            <a:off x="73155" y="5589014"/>
            <a:ext cx="768090" cy="0"/>
          </a:xfrm>
          <a:prstGeom prst="line">
            <a:avLst/>
          </a:prstGeom>
          <a:ln w="22225"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517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22313" y="1411452"/>
            <a:ext cx="7772400" cy="748423"/>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595959"/>
                </a:solidFill>
                <a:latin typeface="Arial"/>
                <a:ea typeface="+mj-ea"/>
                <a:cs typeface="Arial"/>
              </a:defRPr>
            </a:lvl1pPr>
          </a:lstStyle>
          <a:p>
            <a:r>
              <a:rPr lang="en-US" sz="3600" dirty="0"/>
              <a:t>4. Nibble boundary rule</a:t>
            </a:r>
          </a:p>
        </p:txBody>
      </p:sp>
    </p:spTree>
    <p:extLst>
      <p:ext uri="{BB962C8B-B14F-4D97-AF65-F5344CB8AC3E}">
        <p14:creationId xmlns:p14="http://schemas.microsoft.com/office/powerpoint/2010/main" val="362839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“Nibble boundary” benefits</a:t>
            </a:r>
            <a:endParaRPr lang="en-US" dirty="0"/>
          </a:p>
        </p:txBody>
      </p:sp>
      <p:sp>
        <p:nvSpPr>
          <p:cNvPr id="3" name="Content Placeholder 2"/>
          <p:cNvSpPr>
            <a:spLocks noGrp="1"/>
          </p:cNvSpPr>
          <p:nvPr>
            <p:ph idx="1"/>
          </p:nvPr>
        </p:nvSpPr>
        <p:spPr/>
        <p:txBody>
          <a:bodyPr/>
          <a:lstStyle/>
          <a:p>
            <a:r>
              <a:rPr lang="en-US" dirty="0" smtClean="0"/>
              <a:t>2001:db8:1234:5678::/64</a:t>
            </a:r>
          </a:p>
          <a:p>
            <a:pPr lvl="1"/>
            <a:r>
              <a:rPr lang="en-US" dirty="0" smtClean="0"/>
              <a:t>Nibble = 4 bits = 1 HEX character</a:t>
            </a:r>
          </a:p>
          <a:p>
            <a:r>
              <a:rPr lang="en-US" dirty="0" smtClean="0"/>
              <a:t>Keep the addressing plan tidy</a:t>
            </a:r>
          </a:p>
          <a:p>
            <a:r>
              <a:rPr lang="en-US" dirty="0" smtClean="0"/>
              <a:t>Easy to </a:t>
            </a:r>
            <a:r>
              <a:rPr lang="en-US" dirty="0" err="1" smtClean="0"/>
              <a:t>recognise</a:t>
            </a:r>
            <a:r>
              <a:rPr lang="en-US" dirty="0" smtClean="0"/>
              <a:t> what portion of prefix is assigned and what we are working with</a:t>
            </a:r>
          </a:p>
          <a:p>
            <a:r>
              <a:rPr lang="en-US" dirty="0" smtClean="0"/>
              <a:t>Assists hierarchy of the plan, easier </a:t>
            </a:r>
            <a:r>
              <a:rPr lang="en-US" dirty="0" err="1" smtClean="0"/>
              <a:t>summarisation</a:t>
            </a:r>
            <a:r>
              <a:rPr lang="en-US" dirty="0" smtClean="0"/>
              <a:t> and security policies</a:t>
            </a:r>
          </a:p>
          <a:p>
            <a:endParaRPr lang="en-US" dirty="0"/>
          </a:p>
        </p:txBody>
      </p:sp>
      <p:sp>
        <p:nvSpPr>
          <p:cNvPr id="4" name="Rounded Rectangle 3"/>
          <p:cNvSpPr/>
          <p:nvPr/>
        </p:nvSpPr>
        <p:spPr>
          <a:xfrm>
            <a:off x="3363018" y="1600200"/>
            <a:ext cx="245517" cy="554442"/>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50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Nibble boundaries when </a:t>
            </a:r>
            <a:r>
              <a:rPr lang="en-US" dirty="0" err="1" smtClean="0"/>
              <a:t>subnetting</a:t>
            </a:r>
            <a:r>
              <a:rPr lang="en-US" dirty="0" smtClean="0"/>
              <a:t> within a site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1500902"/>
              </p:ext>
            </p:extLst>
          </p:nvPr>
        </p:nvGraphicFramePr>
        <p:xfrm>
          <a:off x="934708" y="2197109"/>
          <a:ext cx="7274584" cy="3147400"/>
        </p:xfrm>
        <a:graphic>
          <a:graphicData uri="http://schemas.openxmlformats.org/drawingml/2006/table">
            <a:tbl>
              <a:tblPr firstRow="1" bandRow="1">
                <a:tableStyleId>{5FD0F851-EC5A-4D38-B0AD-8093EC10F338}</a:tableStyleId>
              </a:tblPr>
              <a:tblGrid>
                <a:gridCol w="1713281"/>
                <a:gridCol w="3060242"/>
                <a:gridCol w="2501061"/>
              </a:tblGrid>
              <a:tr h="833355">
                <a:tc>
                  <a:txBody>
                    <a:bodyPr/>
                    <a:lstStyle/>
                    <a:p>
                      <a:r>
                        <a:rPr lang="en-US" sz="2000" dirty="0" smtClean="0">
                          <a:latin typeface="Arial"/>
                          <a:cs typeface="Arial"/>
                        </a:rPr>
                        <a:t>Prefix</a:t>
                      </a:r>
                      <a:endParaRPr lang="en-US" sz="2000" dirty="0">
                        <a:latin typeface="Arial"/>
                        <a:ea typeface="Arial" charset="0"/>
                        <a:cs typeface="Arial"/>
                      </a:endParaRPr>
                    </a:p>
                  </a:txBody>
                  <a:tcPr marL="92264" marR="92264" marT="46131" marB="4613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000" dirty="0" smtClean="0">
                          <a:latin typeface="Arial"/>
                          <a:cs typeface="Arial"/>
                        </a:rPr>
                        <a:t>Subnet</a:t>
                      </a:r>
                      <a:r>
                        <a:rPr lang="en-US" sz="2000" baseline="0" dirty="0" smtClean="0">
                          <a:latin typeface="Arial"/>
                          <a:cs typeface="Arial"/>
                        </a:rPr>
                        <a:t> groups </a:t>
                      </a:r>
                    </a:p>
                    <a:p>
                      <a:r>
                        <a:rPr lang="en-US" sz="2000" baseline="0" dirty="0" smtClean="0">
                          <a:latin typeface="Arial"/>
                          <a:cs typeface="Arial"/>
                        </a:rPr>
                        <a:t>per /48</a:t>
                      </a:r>
                      <a:endParaRPr lang="en-US" sz="2000" dirty="0">
                        <a:latin typeface="Arial"/>
                        <a:ea typeface="Arial" charset="0"/>
                        <a:cs typeface="Arial"/>
                      </a:endParaRPr>
                    </a:p>
                  </a:txBody>
                  <a:tcPr marL="92264" marR="92264" marT="46131" marB="46131">
                    <a:lnT w="12700" cap="flat" cmpd="sng" algn="ctr">
                      <a:solidFill>
                        <a:schemeClr val="tx1"/>
                      </a:solidFill>
                      <a:prstDash val="solid"/>
                      <a:round/>
                      <a:headEnd type="none" w="med" len="med"/>
                      <a:tailEnd type="none" w="med" len="med"/>
                    </a:lnT>
                  </a:tcPr>
                </a:tc>
                <a:tc>
                  <a:txBody>
                    <a:bodyPr/>
                    <a:lstStyle/>
                    <a:p>
                      <a:r>
                        <a:rPr lang="en-US" sz="2000" dirty="0" smtClean="0">
                          <a:latin typeface="Arial"/>
                          <a:cs typeface="Arial"/>
                        </a:rPr>
                        <a:t>/64 subnets </a:t>
                      </a:r>
                    </a:p>
                    <a:p>
                      <a:r>
                        <a:rPr lang="en-US" sz="2000" dirty="0" smtClean="0">
                          <a:latin typeface="Arial"/>
                          <a:cs typeface="Arial"/>
                        </a:rPr>
                        <a:t>per group</a:t>
                      </a:r>
                      <a:endParaRPr lang="en-US" sz="2000" dirty="0">
                        <a:latin typeface="Arial"/>
                        <a:ea typeface="Arial" charset="0"/>
                        <a:cs typeface="Arial"/>
                      </a:endParaRPr>
                    </a:p>
                  </a:txBody>
                  <a:tcPr marL="92264" marR="92264" marT="46131" marB="4613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62809">
                <a:tc>
                  <a:txBody>
                    <a:bodyPr/>
                    <a:lstStyle/>
                    <a:p>
                      <a:r>
                        <a:rPr lang="en-US" sz="2000" dirty="0" smtClean="0">
                          <a:latin typeface="Arial"/>
                          <a:cs typeface="Arial"/>
                        </a:rPr>
                        <a:t>/48</a:t>
                      </a:r>
                      <a:endParaRPr lang="en-US" sz="2000" dirty="0">
                        <a:latin typeface="Arial"/>
                        <a:ea typeface="Arial" charset="0"/>
                        <a:cs typeface="Arial"/>
                      </a:endParaRPr>
                    </a:p>
                  </a:txBody>
                  <a:tcPr marL="92264" marR="92264" marT="46131" marB="46131">
                    <a:lnL w="12700" cap="flat" cmpd="sng" algn="ctr">
                      <a:solidFill>
                        <a:schemeClr val="tx1"/>
                      </a:solidFill>
                      <a:prstDash val="solid"/>
                      <a:round/>
                      <a:headEnd type="none" w="med" len="med"/>
                      <a:tailEnd type="none" w="med" len="med"/>
                    </a:lnL>
                  </a:tcPr>
                </a:tc>
                <a:tc>
                  <a:txBody>
                    <a:bodyPr/>
                    <a:lstStyle/>
                    <a:p>
                      <a:r>
                        <a:rPr lang="en-US" sz="2000" dirty="0" smtClean="0">
                          <a:latin typeface="Arial"/>
                          <a:cs typeface="Arial"/>
                        </a:rPr>
                        <a:t>1</a:t>
                      </a:r>
                      <a:endParaRPr lang="en-US" sz="2000" dirty="0">
                        <a:latin typeface="Arial"/>
                        <a:ea typeface="Arial" charset="0"/>
                        <a:cs typeface="Arial"/>
                      </a:endParaRPr>
                    </a:p>
                  </a:txBody>
                  <a:tcPr marL="92264" marR="92264" marT="46131" marB="46131"/>
                </a:tc>
                <a:tc>
                  <a:txBody>
                    <a:bodyPr/>
                    <a:lstStyle/>
                    <a:p>
                      <a:r>
                        <a:rPr lang="en-US" sz="2000" dirty="0" smtClean="0">
                          <a:latin typeface="Arial"/>
                          <a:cs typeface="Arial"/>
                        </a:rPr>
                        <a:t>65,536</a:t>
                      </a:r>
                      <a:endParaRPr lang="en-US" sz="2000" dirty="0">
                        <a:latin typeface="Arial"/>
                        <a:ea typeface="Arial" charset="0"/>
                        <a:cs typeface="Arial"/>
                      </a:endParaRPr>
                    </a:p>
                  </a:txBody>
                  <a:tcPr marL="92264" marR="92264" marT="46131" marB="46131">
                    <a:lnR w="12700" cap="flat" cmpd="sng" algn="ctr">
                      <a:solidFill>
                        <a:schemeClr val="tx1"/>
                      </a:solidFill>
                      <a:prstDash val="solid"/>
                      <a:round/>
                      <a:headEnd type="none" w="med" len="med"/>
                      <a:tailEnd type="none" w="med" len="med"/>
                    </a:lnR>
                  </a:tcPr>
                </a:tc>
              </a:tr>
              <a:tr h="462809">
                <a:tc>
                  <a:txBody>
                    <a:bodyPr/>
                    <a:lstStyle/>
                    <a:p>
                      <a:r>
                        <a:rPr lang="en-US" sz="2000" dirty="0" smtClean="0">
                          <a:latin typeface="Arial"/>
                          <a:cs typeface="Arial"/>
                        </a:rPr>
                        <a:t>/52</a:t>
                      </a:r>
                      <a:endParaRPr lang="en-US" sz="2000" dirty="0">
                        <a:latin typeface="Arial"/>
                        <a:ea typeface="Arial" charset="0"/>
                        <a:cs typeface="Arial"/>
                      </a:endParaRPr>
                    </a:p>
                  </a:txBody>
                  <a:tcPr marL="92264" marR="92264" marT="46131" marB="46131">
                    <a:lnL w="12700" cap="flat" cmpd="sng" algn="ctr">
                      <a:solidFill>
                        <a:schemeClr val="tx1"/>
                      </a:solidFill>
                      <a:prstDash val="solid"/>
                      <a:round/>
                      <a:headEnd type="none" w="med" len="med"/>
                      <a:tailEnd type="none" w="med" len="med"/>
                    </a:lnL>
                  </a:tcPr>
                </a:tc>
                <a:tc>
                  <a:txBody>
                    <a:bodyPr/>
                    <a:lstStyle/>
                    <a:p>
                      <a:r>
                        <a:rPr lang="en-US" sz="2000" dirty="0" smtClean="0">
                          <a:latin typeface="Arial"/>
                          <a:cs typeface="Arial"/>
                        </a:rPr>
                        <a:t>16</a:t>
                      </a:r>
                      <a:endParaRPr lang="en-US" sz="2000" dirty="0">
                        <a:latin typeface="Arial"/>
                        <a:ea typeface="Arial" charset="0"/>
                        <a:cs typeface="Arial"/>
                      </a:endParaRPr>
                    </a:p>
                  </a:txBody>
                  <a:tcPr marL="92264" marR="92264" marT="46131" marB="46131"/>
                </a:tc>
                <a:tc>
                  <a:txBody>
                    <a:bodyPr/>
                    <a:lstStyle/>
                    <a:p>
                      <a:r>
                        <a:rPr lang="en-US" sz="2000" dirty="0" smtClean="0">
                          <a:latin typeface="Arial"/>
                          <a:cs typeface="Arial"/>
                        </a:rPr>
                        <a:t>4,096</a:t>
                      </a:r>
                      <a:endParaRPr lang="en-US" sz="2000" dirty="0">
                        <a:latin typeface="Arial"/>
                        <a:ea typeface="Arial" charset="0"/>
                        <a:cs typeface="Arial"/>
                      </a:endParaRPr>
                    </a:p>
                  </a:txBody>
                  <a:tcPr marL="92264" marR="92264" marT="46131" marB="46131">
                    <a:lnR w="12700" cap="flat" cmpd="sng" algn="ctr">
                      <a:solidFill>
                        <a:schemeClr val="tx1"/>
                      </a:solidFill>
                      <a:prstDash val="solid"/>
                      <a:round/>
                      <a:headEnd type="none" w="med" len="med"/>
                      <a:tailEnd type="none" w="med" len="med"/>
                    </a:lnR>
                  </a:tcPr>
                </a:tc>
              </a:tr>
              <a:tr h="462809">
                <a:tc>
                  <a:txBody>
                    <a:bodyPr/>
                    <a:lstStyle/>
                    <a:p>
                      <a:r>
                        <a:rPr lang="en-US" sz="2000" dirty="0" smtClean="0">
                          <a:latin typeface="Arial"/>
                          <a:cs typeface="Arial"/>
                        </a:rPr>
                        <a:t>/56</a:t>
                      </a:r>
                      <a:endParaRPr lang="en-US" sz="2000" dirty="0">
                        <a:latin typeface="Arial"/>
                        <a:ea typeface="Arial" charset="0"/>
                        <a:cs typeface="Arial"/>
                      </a:endParaRPr>
                    </a:p>
                  </a:txBody>
                  <a:tcPr marL="92264" marR="92264" marT="46131" marB="46131">
                    <a:lnL w="12700" cap="flat" cmpd="sng" algn="ctr">
                      <a:solidFill>
                        <a:schemeClr val="tx1"/>
                      </a:solidFill>
                      <a:prstDash val="solid"/>
                      <a:round/>
                      <a:headEnd type="none" w="med" len="med"/>
                      <a:tailEnd type="none" w="med" len="med"/>
                    </a:lnL>
                  </a:tcPr>
                </a:tc>
                <a:tc>
                  <a:txBody>
                    <a:bodyPr/>
                    <a:lstStyle/>
                    <a:p>
                      <a:r>
                        <a:rPr lang="en-US" sz="2000" dirty="0" smtClean="0">
                          <a:latin typeface="Arial"/>
                          <a:cs typeface="Arial"/>
                        </a:rPr>
                        <a:t>256</a:t>
                      </a:r>
                      <a:endParaRPr lang="en-US" sz="2000" dirty="0">
                        <a:latin typeface="Arial"/>
                        <a:ea typeface="Arial" charset="0"/>
                        <a:cs typeface="Arial"/>
                      </a:endParaRPr>
                    </a:p>
                  </a:txBody>
                  <a:tcPr marL="92264" marR="92264" marT="46131" marB="46131"/>
                </a:tc>
                <a:tc>
                  <a:txBody>
                    <a:bodyPr/>
                    <a:lstStyle/>
                    <a:p>
                      <a:r>
                        <a:rPr lang="en-US" sz="2000" dirty="0" smtClean="0">
                          <a:latin typeface="Arial"/>
                          <a:cs typeface="Arial"/>
                        </a:rPr>
                        <a:t>256</a:t>
                      </a:r>
                      <a:endParaRPr lang="en-US" sz="2000" dirty="0">
                        <a:latin typeface="Arial"/>
                        <a:ea typeface="Arial" charset="0"/>
                        <a:cs typeface="Arial"/>
                      </a:endParaRPr>
                    </a:p>
                  </a:txBody>
                  <a:tcPr marL="92264" marR="92264" marT="46131" marB="46131">
                    <a:lnR w="12700" cap="flat" cmpd="sng" algn="ctr">
                      <a:solidFill>
                        <a:schemeClr val="tx1"/>
                      </a:solidFill>
                      <a:prstDash val="solid"/>
                      <a:round/>
                      <a:headEnd type="none" w="med" len="med"/>
                      <a:tailEnd type="none" w="med" len="med"/>
                    </a:lnR>
                  </a:tcPr>
                </a:tc>
              </a:tr>
              <a:tr h="462809">
                <a:tc>
                  <a:txBody>
                    <a:bodyPr/>
                    <a:lstStyle/>
                    <a:p>
                      <a:r>
                        <a:rPr lang="en-US" sz="2000" dirty="0" smtClean="0">
                          <a:latin typeface="Arial"/>
                          <a:cs typeface="Arial"/>
                        </a:rPr>
                        <a:t>/60</a:t>
                      </a:r>
                      <a:endParaRPr lang="en-US" sz="2000" dirty="0">
                        <a:latin typeface="Arial"/>
                        <a:ea typeface="Arial" charset="0"/>
                        <a:cs typeface="Arial"/>
                      </a:endParaRPr>
                    </a:p>
                  </a:txBody>
                  <a:tcPr marL="92264" marR="92264" marT="46131" marB="46131">
                    <a:lnL w="12700" cap="flat" cmpd="sng" algn="ctr">
                      <a:solidFill>
                        <a:schemeClr val="tx1"/>
                      </a:solidFill>
                      <a:prstDash val="solid"/>
                      <a:round/>
                      <a:headEnd type="none" w="med" len="med"/>
                      <a:tailEnd type="none" w="med" len="med"/>
                    </a:lnL>
                  </a:tcPr>
                </a:tc>
                <a:tc>
                  <a:txBody>
                    <a:bodyPr/>
                    <a:lstStyle/>
                    <a:p>
                      <a:r>
                        <a:rPr lang="en-US" sz="2000" dirty="0" smtClean="0">
                          <a:latin typeface="Arial"/>
                          <a:cs typeface="Arial"/>
                        </a:rPr>
                        <a:t>4,096</a:t>
                      </a:r>
                      <a:endParaRPr lang="en-US" sz="2000" dirty="0">
                        <a:latin typeface="Arial"/>
                        <a:ea typeface="Arial" charset="0"/>
                        <a:cs typeface="Arial"/>
                      </a:endParaRPr>
                    </a:p>
                  </a:txBody>
                  <a:tcPr marL="92264" marR="92264" marT="46131" marB="46131"/>
                </a:tc>
                <a:tc>
                  <a:txBody>
                    <a:bodyPr/>
                    <a:lstStyle/>
                    <a:p>
                      <a:r>
                        <a:rPr lang="en-US" sz="2000" dirty="0" smtClean="0">
                          <a:latin typeface="Arial"/>
                          <a:cs typeface="Arial"/>
                        </a:rPr>
                        <a:t>16</a:t>
                      </a:r>
                      <a:endParaRPr lang="en-US" sz="2000" dirty="0" smtClean="0">
                        <a:latin typeface="Arial"/>
                        <a:ea typeface="Arial" charset="0"/>
                        <a:cs typeface="Arial"/>
                      </a:endParaRPr>
                    </a:p>
                  </a:txBody>
                  <a:tcPr marL="92264" marR="92264" marT="46131" marB="46131">
                    <a:lnR w="12700" cap="flat" cmpd="sng" algn="ctr">
                      <a:solidFill>
                        <a:schemeClr val="tx1"/>
                      </a:solidFill>
                      <a:prstDash val="solid"/>
                      <a:round/>
                      <a:headEnd type="none" w="med" len="med"/>
                      <a:tailEnd type="none" w="med" len="med"/>
                    </a:lnR>
                  </a:tcPr>
                </a:tc>
              </a:tr>
              <a:tr h="462809">
                <a:tc>
                  <a:txBody>
                    <a:bodyPr/>
                    <a:lstStyle/>
                    <a:p>
                      <a:r>
                        <a:rPr lang="en-US" sz="2000" dirty="0" smtClean="0">
                          <a:latin typeface="Arial"/>
                          <a:cs typeface="Arial"/>
                        </a:rPr>
                        <a:t>/64</a:t>
                      </a:r>
                      <a:endParaRPr lang="en-US" sz="2000" dirty="0">
                        <a:latin typeface="Arial"/>
                        <a:ea typeface="Arial" charset="0"/>
                        <a:cs typeface="Arial"/>
                      </a:endParaRPr>
                    </a:p>
                  </a:txBody>
                  <a:tcPr marL="92264" marR="92264" marT="46131" marB="4613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000" dirty="0" smtClean="0">
                          <a:latin typeface="Arial"/>
                          <a:cs typeface="Arial"/>
                        </a:rPr>
                        <a:t>65,536</a:t>
                      </a:r>
                      <a:endParaRPr lang="en-US" sz="2000" dirty="0">
                        <a:latin typeface="Arial"/>
                        <a:ea typeface="Arial" charset="0"/>
                        <a:cs typeface="Arial"/>
                      </a:endParaRPr>
                    </a:p>
                  </a:txBody>
                  <a:tcPr marL="92264" marR="92264" marT="46131" marB="46131">
                    <a:lnB w="12700" cap="flat" cmpd="sng" algn="ctr">
                      <a:solidFill>
                        <a:schemeClr val="tx1"/>
                      </a:solidFill>
                      <a:prstDash val="solid"/>
                      <a:round/>
                      <a:headEnd type="none" w="med" len="med"/>
                      <a:tailEnd type="none" w="med" len="med"/>
                    </a:lnB>
                  </a:tcPr>
                </a:tc>
                <a:tc>
                  <a:txBody>
                    <a:bodyPr/>
                    <a:lstStyle/>
                    <a:p>
                      <a:r>
                        <a:rPr lang="en-US" sz="2000" dirty="0" smtClean="0">
                          <a:latin typeface="Arial"/>
                          <a:cs typeface="Arial"/>
                        </a:rPr>
                        <a:t>1</a:t>
                      </a:r>
                      <a:endParaRPr lang="en-US" sz="2000" dirty="0" smtClean="0">
                        <a:latin typeface="Arial"/>
                        <a:ea typeface="Arial" charset="0"/>
                        <a:cs typeface="Arial"/>
                      </a:endParaRPr>
                    </a:p>
                  </a:txBody>
                  <a:tcPr marL="92264" marR="92264" marT="46131" marB="4613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03237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Nibbles make IPv6 prefixes more legible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13272068"/>
              </p:ext>
            </p:extLst>
          </p:nvPr>
        </p:nvGraphicFramePr>
        <p:xfrm>
          <a:off x="1179679" y="1951177"/>
          <a:ext cx="6603896" cy="1371600"/>
        </p:xfrm>
        <a:graphic>
          <a:graphicData uri="http://schemas.openxmlformats.org/drawingml/2006/table">
            <a:tbl>
              <a:tblPr firstRow="1" bandRow="1">
                <a:tableStyleId>{7DF18680-E054-41AD-8BC1-D1AEF772440D}</a:tableStyleId>
              </a:tblPr>
              <a:tblGrid>
                <a:gridCol w="1490154"/>
                <a:gridCol w="5113742"/>
              </a:tblGrid>
              <a:tr h="317212">
                <a:tc gridSpan="2">
                  <a:txBody>
                    <a:bodyPr/>
                    <a:lstStyle/>
                    <a:p>
                      <a:r>
                        <a:rPr lang="en-US" sz="1800" dirty="0" smtClean="0">
                          <a:latin typeface="Arial"/>
                          <a:cs typeface="Arial"/>
                        </a:rPr>
                        <a:t>Subnet bits a multiple of 4</a:t>
                      </a:r>
                      <a:endParaRPr lang="en-US" sz="18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r>
              <a:tr h="317212">
                <a:tc>
                  <a:txBody>
                    <a:bodyPr/>
                    <a:lstStyle/>
                    <a:p>
                      <a:r>
                        <a:rPr lang="en-US" sz="1800" dirty="0" smtClean="0"/>
                        <a:t>Prefix:</a:t>
                      </a:r>
                      <a:endParaRPr lang="en-US" sz="1800" dirty="0">
                        <a:latin typeface="Monaco"/>
                        <a:cs typeface="Monaco"/>
                      </a:endParaRPr>
                    </a:p>
                  </a:txBody>
                  <a:tcPr>
                    <a:lnL w="12700" cap="flat" cmpd="sng" algn="ctr">
                      <a:solidFill>
                        <a:schemeClr val="tx1"/>
                      </a:solidFill>
                      <a:prstDash val="solid"/>
                      <a:round/>
                      <a:headEnd type="none" w="med" len="med"/>
                      <a:tailEnd type="none" w="med" len="med"/>
                    </a:lnL>
                  </a:tcPr>
                </a:tc>
                <a:tc>
                  <a:txBody>
                    <a:bodyPr/>
                    <a:lstStyle/>
                    <a:p>
                      <a:r>
                        <a:rPr lang="en-US" sz="1800" dirty="0" smtClean="0">
                          <a:latin typeface="Andale Mono" charset="0"/>
                          <a:ea typeface="Andale Mono" charset="0"/>
                          <a:cs typeface="Andale Mono" charset="0"/>
                        </a:rPr>
                        <a:t>2001:db8:1::/48</a:t>
                      </a:r>
                      <a:endParaRPr lang="en-US" sz="1800" dirty="0">
                        <a:latin typeface="Andale Mono" charset="0"/>
                        <a:ea typeface="Andale Mono" charset="0"/>
                        <a:cs typeface="Andale Mono" charset="0"/>
                      </a:endParaRPr>
                    </a:p>
                  </a:txBody>
                  <a:tcPr>
                    <a:lnR w="12700" cap="flat" cmpd="sng" algn="ctr">
                      <a:solidFill>
                        <a:schemeClr val="tx1"/>
                      </a:solidFill>
                      <a:prstDash val="solid"/>
                      <a:round/>
                      <a:headEnd type="none" w="med" len="med"/>
                      <a:tailEnd type="none" w="med" len="med"/>
                    </a:lnR>
                  </a:tcPr>
                </a:tc>
              </a:tr>
              <a:tr h="595777">
                <a:tc>
                  <a:txBody>
                    <a:bodyPr/>
                    <a:lstStyle/>
                    <a:p>
                      <a:r>
                        <a:rPr lang="en-US" sz="1800" dirty="0" smtClean="0"/>
                        <a:t>Range:</a:t>
                      </a:r>
                      <a:endParaRPr lang="en-US" sz="1800" dirty="0">
                        <a:latin typeface="Monaco"/>
                        <a:cs typeface="Monaco"/>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800" dirty="0" smtClean="0">
                          <a:latin typeface="Andale Mono" charset="0"/>
                          <a:ea typeface="Andale Mono" charset="0"/>
                          <a:cs typeface="Andale Mono" charset="0"/>
                        </a:rPr>
                        <a:t>2001:db8:1:0000:0000:0000:0000:0000</a:t>
                      </a:r>
                    </a:p>
                    <a:p>
                      <a:r>
                        <a:rPr lang="en-US" sz="1800" dirty="0" smtClean="0">
                          <a:latin typeface="Andale Mono" charset="0"/>
                          <a:ea typeface="Andale Mono" charset="0"/>
                          <a:cs typeface="Andale Mono" charset="0"/>
                        </a:rPr>
                        <a:t>2001:db8:1:ffff:ffff:ffff:ffff:ffff</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683671"/>
              </p:ext>
            </p:extLst>
          </p:nvPr>
        </p:nvGraphicFramePr>
        <p:xfrm>
          <a:off x="1179679" y="3783593"/>
          <a:ext cx="6603896" cy="1920240"/>
        </p:xfrm>
        <a:graphic>
          <a:graphicData uri="http://schemas.openxmlformats.org/drawingml/2006/table">
            <a:tbl>
              <a:tblPr firstRow="1" bandRow="1">
                <a:tableStyleId>{08FB837D-C827-4EFA-A057-4D05807E0F7C}</a:tableStyleId>
              </a:tblPr>
              <a:tblGrid>
                <a:gridCol w="1516691"/>
                <a:gridCol w="5087205"/>
              </a:tblGrid>
              <a:tr h="0">
                <a:tc gridSpan="2">
                  <a:txBody>
                    <a:bodyPr/>
                    <a:lstStyle/>
                    <a:p>
                      <a:r>
                        <a:rPr lang="en-US" sz="1800" dirty="0" smtClean="0">
                          <a:latin typeface="Arial"/>
                          <a:cs typeface="Arial"/>
                        </a:rPr>
                        <a:t>Subnet bits not</a:t>
                      </a:r>
                      <a:r>
                        <a:rPr lang="en-US" sz="1800" baseline="0" dirty="0" smtClean="0">
                          <a:latin typeface="Arial"/>
                          <a:cs typeface="Arial"/>
                        </a:rPr>
                        <a:t> a multiple of 4</a:t>
                      </a:r>
                      <a:endParaRPr lang="en-US" sz="18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r>
              <a:tr h="247902">
                <a:tc>
                  <a:txBody>
                    <a:bodyPr/>
                    <a:lstStyle/>
                    <a:p>
                      <a:r>
                        <a:rPr lang="en-US" sz="1800" dirty="0" smtClean="0"/>
                        <a:t>Prefix:</a:t>
                      </a:r>
                      <a:endParaRPr lang="en-US" sz="1800" dirty="0">
                        <a:latin typeface="Monaco"/>
                        <a:cs typeface="Monaco"/>
                      </a:endParaRPr>
                    </a:p>
                  </a:txBody>
                  <a:tcPr>
                    <a:lnL w="12700" cap="flat" cmpd="sng" algn="ctr">
                      <a:solidFill>
                        <a:schemeClr val="tx1"/>
                      </a:solidFill>
                      <a:prstDash val="solid"/>
                      <a:round/>
                      <a:headEnd type="none" w="med" len="med"/>
                      <a:tailEnd type="none" w="med" len="med"/>
                    </a:lnL>
                  </a:tcPr>
                </a:tc>
                <a:tc>
                  <a:txBody>
                    <a:bodyPr/>
                    <a:lstStyle/>
                    <a:p>
                      <a:r>
                        <a:rPr lang="en-US" sz="1800" dirty="0" smtClean="0">
                          <a:latin typeface="Andale Mono" charset="0"/>
                          <a:ea typeface="Andale Mono" charset="0"/>
                          <a:cs typeface="Andale Mono" charset="0"/>
                        </a:rPr>
                        <a:t>2001:db8:1::/49</a:t>
                      </a:r>
                      <a:endParaRPr lang="en-US" sz="1800" dirty="0">
                        <a:latin typeface="Andale Mono" charset="0"/>
                        <a:ea typeface="Andale Mono" charset="0"/>
                        <a:cs typeface="Andale Mono" charset="0"/>
                      </a:endParaRPr>
                    </a:p>
                  </a:txBody>
                  <a:tcPr>
                    <a:lnR w="12700" cap="flat" cmpd="sng" algn="ctr">
                      <a:solidFill>
                        <a:schemeClr val="tx1"/>
                      </a:solidFill>
                      <a:prstDash val="solid"/>
                      <a:round/>
                      <a:headEnd type="none" w="med" len="med"/>
                      <a:tailEnd type="none" w="med" len="med"/>
                    </a:lnR>
                  </a:tcPr>
                </a:tc>
              </a:tr>
              <a:tr h="830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Range:</a:t>
                      </a:r>
                      <a:endParaRPr lang="en-US" sz="1800" dirty="0" smtClean="0">
                        <a:latin typeface="Monaco"/>
                        <a:cs typeface="Monaco"/>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ndale Mono" charset="0"/>
                          <a:ea typeface="Andale Mono" charset="0"/>
                          <a:cs typeface="Andale Mono" charset="0"/>
                        </a:rPr>
                        <a:t>2001:db8:1:0000:0000:0000:0000:0000</a:t>
                      </a:r>
                    </a:p>
                    <a:p>
                      <a:r>
                        <a:rPr lang="en-US" sz="1800" dirty="0" smtClean="0">
                          <a:latin typeface="Andale Mono" charset="0"/>
                          <a:ea typeface="Andale Mono" charset="0"/>
                          <a:cs typeface="Andale Mono" charset="0"/>
                        </a:rPr>
                        <a:t>2001:db8:1:7fff:ffff:ffff:ffff:ffff</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ndale Mono" charset="0"/>
                          <a:ea typeface="Andale Mono" charset="0"/>
                          <a:cs typeface="Andale Mono" charset="0"/>
                        </a:rPr>
                        <a:t>2001:db8:1:8000:0000:0000:0000:0000</a:t>
                      </a:r>
                    </a:p>
                    <a:p>
                      <a:r>
                        <a:rPr lang="en-US" sz="1800" dirty="0" smtClean="0">
                          <a:latin typeface="Andale Mono" charset="0"/>
                          <a:ea typeface="Andale Mono" charset="0"/>
                          <a:cs typeface="Andale Mono" charset="0"/>
                        </a:rPr>
                        <a:t>2001:db8:1:ffff:ffff:ffff:ffff:ffff</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4287816" y="4584192"/>
            <a:ext cx="136263" cy="5163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kumimoji="0" lang="en-US" sz="1350" b="0">
              <a:solidFill>
                <a:prstClr val="white"/>
              </a:solidFill>
            </a:endParaRPr>
          </a:p>
        </p:txBody>
      </p:sp>
      <p:sp>
        <p:nvSpPr>
          <p:cNvPr id="8" name="Rectangle 7"/>
          <p:cNvSpPr/>
          <p:nvPr/>
        </p:nvSpPr>
        <p:spPr>
          <a:xfrm>
            <a:off x="4287816" y="5132832"/>
            <a:ext cx="136263" cy="5163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kumimoji="0" lang="en-US" sz="1350" b="0">
              <a:solidFill>
                <a:prstClr val="white"/>
              </a:solidFill>
            </a:endParaRPr>
          </a:p>
        </p:txBody>
      </p:sp>
    </p:spTree>
    <p:extLst>
      <p:ext uri="{BB962C8B-B14F-4D97-AF65-F5344CB8AC3E}">
        <p14:creationId xmlns:p14="http://schemas.microsoft.com/office/powerpoint/2010/main" val="1485363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kern="0" dirty="0" smtClean="0"/>
              <a:t>Mapping locations or functions into IPv6 address prefixes using nibbles</a:t>
            </a:r>
            <a:endParaRPr lang="en-US" sz="3600" dirty="0"/>
          </a:p>
        </p:txBody>
      </p:sp>
      <p:sp>
        <p:nvSpPr>
          <p:cNvPr id="9" name="Rectangle 8"/>
          <p:cNvSpPr/>
          <p:nvPr/>
        </p:nvSpPr>
        <p:spPr>
          <a:xfrm>
            <a:off x="1318650" y="1620559"/>
            <a:ext cx="6096000" cy="584776"/>
          </a:xfrm>
          <a:prstGeom prst="rect">
            <a:avLst/>
          </a:prstGeom>
        </p:spPr>
        <p:txBody>
          <a:bodyPr wrap="square">
            <a:spAutoFit/>
          </a:bodyPr>
          <a:lstStyle/>
          <a:p>
            <a:pPr algn="ctr" defTabSz="685800" fontAlgn="auto">
              <a:spcBef>
                <a:spcPts val="0"/>
              </a:spcBef>
              <a:spcAft>
                <a:spcPts val="0"/>
              </a:spcAft>
            </a:pPr>
            <a:r>
              <a:rPr kumimoji="0" lang="en-US" sz="3200" b="0" dirty="0" smtClean="0">
                <a:solidFill>
                  <a:prstClr val="black"/>
                </a:solidFill>
                <a:latin typeface="Arial"/>
                <a:ea typeface="Arial" charset="0"/>
                <a:cs typeface="Arial"/>
              </a:rPr>
              <a:t>2001:db8:1:</a:t>
            </a:r>
            <a:r>
              <a:rPr kumimoji="0" lang="en-US" sz="3200" b="0" dirty="0" smtClean="0">
                <a:solidFill>
                  <a:srgbClr val="00B050"/>
                </a:solidFill>
                <a:latin typeface="Arial"/>
                <a:ea typeface="Arial" charset="0"/>
                <a:cs typeface="Arial"/>
              </a:rPr>
              <a:t>L</a:t>
            </a:r>
            <a:r>
              <a:rPr kumimoji="0" lang="en-US" sz="3200" b="0" dirty="0" smtClean="0">
                <a:solidFill>
                  <a:srgbClr val="0070C0"/>
                </a:solidFill>
                <a:latin typeface="Arial"/>
                <a:ea typeface="Arial" charset="0"/>
                <a:cs typeface="Arial"/>
              </a:rPr>
              <a:t>XXX</a:t>
            </a:r>
            <a:r>
              <a:rPr kumimoji="0" lang="en-US" sz="3200" b="0" dirty="0" smtClean="0">
                <a:solidFill>
                  <a:prstClr val="black"/>
                </a:solidFill>
                <a:latin typeface="Arial"/>
                <a:ea typeface="Arial" charset="0"/>
                <a:cs typeface="Arial"/>
              </a:rPr>
              <a:t>::[/52 - /64]</a:t>
            </a:r>
            <a:endParaRPr kumimoji="0" lang="en-US" sz="3200" b="0" dirty="0">
              <a:solidFill>
                <a:prstClr val="black"/>
              </a:solidFill>
              <a:latin typeface="Arial"/>
              <a:ea typeface="Arial" charset="0"/>
              <a:cs typeface="Arial"/>
            </a:endParaRPr>
          </a:p>
        </p:txBody>
      </p:sp>
      <p:grpSp>
        <p:nvGrpSpPr>
          <p:cNvPr id="10" name="Group 9"/>
          <p:cNvGrpSpPr/>
          <p:nvPr/>
        </p:nvGrpSpPr>
        <p:grpSpPr>
          <a:xfrm>
            <a:off x="984573" y="2190690"/>
            <a:ext cx="3018871" cy="705253"/>
            <a:chOff x="842683" y="1775022"/>
            <a:chExt cx="3018871" cy="705253"/>
          </a:xfrm>
        </p:grpSpPr>
        <p:sp>
          <p:nvSpPr>
            <p:cNvPr id="11" name="TextBox 10"/>
            <p:cNvSpPr txBox="1"/>
            <p:nvPr/>
          </p:nvSpPr>
          <p:spPr bwMode="auto">
            <a:xfrm>
              <a:off x="842683" y="1895499"/>
              <a:ext cx="2363648" cy="584776"/>
            </a:xfrm>
            <a:prstGeom prst="rect">
              <a:avLst/>
            </a:prstGeom>
            <a:noFill/>
            <a:ln w="9525">
              <a:solidFill>
                <a:srgbClr val="00B050"/>
              </a:solidFill>
              <a:miter lim="800000"/>
              <a:headEnd/>
              <a:tailEnd/>
            </a:ln>
            <a:effectLst/>
          </p:spPr>
          <p:txBody>
            <a:bodyPr vert="horz" wrap="none" lIns="91440" tIns="45720" rIns="91440" bIns="45720" numCol="1" rtlCol="0" anchor="ctr" anchorCtr="0" compatLnSpc="1">
              <a:spAutoFit/>
            </a:bodyPr>
            <a:lstStyle/>
            <a:p>
              <a:pPr defTabSz="685800" fontAlgn="auto">
                <a:spcBef>
                  <a:spcPts val="0"/>
                </a:spcBef>
                <a:spcAft>
                  <a:spcPts val="0"/>
                </a:spcAft>
              </a:pPr>
              <a:r>
                <a:rPr kumimoji="0" lang="en-US" sz="1600" b="0" dirty="0">
                  <a:solidFill>
                    <a:srgbClr val="00B050"/>
                  </a:solidFill>
                  <a:latin typeface="Arial"/>
                  <a:ea typeface="Arial" charset="0"/>
                  <a:cs typeface="Arial"/>
                </a:rPr>
                <a:t>Location (16 sites)</a:t>
              </a:r>
            </a:p>
            <a:p>
              <a:pPr defTabSz="685800" fontAlgn="auto">
                <a:spcBef>
                  <a:spcPts val="0"/>
                </a:spcBef>
                <a:spcAft>
                  <a:spcPts val="0"/>
                </a:spcAft>
              </a:pPr>
              <a:r>
                <a:rPr kumimoji="0" lang="cs-CZ" sz="1600" b="0" dirty="0">
                  <a:solidFill>
                    <a:srgbClr val="00B050"/>
                  </a:solidFill>
                  <a:latin typeface="Arial"/>
                  <a:ea typeface="Arial" charset="0"/>
                  <a:cs typeface="Arial"/>
                </a:rPr>
                <a:t>2001:db8</a:t>
              </a:r>
              <a:r>
                <a:rPr kumimoji="0" lang="cs-CZ" sz="1600" b="0" dirty="0" smtClean="0">
                  <a:solidFill>
                    <a:srgbClr val="00B050"/>
                  </a:solidFill>
                  <a:latin typeface="Arial"/>
                  <a:ea typeface="Arial" charset="0"/>
                  <a:cs typeface="Arial"/>
                </a:rPr>
                <a:t>:1:</a:t>
              </a:r>
              <a:r>
                <a:rPr kumimoji="0" lang="cs-CZ" sz="1600" b="0" dirty="0">
                  <a:solidFill>
                    <a:srgbClr val="00B050"/>
                  </a:solidFill>
                  <a:latin typeface="Arial"/>
                  <a:ea typeface="Arial" charset="0"/>
                  <a:cs typeface="Arial"/>
                </a:rPr>
                <a:t>[0-f</a:t>
              </a:r>
              <a:r>
                <a:rPr kumimoji="0" lang="cs-CZ" sz="1600" b="0" dirty="0" smtClean="0">
                  <a:solidFill>
                    <a:srgbClr val="00B050"/>
                  </a:solidFill>
                  <a:latin typeface="Arial"/>
                  <a:ea typeface="Arial" charset="0"/>
                  <a:cs typeface="Arial"/>
                </a:rPr>
                <a:t>]</a:t>
              </a:r>
              <a:r>
                <a:rPr kumimoji="0" lang="cs-CZ" sz="1600" b="0" dirty="0" err="1" smtClean="0">
                  <a:solidFill>
                    <a:srgbClr val="00B050"/>
                  </a:solidFill>
                  <a:latin typeface="Arial"/>
                  <a:ea typeface="Arial" charset="0"/>
                  <a:cs typeface="Arial"/>
                </a:rPr>
                <a:t>nnn</a:t>
              </a:r>
              <a:r>
                <a:rPr kumimoji="0" lang="cs-CZ" sz="1600" b="0" dirty="0" smtClean="0">
                  <a:solidFill>
                    <a:srgbClr val="00B050"/>
                  </a:solidFill>
                  <a:latin typeface="Arial"/>
                  <a:ea typeface="Arial" charset="0"/>
                  <a:cs typeface="Arial"/>
                </a:rPr>
                <a:t>:</a:t>
              </a:r>
              <a:r>
                <a:rPr kumimoji="0" lang="cs-CZ" sz="1600" b="0" dirty="0">
                  <a:solidFill>
                    <a:srgbClr val="00B050"/>
                  </a:solidFill>
                  <a:latin typeface="Arial"/>
                  <a:ea typeface="Arial" charset="0"/>
                  <a:cs typeface="Arial"/>
                </a:rPr>
                <a:t>:/52</a:t>
              </a:r>
              <a:endParaRPr kumimoji="0" lang="en-US" sz="1600" b="0" dirty="0" smtClean="0">
                <a:solidFill>
                  <a:srgbClr val="00B050"/>
                </a:solidFill>
                <a:latin typeface="Arial"/>
                <a:ea typeface="Arial" charset="0"/>
                <a:cs typeface="Arial"/>
              </a:endParaRPr>
            </a:p>
          </p:txBody>
        </p:sp>
        <p:cxnSp>
          <p:nvCxnSpPr>
            <p:cNvPr id="12" name="Straight Connector 11"/>
            <p:cNvCxnSpPr/>
            <p:nvPr/>
          </p:nvCxnSpPr>
          <p:spPr bwMode="auto">
            <a:xfrm flipH="1">
              <a:off x="3857260" y="1775022"/>
              <a:ext cx="4294" cy="457200"/>
            </a:xfrm>
            <a:prstGeom prst="line">
              <a:avLst/>
            </a:prstGeom>
            <a:solidFill>
              <a:schemeClr val="accent1"/>
            </a:solidFill>
            <a:ln w="12700" cap="flat" cmpd="sng" algn="ctr">
              <a:solidFill>
                <a:srgbClr val="00B050"/>
              </a:solidFill>
              <a:prstDash val="solid"/>
              <a:round/>
              <a:headEnd type="arrow" w="med" len="med"/>
              <a:tailEnd type="none" w="med" len="med"/>
            </a:ln>
            <a:effectLst/>
          </p:spPr>
        </p:cxnSp>
        <p:cxnSp>
          <p:nvCxnSpPr>
            <p:cNvPr id="13" name="Straight Connector 12"/>
            <p:cNvCxnSpPr/>
            <p:nvPr/>
          </p:nvCxnSpPr>
          <p:spPr bwMode="auto">
            <a:xfrm flipH="1">
              <a:off x="3532141" y="2232222"/>
              <a:ext cx="325119" cy="1"/>
            </a:xfrm>
            <a:prstGeom prst="line">
              <a:avLst/>
            </a:prstGeom>
            <a:solidFill>
              <a:schemeClr val="accent1"/>
            </a:solidFill>
            <a:ln w="12700" cap="flat" cmpd="sng" algn="ctr">
              <a:solidFill>
                <a:srgbClr val="00B050"/>
              </a:solidFill>
              <a:prstDash val="solid"/>
              <a:round/>
              <a:headEnd type="none" w="med" len="med"/>
              <a:tailEnd type="none" w="med" len="med"/>
            </a:ln>
            <a:effectLst/>
          </p:spPr>
        </p:cxnSp>
      </p:grpSp>
      <p:grpSp>
        <p:nvGrpSpPr>
          <p:cNvPr id="14" name="Group 13"/>
          <p:cNvGrpSpPr/>
          <p:nvPr/>
        </p:nvGrpSpPr>
        <p:grpSpPr>
          <a:xfrm>
            <a:off x="4158305" y="2190690"/>
            <a:ext cx="4653023" cy="674209"/>
            <a:chOff x="4016415" y="1775022"/>
            <a:chExt cx="4653023" cy="674209"/>
          </a:xfrm>
        </p:grpSpPr>
        <p:sp>
          <p:nvSpPr>
            <p:cNvPr id="15" name="TextBox 14"/>
            <p:cNvSpPr txBox="1"/>
            <p:nvPr/>
          </p:nvSpPr>
          <p:spPr bwMode="auto">
            <a:xfrm>
              <a:off x="5131688" y="1926011"/>
              <a:ext cx="3537750" cy="523220"/>
            </a:xfrm>
            <a:prstGeom prst="rect">
              <a:avLst/>
            </a:prstGeom>
            <a:noFill/>
            <a:ln w="9525">
              <a:solidFill>
                <a:srgbClr val="0070C0"/>
              </a:solidFill>
              <a:miter lim="800000"/>
              <a:headEnd/>
              <a:tailEnd/>
            </a:ln>
            <a:effectLst/>
          </p:spPr>
          <p:txBody>
            <a:bodyPr vert="horz" wrap="square" lIns="91440" tIns="45720" rIns="91440" bIns="45720" numCol="1" rtlCol="0" anchor="ctr" anchorCtr="0" compatLnSpc="1">
              <a:spAutoFit/>
            </a:bodyPr>
            <a:lstStyle/>
            <a:p>
              <a:pPr defTabSz="685800" fontAlgn="auto">
                <a:spcBef>
                  <a:spcPts val="0"/>
                </a:spcBef>
                <a:spcAft>
                  <a:spcPts val="0"/>
                </a:spcAft>
              </a:pPr>
              <a:r>
                <a:rPr kumimoji="0" lang="en-US" sz="1400" b="0" dirty="0">
                  <a:solidFill>
                    <a:srgbClr val="0070C0"/>
                  </a:solidFill>
                  <a:latin typeface="Arial"/>
                  <a:ea typeface="Arial" charset="0"/>
                  <a:cs typeface="Arial"/>
                </a:rPr>
                <a:t>Interface subnets </a:t>
              </a:r>
              <a:r>
                <a:rPr kumimoji="0" lang="en-US" sz="1400" b="0" dirty="0" smtClean="0">
                  <a:solidFill>
                    <a:srgbClr val="0070C0"/>
                  </a:solidFill>
                  <a:latin typeface="Arial"/>
                  <a:ea typeface="Arial" charset="0"/>
                  <a:cs typeface="Arial"/>
                </a:rPr>
                <a:t>(4096 </a:t>
              </a:r>
              <a:r>
                <a:rPr kumimoji="0" lang="en-US" sz="1400" b="0" dirty="0">
                  <a:solidFill>
                    <a:srgbClr val="0070C0"/>
                  </a:solidFill>
                  <a:latin typeface="Arial"/>
                  <a:ea typeface="Arial" charset="0"/>
                  <a:cs typeface="Arial"/>
                </a:rPr>
                <a:t>per </a:t>
              </a:r>
              <a:r>
                <a:rPr kumimoji="0" lang="en-US" sz="1400" b="0" dirty="0" smtClean="0">
                  <a:solidFill>
                    <a:srgbClr val="0070C0"/>
                  </a:solidFill>
                  <a:latin typeface="Arial"/>
                  <a:ea typeface="Arial" charset="0"/>
                  <a:cs typeface="Arial"/>
                </a:rPr>
                <a:t>location</a:t>
              </a:r>
              <a:r>
                <a:rPr kumimoji="0" lang="en-US" sz="1400" b="0" dirty="0">
                  <a:solidFill>
                    <a:srgbClr val="0070C0"/>
                  </a:solidFill>
                  <a:latin typeface="Arial"/>
                  <a:ea typeface="Arial" charset="0"/>
                  <a:cs typeface="Arial"/>
                </a:rPr>
                <a:t>)</a:t>
              </a:r>
            </a:p>
            <a:p>
              <a:pPr defTabSz="685800" fontAlgn="auto">
                <a:spcBef>
                  <a:spcPts val="0"/>
                </a:spcBef>
                <a:spcAft>
                  <a:spcPts val="0"/>
                </a:spcAft>
              </a:pPr>
              <a:r>
                <a:rPr kumimoji="0" lang="cs-CZ" sz="1400" b="0" dirty="0" smtClean="0">
                  <a:solidFill>
                    <a:srgbClr val="0070C0"/>
                  </a:solidFill>
                  <a:latin typeface="Arial"/>
                  <a:ea typeface="Arial" charset="0"/>
                  <a:cs typeface="Arial"/>
                </a:rPr>
                <a:t>2001:db8:1:n[0-f][0-f</a:t>
              </a:r>
              <a:r>
                <a:rPr kumimoji="0" lang="cs-CZ" sz="1400" b="0" dirty="0">
                  <a:solidFill>
                    <a:srgbClr val="0070C0"/>
                  </a:solidFill>
                  <a:latin typeface="Arial"/>
                  <a:ea typeface="Arial" charset="0"/>
                  <a:cs typeface="Arial"/>
                </a:rPr>
                <a:t>][0-f]::/64</a:t>
              </a:r>
              <a:endParaRPr kumimoji="0" lang="en-US" sz="1400" b="0" dirty="0" smtClean="0">
                <a:solidFill>
                  <a:srgbClr val="0070C0"/>
                </a:solidFill>
                <a:latin typeface="Arial"/>
                <a:ea typeface="Arial" charset="0"/>
                <a:cs typeface="Arial"/>
              </a:endParaRPr>
            </a:p>
          </p:txBody>
        </p:sp>
        <p:grpSp>
          <p:nvGrpSpPr>
            <p:cNvPr id="16" name="Group 15"/>
            <p:cNvGrpSpPr/>
            <p:nvPr/>
          </p:nvGrpSpPr>
          <p:grpSpPr>
            <a:xfrm>
              <a:off x="4598288" y="1775022"/>
              <a:ext cx="533400" cy="457200"/>
              <a:chOff x="5029200" y="2800350"/>
              <a:chExt cx="533400" cy="457200"/>
            </a:xfrm>
          </p:grpSpPr>
          <p:cxnSp>
            <p:nvCxnSpPr>
              <p:cNvPr id="18" name="Straight Connector 17"/>
              <p:cNvCxnSpPr/>
              <p:nvPr/>
            </p:nvCxnSpPr>
            <p:spPr bwMode="auto">
              <a:xfrm>
                <a:off x="5029200" y="3257550"/>
                <a:ext cx="533400" cy="0"/>
              </a:xfrm>
              <a:prstGeom prst="line">
                <a:avLst/>
              </a:prstGeom>
              <a:solidFill>
                <a:schemeClr val="accent1"/>
              </a:solidFill>
              <a:ln w="12700" cap="flat" cmpd="sng" algn="ctr">
                <a:solidFill>
                  <a:srgbClr val="0070C0"/>
                </a:solidFill>
                <a:prstDash val="solid"/>
                <a:round/>
                <a:headEnd type="none" w="med" len="med"/>
                <a:tailEnd type="none" w="med" len="med"/>
              </a:ln>
              <a:effectLst/>
            </p:spPr>
          </p:cxnSp>
          <p:cxnSp>
            <p:nvCxnSpPr>
              <p:cNvPr id="19" name="Straight Connector 18"/>
              <p:cNvCxnSpPr/>
              <p:nvPr/>
            </p:nvCxnSpPr>
            <p:spPr bwMode="auto">
              <a:xfrm>
                <a:off x="5031510" y="2800350"/>
                <a:ext cx="0" cy="457200"/>
              </a:xfrm>
              <a:prstGeom prst="line">
                <a:avLst/>
              </a:prstGeom>
              <a:solidFill>
                <a:schemeClr val="accent1"/>
              </a:solidFill>
              <a:ln w="12700" cap="flat" cmpd="sng" algn="ctr">
                <a:solidFill>
                  <a:srgbClr val="0070C0"/>
                </a:solidFill>
                <a:prstDash val="solid"/>
                <a:round/>
                <a:headEnd type="none" w="med" len="med"/>
                <a:tailEnd type="none" w="med" len="med"/>
              </a:ln>
              <a:effectLst/>
            </p:spPr>
          </p:cxnSp>
        </p:grpSp>
        <p:cxnSp>
          <p:nvCxnSpPr>
            <p:cNvPr id="17" name="Straight Connector 16"/>
            <p:cNvCxnSpPr/>
            <p:nvPr/>
          </p:nvCxnSpPr>
          <p:spPr bwMode="auto">
            <a:xfrm>
              <a:off x="4016415" y="1775022"/>
              <a:ext cx="91440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graphicFrame>
        <p:nvGraphicFramePr>
          <p:cNvPr id="20" name="Table 19"/>
          <p:cNvGraphicFramePr>
            <a:graphicFrameLocks noGrp="1"/>
          </p:cNvGraphicFramePr>
          <p:nvPr>
            <p:extLst>
              <p:ext uri="{D42A27DB-BD31-4B8C-83A1-F6EECF244321}">
                <p14:modId xmlns:p14="http://schemas.microsoft.com/office/powerpoint/2010/main" val="780614665"/>
              </p:ext>
            </p:extLst>
          </p:nvPr>
        </p:nvGraphicFramePr>
        <p:xfrm>
          <a:off x="572500" y="3065621"/>
          <a:ext cx="3510793" cy="1559412"/>
        </p:xfrm>
        <a:graphic>
          <a:graphicData uri="http://schemas.openxmlformats.org/drawingml/2006/table">
            <a:tbl>
              <a:tblPr firstRow="1" bandRow="1">
                <a:tableStyleId>{08FB837D-C827-4EFA-A057-4D05807E0F7C}</a:tableStyleId>
              </a:tblPr>
              <a:tblGrid>
                <a:gridCol w="2217359"/>
                <a:gridCol w="1293434"/>
              </a:tblGrid>
              <a:tr h="236241">
                <a:tc>
                  <a:txBody>
                    <a:bodyPr/>
                    <a:lstStyle/>
                    <a:p>
                      <a:r>
                        <a:rPr lang="en-US" sz="1500" dirty="0" smtClean="0">
                          <a:latin typeface="Arial" charset="0"/>
                          <a:ea typeface="Arial" charset="0"/>
                          <a:cs typeface="Arial" charset="0"/>
                        </a:rPr>
                        <a:t>Prefix</a:t>
                      </a:r>
                      <a:endParaRPr lang="en-US" sz="1500" dirty="0">
                        <a:latin typeface="Arial" charset="0"/>
                        <a:ea typeface="Arial" charset="0"/>
                        <a:cs typeface="Arial" charset="0"/>
                      </a:endParaRPr>
                    </a:p>
                  </a:txBody>
                  <a:tcPr marL="75217" marR="75217" marT="28206" marB="28206"/>
                </a:tc>
                <a:tc>
                  <a:txBody>
                    <a:bodyPr/>
                    <a:lstStyle/>
                    <a:p>
                      <a:r>
                        <a:rPr lang="en-US" sz="1500" dirty="0" smtClean="0">
                          <a:latin typeface="Arial" charset="0"/>
                          <a:ea typeface="Arial" charset="0"/>
                          <a:cs typeface="Arial" charset="0"/>
                        </a:rPr>
                        <a:t>Assignment</a:t>
                      </a:r>
                      <a:endParaRPr lang="en-US" sz="1500" dirty="0">
                        <a:latin typeface="Arial" charset="0"/>
                        <a:ea typeface="Arial" charset="0"/>
                        <a:cs typeface="Arial" charset="0"/>
                      </a:endParaRPr>
                    </a:p>
                  </a:txBody>
                  <a:tcPr marL="75217" marR="75217" marT="28206" marB="28206"/>
                </a:tc>
              </a:tr>
              <a:tr h="256272">
                <a:tc>
                  <a:txBody>
                    <a:bodyPr/>
                    <a:lstStyle/>
                    <a:p>
                      <a:r>
                        <a:rPr lang="en-US" sz="1300" dirty="0" smtClean="0">
                          <a:latin typeface="Andale Mono" charset="0"/>
                          <a:ea typeface="Andale Mono" charset="0"/>
                          <a:cs typeface="Andale Mono" charset="0"/>
                        </a:rPr>
                        <a:t>2001:db8:1:0000::/52</a:t>
                      </a:r>
                      <a:endParaRPr lang="en-US" sz="1300" b="1" dirty="0" smtClean="0">
                        <a:latin typeface="Andale Mono" charset="0"/>
                        <a:ea typeface="Andale Mono" charset="0"/>
                        <a:cs typeface="Andale Mono" charset="0"/>
                      </a:endParaRPr>
                    </a:p>
                  </a:txBody>
                  <a:tcPr marL="75217" marR="75217" marT="28206" marB="28206"/>
                </a:tc>
                <a:tc>
                  <a:txBody>
                    <a:bodyPr/>
                    <a:lstStyle/>
                    <a:p>
                      <a:r>
                        <a:rPr lang="en-US" sz="1300" dirty="0" smtClean="0">
                          <a:latin typeface="Arial" charset="0"/>
                          <a:ea typeface="Arial" charset="0"/>
                          <a:cs typeface="Arial" charset="0"/>
                        </a:rPr>
                        <a:t>Reserved</a:t>
                      </a:r>
                      <a:endParaRPr lang="en-US" sz="1300" b="1" dirty="0">
                        <a:latin typeface="Arial" charset="0"/>
                        <a:ea typeface="Arial" charset="0"/>
                        <a:cs typeface="Arial" charset="0"/>
                      </a:endParaRPr>
                    </a:p>
                  </a:txBody>
                  <a:tcPr marL="75217" marR="75217" marT="28206" marB="28206"/>
                </a:tc>
              </a:tr>
              <a:tr h="168030">
                <a:tc>
                  <a:txBody>
                    <a:bodyPr/>
                    <a:lstStyle/>
                    <a:p>
                      <a:r>
                        <a:rPr lang="en-US" sz="1300" dirty="0" smtClean="0">
                          <a:latin typeface="Andale Mono" charset="0"/>
                          <a:ea typeface="Andale Mono" charset="0"/>
                          <a:cs typeface="Andale Mono" charset="0"/>
                        </a:rPr>
                        <a:t>2001:db8:1:1000::/52</a:t>
                      </a:r>
                      <a:endParaRPr lang="en-US" sz="1300" b="1" dirty="0" smtClean="0">
                        <a:latin typeface="Andale Mono" charset="0"/>
                        <a:ea typeface="Andale Mono" charset="0"/>
                        <a:cs typeface="Andale Mono" charset="0"/>
                      </a:endParaRPr>
                    </a:p>
                  </a:txBody>
                  <a:tcPr marL="75217" marR="75217" marT="28206" marB="28206"/>
                </a:tc>
                <a:tc>
                  <a:txBody>
                    <a:bodyPr/>
                    <a:lstStyle/>
                    <a:p>
                      <a:r>
                        <a:rPr lang="en-US" sz="1300" dirty="0" smtClean="0">
                          <a:latin typeface="Arial" charset="0"/>
                          <a:ea typeface="Arial" charset="0"/>
                          <a:cs typeface="Arial" charset="0"/>
                        </a:rPr>
                        <a:t>Building 1</a:t>
                      </a:r>
                      <a:endParaRPr lang="en-US" sz="1300" b="1" dirty="0">
                        <a:latin typeface="Arial" charset="0"/>
                        <a:ea typeface="Arial" charset="0"/>
                        <a:cs typeface="Arial" charset="0"/>
                      </a:endParaRPr>
                    </a:p>
                  </a:txBody>
                  <a:tcPr marL="75217" marR="75217" marT="28206" marB="28206"/>
                </a:tc>
              </a:tr>
              <a:tr h="207109">
                <a:tc>
                  <a:txBody>
                    <a:bodyPr/>
                    <a:lstStyle/>
                    <a:p>
                      <a:r>
                        <a:rPr lang="en-US" sz="1300" dirty="0" smtClean="0">
                          <a:latin typeface="Andale Mono" charset="0"/>
                          <a:ea typeface="Andale Mono" charset="0"/>
                          <a:cs typeface="Andale Mono" charset="0"/>
                        </a:rPr>
                        <a:t>2001:db8:1:2000::/52</a:t>
                      </a:r>
                      <a:endParaRPr lang="en-US" sz="1300" b="1" dirty="0" smtClean="0">
                        <a:latin typeface="Andale Mono" charset="0"/>
                        <a:ea typeface="Andale Mono" charset="0"/>
                        <a:cs typeface="Andale Mono" charset="0"/>
                      </a:endParaRPr>
                    </a:p>
                  </a:txBody>
                  <a:tcPr marL="75217" marR="75217" marT="28206" marB="2820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aseline="0" dirty="0" smtClean="0">
                          <a:latin typeface="Arial" charset="0"/>
                          <a:ea typeface="Arial" charset="0"/>
                          <a:cs typeface="Arial" charset="0"/>
                        </a:rPr>
                        <a:t>Building 2</a:t>
                      </a:r>
                      <a:endParaRPr lang="en-US" sz="1300" b="1" dirty="0" smtClean="0">
                        <a:latin typeface="Arial" charset="0"/>
                        <a:ea typeface="Arial" charset="0"/>
                        <a:cs typeface="Arial" charset="0"/>
                      </a:endParaRPr>
                    </a:p>
                  </a:txBody>
                  <a:tcPr marL="75217" marR="75217" marT="28206" marB="28206"/>
                </a:tc>
              </a:tr>
              <a:tr h="13791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is-IS" sz="1300" dirty="0" smtClean="0">
                          <a:latin typeface="Andale Mono" charset="0"/>
                          <a:ea typeface="Andale Mono" charset="0"/>
                          <a:cs typeface="Andale Mono" charset="0"/>
                        </a:rPr>
                        <a:t>… </a:t>
                      </a:r>
                      <a:endParaRPr lang="en-US" sz="1300" b="1" dirty="0" smtClean="0">
                        <a:latin typeface="Andale Mono" charset="0"/>
                        <a:ea typeface="Andale Mono" charset="0"/>
                        <a:cs typeface="Andale Mono" charset="0"/>
                      </a:endParaRPr>
                    </a:p>
                  </a:txBody>
                  <a:tcPr marL="75217" marR="75217" marT="28206" marB="2820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sz="1300" b="1" dirty="0" smtClean="0">
                          <a:latin typeface="Arial" charset="0"/>
                          <a:ea typeface="Arial" charset="0"/>
                          <a:cs typeface="Arial" charset="0"/>
                        </a:rPr>
                        <a:t>…</a:t>
                      </a:r>
                      <a:endParaRPr lang="en-US" sz="1300" b="1" dirty="0" smtClean="0">
                        <a:latin typeface="Arial" charset="0"/>
                        <a:ea typeface="Arial" charset="0"/>
                        <a:cs typeface="Arial" charset="0"/>
                      </a:endParaRPr>
                    </a:p>
                  </a:txBody>
                  <a:tcPr marL="75217" marR="75217" marT="28206" marB="28206"/>
                </a:tc>
              </a:tr>
              <a:tr h="22504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00" dirty="0" smtClean="0">
                          <a:latin typeface="Andale Mono" charset="0"/>
                          <a:ea typeface="Andale Mono" charset="0"/>
                          <a:cs typeface="Andale Mono" charset="0"/>
                        </a:rPr>
                        <a:t>2001:db8:1:f000::/52</a:t>
                      </a:r>
                      <a:endParaRPr lang="en-US" sz="1300" b="1" dirty="0" smtClean="0">
                        <a:latin typeface="Andale Mono" charset="0"/>
                        <a:ea typeface="Andale Mono" charset="0"/>
                        <a:cs typeface="Andale Mono" charset="0"/>
                      </a:endParaRPr>
                    </a:p>
                  </a:txBody>
                  <a:tcPr marL="75217" marR="75217" marT="28206" marB="2820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0" dirty="0" smtClean="0">
                          <a:latin typeface="Arial" charset="0"/>
                          <a:ea typeface="Arial" charset="0"/>
                          <a:cs typeface="Arial" charset="0"/>
                        </a:rPr>
                        <a:t>[Location 16]</a:t>
                      </a:r>
                    </a:p>
                  </a:txBody>
                  <a:tcPr marL="75217" marR="75217" marT="28206" marB="28206"/>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813075132"/>
              </p:ext>
            </p:extLst>
          </p:nvPr>
        </p:nvGraphicFramePr>
        <p:xfrm>
          <a:off x="5230580" y="3065621"/>
          <a:ext cx="3623745" cy="1559412"/>
        </p:xfrm>
        <a:graphic>
          <a:graphicData uri="http://schemas.openxmlformats.org/drawingml/2006/table">
            <a:tbl>
              <a:tblPr firstRow="1" bandRow="1">
                <a:tableStyleId>{35758FB7-9AC5-4552-8A53-C91805E547FA}</a:tableStyleId>
              </a:tblPr>
              <a:tblGrid>
                <a:gridCol w="2217359"/>
                <a:gridCol w="1406386"/>
              </a:tblGrid>
              <a:tr h="236241">
                <a:tc>
                  <a:txBody>
                    <a:bodyPr/>
                    <a:lstStyle/>
                    <a:p>
                      <a:r>
                        <a:rPr lang="en-US" sz="1500" dirty="0" smtClean="0"/>
                        <a:t>Prefix</a:t>
                      </a:r>
                      <a:endParaRPr lang="en-US" sz="1500" dirty="0">
                        <a:latin typeface="Arial" charset="0"/>
                        <a:ea typeface="Arial" charset="0"/>
                        <a:cs typeface="Arial" charset="0"/>
                      </a:endParaRPr>
                    </a:p>
                  </a:txBody>
                  <a:tcPr marL="75217" marR="75217" marT="28206" marB="28206"/>
                </a:tc>
                <a:tc>
                  <a:txBody>
                    <a:bodyPr/>
                    <a:lstStyle/>
                    <a:p>
                      <a:r>
                        <a:rPr lang="en-US" sz="1500" dirty="0" smtClean="0"/>
                        <a:t>Assignment</a:t>
                      </a:r>
                      <a:endParaRPr lang="en-US" sz="1500" dirty="0">
                        <a:latin typeface="Arial" charset="0"/>
                        <a:ea typeface="Arial" charset="0"/>
                        <a:cs typeface="Arial" charset="0"/>
                      </a:endParaRPr>
                    </a:p>
                  </a:txBody>
                  <a:tcPr marL="75217" marR="75217" marT="28206" marB="28206"/>
                </a:tc>
              </a:tr>
              <a:tr h="256272">
                <a:tc>
                  <a:txBody>
                    <a:bodyPr/>
                    <a:lstStyle/>
                    <a:p>
                      <a:r>
                        <a:rPr lang="en-US" sz="1300" dirty="0" smtClean="0">
                          <a:latin typeface="Andale Mono" charset="0"/>
                          <a:ea typeface="Andale Mono" charset="0"/>
                          <a:cs typeface="Andale Mono" charset="0"/>
                        </a:rPr>
                        <a:t>2001:db8:1:1000::/64</a:t>
                      </a:r>
                      <a:endParaRPr lang="en-US" sz="1300" b="1" dirty="0" smtClean="0">
                        <a:latin typeface="Andale Mono" charset="0"/>
                        <a:ea typeface="Andale Mono" charset="0"/>
                        <a:cs typeface="Andale Mono" charset="0"/>
                      </a:endParaRPr>
                    </a:p>
                  </a:txBody>
                  <a:tcPr marL="75217" marR="75217" marT="28206" marB="28206"/>
                </a:tc>
                <a:tc>
                  <a:txBody>
                    <a:bodyPr/>
                    <a:lstStyle/>
                    <a:p>
                      <a:r>
                        <a:rPr lang="en-US" sz="1300" dirty="0" smtClean="0">
                          <a:latin typeface="Arial" charset="0"/>
                          <a:ea typeface="Arial" charset="0"/>
                          <a:cs typeface="Arial" charset="0"/>
                        </a:rPr>
                        <a:t>Reserved</a:t>
                      </a:r>
                      <a:endParaRPr lang="en-US" sz="1300" b="1" dirty="0">
                        <a:latin typeface="Arial" charset="0"/>
                        <a:ea typeface="Arial" charset="0"/>
                        <a:cs typeface="Arial" charset="0"/>
                      </a:endParaRPr>
                    </a:p>
                  </a:txBody>
                  <a:tcPr marL="75217" marR="75217" marT="28206" marB="28206"/>
                </a:tc>
              </a:tr>
              <a:tr h="168030">
                <a:tc>
                  <a:txBody>
                    <a:bodyPr/>
                    <a:lstStyle/>
                    <a:p>
                      <a:r>
                        <a:rPr lang="en-US" sz="1300" dirty="0" smtClean="0">
                          <a:latin typeface="Andale Mono" charset="0"/>
                          <a:ea typeface="Andale Mono" charset="0"/>
                          <a:cs typeface="Andale Mono" charset="0"/>
                        </a:rPr>
                        <a:t>2001:db8:1:1001::/64</a:t>
                      </a:r>
                      <a:endParaRPr lang="en-US" sz="1300" b="1" dirty="0" smtClean="0">
                        <a:latin typeface="Andale Mono" charset="0"/>
                        <a:ea typeface="Andale Mono" charset="0"/>
                        <a:cs typeface="Andale Mono" charset="0"/>
                      </a:endParaRPr>
                    </a:p>
                  </a:txBody>
                  <a:tcPr marL="75217" marR="75217" marT="28206" marB="28206"/>
                </a:tc>
                <a:tc>
                  <a:txBody>
                    <a:bodyPr/>
                    <a:lstStyle/>
                    <a:p>
                      <a:r>
                        <a:rPr lang="en-US" sz="1300" dirty="0" smtClean="0">
                          <a:latin typeface="Arial" charset="0"/>
                          <a:ea typeface="Arial" charset="0"/>
                          <a:cs typeface="Arial" charset="0"/>
                        </a:rPr>
                        <a:t>VLAN1</a:t>
                      </a:r>
                      <a:endParaRPr lang="en-US" sz="1300" b="1" dirty="0">
                        <a:latin typeface="Arial" charset="0"/>
                        <a:ea typeface="Arial" charset="0"/>
                        <a:cs typeface="Arial" charset="0"/>
                      </a:endParaRPr>
                    </a:p>
                  </a:txBody>
                  <a:tcPr marL="75217" marR="75217" marT="28206" marB="28206"/>
                </a:tc>
              </a:tr>
              <a:tr h="207109">
                <a:tc>
                  <a:txBody>
                    <a:bodyPr/>
                    <a:lstStyle/>
                    <a:p>
                      <a:r>
                        <a:rPr lang="en-US" sz="1300" dirty="0" smtClean="0">
                          <a:latin typeface="Andale Mono" charset="0"/>
                          <a:ea typeface="Andale Mono" charset="0"/>
                          <a:cs typeface="Andale Mono" charset="0"/>
                        </a:rPr>
                        <a:t>2001:db8:1:1002::/64</a:t>
                      </a:r>
                      <a:endParaRPr lang="en-US" sz="1300" b="1" dirty="0" smtClean="0">
                        <a:latin typeface="Andale Mono" charset="0"/>
                        <a:ea typeface="Andale Mono" charset="0"/>
                        <a:cs typeface="Andale Mono" charset="0"/>
                      </a:endParaRPr>
                    </a:p>
                  </a:txBody>
                  <a:tcPr marL="75217" marR="75217" marT="28206" marB="2820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aseline="0" dirty="0" smtClean="0">
                          <a:latin typeface="Arial" charset="0"/>
                          <a:ea typeface="Arial" charset="0"/>
                          <a:cs typeface="Arial" charset="0"/>
                        </a:rPr>
                        <a:t>VLAN2</a:t>
                      </a:r>
                      <a:endParaRPr lang="en-US" sz="1300" b="1" dirty="0" smtClean="0">
                        <a:latin typeface="Arial" charset="0"/>
                        <a:ea typeface="Arial" charset="0"/>
                        <a:cs typeface="Arial" charset="0"/>
                      </a:endParaRPr>
                    </a:p>
                  </a:txBody>
                  <a:tcPr marL="75217" marR="75217" marT="28206" marB="28206"/>
                </a:tc>
              </a:tr>
              <a:tr h="13791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is-IS" sz="1300" dirty="0" smtClean="0">
                          <a:latin typeface="Andale Mono" charset="0"/>
                          <a:ea typeface="Andale Mono" charset="0"/>
                          <a:cs typeface="Andale Mono" charset="0"/>
                        </a:rPr>
                        <a:t>… </a:t>
                      </a:r>
                      <a:endParaRPr lang="en-US" sz="1300" b="1" dirty="0" smtClean="0">
                        <a:latin typeface="Andale Mono" charset="0"/>
                        <a:ea typeface="Andale Mono" charset="0"/>
                        <a:cs typeface="Andale Mono" charset="0"/>
                      </a:endParaRPr>
                    </a:p>
                  </a:txBody>
                  <a:tcPr marL="75217" marR="75217" marT="28206" marB="2820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sz="1300" dirty="0" smtClean="0">
                          <a:latin typeface="Arial" charset="0"/>
                          <a:ea typeface="Arial" charset="0"/>
                          <a:cs typeface="Arial" charset="0"/>
                        </a:rPr>
                        <a:t>…</a:t>
                      </a:r>
                      <a:endParaRPr lang="en-US" sz="1300" b="1" dirty="0" smtClean="0">
                        <a:latin typeface="Arial" charset="0"/>
                        <a:ea typeface="Arial" charset="0"/>
                        <a:cs typeface="Arial" charset="0"/>
                      </a:endParaRPr>
                    </a:p>
                  </a:txBody>
                  <a:tcPr marL="75217" marR="75217" marT="28206" marB="28206"/>
                </a:tc>
              </a:tr>
              <a:tr h="22504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00" dirty="0" smtClean="0">
                          <a:latin typeface="Andale Mono" charset="0"/>
                          <a:ea typeface="Andale Mono" charset="0"/>
                          <a:cs typeface="Andale Mono" charset="0"/>
                        </a:rPr>
                        <a:t>2001:db8:1:1fff::/64</a:t>
                      </a:r>
                      <a:endParaRPr lang="en-US" sz="1300" b="1" dirty="0" smtClean="0">
                        <a:latin typeface="Andale Mono" charset="0"/>
                        <a:ea typeface="Andale Mono" charset="0"/>
                        <a:cs typeface="Andale Mono" charset="0"/>
                      </a:endParaRPr>
                    </a:p>
                  </a:txBody>
                  <a:tcPr marL="75217" marR="75217" marT="28206" marB="2820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latin typeface="Arial" charset="0"/>
                          <a:ea typeface="Arial" charset="0"/>
                          <a:cs typeface="Arial" charset="0"/>
                        </a:rPr>
                        <a:t>[S</a:t>
                      </a:r>
                      <a:r>
                        <a:rPr lang="en-US" sz="1300" baseline="0" dirty="0" smtClean="0">
                          <a:latin typeface="Arial" charset="0"/>
                          <a:ea typeface="Arial" charset="0"/>
                          <a:cs typeface="Arial" charset="0"/>
                        </a:rPr>
                        <a:t>ubnet 4096]</a:t>
                      </a:r>
                      <a:endParaRPr lang="en-US" sz="1300" b="0" dirty="0" smtClean="0">
                        <a:latin typeface="Arial" charset="0"/>
                        <a:ea typeface="Arial" charset="0"/>
                        <a:cs typeface="Arial" charset="0"/>
                      </a:endParaRPr>
                    </a:p>
                  </a:txBody>
                  <a:tcPr marL="75217" marR="75217" marT="28206" marB="28206"/>
                </a:tc>
              </a:tr>
            </a:tbl>
          </a:graphicData>
        </a:graphic>
      </p:graphicFrame>
      <p:sp>
        <p:nvSpPr>
          <p:cNvPr id="3" name="Rectangle 2"/>
          <p:cNvSpPr/>
          <p:nvPr/>
        </p:nvSpPr>
        <p:spPr>
          <a:xfrm>
            <a:off x="394936" y="5042763"/>
            <a:ext cx="8354128" cy="1484161"/>
          </a:xfrm>
          <a:prstGeom prst="rect">
            <a:avLst/>
          </a:prstGeom>
        </p:spPr>
        <p:txBody>
          <a:bodyPr vert="horz" lIns="91440" tIns="45720" rIns="91440" bIns="45720" rtlCol="0">
            <a:normAutofit fontScale="85000" lnSpcReduction="20000"/>
          </a:bodyPr>
          <a:lstStyle/>
          <a:p>
            <a:pPr marL="342900" indent="-342900">
              <a:spcBef>
                <a:spcPct val="20000"/>
              </a:spcBef>
              <a:buClr>
                <a:schemeClr val="accent1"/>
              </a:buClr>
              <a:buFont typeface="Arial"/>
              <a:buChar char="•"/>
            </a:pPr>
            <a:r>
              <a:rPr lang="en-US" sz="3200" dirty="0" smtClean="0">
                <a:solidFill>
                  <a:srgbClr val="FF0000"/>
                </a:solidFill>
                <a:latin typeface="Arial"/>
                <a:cs typeface="Arial"/>
              </a:rPr>
              <a:t>CAUTION!</a:t>
            </a:r>
            <a:r>
              <a:rPr lang="en-US" sz="3200" dirty="0" smtClean="0">
                <a:solidFill>
                  <a:schemeClr val="bg1">
                    <a:lumMod val="50000"/>
                  </a:schemeClr>
                </a:solidFill>
                <a:latin typeface="Arial"/>
                <a:cs typeface="Arial"/>
              </a:rPr>
              <a:t> It’s </a:t>
            </a:r>
            <a:r>
              <a:rPr lang="en-US" sz="3200" dirty="0">
                <a:solidFill>
                  <a:schemeClr val="bg1">
                    <a:lumMod val="50000"/>
                  </a:schemeClr>
                </a:solidFill>
                <a:latin typeface="Arial"/>
                <a:cs typeface="Arial"/>
              </a:rPr>
              <a:t>possible to </a:t>
            </a:r>
            <a:r>
              <a:rPr lang="en-US" sz="3200" dirty="0" smtClean="0">
                <a:solidFill>
                  <a:schemeClr val="bg1">
                    <a:lumMod val="50000"/>
                  </a:schemeClr>
                </a:solidFill>
                <a:latin typeface="Arial"/>
                <a:cs typeface="Arial"/>
              </a:rPr>
              <a:t>overdo this approach</a:t>
            </a:r>
            <a:r>
              <a:rPr lang="is-IS" sz="3200" dirty="0" smtClean="0">
                <a:solidFill>
                  <a:schemeClr val="bg1">
                    <a:lumMod val="50000"/>
                  </a:schemeClr>
                </a:solidFill>
                <a:latin typeface="Arial"/>
                <a:cs typeface="Arial"/>
              </a:rPr>
              <a:t>…</a:t>
            </a:r>
            <a:endParaRPr lang="en-US" sz="3200" dirty="0">
              <a:solidFill>
                <a:schemeClr val="bg1">
                  <a:lumMod val="50000"/>
                </a:schemeClr>
              </a:solidFill>
              <a:latin typeface="Arial"/>
              <a:cs typeface="Arial"/>
            </a:endParaRPr>
          </a:p>
          <a:p>
            <a:pPr marL="742950" lvl="1" indent="-285750">
              <a:spcBef>
                <a:spcPct val="20000"/>
              </a:spcBef>
              <a:buClr>
                <a:schemeClr val="accent1"/>
              </a:buClr>
              <a:buFont typeface="Arial"/>
              <a:buChar char="–"/>
            </a:pPr>
            <a:r>
              <a:rPr lang="en-US" sz="2800" dirty="0" smtClean="0">
                <a:solidFill>
                  <a:schemeClr val="bg1">
                    <a:lumMod val="50000"/>
                  </a:schemeClr>
                </a:solidFill>
                <a:latin typeface="Arial"/>
                <a:cs typeface="Arial"/>
              </a:rPr>
              <a:t>There is a trade-off between the operational </a:t>
            </a:r>
            <a:r>
              <a:rPr lang="en-US" sz="2800" dirty="0">
                <a:solidFill>
                  <a:schemeClr val="bg1">
                    <a:lumMod val="50000"/>
                  </a:schemeClr>
                </a:solidFill>
                <a:latin typeface="Arial"/>
                <a:cs typeface="Arial"/>
              </a:rPr>
              <a:t>benefits </a:t>
            </a:r>
            <a:r>
              <a:rPr lang="en-US" sz="2800" dirty="0" smtClean="0">
                <a:solidFill>
                  <a:schemeClr val="bg1">
                    <a:lumMod val="50000"/>
                  </a:schemeClr>
                </a:solidFill>
                <a:latin typeface="Arial"/>
                <a:cs typeface="Arial"/>
              </a:rPr>
              <a:t>of the approach and the flexibility </a:t>
            </a:r>
            <a:r>
              <a:rPr lang="en-US" sz="2800" dirty="0">
                <a:solidFill>
                  <a:schemeClr val="bg1">
                    <a:lumMod val="50000"/>
                  </a:schemeClr>
                </a:solidFill>
                <a:latin typeface="Arial"/>
                <a:cs typeface="Arial"/>
              </a:rPr>
              <a:t>of </a:t>
            </a:r>
            <a:r>
              <a:rPr lang="en-US" sz="2800" dirty="0" smtClean="0">
                <a:solidFill>
                  <a:schemeClr val="bg1">
                    <a:lumMod val="50000"/>
                  </a:schemeClr>
                </a:solidFill>
                <a:latin typeface="Arial"/>
                <a:cs typeface="Arial"/>
              </a:rPr>
              <a:t>your addressing plan for growth and extensibility</a:t>
            </a:r>
            <a:endParaRPr lang="en-US" sz="2800" dirty="0">
              <a:solidFill>
                <a:schemeClr val="bg1">
                  <a:lumMod val="50000"/>
                </a:schemeClr>
              </a:solidFill>
              <a:latin typeface="Arial"/>
              <a:cs typeface="Arial"/>
            </a:endParaRPr>
          </a:p>
        </p:txBody>
      </p:sp>
    </p:spTree>
    <p:extLst>
      <p:ext uri="{BB962C8B-B14F-4D97-AF65-F5344CB8AC3E}">
        <p14:creationId xmlns:p14="http://schemas.microsoft.com/office/powerpoint/2010/main" val="2031423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22313" y="1411452"/>
            <a:ext cx="7772400" cy="748423"/>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595959"/>
                </a:solidFill>
                <a:latin typeface="Arial"/>
                <a:ea typeface="+mj-ea"/>
                <a:cs typeface="Arial"/>
              </a:defRPr>
            </a:lvl1pPr>
          </a:lstStyle>
          <a:p>
            <a:r>
              <a:rPr lang="en-US" sz="3600" dirty="0"/>
              <a:t>5. </a:t>
            </a:r>
            <a:r>
              <a:rPr lang="en-US" sz="3600" dirty="0" smtClean="0"/>
              <a:t>CPE </a:t>
            </a:r>
            <a:r>
              <a:rPr lang="en-US" sz="3600" dirty="0"/>
              <a:t>addressing</a:t>
            </a:r>
          </a:p>
        </p:txBody>
      </p:sp>
    </p:spTree>
    <p:extLst>
      <p:ext uri="{BB962C8B-B14F-4D97-AF65-F5344CB8AC3E}">
        <p14:creationId xmlns:p14="http://schemas.microsoft.com/office/powerpoint/2010/main" val="12137856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ISP approach to CPE addressing</a:t>
            </a:r>
            <a:endParaRPr lang="en-US" dirty="0"/>
          </a:p>
        </p:txBody>
      </p:sp>
      <p:sp>
        <p:nvSpPr>
          <p:cNvPr id="3" name="Content Placeholder 2"/>
          <p:cNvSpPr>
            <a:spLocks noGrp="1"/>
          </p:cNvSpPr>
          <p:nvPr>
            <p:ph idx="1"/>
          </p:nvPr>
        </p:nvSpPr>
        <p:spPr/>
        <p:txBody>
          <a:bodyPr>
            <a:normAutofit/>
          </a:bodyPr>
          <a:lstStyle/>
          <a:p>
            <a:r>
              <a:rPr lang="en-US" sz="2800" dirty="0" smtClean="0"/>
              <a:t>We started with /48 (</a:t>
            </a:r>
            <a:r>
              <a:rPr lang="en-US" sz="2800" dirty="0" smtClean="0">
                <a:hlinkClick r:id="rId3"/>
              </a:rPr>
              <a:t>RFC 3177</a:t>
            </a:r>
            <a:r>
              <a:rPr lang="en-US" sz="2800" dirty="0" smtClean="0"/>
              <a:t>)</a:t>
            </a:r>
          </a:p>
          <a:p>
            <a:pPr lvl="1"/>
            <a:r>
              <a:rPr lang="en-US" sz="2400" dirty="0" smtClean="0"/>
              <a:t>Made obsolete by </a:t>
            </a:r>
            <a:r>
              <a:rPr lang="en-US" sz="2400" dirty="0" smtClean="0">
                <a:hlinkClick r:id="rId4"/>
              </a:rPr>
              <a:t>RFC 6177</a:t>
            </a:r>
            <a:endParaRPr lang="en-US" sz="2400" dirty="0" smtClean="0"/>
          </a:p>
          <a:p>
            <a:r>
              <a:rPr lang="en-US" sz="2800" dirty="0" smtClean="0"/>
              <a:t>Now /56 per CPE is the best </a:t>
            </a:r>
            <a:r>
              <a:rPr lang="en-US" sz="2800" dirty="0" err="1" smtClean="0"/>
              <a:t>practise</a:t>
            </a:r>
            <a:endParaRPr lang="en-US" sz="2800" dirty="0" smtClean="0"/>
          </a:p>
          <a:p>
            <a:r>
              <a:rPr lang="en-US" sz="2800" dirty="0" smtClean="0"/>
              <a:t>But the IETF </a:t>
            </a:r>
            <a:r>
              <a:rPr lang="en-US" sz="2800" dirty="0" err="1" smtClean="0"/>
              <a:t>Homenet</a:t>
            </a:r>
            <a:r>
              <a:rPr lang="en-US" sz="2800" dirty="0" smtClean="0"/>
              <a:t> working group is reconsidering /48</a:t>
            </a:r>
          </a:p>
          <a:p>
            <a:pPr lvl="1"/>
            <a:r>
              <a:rPr lang="en-US" sz="2400" dirty="0" smtClean="0"/>
              <a:t>Prefix </a:t>
            </a:r>
            <a:r>
              <a:rPr lang="en-US" sz="2400" dirty="0" err="1" smtClean="0"/>
              <a:t>colouring</a:t>
            </a:r>
            <a:r>
              <a:rPr lang="en-US" sz="2400" dirty="0" smtClean="0"/>
              <a:t> </a:t>
            </a:r>
            <a:r>
              <a:rPr lang="en-US" sz="2400" dirty="0" smtClean="0"/>
              <a:t>(?</a:t>
            </a:r>
            <a:r>
              <a:rPr lang="en-US" sz="2400" dirty="0" smtClean="0"/>
              <a:t>)</a:t>
            </a:r>
          </a:p>
          <a:p>
            <a:endParaRPr lang="en-US" sz="2800" dirty="0"/>
          </a:p>
          <a:p>
            <a:r>
              <a:rPr lang="en-US" sz="2800" dirty="0" smtClean="0"/>
              <a:t>What do you think of SP </a:t>
            </a:r>
            <a:r>
              <a:rPr lang="en-US" sz="2800" dirty="0" err="1" smtClean="0"/>
              <a:t>Wi-fi</a:t>
            </a:r>
            <a:r>
              <a:rPr lang="en-US" sz="2800" dirty="0" smtClean="0"/>
              <a:t> and /64 per host?</a:t>
            </a:r>
            <a:endParaRPr lang="en-US" sz="2800" dirty="0"/>
          </a:p>
        </p:txBody>
      </p:sp>
    </p:spTree>
    <p:extLst>
      <p:ext uri="{BB962C8B-B14F-4D97-AF65-F5344CB8AC3E}">
        <p14:creationId xmlns:p14="http://schemas.microsoft.com/office/powerpoint/2010/main" val="74534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740979" y="1417638"/>
            <a:ext cx="7662041" cy="4525963"/>
          </a:xfrm>
        </p:spPr>
        <p:txBody>
          <a:bodyPr>
            <a:normAutofit fontScale="85000" lnSpcReduction="20000"/>
          </a:bodyPr>
          <a:lstStyle/>
          <a:p>
            <a:pPr marL="0" indent="0" algn="just">
              <a:buNone/>
            </a:pPr>
            <a:r>
              <a:rPr lang="en-US" dirty="0"/>
              <a:t>One of the first steps in an IPv6 deployment project is to obtain an IPv6 prefix for your </a:t>
            </a:r>
            <a:r>
              <a:rPr lang="en-US" dirty="0" err="1"/>
              <a:t>organisation</a:t>
            </a:r>
            <a:r>
              <a:rPr lang="en-US" dirty="0"/>
              <a:t> and </a:t>
            </a:r>
            <a:r>
              <a:rPr lang="en-US" b="1" dirty="0"/>
              <a:t>create an IPv6 addressing </a:t>
            </a:r>
            <a:r>
              <a:rPr lang="en-US" dirty="0"/>
              <a:t>plan. Thanks to the growth of IPv6 deployment globally, there is </a:t>
            </a:r>
            <a:r>
              <a:rPr lang="en-US" b="1" dirty="0"/>
              <a:t>more experience and new best practices</a:t>
            </a:r>
            <a:r>
              <a:rPr lang="en-US" dirty="0"/>
              <a:t> are created that can assist with such a task</a:t>
            </a:r>
            <a:r>
              <a:rPr lang="en-US" dirty="0" smtClean="0"/>
              <a:t>.</a:t>
            </a:r>
          </a:p>
          <a:p>
            <a:pPr marL="0" indent="0" algn="just">
              <a:buNone/>
            </a:pPr>
            <a:endParaRPr lang="en-US" dirty="0"/>
          </a:p>
          <a:p>
            <a:pPr marL="0" indent="0" algn="just">
              <a:buNone/>
            </a:pPr>
            <a:r>
              <a:rPr lang="en-US" dirty="0"/>
              <a:t>This session will present the </a:t>
            </a:r>
            <a:r>
              <a:rPr lang="en-US" b="1" dirty="0"/>
              <a:t>top 5 major points </a:t>
            </a:r>
            <a:r>
              <a:rPr lang="en-US" dirty="0"/>
              <a:t>you need to consider and focus on when writing your addressing plan. The aim is to provide the attendees with guidance and suggestions.</a:t>
            </a:r>
          </a:p>
          <a:p>
            <a:pPr marL="0" indent="0" algn="just">
              <a:buNone/>
            </a:pPr>
            <a:endParaRPr lang="en-US" b="1" dirty="0"/>
          </a:p>
        </p:txBody>
      </p:sp>
    </p:spTree>
    <p:extLst>
      <p:ext uri="{BB962C8B-B14F-4D97-AF65-F5344CB8AC3E}">
        <p14:creationId xmlns:p14="http://schemas.microsoft.com/office/powerpoint/2010/main" val="127363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Influences in the Industry</a:t>
            </a:r>
            <a:endParaRPr lang="en-US" dirty="0"/>
          </a:p>
        </p:txBody>
      </p:sp>
      <p:sp>
        <p:nvSpPr>
          <p:cNvPr id="5" name="Content Placeholder 4"/>
          <p:cNvSpPr>
            <a:spLocks noGrp="1"/>
          </p:cNvSpPr>
          <p:nvPr>
            <p:ph idx="1"/>
          </p:nvPr>
        </p:nvSpPr>
        <p:spPr>
          <a:xfrm>
            <a:off x="362868" y="1247425"/>
            <a:ext cx="8323932" cy="5474050"/>
          </a:xfrm>
        </p:spPr>
        <p:txBody>
          <a:bodyPr>
            <a:normAutofit lnSpcReduction="10000"/>
          </a:bodyPr>
          <a:lstStyle/>
          <a:p>
            <a:r>
              <a:rPr lang="en-US" sz="1600" b="1" dirty="0" smtClean="0"/>
              <a:t>IETF </a:t>
            </a:r>
            <a:r>
              <a:rPr lang="en-US" sz="1600" b="1" dirty="0" err="1" smtClean="0"/>
              <a:t>Homenet</a:t>
            </a:r>
            <a:r>
              <a:rPr lang="en-US" sz="1600" b="1" dirty="0" smtClean="0"/>
              <a:t> &amp; ISP’s IPv6 Addressing</a:t>
            </a:r>
          </a:p>
          <a:p>
            <a:pPr lvl="1"/>
            <a:r>
              <a:rPr lang="en-US" sz="1600" dirty="0" smtClean="0">
                <a:solidFill>
                  <a:schemeClr val="tx1">
                    <a:lumMod val="50000"/>
                    <a:lumOff val="50000"/>
                  </a:schemeClr>
                </a:solidFill>
              </a:rPr>
              <a:t>This WG focuses on supporting </a:t>
            </a:r>
            <a:r>
              <a:rPr lang="en-US" sz="1600" dirty="0">
                <a:solidFill>
                  <a:schemeClr val="tx1">
                    <a:lumMod val="50000"/>
                    <a:lumOff val="50000"/>
                  </a:schemeClr>
                </a:solidFill>
              </a:rPr>
              <a:t>next-generation </a:t>
            </a:r>
            <a:r>
              <a:rPr lang="en-US" sz="1600" dirty="0" smtClean="0">
                <a:solidFill>
                  <a:schemeClr val="tx1">
                    <a:lumMod val="50000"/>
                    <a:lumOff val="50000"/>
                  </a:schemeClr>
                </a:solidFill>
              </a:rPr>
              <a:t>services </a:t>
            </a:r>
            <a:r>
              <a:rPr lang="en-US" sz="1600" dirty="0">
                <a:solidFill>
                  <a:schemeClr val="tx1">
                    <a:lumMod val="50000"/>
                    <a:lumOff val="50000"/>
                  </a:schemeClr>
                </a:solidFill>
              </a:rPr>
              <a:t>on unmanaged home networks</a:t>
            </a:r>
            <a:endParaRPr lang="en-US" sz="1600" dirty="0" smtClean="0">
              <a:solidFill>
                <a:schemeClr val="tx1">
                  <a:lumMod val="50000"/>
                  <a:lumOff val="50000"/>
                </a:schemeClr>
              </a:solidFill>
            </a:endParaRPr>
          </a:p>
          <a:p>
            <a:pPr lvl="2"/>
            <a:r>
              <a:rPr lang="en-US" sz="1200" dirty="0" smtClean="0">
                <a:solidFill>
                  <a:schemeClr val="tx1">
                    <a:lumMod val="50000"/>
                    <a:lumOff val="50000"/>
                  </a:schemeClr>
                </a:solidFill>
              </a:rPr>
              <a:t>In the center of their work is </a:t>
            </a:r>
            <a:r>
              <a:rPr lang="en-US" sz="1400" b="1" dirty="0" smtClean="0">
                <a:solidFill>
                  <a:schemeClr val="tx1">
                    <a:lumMod val="50000"/>
                    <a:lumOff val="50000"/>
                  </a:schemeClr>
                </a:solidFill>
              </a:rPr>
              <a:t>IPv6</a:t>
            </a:r>
          </a:p>
          <a:p>
            <a:pPr lvl="1"/>
            <a:r>
              <a:rPr lang="en-US" sz="1600" dirty="0" smtClean="0"/>
              <a:t>Multiple ISP connections to the home</a:t>
            </a:r>
          </a:p>
          <a:p>
            <a:pPr lvl="2"/>
            <a:r>
              <a:rPr lang="en-US" sz="1200" dirty="0" smtClean="0"/>
              <a:t>Example: broadband, VPN router, smart meters, home security etc.</a:t>
            </a:r>
          </a:p>
          <a:p>
            <a:pPr lvl="2"/>
            <a:r>
              <a:rPr lang="en-US" sz="1200" dirty="0" smtClean="0"/>
              <a:t>Terminated at a CPE (6rd, DHCPv6-PD, MAP, static IPv6 etc.)</a:t>
            </a:r>
          </a:p>
          <a:p>
            <a:pPr lvl="1">
              <a:lnSpc>
                <a:spcPct val="80000"/>
              </a:lnSpc>
            </a:pPr>
            <a:r>
              <a:rPr lang="en-US" sz="1600" b="1" dirty="0" smtClean="0">
                <a:solidFill>
                  <a:srgbClr val="800000"/>
                </a:solidFill>
              </a:rPr>
              <a:t>Not really impacting the ISP IPv6 addressing </a:t>
            </a:r>
            <a:r>
              <a:rPr lang="en-US" sz="1600" dirty="0" smtClean="0"/>
              <a:t>as it’s behind the CPE</a:t>
            </a:r>
          </a:p>
          <a:p>
            <a:pPr lvl="2">
              <a:lnSpc>
                <a:spcPct val="80000"/>
              </a:lnSpc>
            </a:pPr>
            <a:r>
              <a:rPr lang="en-US" sz="1200" dirty="0" smtClean="0"/>
              <a:t>Rather realize the potential </a:t>
            </a:r>
            <a:r>
              <a:rPr lang="en-US" sz="1200" b="1" dirty="0" smtClean="0">
                <a:solidFill>
                  <a:srgbClr val="FF0000"/>
                </a:solidFill>
              </a:rPr>
              <a:t>of prefix coloring &amp; IPv6 Segment Routing</a:t>
            </a:r>
          </a:p>
          <a:p>
            <a:pPr lvl="1">
              <a:lnSpc>
                <a:spcPct val="70000"/>
              </a:lnSpc>
            </a:pPr>
            <a:r>
              <a:rPr lang="en-US" sz="1600" dirty="0" smtClean="0">
                <a:hlinkClick r:id="rId3"/>
              </a:rPr>
              <a:t>Homenet presentation</a:t>
            </a:r>
            <a:r>
              <a:rPr lang="en-US" sz="1600" dirty="0" smtClean="0"/>
              <a:t> @ UKNOF 27 (January 2014)</a:t>
            </a:r>
          </a:p>
          <a:p>
            <a:pPr>
              <a:lnSpc>
                <a:spcPct val="250000"/>
              </a:lnSpc>
              <a:spcBef>
                <a:spcPts val="1536"/>
              </a:spcBef>
            </a:pPr>
            <a:r>
              <a:rPr lang="en-US" sz="1600" b="1" dirty="0" smtClean="0"/>
              <a:t>IETF </a:t>
            </a:r>
            <a:r>
              <a:rPr lang="en-US" sz="1600" b="1" dirty="0"/>
              <a:t>v6 Ops &amp; </a:t>
            </a:r>
            <a:r>
              <a:rPr lang="en-US" sz="1600" b="1" dirty="0">
                <a:hlinkClick r:id="rId4"/>
              </a:rPr>
              <a:t>Unique IPv6 Prefix Per Host</a:t>
            </a:r>
            <a:endParaRPr lang="en-US" sz="1600" b="1" dirty="0"/>
          </a:p>
          <a:p>
            <a:pPr lvl="1"/>
            <a:r>
              <a:rPr lang="en-US" sz="1600" dirty="0" smtClean="0"/>
              <a:t>Large scale environments with the need </a:t>
            </a:r>
            <a:r>
              <a:rPr lang="en-US" sz="1600" dirty="0"/>
              <a:t>to assign IPv6-prefix per </a:t>
            </a:r>
            <a:r>
              <a:rPr lang="en-US" sz="1600" dirty="0" smtClean="0"/>
              <a:t>host (E.g. SP Wi-Fi)</a:t>
            </a:r>
            <a:endParaRPr lang="en-US" sz="1600" dirty="0"/>
          </a:p>
          <a:p>
            <a:pPr lvl="1"/>
            <a:r>
              <a:rPr lang="en-US" sz="1600" dirty="0" smtClean="0"/>
              <a:t>Advantages: </a:t>
            </a:r>
          </a:p>
          <a:p>
            <a:pPr lvl="2"/>
            <a:r>
              <a:rPr lang="en-US" sz="1200" dirty="0" smtClean="0"/>
              <a:t>Monitoring </a:t>
            </a:r>
            <a:r>
              <a:rPr lang="en-US" sz="1200" dirty="0"/>
              <a:t>the prefix instead of IPv6 </a:t>
            </a:r>
            <a:r>
              <a:rPr lang="en-US" sz="1200" dirty="0" smtClean="0"/>
              <a:t>address</a:t>
            </a:r>
          </a:p>
          <a:p>
            <a:pPr lvl="2"/>
            <a:r>
              <a:rPr lang="en-US" sz="1200" dirty="0" smtClean="0"/>
              <a:t>Host isolation (prefix has an Off-link flag set), limitation in ND communication</a:t>
            </a:r>
            <a:endParaRPr lang="en-US" sz="1200" dirty="0"/>
          </a:p>
          <a:p>
            <a:pPr lvl="1"/>
            <a:r>
              <a:rPr lang="en-US" sz="1600" dirty="0"/>
              <a:t>Think about it from the perspective of the </a:t>
            </a:r>
            <a:r>
              <a:rPr lang="en-US" sz="1600" dirty="0" smtClean="0"/>
              <a:t>IPv6 </a:t>
            </a:r>
            <a:r>
              <a:rPr lang="en-US" sz="1600" dirty="0"/>
              <a:t>prefix allocation from your RIR/LIR</a:t>
            </a:r>
          </a:p>
          <a:p>
            <a:pPr lvl="1"/>
            <a:r>
              <a:rPr lang="en-US" sz="1600" b="1" dirty="0">
                <a:solidFill>
                  <a:srgbClr val="800000"/>
                </a:solidFill>
              </a:rPr>
              <a:t>How many /64 are you going to need? </a:t>
            </a:r>
          </a:p>
          <a:p>
            <a:pPr lvl="2"/>
            <a:r>
              <a:rPr lang="en-US" sz="1200" dirty="0"/>
              <a:t>This will impact the required allocation </a:t>
            </a:r>
            <a:r>
              <a:rPr lang="en-US" sz="1200" dirty="0" smtClean="0"/>
              <a:t>size</a:t>
            </a:r>
            <a:endParaRPr lang="en-US" sz="1200" dirty="0"/>
          </a:p>
          <a:p>
            <a:pPr lvl="1"/>
            <a:r>
              <a:rPr lang="en-US" sz="1600" dirty="0" smtClean="0">
                <a:solidFill>
                  <a:srgbClr val="7F7F7F"/>
                </a:solidFill>
              </a:rPr>
              <a:t>                 presentation </a:t>
            </a:r>
            <a:r>
              <a:rPr lang="en-US" sz="1600" dirty="0">
                <a:solidFill>
                  <a:srgbClr val="7F7F7F"/>
                </a:solidFill>
              </a:rPr>
              <a:t>@</a:t>
            </a:r>
            <a:r>
              <a:rPr lang="en-US" sz="1600" dirty="0" smtClean="0">
                <a:solidFill>
                  <a:srgbClr val="7F7F7F"/>
                </a:solidFill>
              </a:rPr>
              <a:t> </a:t>
            </a:r>
            <a:r>
              <a:rPr lang="en-US" sz="1600" dirty="0" smtClean="0">
                <a:hlinkClick r:id="rId5"/>
              </a:rPr>
              <a:t>UKNOF 33</a:t>
            </a:r>
            <a:r>
              <a:rPr lang="en-US" sz="1600" dirty="0" smtClean="0"/>
              <a:t> (January 2016)</a:t>
            </a:r>
            <a:endParaRPr lang="en-US" sz="1600" dirty="0"/>
          </a:p>
          <a:p>
            <a:endParaRPr lang="en-US" sz="1600" dirty="0"/>
          </a:p>
          <a:p>
            <a:endParaRPr lang="en-US" sz="1600" dirty="0"/>
          </a:p>
        </p:txBody>
      </p:sp>
      <p:sp>
        <p:nvSpPr>
          <p:cNvPr id="6" name="Slide Number Placeholder 5"/>
          <p:cNvSpPr>
            <a:spLocks noGrp="1"/>
          </p:cNvSpPr>
          <p:nvPr>
            <p:ph type="sldNum" sz="quarter" idx="12"/>
          </p:nvPr>
        </p:nvSpPr>
        <p:spPr>
          <a:prstGeom prst="rect">
            <a:avLst/>
          </a:prstGeom>
        </p:spPr>
        <p:txBody>
          <a:bodyPr/>
          <a:lstStyle/>
          <a:p>
            <a:fld id="{96A97DD0-5BE7-4856-A2A9-C42C6688E607}" type="slidenum">
              <a:rPr lang="en-US" sz="600" smtClean="0">
                <a:solidFill>
                  <a:srgbClr val="A6A6A6"/>
                </a:solidFill>
              </a:rPr>
              <a:pPr/>
              <a:t>20</a:t>
            </a:fld>
            <a:endParaRPr lang="en-US" sz="600" dirty="0">
              <a:solidFill>
                <a:srgbClr val="A6A6A6"/>
              </a:solidFill>
            </a:endParaRPr>
          </a:p>
        </p:txBody>
      </p:sp>
      <p:grpSp>
        <p:nvGrpSpPr>
          <p:cNvPr id="12" name="Group 11"/>
          <p:cNvGrpSpPr/>
          <p:nvPr/>
        </p:nvGrpSpPr>
        <p:grpSpPr>
          <a:xfrm>
            <a:off x="7526968" y="1843315"/>
            <a:ext cx="1558772" cy="1707634"/>
            <a:chOff x="6831430" y="1428750"/>
            <a:chExt cx="2007770" cy="2222020"/>
          </a:xfrm>
        </p:grpSpPr>
        <p:grpSp>
          <p:nvGrpSpPr>
            <p:cNvPr id="2" name="Group 1"/>
            <p:cNvGrpSpPr/>
            <p:nvPr/>
          </p:nvGrpSpPr>
          <p:grpSpPr>
            <a:xfrm>
              <a:off x="6831430" y="1428750"/>
              <a:ext cx="2007770" cy="2057400"/>
              <a:chOff x="6831430" y="1428750"/>
              <a:chExt cx="2007770" cy="2057400"/>
            </a:xfrm>
          </p:grpSpPr>
          <p:pic>
            <p:nvPicPr>
              <p:cNvPr id="7" name="Picture 2"/>
              <p:cNvPicPr>
                <a:picLocks noChangeAspect="1" noChangeArrowheads="1"/>
              </p:cNvPicPr>
              <p:nvPr/>
            </p:nvPicPr>
            <p:blipFill>
              <a:blip r:embed="rId6"/>
              <a:srcRect/>
              <a:stretch>
                <a:fillRect/>
              </a:stretch>
            </p:blipFill>
            <p:spPr bwMode="auto">
              <a:xfrm>
                <a:off x="6831430" y="1428750"/>
                <a:ext cx="1748731" cy="1676399"/>
              </a:xfrm>
              <a:prstGeom prst="rect">
                <a:avLst/>
              </a:prstGeom>
              <a:noFill/>
              <a:ln w="9525">
                <a:noFill/>
                <a:miter lim="800000"/>
                <a:headEnd/>
                <a:tailEnd/>
              </a:ln>
              <a:effectLst/>
            </p:spPr>
          </p:pic>
          <p:pic>
            <p:nvPicPr>
              <p:cNvPr id="10" name="Picture 9" descr="edit(360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4800" y="2876550"/>
                <a:ext cx="294328" cy="216822"/>
              </a:xfrm>
              <a:prstGeom prst="rect">
                <a:avLst/>
              </a:prstGeom>
            </p:spPr>
          </p:pic>
          <p:pic>
            <p:nvPicPr>
              <p:cNvPr id="11" name="Picture 10" descr="edit(360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2800" y="2876550"/>
                <a:ext cx="294328" cy="216822"/>
              </a:xfrm>
              <a:prstGeom prst="rect">
                <a:avLst/>
              </a:prstGeom>
            </p:spPr>
          </p:pic>
          <p:sp>
            <p:nvSpPr>
              <p:cNvPr id="15" name="TextBox 14"/>
              <p:cNvSpPr txBox="1"/>
              <p:nvPr/>
            </p:nvSpPr>
            <p:spPr>
              <a:xfrm>
                <a:off x="6955424" y="3105150"/>
                <a:ext cx="457201" cy="190863"/>
              </a:xfrm>
              <a:prstGeom prst="rect">
                <a:avLst/>
              </a:prstGeom>
              <a:noFill/>
            </p:spPr>
            <p:txBody>
              <a:bodyPr wrap="square" rtlCol="0">
                <a:spAutoFit/>
              </a:bodyPr>
              <a:lstStyle/>
              <a:p>
                <a:pPr>
                  <a:lnSpc>
                    <a:spcPct val="90000"/>
                  </a:lnSpc>
                  <a:spcBef>
                    <a:spcPts val="600"/>
                  </a:spcBef>
                </a:pPr>
                <a:r>
                  <a:rPr lang="en-US" sz="800" dirty="0" smtClean="0">
                    <a:solidFill>
                      <a:srgbClr val="000000"/>
                    </a:solidFill>
                  </a:rPr>
                  <a:t>/56</a:t>
                </a:r>
              </a:p>
            </p:txBody>
          </p:sp>
          <p:sp>
            <p:nvSpPr>
              <p:cNvPr id="16" name="TextBox 15"/>
              <p:cNvSpPr txBox="1"/>
              <p:nvPr/>
            </p:nvSpPr>
            <p:spPr>
              <a:xfrm>
                <a:off x="7712517" y="3105150"/>
                <a:ext cx="457201" cy="190863"/>
              </a:xfrm>
              <a:prstGeom prst="rect">
                <a:avLst/>
              </a:prstGeom>
              <a:noFill/>
            </p:spPr>
            <p:txBody>
              <a:bodyPr wrap="square" rtlCol="0">
                <a:spAutoFit/>
              </a:bodyPr>
              <a:lstStyle/>
              <a:p>
                <a:pPr>
                  <a:lnSpc>
                    <a:spcPct val="90000"/>
                  </a:lnSpc>
                  <a:spcBef>
                    <a:spcPts val="600"/>
                  </a:spcBef>
                </a:pPr>
                <a:r>
                  <a:rPr lang="en-US" sz="800" dirty="0" smtClean="0">
                    <a:solidFill>
                      <a:srgbClr val="000000"/>
                    </a:solidFill>
                  </a:rPr>
                  <a:t>/60</a:t>
                </a:r>
              </a:p>
            </p:txBody>
          </p:sp>
          <p:sp>
            <p:nvSpPr>
              <p:cNvPr id="17" name="TextBox 16"/>
              <p:cNvSpPr txBox="1"/>
              <p:nvPr/>
            </p:nvSpPr>
            <p:spPr>
              <a:xfrm>
                <a:off x="8381999" y="2343148"/>
                <a:ext cx="457201" cy="190863"/>
              </a:xfrm>
              <a:prstGeom prst="rect">
                <a:avLst/>
              </a:prstGeom>
              <a:noFill/>
            </p:spPr>
            <p:txBody>
              <a:bodyPr wrap="square" rtlCol="0">
                <a:spAutoFit/>
              </a:bodyPr>
              <a:lstStyle/>
              <a:p>
                <a:pPr>
                  <a:lnSpc>
                    <a:spcPct val="90000"/>
                  </a:lnSpc>
                  <a:spcBef>
                    <a:spcPts val="600"/>
                  </a:spcBef>
                </a:pPr>
                <a:r>
                  <a:rPr lang="en-US" sz="800" dirty="0" smtClean="0">
                    <a:solidFill>
                      <a:srgbClr val="000000"/>
                    </a:solidFill>
                  </a:rPr>
                  <a:t>/48</a:t>
                </a:r>
              </a:p>
            </p:txBody>
          </p:sp>
          <p:cxnSp>
            <p:nvCxnSpPr>
              <p:cNvPr id="19" name="Straight Arrow Connector 18"/>
              <p:cNvCxnSpPr/>
              <p:nvPr/>
            </p:nvCxnSpPr>
            <p:spPr bwMode="auto">
              <a:xfrm flipV="1">
                <a:off x="7315200" y="3105150"/>
                <a:ext cx="0" cy="381000"/>
              </a:xfrm>
              <a:prstGeom prst="straightConnector1">
                <a:avLst/>
              </a:prstGeom>
              <a:solidFill>
                <a:srgbClr val="0183B7"/>
              </a:solidFill>
              <a:ln w="19050" cap="flat" cmpd="sng" algn="ctr">
                <a:solidFill>
                  <a:schemeClr val="accent4"/>
                </a:solidFill>
                <a:prstDash val="solid"/>
                <a:round/>
                <a:headEnd type="none" w="med" len="med"/>
                <a:tailEnd type="arrow"/>
              </a:ln>
              <a:effectLst/>
            </p:spPr>
          </p:cxnSp>
          <p:cxnSp>
            <p:nvCxnSpPr>
              <p:cNvPr id="20" name="Straight Arrow Connector 19"/>
              <p:cNvCxnSpPr/>
              <p:nvPr/>
            </p:nvCxnSpPr>
            <p:spPr bwMode="auto">
              <a:xfrm flipV="1">
                <a:off x="8077200" y="3105150"/>
                <a:ext cx="0" cy="381000"/>
              </a:xfrm>
              <a:prstGeom prst="straightConnector1">
                <a:avLst/>
              </a:prstGeom>
              <a:solidFill>
                <a:srgbClr val="0183B7"/>
              </a:solidFill>
              <a:ln w="19050" cap="flat" cmpd="sng" algn="ctr">
                <a:solidFill>
                  <a:schemeClr val="accent4"/>
                </a:solidFill>
                <a:prstDash val="solid"/>
                <a:round/>
                <a:headEnd type="none" w="med" len="med"/>
                <a:tailEnd type="arrow"/>
              </a:ln>
              <a:effectLst/>
            </p:spPr>
          </p:cxnSp>
          <p:cxnSp>
            <p:nvCxnSpPr>
              <p:cNvPr id="21" name="Straight Arrow Connector 20"/>
              <p:cNvCxnSpPr/>
              <p:nvPr/>
            </p:nvCxnSpPr>
            <p:spPr bwMode="auto">
              <a:xfrm flipH="1">
                <a:off x="8382000" y="2343150"/>
                <a:ext cx="457200" cy="0"/>
              </a:xfrm>
              <a:prstGeom prst="straightConnector1">
                <a:avLst/>
              </a:prstGeom>
              <a:solidFill>
                <a:srgbClr val="0183B7"/>
              </a:solidFill>
              <a:ln w="19050" cap="flat" cmpd="sng" algn="ctr">
                <a:solidFill>
                  <a:schemeClr val="accent4"/>
                </a:solidFill>
                <a:prstDash val="solid"/>
                <a:round/>
                <a:headEnd type="none" w="med" len="med"/>
                <a:tailEnd type="arrow"/>
              </a:ln>
              <a:effectLst/>
            </p:spPr>
          </p:cxnSp>
          <p:pic>
            <p:nvPicPr>
              <p:cNvPr id="23" name="Picture 22" descr="My-computer-ic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0400" y="2190750"/>
                <a:ext cx="321117" cy="321117"/>
              </a:xfrm>
              <a:prstGeom prst="rect">
                <a:avLst/>
              </a:prstGeom>
            </p:spPr>
          </p:pic>
          <p:pic>
            <p:nvPicPr>
              <p:cNvPr id="24" name="Picture 23" descr="imgres.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7600" y="2647950"/>
                <a:ext cx="200852" cy="200852"/>
              </a:xfrm>
              <a:prstGeom prst="rect">
                <a:avLst/>
              </a:prstGeom>
            </p:spPr>
          </p:pic>
          <p:pic>
            <p:nvPicPr>
              <p:cNvPr id="25" name="Picture 24" descr="My-computer-ic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400" y="2190750"/>
                <a:ext cx="321117" cy="321117"/>
              </a:xfrm>
              <a:prstGeom prst="rect">
                <a:avLst/>
              </a:prstGeom>
            </p:spPr>
          </p:pic>
          <p:pic>
            <p:nvPicPr>
              <p:cNvPr id="26" name="Picture 25" descr="imgres.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96200" y="2266950"/>
                <a:ext cx="228600" cy="228600"/>
              </a:xfrm>
              <a:prstGeom prst="rect">
                <a:avLst/>
              </a:prstGeom>
            </p:spPr>
          </p:pic>
          <p:pic>
            <p:nvPicPr>
              <p:cNvPr id="8" name="Picture 7" descr="edit(360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7200" y="2266950"/>
                <a:ext cx="294328" cy="216822"/>
              </a:xfrm>
              <a:prstGeom prst="rect">
                <a:avLst/>
              </a:prstGeom>
            </p:spPr>
          </p:pic>
          <p:pic>
            <p:nvPicPr>
              <p:cNvPr id="27" name="Picture 26" descr="iphone_3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0400" y="2571750"/>
                <a:ext cx="148373" cy="228600"/>
              </a:xfrm>
              <a:prstGeom prst="rect">
                <a:avLst/>
              </a:prstGeom>
            </p:spPr>
          </p:pic>
        </p:grpSp>
        <p:sp>
          <p:nvSpPr>
            <p:cNvPr id="9" name="TextBox 8"/>
            <p:cNvSpPr txBox="1"/>
            <p:nvPr/>
          </p:nvSpPr>
          <p:spPr>
            <a:xfrm>
              <a:off x="7647317" y="3486150"/>
              <a:ext cx="1143623" cy="164620"/>
            </a:xfrm>
            <a:prstGeom prst="rect">
              <a:avLst/>
            </a:prstGeom>
            <a:noFill/>
          </p:spPr>
          <p:txBody>
            <a:bodyPr wrap="square" rtlCol="0">
              <a:spAutoFit/>
            </a:bodyPr>
            <a:lstStyle/>
            <a:p>
              <a:pPr algn="r">
                <a:lnSpc>
                  <a:spcPct val="90000"/>
                </a:lnSpc>
                <a:spcBef>
                  <a:spcPts val="600"/>
                </a:spcBef>
              </a:pPr>
              <a:r>
                <a:rPr lang="en-US" sz="600" dirty="0" smtClean="0"/>
                <a:t>© </a:t>
              </a:r>
              <a:r>
                <a:rPr lang="en-US" sz="600" dirty="0" err="1" smtClean="0"/>
                <a:t>V.McKillop</a:t>
              </a:r>
              <a:r>
                <a:rPr lang="en-US" sz="600" dirty="0" smtClean="0"/>
                <a:t>, 2015</a:t>
              </a:r>
            </a:p>
          </p:txBody>
        </p:sp>
      </p:grpSp>
      <p:grpSp>
        <p:nvGrpSpPr>
          <p:cNvPr id="28" name="Group 27"/>
          <p:cNvGrpSpPr/>
          <p:nvPr/>
        </p:nvGrpSpPr>
        <p:grpSpPr>
          <a:xfrm>
            <a:off x="7798088" y="274638"/>
            <a:ext cx="1147636" cy="450376"/>
            <a:chOff x="7581302" y="200460"/>
            <a:chExt cx="1380410" cy="481689"/>
          </a:xfrm>
        </p:grpSpPr>
        <p:pic>
          <p:nvPicPr>
            <p:cNvPr id="29" name="Picture 8" descr="MCj03710500000[1]"/>
            <p:cNvPicPr>
              <a:picLocks noChangeAspect="1" noChangeArrowheads="1"/>
            </p:cNvPicPr>
            <p:nvPr/>
          </p:nvPicPr>
          <p:blipFill>
            <a:blip r:embed="rId12"/>
            <a:srcRect/>
            <a:stretch>
              <a:fillRect/>
            </a:stretch>
          </p:blipFill>
          <p:spPr bwMode="auto">
            <a:xfrm>
              <a:off x="7581302" y="200460"/>
              <a:ext cx="430126" cy="421943"/>
            </a:xfrm>
            <a:prstGeom prst="rect">
              <a:avLst/>
            </a:prstGeom>
            <a:noFill/>
            <a:ln w="9525">
              <a:noFill/>
              <a:miter lim="800000"/>
              <a:headEnd/>
              <a:tailEnd/>
            </a:ln>
          </p:spPr>
        </p:pic>
        <p:sp>
          <p:nvSpPr>
            <p:cNvPr id="30" name="Text Box 9"/>
            <p:cNvSpPr txBox="1">
              <a:spLocks noChangeArrowheads="1"/>
            </p:cNvSpPr>
            <p:nvPr/>
          </p:nvSpPr>
          <p:spPr bwMode="auto">
            <a:xfrm>
              <a:off x="7971730" y="200460"/>
              <a:ext cx="989982" cy="481689"/>
            </a:xfrm>
            <a:prstGeom prst="rect">
              <a:avLst/>
            </a:prstGeom>
            <a:noFill/>
            <a:ln w="9525">
              <a:noFill/>
              <a:miter lim="800000"/>
              <a:headEnd/>
              <a:tailEnd/>
            </a:ln>
          </p:spPr>
          <p:txBody>
            <a:bodyPr wrap="none" lIns="82124" tIns="41061" rIns="82124" bIns="41061">
              <a:spAutoFit/>
            </a:bodyPr>
            <a:lstStyle/>
            <a:p>
              <a:pPr algn="ctr" defTabSz="814388"/>
              <a:r>
                <a:rPr lang="en-US" sz="1100" b="1" dirty="0">
                  <a:latin typeface="Arial"/>
                  <a:cs typeface="Arial"/>
                </a:rPr>
                <a:t>For Your</a:t>
              </a:r>
            </a:p>
            <a:p>
              <a:pPr algn="ctr" defTabSz="814388"/>
              <a:r>
                <a:rPr lang="en-US" sz="1100" b="1" dirty="0">
                  <a:latin typeface="Arial"/>
                  <a:cs typeface="Arial"/>
                </a:rPr>
                <a:t>Reference</a:t>
              </a:r>
            </a:p>
          </p:txBody>
        </p:sp>
      </p:grpSp>
    </p:spTree>
    <p:extLst>
      <p:ext uri="{BB962C8B-B14F-4D97-AF65-F5344CB8AC3E}">
        <p14:creationId xmlns:p14="http://schemas.microsoft.com/office/powerpoint/2010/main" val="199679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9"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par>
                                <p:cTn id="34" presetID="2" presetClass="entr" presetSubtype="4"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additive="base">
                                        <p:cTn id="3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 calcmode="lin" valueType="num">
                                      <p:cBhvr additive="base">
                                        <p:cTn id="4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 calcmode="lin" valueType="num">
                                      <p:cBhvr additive="base">
                                        <p:cTn id="4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 calcmode="lin" valueType="num">
                                      <p:cBhvr additive="base">
                                        <p:cTn id="4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 calcmode="lin" valueType="num">
                                      <p:cBhvr additive="base">
                                        <p:cTn id="5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5">
                                            <p:txEl>
                                              <p:pRg st="11" end="11"/>
                                            </p:txEl>
                                          </p:spTgt>
                                        </p:tgtEl>
                                        <p:attrNameLst>
                                          <p:attrName>style.visibility</p:attrName>
                                        </p:attrNameLst>
                                      </p:cBhvr>
                                      <p:to>
                                        <p:strVal val="visible"/>
                                      </p:to>
                                    </p:set>
                                    <p:anim calcmode="lin" valueType="num">
                                      <p:cBhvr additive="base">
                                        <p:cTn id="5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 calcmode="lin" valueType="num">
                                      <p:cBhvr additive="base">
                                        <p:cTn id="6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5">
                                            <p:txEl>
                                              <p:pRg st="13" end="13"/>
                                            </p:txEl>
                                          </p:spTgt>
                                        </p:tgtEl>
                                        <p:attrNameLst>
                                          <p:attrName>style.visibility</p:attrName>
                                        </p:attrNameLst>
                                      </p:cBhvr>
                                      <p:to>
                                        <p:strVal val="visible"/>
                                      </p:to>
                                    </p:set>
                                    <p:anim calcmode="lin" valueType="num">
                                      <p:cBhvr additive="base">
                                        <p:cTn id="66"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
                                            <p:txEl>
                                              <p:pRg st="14" end="14"/>
                                            </p:txEl>
                                          </p:spTgt>
                                        </p:tgtEl>
                                        <p:attrNameLst>
                                          <p:attrName>style.visibility</p:attrName>
                                        </p:attrNameLst>
                                      </p:cBhvr>
                                      <p:to>
                                        <p:strVal val="visible"/>
                                      </p:to>
                                    </p:set>
                                    <p:anim calcmode="lin" valueType="num">
                                      <p:cBhvr additive="base">
                                        <p:cTn id="70"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5">
                                            <p:txEl>
                                              <p:pRg st="15" end="15"/>
                                            </p:txEl>
                                          </p:spTgt>
                                        </p:tgtEl>
                                        <p:attrNameLst>
                                          <p:attrName>style.visibility</p:attrName>
                                        </p:attrNameLst>
                                      </p:cBhvr>
                                      <p:to>
                                        <p:strVal val="visible"/>
                                      </p:to>
                                    </p:set>
                                    <p:anim calcmode="lin" valueType="num">
                                      <p:cBhvr additive="base">
                                        <p:cTn id="74"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5">
                                            <p:txEl>
                                              <p:pRg st="16" end="16"/>
                                            </p:txEl>
                                          </p:spTgt>
                                        </p:tgtEl>
                                        <p:attrNameLst>
                                          <p:attrName>style.visibility</p:attrName>
                                        </p:attrNameLst>
                                      </p:cBhvr>
                                      <p:to>
                                        <p:strVal val="visible"/>
                                      </p:to>
                                    </p:set>
                                    <p:anim calcmode="lin" valueType="num">
                                      <p:cBhvr additive="base">
                                        <p:cTn id="78"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5">
                                            <p:txEl>
                                              <p:pRg st="17" end="17"/>
                                            </p:txEl>
                                          </p:spTgt>
                                        </p:tgtEl>
                                        <p:attrNameLst>
                                          <p:attrName>style.visibility</p:attrName>
                                        </p:attrNameLst>
                                      </p:cBhvr>
                                      <p:to>
                                        <p:strVal val="visible"/>
                                      </p:to>
                                    </p:set>
                                    <p:anim calcmode="lin" valueType="num">
                                      <p:cBhvr additive="base">
                                        <p:cTn id="82"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22313" y="1411452"/>
            <a:ext cx="7917190" cy="748423"/>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595959"/>
                </a:solidFill>
                <a:latin typeface="Arial"/>
                <a:ea typeface="+mj-ea"/>
                <a:cs typeface="Arial"/>
              </a:defRPr>
            </a:lvl1pPr>
          </a:lstStyle>
          <a:p>
            <a:r>
              <a:rPr lang="en-US" sz="3200"/>
              <a:t>Examples of Addressing plans</a:t>
            </a:r>
            <a:endParaRPr lang="en-US" sz="3200" dirty="0"/>
          </a:p>
        </p:txBody>
      </p:sp>
    </p:spTree>
    <p:extLst>
      <p:ext uri="{BB962C8B-B14F-4D97-AF65-F5344CB8AC3E}">
        <p14:creationId xmlns:p14="http://schemas.microsoft.com/office/powerpoint/2010/main" val="426839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kern="0" dirty="0" smtClean="0"/>
              <a:t>A large enterprise plan summary</a:t>
            </a:r>
            <a:endParaRPr lang="en-US" sz="4000" dirty="0"/>
          </a:p>
        </p:txBody>
      </p:sp>
      <p:sp>
        <p:nvSpPr>
          <p:cNvPr id="3" name="Content Placeholder 2"/>
          <p:cNvSpPr>
            <a:spLocks noGrp="1"/>
          </p:cNvSpPr>
          <p:nvPr>
            <p:ph idx="1"/>
          </p:nvPr>
        </p:nvSpPr>
        <p:spPr>
          <a:xfrm>
            <a:off x="457200" y="1600201"/>
            <a:ext cx="8229600" cy="3965028"/>
          </a:xfrm>
        </p:spPr>
        <p:txBody>
          <a:bodyPr>
            <a:normAutofit fontScale="85000" lnSpcReduction="10000"/>
          </a:bodyPr>
          <a:lstStyle/>
          <a:p>
            <a:r>
              <a:rPr lang="en-US" dirty="0"/>
              <a:t>5 RIRs  with IPv6 </a:t>
            </a:r>
            <a:r>
              <a:rPr lang="en-US" dirty="0" smtClean="0"/>
              <a:t>– 5 </a:t>
            </a:r>
            <a:r>
              <a:rPr lang="en-US" dirty="0"/>
              <a:t>/32s (one per RIR)</a:t>
            </a:r>
          </a:p>
          <a:p>
            <a:r>
              <a:rPr lang="en-US" dirty="0"/>
              <a:t>Region gets a /36 (15 /36s held in reserve)</a:t>
            </a:r>
          </a:p>
          <a:p>
            <a:r>
              <a:rPr lang="en-US" dirty="0"/>
              <a:t>Core has core networks and external DMZs; /40s</a:t>
            </a:r>
          </a:p>
          <a:p>
            <a:r>
              <a:rPr lang="en-US" dirty="0"/>
              <a:t>Countries have sites: i.e., grouping of buildings or single buildings at the same location; /40s</a:t>
            </a:r>
          </a:p>
          <a:p>
            <a:r>
              <a:rPr lang="en-US" dirty="0"/>
              <a:t>Sites are /56s of /48s for applications; i.e., DHCP client(s), customer/printing/etc. environments</a:t>
            </a:r>
          </a:p>
          <a:p>
            <a:r>
              <a:rPr lang="en-US" dirty="0"/>
              <a:t>Applications are /48s and they contain /64s (subnets)</a:t>
            </a:r>
          </a:p>
          <a:p>
            <a:endParaRPr lang="en-US" dirty="0"/>
          </a:p>
        </p:txBody>
      </p:sp>
    </p:spTree>
    <p:extLst>
      <p:ext uri="{BB962C8B-B14F-4D97-AF65-F5344CB8AC3E}">
        <p14:creationId xmlns:p14="http://schemas.microsoft.com/office/powerpoint/2010/main" val="260295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 addressing plan (1)</a:t>
            </a:r>
            <a:endParaRPr lang="en-US" dirty="0"/>
          </a:p>
        </p:txBody>
      </p:sp>
      <p:pic>
        <p:nvPicPr>
          <p:cNvPr id="4" name="Picture 3"/>
          <p:cNvPicPr>
            <a:picLocks noChangeAspect="1"/>
          </p:cNvPicPr>
          <p:nvPr/>
        </p:nvPicPr>
        <p:blipFill>
          <a:blip r:embed="rId2"/>
          <a:stretch>
            <a:fillRect/>
          </a:stretch>
        </p:blipFill>
        <p:spPr>
          <a:xfrm>
            <a:off x="0" y="1939178"/>
            <a:ext cx="8779013" cy="4135941"/>
          </a:xfrm>
          <a:prstGeom prst="rect">
            <a:avLst/>
          </a:prstGeom>
        </p:spPr>
      </p:pic>
      <p:sp>
        <p:nvSpPr>
          <p:cNvPr id="8" name="Rectangle 7"/>
          <p:cNvSpPr/>
          <p:nvPr/>
        </p:nvSpPr>
        <p:spPr>
          <a:xfrm>
            <a:off x="2574098" y="1701033"/>
            <a:ext cx="6406895" cy="4581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72849" y="3061860"/>
            <a:ext cx="1707300" cy="1292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45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 addressing plan (2)</a:t>
            </a:r>
            <a:endParaRPr lang="en-US" dirty="0"/>
          </a:p>
        </p:txBody>
      </p:sp>
      <p:pic>
        <p:nvPicPr>
          <p:cNvPr id="4" name="Picture 3"/>
          <p:cNvPicPr>
            <a:picLocks noChangeAspect="1"/>
          </p:cNvPicPr>
          <p:nvPr/>
        </p:nvPicPr>
        <p:blipFill>
          <a:blip r:embed="rId2"/>
          <a:stretch>
            <a:fillRect/>
          </a:stretch>
        </p:blipFill>
        <p:spPr>
          <a:xfrm>
            <a:off x="0" y="1939178"/>
            <a:ext cx="8779013" cy="4135941"/>
          </a:xfrm>
          <a:prstGeom prst="rect">
            <a:avLst/>
          </a:prstGeom>
        </p:spPr>
      </p:pic>
      <p:sp>
        <p:nvSpPr>
          <p:cNvPr id="8" name="Rectangle 7"/>
          <p:cNvSpPr/>
          <p:nvPr/>
        </p:nvSpPr>
        <p:spPr>
          <a:xfrm>
            <a:off x="4467818" y="1701033"/>
            <a:ext cx="4513176" cy="4581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0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 addressing plan (3)</a:t>
            </a:r>
            <a:endParaRPr lang="en-US" dirty="0"/>
          </a:p>
        </p:txBody>
      </p:sp>
      <p:pic>
        <p:nvPicPr>
          <p:cNvPr id="3" name="Picture 2"/>
          <p:cNvPicPr>
            <a:picLocks noChangeAspect="1"/>
          </p:cNvPicPr>
          <p:nvPr/>
        </p:nvPicPr>
        <p:blipFill>
          <a:blip r:embed="rId2"/>
          <a:stretch>
            <a:fillRect/>
          </a:stretch>
        </p:blipFill>
        <p:spPr>
          <a:xfrm>
            <a:off x="0" y="1417638"/>
            <a:ext cx="9144000" cy="4624822"/>
          </a:xfrm>
          <a:prstGeom prst="rect">
            <a:avLst/>
          </a:prstGeom>
        </p:spPr>
      </p:pic>
    </p:spTree>
    <p:extLst>
      <p:ext uri="{BB962C8B-B14F-4D97-AF65-F5344CB8AC3E}">
        <p14:creationId xmlns:p14="http://schemas.microsoft.com/office/powerpoint/2010/main" val="3047430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22313" y="1411452"/>
            <a:ext cx="7917190" cy="748423"/>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595959"/>
                </a:solidFill>
                <a:latin typeface="Arial"/>
                <a:ea typeface="+mj-ea"/>
                <a:cs typeface="Arial"/>
              </a:defRPr>
            </a:lvl1pPr>
          </a:lstStyle>
          <a:p>
            <a:r>
              <a:rPr lang="en-US" sz="3200" dirty="0"/>
              <a:t>Summary &amp; Resources</a:t>
            </a:r>
          </a:p>
        </p:txBody>
      </p:sp>
    </p:spTree>
    <p:extLst>
      <p:ext uri="{BB962C8B-B14F-4D97-AF65-F5344CB8AC3E}">
        <p14:creationId xmlns:p14="http://schemas.microsoft.com/office/powerpoint/2010/main" val="810775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6" name="Content Placeholder 2"/>
          <p:cNvSpPr>
            <a:spLocks noGrp="1"/>
          </p:cNvSpPr>
          <p:nvPr>
            <p:ph idx="1"/>
          </p:nvPr>
        </p:nvSpPr>
        <p:spPr>
          <a:xfrm>
            <a:off x="457200" y="1600200"/>
            <a:ext cx="8229600" cy="4525963"/>
          </a:xfrm>
        </p:spPr>
        <p:txBody>
          <a:bodyPr>
            <a:normAutofit fontScale="70000" lnSpcReduction="20000"/>
          </a:bodyPr>
          <a:lstStyle/>
          <a:p>
            <a:r>
              <a:rPr lang="en-US" dirty="0"/>
              <a:t>Obtaining an IPv6 </a:t>
            </a:r>
            <a:r>
              <a:rPr lang="en-US" dirty="0" smtClean="0"/>
              <a:t>Prefix</a:t>
            </a:r>
          </a:p>
          <a:p>
            <a:pPr lvl="1"/>
            <a:r>
              <a:rPr lang="en-US" dirty="0" smtClean="0"/>
              <a:t>ISP vs. Enterprise; PI vs. PA</a:t>
            </a:r>
          </a:p>
          <a:p>
            <a:r>
              <a:rPr lang="en-US" dirty="0" err="1" smtClean="0"/>
              <a:t>Subnetting</a:t>
            </a:r>
            <a:r>
              <a:rPr lang="en-US" dirty="0" smtClean="0"/>
              <a:t> your IPv6 allocation and assignments</a:t>
            </a:r>
          </a:p>
          <a:p>
            <a:pPr lvl="1"/>
            <a:r>
              <a:rPr lang="en-US" dirty="0"/>
              <a:t>The right size for your organization’s initial </a:t>
            </a:r>
            <a:r>
              <a:rPr lang="en-US" dirty="0" smtClean="0"/>
              <a:t>allocation</a:t>
            </a:r>
          </a:p>
          <a:p>
            <a:r>
              <a:rPr lang="en-US" dirty="0" smtClean="0"/>
              <a:t>Working with standard IPv6 subnet sizes</a:t>
            </a:r>
          </a:p>
          <a:p>
            <a:pPr lvl="1"/>
            <a:r>
              <a:rPr lang="en-US" dirty="0" smtClean="0"/>
              <a:t>/64s, /48s, /128s, (possibly also /127s)</a:t>
            </a:r>
            <a:endParaRPr lang="en-US" dirty="0"/>
          </a:p>
          <a:p>
            <a:r>
              <a:rPr lang="en-US" dirty="0" smtClean="0"/>
              <a:t>“</a:t>
            </a:r>
            <a:r>
              <a:rPr lang="en-US" dirty="0"/>
              <a:t>Nibble boundary” </a:t>
            </a:r>
            <a:r>
              <a:rPr lang="en-US" dirty="0" smtClean="0"/>
              <a:t>rules</a:t>
            </a:r>
          </a:p>
          <a:p>
            <a:pPr lvl="1"/>
            <a:r>
              <a:rPr lang="en-US" dirty="0" smtClean="0"/>
              <a:t>Legibility of unique prefixes</a:t>
            </a:r>
            <a:endParaRPr lang="en-US" dirty="0"/>
          </a:p>
          <a:p>
            <a:r>
              <a:rPr lang="en-US" dirty="0" smtClean="0"/>
              <a:t>ISP approach to addressing CPEs</a:t>
            </a:r>
          </a:p>
          <a:p>
            <a:pPr lvl="1"/>
            <a:r>
              <a:rPr lang="en-US" dirty="0" smtClean="0"/>
              <a:t>/56 vs. /48</a:t>
            </a:r>
            <a:endParaRPr lang="en-US" dirty="0"/>
          </a:p>
          <a:p>
            <a:r>
              <a:rPr lang="en-US" dirty="0"/>
              <a:t>Examples of IPv6 addressing plans</a:t>
            </a:r>
          </a:p>
          <a:p>
            <a:pPr lvl="1"/>
            <a:r>
              <a:rPr lang="en-US" sz="2900" dirty="0"/>
              <a:t>Enterprise</a:t>
            </a:r>
          </a:p>
          <a:p>
            <a:pPr lvl="1"/>
            <a:r>
              <a:rPr lang="en-US" sz="2900" dirty="0"/>
              <a:t>ISP</a:t>
            </a:r>
          </a:p>
        </p:txBody>
      </p:sp>
    </p:spTree>
    <p:extLst>
      <p:ext uri="{BB962C8B-B14F-4D97-AF65-F5344CB8AC3E}">
        <p14:creationId xmlns:p14="http://schemas.microsoft.com/office/powerpoint/2010/main" val="3142106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IPv6 Address Planning</a:t>
            </a:r>
          </a:p>
          <a:p>
            <a:pPr lvl="1"/>
            <a:r>
              <a:rPr lang="en-US" dirty="0" smtClean="0"/>
              <a:t>Tom </a:t>
            </a:r>
            <a:r>
              <a:rPr lang="en-US" dirty="0" err="1" smtClean="0"/>
              <a:t>Coffeen</a:t>
            </a:r>
            <a:r>
              <a:rPr lang="en-US" dirty="0"/>
              <a:t>, O’Reilly (</a:t>
            </a:r>
            <a:r>
              <a:rPr lang="en-US" dirty="0">
                <a:hlinkClick r:id="rId2"/>
              </a:rPr>
              <a:t>http://shop.oreilly.com/product/0636920033622.</a:t>
            </a:r>
            <a:r>
              <a:rPr lang="en-US" dirty="0" smtClean="0">
                <a:hlinkClick r:id="rId2"/>
              </a:rPr>
              <a:t>do</a:t>
            </a:r>
            <a:r>
              <a:rPr lang="en-US" dirty="0" smtClean="0"/>
              <a:t>)</a:t>
            </a:r>
          </a:p>
          <a:p>
            <a:r>
              <a:rPr lang="en-US" b="1" dirty="0" smtClean="0"/>
              <a:t>How to write an IPv6 Addressing Plan</a:t>
            </a:r>
          </a:p>
          <a:p>
            <a:pPr lvl="1"/>
            <a:r>
              <a:rPr lang="en-US" dirty="0" smtClean="0"/>
              <a:t>Veronika McKillop, Cisco Live breakout session BRKRST-2267</a:t>
            </a:r>
          </a:p>
          <a:p>
            <a:pPr lvl="1"/>
            <a:r>
              <a:rPr lang="en-US" dirty="0" smtClean="0"/>
              <a:t>Recording: </a:t>
            </a:r>
            <a:r>
              <a:rPr lang="en-US" dirty="0" smtClean="0">
                <a:hlinkClick r:id="rId3"/>
              </a:rPr>
              <a:t>www.ciscolive.com/online</a:t>
            </a:r>
            <a:r>
              <a:rPr lang="en-US" dirty="0" smtClean="0"/>
              <a:t> (register for free and search for the session code)</a:t>
            </a:r>
          </a:p>
          <a:p>
            <a:r>
              <a:rPr lang="en-US" b="1" dirty="0" smtClean="0"/>
              <a:t>Create an Addressing Plan </a:t>
            </a:r>
          </a:p>
          <a:p>
            <a:pPr lvl="1"/>
            <a:r>
              <a:rPr lang="en-US" dirty="0"/>
              <a:t>RIPE NCC </a:t>
            </a:r>
            <a:r>
              <a:rPr lang="en-US" dirty="0">
                <a:hlinkClick r:id="rId4"/>
              </a:rPr>
              <a:t>https://www.ripe.net/publications/ipv6-info-centre/deployment-planning/create-an-addressing-</a:t>
            </a:r>
            <a:r>
              <a:rPr lang="en-US" dirty="0" smtClean="0">
                <a:hlinkClick r:id="rId4"/>
              </a:rPr>
              <a:t>plan</a:t>
            </a:r>
            <a:r>
              <a:rPr lang="en-US" dirty="0" smtClean="0"/>
              <a:t> </a:t>
            </a:r>
            <a:endParaRPr lang="en-US" dirty="0"/>
          </a:p>
        </p:txBody>
      </p:sp>
    </p:spTree>
    <p:extLst>
      <p:ext uri="{BB962C8B-B14F-4D97-AF65-F5344CB8AC3E}">
        <p14:creationId xmlns:p14="http://schemas.microsoft.com/office/powerpoint/2010/main" val="131348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a:t>Obtaining an IPv6 Prefix</a:t>
            </a:r>
          </a:p>
          <a:p>
            <a:r>
              <a:rPr lang="en-US" dirty="0" err="1" smtClean="0"/>
              <a:t>Subnetting</a:t>
            </a:r>
            <a:r>
              <a:rPr lang="en-US" dirty="0" smtClean="0"/>
              <a:t> your IPv6 allocation and assignments</a:t>
            </a:r>
          </a:p>
          <a:p>
            <a:r>
              <a:rPr lang="en-US" dirty="0" smtClean="0"/>
              <a:t>Working with standard IPv6 subnet sizes</a:t>
            </a:r>
            <a:endParaRPr lang="en-US" dirty="0"/>
          </a:p>
          <a:p>
            <a:r>
              <a:rPr lang="en-US" dirty="0" smtClean="0"/>
              <a:t>“</a:t>
            </a:r>
            <a:r>
              <a:rPr lang="en-US" dirty="0"/>
              <a:t>Nibble boundary” rules</a:t>
            </a:r>
          </a:p>
          <a:p>
            <a:r>
              <a:rPr lang="en-US" dirty="0" smtClean="0"/>
              <a:t>ISP approach to addressing CPEs</a:t>
            </a:r>
            <a:endParaRPr lang="en-US" dirty="0"/>
          </a:p>
          <a:p>
            <a:pPr>
              <a:spcBef>
                <a:spcPts val="1968"/>
              </a:spcBef>
            </a:pPr>
            <a:r>
              <a:rPr lang="en-US" dirty="0" smtClean="0"/>
              <a:t>Examples </a:t>
            </a:r>
            <a:r>
              <a:rPr lang="en-US" dirty="0"/>
              <a:t>of </a:t>
            </a:r>
            <a:r>
              <a:rPr lang="en-US" dirty="0" smtClean="0"/>
              <a:t>IPv6 </a:t>
            </a:r>
            <a:r>
              <a:rPr lang="en-US" dirty="0"/>
              <a:t>addressing </a:t>
            </a:r>
            <a:r>
              <a:rPr lang="en-US" dirty="0" smtClean="0"/>
              <a:t>plans</a:t>
            </a:r>
            <a:endParaRPr lang="en-US" dirty="0"/>
          </a:p>
        </p:txBody>
      </p:sp>
    </p:spTree>
    <p:extLst>
      <p:ext uri="{BB962C8B-B14F-4D97-AF65-F5344CB8AC3E}">
        <p14:creationId xmlns:p14="http://schemas.microsoft.com/office/powerpoint/2010/main" val="340417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411452"/>
            <a:ext cx="7772400" cy="748423"/>
          </a:xfrm>
        </p:spPr>
        <p:txBody>
          <a:bodyPr>
            <a:normAutofit/>
          </a:bodyPr>
          <a:lstStyle/>
          <a:p>
            <a:r>
              <a:rPr lang="en-US" sz="3600" dirty="0" smtClean="0"/>
              <a:t>1. Obtaining an IP</a:t>
            </a:r>
            <a:r>
              <a:rPr lang="en-US" sz="3600" cap="none" dirty="0" smtClean="0"/>
              <a:t>v</a:t>
            </a:r>
            <a:r>
              <a:rPr lang="en-US" sz="3600" dirty="0" smtClean="0"/>
              <a:t>6 prefix</a:t>
            </a:r>
            <a:endParaRPr lang="en-US" sz="3600" dirty="0"/>
          </a:p>
        </p:txBody>
      </p:sp>
    </p:spTree>
    <p:extLst>
      <p:ext uri="{BB962C8B-B14F-4D97-AF65-F5344CB8AC3E}">
        <p14:creationId xmlns:p14="http://schemas.microsoft.com/office/powerpoint/2010/main" val="303603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an IPv6 Prefix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ISPs obtain a prefix for:</a:t>
            </a:r>
          </a:p>
          <a:p>
            <a:pPr lvl="1"/>
            <a:r>
              <a:rPr lang="en-US" dirty="0" smtClean="0"/>
              <a:t>themselves and</a:t>
            </a:r>
          </a:p>
          <a:p>
            <a:pPr lvl="1"/>
            <a:r>
              <a:rPr lang="en-US" dirty="0" smtClean="0"/>
              <a:t>to sub-allocate it to their customers (as an LIR)</a:t>
            </a:r>
          </a:p>
          <a:p>
            <a:r>
              <a:rPr lang="en-US" dirty="0" smtClean="0"/>
              <a:t>ISPs request their prefix from the RIR</a:t>
            </a:r>
          </a:p>
          <a:p>
            <a:pPr marL="971550" lvl="1" indent="-514350">
              <a:buFont typeface="+mj-lt"/>
              <a:buAutoNum type="arabicPeriod"/>
            </a:pPr>
            <a:r>
              <a:rPr lang="en-US" dirty="0" smtClean="0"/>
              <a:t>How large allocation do you need?</a:t>
            </a:r>
          </a:p>
          <a:p>
            <a:pPr marL="1371600" lvl="2" indent="-514350"/>
            <a:r>
              <a:rPr lang="en-US" dirty="0" smtClean="0"/>
              <a:t>/29 is now typical (or larger)</a:t>
            </a:r>
          </a:p>
          <a:p>
            <a:pPr marL="971550" lvl="1" indent="-514350">
              <a:buFont typeface="+mj-lt"/>
              <a:buAutoNum type="arabicPeriod"/>
            </a:pPr>
            <a:r>
              <a:rPr lang="en-US" dirty="0" smtClean="0"/>
              <a:t>What size of prefixes will you hand out to your customers?</a:t>
            </a:r>
          </a:p>
          <a:p>
            <a:pPr marL="1371600" lvl="2" indent="-514350"/>
            <a:r>
              <a:rPr lang="en-US" dirty="0" smtClean="0"/>
              <a:t>Typical /48 per customer site</a:t>
            </a:r>
          </a:p>
          <a:p>
            <a:pPr marL="1371600" lvl="2" indent="-514350"/>
            <a:r>
              <a:rPr lang="en-US" dirty="0" smtClean="0"/>
              <a:t>For BB subs the current best-</a:t>
            </a:r>
            <a:r>
              <a:rPr lang="en-US" dirty="0" err="1" smtClean="0"/>
              <a:t>practise</a:t>
            </a:r>
            <a:r>
              <a:rPr lang="en-US" dirty="0" smtClean="0"/>
              <a:t> is /56</a:t>
            </a:r>
          </a:p>
          <a:p>
            <a:endParaRPr lang="en-US" dirty="0" smtClean="0"/>
          </a:p>
        </p:txBody>
      </p:sp>
    </p:spTree>
    <p:extLst>
      <p:ext uri="{BB962C8B-B14F-4D97-AF65-F5344CB8AC3E}">
        <p14:creationId xmlns:p14="http://schemas.microsoft.com/office/powerpoint/2010/main" val="35920042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an IPv6 Prefix (2)</a:t>
            </a:r>
            <a:endParaRPr lang="en-US" dirty="0"/>
          </a:p>
        </p:txBody>
      </p:sp>
      <p:sp>
        <p:nvSpPr>
          <p:cNvPr id="3" name="Content Placeholder 2"/>
          <p:cNvSpPr>
            <a:spLocks noGrp="1"/>
          </p:cNvSpPr>
          <p:nvPr>
            <p:ph idx="1"/>
          </p:nvPr>
        </p:nvSpPr>
        <p:spPr>
          <a:xfrm>
            <a:off x="457200" y="1600201"/>
            <a:ext cx="8229600" cy="3406611"/>
          </a:xfrm>
        </p:spPr>
        <p:txBody>
          <a:bodyPr>
            <a:normAutofit fontScale="92500" lnSpcReduction="10000"/>
          </a:bodyPr>
          <a:lstStyle/>
          <a:p>
            <a:r>
              <a:rPr lang="en-US" dirty="0" smtClean="0"/>
              <a:t>The Enterprise view</a:t>
            </a:r>
          </a:p>
          <a:p>
            <a:pPr lvl="1"/>
            <a:r>
              <a:rPr lang="en-US" dirty="0" smtClean="0"/>
              <a:t>Most likely not much experience dealing with RIRs</a:t>
            </a:r>
          </a:p>
          <a:p>
            <a:pPr lvl="1"/>
            <a:r>
              <a:rPr lang="en-US" dirty="0" smtClean="0"/>
              <a:t>The </a:t>
            </a:r>
            <a:r>
              <a:rPr lang="en-US" dirty="0" err="1" smtClean="0"/>
              <a:t>multihoming</a:t>
            </a:r>
            <a:r>
              <a:rPr lang="en-US" dirty="0" smtClean="0"/>
              <a:t> requirement (and challenge)</a:t>
            </a:r>
          </a:p>
          <a:p>
            <a:pPr lvl="1"/>
            <a:r>
              <a:rPr lang="en-US" dirty="0" smtClean="0"/>
              <a:t>Selecting Provider Independent vs. Provider Assigned </a:t>
            </a:r>
          </a:p>
          <a:p>
            <a:pPr marL="342900" lvl="1" indent="-342900">
              <a:buFont typeface="Arial"/>
              <a:buChar char="•"/>
            </a:pPr>
            <a:r>
              <a:rPr lang="en-US" dirty="0" smtClean="0"/>
              <a:t>Let go of an unnecessary “conservation</a:t>
            </a:r>
            <a:r>
              <a:rPr lang="en-US" dirty="0"/>
              <a:t>” mindset. </a:t>
            </a:r>
            <a:endParaRPr lang="en-US" dirty="0" smtClean="0"/>
          </a:p>
          <a:p>
            <a:pPr marL="742950" lvl="2" indent="-342900">
              <a:buFont typeface="Arial"/>
              <a:buChar char="•"/>
            </a:pPr>
            <a:r>
              <a:rPr lang="en-US" dirty="0" smtClean="0"/>
              <a:t>An enterprise can </a:t>
            </a:r>
            <a:r>
              <a:rPr lang="en-US" dirty="0"/>
              <a:t>and should get a </a:t>
            </a:r>
            <a:r>
              <a:rPr lang="en-US" dirty="0" smtClean="0"/>
              <a:t>“right-sized” allocation</a:t>
            </a:r>
            <a:endParaRPr lang="en-US" dirty="0"/>
          </a:p>
          <a:p>
            <a:endParaRPr lang="en-US" dirty="0" smtClean="0"/>
          </a:p>
        </p:txBody>
      </p:sp>
      <p:pic>
        <p:nvPicPr>
          <p:cNvPr id="4" name="Picture 3" descr="allocation_sizes_by_organiz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827" y="5006812"/>
            <a:ext cx="6905747" cy="1457050"/>
          </a:xfrm>
          <a:prstGeom prst="rect">
            <a:avLst/>
          </a:prstGeom>
        </p:spPr>
      </p:pic>
    </p:spTree>
    <p:extLst>
      <p:ext uri="{BB962C8B-B14F-4D97-AF65-F5344CB8AC3E}">
        <p14:creationId xmlns:p14="http://schemas.microsoft.com/office/powerpoint/2010/main" val="163392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an IPv6 Prefix (3)</a:t>
            </a:r>
            <a:endParaRPr lang="en-US" dirty="0"/>
          </a:p>
        </p:txBody>
      </p:sp>
      <p:sp>
        <p:nvSpPr>
          <p:cNvPr id="3" name="Content Placeholder 2"/>
          <p:cNvSpPr>
            <a:spLocks noGrp="1"/>
          </p:cNvSpPr>
          <p:nvPr>
            <p:ph idx="1"/>
          </p:nvPr>
        </p:nvSpPr>
        <p:spPr/>
        <p:txBody>
          <a:bodyPr>
            <a:normAutofit/>
          </a:bodyPr>
          <a:lstStyle/>
          <a:p>
            <a:r>
              <a:rPr lang="en-US" dirty="0" smtClean="0"/>
              <a:t>Out-of</a:t>
            </a:r>
            <a:r>
              <a:rPr lang="en-US" dirty="0"/>
              <a:t>-</a:t>
            </a:r>
            <a:r>
              <a:rPr lang="en-US" dirty="0" smtClean="0"/>
              <a:t>region announcements</a:t>
            </a:r>
          </a:p>
          <a:p>
            <a:pPr lvl="1"/>
            <a:r>
              <a:rPr lang="en-US" dirty="0" smtClean="0"/>
              <a:t>No actual RIR policy that prohibits this</a:t>
            </a:r>
          </a:p>
          <a:p>
            <a:pPr lvl="1"/>
            <a:r>
              <a:rPr lang="en-US" dirty="0" smtClean="0"/>
              <a:t>Some organizations running networks in other regions will want to obtain a regional IPv6 allocation as a precaution</a:t>
            </a:r>
          </a:p>
          <a:p>
            <a:pPr lvl="1"/>
            <a:r>
              <a:rPr lang="en-US" dirty="0" smtClean="0"/>
              <a:t>Check with upstream ISP the accepted prefix length announcements </a:t>
            </a:r>
          </a:p>
          <a:p>
            <a:pPr lvl="2"/>
            <a:r>
              <a:rPr lang="en-US" dirty="0" smtClean="0"/>
              <a:t>Usually /48 is ok (for now)</a:t>
            </a:r>
          </a:p>
        </p:txBody>
      </p:sp>
    </p:spTree>
    <p:extLst>
      <p:ext uri="{BB962C8B-B14F-4D97-AF65-F5344CB8AC3E}">
        <p14:creationId xmlns:p14="http://schemas.microsoft.com/office/powerpoint/2010/main" val="2800620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IPv6 Allocations</a:t>
            </a:r>
            <a:endParaRPr lang="en-US" dirty="0"/>
          </a:p>
        </p:txBody>
      </p:sp>
      <p:sp>
        <p:nvSpPr>
          <p:cNvPr id="3" name="Content Placeholder 2"/>
          <p:cNvSpPr>
            <a:spLocks noGrp="1"/>
          </p:cNvSpPr>
          <p:nvPr>
            <p:ph idx="1"/>
          </p:nvPr>
        </p:nvSpPr>
        <p:spPr/>
        <p:txBody>
          <a:bodyPr>
            <a:normAutofit/>
          </a:bodyPr>
          <a:lstStyle/>
          <a:p>
            <a:r>
              <a:rPr lang="en-US" dirty="0" smtClean="0"/>
              <a:t>Largest allocations </a:t>
            </a:r>
          </a:p>
          <a:p>
            <a:pPr lvl="1"/>
            <a:r>
              <a:rPr lang="en-US" dirty="0"/>
              <a:t>I</a:t>
            </a:r>
            <a:r>
              <a:rPr lang="en-US" dirty="0" smtClean="0"/>
              <a:t>n the RIPE region*:</a:t>
            </a:r>
          </a:p>
          <a:p>
            <a:pPr lvl="2"/>
            <a:r>
              <a:rPr lang="en-US" dirty="0" smtClean="0"/>
              <a:t>/19 </a:t>
            </a:r>
            <a:r>
              <a:rPr lang="en-US" dirty="0" err="1" smtClean="0"/>
              <a:t>Deustche</a:t>
            </a:r>
            <a:r>
              <a:rPr lang="en-US" dirty="0" smtClean="0"/>
              <a:t> Telecom, France Telecom, UK </a:t>
            </a:r>
            <a:r>
              <a:rPr lang="en-US" dirty="0" err="1" smtClean="0"/>
              <a:t>MoD</a:t>
            </a:r>
            <a:endParaRPr lang="en-US" dirty="0" smtClean="0"/>
          </a:p>
          <a:p>
            <a:pPr lvl="2"/>
            <a:r>
              <a:rPr lang="en-US" dirty="0" smtClean="0"/>
              <a:t>/20 </a:t>
            </a:r>
            <a:r>
              <a:rPr lang="en-US" dirty="0" err="1" smtClean="0"/>
              <a:t>Telia</a:t>
            </a:r>
            <a:r>
              <a:rPr lang="en-US" dirty="0" smtClean="0"/>
              <a:t> </a:t>
            </a:r>
            <a:r>
              <a:rPr lang="en-US" dirty="0" err="1" smtClean="0"/>
              <a:t>Sonera</a:t>
            </a:r>
            <a:r>
              <a:rPr lang="en-US" dirty="0" smtClean="0"/>
              <a:t>, Telecom Italia</a:t>
            </a:r>
          </a:p>
          <a:p>
            <a:pPr lvl="1"/>
            <a:r>
              <a:rPr lang="en-US" dirty="0" smtClean="0"/>
              <a:t>In the ARIN region:</a:t>
            </a:r>
          </a:p>
          <a:p>
            <a:pPr lvl="2"/>
            <a:r>
              <a:rPr lang="en-US" dirty="0" smtClean="0"/>
              <a:t>Service providers:</a:t>
            </a:r>
          </a:p>
          <a:p>
            <a:pPr lvl="3"/>
            <a:r>
              <a:rPr lang="en-US" dirty="0" smtClean="0"/>
              <a:t>/20 Comcast</a:t>
            </a:r>
          </a:p>
          <a:p>
            <a:pPr lvl="2"/>
            <a:r>
              <a:rPr lang="en-US" dirty="0" smtClean="0"/>
              <a:t>Enterprises:</a:t>
            </a:r>
          </a:p>
          <a:p>
            <a:pPr lvl="3"/>
            <a:r>
              <a:rPr lang="en-US" dirty="0" smtClean="0"/>
              <a:t>/24 US Veterans Administration</a:t>
            </a:r>
          </a:p>
          <a:p>
            <a:pPr lvl="1"/>
            <a:endParaRPr lang="en-US" dirty="0"/>
          </a:p>
        </p:txBody>
      </p:sp>
      <p:sp>
        <p:nvSpPr>
          <p:cNvPr id="4" name="TextBox 3"/>
          <p:cNvSpPr txBox="1"/>
          <p:nvPr/>
        </p:nvSpPr>
        <p:spPr>
          <a:xfrm>
            <a:off x="884492" y="6305164"/>
            <a:ext cx="7268707" cy="276999"/>
          </a:xfrm>
          <a:prstGeom prst="rect">
            <a:avLst/>
          </a:prstGeom>
          <a:noFill/>
        </p:spPr>
        <p:txBody>
          <a:bodyPr wrap="square" rtlCol="0">
            <a:spAutoFit/>
          </a:bodyPr>
          <a:lstStyle/>
          <a:p>
            <a:r>
              <a:rPr lang="en-US" sz="1200" dirty="0" smtClean="0">
                <a:solidFill>
                  <a:srgbClr val="7F7F7F"/>
                </a:solidFill>
                <a:latin typeface="Arial"/>
                <a:cs typeface="Arial"/>
              </a:rPr>
              <a:t>*Source: RIPE NCC database </a:t>
            </a:r>
            <a:r>
              <a:rPr lang="en-US" sz="1200" u="sng" dirty="0">
                <a:solidFill>
                  <a:srgbClr val="7F7F7F"/>
                </a:solidFill>
                <a:latin typeface="Arial"/>
                <a:cs typeface="Arial"/>
                <a:hlinkClick r:id="rId3"/>
              </a:rPr>
              <a:t>https://apps.db.ripe.net/search</a:t>
            </a:r>
            <a:r>
              <a:rPr lang="en-US" sz="1200" u="sng" dirty="0" smtClean="0">
                <a:solidFill>
                  <a:srgbClr val="7F7F7F"/>
                </a:solidFill>
                <a:latin typeface="Arial"/>
                <a:cs typeface="Arial"/>
                <a:hlinkClick r:id="rId3"/>
              </a:rPr>
              <a:t>/</a:t>
            </a:r>
            <a:r>
              <a:rPr lang="en-US" sz="1200" u="sng" dirty="0" smtClean="0">
                <a:solidFill>
                  <a:srgbClr val="7F7F7F"/>
                </a:solidFill>
                <a:latin typeface="Arial"/>
                <a:cs typeface="Arial"/>
              </a:rPr>
              <a:t> </a:t>
            </a:r>
            <a:endParaRPr lang="en-US" sz="1200" dirty="0">
              <a:solidFill>
                <a:srgbClr val="7F7F7F"/>
              </a:solidFill>
              <a:latin typeface="Arial"/>
              <a:cs typeface="Arial"/>
            </a:endParaRPr>
          </a:p>
        </p:txBody>
      </p:sp>
    </p:spTree>
    <p:extLst>
      <p:ext uri="{BB962C8B-B14F-4D97-AF65-F5344CB8AC3E}">
        <p14:creationId xmlns:p14="http://schemas.microsoft.com/office/powerpoint/2010/main" val="130151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22313" y="1411452"/>
            <a:ext cx="7772400" cy="748423"/>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595959"/>
                </a:solidFill>
                <a:latin typeface="Arial"/>
                <a:ea typeface="+mj-ea"/>
                <a:cs typeface="Arial"/>
              </a:defRPr>
            </a:lvl1pPr>
          </a:lstStyle>
          <a:p>
            <a:r>
              <a:rPr lang="en-US" sz="3600" dirty="0" smtClean="0"/>
              <a:t>2</a:t>
            </a:r>
            <a:r>
              <a:rPr lang="en-US" sz="3600" dirty="0"/>
              <a:t>. </a:t>
            </a:r>
            <a:r>
              <a:rPr lang="en-US" sz="3600" dirty="0" smtClean="0"/>
              <a:t>SUBNETTING YOUR IP</a:t>
            </a:r>
            <a:r>
              <a:rPr lang="en-US" sz="3600" cap="none" dirty="0" smtClean="0"/>
              <a:t>v</a:t>
            </a:r>
            <a:r>
              <a:rPr lang="en-US" sz="3600" dirty="0" smtClean="0"/>
              <a:t>6 Allocation AND ASSIGNMENTS</a:t>
            </a:r>
            <a:endParaRPr lang="en-US" sz="3600" dirty="0"/>
          </a:p>
        </p:txBody>
      </p:sp>
    </p:spTree>
    <p:extLst>
      <p:ext uri="{BB962C8B-B14F-4D97-AF65-F5344CB8AC3E}">
        <p14:creationId xmlns:p14="http://schemas.microsoft.com/office/powerpoint/2010/main" val="539227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16353</TotalTime>
  <Words>1933</Words>
  <Application>Microsoft Macintosh PowerPoint</Application>
  <PresentationFormat>On-screen Show (4:3)</PresentationFormat>
  <Paragraphs>404</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Top 5 Things You need to keep in Mind when preparing your IPv6 Addressing Plan</vt:lpstr>
      <vt:lpstr>Abstract</vt:lpstr>
      <vt:lpstr>Agenda</vt:lpstr>
      <vt:lpstr>1. Obtaining an IPv6 prefix</vt:lpstr>
      <vt:lpstr>Obtaining an IPv6 Prefix (1)</vt:lpstr>
      <vt:lpstr>Obtaining an IPv6 Prefix (2)</vt:lpstr>
      <vt:lpstr>Obtaining an IPv6 Prefix (3)</vt:lpstr>
      <vt:lpstr>Examples of IPv6 Allocations</vt:lpstr>
      <vt:lpstr>PowerPoint Presentation</vt:lpstr>
      <vt:lpstr>What to consider when subnetting your IPv6 allocation</vt:lpstr>
      <vt:lpstr>PowerPoint Presentation</vt:lpstr>
      <vt:lpstr>The “best size” for an IPv6 subnet?</vt:lpstr>
      <vt:lpstr>PowerPoint Presentation</vt:lpstr>
      <vt:lpstr>“Nibble boundary” benefits</vt:lpstr>
      <vt:lpstr>Nibble boundaries when subnetting within a site</vt:lpstr>
      <vt:lpstr>Nibbles make IPv6 prefixes more legible</vt:lpstr>
      <vt:lpstr>Mapping locations or functions into IPv6 address prefixes using nibbles</vt:lpstr>
      <vt:lpstr>PowerPoint Presentation</vt:lpstr>
      <vt:lpstr>ISP approach to CPE addressing</vt:lpstr>
      <vt:lpstr>Other Influences in the Industry</vt:lpstr>
      <vt:lpstr>PowerPoint Presentation</vt:lpstr>
      <vt:lpstr>A large enterprise plan summary</vt:lpstr>
      <vt:lpstr>ISP addressing plan (1)</vt:lpstr>
      <vt:lpstr>ISP addressing plan (2)</vt:lpstr>
      <vt:lpstr>ISP addressing plan (3)</vt:lpstr>
      <vt:lpstr>PowerPoint Presentation</vt:lpstr>
      <vt:lpstr>Summary</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Top 5 Things You need to keep in Mind when preparing your IPv6 Addressing Plan</dc:title>
  <dc:creator>Veronika Storkova</dc:creator>
  <cp:lastModifiedBy>Veronika Storkova</cp:lastModifiedBy>
  <cp:revision>106</cp:revision>
  <cp:lastPrinted>2016-08-12T14:29:47Z</cp:lastPrinted>
  <dcterms:created xsi:type="dcterms:W3CDTF">2016-08-01T14:42:58Z</dcterms:created>
  <dcterms:modified xsi:type="dcterms:W3CDTF">2016-09-05T09:15:22Z</dcterms:modified>
</cp:coreProperties>
</file>